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9" r:id="rId3"/>
    <p:sldId id="258" r:id="rId4"/>
    <p:sldId id="301" r:id="rId5"/>
    <p:sldId id="302" r:id="rId6"/>
    <p:sldId id="303" r:id="rId7"/>
    <p:sldId id="261" r:id="rId8"/>
    <p:sldId id="262" r:id="rId9"/>
    <p:sldId id="310" r:id="rId10"/>
    <p:sldId id="263" r:id="rId11"/>
    <p:sldId id="264" r:id="rId12"/>
    <p:sldId id="265" r:id="rId13"/>
    <p:sldId id="266" r:id="rId14"/>
    <p:sldId id="267" r:id="rId15"/>
    <p:sldId id="268" r:id="rId16"/>
    <p:sldId id="304" r:id="rId17"/>
    <p:sldId id="269" r:id="rId18"/>
    <p:sldId id="271" r:id="rId19"/>
    <p:sldId id="274" r:id="rId20"/>
    <p:sldId id="308" r:id="rId21"/>
    <p:sldId id="275" r:id="rId22"/>
    <p:sldId id="309" r:id="rId23"/>
    <p:sldId id="280" r:id="rId24"/>
    <p:sldId id="281" r:id="rId25"/>
    <p:sldId id="307" r:id="rId26"/>
    <p:sldId id="305" r:id="rId27"/>
    <p:sldId id="286" r:id="rId28"/>
    <p:sldId id="288" r:id="rId29"/>
    <p:sldId id="289" r:id="rId30"/>
    <p:sldId id="295" r:id="rId31"/>
    <p:sldId id="296" r:id="rId32"/>
    <p:sldId id="299" r:id="rId33"/>
    <p:sldId id="300" r:id="rId34"/>
    <p:sldId id="311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22" autoAdjust="0"/>
  </p:normalViewPr>
  <p:slideViewPr>
    <p:cSldViewPr snapToGrid="0">
      <p:cViewPr varScale="1">
        <p:scale>
          <a:sx n="60" d="100"/>
          <a:sy n="60" d="100"/>
        </p:scale>
        <p:origin x="168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5537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116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7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6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295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9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4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39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8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99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349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59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75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01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48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385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663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761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5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73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27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589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61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351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36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01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077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06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9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7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444500" algn="l">
              <a:buSzPct val="75000"/>
              <a:buChar char="•"/>
              <a:defRPr sz="1800"/>
            </a:pPr>
            <a:r>
              <a:rPr lang="en-US" altLang="zh-CN" sz="1100" dirty="0" smtClean="0">
                <a:solidFill>
                  <a:srgbClr val="83B825"/>
                </a:solidFill>
              </a:rPr>
              <a:t>Building and Running from Android Studio</a:t>
            </a: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en-US" altLang="zh-CN" sz="1100" dirty="0" smtClean="0">
                <a:solidFill>
                  <a:srgbClr val="83B825"/>
                </a:solidFill>
              </a:rPr>
              <a:t>Building and Running from Command Line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5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31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7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build-system-concep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build-system-concep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build-system-concep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android.com/tech-docs/new-build-system/build-system-concep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android.com/tech-docs/new-build-system/build-system-concept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android.com/tech-docs/new-build-system/build-system-concep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build-system-concep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ools.android.com/tech-docs/new-build-system/resource-merg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oschina.net/content/groups/public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ddchen/Android-Gradle-Examples" TargetMode="External"/><Relationship Id="rId5" Type="http://schemas.openxmlformats.org/officeDocument/2006/relationships/hyperlink" Target="http://tools.android.com/tech-docs/new-build-system" TargetMode="External"/><Relationship Id="rId4" Type="http://schemas.openxmlformats.org/officeDocument/2006/relationships/hyperlink" Target="http://groups.google.com/group/adt-dev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dle/grad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adle" TargetMode="External"/><Relationship Id="rId4" Type="http://schemas.openxmlformats.org/officeDocument/2006/relationships/hyperlink" Target="https://gradl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adle.org/whygrad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drdobbs.com/jvm/why-build-your-java-projects-with-gradle/24016860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install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build-system-concep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build-system-concep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6000" dirty="0" err="1" smtClean="0"/>
              <a:t>Gradle</a:t>
            </a:r>
            <a:endParaRPr lang="de" sz="6000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王凌翔</a:t>
            </a:r>
            <a:endParaRPr lang="de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Product Flavors - What can be customized?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minSdkVersion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targetSdkVersion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versionCode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versionName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package name (overrides value from manifest)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release signing info (keystore, key alias, passwords,...).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BuildConfig: Ability to provide custom Java code.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 smtClean="0"/>
              <a:t>test </a:t>
            </a:r>
            <a:r>
              <a:rPr lang="de" sz="1800" dirty="0"/>
              <a:t>info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de" sz="1800" dirty="0"/>
              <a:t>package name for test app (optional, default is &lt;base&gt;.test)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de" sz="1800" dirty="0"/>
              <a:t>InstrumentationTestRunner class (optional)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Additionally, Product Flavor can provide their own source code, resources and manifest.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" name="Shape 77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Build Types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dirty="0"/>
              <a:t>"A build type allows configuration of how an application is packaged for debugging or release purpose."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algn="ctr">
              <a:spcBef>
                <a:spcPts val="0"/>
              </a:spcBef>
              <a:buNone/>
            </a:pPr>
            <a:r>
              <a:rPr lang="de" dirty="0"/>
              <a:t>"This concept is not meant to be used to create different versions of the same application. This is orthogonal to Product Flavor."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Build Types - What can be customized?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manifest debuggable flag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native compilation debug flag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proguard enabled + specific rules </a:t>
            </a:r>
            <a:endParaRPr lang="de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 smtClean="0"/>
              <a:t>debug </a:t>
            </a:r>
            <a:r>
              <a:rPr lang="de" sz="1800" dirty="0"/>
              <a:t>signing flag (ie whether to use debug key or release key)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package name suffix (2)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1800" dirty="0"/>
              <a:t>Buildconfig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de" sz="1800" dirty="0"/>
              <a:t>DEBUG flag. Set automatically based on the manifest debuggable flag.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de" sz="1800" dirty="0"/>
              <a:t>Ability to provide custom Java code.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Types "Release" and "Debug" are automatically created and can be reconfigured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Build Variants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/>
              <a:t>In short: the cross product of Build Type x Build Flavor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20" y="3133796"/>
            <a:ext cx="6082533" cy="29231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Flavor Groups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/>
              <a:t>In short: Flavor groups provide several dimensions of flavors (eg 2 GL texture formats x 2 ABIs)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623" y="3624030"/>
            <a:ext cx="5468753" cy="219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/>
            <a:r>
              <a:rPr lang="en-US" u="sng" dirty="0">
                <a:solidFill>
                  <a:schemeClr val="hlink"/>
                </a:solidFill>
                <a:hlinkClick r:id="rId4"/>
              </a:rPr>
              <a:t>http://tools.android.com/tech-docs/new-build-system/user-guide#TOC-Multi-flavor-variants</a:t>
            </a:r>
            <a:endParaRPr lang="de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Sourcesets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Mapping of source types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Can be reconfigured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99" y="2788627"/>
            <a:ext cx="3552200" cy="29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Eclipse Compatibility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485" y="2061754"/>
            <a:ext cx="4166316" cy="4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1754"/>
            <a:ext cx="4419600" cy="45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10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Testing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Tests are no longer a separate project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They are now part of the main project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Tests go to "src/test" or "src/test&lt;flavor&gt;"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Groovy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u="sng" dirty="0">
                <a:solidFill>
                  <a:schemeClr val="hlink"/>
                </a:solidFill>
                <a:hlinkClick r:id="rId3"/>
              </a:rPr>
              <a:t>http://groovy.codehaus.org/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The language used by Gradle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Great similarity to Java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"builds upon the strengths of Java but has additional power features inspired by languages like Python, Ruby and Smalltalk"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25" y="5117550"/>
            <a:ext cx="41719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The new way...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 dirty="0">
                <a:solidFill>
                  <a:srgbClr val="FF0000"/>
                </a:solidFill>
              </a:rPr>
              <a:t>Previously: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Worst: Multiple  Android projects (with copied sources and resources)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Okay but still complex: Android library project + multiple Android Projects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 dirty="0">
                <a:solidFill>
                  <a:srgbClr val="00FF00"/>
                </a:solidFill>
              </a:rPr>
              <a:t>Now: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One single Android project which contains: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de" dirty="0"/>
              <a:t>Gradle config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de" dirty="0"/>
              <a:t>Sources and resources for all build variants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00" y="5481782"/>
            <a:ext cx="15430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587" y="4940737"/>
            <a:ext cx="15716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625" y="5481782"/>
            <a:ext cx="18097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Revolution</a:t>
            </a:r>
            <a:endParaRPr lang="de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4800" dirty="0"/>
              <a:t>"We are working on a new build system to replace both the build system inside </a:t>
            </a:r>
            <a:r>
              <a:rPr lang="de" sz="4800" dirty="0" smtClean="0"/>
              <a:t>ADT(Eclipse) </a:t>
            </a:r>
            <a:r>
              <a:rPr lang="de" sz="4800" dirty="0"/>
              <a:t>and Ant."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3849000" y="6330173"/>
            <a:ext cx="4837799" cy="23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de" sz="1100" u="sng" dirty="0">
                <a:solidFill>
                  <a:schemeClr val="hlink"/>
                </a:solidFill>
                <a:hlinkClick r:id="rId3"/>
              </a:rPr>
              <a:t>http://tools.android.com/tech-docs/new-build-system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resource-merging</a:t>
            </a:r>
            <a:endParaRPr lang="de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41798" y="1947334"/>
            <a:ext cx="8145002" cy="11300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i="1" dirty="0" smtClean="0"/>
              <a:t>W</a:t>
            </a:r>
            <a:r>
              <a:rPr lang="de" i="1" dirty="0" smtClean="0"/>
              <a:t>e just mentioned:</a:t>
            </a:r>
          </a:p>
          <a:p>
            <a:pPr lvl="0" rtl="0">
              <a:spcBef>
                <a:spcPts val="0"/>
              </a:spcBef>
              <a:buNone/>
            </a:pPr>
            <a:r>
              <a:rPr lang="de" altLang="zh-CN" dirty="0" smtClean="0"/>
              <a:t>Sources </a:t>
            </a:r>
            <a:r>
              <a:rPr lang="de" altLang="zh-CN" dirty="0"/>
              <a:t>and resources for all build variants</a:t>
            </a:r>
            <a:endParaRPr lang="de" altLang="zh-CN" dirty="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24" y="3077378"/>
            <a:ext cx="3074276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57200" y="6210134"/>
            <a:ext cx="670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http://tools.android.com/tech-docs/new-build-system/resource-</a:t>
            </a:r>
            <a:r>
              <a:rPr lang="zh-CN" altLang="en-US" dirty="0" smtClean="0">
                <a:hlinkClick r:id="rId4"/>
              </a:rPr>
              <a:t>merging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1799" y="3280586"/>
            <a:ext cx="76123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Priority Order</a:t>
            </a:r>
          </a:p>
          <a:p>
            <a:endParaRPr lang="zh-CN" altLang="en-US" sz="1800" dirty="0"/>
          </a:p>
          <a:p>
            <a:r>
              <a:rPr lang="zh-CN" altLang="en-US" sz="1800" dirty="0"/>
              <a:t>The priority order is the following:</a:t>
            </a:r>
          </a:p>
          <a:p>
            <a:endParaRPr lang="zh-CN" altLang="en-US" sz="1800" dirty="0"/>
          </a:p>
          <a:p>
            <a:r>
              <a:rPr lang="zh-CN" altLang="en-US" sz="1800" b="1" dirty="0">
                <a:solidFill>
                  <a:srgbClr val="FF0000"/>
                </a:solidFill>
              </a:rPr>
              <a:t>BuildType -&gt; Flavor -&gt; main -&gt; Dependencies.</a:t>
            </a:r>
          </a:p>
          <a:p>
            <a:endParaRPr lang="zh-CN" altLang="en-US" sz="1800" dirty="0"/>
          </a:p>
          <a:p>
            <a:r>
              <a:rPr lang="zh-CN" altLang="en-US" sz="1800" dirty="0"/>
              <a:t>This means that if a resource is declared in both the Build Type and in main, the one from Build Type will be selected.</a:t>
            </a:r>
          </a:p>
        </p:txBody>
      </p:sp>
    </p:spTree>
    <p:extLst>
      <p:ext uri="{BB962C8B-B14F-4D97-AF65-F5344CB8AC3E}">
        <p14:creationId xmlns:p14="http://schemas.microsoft.com/office/powerpoint/2010/main" val="70083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Examples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zh-CN" altLang="en-US" dirty="0" smtClean="0"/>
              <a:t>如何从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工程转到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pPr marL="457200" lvl="0" indent="-419100"/>
            <a:r>
              <a:rPr lang="zh-CN" altLang="en-US" dirty="0" smtClean="0"/>
              <a:t>如何理解</a:t>
            </a:r>
            <a:r>
              <a:rPr lang="en-US" altLang="zh-CN" dirty="0" smtClean="0"/>
              <a:t>Build Type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版本签名，设置</a:t>
            </a:r>
            <a:r>
              <a:rPr lang="en-US" altLang="zh-CN" dirty="0" err="1" smtClean="0"/>
              <a:t>BuildConfig</a:t>
            </a:r>
            <a:endParaRPr lang="en-US" altLang="zh-CN" dirty="0" smtClean="0"/>
          </a:p>
          <a:p>
            <a:pPr marL="457200" lvl="0" indent="-419100"/>
            <a:r>
              <a:rPr lang="zh-CN" altLang="en-US" dirty="0" smtClean="0"/>
              <a:t>如何添加引用，</a:t>
            </a:r>
            <a:r>
              <a:rPr lang="en-US" altLang="zh-CN" dirty="0" smtClean="0"/>
              <a:t>From:.</a:t>
            </a:r>
            <a:r>
              <a:rPr lang="en-US" altLang="zh-CN" dirty="0" err="1" smtClean="0"/>
              <a:t>jar,maven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repo,project</a:t>
            </a:r>
            <a:endParaRPr lang="en-US" altLang="zh-CN" dirty="0" smtClean="0"/>
          </a:p>
          <a:p>
            <a:pPr marL="457200" indent="-419100"/>
            <a:r>
              <a:rPr lang="zh-CN" altLang="en-US" dirty="0"/>
              <a:t>如何通过一套代码开发不同功能的</a:t>
            </a:r>
            <a:r>
              <a:rPr lang="en-US" altLang="zh-CN" dirty="0" err="1"/>
              <a:t>apk</a:t>
            </a:r>
            <a:endParaRPr lang="en-US" altLang="zh-CN" dirty="0"/>
          </a:p>
          <a:p>
            <a:pPr marL="457200" lvl="0" indent="-419100"/>
            <a:endParaRPr lang="en-US" altLang="zh-CN" dirty="0" smtClean="0"/>
          </a:p>
          <a:p>
            <a:pPr marL="457200" lvl="0" indent="-419100"/>
            <a:endParaRPr lang="en-US" dirty="0" smtClean="0"/>
          </a:p>
          <a:p>
            <a:pPr marL="457200" lvl="0" indent="-419100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</a:t>
            </a:r>
            <a:r>
              <a:rPr lang="de" dirty="0" smtClean="0"/>
              <a:t>ints </a:t>
            </a:r>
            <a:endParaRPr lang="de" dirty="0"/>
          </a:p>
        </p:txBody>
      </p:sp>
      <p:sp>
        <p:nvSpPr>
          <p:cNvPr id="5" name="文本框 4"/>
          <p:cNvSpPr txBox="1"/>
          <p:nvPr/>
        </p:nvSpPr>
        <p:spPr>
          <a:xfrm>
            <a:off x="1158766" y="2506717"/>
            <a:ext cx="6826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" altLang="zh-CN" sz="2400" dirty="0"/>
              <a:t>Multi Project Build (Library Projects</a:t>
            </a:r>
            <a:r>
              <a:rPr lang="de" altLang="zh-CN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" altLang="zh-CN" sz="2400" dirty="0" smtClean="0"/>
              <a:t>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Benefits of using maven </a:t>
            </a:r>
            <a:r>
              <a:rPr lang="en-US" altLang="zh-CN" sz="2400" dirty="0" smtClean="0"/>
              <a:t>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" altLang="zh-CN" sz="2400" dirty="0"/>
              <a:t>Customizing Maven Repos </a:t>
            </a:r>
            <a:endParaRPr lang="de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" altLang="zh-CN" sz="2400" dirty="0"/>
              <a:t>Work with Eclipse </a:t>
            </a:r>
            <a:r>
              <a:rPr lang="de" altLang="zh-CN" sz="2400" dirty="0" smtClean="0"/>
              <a:t>fans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" altLang="zh-CN" sz="2400" dirty="0"/>
              <a:t>.</a:t>
            </a:r>
            <a:r>
              <a:rPr lang="de" altLang="zh-CN" sz="2400" dirty="0" smtClean="0"/>
              <a:t>gitignore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AndroidManifest.xml &amp; </a:t>
            </a:r>
            <a:r>
              <a:rPr lang="en-US" altLang="zh-CN" sz="2400" dirty="0" err="1" smtClean="0"/>
              <a:t>build.gradle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" altLang="zh-CN" sz="2400" dirty="0"/>
              <a:t>Better version </a:t>
            </a:r>
            <a:r>
              <a:rPr lang="de" altLang="zh-CN" sz="2400" dirty="0" smtClean="0"/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Version control </a:t>
            </a:r>
            <a:r>
              <a:rPr lang="de" altLang="zh-CN" sz="2400" dirty="0"/>
              <a:t>for releasing .apk </a:t>
            </a:r>
            <a:endParaRPr lang="de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3817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457200" y="3904300"/>
            <a:ext cx="8199299" cy="24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3000" dirty="0">
                <a:solidFill>
                  <a:schemeClr val="dk2"/>
                </a:solidFill>
              </a:rPr>
              <a:t>add library projects as "compile" </a:t>
            </a:r>
            <a:r>
              <a:rPr lang="de" sz="3000" dirty="0" smtClean="0">
                <a:solidFill>
                  <a:schemeClr val="dk2"/>
                </a:solidFill>
              </a:rPr>
              <a:t>dependency in </a:t>
            </a:r>
            <a:r>
              <a:rPr lang="de" sz="3000" b="1" dirty="0" smtClean="0">
                <a:solidFill>
                  <a:srgbClr val="FF0000"/>
                </a:solidFill>
              </a:rPr>
              <a:t>build.gradle of App project</a:t>
            </a:r>
            <a:endParaRPr lang="de" sz="3000" b="1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Multi Project Build (Library Projects)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171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use the </a:t>
            </a:r>
            <a:r>
              <a:rPr lang="de" b="1" dirty="0">
                <a:solidFill>
                  <a:srgbClr val="FF0000"/>
                </a:solidFill>
              </a:rPr>
              <a:t>settings.gradle</a:t>
            </a:r>
            <a:r>
              <a:rPr lang="de" dirty="0"/>
              <a:t> files to declare library projects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38" y="5112112"/>
            <a:ext cx="7782936" cy="6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50" y="3258462"/>
            <a:ext cx="7941000" cy="3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/>
              <a:t>Dependencies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Simply include any artifacts provided by </a:t>
            </a:r>
            <a:r>
              <a:rPr lang="de" dirty="0" smtClean="0"/>
              <a:t>maven repos</a:t>
            </a:r>
            <a:endParaRPr lang="de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de" dirty="0"/>
              <a:t>Simple Jar </a:t>
            </a:r>
            <a:r>
              <a:rPr lang="de" dirty="0" smtClean="0"/>
              <a:t>dependencies</a:t>
            </a:r>
            <a:r>
              <a:rPr lang="de" dirty="0"/>
              <a:t/>
            </a:r>
            <a:br>
              <a:rPr lang="de" dirty="0"/>
            </a:br>
            <a:r>
              <a:rPr lang="de" dirty="0"/>
              <a:t/>
            </a:r>
            <a:br>
              <a:rPr lang="de" dirty="0"/>
            </a:br>
            <a:r>
              <a:rPr lang="de" dirty="0"/>
              <a:t/>
            </a:r>
            <a:br>
              <a:rPr lang="de" dirty="0"/>
            </a:br>
            <a:r>
              <a:rPr lang="de" dirty="0"/>
              <a:t/>
            </a:r>
            <a:br>
              <a:rPr lang="de" dirty="0"/>
            </a:br>
            <a:endParaRPr lang="de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de" dirty="0"/>
              <a:t>Libraries need to have the “aar” format</a:t>
            </a:r>
            <a:r>
              <a:rPr lang="de" dirty="0" smtClean="0"/>
              <a:t>!!!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endParaRPr lang="de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endParaRPr lang="de" dirty="0" smtClean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-US" dirty="0" smtClean="0"/>
              <a:t>U</a:t>
            </a:r>
            <a:r>
              <a:rPr lang="de" dirty="0" smtClean="0"/>
              <a:t>seful maven repos at:</a:t>
            </a:r>
          </a:p>
          <a:p>
            <a:pPr marL="533400" lvl="1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de" dirty="0" smtClean="0">
                <a:solidFill>
                  <a:srgbClr val="FF0000"/>
                </a:solidFill>
              </a:rPr>
              <a:t>./useful maven repos/Maven Repositories.html</a:t>
            </a:r>
            <a:endParaRPr lang="de" dirty="0">
              <a:solidFill>
                <a:srgbClr val="FF0000"/>
              </a:solidFill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3519575"/>
            <a:ext cx="54292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412" y="5215053"/>
            <a:ext cx="48291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dirty="0" smtClean="0"/>
              <a:t>Benefits of using maven repositories</a:t>
            </a:r>
            <a:endParaRPr lang="de"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altLang="zh-CN" dirty="0" smtClean="0"/>
              <a:t>Relationship between project and dependencies is </a:t>
            </a:r>
            <a:r>
              <a:rPr lang="en-US" altLang="zh-CN" b="1" dirty="0" smtClean="0">
                <a:solidFill>
                  <a:srgbClr val="FF0000"/>
                </a:solidFill>
              </a:rPr>
              <a:t>just one line of code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lvl="0" indent="-419100"/>
            <a:r>
              <a:rPr lang="en-US" altLang="zh-CN" dirty="0" smtClean="0"/>
              <a:t>Dependencies won’t be included in the Developing folder</a:t>
            </a:r>
            <a:endParaRPr lang="zh-CN" altLang="en-US" dirty="0"/>
          </a:p>
          <a:p>
            <a:pPr marL="457200" lvl="0" indent="-419100"/>
            <a:r>
              <a:rPr lang="en-US" altLang="zh-CN" dirty="0" smtClean="0"/>
              <a:t>Just one piece of dependency lib stored in your computer</a:t>
            </a:r>
            <a:endParaRPr lang="en-US" dirty="0"/>
          </a:p>
          <a:p>
            <a:pPr marL="38100" lvl="0">
              <a:buNone/>
            </a:pPr>
            <a:r>
              <a:rPr lang="en-US" sz="2000" dirty="0">
                <a:solidFill>
                  <a:srgbClr val="FF0000"/>
                </a:solidFill>
              </a:rPr>
              <a:t>C:\</a:t>
            </a:r>
            <a:r>
              <a:rPr lang="en-US" sz="2000" dirty="0" smtClean="0">
                <a:solidFill>
                  <a:srgbClr val="FF0000"/>
                </a:solidFill>
              </a:rPr>
              <a:t>Users\[username]\.</a:t>
            </a:r>
            <a:r>
              <a:rPr lang="en-US" sz="2000" dirty="0">
                <a:solidFill>
                  <a:srgbClr val="FF0000"/>
                </a:solidFill>
              </a:rPr>
              <a:t>gradle\caches\modules-2\files-2.1</a:t>
            </a:r>
            <a:endParaRPr lang="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 smtClean="0"/>
              <a:t>Customizing Maven Repos </a:t>
            </a:r>
            <a:endParaRPr lang="de"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9106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buNone/>
              <a:defRPr sz="1800"/>
            </a:pPr>
            <a:r>
              <a:rPr lang="es-ES" altLang="zh-CN" sz="3600" b="1" dirty="0" smtClean="0">
                <a:solidFill>
                  <a:schemeClr val="tx1"/>
                </a:solidFill>
              </a:rPr>
              <a:t>Default:</a:t>
            </a:r>
            <a:endParaRPr lang="es-ES" altLang="zh-CN" sz="3600" b="1" dirty="0">
              <a:solidFill>
                <a:schemeClr val="tx1"/>
              </a:solidFill>
            </a:endParaRPr>
          </a:p>
          <a:p>
            <a:pPr lvl="2">
              <a:buNone/>
              <a:defRPr sz="1800"/>
            </a:pPr>
            <a:r>
              <a:rPr lang="es-ES" altLang="zh-CN" dirty="0" smtClean="0">
                <a:solidFill>
                  <a:schemeClr val="tx1"/>
                </a:solidFill>
              </a:rPr>
              <a:t>...</a:t>
            </a:r>
          </a:p>
          <a:p>
            <a:pPr lvl="2">
              <a:buNone/>
              <a:defRPr sz="1800"/>
            </a:pPr>
            <a:r>
              <a:rPr lang="es-ES" altLang="zh-CN" dirty="0" smtClean="0">
                <a:solidFill>
                  <a:schemeClr val="tx1"/>
                </a:solidFill>
              </a:rPr>
              <a:t>buildscript </a:t>
            </a:r>
            <a:r>
              <a:rPr lang="es-ES" altLang="zh-CN" dirty="0">
                <a:solidFill>
                  <a:schemeClr val="tx1"/>
                </a:solidFill>
              </a:rPr>
              <a:t>{</a:t>
            </a:r>
          </a:p>
          <a:p>
            <a:pPr lvl="2">
              <a:buNone/>
              <a:defRPr sz="1800"/>
            </a:pPr>
            <a:r>
              <a:rPr lang="es-ES" altLang="zh-CN" dirty="0">
                <a:solidFill>
                  <a:schemeClr val="tx1"/>
                </a:solidFill>
              </a:rPr>
              <a:t>	repositories {</a:t>
            </a:r>
          </a:p>
          <a:p>
            <a:pPr lvl="2">
              <a:buNone/>
              <a:defRPr sz="1800"/>
            </a:pPr>
            <a:r>
              <a:rPr lang="es-ES" altLang="zh-CN" dirty="0">
                <a:solidFill>
                  <a:schemeClr val="tx1"/>
                </a:solidFill>
              </a:rPr>
              <a:t>		</a:t>
            </a:r>
            <a:r>
              <a:rPr lang="es-ES" altLang="zh-CN" dirty="0" smtClean="0">
                <a:solidFill>
                  <a:schemeClr val="tx1"/>
                </a:solidFill>
              </a:rPr>
              <a:t>jcentral</a:t>
            </a:r>
            <a:r>
              <a:rPr lang="es-ES" altLang="zh-CN" dirty="0">
                <a:solidFill>
                  <a:schemeClr val="tx1"/>
                </a:solidFill>
              </a:rPr>
              <a:t>()</a:t>
            </a:r>
          </a:p>
          <a:p>
            <a:pPr lvl="2">
              <a:buNone/>
              <a:defRPr sz="1800"/>
            </a:pPr>
            <a:r>
              <a:rPr lang="es-ES" altLang="zh-CN" dirty="0">
                <a:solidFill>
                  <a:schemeClr val="tx1"/>
                </a:solidFill>
              </a:rPr>
              <a:t>	</a:t>
            </a:r>
            <a:r>
              <a:rPr lang="es-ES" altLang="zh-CN" dirty="0" smtClean="0">
                <a:solidFill>
                  <a:schemeClr val="tx1"/>
                </a:solidFill>
              </a:rPr>
              <a:t>}</a:t>
            </a:r>
          </a:p>
          <a:p>
            <a:pPr lvl="2">
              <a:buNone/>
              <a:defRPr sz="1800"/>
            </a:pPr>
            <a:r>
              <a:rPr lang="es-ES" dirty="0" smtClean="0">
                <a:solidFill>
                  <a:schemeClr val="tx1"/>
                </a:solidFill>
              </a:rPr>
              <a:t>}</a:t>
            </a:r>
          </a:p>
          <a:p>
            <a:pPr lvl="2">
              <a:buNone/>
              <a:defRPr sz="1800"/>
            </a:pPr>
            <a:r>
              <a:rPr lang="es-ES" dirty="0" smtClean="0">
                <a:solidFill>
                  <a:schemeClr val="tx1"/>
                </a:solidFill>
              </a:rPr>
              <a:t>...</a:t>
            </a:r>
          </a:p>
          <a:p>
            <a:pPr lvl="2">
              <a:buNone/>
              <a:defRPr sz="1800"/>
            </a:pPr>
            <a:r>
              <a:rPr lang="es-ES" sz="3600" b="1" dirty="0" smtClean="0">
                <a:solidFill>
                  <a:schemeClr val="tx1"/>
                </a:solidFill>
              </a:rPr>
              <a:t>Or:</a:t>
            </a:r>
          </a:p>
          <a:p>
            <a:pPr lvl="2">
              <a:buNone/>
              <a:defRPr sz="1800"/>
            </a:pPr>
            <a:r>
              <a:rPr lang="es-ES" altLang="zh-CN" dirty="0">
                <a:solidFill>
                  <a:schemeClr val="tx1"/>
                </a:solidFill>
              </a:rPr>
              <a:t>	repositories {</a:t>
            </a:r>
          </a:p>
          <a:p>
            <a:pPr lvl="2">
              <a:buNone/>
              <a:defRPr sz="1800"/>
            </a:pPr>
            <a:r>
              <a:rPr lang="es-ES" altLang="zh-CN" dirty="0">
                <a:solidFill>
                  <a:schemeClr val="tx1"/>
                </a:solidFill>
              </a:rPr>
              <a:t>		</a:t>
            </a:r>
            <a:r>
              <a:rPr lang="es-ES" altLang="zh-CN" dirty="0" smtClean="0">
                <a:solidFill>
                  <a:schemeClr val="tx1"/>
                </a:solidFill>
              </a:rPr>
              <a:t>maven{ </a:t>
            </a:r>
            <a:r>
              <a:rPr lang="es-ES" altLang="zh-CN" dirty="0">
                <a:solidFill>
                  <a:schemeClr val="tx1"/>
                </a:solidFill>
              </a:rPr>
              <a:t>url </a:t>
            </a:r>
            <a:r>
              <a:rPr lang="es-ES" altLang="zh-CN" dirty="0" smtClean="0">
                <a:solidFill>
                  <a:schemeClr val="tx1"/>
                </a:solidFill>
              </a:rPr>
              <a:t>‘${MAVEN_REPO_URL}'}</a:t>
            </a:r>
            <a:endParaRPr lang="es-ES" altLang="zh-CN" dirty="0">
              <a:solidFill>
                <a:schemeClr val="tx1"/>
              </a:solidFill>
            </a:endParaRPr>
          </a:p>
          <a:p>
            <a:pPr lvl="2">
              <a:buNone/>
              <a:defRPr sz="1800"/>
            </a:pPr>
            <a:r>
              <a:rPr lang="es-ES" altLang="zh-CN" dirty="0">
                <a:solidFill>
                  <a:schemeClr val="tx1"/>
                </a:solidFill>
              </a:rPr>
              <a:t>	</a:t>
            </a:r>
            <a:r>
              <a:rPr lang="es-ES" altLang="zh-CN" dirty="0" smtClean="0">
                <a:solidFill>
                  <a:schemeClr val="tx1"/>
                </a:solidFill>
              </a:rPr>
              <a:t>}</a:t>
            </a:r>
          </a:p>
          <a:p>
            <a:pPr marL="285750" lvl="2" indent="-285750">
              <a:defRPr sz="1800"/>
            </a:pPr>
            <a:r>
              <a:rPr lang="es-ES" altLang="zh-CN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s-ES" altLang="zh-CN" dirty="0">
                <a:solidFill>
                  <a:schemeClr val="tx1"/>
                </a:solidFill>
                <a:hlinkClick r:id="rId3"/>
              </a:rPr>
              <a:t>://maven.oschina.net/content/groups/public</a:t>
            </a:r>
            <a:r>
              <a:rPr lang="es-ES" altLang="zh-CN" dirty="0" smtClean="0">
                <a:solidFill>
                  <a:schemeClr val="tx1"/>
                </a:solidFill>
                <a:hlinkClick r:id="rId3"/>
              </a:rPr>
              <a:t>/</a:t>
            </a:r>
            <a:endParaRPr lang="es-ES" altLang="zh-CN" dirty="0" smtClean="0">
              <a:solidFill>
                <a:schemeClr val="tx1"/>
              </a:solidFill>
            </a:endParaRPr>
          </a:p>
          <a:p>
            <a:pPr marL="285750" lvl="2" indent="-285750">
              <a:defRPr sz="1800"/>
            </a:pPr>
            <a:r>
              <a:rPr lang="es-ES" altLang="zh-CN" dirty="0" smtClean="0">
                <a:solidFill>
                  <a:schemeClr val="tx1"/>
                </a:solidFill>
              </a:rPr>
              <a:t>Your own maven repo url</a:t>
            </a:r>
          </a:p>
          <a:p>
            <a:pPr marL="285750" lvl="2" indent="-285750">
              <a:defRPr sz="1800"/>
            </a:pPr>
            <a:endParaRPr lang="es-ES" altLang="zh-CN" dirty="0">
              <a:solidFill>
                <a:schemeClr val="tx1"/>
              </a:solidFill>
            </a:endParaRPr>
          </a:p>
          <a:p>
            <a:pPr lvl="2">
              <a:buNone/>
              <a:defRPr sz="1800"/>
            </a:pPr>
            <a:endParaRPr lang="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67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 smtClean="0"/>
              <a:t>Work with Eclipse fans</a:t>
            </a:r>
            <a:endParaRPr lang="de"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2010395"/>
            <a:ext cx="8229600" cy="3034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Does your colleagues still use Eclipse?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No problem!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Android Studio can even handle the Eclipse project structure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de" dirty="0"/>
              <a:t>Before importing, you have to delete the .project and .classpath </a:t>
            </a:r>
            <a:r>
              <a:rPr lang="de" dirty="0" smtClean="0"/>
              <a:t>files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7689" y="5029203"/>
            <a:ext cx="7488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" altLang="zh-CN" sz="4000" dirty="0">
                <a:solidFill>
                  <a:srgbClr val="FF0000"/>
                </a:solidFill>
              </a:rPr>
              <a:t>Not </a:t>
            </a:r>
            <a:r>
              <a:rPr lang="de" altLang="zh-CN" sz="4000" dirty="0" smtClean="0">
                <a:solidFill>
                  <a:srgbClr val="FF0000"/>
                </a:solidFill>
              </a:rPr>
              <a:t>Recommed</a:t>
            </a:r>
          </a:p>
          <a:p>
            <a:pPr lvl="1" algn="ctr"/>
            <a:r>
              <a:rPr lang="de" altLang="zh-CN" sz="2000" dirty="0"/>
              <a:t>Of course, going the Eclipse-compatible way eliminates some of the benefits of the new build system (flavor specific res/java/...)</a:t>
            </a:r>
          </a:p>
          <a:p>
            <a:pPr lvl="1" algn="ctr"/>
            <a:endParaRPr lang="de" altLang="zh-CN" sz="2000" dirty="0"/>
          </a:p>
          <a:p>
            <a:pPr algn="ctr"/>
            <a:endParaRPr lang="zh-CN" alt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/>
              <a:t>.gitignore</a:t>
            </a:r>
            <a:endParaRPr lang="de"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947333"/>
            <a:ext cx="8229600" cy="2041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dirty="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75000"/>
              <a:buFont typeface="Arial"/>
              <a:buChar char="●"/>
            </a:pPr>
            <a:r>
              <a:rPr lang="de" sz="2400" dirty="0"/>
              <a:t>Things you might want to add to your .gitignore file:</a:t>
            </a:r>
            <a:r>
              <a:rPr lang="de" dirty="0"/>
              <a:t/>
            </a:r>
            <a:br>
              <a:rPr lang="de" dirty="0"/>
            </a:br>
            <a:endParaRPr lang="de" dirty="0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25" y="3049687"/>
            <a:ext cx="7703150" cy="7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24759" y="4713890"/>
            <a:ext cx="726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Awesome .</a:t>
            </a:r>
            <a:r>
              <a:rPr lang="en-US" altLang="zh-CN" sz="2800" dirty="0" err="1" smtClean="0"/>
              <a:t>gitignore</a:t>
            </a:r>
            <a:r>
              <a:rPr lang="en-US" altLang="zh-CN" sz="2800" dirty="0" smtClean="0"/>
              <a:t> file here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./</a:t>
            </a:r>
            <a:r>
              <a:rPr lang="zh-CN" altLang="en-US" sz="2800" dirty="0" smtClean="0">
                <a:solidFill>
                  <a:srgbClr val="FF0000"/>
                </a:solidFill>
              </a:rPr>
              <a:t>推荐的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gitignore</a:t>
            </a:r>
            <a:r>
              <a:rPr lang="en-US" altLang="zh-CN" sz="2800" dirty="0" smtClean="0">
                <a:solidFill>
                  <a:srgbClr val="FF0000"/>
                </a:solidFill>
              </a:rPr>
              <a:t>/.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gitignore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AndroidManifest.xml &amp; </a:t>
            </a:r>
            <a:r>
              <a:rPr lang="en-US" dirty="0" err="1" smtClean="0"/>
              <a:t>build.gradle</a:t>
            </a:r>
            <a:endParaRPr lang="de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Priority: AndroidManifest.xml -&gt; build.gradle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de" dirty="0"/>
              <a:t>When you haven't configured something in the Gradle build file, </a:t>
            </a:r>
            <a:r>
              <a:rPr lang="de" dirty="0">
                <a:solidFill>
                  <a:srgbClr val="FF0000"/>
                </a:solidFill>
              </a:rPr>
              <a:t>the data from the manifest is still used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de" dirty="0"/>
              <a:t>Configuration that is done in the Gradle build file </a:t>
            </a:r>
            <a:r>
              <a:rPr lang="de" dirty="0">
                <a:solidFill>
                  <a:srgbClr val="FF0000"/>
                </a:solidFill>
              </a:rPr>
              <a:t>overrides the manifest data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Seems like the "libs/" folder is ignored. Add it as "compile" dependency with fileTree(...)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7" y="5500916"/>
            <a:ext cx="7826625" cy="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Android Gradle Build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2090057"/>
            <a:ext cx="8229600" cy="44775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 smtClean="0"/>
              <a:t>What </a:t>
            </a:r>
            <a:r>
              <a:rPr lang="en-US" altLang="zh-CN" sz="2400" dirty="0" smtClean="0"/>
              <a:t>is </a:t>
            </a:r>
            <a:r>
              <a:rPr lang="en-US" altLang="zh-CN" sz="2400" dirty="0" err="1" smtClean="0"/>
              <a:t>Gradle</a:t>
            </a:r>
            <a:r>
              <a:rPr lang="de" sz="2400" dirty="0" smtClean="0"/>
              <a:t>?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 smtClean="0"/>
              <a:t>Why Gradle?</a:t>
            </a:r>
            <a:endParaRPr lang="de" sz="2400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 smtClean="0"/>
              <a:t>How to use Gradle?</a:t>
            </a:r>
            <a:endParaRPr lang="de" sz="2400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Examples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 smtClean="0"/>
              <a:t>Hints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 smtClean="0"/>
              <a:t>Resources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 smtClean="0"/>
              <a:t>Q.A</a:t>
            </a:r>
            <a:endParaRPr lang="de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de" altLang="zh-CN" dirty="0"/>
              <a:t>Better version management</a:t>
            </a:r>
            <a:endParaRPr lang="de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Better version management (+Jake Wharton)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3285925"/>
            <a:ext cx="66865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Version control </a:t>
            </a:r>
            <a:r>
              <a:rPr lang="de" dirty="0" smtClean="0"/>
              <a:t>for</a:t>
            </a:r>
            <a:r>
              <a:rPr lang="de" dirty="0" smtClean="0"/>
              <a:t> releasing .apk </a:t>
            </a:r>
            <a:endParaRPr lang="de" dirty="0"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Version in release APK file (codaR0y on SO)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3457375"/>
            <a:ext cx="83439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Resources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u="sng" dirty="0">
                <a:solidFill>
                  <a:schemeClr val="hlink"/>
                </a:solidFill>
                <a:hlinkClick r:id="rId3"/>
              </a:rPr>
              <a:t>http://source.android.com/</a:t>
            </a:r>
            <a:r>
              <a:rPr lang="de" dirty="0"/>
              <a:t> (tools/build)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u="sng" dirty="0">
                <a:solidFill>
                  <a:schemeClr val="hlink"/>
                </a:solidFill>
                <a:hlinkClick r:id="rId4"/>
              </a:rPr>
              <a:t>http://groups.google.com/group/adt-dev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u="sng" dirty="0">
                <a:solidFill>
                  <a:schemeClr val="hlink"/>
                </a:solidFill>
                <a:hlinkClick r:id="rId5"/>
              </a:rPr>
              <a:t>http://tools.android.com/tech-docs/new-build-system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All the code samples are either from the "Android Tools Project Site", or the gradle-samples you can download there, or created by myself and available at </a:t>
            </a:r>
            <a:r>
              <a:rPr lang="de" u="sng" dirty="0">
                <a:solidFill>
                  <a:schemeClr val="hlink"/>
                </a:solidFill>
                <a:hlinkClick r:id="rId6"/>
              </a:rPr>
              <a:t>https://github.com/Goddchen/Android-Gradle-Examples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Questions?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51" y="2591499"/>
            <a:ext cx="3059496" cy="29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dirty="0" smtClean="0"/>
              <a:t>Thanks</a:t>
            </a:r>
            <a:endParaRPr lang="de" dirty="0"/>
          </a:p>
        </p:txBody>
      </p:sp>
      <p:sp>
        <p:nvSpPr>
          <p:cNvPr id="2" name="文本框 1"/>
          <p:cNvSpPr txBox="1"/>
          <p:nvPr/>
        </p:nvSpPr>
        <p:spPr>
          <a:xfrm>
            <a:off x="2341179" y="3626070"/>
            <a:ext cx="4461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Bye </a:t>
            </a:r>
            <a:r>
              <a:rPr lang="en-US" altLang="zh-CN" sz="6600" b="1" dirty="0" err="1" smtClean="0"/>
              <a:t>Bye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7588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>
              <a:buClr>
                <a:schemeClr val="dk2"/>
              </a:buClr>
              <a:buFont typeface="Arial"/>
              <a:buChar char="●"/>
            </a:pPr>
            <a:r>
              <a:rPr lang="de" altLang="zh-CN" dirty="0"/>
              <a:t>What </a:t>
            </a:r>
            <a:r>
              <a:rPr lang="en-US" altLang="zh-CN" dirty="0"/>
              <a:t>is </a:t>
            </a:r>
            <a:r>
              <a:rPr lang="en-US" altLang="zh-CN" dirty="0" err="1"/>
              <a:t>Gradle</a:t>
            </a:r>
            <a:r>
              <a:rPr lang="de" altLang="zh-CN" dirty="0"/>
              <a:t>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947333"/>
            <a:ext cx="8229600" cy="333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sz="2400" dirty="0" err="1"/>
              <a:t>Gradle</a:t>
            </a:r>
            <a:r>
              <a:rPr lang="en-US" sz="2400" dirty="0"/>
              <a:t> is an open source build automation system.</a:t>
            </a:r>
          </a:p>
          <a:p>
            <a:pPr marL="457200" lvl="0" indent="-419100"/>
            <a:r>
              <a:rPr lang="en-US" sz="2400" dirty="0"/>
              <a:t>Grade introduces DSL instead of the more traditional XML form of declaring the project configuration.</a:t>
            </a:r>
          </a:p>
          <a:p>
            <a:pPr marL="457200" lvl="0" indent="-419100"/>
            <a:r>
              <a:rPr lang="en-US" sz="2400" dirty="0"/>
              <a:t>focused around Java, Groovy and </a:t>
            </a:r>
            <a:r>
              <a:rPr lang="en-US" sz="2400" dirty="0" err="1"/>
              <a:t>Scala</a:t>
            </a:r>
            <a:r>
              <a:rPr lang="en-US" sz="2400" dirty="0"/>
              <a:t> development and deployment, but more languages and project workflows are on the roadmap.</a:t>
            </a:r>
          </a:p>
          <a:p>
            <a:pPr marL="457200" lvl="0" indent="-419100"/>
            <a:r>
              <a:rPr lang="en-US" sz="2400" dirty="0" err="1"/>
              <a:t>Gradle</a:t>
            </a:r>
            <a:r>
              <a:rPr lang="en-US" sz="2400" dirty="0"/>
              <a:t> can automate the building, testing, publishing, deployment.</a:t>
            </a:r>
          </a:p>
        </p:txBody>
      </p:sp>
      <p:sp>
        <p:nvSpPr>
          <p:cNvPr id="2" name="矩形 1"/>
          <p:cNvSpPr/>
          <p:nvPr/>
        </p:nvSpPr>
        <p:spPr>
          <a:xfrm>
            <a:off x="798286" y="5433698"/>
            <a:ext cx="4397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hlinkClick r:id="rId3"/>
              </a:rPr>
              <a:t>https://github.com/gradle/</a:t>
            </a:r>
            <a:r>
              <a:rPr lang="zh-CN" altLang="en-US" sz="2000" dirty="0" smtClean="0">
                <a:hlinkClick r:id="rId3"/>
              </a:rPr>
              <a:t>gradle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hlinkClick r:id="rId4"/>
              </a:rPr>
              <a:t>https://gradle.org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smtClean="0">
                <a:hlinkClick r:id="rId5"/>
              </a:rPr>
              <a:t>en.wikipedia.org/wiki/Gradle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3930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>
              <a:buClr>
                <a:schemeClr val="dk2"/>
              </a:buClr>
              <a:buFont typeface="Arial"/>
              <a:buChar char="●"/>
            </a:pPr>
            <a:r>
              <a:rPr lang="de" altLang="zh-CN" dirty="0"/>
              <a:t>Why Gradle?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4936415"/>
            <a:ext cx="43978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hlinkClick r:id="rId3"/>
              </a:rPr>
              <a:t>http://gradle.org/whygradle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hlinkClick r:id="rId4"/>
              </a:rPr>
              <a:t>http://</a:t>
            </a:r>
            <a:r>
              <a:rPr lang="en-US" altLang="zh-CN" sz="2000" dirty="0" smtClean="0">
                <a:hlinkClick r:id="rId4"/>
              </a:rPr>
              <a:t>www.drdobbs.com/jvm/why-build-your-java-projects-with-gradle/240168608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5028" y="4390418"/>
            <a:ext cx="3831771" cy="202378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457200" y="2082094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Make it easy to reuse code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Make it easy to create several variants of an application, either for multi-</a:t>
            </a:r>
            <a:r>
              <a:rPr lang="en-US" altLang="zh-CN" sz="2400" dirty="0" err="1"/>
              <a:t>apk</a:t>
            </a:r>
            <a:r>
              <a:rPr lang="en-US" altLang="zh-CN" sz="2400" dirty="0"/>
              <a:t> distribution or for different flavors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Make it easy to configure, extend and customize the build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Good IDE integration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68473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>
              <a:buClr>
                <a:schemeClr val="dk2"/>
              </a:buClr>
              <a:buFont typeface="Arial"/>
              <a:buChar char="●"/>
            </a:pPr>
            <a:r>
              <a:rPr lang="de" altLang="zh-CN" dirty="0"/>
              <a:t>How to use Gradle?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5842337"/>
            <a:ext cx="4397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docs.gradle.org/current/userguide/installation.html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47333"/>
            <a:ext cx="8229600" cy="3669696"/>
          </a:xfrm>
        </p:spPr>
        <p:txBody>
          <a:bodyPr/>
          <a:lstStyle/>
          <a:p>
            <a:pPr marL="342900" indent="-342900"/>
            <a:r>
              <a:rPr lang="en-US" altLang="zh-CN" sz="2000" dirty="0" smtClean="0"/>
              <a:t>requires </a:t>
            </a:r>
            <a:r>
              <a:rPr lang="en-US" altLang="zh-CN" sz="2000" dirty="0"/>
              <a:t>a Java JDK or JRE to be installed, version 6 or higher</a:t>
            </a:r>
          </a:p>
          <a:p>
            <a:pPr marL="342900" indent="-342900"/>
            <a:r>
              <a:rPr lang="en-US" altLang="zh-CN" sz="2000" dirty="0" err="1"/>
              <a:t>Gradle</a:t>
            </a:r>
            <a:r>
              <a:rPr lang="en-US" altLang="zh-CN" sz="2000" dirty="0"/>
              <a:t> ships with its own Groovy library, therefore Groovy does not need to be installed.</a:t>
            </a:r>
          </a:p>
          <a:p>
            <a:pPr marL="342900" indent="-342900"/>
            <a:r>
              <a:rPr lang="en-US" altLang="zh-CN" sz="2000" dirty="0"/>
              <a:t>Any existing Groovy installation is ignored by </a:t>
            </a:r>
            <a:r>
              <a:rPr lang="en-US" altLang="zh-CN" sz="2000" dirty="0" err="1"/>
              <a:t>Gradle</a:t>
            </a:r>
            <a:r>
              <a:rPr lang="en-US" altLang="zh-CN" sz="2000" dirty="0"/>
              <a:t>.</a:t>
            </a:r>
          </a:p>
          <a:p>
            <a:pPr marL="342900" indent="-342900"/>
            <a:r>
              <a:rPr lang="en-US" altLang="zh-CN" sz="2000" dirty="0" err="1"/>
              <a:t>Gradle</a:t>
            </a:r>
            <a:r>
              <a:rPr lang="en-US" altLang="zh-CN" sz="2000" dirty="0"/>
              <a:t> uses whatever JDK it finds in your path</a:t>
            </a:r>
          </a:p>
          <a:p>
            <a:pPr marL="342900" indent="-342900"/>
            <a:r>
              <a:rPr lang="en-US" altLang="zh-CN" sz="2000" dirty="0"/>
              <a:t>download </a:t>
            </a:r>
            <a:r>
              <a:rPr lang="zh-CN" altLang="en-US" sz="2000" dirty="0"/>
              <a:t>（</a:t>
            </a:r>
            <a:r>
              <a:rPr lang="en-US" altLang="zh-CN" sz="2000" dirty="0"/>
              <a:t>http://gradle.org/downloads</a:t>
            </a:r>
            <a:r>
              <a:rPr lang="zh-CN" altLang="en-US" sz="2000" dirty="0"/>
              <a:t>）</a:t>
            </a:r>
          </a:p>
          <a:p>
            <a:pPr marL="342900" indent="-342900"/>
            <a:r>
              <a:rPr lang="en-US" altLang="zh-CN" sz="2000" dirty="0"/>
              <a:t>unpacking</a:t>
            </a:r>
          </a:p>
          <a:p>
            <a:pPr marL="342900" indent="-342900"/>
            <a:r>
              <a:rPr lang="en-US" altLang="zh-CN" sz="2000" dirty="0"/>
              <a:t>add GRADLE_HOME/bin to your PATH environment </a:t>
            </a:r>
            <a:r>
              <a:rPr lang="en-US" altLang="zh-CN" sz="2000" dirty="0" smtClean="0"/>
              <a:t>variable</a:t>
            </a:r>
          </a:p>
          <a:p>
            <a:pPr marL="342900" indent="-342900"/>
            <a:endParaRPr lang="en-US" altLang="zh-CN" sz="2000" dirty="0"/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If you </a:t>
            </a:r>
            <a:r>
              <a:rPr lang="en-US" altLang="zh-CN" sz="2000" dirty="0" smtClean="0">
                <a:solidFill>
                  <a:srgbClr val="FF0000"/>
                </a:solidFill>
              </a:rPr>
              <a:t>don‘t want to do Automation Build , Android Studio is enough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000" dirty="0">
                <a:solidFill>
                  <a:srgbClr val="FF0000"/>
                </a:solidFill>
              </a:rPr>
              <a:t>Android Studio Project includes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Gradle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plugin for Android</a:t>
            </a:r>
            <a:endParaRPr lang="en-US" altLang="zh-CN" sz="2000" i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299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Elements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Product Flavors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Build Types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Build Variants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Flavor Groups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Sourcesets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dirty="0"/>
              <a:t>Tests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Product Flavors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263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dirty="0"/>
              <a:t>"A product flavor defines a customized version of the application build by the project."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de" dirty="0"/>
              <a:t>"This new concept is designed to help when the differences are very, very minimum [...]"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08448" y="6177230"/>
            <a:ext cx="7978499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http://tools.android.com/tech-docs/new-build-system/build-system-concepts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Library Projects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 dirty="0"/>
              <a:t>Similar to regular project except: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There are no Product Flavor.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There are debug and release build types but they are used slightly differently.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Building a library project itself is always a "Debug" build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 sz="2400" dirty="0"/>
              <a:t>Packaging a library project in a distribution blob is always a "Release" build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04700" y="6207473"/>
            <a:ext cx="7982100" cy="36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http://tools.android.com/tech-docs/new-build-system/build-system-concepts</a:t>
            </a:r>
          </a:p>
        </p:txBody>
      </p:sp>
    </p:spTree>
    <p:extLst>
      <p:ext uri="{BB962C8B-B14F-4D97-AF65-F5344CB8AC3E}">
        <p14:creationId xmlns:p14="http://schemas.microsoft.com/office/powerpoint/2010/main" val="12905395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1237</Words>
  <Application>Microsoft Office PowerPoint</Application>
  <PresentationFormat>全屏显示(4:3)</PresentationFormat>
  <Paragraphs>206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Arial</vt:lpstr>
      <vt:lpstr>Courier New</vt:lpstr>
      <vt:lpstr>Wingdings</vt:lpstr>
      <vt:lpstr>Custom Theme</vt:lpstr>
      <vt:lpstr>Gradle</vt:lpstr>
      <vt:lpstr>Revolution</vt:lpstr>
      <vt:lpstr>Android Gradle Build System</vt:lpstr>
      <vt:lpstr>What is Gradle?</vt:lpstr>
      <vt:lpstr>Why Gradle?</vt:lpstr>
      <vt:lpstr>How to use Gradle?</vt:lpstr>
      <vt:lpstr>Elements</vt:lpstr>
      <vt:lpstr>Product Flavors</vt:lpstr>
      <vt:lpstr>Library Projects</vt:lpstr>
      <vt:lpstr>Product Flavors - What can be customized?</vt:lpstr>
      <vt:lpstr>Build Types</vt:lpstr>
      <vt:lpstr>Build Types - What can be customized?</vt:lpstr>
      <vt:lpstr>Build Variants</vt:lpstr>
      <vt:lpstr>Flavor Groups</vt:lpstr>
      <vt:lpstr>Sourcesets</vt:lpstr>
      <vt:lpstr>Eclipse Compatibility</vt:lpstr>
      <vt:lpstr>Testing</vt:lpstr>
      <vt:lpstr>Groovy</vt:lpstr>
      <vt:lpstr>The new way...</vt:lpstr>
      <vt:lpstr>resource-merging</vt:lpstr>
      <vt:lpstr>Examples</vt:lpstr>
      <vt:lpstr>Hints </vt:lpstr>
      <vt:lpstr>Multi Project Build (Library Projects)</vt:lpstr>
      <vt:lpstr>Dependencies</vt:lpstr>
      <vt:lpstr>Benefits of using maven repositories</vt:lpstr>
      <vt:lpstr>Customizing Maven Repos </vt:lpstr>
      <vt:lpstr>Work with Eclipse fans</vt:lpstr>
      <vt:lpstr>.gitignore</vt:lpstr>
      <vt:lpstr>AndroidManifest.xml &amp; build.gradle</vt:lpstr>
      <vt:lpstr>Better version management</vt:lpstr>
      <vt:lpstr>Version control for releasing .apk </vt:lpstr>
      <vt:lpstr>Resources</vt:lpstr>
      <vt:lpstr>Questions?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(or the first?) build system for Android</dc:title>
  <dc:creator>王凌翔</dc:creator>
  <cp:lastModifiedBy>王凌翔</cp:lastModifiedBy>
  <cp:revision>26</cp:revision>
  <dcterms:modified xsi:type="dcterms:W3CDTF">2015-06-29T14:49:37Z</dcterms:modified>
</cp:coreProperties>
</file>