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1" r:id="rId4"/>
    <p:sldId id="262" r:id="rId5"/>
    <p:sldId id="333" r:id="rId6"/>
    <p:sldId id="335" r:id="rId7"/>
    <p:sldId id="332" r:id="rId8"/>
    <p:sldId id="334" r:id="rId9"/>
    <p:sldId id="348" r:id="rId10"/>
    <p:sldId id="336" r:id="rId11"/>
    <p:sldId id="342" r:id="rId12"/>
    <p:sldId id="337" r:id="rId13"/>
    <p:sldId id="345" r:id="rId14"/>
    <p:sldId id="290" r:id="rId15"/>
    <p:sldId id="346" r:id="rId16"/>
    <p:sldId id="338" r:id="rId17"/>
    <p:sldId id="294" r:id="rId18"/>
    <p:sldId id="349" r:id="rId19"/>
    <p:sldId id="350" r:id="rId20"/>
    <p:sldId id="351" r:id="rId21"/>
    <p:sldId id="352" r:id="rId22"/>
    <p:sldId id="353" r:id="rId23"/>
    <p:sldId id="356" r:id="rId24"/>
    <p:sldId id="357" r:id="rId25"/>
    <p:sldId id="358" r:id="rId26"/>
    <p:sldId id="359" r:id="rId27"/>
    <p:sldId id="360" r:id="rId28"/>
    <p:sldId id="361" r:id="rId29"/>
    <p:sldId id="364" r:id="rId30"/>
    <p:sldId id="365" r:id="rId31"/>
    <p:sldId id="366" r:id="rId32"/>
    <p:sldId id="367" r:id="rId33"/>
    <p:sldId id="368" r:id="rId34"/>
    <p:sldId id="369" r:id="rId35"/>
    <p:sldId id="378" r:id="rId36"/>
    <p:sldId id="372" r:id="rId37"/>
    <p:sldId id="375" r:id="rId38"/>
    <p:sldId id="377" r:id="rId39"/>
    <p:sldId id="370" r:id="rId40"/>
    <p:sldId id="373" r:id="rId41"/>
    <p:sldId id="371" r:id="rId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1D17C5F8-F25F-4190-B5C0-D931A5DFAE29}" type="datetimeFigureOut">
              <a:rPr lang="zh-CN" altLang="en-US"/>
              <a:pPr>
                <a:defRPr/>
              </a:pPr>
              <a:t>2014/10/30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6D897984-5CD1-47DC-87C9-29C71F46E3B5}" type="slidenum">
              <a:rPr lang="zh-CN" altLang="en-US"/>
              <a:pPr>
                <a:defRPr/>
              </a:pPr>
              <a:t>‹#›</a:t>
            </a:fld>
            <a:endParaRPr lang="zh-CN" altLang="en-US"/>
          </a:p>
        </p:txBody>
      </p:sp>
    </p:spTree>
    <p:extLst>
      <p:ext uri="{BB962C8B-B14F-4D97-AF65-F5344CB8AC3E}">
        <p14:creationId xmlns:p14="http://schemas.microsoft.com/office/powerpoint/2010/main" val="1467014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寒暄，简单介绍这一节的主旨</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a:t>
            </a:fld>
            <a:endParaRPr lang="zh-CN" altLang="en-US"/>
          </a:p>
        </p:txBody>
      </p:sp>
    </p:spTree>
    <p:extLst>
      <p:ext uri="{BB962C8B-B14F-4D97-AF65-F5344CB8AC3E}">
        <p14:creationId xmlns:p14="http://schemas.microsoft.com/office/powerpoint/2010/main" val="3456166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进入</a:t>
            </a:r>
            <a:r>
              <a:rPr lang="en-US" altLang="zh-CN" dirty="0" smtClean="0"/>
              <a:t>demo</a:t>
            </a:r>
            <a:r>
              <a:rPr lang="zh-CN" altLang="en-US" dirty="0" smtClean="0"/>
              <a:t>！首先</a:t>
            </a:r>
            <a:r>
              <a:rPr lang="zh-CN" altLang="en-US" dirty="0" smtClean="0"/>
              <a:t>告诉大家</a:t>
            </a:r>
            <a:r>
              <a:rPr lang="en-US" altLang="zh-CN" dirty="0" smtClean="0"/>
              <a:t>key</a:t>
            </a:r>
            <a:r>
              <a:rPr lang="zh-CN" altLang="en-US" dirty="0" smtClean="0"/>
              <a:t>起作用了，</a:t>
            </a:r>
            <a:r>
              <a:rPr lang="zh-CN" altLang="en-US" dirty="0" smtClean="0"/>
              <a:t>然后表示各个地图状态</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14</a:t>
            </a:fld>
            <a:endParaRPr lang="zh-CN" altLang="en-US"/>
          </a:p>
        </p:txBody>
      </p:sp>
    </p:spTree>
    <p:extLst>
      <p:ext uri="{BB962C8B-B14F-4D97-AF65-F5344CB8AC3E}">
        <p14:creationId xmlns:p14="http://schemas.microsoft.com/office/powerpoint/2010/main" val="1640836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猜画名，配音调侃，引出</a:t>
            </a:r>
            <a:r>
              <a:rPr lang="zh-CN" altLang="en-US" dirty="0" smtClean="0"/>
              <a:t>苏格拉底的哲学问题，我是谁？我从哪里来？要到哪里去</a:t>
            </a:r>
            <a:r>
              <a:rPr lang="zh-CN" altLang="en-US" dirty="0" smtClean="0"/>
              <a:t>？可惜苏格拉底没有我们的</a:t>
            </a:r>
            <a:r>
              <a:rPr lang="en-US" altLang="zh-CN" dirty="0" err="1" smtClean="0"/>
              <a:t>api</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16</a:t>
            </a:fld>
            <a:endParaRPr lang="zh-CN" altLang="en-US"/>
          </a:p>
        </p:txBody>
      </p:sp>
    </p:spTree>
    <p:extLst>
      <p:ext uri="{BB962C8B-B14F-4D97-AF65-F5344CB8AC3E}">
        <p14:creationId xmlns:p14="http://schemas.microsoft.com/office/powerpoint/2010/main" val="2051773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进入</a:t>
            </a:r>
            <a:r>
              <a:rPr lang="en-US" altLang="zh-CN" dirty="0" smtClean="0"/>
              <a:t>demo</a:t>
            </a:r>
            <a:r>
              <a:rPr lang="zh-CN" altLang="en-US" dirty="0" smtClean="0"/>
              <a:t>！有的时候 我们在路上，就好像进入了一个城市迷宫。这个时候多希望有个如图所示的上帝视角，利用我们的</a:t>
            </a:r>
            <a:r>
              <a:rPr lang="en-US" altLang="zh-CN" dirty="0" err="1" smtClean="0"/>
              <a:t>api</a:t>
            </a:r>
            <a:r>
              <a:rPr lang="zh-CN" altLang="en-US" dirty="0" smtClean="0"/>
              <a:t>就可以帮你实现</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17</a:t>
            </a:fld>
            <a:endParaRPr lang="zh-CN" altLang="en-US"/>
          </a:p>
        </p:txBody>
      </p:sp>
    </p:spTree>
    <p:extLst>
      <p:ext uri="{BB962C8B-B14F-4D97-AF65-F5344CB8AC3E}">
        <p14:creationId xmlns:p14="http://schemas.microsoft.com/office/powerpoint/2010/main" val="325197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r>
              <a:rPr lang="zh-CN" altLang="en-US" dirty="0" smtClean="0"/>
              <a:t>个关键字</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18</a:t>
            </a:fld>
            <a:endParaRPr lang="zh-CN" altLang="en-US"/>
          </a:p>
        </p:txBody>
      </p:sp>
    </p:spTree>
    <p:extLst>
      <p:ext uri="{BB962C8B-B14F-4D97-AF65-F5344CB8AC3E}">
        <p14:creationId xmlns:p14="http://schemas.microsoft.com/office/powerpoint/2010/main" val="1685602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贝尔 找到一家很好的鸡肉店，但是大家都知道，他平时都在玩户外，只用</a:t>
            </a:r>
            <a:r>
              <a:rPr lang="en-US" altLang="zh-CN" dirty="0" smtClean="0"/>
              <a:t>GPS</a:t>
            </a:r>
            <a:r>
              <a:rPr lang="zh-CN" altLang="en-US" dirty="0" smtClean="0"/>
              <a:t>，他只能告诉你经纬度，你没有他那么专业</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19</a:t>
            </a:fld>
            <a:endParaRPr lang="zh-CN" altLang="en-US"/>
          </a:p>
        </p:txBody>
      </p:sp>
    </p:spTree>
    <p:extLst>
      <p:ext uri="{BB962C8B-B14F-4D97-AF65-F5344CB8AC3E}">
        <p14:creationId xmlns:p14="http://schemas.microsoft.com/office/powerpoint/2010/main" val="1349644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简单描述一下这个的原理</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20</a:t>
            </a:fld>
            <a:endParaRPr lang="zh-CN" altLang="en-US"/>
          </a:p>
        </p:txBody>
      </p:sp>
    </p:spTree>
    <p:extLst>
      <p:ext uri="{BB962C8B-B14F-4D97-AF65-F5344CB8AC3E}">
        <p14:creationId xmlns:p14="http://schemas.microsoft.com/office/powerpoint/2010/main" val="1944619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买了一双滑板鞋，想告诉人家我在哪里买的。有妹子找我，想打的，去酒店</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21</a:t>
            </a:fld>
            <a:endParaRPr lang="zh-CN" altLang="en-US"/>
          </a:p>
        </p:txBody>
      </p:sp>
    </p:spTree>
    <p:extLst>
      <p:ext uri="{BB962C8B-B14F-4D97-AF65-F5344CB8AC3E}">
        <p14:creationId xmlns:p14="http://schemas.microsoft.com/office/powerpoint/2010/main" val="3187096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进入</a:t>
            </a:r>
            <a:r>
              <a:rPr lang="en-US" altLang="zh-CN" dirty="0" smtClean="0"/>
              <a:t>demo</a:t>
            </a:r>
            <a:endParaRPr lang="zh-CN" altLang="en-US" dirty="0"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49B2A10-4B97-4588-B3DB-E3AFA92003D5}" type="slidenum">
              <a:rPr lang="zh-CN" altLang="en-US" smtClean="0"/>
              <a:pPr/>
              <a:t>22</a:t>
            </a:fld>
            <a:endParaRPr lang="zh-CN" altLang="en-US" smtClean="0"/>
          </a:p>
        </p:txBody>
      </p:sp>
    </p:spTree>
    <p:extLst>
      <p:ext uri="{BB962C8B-B14F-4D97-AF65-F5344CB8AC3E}">
        <p14:creationId xmlns:p14="http://schemas.microsoft.com/office/powerpoint/2010/main" val="4091768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23</a:t>
            </a:fld>
            <a:endParaRPr lang="zh-CN" altLang="en-US"/>
          </a:p>
        </p:txBody>
      </p:sp>
    </p:spTree>
    <p:extLst>
      <p:ext uri="{BB962C8B-B14F-4D97-AF65-F5344CB8AC3E}">
        <p14:creationId xmlns:p14="http://schemas.microsoft.com/office/powerpoint/2010/main" val="259194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Point of Interest”</a:t>
            </a:r>
            <a:r>
              <a:rPr lang="zh-CN" altLang="en-US" sz="1200" b="0" i="0" kern="1200" dirty="0" smtClean="0">
                <a:solidFill>
                  <a:schemeClr val="tx1"/>
                </a:solidFill>
                <a:effectLst/>
                <a:latin typeface="+mn-lt"/>
                <a:ea typeface="+mn-ea"/>
                <a:cs typeface="+mn-cs"/>
              </a:rPr>
              <a:t>的缩写，中文可以翻译为“兴趣点”。在地理信息系统中，一个</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可以是一栋房子、一个商铺、一个邮筒、一个公交站等。传统的地理信息采集方法需要地图测绘人员采用精密的测绘仪器去获取一个兴趣点的经纬度，然后再标记下来。正因为</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的采集是一个非常费时费事的工作，对一个地理信息系统来说，</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的数量在一定程度代表着整个系统的价值。</a:t>
            </a:r>
            <a:r>
              <a:rPr lang="en-US" altLang="zh-CN" sz="1200" b="0" i="0" kern="1200" baseline="300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包含四方面信息，名称、类别、经度、纬度，全面的</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讯息是丰富导航地图的必备资讯，及时的</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兴趣点能提醒用户路况的分支及周边建筑的详尽信息，也能方便导航中查到你所需要的各个地方，选择最为便捷和通畅的道路来进行路径规划，因此，导航地图</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多少状况直接影响到导航的好用程度。</a:t>
            </a:r>
          </a:p>
          <a:p>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24</a:t>
            </a:fld>
            <a:endParaRPr lang="zh-CN" altLang="en-US"/>
          </a:p>
        </p:txBody>
      </p:sp>
    </p:spTree>
    <p:extLst>
      <p:ext uri="{BB962C8B-B14F-4D97-AF65-F5344CB8AC3E}">
        <p14:creationId xmlns:p14="http://schemas.microsoft.com/office/powerpoint/2010/main" val="168735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带过</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a:t>
            </a:fld>
            <a:endParaRPr lang="zh-CN" altLang="en-US"/>
          </a:p>
        </p:txBody>
      </p:sp>
    </p:spTree>
    <p:extLst>
      <p:ext uri="{BB962C8B-B14F-4D97-AF65-F5344CB8AC3E}">
        <p14:creationId xmlns:p14="http://schemas.microsoft.com/office/powerpoint/2010/main" val="1143817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贝爷那次邀请大家吃鸡，他最近在追</a:t>
            </a:r>
            <a:r>
              <a:rPr lang="zh-CN" altLang="en-US" dirty="0" smtClean="0"/>
              <a:t>剧</a:t>
            </a:r>
            <a:r>
              <a:rPr lang="en-US" altLang="zh-CN" dirty="0" smtClean="0"/>
              <a:t>《</a:t>
            </a:r>
            <a:r>
              <a:rPr lang="zh-CN" altLang="en-US" dirty="0" smtClean="0"/>
              <a:t>来自星星的你</a:t>
            </a:r>
            <a:r>
              <a:rPr lang="en-US" altLang="zh-CN" dirty="0" smtClean="0"/>
              <a:t>》</a:t>
            </a:r>
            <a:r>
              <a:rPr lang="zh-CN" altLang="en-US" dirty="0" smtClean="0"/>
              <a:t>，</a:t>
            </a:r>
            <a:r>
              <a:rPr lang="zh-CN" altLang="en-US" dirty="0" smtClean="0"/>
              <a:t>突然特别想去吃</a:t>
            </a:r>
            <a:r>
              <a:rPr lang="zh-CN" altLang="en-US" dirty="0" smtClean="0"/>
              <a:t>炸鸡，希望我邀请他吃炸鸡</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26</a:t>
            </a:fld>
            <a:endParaRPr lang="zh-CN" altLang="en-US"/>
          </a:p>
        </p:txBody>
      </p:sp>
    </p:spTree>
    <p:extLst>
      <p:ext uri="{BB962C8B-B14F-4D97-AF65-F5344CB8AC3E}">
        <p14:creationId xmlns:p14="http://schemas.microsoft.com/office/powerpoint/2010/main" val="705842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于是我百度了一下准备</a:t>
            </a:r>
            <a:r>
              <a:rPr lang="zh-CN" altLang="en-US" dirty="0" smtClean="0"/>
              <a:t>做麦当劳</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27</a:t>
            </a:fld>
            <a:endParaRPr lang="zh-CN" altLang="en-US"/>
          </a:p>
        </p:txBody>
      </p:sp>
    </p:spTree>
    <p:extLst>
      <p:ext uri="{BB962C8B-B14F-4D97-AF65-F5344CB8AC3E}">
        <p14:creationId xmlns:p14="http://schemas.microsoft.com/office/powerpoint/2010/main" val="2065074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进入</a:t>
            </a:r>
            <a:r>
              <a:rPr lang="en-US" altLang="zh-CN" dirty="0" smtClean="0"/>
              <a:t>demo</a:t>
            </a:r>
            <a:endParaRPr lang="zh-CN" altLang="en-US" dirty="0"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49B2A10-4B97-4588-B3DB-E3AFA92003D5}" type="slidenum">
              <a:rPr lang="zh-CN" altLang="en-US" smtClean="0"/>
              <a:pPr/>
              <a:t>28</a:t>
            </a:fld>
            <a:endParaRPr lang="zh-CN" altLang="en-US" smtClean="0"/>
          </a:p>
        </p:txBody>
      </p:sp>
    </p:spTree>
    <p:extLst>
      <p:ext uri="{BB962C8B-B14F-4D97-AF65-F5344CB8AC3E}">
        <p14:creationId xmlns:p14="http://schemas.microsoft.com/office/powerpoint/2010/main" val="1030264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29</a:t>
            </a:fld>
            <a:endParaRPr lang="zh-CN" altLang="en-US"/>
          </a:p>
        </p:txBody>
      </p:sp>
    </p:spTree>
    <p:extLst>
      <p:ext uri="{BB962C8B-B14F-4D97-AF65-F5344CB8AC3E}">
        <p14:creationId xmlns:p14="http://schemas.microsoft.com/office/powerpoint/2010/main" val="1146008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使用我们的</a:t>
            </a:r>
            <a:r>
              <a:rPr lang="en-US" altLang="zh-CN" dirty="0" smtClean="0"/>
              <a:t>API,</a:t>
            </a:r>
            <a:r>
              <a:rPr lang="zh-CN" altLang="en-US" dirty="0" smtClean="0"/>
              <a:t>能够给你最优选择</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30</a:t>
            </a:fld>
            <a:endParaRPr lang="zh-CN" altLang="en-US"/>
          </a:p>
        </p:txBody>
      </p:sp>
    </p:spTree>
    <p:extLst>
      <p:ext uri="{BB962C8B-B14F-4D97-AF65-F5344CB8AC3E}">
        <p14:creationId xmlns:p14="http://schemas.microsoft.com/office/powerpoint/2010/main" val="1835196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只需要传入起始点，让云端去算把，等着数据返回并解析即可</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31</a:t>
            </a:fld>
            <a:endParaRPr lang="zh-CN" altLang="en-US"/>
          </a:p>
        </p:txBody>
      </p:sp>
    </p:spTree>
    <p:extLst>
      <p:ext uri="{BB962C8B-B14F-4D97-AF65-F5344CB8AC3E}">
        <p14:creationId xmlns:p14="http://schemas.microsoft.com/office/powerpoint/2010/main" val="3806029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32</a:t>
            </a:fld>
            <a:endParaRPr lang="zh-CN" altLang="en-US"/>
          </a:p>
        </p:txBody>
      </p:sp>
    </p:spTree>
    <p:extLst>
      <p:ext uri="{BB962C8B-B14F-4D97-AF65-F5344CB8AC3E}">
        <p14:creationId xmlns:p14="http://schemas.microsoft.com/office/powerpoint/2010/main" val="2341405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进入</a:t>
            </a:r>
            <a:r>
              <a:rPr lang="en-US" altLang="zh-CN" dirty="0" smtClean="0"/>
              <a:t>demo</a:t>
            </a:r>
            <a:endParaRPr lang="zh-CN" altLang="en-US" dirty="0"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49B2A10-4B97-4588-B3DB-E3AFA92003D5}" type="slidenum">
              <a:rPr lang="zh-CN" altLang="en-US" smtClean="0"/>
              <a:pPr/>
              <a:t>34</a:t>
            </a:fld>
            <a:endParaRPr lang="zh-CN" altLang="en-US" smtClean="0"/>
          </a:p>
        </p:txBody>
      </p:sp>
    </p:spTree>
    <p:extLst>
      <p:ext uri="{BB962C8B-B14F-4D97-AF65-F5344CB8AC3E}">
        <p14:creationId xmlns:p14="http://schemas.microsoft.com/office/powerpoint/2010/main" val="3608430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回忆一下，我们有定位，地理编码引入了搜索</a:t>
            </a:r>
            <a:r>
              <a:rPr lang="en-US" altLang="zh-CN" dirty="0" err="1" smtClean="0"/>
              <a:t>sdk</a:t>
            </a:r>
            <a:r>
              <a:rPr lang="zh-CN" altLang="en-US" dirty="0" smtClean="0"/>
              <a:t>，添加</a:t>
            </a:r>
            <a:r>
              <a:rPr lang="en-US" altLang="zh-CN" dirty="0" smtClean="0"/>
              <a:t>marker</a:t>
            </a:r>
            <a:r>
              <a:rPr lang="zh-CN" altLang="en-US" dirty="0" smtClean="0"/>
              <a:t>，自定义</a:t>
            </a:r>
            <a:r>
              <a:rPr lang="en-US" altLang="zh-CN" dirty="0" err="1" smtClean="0"/>
              <a:t>infowindow</a:t>
            </a:r>
            <a:r>
              <a:rPr lang="zh-CN" altLang="en-US" dirty="0" smtClean="0"/>
              <a:t>，帮贝爷搜索周边的麦当劳，路径规划带他去吃麦当劳</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35</a:t>
            </a:fld>
            <a:endParaRPr lang="zh-CN" altLang="en-US"/>
          </a:p>
        </p:txBody>
      </p:sp>
    </p:spTree>
    <p:extLst>
      <p:ext uri="{BB962C8B-B14F-4D97-AF65-F5344CB8AC3E}">
        <p14:creationId xmlns:p14="http://schemas.microsoft.com/office/powerpoint/2010/main" val="2966611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基于位置的服务，是指通过电信移动运营商的无线电通讯网络或外部定位方式，获取移动终端用户的位置信息，在</a:t>
            </a:r>
            <a:r>
              <a:rPr lang="en-US" altLang="zh-CN" dirty="0" smtClean="0"/>
              <a:t>GIS</a:t>
            </a:r>
            <a:r>
              <a:rPr lang="zh-CN" altLang="en-US" dirty="0" smtClean="0"/>
              <a:t>平台的支持下，为用户提供相应服务的一种增值业务</a:t>
            </a:r>
            <a:r>
              <a:rPr lang="zh-CN" altLang="en-US" dirty="0" smtClean="0"/>
              <a:t>。</a:t>
            </a:r>
            <a:endParaRPr lang="en-US" altLang="zh-CN" dirty="0" smtClean="0"/>
          </a:p>
          <a:p>
            <a:pPr eaLnBrk="1" hangingPunct="1">
              <a:spcBef>
                <a:spcPct val="0"/>
              </a:spcBef>
            </a:pPr>
            <a:r>
              <a:rPr lang="zh-CN" altLang="en-US" dirty="0" smtClean="0"/>
              <a:t>吐槽拗口，表明学习不需要这么术语，麻烦，应该有趣点</a:t>
            </a:r>
            <a:endParaRPr lang="en-US" altLang="zh-CN" dirty="0" smtClean="0"/>
          </a:p>
          <a:p>
            <a:pPr eaLnBrk="1" hangingPunct="1">
              <a:spcBef>
                <a:spcPct val="0"/>
              </a:spcBef>
            </a:pPr>
            <a:r>
              <a:rPr lang="zh-CN" altLang="en-US" dirty="0" smtClean="0"/>
              <a:t>结合实例</a:t>
            </a:r>
            <a:endParaRPr lang="en-US" altLang="zh-CN" dirty="0" smtClean="0"/>
          </a:p>
          <a:p>
            <a:pPr eaLnBrk="1" hangingPunct="1">
              <a:spcBef>
                <a:spcPct val="0"/>
              </a:spcBef>
            </a:pPr>
            <a:r>
              <a:rPr lang="zh-CN" altLang="en-US" dirty="0" smtClean="0"/>
              <a:t>最后，声明不能禁锢开发者思维，提供他们自己的特殊服务</a:t>
            </a:r>
            <a:endParaRPr lang="zh-CN" altLang="en-US" dirty="0" smtClean="0"/>
          </a:p>
          <a:p>
            <a:pPr eaLnBrk="1" hangingPunct="1">
              <a:spcBef>
                <a:spcPct val="0"/>
              </a:spcBef>
            </a:pPr>
            <a:endParaRPr lang="zh-CN" altLang="en-US" dirty="0"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49B2A10-4B97-4588-B3DB-E3AFA92003D5}" type="slidenum">
              <a:rPr lang="zh-CN" altLang="en-US" smtClean="0"/>
              <a:pPr/>
              <a:t>3</a:t>
            </a:fld>
            <a:endParaRPr lang="zh-CN" altLang="en-US" smtClean="0"/>
          </a:p>
        </p:txBody>
      </p:sp>
    </p:spTree>
    <p:extLst>
      <p:ext uri="{BB962C8B-B14F-4D97-AF65-F5344CB8AC3E}">
        <p14:creationId xmlns:p14="http://schemas.microsoft.com/office/powerpoint/2010/main" val="3246845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介绍微软平台的版本更迭，主要是要解决用户比较混淆的概念。提出两点结论</a:t>
            </a:r>
            <a:endParaRPr lang="zh-CN" altLang="en-US" dirty="0"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C7128B9-32BA-4B22-871A-EA0AA9A2D458}" type="slidenum">
              <a:rPr lang="zh-CN" altLang="en-US" smtClean="0"/>
              <a:pPr/>
              <a:t>5</a:t>
            </a:fld>
            <a:endParaRPr lang="zh-CN" altLang="en-US" smtClean="0"/>
          </a:p>
        </p:txBody>
      </p:sp>
    </p:spTree>
    <p:extLst>
      <p:ext uri="{BB962C8B-B14F-4D97-AF65-F5344CB8AC3E}">
        <p14:creationId xmlns:p14="http://schemas.microsoft.com/office/powerpoint/2010/main" val="1281803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继续帮助开发者回忆一下，</a:t>
            </a:r>
            <a:r>
              <a:rPr lang="en-US" altLang="zh-CN" dirty="0" smtClean="0"/>
              <a:t>12 </a:t>
            </a:r>
            <a:r>
              <a:rPr lang="en-US" altLang="zh-CN" dirty="0" err="1" smtClean="0"/>
              <a:t>wp</a:t>
            </a:r>
            <a:r>
              <a:rPr lang="en-US" altLang="zh-CN" dirty="0" smtClean="0"/>
              <a:t>=</a:t>
            </a:r>
            <a:r>
              <a:rPr lang="en-US" altLang="zh-CN" dirty="0" err="1" smtClean="0"/>
              <a:t>wp</a:t>
            </a:r>
            <a:r>
              <a:rPr lang="en-US" altLang="zh-CN" dirty="0" smtClean="0"/>
              <a:t> Silverlight 8.0</a:t>
            </a:r>
            <a:r>
              <a:rPr lang="zh-CN" altLang="en-US" dirty="0" smtClean="0"/>
              <a:t>，</a:t>
            </a:r>
            <a:r>
              <a:rPr lang="en-US" altLang="zh-CN" dirty="0" smtClean="0"/>
              <a:t>13 </a:t>
            </a:r>
            <a:r>
              <a:rPr lang="zh-CN" altLang="en-US" dirty="0" smtClean="0"/>
              <a:t>两种</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6</a:t>
            </a:fld>
            <a:endParaRPr lang="zh-CN" altLang="en-US"/>
          </a:p>
        </p:txBody>
      </p:sp>
    </p:spTree>
    <p:extLst>
      <p:ext uri="{BB962C8B-B14F-4D97-AF65-F5344CB8AC3E}">
        <p14:creationId xmlns:p14="http://schemas.microsoft.com/office/powerpoint/2010/main" val="1620526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如何申请一个</a:t>
            </a:r>
            <a:r>
              <a:rPr lang="en-US" altLang="zh-CN" dirty="0" smtClean="0"/>
              <a:t>key</a:t>
            </a:r>
            <a:endParaRPr lang="zh-CN" altLang="en-US" dirty="0"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495E74C-BD8C-4D41-A259-2E858CC2656D}" type="slidenum">
              <a:rPr lang="zh-CN" altLang="en-US" smtClean="0"/>
              <a:pPr/>
              <a:t>7</a:t>
            </a:fld>
            <a:endParaRPr lang="zh-CN" altLang="en-US" smtClean="0"/>
          </a:p>
        </p:txBody>
      </p:sp>
    </p:spTree>
    <p:extLst>
      <p:ext uri="{BB962C8B-B14F-4D97-AF65-F5344CB8AC3E}">
        <p14:creationId xmlns:p14="http://schemas.microsoft.com/office/powerpoint/2010/main" val="315911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鼠标带着用户走一遍 要缓慢</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8</a:t>
            </a:fld>
            <a:endParaRPr lang="zh-CN" altLang="en-US"/>
          </a:p>
        </p:txBody>
      </p:sp>
    </p:spTree>
    <p:extLst>
      <p:ext uri="{BB962C8B-B14F-4D97-AF65-F5344CB8AC3E}">
        <p14:creationId xmlns:p14="http://schemas.microsoft.com/office/powerpoint/2010/main" val="1959937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产品上线</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9</a:t>
            </a:fld>
            <a:endParaRPr lang="zh-CN" altLang="en-US"/>
          </a:p>
        </p:txBody>
      </p:sp>
    </p:spTree>
    <p:extLst>
      <p:ext uri="{BB962C8B-B14F-4D97-AF65-F5344CB8AC3E}">
        <p14:creationId xmlns:p14="http://schemas.microsoft.com/office/powerpoint/2010/main" val="22603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进入</a:t>
            </a:r>
            <a:r>
              <a:rPr lang="en-US" altLang="zh-CN" dirty="0" smtClean="0"/>
              <a:t>demo</a:t>
            </a:r>
            <a:r>
              <a:rPr lang="zh-CN" altLang="en-US" dirty="0" smtClean="0"/>
              <a:t>！全新的工程！！！说明</a:t>
            </a:r>
            <a:r>
              <a:rPr lang="zh-CN" altLang="en-US" dirty="0" smtClean="0"/>
              <a:t>一下</a:t>
            </a:r>
            <a:r>
              <a:rPr lang="zh-CN" altLang="en-US" dirty="0" smtClean="0"/>
              <a:t>，键入，下载，安装。我们</a:t>
            </a:r>
            <a:r>
              <a:rPr lang="zh-CN" altLang="en-US" dirty="0" smtClean="0"/>
              <a:t>是省略了下载的过程的，使用本地的</a:t>
            </a:r>
            <a:r>
              <a:rPr lang="zh-CN" altLang="en-US" dirty="0" smtClean="0"/>
              <a:t>包。然后</a:t>
            </a:r>
            <a:r>
              <a:rPr lang="zh-CN" altLang="en-US" dirty="0" smtClean="0"/>
              <a:t>通过加载显示出地图来表示配置成功，同时提醒</a:t>
            </a:r>
            <a:r>
              <a:rPr lang="en-US" altLang="zh-CN" dirty="0" smtClean="0"/>
              <a:t>key</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12</a:t>
            </a:fld>
            <a:endParaRPr lang="zh-CN" altLang="en-US"/>
          </a:p>
        </p:txBody>
      </p:sp>
    </p:spTree>
    <p:extLst>
      <p:ext uri="{BB962C8B-B14F-4D97-AF65-F5344CB8AC3E}">
        <p14:creationId xmlns:p14="http://schemas.microsoft.com/office/powerpoint/2010/main" val="4163965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988"/>
            <a:ext cx="9144000" cy="68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808312" y="2393454"/>
            <a:ext cx="6300192" cy="2043658"/>
          </a:xfrm>
        </p:spPr>
        <p:txBody>
          <a:bodyPr>
            <a:noAutofit/>
          </a:bodyPr>
          <a:lstStyle>
            <a:lvl1pPr algn="ctr">
              <a:lnSpc>
                <a:spcPct val="150000"/>
              </a:lnSpc>
              <a:defRPr sz="40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CB65884-3383-40AB-9A86-5848405B5B32}" type="datetimeFigureOut">
              <a:rPr lang="zh-CN" altLang="en-US"/>
              <a:pPr>
                <a:defRPr/>
              </a:pPr>
              <a:t>2014/10/30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A8EB02-C7D8-4238-A2BB-F0038CD31FA9}" type="slidenum">
              <a:rPr lang="zh-CN" altLang="en-US"/>
              <a:pPr>
                <a:defRPr/>
              </a:pPr>
              <a:t>‹#›</a:t>
            </a:fld>
            <a:endParaRPr lang="zh-CN" altLang="en-US"/>
          </a:p>
        </p:txBody>
      </p:sp>
    </p:spTree>
    <p:extLst>
      <p:ext uri="{BB962C8B-B14F-4D97-AF65-F5344CB8AC3E}">
        <p14:creationId xmlns:p14="http://schemas.microsoft.com/office/powerpoint/2010/main" val="192571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446856" y="980728"/>
            <a:ext cx="8229600" cy="4525963"/>
          </a:xfrm>
        </p:spPr>
        <p:txBody>
          <a:bodyPr/>
          <a:lstStyle>
            <a:lvl1pPr marL="342900" indent="-342900">
              <a:lnSpc>
                <a:spcPct val="150000"/>
              </a:lnSpc>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7" name="标题 1"/>
          <p:cNvSpPr>
            <a:spLocks noGrp="1"/>
          </p:cNvSpPr>
          <p:nvPr>
            <p:ph type="title"/>
          </p:nvPr>
        </p:nvSpPr>
        <p:spPr>
          <a:xfrm>
            <a:off x="755576" y="332656"/>
            <a:ext cx="7848872" cy="432048"/>
          </a:xfrm>
        </p:spPr>
        <p:txBody>
          <a:bodyPr>
            <a:noAutofit/>
          </a:bodyPr>
          <a:lstStyle>
            <a:lvl1pPr algn="l">
              <a:defRPr sz="3000" b="1">
                <a:solidFill>
                  <a:srgbClr val="3498DB"/>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5" name="日期占位符 1"/>
          <p:cNvSpPr>
            <a:spLocks noGrp="1"/>
          </p:cNvSpPr>
          <p:nvPr>
            <p:ph type="dt" sz="half" idx="10"/>
          </p:nvPr>
        </p:nvSpPr>
        <p:spPr/>
        <p:txBody>
          <a:bodyPr/>
          <a:lstStyle>
            <a:lvl1pPr>
              <a:defRPr/>
            </a:lvl1pPr>
          </a:lstStyle>
          <a:p>
            <a:pPr>
              <a:defRPr/>
            </a:pPr>
            <a:fld id="{762F67C2-4415-4696-900B-F3D7149ADAA7}" type="datetimeFigureOut">
              <a:rPr lang="zh-CN" altLang="en-US"/>
              <a:pPr>
                <a:defRPr/>
              </a:pPr>
              <a:t>2014/10/30</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3"/>
          <p:cNvSpPr>
            <a:spLocks noGrp="1"/>
          </p:cNvSpPr>
          <p:nvPr>
            <p:ph type="sldNum" sz="quarter" idx="12"/>
          </p:nvPr>
        </p:nvSpPr>
        <p:spPr/>
        <p:txBody>
          <a:bodyPr/>
          <a:lstStyle>
            <a:lvl1pPr>
              <a:defRPr/>
            </a:lvl1pPr>
          </a:lstStyle>
          <a:p>
            <a:pPr>
              <a:defRPr/>
            </a:pPr>
            <a:fld id="{37E64306-28F3-447A-9ED7-921C810EB482}" type="slidenum">
              <a:rPr lang="zh-CN" altLang="en-US"/>
              <a:pPr>
                <a:defRPr/>
              </a:pPr>
              <a:t>‹#›</a:t>
            </a:fld>
            <a:endParaRPr lang="zh-CN" altLang="en-US"/>
          </a:p>
        </p:txBody>
      </p:sp>
    </p:spTree>
    <p:extLst>
      <p:ext uri="{BB962C8B-B14F-4D97-AF65-F5344CB8AC3E}">
        <p14:creationId xmlns:p14="http://schemas.microsoft.com/office/powerpoint/2010/main" val="38939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87624" y="2204864"/>
            <a:ext cx="7632848" cy="648072"/>
          </a:xfrm>
        </p:spPr>
        <p:txBody>
          <a:bodyPr>
            <a:noAutofit/>
          </a:bodyPr>
          <a:lstStyle>
            <a:lvl1pPr algn="l">
              <a:defRPr sz="30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43608" y="3068960"/>
            <a:ext cx="7416824" cy="2880320"/>
          </a:xfrm>
        </p:spPr>
        <p:txBody>
          <a:bodyPr/>
          <a:lstStyle>
            <a:lvl1pPr marL="342900" indent="-342900">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D71B8DC2-D7C7-4D22-A0AB-33664C642CB9}" type="datetimeFigureOut">
              <a:rPr lang="zh-CN" altLang="en-US"/>
              <a:pPr>
                <a:defRPr/>
              </a:pPr>
              <a:t>2014/10/30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CB4D92D-89E6-4045-8D79-792CA6645505}" type="slidenum">
              <a:rPr lang="zh-CN" altLang="en-US"/>
              <a:pPr>
                <a:defRPr/>
              </a:pPr>
              <a:t>‹#›</a:t>
            </a:fld>
            <a:endParaRPr lang="zh-CN" altLang="en-US"/>
          </a:p>
        </p:txBody>
      </p:sp>
    </p:spTree>
    <p:extLst>
      <p:ext uri="{BB962C8B-B14F-4D97-AF65-F5344CB8AC3E}">
        <p14:creationId xmlns:p14="http://schemas.microsoft.com/office/powerpoint/2010/main" val="353198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99592" y="3078088"/>
            <a:ext cx="7488832" cy="1143000"/>
          </a:xfrm>
        </p:spPr>
        <p:txBody>
          <a:bodyPr/>
          <a:lstStyle>
            <a:lvl1pPr>
              <a:defRPr sz="6600" b="1">
                <a:solidFill>
                  <a:schemeClr val="bg1"/>
                </a:solidFill>
              </a:defRPr>
            </a:lvl1pPr>
          </a:lstStyle>
          <a:p>
            <a:r>
              <a:rPr lang="zh-CN" altLang="en-US" dirty="0" smtClean="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5346F5E4-FBD8-4538-BF9E-43F54F213FC0}" type="datetimeFigureOut">
              <a:rPr lang="zh-CN" altLang="en-US"/>
              <a:pPr>
                <a:defRPr/>
              </a:pPr>
              <a:t>2014/10/30</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F13AD77E-F275-4ABF-AFF7-A9096102A7A3}" type="slidenum">
              <a:rPr lang="zh-CN" altLang="en-US"/>
              <a:pPr>
                <a:defRPr/>
              </a:pPr>
              <a:t>‹#›</a:t>
            </a:fld>
            <a:endParaRPr lang="zh-CN" altLang="en-US"/>
          </a:p>
        </p:txBody>
      </p:sp>
    </p:spTree>
    <p:extLst>
      <p:ext uri="{BB962C8B-B14F-4D97-AF65-F5344CB8AC3E}">
        <p14:creationId xmlns:p14="http://schemas.microsoft.com/office/powerpoint/2010/main" val="237083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8684E27-A097-455C-9FA1-A9B449A08CA7}" type="datetimeFigureOut">
              <a:rPr lang="zh-CN" altLang="en-US"/>
              <a:pPr>
                <a:defRPr/>
              </a:pPr>
              <a:t>2014/10/30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37BC1C2-6B30-48A9-8608-C7F2CFD0F08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xStyles>
    <p:titleStyle>
      <a:lvl1pPr algn="ctr" rtl="0" eaLnBrk="0" fontAlgn="base" hangingPunct="0">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6pPr>
      <a:lvl7pPr marL="9144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7pPr>
      <a:lvl8pPr marL="13716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8pPr>
      <a:lvl9pPr marL="18288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bs.amap.com/api/windows-phone-sdk/guide/environm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hyperlink" Target="http://lbsbbs.amap.com/" TargetMode="External"/><Relationship Id="rId5" Type="http://schemas.openxmlformats.org/officeDocument/2006/relationships/hyperlink" Target="https://github.com/fifa0329/AmapWpSLDemo.git" TargetMode="External"/><Relationship Id="rId4" Type="http://schemas.openxmlformats.org/officeDocument/2006/relationships/hyperlink" Target="https://github.com/fifa0329/HelloAmap.gi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lbs.amap.com/console/ke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2808288" y="2393950"/>
            <a:ext cx="6300787" cy="2043113"/>
          </a:xfrm>
        </p:spPr>
        <p:txBody>
          <a:bodyPr/>
          <a:lstStyle/>
          <a:p>
            <a:pPr eaLnBrk="1" hangingPunct="1"/>
            <a:r>
              <a:rPr lang="en-US" altLang="zh-CN" smtClean="0"/>
              <a:t>WP SDK</a:t>
            </a:r>
            <a:r>
              <a:rPr lang="zh-CN" altLang="en-US" smtClean="0"/>
              <a:t>开发指南</a:t>
            </a:r>
          </a:p>
        </p:txBody>
      </p:sp>
      <p:sp>
        <p:nvSpPr>
          <p:cNvPr id="2" name="文本框 1"/>
          <p:cNvSpPr txBox="1"/>
          <p:nvPr/>
        </p:nvSpPr>
        <p:spPr>
          <a:xfrm>
            <a:off x="2465766" y="5075312"/>
            <a:ext cx="4212468" cy="954107"/>
          </a:xfrm>
          <a:prstGeom prst="rect">
            <a:avLst/>
          </a:prstGeom>
          <a:noFill/>
        </p:spPr>
        <p:txBody>
          <a:bodyPr wrap="square" rtlCol="0" anchor="ctr">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开发你的第一个地图应用</a:t>
            </a:r>
            <a:endParaRPr lang="zh-CN" altLang="zh-CN" sz="2800" dirty="0">
              <a:solidFill>
                <a:schemeClr val="accent1"/>
              </a:solidFill>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title"/>
          </p:nvPr>
        </p:nvSpPr>
        <p:spPr>
          <a:xfrm>
            <a:off x="755650" y="333375"/>
            <a:ext cx="7848600" cy="431800"/>
          </a:xfrm>
        </p:spPr>
        <p:txBody>
          <a:bodyPr/>
          <a:lstStyle/>
          <a:p>
            <a:r>
              <a:rPr lang="zh-CN" altLang="en-US" dirty="0" smtClean="0"/>
              <a:t>开发你的第一个地图应用</a:t>
            </a:r>
          </a:p>
        </p:txBody>
      </p:sp>
      <p:sp>
        <p:nvSpPr>
          <p:cNvPr id="18435" name="矩形 3"/>
          <p:cNvSpPr>
            <a:spLocks noChangeArrowheads="1"/>
          </p:cNvSpPr>
          <p:nvPr/>
        </p:nvSpPr>
        <p:spPr bwMode="auto">
          <a:xfrm>
            <a:off x="539750" y="1341438"/>
            <a:ext cx="4824413" cy="381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801688" indent="-293688">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lvl="1" eaLnBrk="1" hangingPunct="1">
              <a:lnSpc>
                <a:spcPct val="150000"/>
              </a:lnSpc>
              <a:spcBef>
                <a:spcPts val="500"/>
              </a:spcBef>
              <a:buFontTx/>
              <a:buAutoNum type="arabicPeriod"/>
            </a:pPr>
            <a:r>
              <a:rPr lang="zh-CN" altLang="zh-CN" sz="5400" dirty="0">
                <a:solidFill>
                  <a:srgbClr val="404040"/>
                </a:solidFill>
                <a:sym typeface="微软雅黑" panose="020B0503020204020204" pitchFamily="34" charset="-122"/>
              </a:rPr>
              <a:t>配置工程</a:t>
            </a:r>
          </a:p>
          <a:p>
            <a:pPr lvl="1" eaLnBrk="1" hangingPunct="1">
              <a:lnSpc>
                <a:spcPct val="150000"/>
              </a:lnSpc>
              <a:spcBef>
                <a:spcPts val="500"/>
              </a:spcBef>
              <a:buFontTx/>
              <a:buAutoNum type="arabicPeriod"/>
            </a:pPr>
            <a:r>
              <a:rPr lang="zh-CN" altLang="zh-CN" sz="5400" dirty="0">
                <a:solidFill>
                  <a:srgbClr val="404040"/>
                </a:solidFill>
                <a:sym typeface="微软雅黑" panose="020B0503020204020204" pitchFamily="34" charset="-122"/>
              </a:rPr>
              <a:t>显示地图</a:t>
            </a:r>
          </a:p>
          <a:p>
            <a:pPr lvl="1" eaLnBrk="1" hangingPunct="1">
              <a:lnSpc>
                <a:spcPct val="150000"/>
              </a:lnSpc>
              <a:spcBef>
                <a:spcPts val="500"/>
              </a:spcBef>
              <a:buFontTx/>
              <a:buAutoNum type="arabicPeriod"/>
            </a:pPr>
            <a:r>
              <a:rPr lang="zh-CN" altLang="zh-CN" sz="5400" dirty="0">
                <a:solidFill>
                  <a:srgbClr val="404040"/>
                </a:solidFill>
                <a:sym typeface="微软雅黑" panose="020B0503020204020204" pitchFamily="34" charset="-122"/>
              </a:rPr>
              <a:t>用户</a:t>
            </a:r>
            <a:r>
              <a:rPr lang="zh-CN" altLang="zh-CN" sz="5400" dirty="0" smtClean="0">
                <a:solidFill>
                  <a:srgbClr val="404040"/>
                </a:solidFill>
                <a:sym typeface="微软雅黑" panose="020B0503020204020204" pitchFamily="34" charset="-122"/>
              </a:rPr>
              <a:t>定位</a:t>
            </a:r>
            <a:endParaRPr lang="zh-CN" altLang="zh-CN" sz="5400" dirty="0">
              <a:solidFill>
                <a:srgbClr val="404040"/>
              </a:solidFill>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0430" y="2767281"/>
            <a:ext cx="5023140" cy="1323439"/>
          </a:xfrm>
          <a:prstGeom prst="rect">
            <a:avLst/>
          </a:prstGeom>
          <a:noFill/>
        </p:spPr>
        <p:txBody>
          <a:bodyPr wrap="square" lIns="91440" tIns="45720" rIns="91440" bIns="45720">
            <a:spAutoFit/>
          </a:bodyPr>
          <a:lstStyle/>
          <a:p>
            <a:pPr algn="ctr"/>
            <a:r>
              <a:rPr lang="zh-CN" altLang="en-US" sz="8000" dirty="0" smtClean="0">
                <a:ln w="0"/>
                <a:solidFill>
                  <a:schemeClr val="accent1"/>
                </a:solidFill>
                <a:latin typeface="微软雅黑" panose="020B0503020204020204" pitchFamily="34" charset="-122"/>
                <a:ea typeface="微软雅黑" panose="020B0503020204020204" pitchFamily="34" charset="-122"/>
              </a:rPr>
              <a:t>配置工程</a:t>
            </a:r>
            <a:endParaRPr lang="zh-CN" altLang="en-US" sz="8000" dirty="0">
              <a:ln w="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271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p:nvPr>
        </p:nvSpPr>
        <p:spPr>
          <a:xfrm>
            <a:off x="755650" y="333375"/>
            <a:ext cx="7848600" cy="431800"/>
          </a:xfrm>
        </p:spPr>
        <p:txBody>
          <a:bodyPr/>
          <a:lstStyle/>
          <a:p>
            <a:r>
              <a:rPr lang="zh-CN" altLang="en-US" smtClean="0"/>
              <a:t>配置工程</a:t>
            </a:r>
          </a:p>
        </p:txBody>
      </p:sp>
      <p:sp>
        <p:nvSpPr>
          <p:cNvPr id="5" name="Rectangle 1"/>
          <p:cNvSpPr txBox="1">
            <a:spLocks/>
          </p:cNvSpPr>
          <p:nvPr/>
        </p:nvSpPr>
        <p:spPr bwMode="auto">
          <a:xfrm>
            <a:off x="446088" y="981075"/>
            <a:ext cx="822960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lgn="l" rtl="0" eaLnBrk="0" fontAlgn="base" hangingPunct="0">
              <a:lnSpc>
                <a:spcPct val="150000"/>
              </a:lnSpc>
              <a:spcBef>
                <a:spcPct val="20000"/>
              </a:spcBef>
              <a:spcAft>
                <a:spcPct val="0"/>
              </a:spcAft>
              <a:buFont typeface="Wingdings" panose="05000000000000000000" pitchFamily="2" charset="2"/>
              <a:buChar char="Ø"/>
              <a:defRPr sz="2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513" indent="-36513">
              <a:spcBef>
                <a:spcPts val="500"/>
              </a:spcBef>
              <a:defRPr/>
            </a:pPr>
            <a:r>
              <a:rPr lang="zh-CN" sz="1900" dirty="0" smtClean="0">
                <a:sym typeface="微软雅黑" panose="020B0503020204020204" pitchFamily="34" charset="-122"/>
              </a:rPr>
              <a:t>手动配置</a:t>
            </a:r>
          </a:p>
          <a:p>
            <a:pPr marL="0" indent="0">
              <a:spcBef>
                <a:spcPts val="500"/>
              </a:spcBef>
              <a:buFont typeface="Wingdings" panose="05000000000000000000" pitchFamily="2" charset="2"/>
              <a:buNone/>
              <a:defRPr/>
            </a:pPr>
            <a:r>
              <a:rPr lang="zh-CN" sz="1500" dirty="0" smtClean="0">
                <a:sym typeface="微软雅黑" panose="020B0503020204020204" pitchFamily="34" charset="-122"/>
              </a:rPr>
              <a:t>详见官方指南 </a:t>
            </a:r>
            <a:r>
              <a:rPr lang="en-US" altLang="zh-CN" sz="1400" dirty="0">
                <a:sym typeface="微软雅黑" panose="020B0503020204020204" pitchFamily="34" charset="-122"/>
                <a:hlinkClick r:id="rId3"/>
              </a:rPr>
              <a:t>http://lbs.amap.com/api/windows-phone-sdk/guide/environment</a:t>
            </a:r>
            <a:r>
              <a:rPr lang="en-US" altLang="zh-CN" sz="1400" dirty="0" smtClean="0">
                <a:sym typeface="微软雅黑" panose="020B0503020204020204" pitchFamily="34" charset="-122"/>
                <a:hlinkClick r:id="rId3"/>
              </a:rPr>
              <a:t>/</a:t>
            </a:r>
            <a:endParaRPr lang="en-US" altLang="zh-CN" sz="1400" dirty="0" smtClean="0">
              <a:sym typeface="微软雅黑" panose="020B0503020204020204" pitchFamily="34" charset="-122"/>
            </a:endParaRPr>
          </a:p>
          <a:p>
            <a:pPr marL="0" indent="0">
              <a:spcBef>
                <a:spcPts val="500"/>
              </a:spcBef>
              <a:buFont typeface="Wingdings" panose="05000000000000000000" pitchFamily="2" charset="2"/>
              <a:buNone/>
              <a:defRPr/>
            </a:pPr>
            <a:r>
              <a:rPr lang="zh-CN" altLang="en-US" sz="1400" dirty="0" smtClean="0">
                <a:sym typeface="微软雅黑" panose="020B0503020204020204" pitchFamily="34" charset="-122"/>
              </a:rPr>
              <a:t>但是实际上，并不推荐以上方式！</a:t>
            </a:r>
            <a:endParaRPr lang="en-US" altLang="zh-CN" sz="1400" dirty="0" smtClean="0">
              <a:sym typeface="微软雅黑" panose="020B0503020204020204" pitchFamily="34" charset="-122"/>
            </a:endParaRPr>
          </a:p>
          <a:p>
            <a:pPr marL="0" indent="0">
              <a:spcBef>
                <a:spcPts val="500"/>
              </a:spcBef>
              <a:buFont typeface="Wingdings" panose="05000000000000000000" pitchFamily="2" charset="2"/>
              <a:buNone/>
              <a:defRPr/>
            </a:pPr>
            <a:endParaRPr lang="zh-CN" altLang="zh-CN" sz="1500" dirty="0" smtClean="0">
              <a:sym typeface="微软雅黑" panose="020B0503020204020204" pitchFamily="34" charset="-122"/>
            </a:endParaRPr>
          </a:p>
          <a:p>
            <a:pPr marL="36513" indent="-36513">
              <a:defRPr/>
            </a:pPr>
            <a:r>
              <a:rPr lang="zh-CN" sz="1900" dirty="0" smtClean="0">
                <a:sym typeface="微软雅黑" panose="020B0503020204020204" pitchFamily="34" charset="-122"/>
              </a:rPr>
              <a:t>自动化配置</a:t>
            </a:r>
            <a:endParaRPr lang="en-US" altLang="zh-CN" dirty="0" smtClean="0">
              <a:sym typeface="微软雅黑" panose="020B0503020204020204" pitchFamily="34" charset="-122"/>
            </a:endParaRPr>
          </a:p>
          <a:p>
            <a:pPr marL="0" indent="0">
              <a:buFont typeface="Wingdings" panose="05000000000000000000" pitchFamily="2" charset="2"/>
              <a:buNone/>
              <a:defRPr/>
            </a:pPr>
            <a:r>
              <a:rPr lang="zh-CN" altLang="en-US" sz="1900" dirty="0" smtClean="0">
                <a:sym typeface="微软雅黑" panose="020B0503020204020204" pitchFamily="34" charset="-122"/>
              </a:rPr>
              <a:t>使用</a:t>
            </a:r>
            <a:r>
              <a:rPr lang="en-US" altLang="zh-CN" sz="1900" dirty="0" err="1" smtClean="0">
                <a:sym typeface="微软雅黑" panose="020B0503020204020204" pitchFamily="34" charset="-122"/>
              </a:rPr>
              <a:t>Nuget</a:t>
            </a:r>
            <a:r>
              <a:rPr lang="zh-CN" altLang="en-US" sz="1900" dirty="0" smtClean="0">
                <a:sym typeface="微软雅黑" panose="020B0503020204020204" pitchFamily="34" charset="-122"/>
              </a:rPr>
              <a:t>实现一键部署</a:t>
            </a:r>
            <a:endParaRPr lang="en-US" altLang="zh-CN" sz="1900" dirty="0" smtClean="0">
              <a:sym typeface="微软雅黑" panose="020B0503020204020204" pitchFamily="34" charset="-122"/>
            </a:endParaRPr>
          </a:p>
          <a:p>
            <a:pPr marL="0" indent="0">
              <a:buFont typeface="Wingdings" panose="05000000000000000000" pitchFamily="2" charset="2"/>
              <a:buNone/>
              <a:defRPr/>
            </a:pPr>
            <a:r>
              <a:rPr lang="zh-CN" altLang="en-US" sz="1900" dirty="0" smtClean="0">
                <a:sym typeface="微软雅黑" panose="020B0503020204020204" pitchFamily="34" charset="-122"/>
              </a:rPr>
              <a:t>无需安装，即插即用</a:t>
            </a:r>
            <a:endParaRPr lang="en-US" altLang="zh-CN" sz="1900" dirty="0" smtClean="0">
              <a:sym typeface="微软雅黑" panose="020B0503020204020204" pitchFamily="34" charset="-122"/>
            </a:endParaRPr>
          </a:p>
          <a:p>
            <a:pPr marL="0" indent="0">
              <a:buFont typeface="Wingdings" panose="05000000000000000000" pitchFamily="2" charset="2"/>
              <a:buNone/>
              <a:defRPr/>
            </a:pPr>
            <a:endParaRPr lang="en-US" altLang="zh-CN" sz="1900" dirty="0" smtClean="0">
              <a:sym typeface="微软雅黑" panose="020B0503020204020204" pitchFamily="34" charset="-122"/>
            </a:endParaRPr>
          </a:p>
        </p:txBody>
      </p:sp>
      <p:pic>
        <p:nvPicPr>
          <p:cNvPr id="1946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997200"/>
            <a:ext cx="221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矩形 10"/>
          <p:cNvSpPr>
            <a:spLocks noChangeArrowheads="1"/>
          </p:cNvSpPr>
          <p:nvPr/>
        </p:nvSpPr>
        <p:spPr bwMode="auto">
          <a:xfrm>
            <a:off x="441325" y="5227638"/>
            <a:ext cx="5229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800" dirty="0">
                <a:latin typeface="andale mono"/>
                <a:ea typeface="宋体" panose="02010600030101010101" pitchFamily="2" charset="-122"/>
              </a:rPr>
              <a:t>键入，</a:t>
            </a:r>
            <a:r>
              <a:rPr lang="en-US" altLang="zh-CN" sz="1800" dirty="0">
                <a:solidFill>
                  <a:srgbClr val="FF0000"/>
                </a:solidFill>
                <a:latin typeface="andale mono"/>
                <a:ea typeface="宋体" panose="02010600030101010101" pitchFamily="2" charset="-122"/>
              </a:rPr>
              <a:t>Install-Package AMap3D.WindowsPhone</a:t>
            </a:r>
          </a:p>
          <a:p>
            <a:pPr eaLnBrk="1" hangingPunct="1">
              <a:spcBef>
                <a:spcPct val="0"/>
              </a:spcBef>
              <a:buFontTx/>
              <a:buNone/>
            </a:pPr>
            <a:r>
              <a:rPr lang="zh-CN" altLang="en-US" sz="1800" dirty="0">
                <a:latin typeface="Calibri" panose="020F0502020204030204" pitchFamily="34" charset="0"/>
                <a:ea typeface="宋体" panose="02010600030101010101" pitchFamily="2" charset="-122"/>
              </a:rPr>
              <a:t>即可</a:t>
            </a:r>
          </a:p>
        </p:txBody>
      </p:sp>
      <p:pic>
        <p:nvPicPr>
          <p:cNvPr id="19462" name="图片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325" y="4087813"/>
            <a:ext cx="40195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9461">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0430" y="2767281"/>
            <a:ext cx="5023140" cy="1323439"/>
          </a:xfrm>
          <a:prstGeom prst="rect">
            <a:avLst/>
          </a:prstGeom>
          <a:noFill/>
        </p:spPr>
        <p:txBody>
          <a:bodyPr wrap="square" lIns="91440" tIns="45720" rIns="91440" bIns="45720">
            <a:spAutoFit/>
          </a:bodyPr>
          <a:lstStyle/>
          <a:p>
            <a:pPr algn="ctr"/>
            <a:r>
              <a:rPr lang="zh-CN" altLang="en-US" sz="8000" dirty="0">
                <a:ln w="0"/>
                <a:solidFill>
                  <a:schemeClr val="accent1"/>
                </a:solidFill>
                <a:latin typeface="微软雅黑" panose="020B0503020204020204" pitchFamily="34" charset="-122"/>
                <a:ea typeface="微软雅黑" panose="020B0503020204020204" pitchFamily="34" charset="-122"/>
              </a:rPr>
              <a:t>显示地图</a:t>
            </a:r>
          </a:p>
        </p:txBody>
      </p:sp>
    </p:spTree>
    <p:extLst>
      <p:ext uri="{BB962C8B-B14F-4D97-AF65-F5344CB8AC3E}">
        <p14:creationId xmlns:p14="http://schemas.microsoft.com/office/powerpoint/2010/main" val="170926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68313" y="692150"/>
            <a:ext cx="8229600" cy="504825"/>
          </a:xfrm>
        </p:spPr>
        <p:txBody>
          <a:bodyPr/>
          <a:lstStyle/>
          <a:p>
            <a:pPr>
              <a:defRPr/>
            </a:pPr>
            <a:r>
              <a:rPr lang="zh-CN" altLang="en-US" b="1" dirty="0" smtClean="0"/>
              <a:t>地图显示</a:t>
            </a:r>
            <a:endParaRPr lang="zh-CN" altLang="en-US" b="1" dirty="0"/>
          </a:p>
        </p:txBody>
      </p:sp>
      <p:sp>
        <p:nvSpPr>
          <p:cNvPr id="24579" name="标题 2"/>
          <p:cNvSpPr>
            <a:spLocks noGrp="1"/>
          </p:cNvSpPr>
          <p:nvPr>
            <p:ph type="title"/>
          </p:nvPr>
        </p:nvSpPr>
        <p:spPr>
          <a:xfrm>
            <a:off x="755650" y="333375"/>
            <a:ext cx="7848600" cy="431800"/>
          </a:xfrm>
        </p:spPr>
        <p:txBody>
          <a:bodyPr/>
          <a:lstStyle/>
          <a:p>
            <a:pPr eaLnBrk="1" hangingPunct="1"/>
            <a:r>
              <a:rPr lang="zh-CN" altLang="en-US" dirty="0" smtClean="0"/>
              <a:t>显示地图</a:t>
            </a:r>
          </a:p>
        </p:txBody>
      </p:sp>
      <p:pic>
        <p:nvPicPr>
          <p:cNvPr id="3" name="图片 2"/>
          <p:cNvPicPr>
            <a:picLocks noChangeAspect="1"/>
          </p:cNvPicPr>
          <p:nvPr/>
        </p:nvPicPr>
        <p:blipFill>
          <a:blip r:embed="rId3"/>
          <a:stretch>
            <a:fillRect/>
          </a:stretch>
        </p:blipFill>
        <p:spPr>
          <a:xfrm>
            <a:off x="2843746" y="786004"/>
            <a:ext cx="3672408" cy="5170141"/>
          </a:xfrm>
          <a:prstGeom prst="rect">
            <a:avLst/>
          </a:prstGeom>
        </p:spPr>
      </p:pic>
      <p:sp>
        <p:nvSpPr>
          <p:cNvPr id="5" name="文本框 4"/>
          <p:cNvSpPr txBox="1"/>
          <p:nvPr/>
        </p:nvSpPr>
        <p:spPr>
          <a:xfrm>
            <a:off x="755650" y="1608332"/>
            <a:ext cx="1368152"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缩放级别</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zoom</a:t>
            </a:r>
          </a:p>
        </p:txBody>
      </p:sp>
      <p:sp>
        <p:nvSpPr>
          <p:cNvPr id="8" name="文本框 7"/>
          <p:cNvSpPr txBox="1"/>
          <p:nvPr/>
        </p:nvSpPr>
        <p:spPr>
          <a:xfrm>
            <a:off x="6918919" y="1608332"/>
            <a:ext cx="1368152"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中心点经纬度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target</a:t>
            </a:r>
          </a:p>
        </p:txBody>
      </p:sp>
      <p:sp>
        <p:nvSpPr>
          <p:cNvPr id="9" name="文本框 8"/>
          <p:cNvSpPr txBox="1"/>
          <p:nvPr/>
        </p:nvSpPr>
        <p:spPr>
          <a:xfrm>
            <a:off x="755650" y="4304129"/>
            <a:ext cx="136815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地图正北方向逆时针旋转的角度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bearing</a:t>
            </a:r>
          </a:p>
        </p:txBody>
      </p:sp>
      <p:sp>
        <p:nvSpPr>
          <p:cNvPr id="10" name="文本框 9"/>
          <p:cNvSpPr txBox="1"/>
          <p:nvPr/>
        </p:nvSpPr>
        <p:spPr>
          <a:xfrm>
            <a:off x="6918919" y="4442628"/>
            <a:ext cx="1368152"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地图倾斜角度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tilt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0430" y="2767281"/>
            <a:ext cx="5023140" cy="1323439"/>
          </a:xfrm>
          <a:prstGeom prst="rect">
            <a:avLst/>
          </a:prstGeom>
          <a:noFill/>
        </p:spPr>
        <p:txBody>
          <a:bodyPr wrap="square" lIns="91440" tIns="45720" rIns="91440" bIns="45720">
            <a:spAutoFit/>
          </a:bodyPr>
          <a:lstStyle/>
          <a:p>
            <a:pPr algn="ctr"/>
            <a:r>
              <a:rPr lang="zh-CN" altLang="en-US" sz="8000" dirty="0">
                <a:ln w="0"/>
                <a:solidFill>
                  <a:schemeClr val="accent1"/>
                </a:solidFill>
                <a:latin typeface="微软雅黑" panose="020B0503020204020204" pitchFamily="34" charset="-122"/>
                <a:ea typeface="微软雅黑" panose="020B0503020204020204" pitchFamily="34" charset="-122"/>
              </a:rPr>
              <a:t>用户定位</a:t>
            </a:r>
          </a:p>
        </p:txBody>
      </p:sp>
    </p:spTree>
    <p:extLst>
      <p:ext uri="{BB962C8B-B14F-4D97-AF65-F5344CB8AC3E}">
        <p14:creationId xmlns:p14="http://schemas.microsoft.com/office/powerpoint/2010/main" val="3474480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p:cNvSpPr>
          <p:nvPr>
            <p:ph type="title"/>
          </p:nvPr>
        </p:nvSpPr>
        <p:spPr>
          <a:xfrm>
            <a:off x="755650" y="333375"/>
            <a:ext cx="7848600" cy="431800"/>
          </a:xfrm>
        </p:spPr>
        <p:txBody>
          <a:bodyPr/>
          <a:lstStyle/>
          <a:p>
            <a:pPr eaLnBrk="1" hangingPunct="1"/>
            <a:r>
              <a:rPr lang="zh-CN" altLang="en-US" dirty="0" smtClean="0"/>
              <a:t>用户定位</a:t>
            </a:r>
          </a:p>
        </p:txBody>
      </p:sp>
      <p:sp>
        <p:nvSpPr>
          <p:cNvPr id="2" name="文本框 1"/>
          <p:cNvSpPr txBox="1"/>
          <p:nvPr/>
        </p:nvSpPr>
        <p:spPr>
          <a:xfrm>
            <a:off x="2411697" y="5383961"/>
            <a:ext cx="4536504" cy="369332"/>
          </a:xfrm>
          <a:prstGeom prst="rect">
            <a:avLst/>
          </a:prstGeom>
          <a:noFill/>
        </p:spPr>
        <p:txBody>
          <a:bodyPr wrap="square" rtlCol="0">
            <a:spAutoFit/>
          </a:bodyPr>
          <a:lstStyle/>
          <a:p>
            <a:pPr algn="ctr"/>
            <a:r>
              <a:rPr lang="zh-CN" altLang="en-US" dirty="0" smtClean="0"/>
              <a:t>苏格拉底之死</a:t>
            </a:r>
            <a:endParaRPr lang="zh-CN" altLang="en-US" dirty="0"/>
          </a:p>
        </p:txBody>
      </p:sp>
      <p:pic>
        <p:nvPicPr>
          <p:cNvPr id="75784" name="Picture 8" descr="http://a2.att.hudong.com/40/43/013000001785181217424341928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092" y="1070663"/>
            <a:ext cx="6011713" cy="400780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rot="19418044">
            <a:off x="462859" y="1849511"/>
            <a:ext cx="2954656" cy="923330"/>
          </a:xfrm>
          <a:prstGeom prst="rect">
            <a:avLst/>
          </a:prstGeom>
          <a:noFill/>
        </p:spPr>
        <p:txBody>
          <a:bodyPr wrap="none" lIns="91440" tIns="45720" rIns="91440" bIns="45720">
            <a:spAutoFit/>
          </a:bodyPr>
          <a:lstStyle/>
          <a:p>
            <a:pPr algn="ctr"/>
            <a:r>
              <a:rPr lang="zh-CN" altLang="en-US" sz="5400" b="0" cap="none" spc="0" dirty="0" smtClean="0">
                <a:ln w="0"/>
                <a:solidFill>
                  <a:schemeClr val="bg1"/>
                </a:solidFill>
                <a:effectLst>
                  <a:outerShdw blurRad="38100" dist="19050" dir="2700000" algn="tl" rotWithShape="0">
                    <a:schemeClr val="dk1">
                      <a:alpha val="40000"/>
                    </a:schemeClr>
                  </a:outerShdw>
                </a:effectLst>
              </a:rPr>
              <a:t>我是谁？</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16" name="矩形 15"/>
          <p:cNvSpPr/>
          <p:nvPr/>
        </p:nvSpPr>
        <p:spPr>
          <a:xfrm rot="19418044">
            <a:off x="2309952" y="2612902"/>
            <a:ext cx="4339651" cy="923330"/>
          </a:xfrm>
          <a:prstGeom prst="rect">
            <a:avLst/>
          </a:prstGeom>
          <a:noFill/>
        </p:spPr>
        <p:txBody>
          <a:bodyPr wrap="none" lIns="91440" tIns="45720" rIns="91440" bIns="45720">
            <a:spAutoFit/>
          </a:bodyPr>
          <a:lstStyle/>
          <a:p>
            <a:pPr algn="ctr"/>
            <a:r>
              <a:rPr lang="zh-CN" altLang="en-US" sz="5400" b="0" cap="none" spc="0" dirty="0" smtClean="0">
                <a:ln w="0"/>
                <a:solidFill>
                  <a:schemeClr val="bg1"/>
                </a:solidFill>
                <a:effectLst>
                  <a:outerShdw blurRad="38100" dist="19050" dir="2700000" algn="tl" rotWithShape="0">
                    <a:schemeClr val="dk1">
                      <a:alpha val="40000"/>
                    </a:schemeClr>
                  </a:outerShdw>
                </a:effectLst>
              </a:rPr>
              <a:t>我从哪里来？</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rot="19418044">
            <a:off x="4447402" y="3633295"/>
            <a:ext cx="4339651" cy="923330"/>
          </a:xfrm>
          <a:prstGeom prst="rect">
            <a:avLst/>
          </a:prstGeom>
          <a:noFill/>
        </p:spPr>
        <p:txBody>
          <a:bodyPr wrap="none" lIns="91440" tIns="45720" rIns="91440" bIns="45720">
            <a:spAutoFit/>
          </a:bodyPr>
          <a:lstStyle/>
          <a:p>
            <a:pPr algn="ctr"/>
            <a:r>
              <a:rPr lang="zh-CN" altLang="en-US" sz="5400" b="0" cap="none" spc="0" dirty="0" smtClean="0">
                <a:ln w="0"/>
                <a:solidFill>
                  <a:schemeClr val="bg1"/>
                </a:solidFill>
                <a:effectLst>
                  <a:outerShdw blurRad="38100" dist="19050" dir="2700000" algn="tl" rotWithShape="0">
                    <a:schemeClr val="dk1">
                      <a:alpha val="40000"/>
                    </a:schemeClr>
                  </a:outerShdw>
                </a:effectLst>
              </a:rPr>
              <a:t>要到哪里去？</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210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p:cNvSpPr>
          <p:nvPr>
            <p:ph type="title"/>
          </p:nvPr>
        </p:nvSpPr>
        <p:spPr>
          <a:xfrm>
            <a:off x="755650" y="333375"/>
            <a:ext cx="7848600" cy="431800"/>
          </a:xfrm>
        </p:spPr>
        <p:txBody>
          <a:bodyPr/>
          <a:lstStyle/>
          <a:p>
            <a:pPr eaLnBrk="1" hangingPunct="1"/>
            <a:r>
              <a:rPr lang="zh-CN" altLang="en-US" dirty="0" smtClean="0"/>
              <a:t>用户定位</a:t>
            </a:r>
          </a:p>
        </p:txBody>
      </p:sp>
      <p:pic>
        <p:nvPicPr>
          <p:cNvPr id="28678" name="Picture 6" descr="http://www.g12e.com/upload/html/2006/8/30/zlm157820068301642266295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7" y="2204864"/>
            <a:ext cx="5381625" cy="348615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39489" y="1161854"/>
            <a:ext cx="8280920" cy="646331"/>
          </a:xfrm>
          <a:prstGeom prst="rect">
            <a:avLst/>
          </a:prstGeom>
          <a:noFill/>
        </p:spPr>
        <p:txBody>
          <a:bodyPr wrap="square" rtlCol="0">
            <a:spAutoFit/>
          </a:bodyPr>
          <a:lstStyle/>
          <a:p>
            <a:pPr algn="ctr"/>
            <a:r>
              <a:rPr lang="zh-CN" altLang="en-US" sz="3600" dirty="0" smtClean="0"/>
              <a:t>我是谁？我从哪里来？要到哪里去？</a:t>
            </a:r>
            <a:endParaRPr lang="zh-CN" altLang="en-US" sz="3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2808288" y="2393950"/>
            <a:ext cx="6300787" cy="2043113"/>
          </a:xfrm>
        </p:spPr>
        <p:txBody>
          <a:bodyPr/>
          <a:lstStyle/>
          <a:p>
            <a:pPr eaLnBrk="1" hangingPunct="1"/>
            <a:r>
              <a:rPr lang="zh-CN" altLang="en-US" dirty="0" smtClean="0"/>
              <a:t>结合搜索</a:t>
            </a:r>
            <a:r>
              <a:rPr lang="en-US" altLang="zh-CN" dirty="0" smtClean="0"/>
              <a:t>SDK</a:t>
            </a:r>
            <a:r>
              <a:rPr lang="zh-CN" altLang="en-US" dirty="0" smtClean="0"/>
              <a:t>做点事情</a:t>
            </a:r>
          </a:p>
        </p:txBody>
      </p:sp>
      <p:sp>
        <p:nvSpPr>
          <p:cNvPr id="3" name="文本框 2"/>
          <p:cNvSpPr txBox="1"/>
          <p:nvPr/>
        </p:nvSpPr>
        <p:spPr>
          <a:xfrm>
            <a:off x="1399148" y="5290755"/>
            <a:ext cx="6345705" cy="523220"/>
          </a:xfrm>
          <a:prstGeom prst="rect">
            <a:avLst/>
          </a:prstGeom>
          <a:noFill/>
        </p:spPr>
        <p:txBody>
          <a:bodyPr wrap="square" rtlCol="0" anchor="ctr">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地理位置编码，</a:t>
            </a:r>
            <a:r>
              <a:rPr lang="en-US" altLang="zh-CN" sz="2800" dirty="0" smtClean="0">
                <a:solidFill>
                  <a:schemeClr val="accent1"/>
                </a:solidFill>
                <a:latin typeface="微软雅黑" panose="020B0503020204020204" pitchFamily="34" charset="-122"/>
                <a:ea typeface="微软雅黑" panose="020B0503020204020204" pitchFamily="34" charset="-122"/>
              </a:rPr>
              <a:t>marker</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err="1" smtClean="0">
                <a:solidFill>
                  <a:schemeClr val="accent1"/>
                </a:solidFill>
                <a:latin typeface="微软雅黑" panose="020B0503020204020204" pitchFamily="34" charset="-122"/>
                <a:ea typeface="微软雅黑" panose="020B0503020204020204" pitchFamily="34" charset="-122"/>
              </a:rPr>
              <a:t>infowindow</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4293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由一个故事引发的需求</a:t>
            </a:r>
            <a:endParaRPr lang="zh-CN" altLang="en-US" dirty="0"/>
          </a:p>
        </p:txBody>
      </p:sp>
      <p:pic>
        <p:nvPicPr>
          <p:cNvPr id="78850" name="Picture 2" descr="http://imgsrc.baidu.com/forum/pic/item/d62a6059252dd42aad05f901033b5bb5c9eab8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62" y="1124744"/>
            <a:ext cx="61341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575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a:xfrm>
            <a:off x="1042988" y="2205038"/>
            <a:ext cx="7632700" cy="647700"/>
          </a:xfrm>
        </p:spPr>
        <p:txBody>
          <a:bodyPr/>
          <a:lstStyle/>
          <a:p>
            <a:pPr eaLnBrk="1" hangingPunct="1"/>
            <a:r>
              <a:rPr lang="zh-CN" altLang="en-US" smtClean="0"/>
              <a:t>目录</a:t>
            </a:r>
          </a:p>
        </p:txBody>
      </p:sp>
      <p:sp>
        <p:nvSpPr>
          <p:cNvPr id="6147" name="内容占位符 4"/>
          <p:cNvSpPr>
            <a:spLocks noGrp="1"/>
          </p:cNvSpPr>
          <p:nvPr>
            <p:ph idx="1"/>
          </p:nvPr>
        </p:nvSpPr>
        <p:spPr>
          <a:xfrm>
            <a:off x="950913" y="2963863"/>
            <a:ext cx="7869237" cy="2337345"/>
          </a:xfrm>
        </p:spPr>
        <p:txBody>
          <a:bodyPr/>
          <a:lstStyle/>
          <a:p>
            <a:pPr eaLnBrk="1" hangingPunct="1">
              <a:lnSpc>
                <a:spcPct val="150000"/>
              </a:lnSpc>
              <a:defRPr/>
            </a:pPr>
            <a:r>
              <a:rPr lang="zh-CN" altLang="en-US" dirty="0" smtClean="0"/>
              <a:t>了解高德</a:t>
            </a:r>
            <a:r>
              <a:rPr lang="en-US" altLang="zh-CN" dirty="0" smtClean="0"/>
              <a:t>LBS</a:t>
            </a:r>
            <a:r>
              <a:rPr lang="zh-CN" altLang="en-US" dirty="0" smtClean="0"/>
              <a:t>开放平台</a:t>
            </a:r>
            <a:endParaRPr lang="en-US" altLang="zh-CN" dirty="0" smtClean="0"/>
          </a:p>
          <a:p>
            <a:pPr eaLnBrk="1" hangingPunct="1">
              <a:lnSpc>
                <a:spcPct val="150000"/>
              </a:lnSpc>
              <a:defRPr/>
            </a:pPr>
            <a:r>
              <a:rPr lang="en-US" altLang="zh-CN" dirty="0" smtClean="0"/>
              <a:t>WP</a:t>
            </a:r>
            <a:r>
              <a:rPr lang="zh-CN" altLang="en-US" dirty="0" smtClean="0"/>
              <a:t>平台简介</a:t>
            </a:r>
            <a:endParaRPr lang="en-US" altLang="zh-CN" dirty="0" smtClean="0"/>
          </a:p>
          <a:p>
            <a:pPr eaLnBrk="1" hangingPunct="1">
              <a:lnSpc>
                <a:spcPct val="150000"/>
              </a:lnSpc>
              <a:defRPr/>
            </a:pPr>
            <a:r>
              <a:rPr lang="zh-CN" altLang="en-US" dirty="0" smtClean="0"/>
              <a:t>准备成为高德开发者</a:t>
            </a:r>
            <a:endParaRPr lang="en-US" altLang="zh-CN" dirty="0"/>
          </a:p>
          <a:p>
            <a:pPr eaLnBrk="1" hangingPunct="1">
              <a:lnSpc>
                <a:spcPct val="150000"/>
              </a:lnSpc>
              <a:defRPr/>
            </a:pPr>
            <a:r>
              <a:rPr lang="zh-CN" altLang="en-US" dirty="0"/>
              <a:t>开发你的第一个地图应用</a:t>
            </a:r>
            <a:endParaRPr lang="zh-CN" altLang="zh-CN" dirty="0"/>
          </a:p>
          <a:p>
            <a:pPr marL="0" indent="0" eaLnBrk="1" hangingPunct="1">
              <a:lnSpc>
                <a:spcPct val="150000"/>
              </a:lnSpc>
              <a:buFont typeface="Wingdings" panose="05000000000000000000" pitchFamily="2" charset="2"/>
              <a:buNone/>
              <a:defRPr/>
            </a:pP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p:cNvSpPr>
          <p:nvPr/>
        </p:nvSpPr>
        <p:spPr bwMode="auto">
          <a:xfrm>
            <a:off x="755576" y="1052736"/>
            <a:ext cx="7848600" cy="431800"/>
          </a:xfrm>
          <a:custGeom>
            <a:avLst/>
            <a:gdLst>
              <a:gd name="T0" fmla="*/ 3924300 w 21600"/>
              <a:gd name="T1" fmla="*/ 215900 h 21600"/>
              <a:gd name="T2" fmla="*/ 3924300 w 21600"/>
              <a:gd name="T3" fmla="*/ 215900 h 21600"/>
              <a:gd name="T4" fmla="*/ 3924300 w 21600"/>
              <a:gd name="T5" fmla="*/ 215900 h 21600"/>
              <a:gd name="T6" fmla="*/ 3924300 w 21600"/>
              <a:gd name="T7" fmla="*/ 2159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611188">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defTabSz="611188">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defTabSz="611188">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defTabSz="611188">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defTabSz="611188">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defTabSz="611188"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defTabSz="611188"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defTabSz="611188"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defTabSz="611188"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a:r>
              <a:rPr lang="zh-CN" sz="2000" dirty="0">
                <a:solidFill>
                  <a:srgbClr val="3498DB"/>
                </a:solidFill>
              </a:rPr>
              <a:t>当前地址</a:t>
            </a:r>
            <a:endParaRPr lang="zh-CN" dirty="0"/>
          </a:p>
        </p:txBody>
      </p:sp>
      <p:sp>
        <p:nvSpPr>
          <p:cNvPr id="5" name="AutoShape 5"/>
          <p:cNvSpPr>
            <a:spLocks/>
          </p:cNvSpPr>
          <p:nvPr/>
        </p:nvSpPr>
        <p:spPr bwMode="auto">
          <a:xfrm>
            <a:off x="6544394" y="2350516"/>
            <a:ext cx="814388" cy="333375"/>
          </a:xfrm>
          <a:custGeom>
            <a:avLst/>
            <a:gdLst>
              <a:gd name="T0" fmla="*/ 407194 w 21600"/>
              <a:gd name="T1" fmla="*/ 166688 h 21600"/>
              <a:gd name="T2" fmla="*/ 407194 w 21600"/>
              <a:gd name="T3" fmla="*/ 166688 h 21600"/>
              <a:gd name="T4" fmla="*/ 407194 w 21600"/>
              <a:gd name="T5" fmla="*/ 166688 h 21600"/>
              <a:gd name="T6" fmla="*/ 407194 w 21600"/>
              <a:gd name="T7" fmla="*/ 16668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a:r>
              <a:rPr lang="zh-CN" sz="1400" dirty="0">
                <a:solidFill>
                  <a:srgbClr val="5E5E5E"/>
                </a:solidFill>
              </a:rPr>
              <a:t>地理坐标</a:t>
            </a:r>
            <a:endParaRPr lang="zh-CN" dirty="0"/>
          </a:p>
        </p:txBody>
      </p:sp>
      <p:sp>
        <p:nvSpPr>
          <p:cNvPr id="6" name="AutoShape 6"/>
          <p:cNvSpPr>
            <a:spLocks/>
          </p:cNvSpPr>
          <p:nvPr/>
        </p:nvSpPr>
        <p:spPr bwMode="auto">
          <a:xfrm>
            <a:off x="2082725" y="2350517"/>
            <a:ext cx="401043" cy="333375"/>
          </a:xfrm>
          <a:custGeom>
            <a:avLst/>
            <a:gdLst>
              <a:gd name="T0" fmla="*/ 230188 w 21600"/>
              <a:gd name="T1" fmla="*/ 166688 h 21600"/>
              <a:gd name="T2" fmla="*/ 230188 w 21600"/>
              <a:gd name="T3" fmla="*/ 166688 h 21600"/>
              <a:gd name="T4" fmla="*/ 230188 w 21600"/>
              <a:gd name="T5" fmla="*/ 166688 h 21600"/>
              <a:gd name="T6" fmla="*/ 230188 w 21600"/>
              <a:gd name="T7" fmla="*/ 16668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a:r>
              <a:rPr lang="zh-CN" sz="1400" dirty="0">
                <a:solidFill>
                  <a:srgbClr val="5E5E5E"/>
                </a:solidFill>
              </a:rPr>
              <a:t>地址</a:t>
            </a:r>
            <a:endParaRPr lang="zh-CN" dirty="0"/>
          </a:p>
        </p:txBody>
      </p:sp>
      <p:sp>
        <p:nvSpPr>
          <p:cNvPr id="7" name="AutoShape 7"/>
          <p:cNvSpPr>
            <a:spLocks/>
          </p:cNvSpPr>
          <p:nvPr/>
        </p:nvSpPr>
        <p:spPr bwMode="auto">
          <a:xfrm>
            <a:off x="5881613" y="3511774"/>
            <a:ext cx="2139950" cy="288925"/>
          </a:xfrm>
          <a:custGeom>
            <a:avLst/>
            <a:gdLst>
              <a:gd name="T0" fmla="*/ 1069975 w 21600"/>
              <a:gd name="T1" fmla="*/ 121444 h 21600"/>
              <a:gd name="T2" fmla="*/ 1069975 w 21600"/>
              <a:gd name="T3" fmla="*/ 121444 h 21600"/>
              <a:gd name="T4" fmla="*/ 1069975 w 21600"/>
              <a:gd name="T5" fmla="*/ 121444 h 21600"/>
              <a:gd name="T6" fmla="*/ 1069975 w 21600"/>
              <a:gd name="T7" fmla="*/ 12144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a:r>
              <a:rPr lang="zh-CN" sz="900" b="1" dirty="0">
                <a:solidFill>
                  <a:srgbClr val="C0C0C0"/>
                </a:solidFill>
              </a:rPr>
              <a:t>经纬度 </a:t>
            </a:r>
            <a:r>
              <a:rPr lang="zh-CN" altLang="zh-CN" sz="900" b="1" dirty="0">
                <a:solidFill>
                  <a:srgbClr val="C0C0C0"/>
                </a:solidFill>
              </a:rPr>
              <a:t>+39.98976815,+116.48033760</a:t>
            </a:r>
            <a:endParaRPr lang="zh-CN" altLang="zh-CN" dirty="0"/>
          </a:p>
        </p:txBody>
      </p:sp>
      <p:pic>
        <p:nvPicPr>
          <p:cNvPr id="8" name="Picture 8" descr="C1A1AD09-D6FB-4E09-B4F6-50C58E37511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1363" y="3511774"/>
            <a:ext cx="1943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AutoShape 9"/>
          <p:cNvSpPr>
            <a:spLocks/>
          </p:cNvSpPr>
          <p:nvPr/>
        </p:nvSpPr>
        <p:spPr bwMode="auto">
          <a:xfrm>
            <a:off x="3630538" y="2995836"/>
            <a:ext cx="1905000" cy="584200"/>
          </a:xfrm>
          <a:prstGeom prst="rightArrow">
            <a:avLst>
              <a:gd name="adj1" fmla="val 65815"/>
              <a:gd name="adj2" fmla="val 90323"/>
            </a:avLst>
          </a:prstGeom>
          <a:solidFill>
            <a:srgbClr val="4BACC6"/>
          </a:solidFill>
          <a:ln w="38100" cap="flat" cmpd="sng">
            <a:solidFill>
              <a:srgbClr val="FFFFFF"/>
            </a:solidFill>
            <a:prstDash val="solid"/>
            <a:round/>
            <a:headEnd/>
            <a:tailEnd/>
          </a:ln>
          <a:effectLst>
            <a:outerShdw blurRad="38100" dist="20000" dir="5400000" algn="ctr" rotWithShape="0">
              <a:srgbClr val="808080">
                <a:alpha val="37999"/>
              </a:srgbClr>
            </a:outerShdw>
          </a:effectLst>
        </p:spPr>
        <p:txBody>
          <a:bodyPr lIns="0" tIns="0" rIns="0" bIns="0"/>
          <a:lstStyle/>
          <a:p>
            <a:pPr algn="ctr" eaLnBrk="1">
              <a:defRPr/>
            </a:pPr>
            <a:endParaRPr lang="zh-CN" altLang="zh-CN" sz="1800">
              <a:solidFill>
                <a:srgbClr val="FFFFFF"/>
              </a:solidFill>
              <a:latin typeface="Calibri" panose="020F0502020204030204" pitchFamily="34" charset="0"/>
              <a:sym typeface="Calibri" panose="020F0502020204030204" pitchFamily="34" charset="0"/>
            </a:endParaRPr>
          </a:p>
        </p:txBody>
      </p:sp>
      <p:sp>
        <p:nvSpPr>
          <p:cNvPr id="10" name="AutoShape 10"/>
          <p:cNvSpPr>
            <a:spLocks/>
          </p:cNvSpPr>
          <p:nvPr/>
        </p:nvSpPr>
        <p:spPr bwMode="auto">
          <a:xfrm>
            <a:off x="3635896" y="3057525"/>
            <a:ext cx="968375" cy="371475"/>
          </a:xfrm>
          <a:custGeom>
            <a:avLst/>
            <a:gdLst>
              <a:gd name="T0" fmla="*/ 484188 w 21600"/>
              <a:gd name="T1" fmla="*/ 185738 h 21600"/>
              <a:gd name="T2" fmla="*/ 484188 w 21600"/>
              <a:gd name="T3" fmla="*/ 185738 h 21600"/>
              <a:gd name="T4" fmla="*/ 484188 w 21600"/>
              <a:gd name="T5" fmla="*/ 185738 h 21600"/>
              <a:gd name="T6" fmla="*/ 484188 w 21600"/>
              <a:gd name="T7" fmla="*/ 1857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a:lnSpc>
                <a:spcPct val="150000"/>
              </a:lnSpc>
              <a:spcBef>
                <a:spcPts val="700"/>
              </a:spcBef>
            </a:pPr>
            <a:r>
              <a:rPr lang="zh-CN" sz="1700" dirty="0">
                <a:solidFill>
                  <a:srgbClr val="FFFFFF"/>
                </a:solidFill>
              </a:rPr>
              <a:t>地理编码</a:t>
            </a:r>
            <a:endParaRPr lang="zh-CN" dirty="0"/>
          </a:p>
        </p:txBody>
      </p:sp>
      <p:sp>
        <p:nvSpPr>
          <p:cNvPr id="11" name="AutoShape 11"/>
          <p:cNvSpPr>
            <a:spLocks/>
          </p:cNvSpPr>
          <p:nvPr/>
        </p:nvSpPr>
        <p:spPr bwMode="auto">
          <a:xfrm flipH="1">
            <a:off x="3630538" y="3800699"/>
            <a:ext cx="1905000" cy="584200"/>
          </a:xfrm>
          <a:prstGeom prst="rightArrow">
            <a:avLst>
              <a:gd name="adj1" fmla="val 65815"/>
              <a:gd name="adj2" fmla="val 90323"/>
            </a:avLst>
          </a:prstGeom>
          <a:solidFill>
            <a:srgbClr val="4BACC6"/>
          </a:solidFill>
          <a:ln w="38100" cap="flat" cmpd="sng">
            <a:solidFill>
              <a:srgbClr val="FFFFFF"/>
            </a:solidFill>
            <a:prstDash val="solid"/>
            <a:round/>
            <a:headEnd/>
            <a:tailEnd/>
          </a:ln>
          <a:effectLst>
            <a:outerShdw blurRad="38100" dist="20000" dir="5400000" algn="ctr" rotWithShape="0">
              <a:srgbClr val="808080">
                <a:alpha val="37999"/>
              </a:srgbClr>
            </a:outerShdw>
          </a:effectLst>
        </p:spPr>
        <p:txBody>
          <a:bodyPr lIns="0" tIns="0" rIns="0" bIns="0"/>
          <a:lstStyle/>
          <a:p>
            <a:pPr algn="ctr" eaLnBrk="1">
              <a:defRPr/>
            </a:pPr>
            <a:endParaRPr lang="zh-CN" altLang="zh-CN" sz="1800">
              <a:solidFill>
                <a:srgbClr val="FFFFFF"/>
              </a:solidFill>
              <a:latin typeface="Calibri" panose="020F0502020204030204" pitchFamily="34" charset="0"/>
              <a:sym typeface="Calibri" panose="020F0502020204030204" pitchFamily="34" charset="0"/>
            </a:endParaRPr>
          </a:p>
        </p:txBody>
      </p:sp>
      <p:sp>
        <p:nvSpPr>
          <p:cNvPr id="12" name="AutoShape 12"/>
          <p:cNvSpPr>
            <a:spLocks/>
          </p:cNvSpPr>
          <p:nvPr/>
        </p:nvSpPr>
        <p:spPr bwMode="auto">
          <a:xfrm>
            <a:off x="4138538" y="3907061"/>
            <a:ext cx="1184275" cy="371475"/>
          </a:xfrm>
          <a:custGeom>
            <a:avLst/>
            <a:gdLst>
              <a:gd name="T0" fmla="*/ 592138 w 21600"/>
              <a:gd name="T1" fmla="*/ 185738 h 21600"/>
              <a:gd name="T2" fmla="*/ 592138 w 21600"/>
              <a:gd name="T3" fmla="*/ 185738 h 21600"/>
              <a:gd name="T4" fmla="*/ 592138 w 21600"/>
              <a:gd name="T5" fmla="*/ 185738 h 21600"/>
              <a:gd name="T6" fmla="*/ 592138 w 21600"/>
              <a:gd name="T7" fmla="*/ 1857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a:lnSpc>
                <a:spcPct val="150000"/>
              </a:lnSpc>
              <a:spcBef>
                <a:spcPts val="700"/>
              </a:spcBef>
            </a:pPr>
            <a:r>
              <a:rPr lang="zh-CN" sz="1700" dirty="0">
                <a:solidFill>
                  <a:srgbClr val="FFFFFF"/>
                </a:solidFill>
              </a:rPr>
              <a:t>逆地理编码</a:t>
            </a:r>
            <a:endParaRPr lang="zh-CN" dirty="0"/>
          </a:p>
        </p:txBody>
      </p:sp>
      <p:sp>
        <p:nvSpPr>
          <p:cNvPr id="13" name="AutoShape 13"/>
          <p:cNvSpPr>
            <a:spLocks/>
          </p:cNvSpPr>
          <p:nvPr/>
        </p:nvSpPr>
        <p:spPr bwMode="auto">
          <a:xfrm>
            <a:off x="793676" y="1694086"/>
            <a:ext cx="4845050" cy="344488"/>
          </a:xfrm>
          <a:custGeom>
            <a:avLst/>
            <a:gdLst>
              <a:gd name="T0" fmla="*/ 2422525 w 21600"/>
              <a:gd name="T1" fmla="*/ 172244 h 21600"/>
              <a:gd name="T2" fmla="*/ 2422525 w 21600"/>
              <a:gd name="T3" fmla="*/ 172244 h 21600"/>
              <a:gd name="T4" fmla="*/ 2422525 w 21600"/>
              <a:gd name="T5" fmla="*/ 172244 h 21600"/>
              <a:gd name="T6" fmla="*/ 2422525 w 21600"/>
              <a:gd name="T7" fmla="*/ 17224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a:lnSpc>
                <a:spcPct val="150000"/>
              </a:lnSpc>
              <a:spcBef>
                <a:spcPts val="700"/>
              </a:spcBef>
            </a:pPr>
            <a:r>
              <a:rPr lang="zh-CN" sz="1500" dirty="0">
                <a:solidFill>
                  <a:srgbClr val="404040"/>
                </a:solidFill>
              </a:rPr>
              <a:t>获取当前地址需要对 当前用户位置经纬度 做 逆地理编码</a:t>
            </a:r>
            <a:endParaRPr lang="zh-CN" dirty="0"/>
          </a:p>
        </p:txBody>
      </p:sp>
    </p:spTree>
    <p:extLst>
      <p:ext uri="{BB962C8B-B14F-4D97-AF65-F5344CB8AC3E}">
        <p14:creationId xmlns:p14="http://schemas.microsoft.com/office/powerpoint/2010/main" val="2250260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1115616" y="836712"/>
            <a:ext cx="3314700" cy="2088232"/>
          </a:xfrm>
          <a:prstGeom prst="rect">
            <a:avLst/>
          </a:prstGeom>
        </p:spPr>
      </p:pic>
      <p:sp>
        <p:nvSpPr>
          <p:cNvPr id="3" name="标题 2"/>
          <p:cNvSpPr>
            <a:spLocks noGrp="1"/>
          </p:cNvSpPr>
          <p:nvPr>
            <p:ph type="title"/>
          </p:nvPr>
        </p:nvSpPr>
        <p:spPr/>
        <p:txBody>
          <a:bodyPr/>
          <a:lstStyle/>
          <a:p>
            <a:r>
              <a:rPr lang="zh-CN" altLang="en-US" dirty="0" smtClean="0"/>
              <a:t>应用案例</a:t>
            </a:r>
            <a:endParaRPr lang="zh-CN" altLang="en-US" dirty="0"/>
          </a:p>
        </p:txBody>
      </p:sp>
      <p:pic>
        <p:nvPicPr>
          <p:cNvPr id="5" name="图片 4"/>
          <p:cNvPicPr>
            <a:picLocks noChangeAspect="1"/>
          </p:cNvPicPr>
          <p:nvPr/>
        </p:nvPicPr>
        <p:blipFill>
          <a:blip r:embed="rId4"/>
          <a:stretch>
            <a:fillRect/>
          </a:stretch>
        </p:blipFill>
        <p:spPr>
          <a:xfrm>
            <a:off x="5076056" y="836712"/>
            <a:ext cx="3240360" cy="5040560"/>
          </a:xfrm>
          <a:prstGeom prst="rect">
            <a:avLst/>
          </a:prstGeom>
        </p:spPr>
      </p:pic>
      <p:pic>
        <p:nvPicPr>
          <p:cNvPr id="7" name="图片 6"/>
          <p:cNvPicPr>
            <a:picLocks noChangeAspect="1"/>
          </p:cNvPicPr>
          <p:nvPr/>
        </p:nvPicPr>
        <p:blipFill>
          <a:blip r:embed="rId5"/>
          <a:stretch>
            <a:fillRect/>
          </a:stretch>
        </p:blipFill>
        <p:spPr>
          <a:xfrm>
            <a:off x="1115616" y="3288407"/>
            <a:ext cx="3314700" cy="2571750"/>
          </a:xfrm>
          <a:prstGeom prst="rect">
            <a:avLst/>
          </a:prstGeom>
        </p:spPr>
      </p:pic>
    </p:spTree>
    <p:extLst>
      <p:ext uri="{BB962C8B-B14F-4D97-AF65-F5344CB8AC3E}">
        <p14:creationId xmlns:p14="http://schemas.microsoft.com/office/powerpoint/2010/main" val="406177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marL="0" indent="0" eaLnBrk="1" hangingPunct="1">
              <a:buNone/>
              <a:defRPr/>
            </a:pPr>
            <a:r>
              <a:rPr lang="zh-CN" altLang="en-US" sz="4800" dirty="0" smtClean="0"/>
              <a:t>这节课你会学习到什么？</a:t>
            </a:r>
            <a:endParaRPr lang="en-US" altLang="zh-CN" sz="4800" dirty="0" smtClean="0"/>
          </a:p>
          <a:p>
            <a:pPr eaLnBrk="1" hangingPunct="1">
              <a:defRPr/>
            </a:pPr>
            <a:endParaRPr lang="en-US" altLang="zh-CN" dirty="0"/>
          </a:p>
          <a:p>
            <a:pPr eaLnBrk="1" hangingPunct="1">
              <a:defRPr/>
            </a:pPr>
            <a:r>
              <a:rPr lang="zh-CN" altLang="en-US" dirty="0" smtClean="0"/>
              <a:t>简单了解一下搜索</a:t>
            </a:r>
            <a:r>
              <a:rPr lang="en-US" altLang="zh-CN" dirty="0" smtClean="0"/>
              <a:t>SDK</a:t>
            </a:r>
            <a:r>
              <a:rPr lang="zh-CN" altLang="en-US" dirty="0" smtClean="0"/>
              <a:t>应该如何使用，请求响应结构</a:t>
            </a:r>
            <a:endParaRPr lang="en-US" altLang="zh-CN" dirty="0" smtClean="0"/>
          </a:p>
          <a:p>
            <a:pPr eaLnBrk="1" hangingPunct="1">
              <a:defRPr/>
            </a:pPr>
            <a:r>
              <a:rPr lang="zh-CN" altLang="en-US" dirty="0" smtClean="0"/>
              <a:t>获得当前屏幕某点的经纬度</a:t>
            </a:r>
            <a:endParaRPr lang="en-US" altLang="zh-CN" dirty="0" smtClean="0"/>
          </a:p>
          <a:p>
            <a:pPr eaLnBrk="1" hangingPunct="1">
              <a:defRPr/>
            </a:pPr>
            <a:r>
              <a:rPr lang="zh-CN" altLang="en-US" dirty="0" smtClean="0"/>
              <a:t>通过我们的搜索</a:t>
            </a:r>
            <a:r>
              <a:rPr lang="en-US" altLang="zh-CN" dirty="0" err="1" smtClean="0"/>
              <a:t>sdk</a:t>
            </a:r>
            <a:r>
              <a:rPr lang="zh-CN" altLang="en-US" dirty="0" smtClean="0"/>
              <a:t>将经纬度转换为人类可以理解的地址</a:t>
            </a:r>
            <a:endParaRPr lang="en-US" altLang="zh-CN" dirty="0" smtClean="0"/>
          </a:p>
          <a:p>
            <a:pPr eaLnBrk="1" hangingPunct="1">
              <a:defRPr/>
            </a:pPr>
            <a:r>
              <a:rPr lang="zh-CN" altLang="en-US" dirty="0" smtClean="0"/>
              <a:t>学习添加一个</a:t>
            </a:r>
            <a:r>
              <a:rPr lang="en-US" altLang="zh-CN" dirty="0" smtClean="0"/>
              <a:t>marker</a:t>
            </a:r>
          </a:p>
          <a:p>
            <a:pPr eaLnBrk="1" hangingPunct="1">
              <a:defRPr/>
            </a:pPr>
            <a:r>
              <a:rPr lang="zh-CN" altLang="en-US" dirty="0" smtClean="0"/>
              <a:t>自定义一个</a:t>
            </a:r>
            <a:r>
              <a:rPr lang="en-US" altLang="zh-CN" dirty="0" err="1" smtClean="0"/>
              <a:t>infowindow</a:t>
            </a:r>
            <a:r>
              <a:rPr lang="zh-CN" altLang="en-US" dirty="0" smtClean="0"/>
              <a:t>，作为贝爷的召唤</a:t>
            </a:r>
            <a:endParaRPr lang="en-US" altLang="zh-CN" dirty="0" smtClean="0"/>
          </a:p>
          <a:p>
            <a:pPr eaLnBrk="1" hangingPunct="1">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9219" name="标题 2"/>
          <p:cNvSpPr>
            <a:spLocks noGrp="1"/>
          </p:cNvSpPr>
          <p:nvPr>
            <p:ph type="title"/>
          </p:nvPr>
        </p:nvSpPr>
        <p:spPr>
          <a:xfrm>
            <a:off x="755650" y="333375"/>
            <a:ext cx="7848600" cy="431800"/>
          </a:xfrm>
        </p:spPr>
        <p:txBody>
          <a:bodyPr/>
          <a:lstStyle/>
          <a:p>
            <a:pPr eaLnBrk="1" hangingPunct="1"/>
            <a:r>
              <a:rPr lang="zh-CN" altLang="en-US" dirty="0" smtClean="0"/>
              <a:t>贝爷真的很想邀请你一起吃鸡肉！</a:t>
            </a:r>
          </a:p>
        </p:txBody>
      </p:sp>
    </p:spTree>
    <p:extLst>
      <p:ext uri="{BB962C8B-B14F-4D97-AF65-F5344CB8AC3E}">
        <p14:creationId xmlns:p14="http://schemas.microsoft.com/office/powerpoint/2010/main" val="404937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2808288" y="2393950"/>
            <a:ext cx="6300787" cy="2043113"/>
          </a:xfrm>
        </p:spPr>
        <p:txBody>
          <a:bodyPr/>
          <a:lstStyle/>
          <a:p>
            <a:pPr eaLnBrk="1" hangingPunct="1"/>
            <a:r>
              <a:rPr lang="zh-CN" altLang="en-US" dirty="0" smtClean="0"/>
              <a:t>结合搜索</a:t>
            </a:r>
            <a:r>
              <a:rPr lang="en-US" altLang="zh-CN" dirty="0" smtClean="0"/>
              <a:t>SDK</a:t>
            </a:r>
            <a:r>
              <a:rPr lang="zh-CN" altLang="en-US" dirty="0" smtClean="0"/>
              <a:t>做点事情</a:t>
            </a:r>
          </a:p>
        </p:txBody>
      </p:sp>
      <p:sp>
        <p:nvSpPr>
          <p:cNvPr id="2" name="文本框 1"/>
          <p:cNvSpPr txBox="1"/>
          <p:nvPr/>
        </p:nvSpPr>
        <p:spPr>
          <a:xfrm>
            <a:off x="3527884" y="5229200"/>
            <a:ext cx="2088232" cy="523220"/>
          </a:xfrm>
          <a:prstGeom prst="rect">
            <a:avLst/>
          </a:prstGeom>
          <a:noFill/>
        </p:spPr>
        <p:txBody>
          <a:bodyPr wrap="square" rtlCol="0" anchor="ctr">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POI</a:t>
            </a:r>
            <a:r>
              <a:rPr lang="zh-CN" altLang="en-US" sz="2800" dirty="0" smtClean="0">
                <a:solidFill>
                  <a:schemeClr val="accent1"/>
                </a:solidFill>
                <a:latin typeface="微软雅黑" panose="020B0503020204020204" pitchFamily="34" charset="-122"/>
                <a:ea typeface="微软雅黑" panose="020B0503020204020204" pitchFamily="34" charset="-122"/>
              </a:rPr>
              <a:t>点搜索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6059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关于</a:t>
            </a:r>
            <a:r>
              <a:rPr lang="en-US" altLang="zh-CN" dirty="0" smtClean="0"/>
              <a:t>POI</a:t>
            </a:r>
            <a:r>
              <a:rPr lang="zh-CN" altLang="en-US" dirty="0" smtClean="0"/>
              <a:t>点</a:t>
            </a:r>
            <a:endParaRPr lang="zh-CN" altLang="en-US" dirty="0"/>
          </a:p>
        </p:txBody>
      </p:sp>
      <p:pic>
        <p:nvPicPr>
          <p:cNvPr id="4" name="图片 3"/>
          <p:cNvPicPr>
            <a:picLocks noChangeAspect="1"/>
          </p:cNvPicPr>
          <p:nvPr/>
        </p:nvPicPr>
        <p:blipFill>
          <a:blip r:embed="rId3"/>
          <a:stretch>
            <a:fillRect/>
          </a:stretch>
        </p:blipFill>
        <p:spPr>
          <a:xfrm>
            <a:off x="1582261" y="908720"/>
            <a:ext cx="5979479" cy="5040560"/>
          </a:xfrm>
          <a:prstGeom prst="rect">
            <a:avLst/>
          </a:prstGeom>
        </p:spPr>
      </p:pic>
    </p:spTree>
    <p:extLst>
      <p:ext uri="{BB962C8B-B14F-4D97-AF65-F5344CB8AC3E}">
        <p14:creationId xmlns:p14="http://schemas.microsoft.com/office/powerpoint/2010/main" val="1935153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cn.dreamstime.com/3d%B5%D8%C7%F2%C8%CB%CB%D1%CB%F7-thumb193619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02023"/>
            <a:ext cx="3810000" cy="3609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nternalditu.iask.com/help/images/road_sear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851922"/>
            <a:ext cx="2448272" cy="223232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icoding.qiniudn.com/lb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570" y="851922"/>
            <a:ext cx="2400201" cy="223232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5"/>
          <a:stretch>
            <a:fillRect/>
          </a:stretch>
        </p:blipFill>
        <p:spPr>
          <a:xfrm>
            <a:off x="2108670" y="4934690"/>
            <a:ext cx="4848225" cy="600075"/>
          </a:xfrm>
          <a:prstGeom prst="rect">
            <a:avLst/>
          </a:prstGeom>
        </p:spPr>
      </p:pic>
      <p:sp>
        <p:nvSpPr>
          <p:cNvPr id="10" name="文本框 9"/>
          <p:cNvSpPr txBox="1"/>
          <p:nvPr/>
        </p:nvSpPr>
        <p:spPr>
          <a:xfrm>
            <a:off x="908570" y="3407011"/>
            <a:ext cx="2400201" cy="382029"/>
          </a:xfrm>
          <a:prstGeom prst="rect">
            <a:avLst/>
          </a:prstGeom>
          <a:noFill/>
        </p:spPr>
        <p:txBody>
          <a:bodyPr wrap="square" rtlCol="0">
            <a:spAutoFit/>
          </a:bodyPr>
          <a:lstStyle/>
          <a:p>
            <a:pPr algn="ctr"/>
            <a:r>
              <a:rPr lang="zh-CN" altLang="en-US" dirty="0" smtClean="0"/>
              <a:t>周边搜索</a:t>
            </a:r>
            <a:endParaRPr lang="zh-CN" altLang="en-US" dirty="0"/>
          </a:p>
        </p:txBody>
      </p:sp>
      <p:sp>
        <p:nvSpPr>
          <p:cNvPr id="11" name="文本框 10"/>
          <p:cNvSpPr txBox="1"/>
          <p:nvPr/>
        </p:nvSpPr>
        <p:spPr>
          <a:xfrm>
            <a:off x="6221760" y="3407011"/>
            <a:ext cx="2382688" cy="369332"/>
          </a:xfrm>
          <a:prstGeom prst="rect">
            <a:avLst/>
          </a:prstGeom>
          <a:noFill/>
        </p:spPr>
        <p:txBody>
          <a:bodyPr wrap="square" rtlCol="0">
            <a:spAutoFit/>
          </a:bodyPr>
          <a:lstStyle/>
          <a:p>
            <a:pPr algn="ctr"/>
            <a:r>
              <a:rPr lang="zh-CN" altLang="en-US" dirty="0" smtClean="0"/>
              <a:t>指定范围搜索</a:t>
            </a:r>
            <a:endParaRPr lang="zh-CN" altLang="en-US" dirty="0"/>
          </a:p>
        </p:txBody>
      </p:sp>
      <p:sp>
        <p:nvSpPr>
          <p:cNvPr id="12" name="文本框 11"/>
          <p:cNvSpPr txBox="1"/>
          <p:nvPr/>
        </p:nvSpPr>
        <p:spPr>
          <a:xfrm>
            <a:off x="3395712" y="5613251"/>
            <a:ext cx="2304256" cy="369332"/>
          </a:xfrm>
          <a:prstGeom prst="rect">
            <a:avLst/>
          </a:prstGeom>
          <a:noFill/>
        </p:spPr>
        <p:txBody>
          <a:bodyPr wrap="square" rtlCol="0">
            <a:spAutoFit/>
          </a:bodyPr>
          <a:lstStyle/>
          <a:p>
            <a:pPr algn="ctr"/>
            <a:r>
              <a:rPr lang="zh-CN" altLang="en-US" dirty="0" smtClean="0"/>
              <a:t>关键字搜索</a:t>
            </a:r>
            <a:endParaRPr lang="zh-CN" altLang="en-US" dirty="0"/>
          </a:p>
        </p:txBody>
      </p:sp>
      <p:sp>
        <p:nvSpPr>
          <p:cNvPr id="9" name="标题 2"/>
          <p:cNvSpPr>
            <a:spLocks noGrp="1"/>
          </p:cNvSpPr>
          <p:nvPr>
            <p:ph type="title"/>
          </p:nvPr>
        </p:nvSpPr>
        <p:spPr>
          <a:xfrm>
            <a:off x="755576" y="332656"/>
            <a:ext cx="7848872" cy="432048"/>
          </a:xfrm>
        </p:spPr>
        <p:txBody>
          <a:bodyPr/>
          <a:lstStyle/>
          <a:p>
            <a:r>
              <a:rPr lang="zh-CN" altLang="en-US" dirty="0" smtClean="0"/>
              <a:t>搜索方式</a:t>
            </a:r>
            <a:endParaRPr lang="zh-CN" altLang="en-US" dirty="0"/>
          </a:p>
        </p:txBody>
      </p:sp>
    </p:spTree>
    <p:extLst>
      <p:ext uri="{BB962C8B-B14F-4D97-AF65-F5344CB8AC3E}">
        <p14:creationId xmlns:p14="http://schemas.microsoft.com/office/powerpoint/2010/main" val="2361376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贝爷这次想吃炸鸡了</a:t>
            </a:r>
            <a:endParaRPr lang="zh-CN" altLang="en-US" dirty="0"/>
          </a:p>
        </p:txBody>
      </p:sp>
      <p:pic>
        <p:nvPicPr>
          <p:cNvPr id="1028" name="Picture 4" descr="http://i1.dpfile.com/pc/da5510a5b55e7735fffeaaa508c08d1b%28700x700%29/thu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339" y="1340768"/>
            <a:ext cx="5897345" cy="4423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760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那么问题来了，做炸鸡技术哪家强？</a:t>
            </a:r>
            <a:endParaRPr lang="zh-CN" altLang="en-US" dirty="0"/>
          </a:p>
        </p:txBody>
      </p:sp>
      <p:pic>
        <p:nvPicPr>
          <p:cNvPr id="2050" name="Picture 2" descr="http://news.xinhuanet.com/food/2010-09/28/12615357_31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812" y="2061245"/>
            <a:ext cx="3600400" cy="3792024"/>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812862" y="908720"/>
            <a:ext cx="7734300" cy="1152525"/>
          </a:xfrm>
          <a:prstGeom prst="rect">
            <a:avLst/>
          </a:prstGeom>
        </p:spPr>
      </p:pic>
    </p:spTree>
    <p:extLst>
      <p:ext uri="{BB962C8B-B14F-4D97-AF65-F5344CB8AC3E}">
        <p14:creationId xmlns:p14="http://schemas.microsoft.com/office/powerpoint/2010/main" val="196002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marL="0" indent="0" eaLnBrk="1" hangingPunct="1">
              <a:buNone/>
              <a:defRPr/>
            </a:pPr>
            <a:r>
              <a:rPr lang="zh-CN" altLang="en-US" sz="4800" dirty="0" smtClean="0"/>
              <a:t>这节课你会学习到什么？</a:t>
            </a:r>
            <a:endParaRPr lang="en-US" altLang="zh-CN" sz="4800" dirty="0" smtClean="0"/>
          </a:p>
          <a:p>
            <a:pPr eaLnBrk="1" hangingPunct="1">
              <a:defRPr/>
            </a:pPr>
            <a:endParaRPr lang="en-US" altLang="zh-CN" dirty="0"/>
          </a:p>
          <a:p>
            <a:pPr eaLnBrk="1" hangingPunct="1">
              <a:defRPr/>
            </a:pPr>
            <a:r>
              <a:rPr lang="zh-CN" altLang="en-US" dirty="0" smtClean="0"/>
              <a:t>搜索当前位置周边的麦当劳</a:t>
            </a:r>
            <a:endParaRPr lang="en-US" altLang="zh-CN" dirty="0" smtClean="0"/>
          </a:p>
          <a:p>
            <a:pPr eaLnBrk="1" hangingPunct="1">
              <a:defRPr/>
            </a:pPr>
            <a:r>
              <a:rPr lang="zh-CN" altLang="en-US" dirty="0" smtClean="0"/>
              <a:t>显示出来</a:t>
            </a: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9219" name="标题 2"/>
          <p:cNvSpPr>
            <a:spLocks noGrp="1"/>
          </p:cNvSpPr>
          <p:nvPr>
            <p:ph type="title"/>
          </p:nvPr>
        </p:nvSpPr>
        <p:spPr>
          <a:xfrm>
            <a:off x="755650" y="333375"/>
            <a:ext cx="7848600" cy="431800"/>
          </a:xfrm>
        </p:spPr>
        <p:txBody>
          <a:bodyPr/>
          <a:lstStyle/>
          <a:p>
            <a:pPr eaLnBrk="1" hangingPunct="1"/>
            <a:r>
              <a:rPr lang="zh-CN" altLang="en-US" dirty="0" smtClean="0"/>
              <a:t>带贝爷去吃麦当劳！</a:t>
            </a:r>
          </a:p>
        </p:txBody>
      </p:sp>
    </p:spTree>
    <p:extLst>
      <p:ext uri="{BB962C8B-B14F-4D97-AF65-F5344CB8AC3E}">
        <p14:creationId xmlns:p14="http://schemas.microsoft.com/office/powerpoint/2010/main" val="2411183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2808288" y="2393950"/>
            <a:ext cx="6300787" cy="2043113"/>
          </a:xfrm>
        </p:spPr>
        <p:txBody>
          <a:bodyPr/>
          <a:lstStyle/>
          <a:p>
            <a:pPr eaLnBrk="1" hangingPunct="1"/>
            <a:r>
              <a:rPr lang="zh-CN" altLang="en-US" dirty="0" smtClean="0"/>
              <a:t>结合搜索</a:t>
            </a:r>
            <a:r>
              <a:rPr lang="en-US" altLang="zh-CN" dirty="0" smtClean="0"/>
              <a:t>SDK</a:t>
            </a:r>
            <a:r>
              <a:rPr lang="zh-CN" altLang="en-US" dirty="0" smtClean="0"/>
              <a:t>做点事情</a:t>
            </a:r>
          </a:p>
        </p:txBody>
      </p:sp>
      <p:sp>
        <p:nvSpPr>
          <p:cNvPr id="2" name="文本框 1"/>
          <p:cNvSpPr txBox="1"/>
          <p:nvPr/>
        </p:nvSpPr>
        <p:spPr>
          <a:xfrm>
            <a:off x="2682032" y="5229200"/>
            <a:ext cx="3779936" cy="523220"/>
          </a:xfrm>
          <a:prstGeom prst="rect">
            <a:avLst/>
          </a:prstGeom>
          <a:noFill/>
        </p:spPr>
        <p:txBody>
          <a:bodyPr wrap="square" rtlCol="0">
            <a:spAutoFit/>
          </a:bodyPr>
          <a:lstStyle/>
          <a:p>
            <a:pPr algn="ctr"/>
            <a:r>
              <a:rPr lang="zh-CN" altLang="en-US" sz="2800" dirty="0" smtClean="0">
                <a:solidFill>
                  <a:schemeClr val="accent1"/>
                </a:solidFill>
                <a:latin typeface="微软雅黑" panose="020B0503020204020204" pitchFamily="34" charset="-122"/>
                <a:ea typeface="微软雅黑" panose="020B0503020204020204" pitchFamily="34" charset="-122"/>
              </a:rPr>
              <a:t>路径规划</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9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eaLnBrk="1" hangingPunct="1">
              <a:defRPr/>
            </a:pPr>
            <a:r>
              <a:rPr lang="zh-CN" altLang="en-US" dirty="0" smtClean="0"/>
              <a:t>什么是</a:t>
            </a:r>
            <a:r>
              <a:rPr lang="en-US" altLang="zh-CN" dirty="0" smtClean="0"/>
              <a:t>LBS</a:t>
            </a:r>
            <a:r>
              <a:rPr lang="zh-CN" altLang="en-US" dirty="0" smtClean="0"/>
              <a:t>？</a:t>
            </a:r>
            <a:endParaRPr lang="en-US" altLang="zh-CN" dirty="0" smtClean="0"/>
          </a:p>
          <a:p>
            <a:pPr marL="0" indent="0" eaLnBrk="1" hangingPunct="1">
              <a:buFont typeface="Wingdings" panose="05000000000000000000" pitchFamily="2" charset="2"/>
              <a:buNone/>
              <a:defRPr/>
            </a:pPr>
            <a:r>
              <a:rPr lang="en-US" altLang="zh-CN" dirty="0" smtClean="0"/>
              <a:t>Location based Service</a:t>
            </a:r>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9219" name="标题 2"/>
          <p:cNvSpPr>
            <a:spLocks noGrp="1"/>
          </p:cNvSpPr>
          <p:nvPr>
            <p:ph type="title"/>
          </p:nvPr>
        </p:nvSpPr>
        <p:spPr>
          <a:xfrm>
            <a:off x="755650" y="333375"/>
            <a:ext cx="7848600" cy="431800"/>
          </a:xfrm>
        </p:spPr>
        <p:txBody>
          <a:bodyPr/>
          <a:lstStyle/>
          <a:p>
            <a:pPr eaLnBrk="1" hangingPunct="1"/>
            <a:r>
              <a:rPr lang="zh-CN" altLang="en-US" dirty="0" smtClean="0"/>
              <a:t>了解高德</a:t>
            </a:r>
            <a:r>
              <a:rPr lang="en-US" altLang="zh-CN" dirty="0" smtClean="0"/>
              <a:t>LBS</a:t>
            </a:r>
            <a:r>
              <a:rPr lang="zh-CN" altLang="en-US" dirty="0" smtClean="0"/>
              <a:t>开放平台</a:t>
            </a:r>
          </a:p>
        </p:txBody>
      </p:sp>
      <p:pic>
        <p:nvPicPr>
          <p:cNvPr id="922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063625"/>
            <a:ext cx="3240087"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57200" y="2852936"/>
            <a:ext cx="3682752"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smtClean="0"/>
              <a:t>基于位置</a:t>
            </a:r>
            <a:r>
              <a:rPr lang="en-US" altLang="zh-CN" sz="2800" dirty="0"/>
              <a:t>	</a:t>
            </a:r>
            <a:r>
              <a:rPr lang="zh-CN" altLang="en-US" sz="2800" dirty="0" smtClean="0"/>
              <a:t>打车服务</a:t>
            </a:r>
            <a:endParaRPr lang="en-US" altLang="zh-CN" sz="2800" dirty="0" smtClean="0"/>
          </a:p>
          <a:p>
            <a:pPr marL="285750" indent="-285750">
              <a:buFont typeface="Arial" panose="020B0604020202020204" pitchFamily="34" charset="0"/>
              <a:buChar char="•"/>
            </a:pPr>
            <a:r>
              <a:rPr lang="zh-CN" altLang="en-US" sz="2800" dirty="0" smtClean="0"/>
              <a:t>基于位置</a:t>
            </a:r>
            <a:r>
              <a:rPr lang="en-US" altLang="zh-CN" sz="2800" dirty="0" smtClean="0"/>
              <a:t>	</a:t>
            </a:r>
            <a:r>
              <a:rPr lang="zh-CN" altLang="en-US" sz="2800" dirty="0" smtClean="0"/>
              <a:t>社交服务</a:t>
            </a:r>
            <a:endParaRPr lang="en-US" altLang="zh-CN" sz="2800" dirty="0"/>
          </a:p>
          <a:p>
            <a:pPr marL="285750" indent="-285750">
              <a:buFont typeface="Arial" panose="020B0604020202020204" pitchFamily="34" charset="0"/>
              <a:buChar char="•"/>
            </a:pPr>
            <a:r>
              <a:rPr lang="zh-CN" altLang="en-US" sz="2800" dirty="0" smtClean="0"/>
              <a:t>基于位置</a:t>
            </a:r>
            <a:r>
              <a:rPr lang="en-US" altLang="zh-CN" sz="2800" dirty="0" smtClean="0"/>
              <a:t>	</a:t>
            </a:r>
            <a:r>
              <a:rPr lang="zh-CN" altLang="en-US" sz="2800" dirty="0" smtClean="0"/>
              <a:t>工具服务</a:t>
            </a:r>
            <a:endParaRPr lang="en-US" altLang="zh-CN" sz="2800" dirty="0" smtClean="0"/>
          </a:p>
          <a:p>
            <a:pPr marL="285750" indent="-285750">
              <a:buFont typeface="Arial" panose="020B0604020202020204" pitchFamily="34" charset="0"/>
              <a:buChar char="•"/>
            </a:pPr>
            <a:r>
              <a:rPr lang="zh-CN" altLang="en-US" sz="2800" dirty="0" smtClean="0"/>
              <a:t>基于位置</a:t>
            </a:r>
            <a:r>
              <a:rPr lang="en-US" altLang="zh-CN" sz="2800" dirty="0" smtClean="0"/>
              <a:t>	</a:t>
            </a:r>
            <a:r>
              <a:rPr lang="zh-CN" altLang="en-US" sz="2800" dirty="0" smtClean="0"/>
              <a:t>生活服务</a:t>
            </a:r>
            <a:endParaRPr lang="en-US" altLang="zh-CN" sz="2800" dirty="0" smtClean="0"/>
          </a:p>
          <a:p>
            <a:pPr marL="285750" indent="-285750">
              <a:buFont typeface="Arial" panose="020B0604020202020204" pitchFamily="34" charset="0"/>
              <a:buChar char="•"/>
            </a:pPr>
            <a:r>
              <a:rPr lang="zh-CN" altLang="en-US" sz="2800" dirty="0" smtClean="0"/>
              <a:t>基于</a:t>
            </a:r>
            <a:r>
              <a:rPr lang="zh-CN" altLang="en-US" sz="2800" dirty="0" smtClean="0"/>
              <a:t>位置</a:t>
            </a:r>
            <a:r>
              <a:rPr lang="en-US" altLang="zh-CN" sz="2800" dirty="0" smtClean="0"/>
              <a:t>	</a:t>
            </a:r>
            <a:r>
              <a:rPr lang="zh-CN" altLang="en-US" sz="2800" dirty="0" smtClean="0"/>
              <a:t>特殊服务</a:t>
            </a:r>
            <a:r>
              <a:rPr lang="en-US" altLang="zh-CN" sz="2800" dirty="0" smtClean="0"/>
              <a:t>	     	</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这是一个关于“怎么去”的问题</a:t>
            </a:r>
            <a:endParaRPr lang="zh-CN" altLang="en-US" dirty="0"/>
          </a:p>
        </p:txBody>
      </p:sp>
      <p:pic>
        <p:nvPicPr>
          <p:cNvPr id="1026" name="Picture 2" descr="来自有意思吧（www.u148.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52" y="1196751"/>
            <a:ext cx="6264696" cy="471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7990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55576" y="1623371"/>
            <a:ext cx="2305050" cy="3552825"/>
          </a:xfrm>
          <a:prstGeom prst="rect">
            <a:avLst/>
          </a:prstGeom>
        </p:spPr>
      </p:pic>
      <p:pic>
        <p:nvPicPr>
          <p:cNvPr id="3" name="图片 2"/>
          <p:cNvPicPr>
            <a:picLocks noChangeAspect="1"/>
          </p:cNvPicPr>
          <p:nvPr/>
        </p:nvPicPr>
        <p:blipFill>
          <a:blip r:embed="rId4"/>
          <a:stretch>
            <a:fillRect/>
          </a:stretch>
        </p:blipFill>
        <p:spPr>
          <a:xfrm>
            <a:off x="6012160" y="1623371"/>
            <a:ext cx="2295525" cy="3547396"/>
          </a:xfrm>
          <a:prstGeom prst="rect">
            <a:avLst/>
          </a:prstGeom>
        </p:spPr>
      </p:pic>
      <p:sp>
        <p:nvSpPr>
          <p:cNvPr id="13" name="标题 2"/>
          <p:cNvSpPr>
            <a:spLocks noGrp="1"/>
          </p:cNvSpPr>
          <p:nvPr>
            <p:ph type="title"/>
          </p:nvPr>
        </p:nvSpPr>
        <p:spPr>
          <a:xfrm>
            <a:off x="755576" y="332656"/>
            <a:ext cx="7848872" cy="432048"/>
          </a:xfrm>
        </p:spPr>
        <p:txBody>
          <a:bodyPr/>
          <a:lstStyle/>
          <a:p>
            <a:r>
              <a:rPr lang="zh-CN" altLang="en-US" dirty="0" smtClean="0"/>
              <a:t>给你最优选择！</a:t>
            </a:r>
            <a:endParaRPr lang="zh-CN" altLang="en-US" dirty="0"/>
          </a:p>
        </p:txBody>
      </p:sp>
      <p:sp>
        <p:nvSpPr>
          <p:cNvPr id="5" name="文本框 4"/>
          <p:cNvSpPr txBox="1"/>
          <p:nvPr/>
        </p:nvSpPr>
        <p:spPr>
          <a:xfrm>
            <a:off x="3635896" y="980728"/>
            <a:ext cx="1872208" cy="369332"/>
          </a:xfrm>
          <a:prstGeom prst="rect">
            <a:avLst/>
          </a:prstGeom>
          <a:noFill/>
        </p:spPr>
        <p:txBody>
          <a:bodyPr wrap="square" rtlCol="0" anchor="ctr">
            <a:spAutoFit/>
          </a:bodyPr>
          <a:lstStyle/>
          <a:p>
            <a:pPr algn="ctr"/>
            <a:r>
              <a:rPr lang="zh-CN" altLang="en-US" dirty="0" smtClean="0">
                <a:latin typeface="微软雅黑" panose="020B0503020204020204" pitchFamily="34" charset="-122"/>
                <a:ea typeface="微软雅黑" panose="020B0503020204020204" pitchFamily="34" charset="-122"/>
              </a:rPr>
              <a:t>起点</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635896" y="5301208"/>
            <a:ext cx="1872208"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终点</a:t>
            </a:r>
            <a:endParaRPr lang="zh-CN" altLang="en-US" dirty="0">
              <a:latin typeface="微软雅黑" panose="020B0503020204020204" pitchFamily="34" charset="-122"/>
              <a:ea typeface="微软雅黑" panose="020B0503020204020204" pitchFamily="34" charset="-122"/>
            </a:endParaRPr>
          </a:p>
        </p:txBody>
      </p:sp>
      <p:cxnSp>
        <p:nvCxnSpPr>
          <p:cNvPr id="9" name="直接箭头连接符 8"/>
          <p:cNvCxnSpPr/>
          <p:nvPr/>
        </p:nvCxnSpPr>
        <p:spPr>
          <a:xfrm>
            <a:off x="4572000" y="1623371"/>
            <a:ext cx="0" cy="3552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33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路径规划方式选择</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2564904"/>
            <a:ext cx="2857500" cy="2857500"/>
          </a:xfrm>
          <a:prstGeom prst="rect">
            <a:avLst/>
          </a:prstGeom>
        </p:spPr>
      </p:pic>
      <p:pic>
        <p:nvPicPr>
          <p:cNvPr id="4108" name="Picture 12" descr="http://images.ccoo.cn/news/2012411/20124111608334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9059" y="852406"/>
            <a:ext cx="3120281" cy="171249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www.itdsy.cn/upimg/131021/13R31K34220414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965" y="3068961"/>
            <a:ext cx="3137925" cy="2353444"/>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6"/>
          <a:stretch>
            <a:fillRect/>
          </a:stretch>
        </p:blipFill>
        <p:spPr>
          <a:xfrm>
            <a:off x="6009050" y="3068961"/>
            <a:ext cx="2438400" cy="2038350"/>
          </a:xfrm>
          <a:prstGeom prst="rect">
            <a:avLst/>
          </a:prstGeom>
        </p:spPr>
      </p:pic>
    </p:spTree>
    <p:extLst>
      <p:ext uri="{BB962C8B-B14F-4D97-AF65-F5344CB8AC3E}">
        <p14:creationId xmlns:p14="http://schemas.microsoft.com/office/powerpoint/2010/main" val="153809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那就带贝爷去吃炸鸡把！</a:t>
            </a:r>
            <a:endParaRPr lang="zh-CN" altLang="en-US" dirty="0"/>
          </a:p>
        </p:txBody>
      </p:sp>
      <p:pic>
        <p:nvPicPr>
          <p:cNvPr id="2050" name="Picture 2" descr="http://img.download.pchome.net/g1/M00/05/0E/oYYBAFIlhgqIS4SJAABg9_VhzYUAAAzsQKbdDQAAGEP0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96" y="1484784"/>
            <a:ext cx="7272808" cy="402257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2267744" y="1988840"/>
            <a:ext cx="1296144" cy="1556286"/>
          </a:xfrm>
          <a:prstGeom prst="rect">
            <a:avLst/>
          </a:prstGeom>
        </p:spPr>
      </p:pic>
      <p:pic>
        <p:nvPicPr>
          <p:cNvPr id="2052" name="Picture 4" descr="http://img5.dwstatic.com/news/1311/249321532297/13853663980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1628800"/>
            <a:ext cx="1188347" cy="1578125"/>
          </a:xfrm>
          <a:prstGeom prst="rect">
            <a:avLst/>
          </a:prstGeom>
          <a:noFill/>
          <a:extLst>
            <a:ext uri="{909E8E84-426E-40DD-AFC4-6F175D3DCCD1}">
              <a14:hiddenFill xmlns:a14="http://schemas.microsoft.com/office/drawing/2010/main">
                <a:solidFill>
                  <a:srgbClr val="FFFFFF"/>
                </a:solidFill>
              </a14:hiddenFill>
            </a:ext>
          </a:extLst>
        </p:spPr>
      </p:pic>
      <p:sp>
        <p:nvSpPr>
          <p:cNvPr id="5" name="云形标注 4"/>
          <p:cNvSpPr/>
          <p:nvPr/>
        </p:nvSpPr>
        <p:spPr>
          <a:xfrm>
            <a:off x="4644306" y="620688"/>
            <a:ext cx="3456086" cy="1368152"/>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文本框 5"/>
          <p:cNvSpPr txBox="1"/>
          <p:nvPr/>
        </p:nvSpPr>
        <p:spPr>
          <a:xfrm>
            <a:off x="5040267" y="1052736"/>
            <a:ext cx="3060125" cy="646331"/>
          </a:xfrm>
          <a:prstGeom prst="rect">
            <a:avLst/>
          </a:prstGeom>
          <a:noFill/>
        </p:spPr>
        <p:txBody>
          <a:bodyPr wrap="square" rtlCol="0">
            <a:spAutoFit/>
          </a:bodyPr>
          <a:lstStyle/>
          <a:p>
            <a:r>
              <a:rPr lang="zh-CN" altLang="en-US" dirty="0" smtClean="0"/>
              <a:t>贝爷，让我带你装逼带你飞！！！</a:t>
            </a:r>
            <a:endParaRPr lang="zh-CN" altLang="en-US" dirty="0"/>
          </a:p>
        </p:txBody>
      </p:sp>
    </p:spTree>
    <p:extLst>
      <p:ext uri="{BB962C8B-B14F-4D97-AF65-F5344CB8AC3E}">
        <p14:creationId xmlns:p14="http://schemas.microsoft.com/office/powerpoint/2010/main" val="18748404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marL="0" indent="0" eaLnBrk="1" hangingPunct="1">
              <a:buNone/>
              <a:defRPr/>
            </a:pPr>
            <a:r>
              <a:rPr lang="zh-CN" altLang="en-US" sz="4800" dirty="0" smtClean="0"/>
              <a:t>这节课你会学习到什么？</a:t>
            </a:r>
            <a:endParaRPr lang="en-US" altLang="zh-CN" sz="4800" dirty="0" smtClean="0"/>
          </a:p>
          <a:p>
            <a:pPr eaLnBrk="1" hangingPunct="1">
              <a:defRPr/>
            </a:pPr>
            <a:endParaRPr lang="en-US" altLang="zh-CN" dirty="0"/>
          </a:p>
          <a:p>
            <a:pPr eaLnBrk="1" hangingPunct="1">
              <a:defRPr/>
            </a:pPr>
            <a:r>
              <a:rPr lang="zh-CN" altLang="en-US" dirty="0" smtClean="0"/>
              <a:t>如何步行规划前往麦当劳</a:t>
            </a:r>
            <a:endParaRPr lang="en-US" altLang="zh-CN" dirty="0" smtClean="0"/>
          </a:p>
          <a:p>
            <a:pPr eaLnBrk="1" hangingPunct="1">
              <a:defRPr/>
            </a:pPr>
            <a:r>
              <a:rPr lang="zh-CN" altLang="en-US" dirty="0" smtClean="0"/>
              <a:t>显示出路径</a:t>
            </a:r>
            <a:endParaRPr lang="en-US" altLang="zh-CN" dirty="0" smtClean="0"/>
          </a:p>
          <a:p>
            <a:pPr marL="0" indent="0" eaLnBrk="1" hangingPunct="1">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9219" name="标题 2"/>
          <p:cNvSpPr>
            <a:spLocks noGrp="1"/>
          </p:cNvSpPr>
          <p:nvPr>
            <p:ph type="title"/>
          </p:nvPr>
        </p:nvSpPr>
        <p:spPr>
          <a:xfrm>
            <a:off x="755650" y="333375"/>
            <a:ext cx="7848600" cy="431800"/>
          </a:xfrm>
        </p:spPr>
        <p:txBody>
          <a:bodyPr/>
          <a:lstStyle/>
          <a:p>
            <a:pPr eaLnBrk="1" hangingPunct="1"/>
            <a:r>
              <a:rPr lang="zh-CN" altLang="en-US" dirty="0" smtClean="0"/>
              <a:t>带贝爷去吃麦当劳！</a:t>
            </a:r>
          </a:p>
        </p:txBody>
      </p:sp>
    </p:spTree>
    <p:extLst>
      <p:ext uri="{BB962C8B-B14F-4D97-AF65-F5344CB8AC3E}">
        <p14:creationId xmlns:p14="http://schemas.microsoft.com/office/powerpoint/2010/main" val="41428534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63688" y="2644170"/>
            <a:ext cx="5688632" cy="1569660"/>
          </a:xfrm>
          <a:prstGeom prst="rect">
            <a:avLst/>
          </a:prstGeom>
          <a:noFill/>
        </p:spPr>
        <p:txBody>
          <a:bodyPr wrap="square" rtlCol="0">
            <a:spAutoFit/>
          </a:bodyPr>
          <a:lstStyle/>
          <a:p>
            <a:pPr algn="ctr"/>
            <a:r>
              <a:rPr lang="zh-CN" altLang="en-US" sz="9600" dirty="0" smtClean="0">
                <a:latin typeface="微软雅黑" panose="020B0503020204020204" pitchFamily="34" charset="-122"/>
                <a:ea typeface="微软雅黑" panose="020B0503020204020204" pitchFamily="34" charset="-122"/>
              </a:rPr>
              <a:t>作业</a:t>
            </a:r>
            <a:endParaRPr lang="zh-CN" altLang="en-US" sz="9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2768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作业</a:t>
            </a:r>
            <a:endParaRPr lang="zh-CN" altLang="en-US" dirty="0"/>
          </a:p>
        </p:txBody>
      </p:sp>
      <p:sp>
        <p:nvSpPr>
          <p:cNvPr id="4" name="文本框 3"/>
          <p:cNvSpPr txBox="1"/>
          <p:nvPr/>
        </p:nvSpPr>
        <p:spPr>
          <a:xfrm>
            <a:off x="755576" y="2274838"/>
            <a:ext cx="5616624" cy="2308324"/>
          </a:xfrm>
          <a:prstGeom prst="rect">
            <a:avLst/>
          </a:prstGeom>
          <a:noFill/>
        </p:spPr>
        <p:txBody>
          <a:bodyPr wrap="square" rtlCol="0" anchor="ctr">
            <a:spAutoFit/>
          </a:bodyPr>
          <a:lstStyle/>
          <a:p>
            <a:r>
              <a:rPr lang="zh-CN" altLang="en-US" sz="3600" dirty="0" smtClean="0">
                <a:latin typeface="微软雅黑" panose="020B0503020204020204" pitchFamily="34" charset="-122"/>
                <a:ea typeface="微软雅黑" panose="020B0503020204020204" pitchFamily="34" charset="-122"/>
              </a:rPr>
              <a:t>学习使用定位模块，并在每次位置变化时进行</a:t>
            </a:r>
            <a:r>
              <a:rPr lang="en-US" altLang="zh-CN" sz="3600" dirty="0" err="1" smtClean="0">
                <a:latin typeface="微软雅黑" panose="020B0503020204020204" pitchFamily="34" charset="-122"/>
                <a:ea typeface="微软雅黑" panose="020B0503020204020204" pitchFamily="34" charset="-122"/>
              </a:rPr>
              <a:t>Messagebox</a:t>
            </a:r>
            <a:r>
              <a:rPr lang="zh-CN" altLang="en-US" sz="3600" dirty="0" smtClean="0">
                <a:latin typeface="微软雅黑" panose="020B0503020204020204" pitchFamily="34" charset="-122"/>
                <a:ea typeface="微软雅黑" panose="020B0503020204020204" pitchFamily="34" charset="-122"/>
              </a:rPr>
              <a:t>显示</a:t>
            </a:r>
            <a:r>
              <a:rPr lang="zh-CN" altLang="en-US" sz="3600" dirty="0" smtClean="0">
                <a:latin typeface="微软雅黑" panose="020B0503020204020204" pitchFamily="34" charset="-122"/>
                <a:ea typeface="微软雅黑" panose="020B0503020204020204" pitchFamily="34" charset="-122"/>
              </a:rPr>
              <a:t>出来当前经纬度</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9651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作业</a:t>
            </a:r>
            <a:endParaRPr lang="zh-CN" altLang="en-US" dirty="0"/>
          </a:p>
        </p:txBody>
      </p:sp>
      <p:sp>
        <p:nvSpPr>
          <p:cNvPr id="4" name="文本框 3"/>
          <p:cNvSpPr txBox="1"/>
          <p:nvPr/>
        </p:nvSpPr>
        <p:spPr>
          <a:xfrm>
            <a:off x="755576" y="1340768"/>
            <a:ext cx="6696744" cy="5078313"/>
          </a:xfrm>
          <a:prstGeom prst="rect">
            <a:avLst/>
          </a:prstGeom>
          <a:noFill/>
        </p:spPr>
        <p:txBody>
          <a:bodyPr wrap="square" rtlCol="0">
            <a:spAutoFit/>
          </a:bodyPr>
          <a:lstStyle/>
          <a:p>
            <a:pPr marL="742950" indent="-742950">
              <a:buFont typeface="+mj-lt"/>
              <a:buAutoNum type="arabicPeriod"/>
            </a:pPr>
            <a:r>
              <a:rPr lang="zh-CN" altLang="en-US" sz="3600" dirty="0" smtClean="0">
                <a:latin typeface="微软雅黑" panose="020B0503020204020204" pitchFamily="34" charset="-122"/>
                <a:ea typeface="微软雅黑" panose="020B0503020204020204" pitchFamily="34" charset="-122"/>
              </a:rPr>
              <a:t>通过正向编码获取你母校的经纬度</a:t>
            </a:r>
            <a:endParaRPr lang="en-US" altLang="zh-CN" sz="3600" dirty="0" smtClean="0">
              <a:latin typeface="微软雅黑" panose="020B0503020204020204" pitchFamily="34" charset="-122"/>
              <a:ea typeface="微软雅黑" panose="020B0503020204020204" pitchFamily="34" charset="-122"/>
            </a:endParaRPr>
          </a:p>
          <a:p>
            <a:pPr marL="742950" indent="-742950">
              <a:buFont typeface="+mj-lt"/>
              <a:buAutoNum type="arabicPeriod"/>
            </a:pPr>
            <a:r>
              <a:rPr lang="zh-CN" altLang="en-US" sz="3600" dirty="0" smtClean="0">
                <a:latin typeface="微软雅黑" panose="020B0503020204020204" pitchFamily="34" charset="-122"/>
                <a:ea typeface="微软雅黑" panose="020B0503020204020204" pitchFamily="34" charset="-122"/>
              </a:rPr>
              <a:t>随机在你母校的城市中找一个经纬度，反向编码获取他的位置</a:t>
            </a:r>
            <a:endParaRPr lang="en-US" altLang="zh-CN" sz="3600" dirty="0" smtClean="0">
              <a:latin typeface="微软雅黑" panose="020B0503020204020204" pitchFamily="34" charset="-122"/>
              <a:ea typeface="微软雅黑" panose="020B0503020204020204" pitchFamily="34" charset="-122"/>
            </a:endParaRPr>
          </a:p>
          <a:p>
            <a:pPr marL="742950" indent="-742950">
              <a:buFont typeface="+mj-lt"/>
              <a:buAutoNum type="arabicPeriod"/>
            </a:pPr>
            <a:r>
              <a:rPr lang="zh-CN" altLang="en-US" sz="3600" dirty="0" smtClean="0">
                <a:latin typeface="微软雅黑" panose="020B0503020204020204" pitchFamily="34" charset="-122"/>
                <a:ea typeface="微软雅黑" panose="020B0503020204020204" pitchFamily="34" charset="-122"/>
              </a:rPr>
              <a:t>在你最喜欢的餐厅上加一个</a:t>
            </a:r>
            <a:r>
              <a:rPr lang="en-US" altLang="zh-CN" sz="3600" dirty="0" smtClean="0">
                <a:latin typeface="微软雅黑" panose="020B0503020204020204" pitchFamily="34" charset="-122"/>
                <a:ea typeface="微软雅黑" panose="020B0503020204020204" pitchFamily="34" charset="-122"/>
              </a:rPr>
              <a:t>marker</a:t>
            </a:r>
            <a:r>
              <a:rPr lang="zh-CN" altLang="en-US" sz="3600" dirty="0" smtClean="0">
                <a:latin typeface="微软雅黑" panose="020B0503020204020204" pitchFamily="34" charset="-122"/>
                <a:ea typeface="微软雅黑" panose="020B0503020204020204" pitchFamily="34" charset="-122"/>
              </a:rPr>
              <a:t>，并自定义一个</a:t>
            </a:r>
            <a:r>
              <a:rPr lang="en-US" altLang="zh-CN" sz="3600" dirty="0" err="1" smtClean="0">
                <a:latin typeface="微软雅黑" panose="020B0503020204020204" pitchFamily="34" charset="-122"/>
                <a:ea typeface="微软雅黑" panose="020B0503020204020204" pitchFamily="34" charset="-122"/>
              </a:rPr>
              <a:t>infowindow</a:t>
            </a:r>
            <a:r>
              <a:rPr lang="zh-CN" altLang="en-US" sz="3600" dirty="0" smtClean="0">
                <a:latin typeface="微软雅黑" panose="020B0503020204020204" pitchFamily="34" charset="-122"/>
                <a:ea typeface="微软雅黑" panose="020B0503020204020204" pitchFamily="34" charset="-122"/>
              </a:rPr>
              <a:t>描述下餐厅</a:t>
            </a:r>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32889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作业</a:t>
            </a:r>
            <a:endParaRPr lang="zh-CN" altLang="en-US" dirty="0"/>
          </a:p>
        </p:txBody>
      </p:sp>
      <p:sp>
        <p:nvSpPr>
          <p:cNvPr id="4" name="文本框 3"/>
          <p:cNvSpPr txBox="1"/>
          <p:nvPr/>
        </p:nvSpPr>
        <p:spPr>
          <a:xfrm>
            <a:off x="755576" y="2828836"/>
            <a:ext cx="7848872" cy="120032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贝爷想吃</a:t>
            </a:r>
            <a:r>
              <a:rPr lang="en-US" altLang="zh-CN" sz="3600" dirty="0" smtClean="0">
                <a:latin typeface="微软雅黑" panose="020B0503020204020204" pitchFamily="34" charset="-122"/>
                <a:ea typeface="微软雅黑" panose="020B0503020204020204" pitchFamily="34" charset="-122"/>
              </a:rPr>
              <a:t>KFC</a:t>
            </a:r>
            <a:r>
              <a:rPr lang="zh-CN" altLang="en-US" sz="3600" dirty="0" smtClean="0">
                <a:latin typeface="微软雅黑" panose="020B0503020204020204" pitchFamily="34" charset="-122"/>
                <a:ea typeface="微软雅黑" panose="020B0503020204020204" pitchFamily="34" charset="-122"/>
              </a:rPr>
              <a:t>了这次，仿照例子帮他搜索下把，可以试试改变搜索方式</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5276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作业</a:t>
            </a:r>
            <a:endParaRPr lang="zh-CN" altLang="en-US" dirty="0"/>
          </a:p>
        </p:txBody>
      </p:sp>
      <p:sp>
        <p:nvSpPr>
          <p:cNvPr id="4" name="文本框 3"/>
          <p:cNvSpPr txBox="1"/>
          <p:nvPr/>
        </p:nvSpPr>
        <p:spPr>
          <a:xfrm>
            <a:off x="755576" y="2828836"/>
            <a:ext cx="6192688" cy="120032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使用驾车导航，前往一个</a:t>
            </a:r>
            <a:r>
              <a:rPr lang="en-US" altLang="zh-CN" sz="3600" dirty="0" err="1" smtClean="0">
                <a:latin typeface="微软雅黑" panose="020B0503020204020204" pitchFamily="34" charset="-122"/>
                <a:ea typeface="微软雅黑" panose="020B0503020204020204" pitchFamily="34" charset="-122"/>
              </a:rPr>
              <a:t>kfc</a:t>
            </a:r>
            <a:r>
              <a:rPr lang="zh-CN" altLang="en-US" sz="3600" dirty="0" smtClean="0">
                <a:latin typeface="微软雅黑" panose="020B0503020204020204" pitchFamily="34" charset="-122"/>
                <a:ea typeface="微软雅黑" panose="020B0503020204020204" pitchFamily="34" charset="-122"/>
              </a:rPr>
              <a:t>，并显示出路径</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5260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p:nvPr>
        </p:nvSpPr>
        <p:spPr>
          <a:xfrm>
            <a:off x="755650" y="333375"/>
            <a:ext cx="7848600" cy="431800"/>
          </a:xfrm>
        </p:spPr>
        <p:txBody>
          <a:bodyPr/>
          <a:lstStyle/>
          <a:p>
            <a:pPr eaLnBrk="1" hangingPunct="1"/>
            <a:r>
              <a:rPr lang="zh-CN" altLang="en-US" dirty="0" smtClean="0"/>
              <a:t>了解高德</a:t>
            </a:r>
            <a:r>
              <a:rPr lang="en-US" altLang="zh-CN" dirty="0" smtClean="0"/>
              <a:t>LBS</a:t>
            </a:r>
            <a:r>
              <a:rPr lang="zh-CN" altLang="en-US" dirty="0" smtClean="0"/>
              <a:t>开放平台</a:t>
            </a:r>
          </a:p>
        </p:txBody>
      </p:sp>
      <p:sp>
        <p:nvSpPr>
          <p:cNvPr id="11267" name="矩形 3"/>
          <p:cNvSpPr>
            <a:spLocks noChangeArrowheads="1"/>
          </p:cNvSpPr>
          <p:nvPr/>
        </p:nvSpPr>
        <p:spPr bwMode="auto">
          <a:xfrm>
            <a:off x="250825" y="1268413"/>
            <a:ext cx="3168650"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88900">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ts val="500"/>
              </a:spcBef>
              <a:buFont typeface="Wingdings" panose="05000000000000000000" pitchFamily="2" charset="2"/>
              <a:buNone/>
            </a:pPr>
            <a:r>
              <a:rPr lang="zh-CN" altLang="zh-CN" sz="1800">
                <a:solidFill>
                  <a:srgbClr val="404040"/>
                </a:solidFill>
                <a:sym typeface="微软雅黑" panose="020B0503020204020204" pitchFamily="34" charset="-122"/>
              </a:rPr>
              <a:t>高德地图API</a:t>
            </a:r>
          </a:p>
          <a:p>
            <a:pPr eaLnBrk="1" hangingPunct="1">
              <a:lnSpc>
                <a:spcPct val="150000"/>
              </a:lnSpc>
              <a:spcBef>
                <a:spcPts val="500"/>
              </a:spcBef>
              <a:buFontTx/>
              <a:buChar char="•"/>
            </a:pPr>
            <a:r>
              <a:rPr lang="zh-CN" altLang="zh-CN" sz="1800">
                <a:solidFill>
                  <a:srgbClr val="404040"/>
                </a:solidFill>
                <a:sym typeface="微软雅黑" panose="020B0503020204020204" pitchFamily="34" charset="-122"/>
              </a:rPr>
              <a:t>它是一套应用程序接口。</a:t>
            </a:r>
          </a:p>
          <a:p>
            <a:pPr eaLnBrk="1" hangingPunct="1">
              <a:lnSpc>
                <a:spcPct val="150000"/>
              </a:lnSpc>
              <a:spcBef>
                <a:spcPts val="500"/>
              </a:spcBef>
              <a:buFontTx/>
              <a:buChar char="•"/>
            </a:pPr>
            <a:r>
              <a:rPr lang="zh-CN" altLang="zh-CN" sz="1800">
                <a:solidFill>
                  <a:srgbClr val="404040"/>
                </a:solidFill>
                <a:sym typeface="微软雅黑" panose="020B0503020204020204" pitchFamily="34" charset="-122"/>
              </a:rPr>
              <a:t>通过它，您可以轻松地在自己的应用中快速定制强大、轻便的地图功能。</a:t>
            </a:r>
          </a:p>
          <a:p>
            <a:pPr eaLnBrk="1" hangingPunct="1">
              <a:lnSpc>
                <a:spcPct val="150000"/>
              </a:lnSpc>
              <a:spcBef>
                <a:spcPts val="500"/>
              </a:spcBef>
              <a:buFontTx/>
              <a:buChar char="•"/>
            </a:pPr>
            <a:r>
              <a:rPr lang="zh-CN" altLang="zh-CN" sz="1800">
                <a:solidFill>
                  <a:srgbClr val="404040"/>
                </a:solidFill>
                <a:sym typeface="微软雅黑" panose="020B0503020204020204" pitchFamily="34" charset="-122"/>
              </a:rPr>
              <a:t>任何非盈利性机构或个人均可</a:t>
            </a:r>
            <a:r>
              <a:rPr lang="zh-CN" altLang="zh-CN" sz="2800">
                <a:solidFill>
                  <a:srgbClr val="0096FF"/>
                </a:solidFill>
                <a:sym typeface="微软雅黑" panose="020B0503020204020204" pitchFamily="34" charset="-122"/>
              </a:rPr>
              <a:t>免费</a:t>
            </a:r>
            <a:r>
              <a:rPr lang="zh-CN" altLang="zh-CN" sz="1800">
                <a:solidFill>
                  <a:srgbClr val="404040"/>
                </a:solidFill>
                <a:sym typeface="微软雅黑" panose="020B0503020204020204" pitchFamily="34" charset="-122"/>
              </a:rPr>
              <a:t>使用。</a:t>
            </a:r>
          </a:p>
          <a:p>
            <a:pPr eaLnBrk="1" hangingPunct="1">
              <a:lnSpc>
                <a:spcPct val="150000"/>
              </a:lnSpc>
              <a:spcBef>
                <a:spcPts val="500"/>
              </a:spcBef>
              <a:buFont typeface="Wingdings" panose="05000000000000000000" pitchFamily="2" charset="2"/>
              <a:buNone/>
            </a:pPr>
            <a:r>
              <a:rPr lang="zh-CN" altLang="zh-CN" sz="2800">
                <a:solidFill>
                  <a:srgbClr val="404040"/>
                </a:solidFill>
                <a:sym typeface="微软雅黑" panose="020B0503020204020204" pitchFamily="34" charset="-122"/>
              </a:rPr>
              <a:t>	</a:t>
            </a:r>
            <a:endParaRPr lang="zh-CN" altLang="zh-CN" sz="1800">
              <a:latin typeface="Calibri" panose="020F0502020204030204" pitchFamily="34" charset="0"/>
              <a:ea typeface="宋体" panose="02010600030101010101" pitchFamily="2" charset="-122"/>
            </a:endParaRPr>
          </a:p>
        </p:txBody>
      </p:sp>
      <p:pic>
        <p:nvPicPr>
          <p:cNvPr id="11268" name="Picture 3" descr="image0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5350" y="765175"/>
            <a:ext cx="5168900"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mg0.pconline.com.cn/pconline/1108/25/2510195_Steve-Jobs-WWDC-2010-keynote-One-more-thing-momen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329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6300192" y="1628800"/>
            <a:ext cx="1238882" cy="1243980"/>
          </a:xfrm>
          <a:prstGeom prst="rect">
            <a:avLst/>
          </a:prstGeom>
        </p:spPr>
      </p:pic>
      <p:sp>
        <p:nvSpPr>
          <p:cNvPr id="8" name="AutoShape 2"/>
          <p:cNvSpPr>
            <a:spLocks/>
          </p:cNvSpPr>
          <p:nvPr/>
        </p:nvSpPr>
        <p:spPr bwMode="auto">
          <a:xfrm>
            <a:off x="1115616" y="476672"/>
            <a:ext cx="5400600" cy="1944216"/>
          </a:xfrm>
          <a:custGeom>
            <a:avLst/>
            <a:gdLst>
              <a:gd name="T0" fmla="*/ 1643063 w 21600"/>
              <a:gd name="T1" fmla="*/ 149225 h 21600"/>
              <a:gd name="T2" fmla="*/ 1643063 w 21600"/>
              <a:gd name="T3" fmla="*/ 149225 h 21600"/>
              <a:gd name="T4" fmla="*/ 1643063 w 21600"/>
              <a:gd name="T5" fmla="*/ 149225 h 21600"/>
              <a:gd name="T6" fmla="*/ 1643063 w 21600"/>
              <a:gd name="T7" fmla="*/ 1492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a:r>
              <a:rPr lang="zh-CN" altLang="en-US" sz="1200" dirty="0">
                <a:solidFill>
                  <a:schemeClr val="bg1"/>
                </a:solidFill>
              </a:rPr>
              <a:t>课程</a:t>
            </a:r>
            <a:r>
              <a:rPr lang="en-US" altLang="zh-CN" sz="1200" dirty="0" err="1">
                <a:solidFill>
                  <a:schemeClr val="bg1"/>
                </a:solidFill>
              </a:rPr>
              <a:t>github</a:t>
            </a:r>
            <a:r>
              <a:rPr lang="zh-CN" altLang="en-US" sz="1200" dirty="0">
                <a:solidFill>
                  <a:schemeClr val="bg1"/>
                </a:solidFill>
              </a:rPr>
              <a:t>：</a:t>
            </a:r>
            <a:r>
              <a:rPr lang="en-US" altLang="zh-CN" sz="1200" dirty="0">
                <a:solidFill>
                  <a:schemeClr val="bg1"/>
                </a:solidFill>
                <a:hlinkClick r:id="rId4"/>
              </a:rPr>
              <a:t>https://</a:t>
            </a:r>
            <a:r>
              <a:rPr lang="en-US" altLang="zh-CN" sz="1200" dirty="0" smtClean="0">
                <a:solidFill>
                  <a:schemeClr val="bg1"/>
                </a:solidFill>
                <a:hlinkClick r:id="rId4"/>
              </a:rPr>
              <a:t>github.com/fifa0329/HelloAmap.git</a:t>
            </a:r>
            <a:endParaRPr lang="en-US" altLang="zh-CN" sz="1200" dirty="0" smtClean="0">
              <a:solidFill>
                <a:schemeClr val="bg1"/>
              </a:solidFill>
            </a:endParaRPr>
          </a:p>
          <a:p>
            <a:pPr eaLnBrk="1"/>
            <a:endParaRPr lang="en-US" altLang="zh-CN" sz="1200" dirty="0">
              <a:solidFill>
                <a:schemeClr val="bg1"/>
              </a:solidFill>
            </a:endParaRPr>
          </a:p>
          <a:p>
            <a:pPr eaLnBrk="1"/>
            <a:r>
              <a:rPr lang="zh-CN" altLang="en-US" sz="1200" dirty="0" smtClean="0">
                <a:solidFill>
                  <a:schemeClr val="bg1"/>
                </a:solidFill>
              </a:rPr>
              <a:t>官方</a:t>
            </a:r>
            <a:r>
              <a:rPr lang="en-US" altLang="zh-CN" sz="1200" dirty="0" smtClean="0">
                <a:solidFill>
                  <a:schemeClr val="bg1"/>
                </a:solidFill>
              </a:rPr>
              <a:t>demo </a:t>
            </a:r>
            <a:r>
              <a:rPr lang="en-US" altLang="zh-CN" sz="1200" dirty="0" err="1" smtClean="0">
                <a:solidFill>
                  <a:schemeClr val="bg1"/>
                </a:solidFill>
              </a:rPr>
              <a:t>github</a:t>
            </a:r>
            <a:r>
              <a:rPr lang="zh-CN" altLang="en-US" sz="1200" dirty="0" smtClean="0">
                <a:solidFill>
                  <a:schemeClr val="bg1"/>
                </a:solidFill>
              </a:rPr>
              <a:t>：</a:t>
            </a:r>
            <a:r>
              <a:rPr lang="en-US" altLang="zh-CN" sz="1200" dirty="0" smtClean="0">
                <a:solidFill>
                  <a:schemeClr val="bg1"/>
                </a:solidFill>
                <a:hlinkClick r:id="rId5"/>
              </a:rPr>
              <a:t>https</a:t>
            </a:r>
            <a:r>
              <a:rPr lang="en-US" altLang="zh-CN" sz="1200" dirty="0">
                <a:solidFill>
                  <a:schemeClr val="bg1"/>
                </a:solidFill>
                <a:hlinkClick r:id="rId5"/>
              </a:rPr>
              <a:t>://</a:t>
            </a:r>
            <a:r>
              <a:rPr lang="en-US" altLang="zh-CN" sz="1200" dirty="0" smtClean="0">
                <a:solidFill>
                  <a:schemeClr val="bg1"/>
                </a:solidFill>
                <a:hlinkClick r:id="rId5"/>
              </a:rPr>
              <a:t>github.com/fifa0329/AmapWpSLDemo.git</a:t>
            </a:r>
            <a:endParaRPr lang="en-US" altLang="zh-CN" sz="1200" dirty="0" smtClean="0">
              <a:solidFill>
                <a:schemeClr val="bg1"/>
              </a:solidFill>
            </a:endParaRPr>
          </a:p>
          <a:p>
            <a:pPr eaLnBrk="1"/>
            <a:endParaRPr lang="en-US" altLang="zh-CN" sz="1200" dirty="0" smtClean="0">
              <a:solidFill>
                <a:schemeClr val="bg1"/>
              </a:solidFill>
            </a:endParaRPr>
          </a:p>
          <a:p>
            <a:pPr eaLnBrk="1"/>
            <a:r>
              <a:rPr lang="zh-CN" altLang="zh-CN" sz="1200" dirty="0" smtClean="0">
                <a:solidFill>
                  <a:schemeClr val="bg1"/>
                </a:solidFill>
              </a:rPr>
              <a:t>高德</a:t>
            </a:r>
            <a:r>
              <a:rPr lang="zh-CN" altLang="zh-CN" sz="1200" dirty="0">
                <a:solidFill>
                  <a:schemeClr val="bg1"/>
                </a:solidFill>
              </a:rPr>
              <a:t>LBS开发者论坛 </a:t>
            </a:r>
            <a:r>
              <a:rPr lang="zh-CN" altLang="en-US" sz="1200" dirty="0" smtClean="0">
                <a:solidFill>
                  <a:schemeClr val="bg1"/>
                </a:solidFill>
              </a:rPr>
              <a:t>：</a:t>
            </a:r>
            <a:r>
              <a:rPr lang="zh-CN" altLang="zh-CN" sz="1200" u="sng" dirty="0" smtClean="0">
                <a:solidFill>
                  <a:schemeClr val="bg1"/>
                </a:solidFill>
                <a:hlinkClick r:id="rId6"/>
              </a:rPr>
              <a:t>http</a:t>
            </a:r>
            <a:r>
              <a:rPr lang="zh-CN" altLang="zh-CN" sz="1200" u="sng" dirty="0">
                <a:solidFill>
                  <a:schemeClr val="bg1"/>
                </a:solidFill>
                <a:hlinkClick r:id="rId6"/>
              </a:rPr>
              <a:t>://lbsbbs.amap.com</a:t>
            </a:r>
            <a:r>
              <a:rPr lang="zh-CN" altLang="zh-CN" sz="1200" u="sng" dirty="0" smtClean="0">
                <a:solidFill>
                  <a:schemeClr val="bg1"/>
                </a:solidFill>
                <a:hlinkClick r:id="rId6"/>
              </a:rPr>
              <a:t>/</a:t>
            </a:r>
            <a:endParaRPr lang="en-US" altLang="zh-CN" sz="1200" u="sng" dirty="0" smtClean="0">
              <a:solidFill>
                <a:schemeClr val="bg1"/>
              </a:solidFill>
            </a:endParaRPr>
          </a:p>
          <a:p>
            <a:pPr eaLnBrk="1"/>
            <a:endParaRPr lang="en-US" altLang="zh-CN" sz="1200" u="sng" dirty="0">
              <a:solidFill>
                <a:schemeClr val="bg1"/>
              </a:solidFill>
            </a:endParaRPr>
          </a:p>
          <a:p>
            <a:pPr eaLnBrk="1"/>
            <a:r>
              <a:rPr lang="zh-CN" altLang="en-US" sz="1200" dirty="0" smtClean="0">
                <a:solidFill>
                  <a:schemeClr val="bg1"/>
                </a:solidFill>
              </a:rPr>
              <a:t>我的微博：</a:t>
            </a:r>
            <a:r>
              <a:rPr lang="en-US" altLang="zh-CN" sz="1200" dirty="0" smtClean="0">
                <a:solidFill>
                  <a:schemeClr val="bg1"/>
                </a:solidFill>
              </a:rPr>
              <a:t>@</a:t>
            </a:r>
            <a:r>
              <a:rPr lang="zh-CN" altLang="en-US" sz="1200" dirty="0" smtClean="0">
                <a:solidFill>
                  <a:schemeClr val="bg1"/>
                </a:solidFill>
              </a:rPr>
              <a:t>古美门半树</a:t>
            </a:r>
            <a:endParaRPr lang="zh-CN" altLang="zh-CN" sz="1200" dirty="0">
              <a:solidFill>
                <a:schemeClr val="bg1"/>
              </a:solidFill>
            </a:endParaRPr>
          </a:p>
          <a:p>
            <a:pPr eaLnBrk="1"/>
            <a:endParaRPr lang="en-US" altLang="zh-CN" sz="1200" dirty="0" smtClean="0">
              <a:solidFill>
                <a:schemeClr val="bg1"/>
              </a:solidFill>
            </a:endParaRPr>
          </a:p>
          <a:p>
            <a:pPr eaLnBrk="1"/>
            <a:endParaRPr lang="en-US" altLang="zh-CN" sz="1200" dirty="0">
              <a:solidFill>
                <a:schemeClr val="bg1"/>
              </a:solidFill>
            </a:endParaRPr>
          </a:p>
          <a:p>
            <a:pPr eaLnBrk="1"/>
            <a:endParaRPr lang="zh-CN" altLang="zh-CN" dirty="0" smtClean="0">
              <a:solidFill>
                <a:schemeClr val="tx1"/>
              </a:solidFill>
            </a:endParaRPr>
          </a:p>
          <a:p>
            <a:pPr eaLnBrk="1"/>
            <a:endParaRPr lang="zh-CN" altLang="zh-CN" dirty="0">
              <a:solidFill>
                <a:schemeClr val="tx1"/>
              </a:solidFill>
            </a:endParaRPr>
          </a:p>
        </p:txBody>
      </p:sp>
    </p:spTree>
    <p:extLst>
      <p:ext uri="{BB962C8B-B14F-4D97-AF65-F5344CB8AC3E}">
        <p14:creationId xmlns:p14="http://schemas.microsoft.com/office/powerpoint/2010/main" val="2593978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3"/>
          <p:cNvSpPr>
            <a:spLocks noGrp="1"/>
          </p:cNvSpPr>
          <p:nvPr>
            <p:ph type="title"/>
          </p:nvPr>
        </p:nvSpPr>
        <p:spPr>
          <a:xfrm>
            <a:off x="827088" y="2646363"/>
            <a:ext cx="7488237" cy="1143000"/>
          </a:xfrm>
        </p:spPr>
        <p:txBody>
          <a:bodyPr/>
          <a:lstStyle/>
          <a:p>
            <a:pPr eaLnBrk="1" hangingPunct="1"/>
            <a:r>
              <a:rPr lang="en-US" altLang="zh-CN" smtClean="0"/>
              <a:t>Thanks!</a:t>
            </a:r>
            <a:endParaRPr lang="zh-CN" altLang="en-US" smtClean="0"/>
          </a:p>
        </p:txBody>
      </p:sp>
    </p:spTree>
    <p:extLst>
      <p:ext uri="{BB962C8B-B14F-4D97-AF65-F5344CB8AC3E}">
        <p14:creationId xmlns:p14="http://schemas.microsoft.com/office/powerpoint/2010/main" val="3573867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eaLnBrk="1" hangingPunct="1">
              <a:defRPr/>
            </a:pPr>
            <a:r>
              <a:rPr lang="en-US" altLang="zh-CN" dirty="0"/>
              <a:t>WP</a:t>
            </a:r>
            <a:r>
              <a:rPr lang="zh-CN" altLang="en-US" dirty="0"/>
              <a:t>平台</a:t>
            </a:r>
            <a:r>
              <a:rPr lang="zh-CN" altLang="en-US" dirty="0" smtClean="0"/>
              <a:t>简介</a:t>
            </a:r>
            <a:endParaRPr lang="en-US" altLang="zh-CN" dirty="0" smtClean="0"/>
          </a:p>
          <a:p>
            <a:pPr marL="0" indent="0" eaLnBrk="1" hangingPunct="1">
              <a:buFont typeface="Wingdings" panose="05000000000000000000" pitchFamily="2" charset="2"/>
              <a:buNone/>
              <a:defRPr/>
            </a:pPr>
            <a:r>
              <a:rPr lang="en-US" altLang="zh-CN" dirty="0" smtClean="0"/>
              <a:t>WP	= Windows Phone</a:t>
            </a:r>
            <a:endParaRPr lang="en-US" altLang="zh-CN" dirty="0"/>
          </a:p>
          <a:p>
            <a:pPr marL="0" indent="0" eaLnBrk="1" hangingPunct="1">
              <a:buFont typeface="Wingdings" panose="05000000000000000000" pitchFamily="2" charset="2"/>
              <a:buNone/>
              <a:defRPr/>
            </a:pPr>
            <a:r>
              <a:rPr lang="en-US" altLang="zh-CN" dirty="0" smtClean="0"/>
              <a:t>WP 8.0= Windows phone Silverlight 8.0</a:t>
            </a:r>
          </a:p>
          <a:p>
            <a:pPr marL="0" indent="0" eaLnBrk="1" hangingPunct="1">
              <a:buFont typeface="Wingdings" panose="05000000000000000000" pitchFamily="2" charset="2"/>
              <a:buNone/>
              <a:defRPr/>
            </a:pPr>
            <a:r>
              <a:rPr lang="en-US" altLang="zh-CN" dirty="0" smtClean="0"/>
              <a:t>WP 8.1=[Windows Phone </a:t>
            </a:r>
            <a:r>
              <a:rPr lang="en-US" altLang="zh-CN" dirty="0"/>
              <a:t>Silverlight </a:t>
            </a:r>
            <a:r>
              <a:rPr lang="en-US" altLang="zh-CN" dirty="0" smtClean="0"/>
              <a:t>8.1,</a:t>
            </a:r>
            <a:r>
              <a:rPr lang="en-US" altLang="zh-CN" dirty="0"/>
              <a:t> Windows </a:t>
            </a:r>
            <a:r>
              <a:rPr lang="en-US" altLang="zh-CN" dirty="0" smtClean="0"/>
              <a:t>Phone Runtime 8.1]</a:t>
            </a:r>
          </a:p>
          <a:p>
            <a:pPr marL="457200" indent="-457200" eaLnBrk="1" hangingPunct="1">
              <a:buFont typeface="+mj-lt"/>
              <a:buAutoNum type="arabicPeriod"/>
              <a:defRPr/>
            </a:pPr>
            <a:r>
              <a:rPr lang="zh-CN" altLang="en-US" dirty="0" smtClean="0"/>
              <a:t>我们目前的</a:t>
            </a:r>
            <a:r>
              <a:rPr lang="en-US" altLang="zh-CN" dirty="0" smtClean="0"/>
              <a:t>SDK</a:t>
            </a:r>
            <a:r>
              <a:rPr lang="zh-CN" altLang="en-US" dirty="0" smtClean="0">
                <a:solidFill>
                  <a:srgbClr val="FF0000"/>
                </a:solidFill>
              </a:rPr>
              <a:t>适用于含有</a:t>
            </a:r>
            <a:r>
              <a:rPr lang="en-US" altLang="zh-CN" dirty="0" smtClean="0">
                <a:solidFill>
                  <a:srgbClr val="FF0000"/>
                </a:solidFill>
              </a:rPr>
              <a:t>Silverlight</a:t>
            </a:r>
            <a:r>
              <a:rPr lang="zh-CN" altLang="en-US" dirty="0" smtClean="0"/>
              <a:t>的</a:t>
            </a:r>
            <a:r>
              <a:rPr lang="en-US" altLang="zh-CN" dirty="0" smtClean="0"/>
              <a:t>App</a:t>
            </a:r>
            <a:r>
              <a:rPr lang="zh-CN" altLang="en-US" dirty="0" smtClean="0"/>
              <a:t>开发框架</a:t>
            </a:r>
            <a:endParaRPr lang="en-US" altLang="zh-CN" dirty="0" smtClean="0"/>
          </a:p>
          <a:p>
            <a:pPr marL="457200" indent="-457200" eaLnBrk="1" hangingPunct="1">
              <a:buFont typeface="+mj-lt"/>
              <a:buAutoNum type="arabicPeriod"/>
              <a:defRPr/>
            </a:pPr>
            <a:r>
              <a:rPr lang="zh-CN" altLang="en-US" dirty="0" smtClean="0"/>
              <a:t>同时，</a:t>
            </a:r>
            <a:r>
              <a:rPr lang="zh-CN" altLang="en-US" dirty="0" smtClean="0">
                <a:solidFill>
                  <a:srgbClr val="FF0000"/>
                </a:solidFill>
              </a:rPr>
              <a:t>适用于</a:t>
            </a:r>
            <a:r>
              <a:rPr lang="en-US" altLang="zh-CN" dirty="0">
                <a:solidFill>
                  <a:srgbClr val="FF0000"/>
                </a:solidFill>
              </a:rPr>
              <a:t>Windows phone Runtime </a:t>
            </a:r>
            <a:r>
              <a:rPr lang="en-US" altLang="zh-CN" dirty="0" smtClean="0">
                <a:solidFill>
                  <a:srgbClr val="FF0000"/>
                </a:solidFill>
              </a:rPr>
              <a:t>8.1</a:t>
            </a:r>
            <a:r>
              <a:rPr lang="zh-CN" altLang="en-US" dirty="0" smtClean="0">
                <a:solidFill>
                  <a:srgbClr val="FF0000"/>
                </a:solidFill>
              </a:rPr>
              <a:t>的</a:t>
            </a:r>
            <a:r>
              <a:rPr lang="en-US" altLang="zh-CN" dirty="0" smtClean="0">
                <a:solidFill>
                  <a:srgbClr val="FF0000"/>
                </a:solidFill>
              </a:rPr>
              <a:t>SDK</a:t>
            </a:r>
            <a:r>
              <a:rPr lang="zh-CN" altLang="en-US" dirty="0" smtClean="0">
                <a:solidFill>
                  <a:srgbClr val="FF0000"/>
                </a:solidFill>
              </a:rPr>
              <a:t>正在开发中</a:t>
            </a:r>
            <a:endParaRPr lang="en-US" altLang="zh-CN" dirty="0">
              <a:solidFill>
                <a:srgbClr val="FF0000"/>
              </a:solidFill>
            </a:endParaRPr>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12291" name="标题 2"/>
          <p:cNvSpPr>
            <a:spLocks noGrp="1"/>
          </p:cNvSpPr>
          <p:nvPr>
            <p:ph type="title"/>
          </p:nvPr>
        </p:nvSpPr>
        <p:spPr>
          <a:xfrm>
            <a:off x="755650" y="333375"/>
            <a:ext cx="7848600" cy="431800"/>
          </a:xfrm>
        </p:spPr>
        <p:txBody>
          <a:bodyPr/>
          <a:lstStyle/>
          <a:p>
            <a:pPr eaLnBrk="1" hangingPunct="1"/>
            <a:r>
              <a:rPr lang="en-US" altLang="zh-CN" dirty="0" smtClean="0"/>
              <a:t>WP</a:t>
            </a:r>
            <a:r>
              <a:rPr lang="zh-CN" altLang="en-US" dirty="0" smtClean="0"/>
              <a:t>平台简介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333375"/>
            <a:ext cx="7380287"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0013" y="3429000"/>
            <a:ext cx="738028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文本框 7"/>
          <p:cNvSpPr txBox="1">
            <a:spLocks noChangeArrowheads="1"/>
          </p:cNvSpPr>
          <p:nvPr/>
        </p:nvSpPr>
        <p:spPr bwMode="auto">
          <a:xfrm>
            <a:off x="179388" y="1344613"/>
            <a:ext cx="863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Calibri" panose="020F0502020204030204" pitchFamily="34" charset="0"/>
                <a:ea typeface="宋体" panose="02010600030101010101" pitchFamily="2" charset="-122"/>
              </a:rPr>
              <a:t>VS</a:t>
            </a:r>
          </a:p>
          <a:p>
            <a:pPr eaLnBrk="1" hangingPunct="1">
              <a:spcBef>
                <a:spcPct val="0"/>
              </a:spcBef>
              <a:buFontTx/>
              <a:buNone/>
            </a:pPr>
            <a:r>
              <a:rPr lang="en-US" altLang="zh-CN" sz="1800">
                <a:latin typeface="Calibri" panose="020F0502020204030204" pitchFamily="34" charset="0"/>
                <a:ea typeface="宋体" panose="02010600030101010101" pitchFamily="2" charset="-122"/>
              </a:rPr>
              <a:t>2012</a:t>
            </a:r>
          </a:p>
        </p:txBody>
      </p:sp>
      <p:sp>
        <p:nvSpPr>
          <p:cNvPr id="14341" name="文本框 8"/>
          <p:cNvSpPr txBox="1">
            <a:spLocks noChangeArrowheads="1"/>
          </p:cNvSpPr>
          <p:nvPr/>
        </p:nvSpPr>
        <p:spPr bwMode="auto">
          <a:xfrm>
            <a:off x="179388" y="4395788"/>
            <a:ext cx="86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Calibri" panose="020F0502020204030204" pitchFamily="34" charset="0"/>
                <a:ea typeface="宋体" panose="02010600030101010101" pitchFamily="2" charset="-122"/>
              </a:rPr>
              <a:t>VS</a:t>
            </a:r>
          </a:p>
          <a:p>
            <a:pPr eaLnBrk="1" hangingPunct="1">
              <a:spcBef>
                <a:spcPct val="0"/>
              </a:spcBef>
              <a:buFontTx/>
              <a:buNone/>
            </a:pPr>
            <a:r>
              <a:rPr lang="en-US" altLang="zh-CN" sz="1800">
                <a:latin typeface="Calibri" panose="020F0502020204030204" pitchFamily="34" charset="0"/>
                <a:ea typeface="宋体" panose="02010600030101010101" pitchFamily="2" charset="-122"/>
              </a:rPr>
              <a:t>2013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a:spcBef>
                <a:spcPts val="300"/>
              </a:spcBef>
              <a:buFont typeface="Wingdings" panose="05000000000000000000" pitchFamily="2" charset="2"/>
              <a:buNone/>
              <a:defRPr/>
            </a:pPr>
            <a:r>
              <a:rPr lang="zh-CN" altLang="zh-CN" sz="1800" dirty="0" smtClean="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1 </a:t>
            </a: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访问 </a:t>
            </a:r>
            <a:r>
              <a:rPr lang="zh-CN" altLang="zh-CN" sz="1800" dirty="0">
                <a:latin typeface="Microsoft YaHei" panose="020B0503020204020204" pitchFamily="34" charset="-122"/>
                <a:ea typeface="Microsoft YaHei" panose="020B0503020204020204" pitchFamily="34" charset="-122"/>
                <a:sym typeface="Microsoft YaHei" panose="020B0503020204020204" pitchFamily="34" charset="-122"/>
                <a:hlinkClick r:id="rId3"/>
              </a:rPr>
              <a:t>http://lbs.amap.com/console/key/</a:t>
            </a:r>
            <a:endPar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ts val="300"/>
              </a:spcBef>
              <a:buFont typeface="Wingdings" panose="05000000000000000000" pitchFamily="2" charset="2"/>
              <a:buNone/>
              <a:defRPr/>
            </a:pP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2 注册高德开发者账号 并 认证成为开发者。</a:t>
            </a:r>
          </a:p>
          <a:p>
            <a:pPr>
              <a:spcBef>
                <a:spcPts val="300"/>
              </a:spcBef>
              <a:buFont typeface="Wingdings" panose="05000000000000000000" pitchFamily="2" charset="2"/>
              <a:buNone/>
              <a:defRPr/>
            </a:pP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3 为您的每个app申请一个key， 单击</a:t>
            </a:r>
          </a:p>
          <a:p>
            <a:pPr>
              <a:spcBef>
                <a:spcPts val="300"/>
              </a:spcBef>
              <a:buFont typeface="Wingdings" panose="05000000000000000000" pitchFamily="2" charset="2"/>
              <a:buNone/>
              <a:defRPr/>
            </a:pP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在如下界面中</a:t>
            </a:r>
            <a:endParaRPr lang="zh-CN" altLang="zh-CN" sz="1800" dirty="0">
              <a:ea typeface="宋体" panose="02010600030101010101" pitchFamily="2" charset="-122"/>
            </a:endParaRPr>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15363" name="标题 2"/>
          <p:cNvSpPr>
            <a:spLocks noGrp="1"/>
          </p:cNvSpPr>
          <p:nvPr>
            <p:ph type="title"/>
          </p:nvPr>
        </p:nvSpPr>
        <p:spPr>
          <a:xfrm>
            <a:off x="755650" y="333375"/>
            <a:ext cx="7848600" cy="431800"/>
          </a:xfrm>
        </p:spPr>
        <p:txBody>
          <a:bodyPr/>
          <a:lstStyle/>
          <a:p>
            <a:pPr eaLnBrk="1" hangingPunct="1"/>
            <a:r>
              <a:rPr lang="zh-CN" altLang="en-US" dirty="0" smtClean="0"/>
              <a:t>准备成为高德开发者</a:t>
            </a:r>
          </a:p>
        </p:txBody>
      </p:sp>
      <p:pic>
        <p:nvPicPr>
          <p:cNvPr id="15364"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564904"/>
            <a:ext cx="62642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565150" y="2208213"/>
            <a:ext cx="8229600" cy="3030537"/>
          </a:xfrm>
        </p:spPr>
      </p:pic>
      <p:sp>
        <p:nvSpPr>
          <p:cNvPr id="17411" name="标题 2"/>
          <p:cNvSpPr>
            <a:spLocks noGrp="1"/>
          </p:cNvSpPr>
          <p:nvPr>
            <p:ph type="title"/>
          </p:nvPr>
        </p:nvSpPr>
        <p:spPr>
          <a:xfrm>
            <a:off x="755650" y="333375"/>
            <a:ext cx="7848600" cy="431800"/>
          </a:xfrm>
        </p:spPr>
        <p:txBody>
          <a:bodyPr/>
          <a:lstStyle/>
          <a:p>
            <a:r>
              <a:rPr lang="zh-CN" altLang="en-US" smtClean="0"/>
              <a:t>如何获取</a:t>
            </a:r>
            <a:r>
              <a:rPr lang="en-US" altLang="zh-CN" smtClean="0"/>
              <a:t>Windows Phone App Id</a:t>
            </a:r>
            <a:endParaRPr lang="zh-CN" altLang="en-US" smtClean="0"/>
          </a:p>
        </p:txBody>
      </p:sp>
      <p:sp>
        <p:nvSpPr>
          <p:cNvPr id="17412" name="文本框 4"/>
          <p:cNvSpPr txBox="1">
            <a:spLocks noChangeArrowheads="1"/>
          </p:cNvSpPr>
          <p:nvPr/>
        </p:nvSpPr>
        <p:spPr bwMode="auto">
          <a:xfrm>
            <a:off x="444500" y="1071563"/>
            <a:ext cx="84709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latin typeface="Calibri" panose="020F0502020204030204" pitchFamily="34" charset="0"/>
                <a:ea typeface="宋体" panose="02010600030101010101" pitchFamily="2" charset="-122"/>
              </a:rPr>
              <a:t>Solution-&gt;Your App Project-&gt;Properties-&gt;WMAppManifest.xml</a:t>
            </a:r>
          </a:p>
          <a:p>
            <a:pPr eaLnBrk="1" hangingPunct="1">
              <a:spcBef>
                <a:spcPct val="0"/>
              </a:spcBef>
              <a:buFontTx/>
              <a:buNone/>
            </a:pPr>
            <a:r>
              <a:rPr lang="en-US" altLang="zh-CN" sz="2400">
                <a:latin typeface="Calibri" panose="020F0502020204030204" pitchFamily="34" charset="0"/>
                <a:ea typeface="宋体" panose="02010600030101010101" pitchFamily="2" charset="-122"/>
              </a:rPr>
              <a:t>Packing-&gt;Product ID</a:t>
            </a:r>
            <a:endParaRPr lang="zh-CN" altLang="en-US" sz="24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如果你产品要上线的话</a:t>
            </a:r>
            <a:endParaRPr lang="zh-CN" altLang="en-US" dirty="0"/>
          </a:p>
        </p:txBody>
      </p:sp>
      <p:pic>
        <p:nvPicPr>
          <p:cNvPr id="5" name="图片 4"/>
          <p:cNvPicPr>
            <a:picLocks noChangeAspect="1"/>
          </p:cNvPicPr>
          <p:nvPr/>
        </p:nvPicPr>
        <p:blipFill>
          <a:blip r:embed="rId3"/>
          <a:stretch>
            <a:fillRect/>
          </a:stretch>
        </p:blipFill>
        <p:spPr>
          <a:xfrm>
            <a:off x="265174" y="2204864"/>
            <a:ext cx="8829675" cy="2295525"/>
          </a:xfrm>
          <a:prstGeom prst="rect">
            <a:avLst/>
          </a:prstGeom>
        </p:spPr>
      </p:pic>
      <p:sp>
        <p:nvSpPr>
          <p:cNvPr id="6" name="文本框 5"/>
          <p:cNvSpPr txBox="1"/>
          <p:nvPr/>
        </p:nvSpPr>
        <p:spPr>
          <a:xfrm>
            <a:off x="755576" y="1115452"/>
            <a:ext cx="7488832"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微软商城会更改你的</a:t>
            </a:r>
            <a:r>
              <a:rPr lang="en-US" altLang="zh-CN" dirty="0" err="1" smtClean="0">
                <a:solidFill>
                  <a:srgbClr val="FF0000"/>
                </a:solidFill>
                <a:latin typeface="微软雅黑" panose="020B0503020204020204" pitchFamily="34" charset="-122"/>
                <a:ea typeface="微软雅黑" panose="020B0503020204020204" pitchFamily="34" charset="-122"/>
              </a:rPr>
              <a:t>AppId</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36096" y="4005064"/>
            <a:ext cx="3240360"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因此你可能需要在这里替换一下，否则会出现鉴权不成功的情况，影响使用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193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高德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高德3</Template>
  <TotalTime>4646</TotalTime>
  <Words>1280</Words>
  <Application>Microsoft Office PowerPoint</Application>
  <PresentationFormat>全屏显示(4:3)</PresentationFormat>
  <Paragraphs>214</Paragraphs>
  <Slides>41</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andale mono</vt:lpstr>
      <vt:lpstr>宋体</vt:lpstr>
      <vt:lpstr>微软雅黑</vt:lpstr>
      <vt:lpstr>微软雅黑</vt:lpstr>
      <vt:lpstr>Arial</vt:lpstr>
      <vt:lpstr>Calibri</vt:lpstr>
      <vt:lpstr>Wingdings</vt:lpstr>
      <vt:lpstr>高德3</vt:lpstr>
      <vt:lpstr>WP SDK开发指南</vt:lpstr>
      <vt:lpstr>目录</vt:lpstr>
      <vt:lpstr>了解高德LBS开放平台</vt:lpstr>
      <vt:lpstr>了解高德LBS开放平台</vt:lpstr>
      <vt:lpstr>WP平台简介</vt:lpstr>
      <vt:lpstr>PowerPoint 演示文稿</vt:lpstr>
      <vt:lpstr>准备成为高德开发者</vt:lpstr>
      <vt:lpstr>如何获取Windows Phone App Id</vt:lpstr>
      <vt:lpstr>如果你产品要上线的话</vt:lpstr>
      <vt:lpstr>开发你的第一个地图应用</vt:lpstr>
      <vt:lpstr>PowerPoint 演示文稿</vt:lpstr>
      <vt:lpstr>配置工程</vt:lpstr>
      <vt:lpstr>PowerPoint 演示文稿</vt:lpstr>
      <vt:lpstr>显示地图</vt:lpstr>
      <vt:lpstr>PowerPoint 演示文稿</vt:lpstr>
      <vt:lpstr>用户定位</vt:lpstr>
      <vt:lpstr>用户定位</vt:lpstr>
      <vt:lpstr>结合搜索SDK做点事情</vt:lpstr>
      <vt:lpstr>由一个故事引发的需求</vt:lpstr>
      <vt:lpstr>PowerPoint 演示文稿</vt:lpstr>
      <vt:lpstr>应用案例</vt:lpstr>
      <vt:lpstr>贝爷真的很想邀请你一起吃鸡肉！</vt:lpstr>
      <vt:lpstr>结合搜索SDK做点事情</vt:lpstr>
      <vt:lpstr>关于POI点</vt:lpstr>
      <vt:lpstr>搜索方式</vt:lpstr>
      <vt:lpstr>贝爷这次想吃炸鸡了</vt:lpstr>
      <vt:lpstr>那么问题来了，做炸鸡技术哪家强？</vt:lpstr>
      <vt:lpstr>带贝爷去吃麦当劳！</vt:lpstr>
      <vt:lpstr>结合搜索SDK做点事情</vt:lpstr>
      <vt:lpstr>这是一个关于“怎么去”的问题</vt:lpstr>
      <vt:lpstr>给你最优选择！</vt:lpstr>
      <vt:lpstr>路径规划方式选择</vt:lpstr>
      <vt:lpstr>那就带贝爷去吃炸鸡把！</vt:lpstr>
      <vt:lpstr>带贝爷去吃麦当劳！</vt:lpstr>
      <vt:lpstr>PowerPoint 演示文稿</vt:lpstr>
      <vt:lpstr>作业</vt:lpstr>
      <vt:lpstr>作业</vt:lpstr>
      <vt:lpstr>作业</vt:lpstr>
      <vt:lpstr>作业</vt:lpstr>
      <vt:lpstr>PowerPoint 演示文稿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杨婷婷</dc:creator>
  <cp:lastModifiedBy>王凌翔</cp:lastModifiedBy>
  <cp:revision>148</cp:revision>
  <dcterms:created xsi:type="dcterms:W3CDTF">2014-05-27T02:09:58Z</dcterms:created>
  <dcterms:modified xsi:type="dcterms:W3CDTF">2014-10-30T07:10:59Z</dcterms:modified>
</cp:coreProperties>
</file>