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333" r:id="rId6"/>
    <p:sldId id="335" r:id="rId7"/>
    <p:sldId id="332" r:id="rId8"/>
    <p:sldId id="334" r:id="rId9"/>
    <p:sldId id="336" r:id="rId10"/>
    <p:sldId id="337" r:id="rId11"/>
    <p:sldId id="290" r:id="rId12"/>
    <p:sldId id="338" r:id="rId13"/>
    <p:sldId id="294" r:id="rId14"/>
    <p:sldId id="341" r:id="rId15"/>
    <p:sldId id="339" r:id="rId16"/>
    <p:sldId id="259" r:id="rId1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132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1D17C5F8-F25F-4190-B5C0-D931A5DFAE29}" type="datetimeFigureOut">
              <a:rPr lang="zh-CN" altLang="en-US"/>
              <a:pPr>
                <a:defRPr/>
              </a:pPr>
              <a:t>2014/10/28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6D897984-5CD1-47DC-87C9-29C71F46E3B5}" type="slidenum">
              <a:rPr lang="zh-CN" altLang="en-US"/>
              <a:pPr>
                <a:defRPr/>
              </a:pPr>
              <a:t>‹#›</a:t>
            </a:fld>
            <a:endParaRPr lang="zh-CN" altLang="en-US"/>
          </a:p>
        </p:txBody>
      </p:sp>
    </p:spTree>
    <p:extLst>
      <p:ext uri="{BB962C8B-B14F-4D97-AF65-F5344CB8AC3E}">
        <p14:creationId xmlns:p14="http://schemas.microsoft.com/office/powerpoint/2010/main" val="1467014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31483.htm"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baike.baidu.com/view/1402300.htm" TargetMode="External"/><Relationship Id="rId4" Type="http://schemas.openxmlformats.org/officeDocument/2006/relationships/hyperlink" Target="http://baike.baidu.com/subview/22571/5865001.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寒暄一下，吐槽下人数为何如此众多</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a:t>
            </a:fld>
            <a:endParaRPr lang="zh-CN" altLang="en-US"/>
          </a:p>
        </p:txBody>
      </p:sp>
    </p:spTree>
    <p:extLst>
      <p:ext uri="{BB962C8B-B14F-4D97-AF65-F5344CB8AC3E}">
        <p14:creationId xmlns:p14="http://schemas.microsoft.com/office/powerpoint/2010/main" val="345616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基于位置的服务，是指通过电信移动运营商的无线电通讯网络或外部定位方式，获取移动终端用户的位置信息，在</a:t>
            </a:r>
            <a:r>
              <a:rPr lang="en-US" altLang="zh-CN" smtClean="0"/>
              <a:t>GIS</a:t>
            </a:r>
            <a:r>
              <a:rPr lang="zh-CN" altLang="en-US" smtClean="0"/>
              <a:t>平台的支持下，为用户提供相应服务的一种增值业务。</a:t>
            </a:r>
          </a:p>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49B2A10-4B97-4588-B3DB-E3AFA92003D5}" type="slidenum">
              <a:rPr lang="zh-CN" altLang="en-US" smtClean="0"/>
              <a:pPr/>
              <a:t>3</a:t>
            </a:fld>
            <a:endParaRPr lang="zh-CN" altLang="en-US" smtClean="0"/>
          </a:p>
        </p:txBody>
      </p:sp>
    </p:spTree>
    <p:extLst>
      <p:ext uri="{BB962C8B-B14F-4D97-AF65-F5344CB8AC3E}">
        <p14:creationId xmlns:p14="http://schemas.microsoft.com/office/powerpoint/2010/main" val="3246845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基于位置的服务，是指通过电信移动运营商的无线电通讯网络或外部定位方式，获取移动终端用户的位置信息，在</a:t>
            </a:r>
            <a:r>
              <a:rPr lang="en-US" altLang="zh-CN" smtClean="0"/>
              <a:t>GIS</a:t>
            </a:r>
            <a:r>
              <a:rPr lang="zh-CN" altLang="en-US" smtClean="0"/>
              <a:t>平台的支持下，为用户提供相应服务的一种增值业务。</a:t>
            </a:r>
          </a:p>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C7128B9-32BA-4B22-871A-EA0AA9A2D458}" type="slidenum">
              <a:rPr lang="zh-CN" altLang="en-US" smtClean="0"/>
              <a:pPr/>
              <a:t>5</a:t>
            </a:fld>
            <a:endParaRPr lang="zh-CN" altLang="en-US" smtClean="0"/>
          </a:p>
        </p:txBody>
      </p:sp>
    </p:spTree>
    <p:extLst>
      <p:ext uri="{BB962C8B-B14F-4D97-AF65-F5344CB8AC3E}">
        <p14:creationId xmlns:p14="http://schemas.microsoft.com/office/powerpoint/2010/main" val="128180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基于位置的服务，是指通过电信移动运营商的无线电通讯网络或外部定位方式，获取移动终端用户的位置信息，在</a:t>
            </a:r>
            <a:r>
              <a:rPr lang="en-US" altLang="zh-CN" smtClean="0"/>
              <a:t>GIS</a:t>
            </a:r>
            <a:r>
              <a:rPr lang="zh-CN" altLang="en-US" smtClean="0"/>
              <a:t>平台的支持下，为用户提供相应服务的一种增值业务。</a:t>
            </a:r>
          </a:p>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495E74C-BD8C-4D41-A259-2E858CC2656D}" type="slidenum">
              <a:rPr lang="zh-CN" altLang="en-US" smtClean="0"/>
              <a:pPr/>
              <a:t>7</a:t>
            </a:fld>
            <a:endParaRPr lang="zh-CN" altLang="en-US" smtClean="0"/>
          </a:p>
        </p:txBody>
      </p:sp>
    </p:spTree>
    <p:extLst>
      <p:ext uri="{BB962C8B-B14F-4D97-AF65-F5344CB8AC3E}">
        <p14:creationId xmlns:p14="http://schemas.microsoft.com/office/powerpoint/2010/main" val="3159111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说明一下，我们是省略了下载的过程的，使用本地的包，然后通过加载显示出地图来表示配置成功，同时提醒</a:t>
            </a:r>
            <a:r>
              <a:rPr lang="en-US" altLang="zh-CN" dirty="0" smtClean="0"/>
              <a:t>key</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10</a:t>
            </a:fld>
            <a:endParaRPr lang="zh-CN" altLang="en-US"/>
          </a:p>
        </p:txBody>
      </p:sp>
    </p:spTree>
    <p:extLst>
      <p:ext uri="{BB962C8B-B14F-4D97-AF65-F5344CB8AC3E}">
        <p14:creationId xmlns:p14="http://schemas.microsoft.com/office/powerpoint/2010/main" val="416396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下面可以进一段</a:t>
            </a:r>
            <a:r>
              <a:rPr lang="en-US" altLang="zh-CN" dirty="0" smtClean="0"/>
              <a:t>demo</a:t>
            </a:r>
            <a:r>
              <a:rPr lang="zh-CN" altLang="en-US" dirty="0" smtClean="0"/>
              <a:t>，首先告诉大家</a:t>
            </a:r>
            <a:r>
              <a:rPr lang="en-US" altLang="zh-CN" dirty="0" smtClean="0"/>
              <a:t>key</a:t>
            </a:r>
            <a:r>
              <a:rPr lang="zh-CN" altLang="en-US" dirty="0" smtClean="0"/>
              <a:t>的作用，然后表示各个地图状态</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11</a:t>
            </a:fld>
            <a:endParaRPr lang="zh-CN" altLang="en-US"/>
          </a:p>
        </p:txBody>
      </p:sp>
    </p:spTree>
    <p:extLst>
      <p:ext uri="{BB962C8B-B14F-4D97-AF65-F5344CB8AC3E}">
        <p14:creationId xmlns:p14="http://schemas.microsoft.com/office/powerpoint/2010/main" val="164083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引出苏格拉底的哲学问题，我是谁？我从哪里来？要到哪里去？</a:t>
            </a:r>
            <a:endParaRPr lang="en-US" altLang="zh-CN" dirty="0" smtClean="0"/>
          </a:p>
          <a:p>
            <a:r>
              <a:rPr lang="zh-CN" altLang="en-US" sz="1200" b="0" i="0" kern="1200" dirty="0" smtClean="0">
                <a:solidFill>
                  <a:schemeClr val="tx1"/>
                </a:solidFill>
                <a:effectLst/>
                <a:latin typeface="+mn-lt"/>
                <a:ea typeface="+mn-ea"/>
                <a:cs typeface="+mn-cs"/>
              </a:rPr>
              <a:t>身为</a:t>
            </a:r>
            <a:r>
              <a:rPr lang="zh-CN" altLang="en-US" sz="1200" b="0" i="0" u="none" strike="noStrike" kern="1200" dirty="0" smtClean="0">
                <a:solidFill>
                  <a:schemeClr val="tx1"/>
                </a:solidFill>
                <a:effectLst/>
                <a:latin typeface="+mn-lt"/>
                <a:ea typeface="+mn-ea"/>
                <a:cs typeface="+mn-cs"/>
                <a:hlinkClick r:id="rId3"/>
              </a:rPr>
              <a:t>雅典</a:t>
            </a:r>
            <a:r>
              <a:rPr lang="zh-CN" altLang="en-US" sz="1200" b="0" i="0" kern="1200" dirty="0" smtClean="0">
                <a:solidFill>
                  <a:schemeClr val="tx1"/>
                </a:solidFill>
                <a:effectLst/>
                <a:latin typeface="+mn-lt"/>
                <a:ea typeface="+mn-ea"/>
                <a:cs typeface="+mn-cs"/>
              </a:rPr>
              <a:t>的公民，据记载苏格拉底最后被雅典法庭以侮辱雅典神和腐蚀雅典青年思想之罪名判处</a:t>
            </a:r>
            <a:r>
              <a:rPr lang="zh-CN" altLang="en-US" sz="1200" b="0" i="0" u="none" strike="noStrike" kern="1200" dirty="0" smtClean="0">
                <a:solidFill>
                  <a:schemeClr val="tx1"/>
                </a:solidFill>
                <a:effectLst/>
                <a:latin typeface="+mn-lt"/>
                <a:ea typeface="+mn-ea"/>
                <a:cs typeface="+mn-cs"/>
                <a:hlinkClick r:id="rId4"/>
              </a:rPr>
              <a:t>死刑</a:t>
            </a:r>
            <a:r>
              <a:rPr lang="zh-CN" altLang="en-US" sz="1200" b="0" i="0" kern="1200" dirty="0" smtClean="0">
                <a:solidFill>
                  <a:schemeClr val="tx1"/>
                </a:solidFill>
                <a:effectLst/>
                <a:latin typeface="+mn-lt"/>
                <a:ea typeface="+mn-ea"/>
                <a:cs typeface="+mn-cs"/>
              </a:rPr>
              <a:t>。尽管他曾获得逃亡的机会，但苏格拉底仍选择饮下</a:t>
            </a:r>
            <a:r>
              <a:rPr lang="zh-CN" altLang="en-US" sz="1200" b="0" i="0" u="none" strike="noStrike" kern="1200" dirty="0" smtClean="0">
                <a:solidFill>
                  <a:schemeClr val="tx1"/>
                </a:solidFill>
                <a:effectLst/>
                <a:latin typeface="+mn-lt"/>
                <a:ea typeface="+mn-ea"/>
                <a:cs typeface="+mn-cs"/>
                <a:hlinkClick r:id="rId5"/>
              </a:rPr>
              <a:t>毒堇</a:t>
            </a:r>
            <a:r>
              <a:rPr lang="zh-CN" altLang="en-US" sz="1200" b="0" i="0" kern="1200" dirty="0" smtClean="0">
                <a:solidFill>
                  <a:schemeClr val="tx1"/>
                </a:solidFill>
                <a:effectLst/>
                <a:latin typeface="+mn-lt"/>
                <a:ea typeface="+mn-ea"/>
                <a:cs typeface="+mn-cs"/>
              </a:rPr>
              <a:t>汁而死，因为他认为逃亡只会进一步破坏雅典法律的权威，同时也是因为担心他逃亡后雅典将再没有好的导师可以教育人们了。</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12</a:t>
            </a:fld>
            <a:endParaRPr lang="zh-CN" altLang="en-US"/>
          </a:p>
        </p:txBody>
      </p:sp>
    </p:spTree>
    <p:extLst>
      <p:ext uri="{BB962C8B-B14F-4D97-AF65-F5344CB8AC3E}">
        <p14:creationId xmlns:p14="http://schemas.microsoft.com/office/powerpoint/2010/main" val="205177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苏格拉底的哲学问题</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13</a:t>
            </a:fld>
            <a:endParaRPr lang="zh-CN" altLang="en-US"/>
          </a:p>
        </p:txBody>
      </p:sp>
    </p:spTree>
    <p:extLst>
      <p:ext uri="{BB962C8B-B14F-4D97-AF65-F5344CB8AC3E}">
        <p14:creationId xmlns:p14="http://schemas.microsoft.com/office/powerpoint/2010/main" val="3251979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988"/>
            <a:ext cx="9144000" cy="68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808312" y="2393454"/>
            <a:ext cx="6300192" cy="2043658"/>
          </a:xfrm>
        </p:spPr>
        <p:txBody>
          <a:bodyPr>
            <a:noAutofit/>
          </a:bodyPr>
          <a:lstStyle>
            <a:lvl1pPr algn="ctr">
              <a:lnSpc>
                <a:spcPct val="150000"/>
              </a:lnSpc>
              <a:defRPr sz="40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CB65884-3383-40AB-9A86-5848405B5B32}" type="datetimeFigureOut">
              <a:rPr lang="zh-CN" altLang="en-US"/>
              <a:pPr>
                <a:defRPr/>
              </a:pPr>
              <a:t>2014/10/28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A8EB02-C7D8-4238-A2BB-F0038CD31FA9}" type="slidenum">
              <a:rPr lang="zh-CN" altLang="en-US"/>
              <a:pPr>
                <a:defRPr/>
              </a:pPr>
              <a:t>‹#›</a:t>
            </a:fld>
            <a:endParaRPr lang="zh-CN" altLang="en-US"/>
          </a:p>
        </p:txBody>
      </p:sp>
    </p:spTree>
    <p:extLst>
      <p:ext uri="{BB962C8B-B14F-4D97-AF65-F5344CB8AC3E}">
        <p14:creationId xmlns:p14="http://schemas.microsoft.com/office/powerpoint/2010/main" val="192571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446856" y="980728"/>
            <a:ext cx="8229600" cy="4525963"/>
          </a:xfrm>
        </p:spPr>
        <p:txBody>
          <a:bodyPr/>
          <a:lstStyle>
            <a:lvl1pPr marL="342900" indent="-342900">
              <a:lnSpc>
                <a:spcPct val="150000"/>
              </a:lnSpc>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7" name="标题 1"/>
          <p:cNvSpPr>
            <a:spLocks noGrp="1"/>
          </p:cNvSpPr>
          <p:nvPr>
            <p:ph type="title"/>
          </p:nvPr>
        </p:nvSpPr>
        <p:spPr>
          <a:xfrm>
            <a:off x="755576" y="332656"/>
            <a:ext cx="7848872" cy="432048"/>
          </a:xfrm>
        </p:spPr>
        <p:txBody>
          <a:bodyPr>
            <a:noAutofit/>
          </a:bodyPr>
          <a:lstStyle>
            <a:lvl1pPr algn="l">
              <a:defRPr sz="3000" b="1">
                <a:solidFill>
                  <a:srgbClr val="3498DB"/>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5" name="日期占位符 1"/>
          <p:cNvSpPr>
            <a:spLocks noGrp="1"/>
          </p:cNvSpPr>
          <p:nvPr>
            <p:ph type="dt" sz="half" idx="10"/>
          </p:nvPr>
        </p:nvSpPr>
        <p:spPr/>
        <p:txBody>
          <a:bodyPr/>
          <a:lstStyle>
            <a:lvl1pPr>
              <a:defRPr/>
            </a:lvl1pPr>
          </a:lstStyle>
          <a:p>
            <a:pPr>
              <a:defRPr/>
            </a:pPr>
            <a:fld id="{762F67C2-4415-4696-900B-F3D7149ADAA7}" type="datetimeFigureOut">
              <a:rPr lang="zh-CN" altLang="en-US"/>
              <a:pPr>
                <a:defRPr/>
              </a:pPr>
              <a:t>2014/10/28</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3"/>
          <p:cNvSpPr>
            <a:spLocks noGrp="1"/>
          </p:cNvSpPr>
          <p:nvPr>
            <p:ph type="sldNum" sz="quarter" idx="12"/>
          </p:nvPr>
        </p:nvSpPr>
        <p:spPr/>
        <p:txBody>
          <a:bodyPr/>
          <a:lstStyle>
            <a:lvl1pPr>
              <a:defRPr/>
            </a:lvl1pPr>
          </a:lstStyle>
          <a:p>
            <a:pPr>
              <a:defRPr/>
            </a:pPr>
            <a:fld id="{37E64306-28F3-447A-9ED7-921C810EB482}" type="slidenum">
              <a:rPr lang="zh-CN" altLang="en-US"/>
              <a:pPr>
                <a:defRPr/>
              </a:pPr>
              <a:t>‹#›</a:t>
            </a:fld>
            <a:endParaRPr lang="zh-CN" altLang="en-US"/>
          </a:p>
        </p:txBody>
      </p:sp>
    </p:spTree>
    <p:extLst>
      <p:ext uri="{BB962C8B-B14F-4D97-AF65-F5344CB8AC3E}">
        <p14:creationId xmlns:p14="http://schemas.microsoft.com/office/powerpoint/2010/main" val="38939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87624" y="2204864"/>
            <a:ext cx="7632848" cy="648072"/>
          </a:xfrm>
        </p:spPr>
        <p:txBody>
          <a:bodyPr>
            <a:noAutofit/>
          </a:bodyPr>
          <a:lstStyle>
            <a:lvl1pPr algn="l">
              <a:defRPr sz="30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43608" y="3068960"/>
            <a:ext cx="7416824" cy="2880320"/>
          </a:xfrm>
        </p:spPr>
        <p:txBody>
          <a:bodyPr/>
          <a:lstStyle>
            <a:lvl1pPr marL="342900" indent="-342900">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D71B8DC2-D7C7-4D22-A0AB-33664C642CB9}" type="datetimeFigureOut">
              <a:rPr lang="zh-CN" altLang="en-US"/>
              <a:pPr>
                <a:defRPr/>
              </a:pPr>
              <a:t>2014/10/28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CB4D92D-89E6-4045-8D79-792CA6645505}" type="slidenum">
              <a:rPr lang="zh-CN" altLang="en-US"/>
              <a:pPr>
                <a:defRPr/>
              </a:pPr>
              <a:t>‹#›</a:t>
            </a:fld>
            <a:endParaRPr lang="zh-CN" altLang="en-US"/>
          </a:p>
        </p:txBody>
      </p:sp>
    </p:spTree>
    <p:extLst>
      <p:ext uri="{BB962C8B-B14F-4D97-AF65-F5344CB8AC3E}">
        <p14:creationId xmlns:p14="http://schemas.microsoft.com/office/powerpoint/2010/main" val="353198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99592" y="3078088"/>
            <a:ext cx="7488832" cy="1143000"/>
          </a:xfrm>
        </p:spPr>
        <p:txBody>
          <a:bodyPr/>
          <a:lstStyle>
            <a:lvl1pPr>
              <a:defRPr sz="6600" b="1">
                <a:solidFill>
                  <a:schemeClr val="bg1"/>
                </a:solidFill>
              </a:defRPr>
            </a:lvl1pPr>
          </a:lstStyle>
          <a:p>
            <a:r>
              <a:rPr lang="zh-CN" altLang="en-US" dirty="0" smtClean="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5346F5E4-FBD8-4538-BF9E-43F54F213FC0}" type="datetimeFigureOut">
              <a:rPr lang="zh-CN" altLang="en-US"/>
              <a:pPr>
                <a:defRPr/>
              </a:pPr>
              <a:t>2014/10/28</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F13AD77E-F275-4ABF-AFF7-A9096102A7A3}" type="slidenum">
              <a:rPr lang="zh-CN" altLang="en-US"/>
              <a:pPr>
                <a:defRPr/>
              </a:pPr>
              <a:t>‹#›</a:t>
            </a:fld>
            <a:endParaRPr lang="zh-CN" altLang="en-US"/>
          </a:p>
        </p:txBody>
      </p:sp>
    </p:spTree>
    <p:extLst>
      <p:ext uri="{BB962C8B-B14F-4D97-AF65-F5344CB8AC3E}">
        <p14:creationId xmlns:p14="http://schemas.microsoft.com/office/powerpoint/2010/main" val="237083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8684E27-A097-455C-9FA1-A9B449A08CA7}" type="datetimeFigureOut">
              <a:rPr lang="zh-CN" altLang="en-US"/>
              <a:pPr>
                <a:defRPr/>
              </a:pPr>
              <a:t>2014/10/28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37BC1C2-6B30-48A9-8608-C7F2CFD0F08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xStyles>
    <p:titleStyle>
      <a:lvl1pPr algn="ctr" rtl="0" eaLnBrk="0" fontAlgn="base" hangingPunct="0">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6pPr>
      <a:lvl7pPr marL="9144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7pPr>
      <a:lvl8pPr marL="13716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8pPr>
      <a:lvl9pPr marL="18288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bs.amap.com/api/windows-phone-sdk/guide/environme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hyperlink" Target="http://lbsbbs.amap.com/" TargetMode="External"/><Relationship Id="rId4" Type="http://schemas.openxmlformats.org/officeDocument/2006/relationships/hyperlink" Target="https://github.com/fifa0329/HelloAmap.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bs.amap.com/console/ke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2808288" y="2393950"/>
            <a:ext cx="6300787" cy="2043113"/>
          </a:xfrm>
        </p:spPr>
        <p:txBody>
          <a:bodyPr/>
          <a:lstStyle/>
          <a:p>
            <a:pPr eaLnBrk="1" hangingPunct="1"/>
            <a:r>
              <a:rPr lang="en-US" altLang="zh-CN" smtClean="0"/>
              <a:t>WP SDK</a:t>
            </a:r>
            <a:r>
              <a:rPr lang="zh-CN" altLang="en-US" smtClean="0"/>
              <a:t>开发指南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p:nvPr>
        </p:nvSpPr>
        <p:spPr>
          <a:xfrm>
            <a:off x="755650" y="333375"/>
            <a:ext cx="7848600" cy="431800"/>
          </a:xfrm>
        </p:spPr>
        <p:txBody>
          <a:bodyPr/>
          <a:lstStyle/>
          <a:p>
            <a:r>
              <a:rPr lang="zh-CN" altLang="en-US" smtClean="0"/>
              <a:t>配置工程</a:t>
            </a:r>
          </a:p>
        </p:txBody>
      </p:sp>
      <p:sp>
        <p:nvSpPr>
          <p:cNvPr id="5" name="Rectangle 1"/>
          <p:cNvSpPr txBox="1">
            <a:spLocks/>
          </p:cNvSpPr>
          <p:nvPr/>
        </p:nvSpPr>
        <p:spPr bwMode="auto">
          <a:xfrm>
            <a:off x="446088" y="981075"/>
            <a:ext cx="822960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lgn="l" rtl="0" eaLnBrk="0" fontAlgn="base" hangingPunct="0">
              <a:lnSpc>
                <a:spcPct val="150000"/>
              </a:lnSpc>
              <a:spcBef>
                <a:spcPct val="20000"/>
              </a:spcBef>
              <a:spcAft>
                <a:spcPct val="0"/>
              </a:spcAft>
              <a:buFont typeface="Wingdings" panose="05000000000000000000" pitchFamily="2" charset="2"/>
              <a:buChar char="Ø"/>
              <a:defRPr sz="2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513" indent="-36513">
              <a:spcBef>
                <a:spcPts val="500"/>
              </a:spcBef>
              <a:defRPr/>
            </a:pPr>
            <a:r>
              <a:rPr lang="zh-CN" sz="1900" dirty="0" smtClean="0">
                <a:sym typeface="微软雅黑" panose="020B0503020204020204" pitchFamily="34" charset="-122"/>
              </a:rPr>
              <a:t>手动配置</a:t>
            </a:r>
          </a:p>
          <a:p>
            <a:pPr marL="0" indent="0">
              <a:spcBef>
                <a:spcPts val="500"/>
              </a:spcBef>
              <a:buFont typeface="Wingdings" panose="05000000000000000000" pitchFamily="2" charset="2"/>
              <a:buNone/>
              <a:defRPr/>
            </a:pPr>
            <a:r>
              <a:rPr lang="zh-CN" sz="1500" dirty="0" smtClean="0">
                <a:sym typeface="微软雅黑" panose="020B0503020204020204" pitchFamily="34" charset="-122"/>
              </a:rPr>
              <a:t>详见官方指南 </a:t>
            </a:r>
            <a:r>
              <a:rPr lang="en-US" altLang="zh-CN" sz="1400" dirty="0">
                <a:sym typeface="微软雅黑" panose="020B0503020204020204" pitchFamily="34" charset="-122"/>
                <a:hlinkClick r:id="rId3"/>
              </a:rPr>
              <a:t>http://lbs.amap.com/api/windows-phone-sdk/guide/environment</a:t>
            </a:r>
            <a:r>
              <a:rPr lang="en-US" altLang="zh-CN" sz="1400" dirty="0" smtClean="0">
                <a:sym typeface="微软雅黑" panose="020B0503020204020204" pitchFamily="34" charset="-122"/>
                <a:hlinkClick r:id="rId3"/>
              </a:rPr>
              <a:t>/</a:t>
            </a:r>
            <a:endParaRPr lang="en-US" altLang="zh-CN" sz="1400" dirty="0" smtClean="0">
              <a:sym typeface="微软雅黑" panose="020B0503020204020204" pitchFamily="34" charset="-122"/>
            </a:endParaRPr>
          </a:p>
          <a:p>
            <a:pPr marL="0" indent="0">
              <a:spcBef>
                <a:spcPts val="500"/>
              </a:spcBef>
              <a:buFont typeface="Wingdings" panose="05000000000000000000" pitchFamily="2" charset="2"/>
              <a:buNone/>
              <a:defRPr/>
            </a:pPr>
            <a:r>
              <a:rPr lang="zh-CN" altLang="en-US" sz="1400" dirty="0" smtClean="0">
                <a:sym typeface="微软雅黑" panose="020B0503020204020204" pitchFamily="34" charset="-122"/>
              </a:rPr>
              <a:t>但是实际上，并不推荐以上方式！</a:t>
            </a:r>
            <a:endParaRPr lang="en-US" altLang="zh-CN" sz="1400" dirty="0" smtClean="0">
              <a:sym typeface="微软雅黑" panose="020B0503020204020204" pitchFamily="34" charset="-122"/>
            </a:endParaRPr>
          </a:p>
          <a:p>
            <a:pPr marL="0" indent="0">
              <a:spcBef>
                <a:spcPts val="500"/>
              </a:spcBef>
              <a:buFont typeface="Wingdings" panose="05000000000000000000" pitchFamily="2" charset="2"/>
              <a:buNone/>
              <a:defRPr/>
            </a:pPr>
            <a:endParaRPr lang="zh-CN" altLang="zh-CN" sz="1500" dirty="0" smtClean="0">
              <a:sym typeface="微软雅黑" panose="020B0503020204020204" pitchFamily="34" charset="-122"/>
            </a:endParaRPr>
          </a:p>
          <a:p>
            <a:pPr marL="36513" indent="-36513">
              <a:defRPr/>
            </a:pPr>
            <a:r>
              <a:rPr lang="zh-CN" sz="1900" dirty="0" smtClean="0">
                <a:sym typeface="微软雅黑" panose="020B0503020204020204" pitchFamily="34" charset="-122"/>
              </a:rPr>
              <a:t>自动化配置</a:t>
            </a:r>
            <a:endParaRPr lang="en-US" altLang="zh-CN" dirty="0" smtClean="0">
              <a:sym typeface="微软雅黑" panose="020B0503020204020204" pitchFamily="34" charset="-122"/>
            </a:endParaRPr>
          </a:p>
          <a:p>
            <a:pPr marL="0" indent="0">
              <a:buFont typeface="Wingdings" panose="05000000000000000000" pitchFamily="2" charset="2"/>
              <a:buNone/>
              <a:defRPr/>
            </a:pPr>
            <a:r>
              <a:rPr lang="zh-CN" altLang="en-US" sz="1900" dirty="0" smtClean="0">
                <a:sym typeface="微软雅黑" panose="020B0503020204020204" pitchFamily="34" charset="-122"/>
              </a:rPr>
              <a:t>使用</a:t>
            </a:r>
            <a:r>
              <a:rPr lang="en-US" altLang="zh-CN" sz="1900" dirty="0" err="1" smtClean="0">
                <a:sym typeface="微软雅黑" panose="020B0503020204020204" pitchFamily="34" charset="-122"/>
              </a:rPr>
              <a:t>Nuget</a:t>
            </a:r>
            <a:r>
              <a:rPr lang="zh-CN" altLang="en-US" sz="1900" dirty="0" smtClean="0">
                <a:sym typeface="微软雅黑" panose="020B0503020204020204" pitchFamily="34" charset="-122"/>
              </a:rPr>
              <a:t>实现一键部署</a:t>
            </a:r>
            <a:endParaRPr lang="en-US" altLang="zh-CN" sz="1900" dirty="0" smtClean="0">
              <a:sym typeface="微软雅黑" panose="020B0503020204020204" pitchFamily="34" charset="-122"/>
            </a:endParaRPr>
          </a:p>
          <a:p>
            <a:pPr marL="0" indent="0">
              <a:buFont typeface="Wingdings" panose="05000000000000000000" pitchFamily="2" charset="2"/>
              <a:buNone/>
              <a:defRPr/>
            </a:pPr>
            <a:r>
              <a:rPr lang="zh-CN" altLang="en-US" sz="1900" dirty="0" smtClean="0">
                <a:sym typeface="微软雅黑" panose="020B0503020204020204" pitchFamily="34" charset="-122"/>
              </a:rPr>
              <a:t>无需安装，即插即用</a:t>
            </a:r>
            <a:endParaRPr lang="en-US" altLang="zh-CN" sz="1900" dirty="0" smtClean="0">
              <a:sym typeface="微软雅黑" panose="020B0503020204020204" pitchFamily="34" charset="-122"/>
            </a:endParaRPr>
          </a:p>
          <a:p>
            <a:pPr marL="0" indent="0">
              <a:buFont typeface="Wingdings" panose="05000000000000000000" pitchFamily="2" charset="2"/>
              <a:buNone/>
              <a:defRPr/>
            </a:pPr>
            <a:endParaRPr lang="en-US" altLang="zh-CN" sz="1900" dirty="0" smtClean="0">
              <a:sym typeface="微软雅黑" panose="020B0503020204020204" pitchFamily="34" charset="-122"/>
            </a:endParaRPr>
          </a:p>
        </p:txBody>
      </p:sp>
      <p:pic>
        <p:nvPicPr>
          <p:cNvPr id="1946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997200"/>
            <a:ext cx="221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矩形 10"/>
          <p:cNvSpPr>
            <a:spLocks noChangeArrowheads="1"/>
          </p:cNvSpPr>
          <p:nvPr/>
        </p:nvSpPr>
        <p:spPr bwMode="auto">
          <a:xfrm>
            <a:off x="441325" y="5227638"/>
            <a:ext cx="5229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800" dirty="0">
                <a:latin typeface="andale mono"/>
                <a:ea typeface="宋体" panose="02010600030101010101" pitchFamily="2" charset="-122"/>
              </a:rPr>
              <a:t>键入，</a:t>
            </a:r>
            <a:r>
              <a:rPr lang="en-US" altLang="zh-CN" sz="1800" dirty="0">
                <a:solidFill>
                  <a:srgbClr val="FF0000"/>
                </a:solidFill>
                <a:latin typeface="andale mono"/>
                <a:ea typeface="宋体" panose="02010600030101010101" pitchFamily="2" charset="-122"/>
              </a:rPr>
              <a:t>Install-Package AMap3D.WindowsPhone</a:t>
            </a:r>
          </a:p>
          <a:p>
            <a:pPr eaLnBrk="1" hangingPunct="1">
              <a:spcBef>
                <a:spcPct val="0"/>
              </a:spcBef>
              <a:buFontTx/>
              <a:buNone/>
            </a:pPr>
            <a:r>
              <a:rPr lang="zh-CN" altLang="en-US" sz="1800" dirty="0">
                <a:latin typeface="Calibri" panose="020F0502020204030204" pitchFamily="34" charset="0"/>
                <a:ea typeface="宋体" panose="02010600030101010101" pitchFamily="2" charset="-122"/>
              </a:rPr>
              <a:t>即可</a:t>
            </a:r>
          </a:p>
        </p:txBody>
      </p:sp>
      <p:pic>
        <p:nvPicPr>
          <p:cNvPr id="19462" name="图片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325" y="4087813"/>
            <a:ext cx="40195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68313" y="692150"/>
            <a:ext cx="8229600" cy="504825"/>
          </a:xfrm>
        </p:spPr>
        <p:txBody>
          <a:bodyPr/>
          <a:lstStyle/>
          <a:p>
            <a:pPr>
              <a:defRPr/>
            </a:pPr>
            <a:r>
              <a:rPr lang="zh-CN" altLang="en-US" b="1" dirty="0" smtClean="0"/>
              <a:t>地图显示</a:t>
            </a:r>
            <a:endParaRPr lang="zh-CN" altLang="en-US" b="1" dirty="0"/>
          </a:p>
        </p:txBody>
      </p:sp>
      <p:sp>
        <p:nvSpPr>
          <p:cNvPr id="24579" name="标题 2"/>
          <p:cNvSpPr>
            <a:spLocks noGrp="1"/>
          </p:cNvSpPr>
          <p:nvPr>
            <p:ph type="title"/>
          </p:nvPr>
        </p:nvSpPr>
        <p:spPr>
          <a:xfrm>
            <a:off x="755650" y="333375"/>
            <a:ext cx="7848600" cy="431800"/>
          </a:xfrm>
        </p:spPr>
        <p:txBody>
          <a:bodyPr/>
          <a:lstStyle/>
          <a:p>
            <a:pPr eaLnBrk="1" hangingPunct="1"/>
            <a:r>
              <a:rPr lang="zh-CN" altLang="en-US" dirty="0" smtClean="0"/>
              <a:t>显示地图</a:t>
            </a:r>
          </a:p>
        </p:txBody>
      </p:sp>
      <p:pic>
        <p:nvPicPr>
          <p:cNvPr id="3" name="图片 2"/>
          <p:cNvPicPr>
            <a:picLocks noChangeAspect="1"/>
          </p:cNvPicPr>
          <p:nvPr/>
        </p:nvPicPr>
        <p:blipFill>
          <a:blip r:embed="rId3"/>
          <a:stretch>
            <a:fillRect/>
          </a:stretch>
        </p:blipFill>
        <p:spPr>
          <a:xfrm>
            <a:off x="2843746" y="786004"/>
            <a:ext cx="3672408" cy="5170141"/>
          </a:xfrm>
          <a:prstGeom prst="rect">
            <a:avLst/>
          </a:prstGeom>
        </p:spPr>
      </p:pic>
      <p:sp>
        <p:nvSpPr>
          <p:cNvPr id="5" name="文本框 4"/>
          <p:cNvSpPr txBox="1"/>
          <p:nvPr/>
        </p:nvSpPr>
        <p:spPr>
          <a:xfrm>
            <a:off x="755650" y="1608332"/>
            <a:ext cx="1368152"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缩放级别</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zoom</a:t>
            </a:r>
          </a:p>
        </p:txBody>
      </p:sp>
      <p:sp>
        <p:nvSpPr>
          <p:cNvPr id="8" name="文本框 7"/>
          <p:cNvSpPr txBox="1"/>
          <p:nvPr/>
        </p:nvSpPr>
        <p:spPr>
          <a:xfrm>
            <a:off x="6918919" y="1608332"/>
            <a:ext cx="1368152"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中心点经纬度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target</a:t>
            </a:r>
          </a:p>
        </p:txBody>
      </p:sp>
      <p:sp>
        <p:nvSpPr>
          <p:cNvPr id="9" name="文本框 8"/>
          <p:cNvSpPr txBox="1"/>
          <p:nvPr/>
        </p:nvSpPr>
        <p:spPr>
          <a:xfrm>
            <a:off x="755650" y="4304129"/>
            <a:ext cx="136815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地图正北方向逆时针旋转的角度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bearing</a:t>
            </a:r>
          </a:p>
        </p:txBody>
      </p:sp>
      <p:sp>
        <p:nvSpPr>
          <p:cNvPr id="10" name="文本框 9"/>
          <p:cNvSpPr txBox="1"/>
          <p:nvPr/>
        </p:nvSpPr>
        <p:spPr>
          <a:xfrm>
            <a:off x="6918919" y="4442628"/>
            <a:ext cx="1368152"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地图倾斜角度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tilt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p:cNvSpPr>
          <p:nvPr>
            <p:ph type="title"/>
          </p:nvPr>
        </p:nvSpPr>
        <p:spPr>
          <a:xfrm>
            <a:off x="755650" y="333375"/>
            <a:ext cx="7848600" cy="431800"/>
          </a:xfrm>
        </p:spPr>
        <p:txBody>
          <a:bodyPr/>
          <a:lstStyle/>
          <a:p>
            <a:pPr eaLnBrk="1" hangingPunct="1"/>
            <a:r>
              <a:rPr lang="zh-CN" altLang="en-US" dirty="0" smtClean="0"/>
              <a:t>用户定位</a:t>
            </a:r>
          </a:p>
        </p:txBody>
      </p:sp>
      <p:sp>
        <p:nvSpPr>
          <p:cNvPr id="2" name="文本框 1"/>
          <p:cNvSpPr txBox="1"/>
          <p:nvPr/>
        </p:nvSpPr>
        <p:spPr>
          <a:xfrm>
            <a:off x="2411697" y="5383961"/>
            <a:ext cx="4536504" cy="369332"/>
          </a:xfrm>
          <a:prstGeom prst="rect">
            <a:avLst/>
          </a:prstGeom>
          <a:noFill/>
        </p:spPr>
        <p:txBody>
          <a:bodyPr wrap="square" rtlCol="0">
            <a:spAutoFit/>
          </a:bodyPr>
          <a:lstStyle/>
          <a:p>
            <a:pPr algn="ctr"/>
            <a:r>
              <a:rPr lang="zh-CN" altLang="en-US" dirty="0" smtClean="0"/>
              <a:t>苏格拉底之死</a:t>
            </a:r>
            <a:endParaRPr lang="zh-CN" altLang="en-US" dirty="0"/>
          </a:p>
        </p:txBody>
      </p:sp>
      <p:pic>
        <p:nvPicPr>
          <p:cNvPr id="75784" name="Picture 8" descr="http://a2.att.hudong.com/40/43/013000001785181217424341928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092" y="1070663"/>
            <a:ext cx="6011713" cy="400780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rot="19418044">
            <a:off x="462859" y="1849511"/>
            <a:ext cx="2954656" cy="923330"/>
          </a:xfrm>
          <a:prstGeom prst="rect">
            <a:avLst/>
          </a:prstGeom>
          <a:noFill/>
        </p:spPr>
        <p:txBody>
          <a:bodyPr wrap="none" lIns="91440" tIns="45720" rIns="91440" bIns="45720">
            <a:spAutoFit/>
          </a:bodyPr>
          <a:lstStyle/>
          <a:p>
            <a:pPr algn="ctr"/>
            <a:r>
              <a:rPr lang="zh-CN" altLang="en-US" sz="5400" b="0" cap="none" spc="0" dirty="0" smtClean="0">
                <a:ln w="0"/>
                <a:solidFill>
                  <a:schemeClr val="bg1"/>
                </a:solidFill>
                <a:effectLst>
                  <a:outerShdw blurRad="38100" dist="19050" dir="2700000" algn="tl" rotWithShape="0">
                    <a:schemeClr val="dk1">
                      <a:alpha val="40000"/>
                    </a:schemeClr>
                  </a:outerShdw>
                </a:effectLst>
              </a:rPr>
              <a:t>我是谁？</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16" name="矩形 15"/>
          <p:cNvSpPr/>
          <p:nvPr/>
        </p:nvSpPr>
        <p:spPr>
          <a:xfrm rot="19418044">
            <a:off x="2309952" y="2612902"/>
            <a:ext cx="4339651" cy="923330"/>
          </a:xfrm>
          <a:prstGeom prst="rect">
            <a:avLst/>
          </a:prstGeom>
          <a:noFill/>
        </p:spPr>
        <p:txBody>
          <a:bodyPr wrap="none" lIns="91440" tIns="45720" rIns="91440" bIns="45720">
            <a:spAutoFit/>
          </a:bodyPr>
          <a:lstStyle/>
          <a:p>
            <a:pPr algn="ctr"/>
            <a:r>
              <a:rPr lang="zh-CN" altLang="en-US" sz="5400" b="0" cap="none" spc="0" dirty="0" smtClean="0">
                <a:ln w="0"/>
                <a:solidFill>
                  <a:schemeClr val="bg1"/>
                </a:solidFill>
                <a:effectLst>
                  <a:outerShdw blurRad="38100" dist="19050" dir="2700000" algn="tl" rotWithShape="0">
                    <a:schemeClr val="dk1">
                      <a:alpha val="40000"/>
                    </a:schemeClr>
                  </a:outerShdw>
                </a:effectLst>
              </a:rPr>
              <a:t>我从哪里来？</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rot="19418044">
            <a:off x="4447402" y="3633295"/>
            <a:ext cx="4339651" cy="923330"/>
          </a:xfrm>
          <a:prstGeom prst="rect">
            <a:avLst/>
          </a:prstGeom>
          <a:noFill/>
        </p:spPr>
        <p:txBody>
          <a:bodyPr wrap="none" lIns="91440" tIns="45720" rIns="91440" bIns="45720">
            <a:spAutoFit/>
          </a:bodyPr>
          <a:lstStyle/>
          <a:p>
            <a:pPr algn="ctr"/>
            <a:r>
              <a:rPr lang="zh-CN" altLang="en-US" sz="5400" b="0" cap="none" spc="0" dirty="0" smtClean="0">
                <a:ln w="0"/>
                <a:solidFill>
                  <a:schemeClr val="bg1"/>
                </a:solidFill>
                <a:effectLst>
                  <a:outerShdw blurRad="38100" dist="19050" dir="2700000" algn="tl" rotWithShape="0">
                    <a:schemeClr val="dk1">
                      <a:alpha val="40000"/>
                    </a:schemeClr>
                  </a:outerShdw>
                </a:effectLst>
              </a:rPr>
              <a:t>要到哪里去？</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210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p:cNvSpPr>
          <p:nvPr>
            <p:ph type="title"/>
          </p:nvPr>
        </p:nvSpPr>
        <p:spPr>
          <a:xfrm>
            <a:off x="755650" y="333375"/>
            <a:ext cx="7848600" cy="431800"/>
          </a:xfrm>
        </p:spPr>
        <p:txBody>
          <a:bodyPr/>
          <a:lstStyle/>
          <a:p>
            <a:pPr eaLnBrk="1" hangingPunct="1"/>
            <a:r>
              <a:rPr lang="zh-CN" altLang="en-US" dirty="0" smtClean="0"/>
              <a:t>用户定位</a:t>
            </a:r>
          </a:p>
        </p:txBody>
      </p:sp>
      <p:pic>
        <p:nvPicPr>
          <p:cNvPr id="28678" name="Picture 6" descr="http://www.g12e.com/upload/html/2006/8/30/zlm157820068301642266295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7" y="2204864"/>
            <a:ext cx="5381625" cy="348615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39489" y="1161854"/>
            <a:ext cx="8280920" cy="646331"/>
          </a:xfrm>
          <a:prstGeom prst="rect">
            <a:avLst/>
          </a:prstGeom>
          <a:noFill/>
        </p:spPr>
        <p:txBody>
          <a:bodyPr wrap="square" rtlCol="0">
            <a:spAutoFit/>
          </a:bodyPr>
          <a:lstStyle/>
          <a:p>
            <a:pPr algn="ctr"/>
            <a:r>
              <a:rPr lang="zh-CN" altLang="en-US" sz="3600" dirty="0" smtClean="0"/>
              <a:t>我是谁？我从哪里来？要到哪里去？</a:t>
            </a:r>
            <a:endParaRPr lang="zh-CN" alt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mg0.pconline.com.cn/pconline/1108/25/2510195_Steve-Jobs-WWDC-2010-keynote-One-more-thing-momen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329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6300192" y="1628800"/>
            <a:ext cx="1238882" cy="1243980"/>
          </a:xfrm>
          <a:prstGeom prst="rect">
            <a:avLst/>
          </a:prstGeom>
        </p:spPr>
      </p:pic>
      <p:sp>
        <p:nvSpPr>
          <p:cNvPr id="8" name="AutoShape 2"/>
          <p:cNvSpPr>
            <a:spLocks/>
          </p:cNvSpPr>
          <p:nvPr/>
        </p:nvSpPr>
        <p:spPr bwMode="auto">
          <a:xfrm>
            <a:off x="1187624" y="3501008"/>
            <a:ext cx="4452170" cy="1944216"/>
          </a:xfrm>
          <a:custGeom>
            <a:avLst/>
            <a:gdLst>
              <a:gd name="T0" fmla="*/ 1643063 w 21600"/>
              <a:gd name="T1" fmla="*/ 149225 h 21600"/>
              <a:gd name="T2" fmla="*/ 1643063 w 21600"/>
              <a:gd name="T3" fmla="*/ 149225 h 21600"/>
              <a:gd name="T4" fmla="*/ 1643063 w 21600"/>
              <a:gd name="T5" fmla="*/ 149225 h 21600"/>
              <a:gd name="T6" fmla="*/ 1643063 w 21600"/>
              <a:gd name="T7" fmla="*/ 1492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a:r>
              <a:rPr lang="zh-CN" altLang="en-US" sz="1200" dirty="0">
                <a:solidFill>
                  <a:schemeClr val="bg1"/>
                </a:solidFill>
              </a:rPr>
              <a:t>课程</a:t>
            </a:r>
            <a:r>
              <a:rPr lang="en-US" altLang="zh-CN" sz="1200" dirty="0" err="1">
                <a:solidFill>
                  <a:schemeClr val="bg1"/>
                </a:solidFill>
              </a:rPr>
              <a:t>github</a:t>
            </a:r>
            <a:r>
              <a:rPr lang="zh-CN" altLang="en-US" sz="1200" dirty="0">
                <a:solidFill>
                  <a:schemeClr val="bg1"/>
                </a:solidFill>
              </a:rPr>
              <a:t>：</a:t>
            </a:r>
            <a:r>
              <a:rPr lang="en-US" altLang="zh-CN" sz="1200" dirty="0">
                <a:solidFill>
                  <a:schemeClr val="bg1"/>
                </a:solidFill>
                <a:hlinkClick r:id="rId4"/>
              </a:rPr>
              <a:t>https://</a:t>
            </a:r>
            <a:r>
              <a:rPr lang="en-US" altLang="zh-CN" sz="1200" dirty="0" smtClean="0">
                <a:solidFill>
                  <a:schemeClr val="bg1"/>
                </a:solidFill>
                <a:hlinkClick r:id="rId4"/>
              </a:rPr>
              <a:t>github.com/fifa0329/HelloAmap.git</a:t>
            </a:r>
            <a:endParaRPr lang="en-US" altLang="zh-CN" sz="1200" dirty="0" smtClean="0">
              <a:solidFill>
                <a:schemeClr val="bg1"/>
              </a:solidFill>
            </a:endParaRPr>
          </a:p>
          <a:p>
            <a:pPr eaLnBrk="1"/>
            <a:endParaRPr lang="en-US" altLang="zh-CN" sz="1200" dirty="0" smtClean="0">
              <a:solidFill>
                <a:schemeClr val="bg1"/>
              </a:solidFill>
            </a:endParaRPr>
          </a:p>
          <a:p>
            <a:pPr eaLnBrk="1"/>
            <a:r>
              <a:rPr lang="zh-CN" altLang="zh-CN" sz="1200" dirty="0" smtClean="0">
                <a:solidFill>
                  <a:schemeClr val="bg1"/>
                </a:solidFill>
              </a:rPr>
              <a:t>高德</a:t>
            </a:r>
            <a:r>
              <a:rPr lang="zh-CN" altLang="zh-CN" sz="1200" dirty="0">
                <a:solidFill>
                  <a:schemeClr val="bg1"/>
                </a:solidFill>
              </a:rPr>
              <a:t>LBS开发者论坛 </a:t>
            </a:r>
            <a:r>
              <a:rPr lang="zh-CN" altLang="en-US" sz="1200" dirty="0" smtClean="0">
                <a:solidFill>
                  <a:schemeClr val="bg1"/>
                </a:solidFill>
              </a:rPr>
              <a:t>：</a:t>
            </a:r>
            <a:r>
              <a:rPr lang="zh-CN" altLang="zh-CN" sz="1200" u="sng" dirty="0" smtClean="0">
                <a:solidFill>
                  <a:schemeClr val="bg1"/>
                </a:solidFill>
                <a:hlinkClick r:id="rId5"/>
              </a:rPr>
              <a:t>http</a:t>
            </a:r>
            <a:r>
              <a:rPr lang="zh-CN" altLang="zh-CN" sz="1200" u="sng" dirty="0">
                <a:solidFill>
                  <a:schemeClr val="bg1"/>
                </a:solidFill>
                <a:hlinkClick r:id="rId5"/>
              </a:rPr>
              <a:t>://lbsbbs.amap.com</a:t>
            </a:r>
            <a:r>
              <a:rPr lang="zh-CN" altLang="zh-CN" sz="1200" u="sng" dirty="0" smtClean="0">
                <a:solidFill>
                  <a:schemeClr val="bg1"/>
                </a:solidFill>
                <a:hlinkClick r:id="rId5"/>
              </a:rPr>
              <a:t>/</a:t>
            </a:r>
            <a:endParaRPr lang="en-US" altLang="zh-CN" sz="1200" u="sng" dirty="0" smtClean="0">
              <a:solidFill>
                <a:schemeClr val="bg1"/>
              </a:solidFill>
            </a:endParaRPr>
          </a:p>
          <a:p>
            <a:pPr eaLnBrk="1"/>
            <a:endParaRPr lang="en-US" altLang="zh-CN" sz="1200" u="sng" dirty="0">
              <a:solidFill>
                <a:schemeClr val="bg1"/>
              </a:solidFill>
            </a:endParaRPr>
          </a:p>
          <a:p>
            <a:pPr eaLnBrk="1"/>
            <a:r>
              <a:rPr lang="zh-CN" altLang="en-US" sz="1200" dirty="0" smtClean="0">
                <a:solidFill>
                  <a:schemeClr val="bg1"/>
                </a:solidFill>
              </a:rPr>
              <a:t>我的微博：</a:t>
            </a:r>
            <a:r>
              <a:rPr lang="en-US" altLang="zh-CN" sz="1200" dirty="0" smtClean="0">
                <a:solidFill>
                  <a:schemeClr val="bg1"/>
                </a:solidFill>
              </a:rPr>
              <a:t>@</a:t>
            </a:r>
            <a:r>
              <a:rPr lang="zh-CN" altLang="en-US" sz="1200" dirty="0" smtClean="0">
                <a:solidFill>
                  <a:schemeClr val="bg1"/>
                </a:solidFill>
              </a:rPr>
              <a:t>古美门半树</a:t>
            </a:r>
            <a:endParaRPr lang="zh-CN" altLang="zh-CN" sz="1200" dirty="0">
              <a:solidFill>
                <a:schemeClr val="bg1"/>
              </a:solidFill>
            </a:endParaRPr>
          </a:p>
          <a:p>
            <a:pPr eaLnBrk="1"/>
            <a:endParaRPr lang="en-US" altLang="zh-CN" sz="1200" dirty="0" smtClean="0">
              <a:solidFill>
                <a:schemeClr val="bg1"/>
              </a:solidFill>
            </a:endParaRPr>
          </a:p>
          <a:p>
            <a:pPr eaLnBrk="1"/>
            <a:endParaRPr lang="en-US" altLang="zh-CN" sz="1200" dirty="0">
              <a:solidFill>
                <a:schemeClr val="bg1"/>
              </a:solidFill>
            </a:endParaRPr>
          </a:p>
          <a:p>
            <a:pPr eaLnBrk="1"/>
            <a:endParaRPr lang="zh-CN" altLang="zh-CN" dirty="0" smtClean="0">
              <a:solidFill>
                <a:schemeClr val="tx1"/>
              </a:solidFill>
            </a:endParaRPr>
          </a:p>
          <a:p>
            <a:pPr eaLnBrk="1"/>
            <a:endParaRPr lang="zh-CN" altLang="zh-CN" dirty="0">
              <a:solidFill>
                <a:schemeClr val="tx1"/>
              </a:solidFill>
            </a:endParaRPr>
          </a:p>
        </p:txBody>
      </p:sp>
    </p:spTree>
    <p:extLst>
      <p:ext uri="{BB962C8B-B14F-4D97-AF65-F5344CB8AC3E}">
        <p14:creationId xmlns:p14="http://schemas.microsoft.com/office/powerpoint/2010/main" val="340902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AutoShape 3"/>
          <p:cNvSpPr>
            <a:spLocks/>
          </p:cNvSpPr>
          <p:nvPr/>
        </p:nvSpPr>
        <p:spPr bwMode="auto">
          <a:xfrm>
            <a:off x="411163" y="747713"/>
            <a:ext cx="4405312" cy="903287"/>
          </a:xfrm>
          <a:custGeom>
            <a:avLst/>
            <a:gdLst>
              <a:gd name="T0" fmla="*/ 2202656 w 21600"/>
              <a:gd name="T1" fmla="*/ 451644 h 21600"/>
              <a:gd name="T2" fmla="*/ 2202656 w 21600"/>
              <a:gd name="T3" fmla="*/ 451644 h 21600"/>
              <a:gd name="T4" fmla="*/ 2202656 w 21600"/>
              <a:gd name="T5" fmla="*/ 451644 h 21600"/>
              <a:gd name="T6" fmla="*/ 2202656 w 21600"/>
              <a:gd name="T7" fmla="*/ 45164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a:r>
              <a:rPr lang="en-US" altLang="zh-CN" sz="4800" dirty="0" smtClean="0">
                <a:solidFill>
                  <a:srgbClr val="3498DB"/>
                </a:solidFill>
              </a:rPr>
              <a:t>Next Lesson</a:t>
            </a:r>
            <a:r>
              <a:rPr lang="zh-CN" altLang="zh-CN" sz="4800" dirty="0" smtClean="0">
                <a:solidFill>
                  <a:srgbClr val="3498DB"/>
                </a:solidFill>
              </a:rPr>
              <a:t>…</a:t>
            </a:r>
            <a:endParaRPr lang="zh-CN" altLang="zh-CN" dirty="0"/>
          </a:p>
        </p:txBody>
      </p:sp>
      <p:sp>
        <p:nvSpPr>
          <p:cNvPr id="2" name="文本框 1"/>
          <p:cNvSpPr txBox="1"/>
          <p:nvPr/>
        </p:nvSpPr>
        <p:spPr>
          <a:xfrm>
            <a:off x="1475656" y="4149080"/>
            <a:ext cx="5616624" cy="369332"/>
          </a:xfrm>
          <a:prstGeom prst="rect">
            <a:avLst/>
          </a:prstGeom>
          <a:noFill/>
        </p:spPr>
        <p:txBody>
          <a:bodyPr wrap="square" rtlCol="0">
            <a:spAutoFit/>
          </a:bodyPr>
          <a:lstStyle/>
          <a:p>
            <a:r>
              <a:rPr lang="zh-CN" altLang="en-US" dirty="0"/>
              <a:t>结合搜索</a:t>
            </a:r>
            <a:r>
              <a:rPr lang="en-US" altLang="zh-CN" dirty="0"/>
              <a:t>SDK</a:t>
            </a:r>
            <a:r>
              <a:rPr lang="zh-CN" altLang="en-US" dirty="0"/>
              <a:t>做点事情</a:t>
            </a:r>
            <a:endParaRPr lang="zh-CN" altLang="en-US" dirty="0"/>
          </a:p>
        </p:txBody>
      </p:sp>
    </p:spTree>
    <p:extLst>
      <p:ext uri="{BB962C8B-B14F-4D97-AF65-F5344CB8AC3E}">
        <p14:creationId xmlns:p14="http://schemas.microsoft.com/office/powerpoint/2010/main" val="283678739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3"/>
          <p:cNvSpPr>
            <a:spLocks noGrp="1"/>
          </p:cNvSpPr>
          <p:nvPr>
            <p:ph type="title"/>
          </p:nvPr>
        </p:nvSpPr>
        <p:spPr>
          <a:xfrm>
            <a:off x="827088" y="2646363"/>
            <a:ext cx="7488237" cy="1143000"/>
          </a:xfrm>
        </p:spPr>
        <p:txBody>
          <a:bodyPr/>
          <a:lstStyle/>
          <a:p>
            <a:pPr eaLnBrk="1" hangingPunct="1"/>
            <a:r>
              <a:rPr lang="en-US" altLang="zh-CN" dirty="0" smtClean="0"/>
              <a:t>Thanks!</a:t>
            </a:r>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a:xfrm>
            <a:off x="1042988" y="2205038"/>
            <a:ext cx="7632700" cy="647700"/>
          </a:xfrm>
        </p:spPr>
        <p:txBody>
          <a:bodyPr/>
          <a:lstStyle/>
          <a:p>
            <a:pPr eaLnBrk="1" hangingPunct="1"/>
            <a:r>
              <a:rPr lang="zh-CN" altLang="en-US" smtClean="0"/>
              <a:t>目录</a:t>
            </a:r>
          </a:p>
        </p:txBody>
      </p:sp>
      <p:sp>
        <p:nvSpPr>
          <p:cNvPr id="6147" name="内容占位符 4"/>
          <p:cNvSpPr>
            <a:spLocks noGrp="1"/>
          </p:cNvSpPr>
          <p:nvPr>
            <p:ph idx="1"/>
          </p:nvPr>
        </p:nvSpPr>
        <p:spPr>
          <a:xfrm>
            <a:off x="950913" y="2963863"/>
            <a:ext cx="7869237" cy="3273425"/>
          </a:xfrm>
        </p:spPr>
        <p:txBody>
          <a:bodyPr/>
          <a:lstStyle/>
          <a:p>
            <a:pPr eaLnBrk="1" hangingPunct="1">
              <a:lnSpc>
                <a:spcPct val="150000"/>
              </a:lnSpc>
              <a:defRPr/>
            </a:pPr>
            <a:r>
              <a:rPr lang="zh-CN" altLang="en-US" dirty="0" smtClean="0"/>
              <a:t>了解高德</a:t>
            </a:r>
            <a:r>
              <a:rPr lang="en-US" altLang="zh-CN" dirty="0" smtClean="0"/>
              <a:t>LBS</a:t>
            </a:r>
            <a:r>
              <a:rPr lang="zh-CN" altLang="en-US" dirty="0" smtClean="0"/>
              <a:t>开放平台</a:t>
            </a:r>
            <a:endParaRPr lang="en-US" altLang="zh-CN" dirty="0" smtClean="0"/>
          </a:p>
          <a:p>
            <a:pPr eaLnBrk="1" hangingPunct="1">
              <a:lnSpc>
                <a:spcPct val="150000"/>
              </a:lnSpc>
              <a:defRPr/>
            </a:pPr>
            <a:r>
              <a:rPr lang="en-US" altLang="zh-CN" dirty="0" smtClean="0"/>
              <a:t>WP</a:t>
            </a:r>
            <a:r>
              <a:rPr lang="zh-CN" altLang="en-US" dirty="0" smtClean="0"/>
              <a:t>平台简介</a:t>
            </a:r>
            <a:endParaRPr lang="en-US" altLang="zh-CN" dirty="0" smtClean="0"/>
          </a:p>
          <a:p>
            <a:pPr eaLnBrk="1" hangingPunct="1">
              <a:lnSpc>
                <a:spcPct val="150000"/>
              </a:lnSpc>
              <a:defRPr/>
            </a:pPr>
            <a:r>
              <a:rPr lang="zh-CN" altLang="en-US" dirty="0" smtClean="0"/>
              <a:t>准备成为高德开发者</a:t>
            </a:r>
            <a:endParaRPr lang="en-US" altLang="zh-CN" dirty="0" smtClean="0"/>
          </a:p>
          <a:p>
            <a:pPr eaLnBrk="1" hangingPunct="1">
              <a:lnSpc>
                <a:spcPct val="150000"/>
              </a:lnSpc>
              <a:defRPr/>
            </a:pPr>
            <a:r>
              <a:rPr lang="zh-CN" altLang="zh-CN"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开发你的第一个地图应用</a:t>
            </a:r>
            <a:endParaRPr lang="zh-CN" altLang="zh-CN" dirty="0">
              <a:ea typeface="宋体" panose="02010600030101010101" pitchFamily="2" charset="-122"/>
            </a:endParaRPr>
          </a:p>
          <a:p>
            <a:pPr marL="0" indent="0" eaLnBrk="1" hangingPunct="1">
              <a:lnSpc>
                <a:spcPct val="150000"/>
              </a:lnSpc>
              <a:buFont typeface="Wingdings" panose="05000000000000000000" pitchFamily="2" charset="2"/>
              <a:buNone/>
              <a:defRPr/>
            </a:pP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eaLnBrk="1" hangingPunct="1">
              <a:defRPr/>
            </a:pPr>
            <a:r>
              <a:rPr lang="zh-CN" altLang="en-US" dirty="0" smtClean="0"/>
              <a:t>什么是</a:t>
            </a:r>
            <a:r>
              <a:rPr lang="en-US" altLang="zh-CN" dirty="0" smtClean="0"/>
              <a:t>LBS</a:t>
            </a:r>
            <a:r>
              <a:rPr lang="zh-CN" altLang="en-US" dirty="0" smtClean="0"/>
              <a:t>？</a:t>
            </a:r>
            <a:endParaRPr lang="en-US" altLang="zh-CN" dirty="0" smtClean="0"/>
          </a:p>
          <a:p>
            <a:pPr marL="0" indent="0" eaLnBrk="1" hangingPunct="1">
              <a:buFont typeface="Wingdings" panose="05000000000000000000" pitchFamily="2" charset="2"/>
              <a:buNone/>
              <a:defRPr/>
            </a:pPr>
            <a:r>
              <a:rPr lang="en-US" altLang="zh-CN" dirty="0" smtClean="0"/>
              <a:t>Location based Service</a:t>
            </a:r>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9219" name="标题 2"/>
          <p:cNvSpPr>
            <a:spLocks noGrp="1"/>
          </p:cNvSpPr>
          <p:nvPr>
            <p:ph type="title"/>
          </p:nvPr>
        </p:nvSpPr>
        <p:spPr>
          <a:xfrm>
            <a:off x="755650" y="333375"/>
            <a:ext cx="7848600" cy="431800"/>
          </a:xfrm>
        </p:spPr>
        <p:txBody>
          <a:bodyPr/>
          <a:lstStyle/>
          <a:p>
            <a:pPr eaLnBrk="1" hangingPunct="1"/>
            <a:r>
              <a:rPr lang="zh-CN" altLang="en-US" dirty="0" smtClean="0"/>
              <a:t>了解高德</a:t>
            </a:r>
            <a:r>
              <a:rPr lang="en-US" altLang="zh-CN" dirty="0" smtClean="0"/>
              <a:t>LBS</a:t>
            </a:r>
            <a:r>
              <a:rPr lang="zh-CN" altLang="en-US" dirty="0" smtClean="0"/>
              <a:t>开放平台</a:t>
            </a:r>
          </a:p>
        </p:txBody>
      </p:sp>
      <p:pic>
        <p:nvPicPr>
          <p:cNvPr id="922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063625"/>
            <a:ext cx="3240087"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p:nvPr>
        </p:nvSpPr>
        <p:spPr>
          <a:xfrm>
            <a:off x="755650" y="333375"/>
            <a:ext cx="7848600" cy="431800"/>
          </a:xfrm>
        </p:spPr>
        <p:txBody>
          <a:bodyPr/>
          <a:lstStyle/>
          <a:p>
            <a:pPr eaLnBrk="1" hangingPunct="1"/>
            <a:r>
              <a:rPr lang="zh-CN" altLang="en-US" dirty="0" smtClean="0"/>
              <a:t>了解高德</a:t>
            </a:r>
            <a:r>
              <a:rPr lang="en-US" altLang="zh-CN" dirty="0" smtClean="0"/>
              <a:t>LBS</a:t>
            </a:r>
            <a:r>
              <a:rPr lang="zh-CN" altLang="en-US" dirty="0" smtClean="0"/>
              <a:t>开放平台</a:t>
            </a:r>
          </a:p>
        </p:txBody>
      </p:sp>
      <p:sp>
        <p:nvSpPr>
          <p:cNvPr id="11267" name="矩形 3"/>
          <p:cNvSpPr>
            <a:spLocks noChangeArrowheads="1"/>
          </p:cNvSpPr>
          <p:nvPr/>
        </p:nvSpPr>
        <p:spPr bwMode="auto">
          <a:xfrm>
            <a:off x="250825" y="1268413"/>
            <a:ext cx="3168650"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88900">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ts val="500"/>
              </a:spcBef>
              <a:buFont typeface="Wingdings" panose="05000000000000000000" pitchFamily="2" charset="2"/>
              <a:buNone/>
            </a:pPr>
            <a:r>
              <a:rPr lang="zh-CN" altLang="zh-CN" sz="1800">
                <a:solidFill>
                  <a:srgbClr val="404040"/>
                </a:solidFill>
                <a:sym typeface="微软雅黑" panose="020B0503020204020204" pitchFamily="34" charset="-122"/>
              </a:rPr>
              <a:t>高德地图API</a:t>
            </a:r>
          </a:p>
          <a:p>
            <a:pPr eaLnBrk="1" hangingPunct="1">
              <a:lnSpc>
                <a:spcPct val="150000"/>
              </a:lnSpc>
              <a:spcBef>
                <a:spcPts val="500"/>
              </a:spcBef>
              <a:buFontTx/>
              <a:buChar char="•"/>
            </a:pPr>
            <a:r>
              <a:rPr lang="zh-CN" altLang="zh-CN" sz="1800">
                <a:solidFill>
                  <a:srgbClr val="404040"/>
                </a:solidFill>
                <a:sym typeface="微软雅黑" panose="020B0503020204020204" pitchFamily="34" charset="-122"/>
              </a:rPr>
              <a:t>它是一套应用程序接口。</a:t>
            </a:r>
          </a:p>
          <a:p>
            <a:pPr eaLnBrk="1" hangingPunct="1">
              <a:lnSpc>
                <a:spcPct val="150000"/>
              </a:lnSpc>
              <a:spcBef>
                <a:spcPts val="500"/>
              </a:spcBef>
              <a:buFontTx/>
              <a:buChar char="•"/>
            </a:pPr>
            <a:r>
              <a:rPr lang="zh-CN" altLang="zh-CN" sz="1800">
                <a:solidFill>
                  <a:srgbClr val="404040"/>
                </a:solidFill>
                <a:sym typeface="微软雅黑" panose="020B0503020204020204" pitchFamily="34" charset="-122"/>
              </a:rPr>
              <a:t>通过它，您可以轻松地在自己的应用中快速定制强大、轻便的地图功能。</a:t>
            </a:r>
          </a:p>
          <a:p>
            <a:pPr eaLnBrk="1" hangingPunct="1">
              <a:lnSpc>
                <a:spcPct val="150000"/>
              </a:lnSpc>
              <a:spcBef>
                <a:spcPts val="500"/>
              </a:spcBef>
              <a:buFontTx/>
              <a:buChar char="•"/>
            </a:pPr>
            <a:r>
              <a:rPr lang="zh-CN" altLang="zh-CN" sz="1800">
                <a:solidFill>
                  <a:srgbClr val="404040"/>
                </a:solidFill>
                <a:sym typeface="微软雅黑" panose="020B0503020204020204" pitchFamily="34" charset="-122"/>
              </a:rPr>
              <a:t>任何非盈利性机构或个人均可</a:t>
            </a:r>
            <a:r>
              <a:rPr lang="zh-CN" altLang="zh-CN" sz="2800">
                <a:solidFill>
                  <a:srgbClr val="0096FF"/>
                </a:solidFill>
                <a:sym typeface="微软雅黑" panose="020B0503020204020204" pitchFamily="34" charset="-122"/>
              </a:rPr>
              <a:t>免费</a:t>
            </a:r>
            <a:r>
              <a:rPr lang="zh-CN" altLang="zh-CN" sz="1800">
                <a:solidFill>
                  <a:srgbClr val="404040"/>
                </a:solidFill>
                <a:sym typeface="微软雅黑" panose="020B0503020204020204" pitchFamily="34" charset="-122"/>
              </a:rPr>
              <a:t>使用。</a:t>
            </a:r>
          </a:p>
          <a:p>
            <a:pPr eaLnBrk="1" hangingPunct="1">
              <a:lnSpc>
                <a:spcPct val="150000"/>
              </a:lnSpc>
              <a:spcBef>
                <a:spcPts val="500"/>
              </a:spcBef>
              <a:buFont typeface="Wingdings" panose="05000000000000000000" pitchFamily="2" charset="2"/>
              <a:buNone/>
            </a:pPr>
            <a:r>
              <a:rPr lang="zh-CN" altLang="zh-CN" sz="2800">
                <a:solidFill>
                  <a:srgbClr val="404040"/>
                </a:solidFill>
                <a:sym typeface="微软雅黑" panose="020B0503020204020204" pitchFamily="34" charset="-122"/>
              </a:rPr>
              <a:t>	</a:t>
            </a:r>
            <a:endParaRPr lang="zh-CN" altLang="zh-CN" sz="1800">
              <a:latin typeface="Calibri" panose="020F0502020204030204" pitchFamily="34" charset="0"/>
              <a:ea typeface="宋体" panose="02010600030101010101" pitchFamily="2" charset="-122"/>
            </a:endParaRPr>
          </a:p>
        </p:txBody>
      </p:sp>
      <p:pic>
        <p:nvPicPr>
          <p:cNvPr id="11268" name="Picture 3" descr="image0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5350" y="765175"/>
            <a:ext cx="5168900"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eaLnBrk="1" hangingPunct="1">
              <a:defRPr/>
            </a:pPr>
            <a:r>
              <a:rPr lang="en-US" altLang="zh-CN" dirty="0"/>
              <a:t>WP</a:t>
            </a:r>
            <a:r>
              <a:rPr lang="zh-CN" altLang="en-US" dirty="0"/>
              <a:t>平台</a:t>
            </a:r>
            <a:r>
              <a:rPr lang="zh-CN" altLang="en-US" dirty="0" smtClean="0"/>
              <a:t>简介</a:t>
            </a:r>
            <a:endParaRPr lang="en-US" altLang="zh-CN" dirty="0" smtClean="0"/>
          </a:p>
          <a:p>
            <a:pPr marL="0" indent="0" eaLnBrk="1" hangingPunct="1">
              <a:buFont typeface="Wingdings" panose="05000000000000000000" pitchFamily="2" charset="2"/>
              <a:buNone/>
              <a:defRPr/>
            </a:pPr>
            <a:r>
              <a:rPr lang="en-US" altLang="zh-CN" dirty="0" smtClean="0"/>
              <a:t>WP	= Windows Phone</a:t>
            </a:r>
            <a:endParaRPr lang="en-US" altLang="zh-CN" dirty="0"/>
          </a:p>
          <a:p>
            <a:pPr marL="0" indent="0" eaLnBrk="1" hangingPunct="1">
              <a:buFont typeface="Wingdings" panose="05000000000000000000" pitchFamily="2" charset="2"/>
              <a:buNone/>
              <a:defRPr/>
            </a:pPr>
            <a:r>
              <a:rPr lang="en-US" altLang="zh-CN" dirty="0" smtClean="0"/>
              <a:t>WP 8.0= Windows phone Silverlight 8.0</a:t>
            </a:r>
          </a:p>
          <a:p>
            <a:pPr marL="0" indent="0" eaLnBrk="1" hangingPunct="1">
              <a:buFont typeface="Wingdings" panose="05000000000000000000" pitchFamily="2" charset="2"/>
              <a:buNone/>
              <a:defRPr/>
            </a:pPr>
            <a:r>
              <a:rPr lang="en-US" altLang="zh-CN" dirty="0" smtClean="0"/>
              <a:t>WP 8.1=[Windows Phone </a:t>
            </a:r>
            <a:r>
              <a:rPr lang="en-US" altLang="zh-CN" dirty="0"/>
              <a:t>Silverlight </a:t>
            </a:r>
            <a:r>
              <a:rPr lang="en-US" altLang="zh-CN" dirty="0" smtClean="0"/>
              <a:t>8.1,</a:t>
            </a:r>
            <a:r>
              <a:rPr lang="en-US" altLang="zh-CN" dirty="0"/>
              <a:t> Windows </a:t>
            </a:r>
            <a:r>
              <a:rPr lang="en-US" altLang="zh-CN" dirty="0" smtClean="0"/>
              <a:t>Phone Runtime 8.1]</a:t>
            </a:r>
          </a:p>
          <a:p>
            <a:pPr marL="457200" indent="-457200" eaLnBrk="1" hangingPunct="1">
              <a:buFont typeface="+mj-lt"/>
              <a:buAutoNum type="arabicPeriod"/>
              <a:defRPr/>
            </a:pPr>
            <a:r>
              <a:rPr lang="zh-CN" altLang="en-US" dirty="0" smtClean="0"/>
              <a:t>我们目前的</a:t>
            </a:r>
            <a:r>
              <a:rPr lang="en-US" altLang="zh-CN" dirty="0" smtClean="0"/>
              <a:t>SDK</a:t>
            </a:r>
            <a:r>
              <a:rPr lang="zh-CN" altLang="en-US" dirty="0" smtClean="0">
                <a:solidFill>
                  <a:srgbClr val="FF0000"/>
                </a:solidFill>
              </a:rPr>
              <a:t>适用于含有</a:t>
            </a:r>
            <a:r>
              <a:rPr lang="en-US" altLang="zh-CN" dirty="0" smtClean="0">
                <a:solidFill>
                  <a:srgbClr val="FF0000"/>
                </a:solidFill>
              </a:rPr>
              <a:t>Silverlight</a:t>
            </a:r>
            <a:r>
              <a:rPr lang="zh-CN" altLang="en-US" dirty="0" smtClean="0"/>
              <a:t>的</a:t>
            </a:r>
            <a:r>
              <a:rPr lang="en-US" altLang="zh-CN" dirty="0" smtClean="0"/>
              <a:t>App</a:t>
            </a:r>
            <a:r>
              <a:rPr lang="zh-CN" altLang="en-US" dirty="0" smtClean="0"/>
              <a:t>开发框架</a:t>
            </a:r>
            <a:endParaRPr lang="en-US" altLang="zh-CN" dirty="0" smtClean="0"/>
          </a:p>
          <a:p>
            <a:pPr marL="457200" indent="-457200" eaLnBrk="1" hangingPunct="1">
              <a:buFont typeface="+mj-lt"/>
              <a:buAutoNum type="arabicPeriod"/>
              <a:defRPr/>
            </a:pPr>
            <a:r>
              <a:rPr lang="zh-CN" altLang="en-US" dirty="0" smtClean="0"/>
              <a:t>同时，</a:t>
            </a:r>
            <a:r>
              <a:rPr lang="zh-CN" altLang="en-US" dirty="0" smtClean="0">
                <a:solidFill>
                  <a:srgbClr val="FF0000"/>
                </a:solidFill>
              </a:rPr>
              <a:t>适用于</a:t>
            </a:r>
            <a:r>
              <a:rPr lang="en-US" altLang="zh-CN" dirty="0">
                <a:solidFill>
                  <a:srgbClr val="FF0000"/>
                </a:solidFill>
              </a:rPr>
              <a:t>Windows phone Runtime </a:t>
            </a:r>
            <a:r>
              <a:rPr lang="en-US" altLang="zh-CN" dirty="0" smtClean="0">
                <a:solidFill>
                  <a:srgbClr val="FF0000"/>
                </a:solidFill>
              </a:rPr>
              <a:t>8.1</a:t>
            </a:r>
            <a:r>
              <a:rPr lang="zh-CN" altLang="en-US" dirty="0" smtClean="0">
                <a:solidFill>
                  <a:srgbClr val="FF0000"/>
                </a:solidFill>
              </a:rPr>
              <a:t>的</a:t>
            </a:r>
            <a:r>
              <a:rPr lang="en-US" altLang="zh-CN" dirty="0" smtClean="0">
                <a:solidFill>
                  <a:srgbClr val="FF0000"/>
                </a:solidFill>
              </a:rPr>
              <a:t>SDK</a:t>
            </a:r>
            <a:r>
              <a:rPr lang="zh-CN" altLang="en-US" dirty="0" smtClean="0">
                <a:solidFill>
                  <a:srgbClr val="FF0000"/>
                </a:solidFill>
              </a:rPr>
              <a:t>正在开发中</a:t>
            </a:r>
            <a:endParaRPr lang="en-US" altLang="zh-CN" dirty="0">
              <a:solidFill>
                <a:srgbClr val="FF0000"/>
              </a:solidFill>
            </a:endParaRPr>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12291" name="标题 2"/>
          <p:cNvSpPr>
            <a:spLocks noGrp="1"/>
          </p:cNvSpPr>
          <p:nvPr>
            <p:ph type="title"/>
          </p:nvPr>
        </p:nvSpPr>
        <p:spPr>
          <a:xfrm>
            <a:off x="755650" y="333375"/>
            <a:ext cx="7848600" cy="431800"/>
          </a:xfrm>
        </p:spPr>
        <p:txBody>
          <a:bodyPr/>
          <a:lstStyle/>
          <a:p>
            <a:pPr eaLnBrk="1" hangingPunct="1"/>
            <a:r>
              <a:rPr lang="en-US" altLang="zh-CN" dirty="0" smtClean="0"/>
              <a:t>WP</a:t>
            </a:r>
            <a:r>
              <a:rPr lang="zh-CN" altLang="en-US" dirty="0" smtClean="0"/>
              <a:t>平台简介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0013" y="333375"/>
            <a:ext cx="7380287"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3429000"/>
            <a:ext cx="738028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文本框 7"/>
          <p:cNvSpPr txBox="1">
            <a:spLocks noChangeArrowheads="1"/>
          </p:cNvSpPr>
          <p:nvPr/>
        </p:nvSpPr>
        <p:spPr bwMode="auto">
          <a:xfrm>
            <a:off x="179388" y="1344613"/>
            <a:ext cx="863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Calibri" panose="020F0502020204030204" pitchFamily="34" charset="0"/>
                <a:ea typeface="宋体" panose="02010600030101010101" pitchFamily="2" charset="-122"/>
              </a:rPr>
              <a:t>VS</a:t>
            </a:r>
          </a:p>
          <a:p>
            <a:pPr eaLnBrk="1" hangingPunct="1">
              <a:spcBef>
                <a:spcPct val="0"/>
              </a:spcBef>
              <a:buFontTx/>
              <a:buNone/>
            </a:pPr>
            <a:r>
              <a:rPr lang="en-US" altLang="zh-CN" sz="1800">
                <a:latin typeface="Calibri" panose="020F0502020204030204" pitchFamily="34" charset="0"/>
                <a:ea typeface="宋体" panose="02010600030101010101" pitchFamily="2" charset="-122"/>
              </a:rPr>
              <a:t>2012</a:t>
            </a:r>
          </a:p>
        </p:txBody>
      </p:sp>
      <p:sp>
        <p:nvSpPr>
          <p:cNvPr id="14341" name="文本框 8"/>
          <p:cNvSpPr txBox="1">
            <a:spLocks noChangeArrowheads="1"/>
          </p:cNvSpPr>
          <p:nvPr/>
        </p:nvSpPr>
        <p:spPr bwMode="auto">
          <a:xfrm>
            <a:off x="179388" y="4395788"/>
            <a:ext cx="86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Calibri" panose="020F0502020204030204" pitchFamily="34" charset="0"/>
                <a:ea typeface="宋体" panose="02010600030101010101" pitchFamily="2" charset="-122"/>
              </a:rPr>
              <a:t>VS</a:t>
            </a:r>
          </a:p>
          <a:p>
            <a:pPr eaLnBrk="1" hangingPunct="1">
              <a:spcBef>
                <a:spcPct val="0"/>
              </a:spcBef>
              <a:buFontTx/>
              <a:buNone/>
            </a:pPr>
            <a:r>
              <a:rPr lang="en-US" altLang="zh-CN" sz="1800">
                <a:latin typeface="Calibri" panose="020F0502020204030204" pitchFamily="34" charset="0"/>
                <a:ea typeface="宋体" panose="02010600030101010101" pitchFamily="2" charset="-122"/>
              </a:rPr>
              <a:t>2013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a:spcBef>
                <a:spcPts val="300"/>
              </a:spcBef>
              <a:buFont typeface="Wingdings" panose="05000000000000000000" pitchFamily="2" charset="2"/>
              <a:buNone/>
              <a:defRPr/>
            </a:pPr>
            <a:r>
              <a:rPr lang="zh-CN" altLang="zh-CN" sz="1800" dirty="0" smtClean="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1 </a:t>
            </a: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访问 </a:t>
            </a:r>
            <a:r>
              <a:rPr lang="zh-CN" altLang="zh-CN" sz="1800" dirty="0">
                <a:latin typeface="Microsoft YaHei" panose="020B0503020204020204" pitchFamily="34" charset="-122"/>
                <a:ea typeface="Microsoft YaHei" panose="020B0503020204020204" pitchFamily="34" charset="-122"/>
                <a:sym typeface="Microsoft YaHei" panose="020B0503020204020204" pitchFamily="34" charset="-122"/>
                <a:hlinkClick r:id="rId3"/>
              </a:rPr>
              <a:t>http://lbs.amap.com/console/key/</a:t>
            </a:r>
            <a:endPar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ts val="300"/>
              </a:spcBef>
              <a:buFont typeface="Wingdings" panose="05000000000000000000" pitchFamily="2" charset="2"/>
              <a:buNone/>
              <a:defRPr/>
            </a:pP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2 注册高德开发者账号 并 认证成为开发者。</a:t>
            </a:r>
          </a:p>
          <a:p>
            <a:pPr>
              <a:spcBef>
                <a:spcPts val="300"/>
              </a:spcBef>
              <a:buFont typeface="Wingdings" panose="05000000000000000000" pitchFamily="2" charset="2"/>
              <a:buNone/>
              <a:defRPr/>
            </a:pP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3 为您的每个app申请一个key， 单击</a:t>
            </a:r>
          </a:p>
          <a:p>
            <a:pPr>
              <a:spcBef>
                <a:spcPts val="300"/>
              </a:spcBef>
              <a:buFont typeface="Wingdings" panose="05000000000000000000" pitchFamily="2" charset="2"/>
              <a:buNone/>
              <a:defRPr/>
            </a:pP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在如下界面中</a:t>
            </a:r>
            <a:endParaRPr lang="zh-CN" altLang="zh-CN" sz="1800" dirty="0">
              <a:ea typeface="宋体" panose="02010600030101010101" pitchFamily="2" charset="-122"/>
            </a:endParaRPr>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15363" name="标题 2"/>
          <p:cNvSpPr>
            <a:spLocks noGrp="1"/>
          </p:cNvSpPr>
          <p:nvPr>
            <p:ph type="title"/>
          </p:nvPr>
        </p:nvSpPr>
        <p:spPr>
          <a:xfrm>
            <a:off x="755650" y="333375"/>
            <a:ext cx="7848600" cy="431800"/>
          </a:xfrm>
        </p:spPr>
        <p:txBody>
          <a:bodyPr/>
          <a:lstStyle/>
          <a:p>
            <a:pPr eaLnBrk="1" hangingPunct="1"/>
            <a:r>
              <a:rPr lang="zh-CN" altLang="en-US" dirty="0" smtClean="0"/>
              <a:t>准备成为高德开发者</a:t>
            </a:r>
          </a:p>
        </p:txBody>
      </p:sp>
      <p:pic>
        <p:nvPicPr>
          <p:cNvPr id="15364"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564904"/>
            <a:ext cx="62642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65150" y="2208213"/>
            <a:ext cx="8229600" cy="3030537"/>
          </a:xfrm>
        </p:spPr>
      </p:pic>
      <p:sp>
        <p:nvSpPr>
          <p:cNvPr id="17411" name="标题 2"/>
          <p:cNvSpPr>
            <a:spLocks noGrp="1"/>
          </p:cNvSpPr>
          <p:nvPr>
            <p:ph type="title"/>
          </p:nvPr>
        </p:nvSpPr>
        <p:spPr>
          <a:xfrm>
            <a:off x="755650" y="333375"/>
            <a:ext cx="7848600" cy="431800"/>
          </a:xfrm>
        </p:spPr>
        <p:txBody>
          <a:bodyPr/>
          <a:lstStyle/>
          <a:p>
            <a:r>
              <a:rPr lang="zh-CN" altLang="en-US" smtClean="0"/>
              <a:t>如何获取</a:t>
            </a:r>
            <a:r>
              <a:rPr lang="en-US" altLang="zh-CN" smtClean="0"/>
              <a:t>Windows Phone App Id</a:t>
            </a:r>
            <a:endParaRPr lang="zh-CN" altLang="en-US" smtClean="0"/>
          </a:p>
        </p:txBody>
      </p:sp>
      <p:sp>
        <p:nvSpPr>
          <p:cNvPr id="17412" name="文本框 4"/>
          <p:cNvSpPr txBox="1">
            <a:spLocks noChangeArrowheads="1"/>
          </p:cNvSpPr>
          <p:nvPr/>
        </p:nvSpPr>
        <p:spPr bwMode="auto">
          <a:xfrm>
            <a:off x="444500" y="1071563"/>
            <a:ext cx="84709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latin typeface="Calibri" panose="020F0502020204030204" pitchFamily="34" charset="0"/>
                <a:ea typeface="宋体" panose="02010600030101010101" pitchFamily="2" charset="-122"/>
              </a:rPr>
              <a:t>Solution-&gt;Your App Project-&gt;Properties-&gt;WMAppManifest.xml</a:t>
            </a:r>
          </a:p>
          <a:p>
            <a:pPr eaLnBrk="1" hangingPunct="1">
              <a:spcBef>
                <a:spcPct val="0"/>
              </a:spcBef>
              <a:buFontTx/>
              <a:buNone/>
            </a:pPr>
            <a:r>
              <a:rPr lang="en-US" altLang="zh-CN" sz="2400">
                <a:latin typeface="Calibri" panose="020F0502020204030204" pitchFamily="34" charset="0"/>
                <a:ea typeface="宋体" panose="02010600030101010101" pitchFamily="2" charset="-122"/>
              </a:rPr>
              <a:t>Packing-&gt;Product ID</a:t>
            </a:r>
            <a:endParaRPr lang="zh-CN" altLang="en-US" sz="24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title"/>
          </p:nvPr>
        </p:nvSpPr>
        <p:spPr>
          <a:xfrm>
            <a:off x="755650" y="333375"/>
            <a:ext cx="7848600" cy="431800"/>
          </a:xfrm>
        </p:spPr>
        <p:txBody>
          <a:bodyPr/>
          <a:lstStyle/>
          <a:p>
            <a:r>
              <a:rPr lang="zh-CN" altLang="en-US" smtClean="0"/>
              <a:t>开发你的第一个地图应用</a:t>
            </a:r>
          </a:p>
        </p:txBody>
      </p:sp>
      <p:sp>
        <p:nvSpPr>
          <p:cNvPr id="18435" name="矩形 3"/>
          <p:cNvSpPr>
            <a:spLocks noChangeArrowheads="1"/>
          </p:cNvSpPr>
          <p:nvPr/>
        </p:nvSpPr>
        <p:spPr bwMode="auto">
          <a:xfrm>
            <a:off x="539750" y="1341438"/>
            <a:ext cx="4824413" cy="174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801688" indent="-293688">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lvl="1" eaLnBrk="1" hangingPunct="1">
              <a:lnSpc>
                <a:spcPct val="150000"/>
              </a:lnSpc>
              <a:spcBef>
                <a:spcPts val="500"/>
              </a:spcBef>
              <a:buFontTx/>
              <a:buAutoNum type="arabicPeriod"/>
            </a:pPr>
            <a:r>
              <a:rPr lang="zh-CN" altLang="zh-CN" sz="2200" dirty="0">
                <a:solidFill>
                  <a:srgbClr val="404040"/>
                </a:solidFill>
                <a:sym typeface="微软雅黑" panose="020B0503020204020204" pitchFamily="34" charset="-122"/>
              </a:rPr>
              <a:t>配置工程</a:t>
            </a:r>
          </a:p>
          <a:p>
            <a:pPr lvl="1" eaLnBrk="1" hangingPunct="1">
              <a:lnSpc>
                <a:spcPct val="150000"/>
              </a:lnSpc>
              <a:spcBef>
                <a:spcPts val="500"/>
              </a:spcBef>
              <a:buFontTx/>
              <a:buAutoNum type="arabicPeriod"/>
            </a:pPr>
            <a:r>
              <a:rPr lang="zh-CN" altLang="zh-CN" sz="2200" dirty="0">
                <a:solidFill>
                  <a:srgbClr val="404040"/>
                </a:solidFill>
                <a:sym typeface="微软雅黑" panose="020B0503020204020204" pitchFamily="34" charset="-122"/>
              </a:rPr>
              <a:t>显示地图</a:t>
            </a:r>
          </a:p>
          <a:p>
            <a:pPr lvl="1" eaLnBrk="1" hangingPunct="1">
              <a:lnSpc>
                <a:spcPct val="150000"/>
              </a:lnSpc>
              <a:spcBef>
                <a:spcPts val="500"/>
              </a:spcBef>
              <a:buFontTx/>
              <a:buAutoNum type="arabicPeriod"/>
            </a:pPr>
            <a:r>
              <a:rPr lang="zh-CN" altLang="zh-CN" sz="2200" dirty="0">
                <a:solidFill>
                  <a:srgbClr val="404040"/>
                </a:solidFill>
                <a:sym typeface="微软雅黑" panose="020B0503020204020204" pitchFamily="34" charset="-122"/>
              </a:rPr>
              <a:t>用户</a:t>
            </a:r>
            <a:r>
              <a:rPr lang="zh-CN" altLang="zh-CN" sz="2200" dirty="0" smtClean="0">
                <a:solidFill>
                  <a:srgbClr val="404040"/>
                </a:solidFill>
                <a:sym typeface="微软雅黑" panose="020B0503020204020204" pitchFamily="34" charset="-122"/>
              </a:rPr>
              <a:t>定位</a:t>
            </a:r>
            <a:endParaRPr lang="zh-CN" altLang="zh-CN" sz="2200" dirty="0">
              <a:solidFill>
                <a:srgbClr val="404040"/>
              </a:solidFill>
              <a:sym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高德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高德3</Template>
  <TotalTime>3101</TotalTime>
  <Words>581</Words>
  <Application>Microsoft Office PowerPoint</Application>
  <PresentationFormat>全屏显示(4:3)</PresentationFormat>
  <Paragraphs>99</Paragraphs>
  <Slides>16</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andale mono</vt:lpstr>
      <vt:lpstr>宋体</vt:lpstr>
      <vt:lpstr>微软雅黑</vt:lpstr>
      <vt:lpstr>微软雅黑</vt:lpstr>
      <vt:lpstr>Arial</vt:lpstr>
      <vt:lpstr>Calibri</vt:lpstr>
      <vt:lpstr>Wingdings</vt:lpstr>
      <vt:lpstr>高德3</vt:lpstr>
      <vt:lpstr>WP SDK开发指南</vt:lpstr>
      <vt:lpstr>目录</vt:lpstr>
      <vt:lpstr>了解高德LBS开放平台</vt:lpstr>
      <vt:lpstr>了解高德LBS开放平台</vt:lpstr>
      <vt:lpstr>WP平台简介</vt:lpstr>
      <vt:lpstr>PowerPoint 演示文稿</vt:lpstr>
      <vt:lpstr>准备成为高德开发者</vt:lpstr>
      <vt:lpstr>如何获取Windows Phone App Id</vt:lpstr>
      <vt:lpstr>开发你的第一个地图应用</vt:lpstr>
      <vt:lpstr>配置工程</vt:lpstr>
      <vt:lpstr>显示地图</vt:lpstr>
      <vt:lpstr>用户定位</vt:lpstr>
      <vt:lpstr>用户定位</vt:lpstr>
      <vt:lpstr>PowerPoint 演示文稿</vt:lpstr>
      <vt:lpstr>PowerPoint 演示文稿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杨婷婷</dc:creator>
  <cp:lastModifiedBy>王凌翔</cp:lastModifiedBy>
  <cp:revision>128</cp:revision>
  <dcterms:created xsi:type="dcterms:W3CDTF">2014-05-27T02:09:58Z</dcterms:created>
  <dcterms:modified xsi:type="dcterms:W3CDTF">2014-10-28T08:42:52Z</dcterms:modified>
</cp:coreProperties>
</file>