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46" r:id="rId3"/>
    <p:sldId id="452" r:id="rId4"/>
    <p:sldId id="506" r:id="rId5"/>
    <p:sldId id="487" r:id="rId6"/>
    <p:sldId id="488" r:id="rId7"/>
    <p:sldId id="489" r:id="rId8"/>
    <p:sldId id="515" r:id="rId9"/>
    <p:sldId id="486" r:id="rId10"/>
    <p:sldId id="507" r:id="rId11"/>
    <p:sldId id="491" r:id="rId12"/>
    <p:sldId id="493" r:id="rId13"/>
    <p:sldId id="494" r:id="rId14"/>
    <p:sldId id="516" r:id="rId15"/>
    <p:sldId id="517" r:id="rId16"/>
    <p:sldId id="461" r:id="rId17"/>
    <p:sldId id="495" r:id="rId18"/>
    <p:sldId id="497" r:id="rId19"/>
    <p:sldId id="508" r:id="rId20"/>
    <p:sldId id="498" r:id="rId21"/>
    <p:sldId id="499" r:id="rId22"/>
    <p:sldId id="480" r:id="rId23"/>
    <p:sldId id="509" r:id="rId24"/>
    <p:sldId id="501" r:id="rId25"/>
    <p:sldId id="502" r:id="rId26"/>
    <p:sldId id="510" r:id="rId27"/>
    <p:sldId id="505" r:id="rId28"/>
    <p:sldId id="503" r:id="rId29"/>
    <p:sldId id="504" r:id="rId30"/>
    <p:sldId id="518" r:id="rId31"/>
    <p:sldId id="455" r:id="rId32"/>
    <p:sldId id="511" r:id="rId33"/>
    <p:sldId id="460" r:id="rId34"/>
    <p:sldId id="473" r:id="rId35"/>
    <p:sldId id="456" r:id="rId36"/>
    <p:sldId id="459" r:id="rId37"/>
    <p:sldId id="519" r:id="rId38"/>
    <p:sldId id="513" r:id="rId39"/>
    <p:sldId id="514" r:id="rId40"/>
    <p:sldId id="466"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73" autoAdjust="0"/>
    <p:restoredTop sz="98158" autoAdjust="0"/>
  </p:normalViewPr>
  <p:slideViewPr>
    <p:cSldViewPr>
      <p:cViewPr>
        <p:scale>
          <a:sx n="75" d="100"/>
          <a:sy n="75" d="100"/>
        </p:scale>
        <p:origin x="-1146" y="-108"/>
      </p:cViewPr>
      <p:guideLst>
        <p:guide orient="horz" pos="2160"/>
        <p:guide pos="2880"/>
      </p:guideLst>
    </p:cSldViewPr>
  </p:slideViewPr>
  <p:outlineViewPr>
    <p:cViewPr>
      <p:scale>
        <a:sx n="33" d="100"/>
        <a:sy n="33" d="100"/>
      </p:scale>
      <p:origin x="0" y="133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4041A3F8-0972-4AC4-9993-0BFFF6ECADD2}" type="datetimeFigureOut">
              <a:rPr lang="zh-CN" altLang="en-US" smtClean="0"/>
              <a:pPr/>
              <a:t>2014/6/9</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6D12989C-C9C3-4673-B1E5-B73DC641FA27}" type="slidenum">
              <a:rPr lang="zh-CN" altLang="en-US" smtClean="0"/>
              <a:pPr/>
              <a:t>‹#›</a:t>
            </a:fld>
            <a:endParaRPr lang="zh-CN" altLang="en-US" dirty="0"/>
          </a:p>
        </p:txBody>
      </p:sp>
    </p:spTree>
    <p:extLst>
      <p:ext uri="{BB962C8B-B14F-4D97-AF65-F5344CB8AC3E}">
        <p14:creationId xmlns:p14="http://schemas.microsoft.com/office/powerpoint/2010/main" val="366309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10</a:t>
            </a:fld>
            <a:endParaRPr lang="zh-CN" altLang="en-US">
              <a:latin typeface="Arial" pitchFamily="34" charset="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11</a:t>
            </a:fld>
            <a:endParaRPr lang="zh-CN" altLang="en-US">
              <a:latin typeface="Arial" pitchFamily="34" charset="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12</a:t>
            </a:fld>
            <a:endParaRPr lang="zh-CN" altLang="en-US">
              <a:latin typeface="Arial" pitchFamily="34" charset="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13</a:t>
            </a:fld>
            <a:endParaRPr lang="zh-CN" altLang="en-US">
              <a:latin typeface="Arial" pitchFamily="34" charset="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14</a:t>
            </a:fld>
            <a:endParaRPr lang="zh-CN" altLang="en-US">
              <a:latin typeface="Arial" pitchFamily="34" charset="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15</a:t>
            </a:fld>
            <a:endParaRPr lang="zh-CN" altLang="en-US">
              <a:latin typeface="Arial" pitchFamily="34" charset="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en-US" altLang="zh-CN" baseline="0" dirty="0" smtClean="0"/>
              <a:t>TAE2.0</a:t>
            </a:r>
            <a:r>
              <a:rPr lang="zh-CN" altLang="en-US" baseline="0" dirty="0" smtClean="0"/>
              <a:t>环境和主站是网络隔离的</a:t>
            </a:r>
            <a:endParaRPr lang="en-US" altLang="zh-CN" baseline="0" dirty="0" smtClean="0"/>
          </a:p>
          <a:p>
            <a:pPr marL="228600" indent="-228600">
              <a:buAutoNum type="arabicPeriod"/>
            </a:pPr>
            <a:r>
              <a:rPr lang="zh-CN" altLang="en-US" baseline="0" dirty="0" smtClean="0"/>
              <a:t>两种请求流程模拟了两种典型的业务场景：</a:t>
            </a:r>
            <a:endParaRPr lang="en-US" altLang="zh-CN" baseline="0" dirty="0" smtClean="0"/>
          </a:p>
          <a:p>
            <a:pPr marL="685800" lvl="1" indent="-228600">
              <a:buAutoNum type="arabicPeriod"/>
            </a:pPr>
            <a:r>
              <a:rPr lang="zh-CN" altLang="en-US" baseline="0" dirty="0" smtClean="0"/>
              <a:t>使用淘宝域名的场景，</a:t>
            </a:r>
            <a:r>
              <a:rPr lang="en-US" altLang="zh-CN" baseline="0" dirty="0" err="1" smtClean="0"/>
              <a:t>Taessoproxy</a:t>
            </a:r>
            <a:r>
              <a:rPr lang="zh-CN" altLang="en-US" baseline="0" dirty="0" smtClean="0"/>
              <a:t>饰演反向代理服务起的角色，将客户端的请求路由到</a:t>
            </a:r>
            <a:r>
              <a:rPr lang="en-US" altLang="zh-CN" baseline="0" dirty="0" smtClean="0"/>
              <a:t>TAE2.0</a:t>
            </a:r>
            <a:r>
              <a:rPr lang="zh-CN" altLang="en-US" baseline="0" dirty="0" smtClean="0"/>
              <a:t>，并将当前的淘宝</a:t>
            </a:r>
            <a:r>
              <a:rPr lang="en-US" altLang="zh-CN" baseline="0" dirty="0" smtClean="0"/>
              <a:t>session</a:t>
            </a:r>
            <a:r>
              <a:rPr lang="zh-CN" altLang="en-US" baseline="0" dirty="0" smtClean="0"/>
              <a:t>信息加密后附加到</a:t>
            </a:r>
            <a:r>
              <a:rPr lang="en-US" altLang="zh-CN" baseline="0" dirty="0" smtClean="0"/>
              <a:t>Request</a:t>
            </a:r>
            <a:r>
              <a:rPr lang="zh-CN" altLang="en-US" baseline="0" dirty="0" smtClean="0"/>
              <a:t>的</a:t>
            </a:r>
            <a:r>
              <a:rPr lang="en-US" altLang="zh-CN" baseline="0" dirty="0" smtClean="0"/>
              <a:t>Header</a:t>
            </a:r>
            <a:r>
              <a:rPr lang="zh-CN" altLang="en-US" baseline="0" dirty="0" smtClean="0"/>
              <a:t>中透传给</a:t>
            </a:r>
            <a:r>
              <a:rPr lang="en-US" altLang="zh-CN" baseline="0" dirty="0" smtClean="0"/>
              <a:t>TAE2.0</a:t>
            </a:r>
            <a:r>
              <a:rPr lang="zh-CN" altLang="en-US" baseline="0" dirty="0" smtClean="0"/>
              <a:t>容器，容器会从</a:t>
            </a:r>
            <a:r>
              <a:rPr lang="en-US" altLang="zh-CN" baseline="0" dirty="0" smtClean="0"/>
              <a:t>Header</a:t>
            </a:r>
            <a:r>
              <a:rPr lang="zh-CN" altLang="en-US" baseline="0" dirty="0" smtClean="0"/>
              <a:t>中解密出</a:t>
            </a:r>
            <a:r>
              <a:rPr lang="en-US" altLang="zh-CN" baseline="0" dirty="0" smtClean="0"/>
              <a:t>session</a:t>
            </a:r>
            <a:r>
              <a:rPr lang="zh-CN" altLang="en-US" baseline="0" dirty="0" smtClean="0"/>
              <a:t>信息存入</a:t>
            </a:r>
            <a:r>
              <a:rPr lang="en-US" altLang="zh-CN" baseline="0" dirty="0" smtClean="0"/>
              <a:t>TAE</a:t>
            </a:r>
            <a:r>
              <a:rPr lang="zh-CN" altLang="en-US" baseline="0" dirty="0" smtClean="0"/>
              <a:t>的</a:t>
            </a:r>
            <a:r>
              <a:rPr lang="en-US" altLang="zh-CN" baseline="0" dirty="0" smtClean="0"/>
              <a:t>session</a:t>
            </a:r>
            <a:r>
              <a:rPr lang="zh-CN" altLang="en-US" baseline="0" dirty="0" smtClean="0"/>
              <a:t>中传递给</a:t>
            </a:r>
            <a:r>
              <a:rPr lang="en-US" altLang="zh-CN" baseline="0" dirty="0" smtClean="0"/>
              <a:t>ISV</a:t>
            </a:r>
            <a:r>
              <a:rPr lang="zh-CN" altLang="en-US" baseline="0" dirty="0" smtClean="0"/>
              <a:t>的应用。</a:t>
            </a:r>
            <a:r>
              <a:rPr lang="en-US" altLang="zh-CN" baseline="0" dirty="0" err="1" smtClean="0"/>
              <a:t>Taessoproxy</a:t>
            </a:r>
            <a:r>
              <a:rPr lang="zh-CN" altLang="en-US" baseline="0" dirty="0" smtClean="0"/>
              <a:t>之后会将</a:t>
            </a:r>
            <a:r>
              <a:rPr lang="en-US" altLang="zh-CN" baseline="0" dirty="0" smtClean="0"/>
              <a:t>TAE2.</a:t>
            </a:r>
            <a:r>
              <a:rPr lang="zh-CN" altLang="en-US" baseline="0" dirty="0" smtClean="0"/>
              <a:t>返回的渲染内容原样输出给客户端。</a:t>
            </a:r>
            <a:endParaRPr lang="en-US" altLang="zh-CN" baseline="0" dirty="0" smtClean="0"/>
          </a:p>
          <a:p>
            <a:pPr marL="685800" lvl="1" indent="-228600">
              <a:buAutoNum type="arabicPeriod"/>
            </a:pPr>
            <a:r>
              <a:rPr lang="zh-CN" altLang="en-US" baseline="0" dirty="0" smtClean="0"/>
              <a:t>使用独立域名的场景，</a:t>
            </a:r>
            <a:r>
              <a:rPr lang="en-US" altLang="zh-CN" baseline="0" dirty="0" err="1" smtClean="0"/>
              <a:t>Taessoproxy</a:t>
            </a:r>
            <a:r>
              <a:rPr lang="zh-CN" altLang="en-US" baseline="0" dirty="0" smtClean="0"/>
              <a:t>饰演的是</a:t>
            </a:r>
            <a:r>
              <a:rPr lang="en-US" altLang="zh-CN" baseline="0" dirty="0" smtClean="0"/>
              <a:t>Session</a:t>
            </a:r>
            <a:r>
              <a:rPr lang="zh-CN" altLang="en-US" baseline="0" dirty="0" smtClean="0"/>
              <a:t>代理服务器的角色，客户端访问</a:t>
            </a:r>
            <a:r>
              <a:rPr lang="en-US" altLang="zh-CN" baseline="0" dirty="0" smtClean="0"/>
              <a:t>ISV</a:t>
            </a:r>
            <a:r>
              <a:rPr lang="zh-CN" altLang="en-US" baseline="0" dirty="0" smtClean="0"/>
              <a:t>应用的推广域名（</a:t>
            </a:r>
            <a:r>
              <a:rPr lang="en-US" altLang="zh-CN" baseline="0" dirty="0" err="1" smtClean="0"/>
              <a:t>Taessoproxy</a:t>
            </a:r>
            <a:r>
              <a:rPr lang="zh-CN" altLang="en-US" baseline="0" dirty="0" smtClean="0"/>
              <a:t>的独立淘宝域名 </a:t>
            </a:r>
            <a:r>
              <a:rPr lang="en-US" altLang="zh-CN" baseline="0" dirty="0" smtClean="0"/>
              <a:t>+ ISV</a:t>
            </a:r>
            <a:r>
              <a:rPr lang="zh-CN" altLang="en-US" baseline="0" dirty="0" smtClean="0"/>
              <a:t>应用的独立域名）</a:t>
            </a:r>
            <a:r>
              <a:rPr lang="en-US" altLang="zh-CN" baseline="0" dirty="0" smtClean="0"/>
              <a:t>: http://jump.jae.taobao.com?redirectUrl=http://xxx.jaeapp.com, </a:t>
            </a:r>
            <a:r>
              <a:rPr lang="en-US" altLang="zh-CN" baseline="0" dirty="0" err="1" smtClean="0"/>
              <a:t>Taessopoxy</a:t>
            </a:r>
            <a:r>
              <a:rPr lang="zh-CN" altLang="en-US" baseline="0" dirty="0" smtClean="0"/>
              <a:t>会</a:t>
            </a:r>
            <a:r>
              <a:rPr lang="en-US" altLang="zh-CN" baseline="0" dirty="0" smtClean="0"/>
              <a:t>302</a:t>
            </a:r>
            <a:r>
              <a:rPr lang="zh-CN" altLang="en-US" baseline="0" dirty="0" smtClean="0"/>
              <a:t>跳转到</a:t>
            </a:r>
            <a:r>
              <a:rPr lang="en-US" altLang="zh-CN" baseline="0" dirty="0" smtClean="0"/>
              <a:t>ISV</a:t>
            </a:r>
            <a:r>
              <a:rPr lang="zh-CN" altLang="en-US" baseline="0" dirty="0" smtClean="0"/>
              <a:t>应用的独立域名，并将当前的淘宝</a:t>
            </a:r>
            <a:r>
              <a:rPr lang="en-US" altLang="zh-CN" baseline="0" dirty="0" smtClean="0"/>
              <a:t>session</a:t>
            </a:r>
            <a:r>
              <a:rPr lang="zh-CN" altLang="en-US" baseline="0" dirty="0" smtClean="0"/>
              <a:t>信息加密后附加到请求</a:t>
            </a:r>
            <a:r>
              <a:rPr lang="en-US" altLang="zh-CN" baseline="0" dirty="0" err="1" smtClean="0"/>
              <a:t>url</a:t>
            </a:r>
            <a:r>
              <a:rPr lang="zh-CN" altLang="en-US" baseline="0" dirty="0" smtClean="0"/>
              <a:t>中，容器会从请求参数中解密出</a:t>
            </a:r>
            <a:r>
              <a:rPr lang="en-US" altLang="zh-CN" baseline="0" dirty="0" smtClean="0"/>
              <a:t>session</a:t>
            </a:r>
            <a:r>
              <a:rPr lang="zh-CN" altLang="en-US" baseline="0" dirty="0" smtClean="0"/>
              <a:t>信息，并存入</a:t>
            </a:r>
            <a:r>
              <a:rPr lang="en-US" altLang="zh-CN" baseline="0" dirty="0" smtClean="0"/>
              <a:t>TAE</a:t>
            </a:r>
            <a:r>
              <a:rPr lang="zh-CN" altLang="en-US" baseline="0" dirty="0" smtClean="0"/>
              <a:t>的</a:t>
            </a:r>
            <a:r>
              <a:rPr lang="en-US" altLang="zh-CN" baseline="0" dirty="0" smtClean="0"/>
              <a:t>session</a:t>
            </a:r>
            <a:r>
              <a:rPr lang="zh-CN" altLang="en-US" baseline="0" dirty="0" smtClean="0"/>
              <a:t>中传递给</a:t>
            </a:r>
            <a:r>
              <a:rPr lang="en-US" altLang="zh-CN" baseline="0" dirty="0" smtClean="0"/>
              <a:t>ISV</a:t>
            </a:r>
            <a:r>
              <a:rPr lang="zh-CN" altLang="en-US" baseline="0" dirty="0" smtClean="0"/>
              <a:t>应用。</a:t>
            </a:r>
            <a:r>
              <a:rPr lang="en-US" altLang="zh-CN" baseline="0" dirty="0" smtClean="0"/>
              <a:t>TAE</a:t>
            </a:r>
            <a:r>
              <a:rPr lang="zh-CN" altLang="en-US" baseline="0" dirty="0" smtClean="0"/>
              <a:t>容器会将渲染结果直接返回给客户端。为了保证</a:t>
            </a:r>
            <a:r>
              <a:rPr lang="en-US" altLang="zh-CN" baseline="0" dirty="0" smtClean="0"/>
              <a:t>TAE session</a:t>
            </a:r>
            <a:r>
              <a:rPr lang="zh-CN" altLang="en-US" baseline="0" dirty="0" smtClean="0"/>
              <a:t>和淘宝</a:t>
            </a:r>
            <a:r>
              <a:rPr lang="en-US" altLang="zh-CN" baseline="0" dirty="0" smtClean="0"/>
              <a:t>Session</a:t>
            </a:r>
            <a:r>
              <a:rPr lang="zh-CN" altLang="en-US" baseline="0" dirty="0" smtClean="0"/>
              <a:t>的同步性，</a:t>
            </a:r>
            <a:r>
              <a:rPr lang="en-US" altLang="zh-CN" baseline="0" dirty="0" smtClean="0"/>
              <a:t>TAE</a:t>
            </a:r>
            <a:r>
              <a:rPr lang="zh-CN" altLang="en-US" baseline="0" dirty="0" smtClean="0"/>
              <a:t>环境会定期想</a:t>
            </a:r>
            <a:r>
              <a:rPr lang="en-US" altLang="zh-CN" baseline="0" dirty="0" err="1" smtClean="0"/>
              <a:t>TaeSsoproxy</a:t>
            </a:r>
            <a:r>
              <a:rPr lang="zh-CN" altLang="en-US" baseline="0" dirty="0" smtClean="0"/>
              <a:t>同步当前的</a:t>
            </a:r>
            <a:r>
              <a:rPr lang="en-US" altLang="zh-CN" baseline="0" dirty="0" smtClean="0"/>
              <a:t>session</a:t>
            </a:r>
            <a:r>
              <a:rPr lang="zh-CN" altLang="en-US" baseline="0" dirty="0" smtClean="0"/>
              <a:t>信息。</a:t>
            </a:r>
            <a:endParaRPr lang="en-US" altLang="zh-CN" baseline="0" dirty="0" smtClean="0"/>
          </a:p>
        </p:txBody>
      </p:sp>
      <p:sp>
        <p:nvSpPr>
          <p:cNvPr id="4" name="灯片编号占位符 3"/>
          <p:cNvSpPr>
            <a:spLocks noGrp="1"/>
          </p:cNvSpPr>
          <p:nvPr>
            <p:ph type="sldNum" sz="quarter" idx="10"/>
          </p:nvPr>
        </p:nvSpPr>
        <p:spPr/>
        <p:txBody>
          <a:bodyPr/>
          <a:lstStyle/>
          <a:p>
            <a:fld id="{F031160D-9DA1-48C7-A290-D1EA049BFBF4}"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17</a:t>
            </a:fld>
            <a:endParaRPr lang="zh-CN" altLang="en-US">
              <a:latin typeface="Arial" pitchFamily="34" charset="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18</a:t>
            </a:fld>
            <a:endParaRPr lang="zh-CN" altLang="en-US">
              <a:latin typeface="Arial" pitchFamily="34" charset="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19</a:t>
            </a:fld>
            <a:endParaRPr lang="zh-CN" altLang="en-US">
              <a:latin typeface="Arial"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1066800" y="4419600"/>
            <a:ext cx="4419600" cy="3429000"/>
          </a:xfrm>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buClr>
                <a:srgbClr val="C00000"/>
              </a:buClr>
            </a:pPr>
            <a:r>
              <a:rPr lang="en-US" altLang="zh-CN" b="1" dirty="0" smtClean="0">
                <a:latin typeface="微软雅黑" pitchFamily="34" charset="-122"/>
                <a:ea typeface="微软雅黑" pitchFamily="34" charset="-122"/>
              </a:rPr>
              <a:t>2.0</a:t>
            </a:r>
            <a:r>
              <a:rPr lang="zh-CN" altLang="en-US" b="1" dirty="0" smtClean="0">
                <a:latin typeface="微软雅黑" pitchFamily="34" charset="-122"/>
                <a:ea typeface="微软雅黑" pitchFamily="34" charset="-122"/>
              </a:rPr>
              <a:t>方案的优势：</a:t>
            </a:r>
            <a:endParaRPr lang="en-US" altLang="zh-CN" b="1" dirty="0" smtClean="0">
              <a:latin typeface="微软雅黑" pitchFamily="34" charset="-122"/>
              <a:ea typeface="微软雅黑" pitchFamily="34" charset="-122"/>
            </a:endParaRPr>
          </a:p>
          <a:p>
            <a:pPr>
              <a:buClr>
                <a:srgbClr val="C00000"/>
              </a:buClr>
              <a:buFont typeface="Wingdings" pitchFamily="2" charset="2"/>
              <a:buChar char="p"/>
            </a:pPr>
            <a:r>
              <a:rPr lang="zh-CN" altLang="en-US"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拆分管控系统和托管系统：托管系统对外，管控系统对内，很容易隔离权限。</a:t>
            </a:r>
            <a:endParaRPr lang="en-US" altLang="zh-CN" sz="1200" dirty="0" smtClean="0">
              <a:latin typeface="微软雅黑" pitchFamily="34" charset="-122"/>
              <a:ea typeface="微软雅黑" pitchFamily="34" charset="-122"/>
            </a:endParaRPr>
          </a:p>
          <a:p>
            <a:pPr>
              <a:buClr>
                <a:srgbClr val="C00000"/>
              </a:buClr>
              <a:buFont typeface="Wingdings" pitchFamily="2" charset="2"/>
              <a:buChar char="p"/>
            </a:pPr>
            <a:r>
              <a:rPr lang="zh-CN" altLang="en-US" sz="1200" dirty="0" smtClean="0">
                <a:latin typeface="微软雅黑" pitchFamily="34" charset="-122"/>
                <a:ea typeface="微软雅黑" pitchFamily="34" charset="-122"/>
              </a:rPr>
              <a:t> 实现优雅的水平扩容方案：当服务节点磁盘达到阀值会注册一个新节点，之后所有的新仓库都会创建在新节点上。</a:t>
            </a:r>
            <a:endParaRPr lang="en-US" altLang="zh-CN" sz="1200" dirty="0" smtClean="0">
              <a:latin typeface="微软雅黑" pitchFamily="34" charset="-122"/>
              <a:ea typeface="微软雅黑" pitchFamily="34" charset="-122"/>
            </a:endParaRPr>
          </a:p>
          <a:p>
            <a:pPr>
              <a:buClr>
                <a:srgbClr val="C00000"/>
              </a:buClr>
              <a:buFont typeface="Wingdings" pitchFamily="2" charset="2"/>
              <a:buChar char="p"/>
            </a:pPr>
            <a:r>
              <a:rPr lang="zh-CN" altLang="en-US" sz="1200" dirty="0" smtClean="0">
                <a:latin typeface="微软雅黑" pitchFamily="34" charset="-122"/>
                <a:ea typeface="微软雅黑" pitchFamily="34" charset="-122"/>
              </a:rPr>
              <a:t> 实现数据的伪实时备份（</a:t>
            </a:r>
            <a:r>
              <a:rPr lang="en-US" altLang="zh-CN" sz="1200" dirty="0" smtClean="0">
                <a:latin typeface="微软雅黑" pitchFamily="34" charset="-122"/>
                <a:ea typeface="微软雅黑" pitchFamily="34" charset="-122"/>
              </a:rPr>
              <a:t>Hook</a:t>
            </a:r>
            <a:r>
              <a:rPr lang="zh-CN" altLang="en-US" sz="1200" dirty="0" smtClean="0">
                <a:latin typeface="微软雅黑" pitchFamily="34" charset="-122"/>
                <a:ea typeface="微软雅黑" pitchFamily="34" charset="-122"/>
              </a:rPr>
              <a:t>）和半自动的主备一键切换（</a:t>
            </a:r>
            <a:r>
              <a:rPr lang="en-US" altLang="zh-CN" sz="1200" dirty="0" smtClean="0">
                <a:latin typeface="微软雅黑" pitchFamily="34" charset="-122"/>
                <a:ea typeface="微软雅黑" pitchFamily="34" charset="-122"/>
              </a:rPr>
              <a:t>VIP</a:t>
            </a:r>
            <a:r>
              <a:rPr lang="zh-CN" altLang="en-US" sz="1200" dirty="0" smtClean="0">
                <a:latin typeface="微软雅黑" pitchFamily="34" charset="-122"/>
                <a:ea typeface="微软雅黑" pitchFamily="34" charset="-122"/>
              </a:rPr>
              <a:t>心跳检查）。</a:t>
            </a:r>
            <a:endParaRPr lang="en-US" altLang="zh-CN" sz="1200" dirty="0" smtClean="0">
              <a:latin typeface="微软雅黑" pitchFamily="34" charset="-122"/>
              <a:ea typeface="微软雅黑" pitchFamily="34" charset="-122"/>
            </a:endParaRPr>
          </a:p>
          <a:p>
            <a:pPr>
              <a:buClr>
                <a:srgbClr val="C00000"/>
              </a:buClr>
              <a:buFont typeface="Wingdings" pitchFamily="2" charset="2"/>
              <a:buChar char="p"/>
            </a:pP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同</a:t>
            </a:r>
            <a:r>
              <a:rPr lang="en-US" altLang="zh-CN" sz="1200" dirty="0" smtClean="0">
                <a:latin typeface="微软雅黑" pitchFamily="34" charset="-122"/>
                <a:ea typeface="微软雅黑" pitchFamily="34" charset="-122"/>
              </a:rPr>
              <a:t>TAE</a:t>
            </a:r>
            <a:r>
              <a:rPr lang="zh-CN" altLang="en-US" sz="1200" dirty="0" smtClean="0">
                <a:latin typeface="微软雅黑" pitchFamily="34" charset="-122"/>
                <a:ea typeface="微软雅黑" pitchFamily="34" charset="-122"/>
              </a:rPr>
              <a:t>的产品体系打通，接入用户中心、权限管理等，统一管理页面。</a:t>
            </a:r>
            <a:endParaRPr lang="en-US" altLang="zh-CN" sz="1200" dirty="0" smtClean="0">
              <a:latin typeface="微软雅黑" pitchFamily="34" charset="-122"/>
              <a:ea typeface="微软雅黑" pitchFamily="34" charset="-122"/>
            </a:endParaRPr>
          </a:p>
          <a:p>
            <a:pPr>
              <a:buClr>
                <a:srgbClr val="C00000"/>
              </a:buClr>
              <a:buFont typeface="Wingdings" pitchFamily="2" charset="2"/>
              <a:buChar char="p"/>
            </a:pP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用</a:t>
            </a:r>
            <a:r>
              <a:rPr lang="en-US" altLang="zh-CN" sz="1200" dirty="0" smtClean="0">
                <a:latin typeface="微软雅黑" pitchFamily="34" charset="-122"/>
                <a:ea typeface="微软雅黑" pitchFamily="34" charset="-122"/>
              </a:rPr>
              <a:t>JAVA</a:t>
            </a:r>
            <a:r>
              <a:rPr lang="zh-CN" altLang="en-US" sz="1200" dirty="0" smtClean="0">
                <a:latin typeface="微软雅黑" pitchFamily="34" charset="-122"/>
                <a:ea typeface="微软雅黑" pitchFamily="34" charset="-122"/>
              </a:rPr>
              <a:t>重写了</a:t>
            </a:r>
            <a:r>
              <a:rPr lang="en-US" altLang="zh-CN" sz="1200" dirty="0" err="1" smtClean="0">
                <a:latin typeface="微软雅黑" pitchFamily="34" charset="-122"/>
                <a:ea typeface="微软雅黑" pitchFamily="34" charset="-122"/>
              </a:rPr>
              <a:t>GitLab</a:t>
            </a:r>
            <a:r>
              <a:rPr lang="zh-CN" altLang="en-US" sz="1200" dirty="0" smtClean="0">
                <a:latin typeface="微软雅黑" pitchFamily="34" charset="-122"/>
                <a:ea typeface="微软雅黑" pitchFamily="34" charset="-122"/>
              </a:rPr>
              <a:t>，提高了产品的维护性和扩展性。</a:t>
            </a:r>
            <a:endParaRPr lang="en-US" altLang="zh-CN" sz="1200" dirty="0" smtClean="0">
              <a:latin typeface="微软雅黑" pitchFamily="34" charset="-122"/>
              <a:ea typeface="微软雅黑" pitchFamily="34" charset="-122"/>
            </a:endParaRPr>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20</a:t>
            </a:fld>
            <a:endParaRPr lang="zh-CN" altLang="en-US">
              <a:latin typeface="Arial" pitchFamily="34" charset="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21</a:t>
            </a:fld>
            <a:endParaRPr lang="zh-CN" altLang="en-US">
              <a:latin typeface="Arial" pitchFamily="34" charset="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22</a:t>
            </a:fld>
            <a:endParaRPr lang="zh-CN" altLang="en-US">
              <a:latin typeface="Arial" pitchFamily="34" charset="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23</a:t>
            </a:fld>
            <a:endParaRPr lang="zh-CN" altLang="en-US">
              <a:latin typeface="Arial" pitchFamily="34" charset="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24</a:t>
            </a:fld>
            <a:endParaRPr lang="zh-CN" altLang="en-US">
              <a:latin typeface="Arial" pitchFamily="34" charset="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25</a:t>
            </a:fld>
            <a:endParaRPr lang="zh-CN" altLang="en-US">
              <a:latin typeface="Arial" pitchFamily="34" charset="0"/>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r>
              <a:rPr lang="en-US" altLang="zh-CN" sz="1200" kern="1200" dirty="0" smtClean="0">
                <a:solidFill>
                  <a:schemeClr val="tx1"/>
                </a:solidFill>
                <a:effectLst/>
                <a:latin typeface="+mn-lt"/>
                <a:ea typeface="微软雅黑" pitchFamily="34" charset="-122"/>
                <a:cs typeface="+mn-cs"/>
              </a:rPr>
              <a:t> </a:t>
            </a:r>
            <a:r>
              <a:rPr lang="en-US" altLang="zh-CN" sz="1200" kern="1200" dirty="0" err="1" smtClean="0">
                <a:solidFill>
                  <a:schemeClr val="tx1"/>
                </a:solidFill>
                <a:effectLst/>
                <a:latin typeface="+mn-lt"/>
                <a:ea typeface="微软雅黑" pitchFamily="34" charset="-122"/>
                <a:cs typeface="+mn-cs"/>
              </a:rPr>
              <a:t>AliPush</a:t>
            </a:r>
            <a:r>
              <a:rPr lang="zh-CN" altLang="zh-CN" sz="1200" kern="1200" dirty="0" smtClean="0">
                <a:solidFill>
                  <a:schemeClr val="tx1"/>
                </a:solidFill>
                <a:effectLst/>
                <a:latin typeface="+mn-lt"/>
                <a:ea typeface="微软雅黑" pitchFamily="34" charset="-122"/>
                <a:cs typeface="+mn-cs"/>
              </a:rPr>
              <a:t>系统由</a:t>
            </a:r>
            <a:r>
              <a:rPr lang="en-US" altLang="zh-CN" sz="1200" kern="1200" dirty="0" smtClean="0">
                <a:solidFill>
                  <a:schemeClr val="tx1"/>
                </a:solidFill>
                <a:effectLst/>
                <a:latin typeface="+mn-lt"/>
                <a:ea typeface="微软雅黑" pitchFamily="34" charset="-122"/>
                <a:cs typeface="+mn-cs"/>
              </a:rPr>
              <a:t>4</a:t>
            </a:r>
            <a:r>
              <a:rPr lang="zh-CN" altLang="en-US" sz="1200" kern="1200" dirty="0" smtClean="0">
                <a:solidFill>
                  <a:schemeClr val="tx1"/>
                </a:solidFill>
                <a:effectLst/>
                <a:latin typeface="+mn-lt"/>
                <a:ea typeface="微软雅黑" pitchFamily="34" charset="-122"/>
                <a:cs typeface="+mn-cs"/>
              </a:rPr>
              <a:t>个部分</a:t>
            </a:r>
            <a:r>
              <a:rPr lang="zh-CN" altLang="zh-CN" sz="1200" kern="1200" dirty="0" smtClean="0">
                <a:solidFill>
                  <a:schemeClr val="tx1"/>
                </a:solidFill>
                <a:effectLst/>
                <a:latin typeface="+mn-lt"/>
                <a:ea typeface="微软雅黑" pitchFamily="34" charset="-122"/>
                <a:cs typeface="+mn-cs"/>
              </a:rPr>
              <a:t>构成，它们是：</a:t>
            </a:r>
            <a:r>
              <a:rPr lang="en-US" altLang="zh-CN" sz="1200" kern="1200" dirty="0" smtClean="0">
                <a:solidFill>
                  <a:schemeClr val="tx1"/>
                </a:solidFill>
                <a:effectLst/>
                <a:latin typeface="+mn-lt"/>
                <a:ea typeface="微软雅黑" pitchFamily="34" charset="-122"/>
                <a:cs typeface="+mn-cs"/>
              </a:rPr>
              <a:t>CES</a:t>
            </a:r>
            <a:r>
              <a:rPr lang="zh-CN" altLang="zh-CN" sz="1200" kern="1200" dirty="0" smtClean="0">
                <a:solidFill>
                  <a:schemeClr val="tx1"/>
                </a:solidFill>
                <a:effectLst/>
                <a:latin typeface="+mn-lt"/>
                <a:ea typeface="微软雅黑" pitchFamily="34" charset="-122"/>
                <a:cs typeface="+mn-cs"/>
              </a:rPr>
              <a:t>客户端服务单元、</a:t>
            </a:r>
            <a:r>
              <a:rPr lang="en-US" altLang="zh-CN" sz="1200" kern="1200" dirty="0" smtClean="0">
                <a:solidFill>
                  <a:schemeClr val="tx1"/>
                </a:solidFill>
                <a:effectLst/>
                <a:latin typeface="+mn-lt"/>
                <a:ea typeface="微软雅黑" pitchFamily="34" charset="-122"/>
                <a:cs typeface="+mn-cs"/>
              </a:rPr>
              <a:t>AS</a:t>
            </a:r>
            <a:r>
              <a:rPr lang="zh-CN" altLang="zh-CN" sz="1200" kern="1200" dirty="0" smtClean="0">
                <a:solidFill>
                  <a:schemeClr val="tx1"/>
                </a:solidFill>
                <a:effectLst/>
                <a:latin typeface="+mn-lt"/>
                <a:ea typeface="微软雅黑" pitchFamily="34" charset="-122"/>
                <a:cs typeface="+mn-cs"/>
              </a:rPr>
              <a:t>接入服务器 、</a:t>
            </a:r>
            <a:r>
              <a:rPr lang="en-US" altLang="zh-CN" sz="1200" kern="1200" dirty="0" smtClean="0">
                <a:solidFill>
                  <a:schemeClr val="tx1"/>
                </a:solidFill>
                <a:effectLst/>
                <a:latin typeface="+mn-lt"/>
                <a:ea typeface="微软雅黑" pitchFamily="34" charset="-122"/>
                <a:cs typeface="+mn-cs"/>
              </a:rPr>
              <a:t>PS</a:t>
            </a:r>
            <a:r>
              <a:rPr lang="zh-CN" altLang="zh-CN" sz="1200" kern="1200" dirty="0" smtClean="0">
                <a:solidFill>
                  <a:schemeClr val="tx1"/>
                </a:solidFill>
                <a:effectLst/>
                <a:latin typeface="+mn-lt"/>
                <a:ea typeface="微软雅黑" pitchFamily="34" charset="-122"/>
                <a:cs typeface="+mn-cs"/>
              </a:rPr>
              <a:t>推送服务器</a:t>
            </a:r>
            <a:r>
              <a:rPr lang="zh-CN" altLang="en-US" sz="1200" kern="1200" dirty="0" smtClean="0">
                <a:solidFill>
                  <a:schemeClr val="tx1"/>
                </a:solidFill>
                <a:effectLst/>
                <a:latin typeface="+mn-lt"/>
                <a:ea typeface="微软雅黑" pitchFamily="34" charset="-122"/>
                <a:cs typeface="+mn-cs"/>
              </a:rPr>
              <a:t>（</a:t>
            </a:r>
            <a:r>
              <a:rPr lang="en-US" altLang="zh-CN" sz="1200" kern="1200" dirty="0" err="1" smtClean="0">
                <a:solidFill>
                  <a:schemeClr val="tx1"/>
                </a:solidFill>
                <a:effectLst/>
                <a:latin typeface="+mn-lt"/>
                <a:ea typeface="微软雅黑" pitchFamily="34" charset="-122"/>
                <a:cs typeface="+mn-cs"/>
              </a:rPr>
              <a:t>MetaQ</a:t>
            </a:r>
            <a:r>
              <a:rPr lang="zh-CN" altLang="zh-CN" sz="1200" kern="1200" dirty="0" smtClean="0">
                <a:solidFill>
                  <a:schemeClr val="tx1"/>
                </a:solidFill>
                <a:effectLst/>
                <a:latin typeface="+mn-lt"/>
                <a:ea typeface="微软雅黑" pitchFamily="34" charset="-122"/>
                <a:cs typeface="+mn-cs"/>
              </a:rPr>
              <a:t>消息中间件、</a:t>
            </a:r>
            <a:r>
              <a:rPr lang="en-US" altLang="zh-CN" sz="1200" kern="1200" dirty="0" smtClean="0">
                <a:solidFill>
                  <a:schemeClr val="tx1"/>
                </a:solidFill>
                <a:effectLst/>
                <a:latin typeface="+mn-lt"/>
                <a:ea typeface="微软雅黑" pitchFamily="34" charset="-122"/>
                <a:cs typeface="+mn-cs"/>
              </a:rPr>
              <a:t>Hbase/</a:t>
            </a:r>
            <a:r>
              <a:rPr lang="en-US" altLang="zh-CN" sz="1200" kern="1200" dirty="0" err="1" smtClean="0">
                <a:solidFill>
                  <a:schemeClr val="tx1"/>
                </a:solidFill>
                <a:effectLst/>
                <a:latin typeface="+mn-lt"/>
                <a:ea typeface="微软雅黑" pitchFamily="34" charset="-122"/>
                <a:cs typeface="+mn-cs"/>
              </a:rPr>
              <a:t>Mysql</a:t>
            </a:r>
            <a:r>
              <a:rPr lang="en-US" altLang="zh-CN" sz="1200" kern="1200" dirty="0" smtClean="0">
                <a:solidFill>
                  <a:schemeClr val="tx1"/>
                </a:solidFill>
                <a:effectLst/>
                <a:latin typeface="+mn-lt"/>
                <a:ea typeface="微软雅黑" pitchFamily="34" charset="-122"/>
                <a:cs typeface="+mn-cs"/>
              </a:rPr>
              <a:t>/</a:t>
            </a:r>
            <a:r>
              <a:rPr lang="en-US" altLang="zh-CN" sz="1200" kern="1200" dirty="0" err="1" smtClean="0">
                <a:solidFill>
                  <a:schemeClr val="tx1"/>
                </a:solidFill>
                <a:effectLst/>
                <a:latin typeface="+mn-lt"/>
                <a:ea typeface="微软雅黑" pitchFamily="34" charset="-122"/>
                <a:cs typeface="+mn-cs"/>
              </a:rPr>
              <a:t>Tair</a:t>
            </a:r>
            <a:r>
              <a:rPr lang="zh-CN" altLang="en-US" sz="1200" kern="1200" dirty="0" smtClean="0">
                <a:solidFill>
                  <a:schemeClr val="tx1"/>
                </a:solidFill>
                <a:effectLst/>
                <a:latin typeface="+mn-lt"/>
                <a:ea typeface="微软雅黑" pitchFamily="34" charset="-122"/>
                <a:cs typeface="+mn-cs"/>
              </a:rPr>
              <a:t>底层存储）</a:t>
            </a:r>
            <a:r>
              <a:rPr lang="zh-CN" altLang="zh-CN" sz="1200" kern="1200" dirty="0" smtClean="0">
                <a:solidFill>
                  <a:schemeClr val="tx1"/>
                </a:solidFill>
                <a:effectLst/>
                <a:latin typeface="+mn-lt"/>
                <a:ea typeface="微软雅黑" pitchFamily="34" charset="-122"/>
                <a:cs typeface="+mn-cs"/>
              </a:rPr>
              <a:t>、</a:t>
            </a:r>
            <a:r>
              <a:rPr lang="en-US" altLang="zh-CN" sz="1200" kern="1200" dirty="0" smtClean="0">
                <a:solidFill>
                  <a:schemeClr val="tx1"/>
                </a:solidFill>
                <a:effectLst/>
                <a:latin typeface="+mn-lt"/>
                <a:ea typeface="微软雅黑" pitchFamily="34" charset="-122"/>
                <a:cs typeface="+mn-cs"/>
              </a:rPr>
              <a:t>MC</a:t>
            </a:r>
            <a:r>
              <a:rPr lang="zh-CN" altLang="zh-CN" sz="1200" kern="1200" dirty="0" smtClean="0">
                <a:solidFill>
                  <a:schemeClr val="tx1"/>
                </a:solidFill>
                <a:effectLst/>
                <a:latin typeface="+mn-lt"/>
                <a:ea typeface="微软雅黑" pitchFamily="34" charset="-122"/>
                <a:cs typeface="+mn-cs"/>
              </a:rPr>
              <a:t>管理控制台</a:t>
            </a:r>
            <a:r>
              <a:rPr lang="en-US" altLang="zh-CN" sz="1200" kern="1200" dirty="0" smtClean="0">
                <a:solidFill>
                  <a:schemeClr val="tx1"/>
                </a:solidFill>
                <a:effectLst/>
                <a:latin typeface="+mn-lt"/>
                <a:ea typeface="微软雅黑" pitchFamily="34" charset="-122"/>
                <a:cs typeface="+mn-cs"/>
              </a:rPr>
              <a:t>/</a:t>
            </a:r>
            <a:r>
              <a:rPr lang="en-US" altLang="zh-CN" sz="1200" kern="1200" dirty="0" err="1" smtClean="0">
                <a:solidFill>
                  <a:schemeClr val="tx1"/>
                </a:solidFill>
                <a:effectLst/>
                <a:latin typeface="+mn-lt"/>
                <a:ea typeface="微软雅黑" pitchFamily="34" charset="-122"/>
                <a:cs typeface="+mn-cs"/>
              </a:rPr>
              <a:t>OpenApi</a:t>
            </a:r>
            <a:r>
              <a:rPr lang="en-US" altLang="zh-CN" sz="1200" kern="1200" dirty="0" smtClean="0">
                <a:solidFill>
                  <a:schemeClr val="tx1"/>
                </a:solidFill>
                <a:effectLst/>
                <a:latin typeface="+mn-lt"/>
                <a:ea typeface="微软雅黑" pitchFamily="34" charset="-122"/>
                <a:cs typeface="+mn-cs"/>
              </a:rPr>
              <a:t>/SDK</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PushServer</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PS</a:t>
            </a:r>
            <a:r>
              <a:rPr lang="zh-CN" altLang="en-US" dirty="0" smtClean="0">
                <a:latin typeface="微软雅黑" panose="020B0503020204020204" pitchFamily="34" charset="-122"/>
                <a:ea typeface="微软雅黑" panose="020B0503020204020204" pitchFamily="34" charset="-122"/>
              </a:rPr>
              <a:t>）是一层业务层，会理解具体的推动业务。总的来说主要有两个功能：</a:t>
            </a: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dirty="0" smtClean="0">
                <a:latin typeface="微软雅黑" panose="020B0503020204020204" pitchFamily="34" charset="-122"/>
                <a:ea typeface="微软雅黑" panose="020B0503020204020204" pitchFamily="34" charset="-122"/>
              </a:rPr>
              <a:t>推送消息：包括单播消息、广播消息和离线消息；</a:t>
            </a: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dirty="0" smtClean="0">
                <a:latin typeface="微软雅黑" panose="020B0503020204020204" pitchFamily="34" charset="-122"/>
                <a:ea typeface="微软雅黑" panose="020B0503020204020204" pitchFamily="34" charset="-122"/>
              </a:rPr>
              <a:t>设备和应用的生命周期管理：包括应用和设备的注册、身份认证以及设备的上下线状态维护等</a:t>
            </a: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26</a:t>
            </a:fld>
            <a:endParaRPr lang="zh-CN" altLang="en-US">
              <a:latin typeface="Arial" pitchFamily="34" charset="0"/>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27</a:t>
            </a:fld>
            <a:endParaRPr lang="zh-CN" altLang="en-US">
              <a:latin typeface="Arial" pitchFamily="34" charset="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28</a:t>
            </a:fld>
            <a:endParaRPr lang="zh-CN" altLang="en-US">
              <a:latin typeface="Arial" pitchFamily="34" charset="0"/>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29</a:t>
            </a:fld>
            <a:endParaRPr lang="zh-CN" altLang="en-US">
              <a:latin typeface="Arial"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3</a:t>
            </a:fld>
            <a:endParaRPr lang="zh-CN" altLang="en-US">
              <a:latin typeface="Arial" pitchFamily="34" charset="0"/>
              <a:ea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30</a:t>
            </a:fld>
            <a:endParaRPr lang="zh-CN" altLang="en-US">
              <a:latin typeface="Arial" pitchFamily="34" charset="0"/>
              <a:ea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4</a:t>
            </a:fld>
            <a:endParaRPr lang="zh-CN" altLang="en-US">
              <a:latin typeface="Arial"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5</a:t>
            </a:fld>
            <a:endParaRPr lang="zh-CN" altLang="en-US">
              <a:latin typeface="Arial"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6</a:t>
            </a:fld>
            <a:endParaRPr lang="zh-CN" altLang="en-US">
              <a:latin typeface="Arial" pitchFamily="34"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7</a:t>
            </a:fld>
            <a:endParaRPr lang="zh-CN" altLang="en-US">
              <a:latin typeface="Arial" pitchFamily="34" charset="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8</a:t>
            </a:fld>
            <a:endParaRPr lang="zh-CN" altLang="en-US">
              <a:latin typeface="Arial"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marL="0" marR="0" lvl="2" indent="0" algn="l" defTabSz="914400" rtl="0" eaLnBrk="1" fontAlgn="auto" latinLnBrk="0" hangingPunct="1">
              <a:lnSpc>
                <a:spcPct val="100000"/>
              </a:lnSpc>
              <a:spcBef>
                <a:spcPct val="0"/>
              </a:spcBef>
              <a:spcAft>
                <a:spcPts val="0"/>
              </a:spcAft>
              <a:buClrTx/>
              <a:buSzTx/>
              <a:buFontTx/>
              <a:buNone/>
              <a:tabLst/>
              <a:defRPr/>
            </a:pPr>
            <a:r>
              <a:rPr lang="zh-CN" altLang="en-US" sz="2000" dirty="0" smtClean="0">
                <a:latin typeface="微软雅黑" panose="020B0503020204020204" pitchFamily="34" charset="-122"/>
              </a:rPr>
              <a:t>因为</a:t>
            </a:r>
            <a:r>
              <a:rPr lang="en-US" altLang="zh-CN" sz="2000" dirty="0" smtClean="0">
                <a:latin typeface="微软雅黑" panose="020B0503020204020204" pitchFamily="34" charset="-122"/>
              </a:rPr>
              <a:t>TAE2.0</a:t>
            </a:r>
            <a:r>
              <a:rPr lang="zh-CN" altLang="en-US" sz="2000" dirty="0" smtClean="0">
                <a:latin typeface="微软雅黑" panose="020B0503020204020204" pitchFamily="34" charset="-122"/>
              </a:rPr>
              <a:t>上托管的第三方应用都是和淘宝业务相关的，强依赖于淘宝的用户体系，而</a:t>
            </a:r>
            <a:r>
              <a:rPr lang="en-US" altLang="zh-CN" sz="2000" dirty="0" smtClean="0">
                <a:latin typeface="微软雅黑" panose="020B0503020204020204" pitchFamily="34" charset="-122"/>
              </a:rPr>
              <a:t>TAE2.0</a:t>
            </a:r>
            <a:r>
              <a:rPr lang="zh-CN" altLang="en-US" sz="2000" dirty="0" smtClean="0">
                <a:latin typeface="微软雅黑" panose="020B0503020204020204" pitchFamily="34" charset="-122"/>
              </a:rPr>
              <a:t>是部署在聚石塔机房，和主站环境是网络隔离的，没法直接共用主站的</a:t>
            </a:r>
            <a:r>
              <a:rPr lang="en-US" altLang="zh-CN" sz="2000" dirty="0" smtClean="0">
                <a:latin typeface="微软雅黑" panose="020B0503020204020204" pitchFamily="34" charset="-122"/>
              </a:rPr>
              <a:t>session</a:t>
            </a:r>
            <a:r>
              <a:rPr lang="zh-CN" altLang="en-US" sz="2000" dirty="0" smtClean="0">
                <a:latin typeface="微软雅黑" panose="020B0503020204020204" pitchFamily="34" charset="-122"/>
              </a:rPr>
              <a:t>框架，因此需要设计一套跨网络环境的</a:t>
            </a:r>
            <a:r>
              <a:rPr lang="en-US" altLang="zh-CN" sz="2000" dirty="0" smtClean="0">
                <a:latin typeface="微软雅黑" panose="020B0503020204020204" pitchFamily="34" charset="-122"/>
              </a:rPr>
              <a:t>SSO</a:t>
            </a:r>
            <a:r>
              <a:rPr lang="zh-CN" altLang="en-US" sz="2000" dirty="0" smtClean="0">
                <a:latin typeface="微软雅黑" panose="020B0503020204020204" pitchFamily="34" charset="-122"/>
              </a:rPr>
              <a:t>解决方案。</a:t>
            </a:r>
            <a:endParaRPr lang="en-US" altLang="zh-CN" sz="2000" dirty="0" smtClean="0">
              <a:latin typeface="微软雅黑" panose="020B0503020204020204" pitchFamily="34" charset="-122"/>
            </a:endParaRPr>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9</a:t>
            </a:fld>
            <a:endParaRPr lang="zh-CN" altLang="en-US">
              <a:latin typeface="Arial"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530820CF-B880-4189-942D-D702A7CBA730}" type="datetimeFigureOut">
              <a:rPr lang="zh-CN" altLang="en-US" smtClean="0"/>
              <a:pPr/>
              <a:t>2014/6/9</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6.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2.gif"/><Relationship Id="rId5" Type="http://schemas.openxmlformats.org/officeDocument/2006/relationships/image" Target="../media/image17.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4.gif"/><Relationship Id="rId4" Type="http://schemas.openxmlformats.org/officeDocument/2006/relationships/image" Target="../media/image23.gif"/></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1.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771800" y="3573016"/>
            <a:ext cx="4427984" cy="864096"/>
          </a:xfrm>
        </p:spPr>
        <p:txBody>
          <a:bodyPr>
            <a:normAutofit/>
          </a:bodyPr>
          <a:lstStyle/>
          <a:p>
            <a:pPr algn="r"/>
            <a:r>
              <a:rPr lang="zh-CN" altLang="en-US" sz="2800" dirty="0">
                <a:solidFill>
                  <a:schemeClr val="tx1"/>
                </a:solidFill>
              </a:rPr>
              <a:t>晨悟</a:t>
            </a:r>
          </a:p>
        </p:txBody>
      </p:sp>
      <p:sp>
        <p:nvSpPr>
          <p:cNvPr id="4" name="矩形 3"/>
          <p:cNvSpPr/>
          <p:nvPr/>
        </p:nvSpPr>
        <p:spPr>
          <a:xfrm>
            <a:off x="1187624" y="1628800"/>
            <a:ext cx="1152128" cy="30963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 name="矩形 4"/>
          <p:cNvSpPr/>
          <p:nvPr/>
        </p:nvSpPr>
        <p:spPr>
          <a:xfrm>
            <a:off x="4139952" y="1837273"/>
            <a:ext cx="3262432" cy="1015663"/>
          </a:xfrm>
          <a:prstGeom prst="rect">
            <a:avLst/>
          </a:prstGeom>
        </p:spPr>
        <p:txBody>
          <a:bodyPr wrap="none">
            <a:spAutoFit/>
          </a:bodyPr>
          <a:lstStyle/>
          <a:p>
            <a:r>
              <a:rPr lang="zh-CN" altLang="en-US" sz="6000" b="1" dirty="0" smtClean="0">
                <a:latin typeface="微软雅黑" pitchFamily="34" charset="-122"/>
                <a:ea typeface="微软雅黑" pitchFamily="34" charset="-122"/>
              </a:rPr>
              <a:t>晋升述职</a:t>
            </a:r>
            <a:endParaRPr lang="zh-CN" altLang="en-US" sz="6000" b="1" dirty="0">
              <a:latin typeface="微软雅黑" pitchFamily="34" charset="-122"/>
              <a:ea typeface="微软雅黑" pitchFamily="34" charset="-122"/>
            </a:endParaRPr>
          </a:p>
        </p:txBody>
      </p:sp>
      <p:sp>
        <p:nvSpPr>
          <p:cNvPr id="8" name="矩形 7"/>
          <p:cNvSpPr/>
          <p:nvPr/>
        </p:nvSpPr>
        <p:spPr>
          <a:xfrm>
            <a:off x="3131840" y="5733256"/>
            <a:ext cx="2664296" cy="461665"/>
          </a:xfrm>
          <a:prstGeom prst="rect">
            <a:avLst/>
          </a:prstGeom>
        </p:spPr>
        <p:txBody>
          <a:bodyPr wrap="square">
            <a:spAutoFit/>
          </a:bodyPr>
          <a:lstStyle/>
          <a:p>
            <a:pPr algn="ctr"/>
            <a:r>
              <a:rPr lang="en-US" altLang="zh-CN" sz="2400" dirty="0" smtClean="0">
                <a:ea typeface="微软雅黑" pitchFamily="34" charset="-122"/>
              </a:rPr>
              <a:t>2014-06</a:t>
            </a:r>
            <a:endParaRPr lang="zh-CN" altLang="en-US" sz="2400" dirty="0">
              <a:ea typeface="微软雅黑" pitchFamily="34" charset="-122"/>
            </a:endParaRPr>
          </a:p>
        </p:txBody>
      </p:sp>
      <p:cxnSp>
        <p:nvCxnSpPr>
          <p:cNvPr id="11" name="直接连接符 10"/>
          <p:cNvCxnSpPr/>
          <p:nvPr/>
        </p:nvCxnSpPr>
        <p:spPr>
          <a:xfrm>
            <a:off x="2555776" y="3068960"/>
            <a:ext cx="5328592" cy="0"/>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611560" y="-76200"/>
            <a:ext cx="8229600" cy="1143000"/>
          </a:xfrm>
        </p:spPr>
        <p:txBody>
          <a:bodyPr>
            <a:normAutofit/>
          </a:bodyPr>
          <a:lstStyle/>
          <a:p>
            <a:r>
              <a:rPr lang="en-US" altLang="zh-CN" sz="4000" dirty="0" err="1" smtClean="0"/>
              <a:t>TaeSsoProxy</a:t>
            </a:r>
            <a:endParaRPr lang="zh-CN" altLang="en-US" sz="4000" dirty="0" smtClean="0"/>
          </a:p>
        </p:txBody>
      </p:sp>
      <p:sp>
        <p:nvSpPr>
          <p:cNvPr id="5" name="内容占位符 2"/>
          <p:cNvSpPr>
            <a:spLocks noGrp="1"/>
          </p:cNvSpPr>
          <p:nvPr>
            <p:ph idx="1"/>
          </p:nvPr>
        </p:nvSpPr>
        <p:spPr>
          <a:xfrm>
            <a:off x="304800" y="1085800"/>
            <a:ext cx="8659688" cy="5007496"/>
          </a:xfrm>
        </p:spPr>
        <p:txBody>
          <a:bodyPr>
            <a:normAutofit/>
          </a:bodyPr>
          <a:lstStyle/>
          <a:p>
            <a:pPr marL="625475" lvl="1" indent="-268288">
              <a:lnSpc>
                <a:spcPct val="80000"/>
              </a:lnSpc>
            </a:pPr>
            <a:r>
              <a:rPr lang="zh-CN" altLang="en-US" sz="2400" b="1" dirty="0" smtClean="0">
                <a:latin typeface="微软雅黑" pitchFamily="34" charset="-122"/>
              </a:rPr>
              <a:t>背景</a:t>
            </a:r>
            <a:endParaRPr lang="en-US" altLang="zh-CN" sz="2400" b="1" dirty="0" smtClean="0">
              <a:latin typeface="微软雅黑" pitchFamily="34" charset="-122"/>
            </a:endParaRPr>
          </a:p>
          <a:p>
            <a:pPr marL="757237" lvl="2" indent="0">
              <a:lnSpc>
                <a:spcPct val="110000"/>
              </a:lnSpc>
              <a:buNone/>
            </a:pPr>
            <a:r>
              <a:rPr lang="zh-CN" altLang="en-US" sz="2000" dirty="0">
                <a:latin typeface="微软雅黑" panose="020B0503020204020204" pitchFamily="34" charset="-122"/>
              </a:rPr>
              <a:t>因为</a:t>
            </a:r>
            <a:r>
              <a:rPr lang="en-US" altLang="zh-CN" sz="2000" dirty="0">
                <a:latin typeface="微软雅黑" panose="020B0503020204020204" pitchFamily="34" charset="-122"/>
              </a:rPr>
              <a:t>TAE2.0</a:t>
            </a:r>
            <a:r>
              <a:rPr lang="zh-CN" altLang="en-US" sz="2000" dirty="0">
                <a:latin typeface="微软雅黑" panose="020B0503020204020204" pitchFamily="34" charset="-122"/>
              </a:rPr>
              <a:t>上托管的第三方应用都是和淘宝业务相关的，强依赖于淘宝的用户体系，而</a:t>
            </a:r>
            <a:r>
              <a:rPr lang="en-US" altLang="zh-CN" sz="2000" dirty="0">
                <a:latin typeface="微软雅黑" panose="020B0503020204020204" pitchFamily="34" charset="-122"/>
              </a:rPr>
              <a:t>TAE2.0</a:t>
            </a:r>
            <a:r>
              <a:rPr lang="zh-CN" altLang="en-US" sz="2000" dirty="0">
                <a:latin typeface="微软雅黑" panose="020B0503020204020204" pitchFamily="34" charset="-122"/>
              </a:rPr>
              <a:t>是部署在聚石塔机房，和主站环境是网络隔离的，没法直接共用主站的</a:t>
            </a:r>
            <a:r>
              <a:rPr lang="en-US" altLang="zh-CN" sz="2000" dirty="0">
                <a:latin typeface="微软雅黑" panose="020B0503020204020204" pitchFamily="34" charset="-122"/>
              </a:rPr>
              <a:t>session</a:t>
            </a:r>
            <a:r>
              <a:rPr lang="zh-CN" altLang="en-US" sz="2000" dirty="0">
                <a:latin typeface="微软雅黑" panose="020B0503020204020204" pitchFamily="34" charset="-122"/>
              </a:rPr>
              <a:t>框架，因此需要设计一套跨网络环境的</a:t>
            </a:r>
            <a:r>
              <a:rPr lang="en-US" altLang="zh-CN" sz="2000" dirty="0">
                <a:latin typeface="微软雅黑" panose="020B0503020204020204" pitchFamily="34" charset="-122"/>
              </a:rPr>
              <a:t>SSO</a:t>
            </a:r>
            <a:r>
              <a:rPr lang="zh-CN" altLang="en-US" sz="2000" dirty="0">
                <a:latin typeface="微软雅黑" panose="020B0503020204020204" pitchFamily="34" charset="-122"/>
              </a:rPr>
              <a:t>解决方案</a:t>
            </a:r>
            <a:r>
              <a:rPr lang="zh-CN" altLang="en-US" sz="2000" dirty="0" smtClean="0">
                <a:latin typeface="微软雅黑" panose="020B0503020204020204" pitchFamily="34" charset="-122"/>
              </a:rPr>
              <a:t>。</a:t>
            </a:r>
            <a:endParaRPr lang="en-US" altLang="zh-CN" sz="2000" dirty="0" smtClean="0">
              <a:latin typeface="微软雅黑" panose="020B0503020204020204" pitchFamily="34" charset="-122"/>
            </a:endParaRPr>
          </a:p>
          <a:p>
            <a:pPr marL="757237" lvl="2" indent="0">
              <a:lnSpc>
                <a:spcPct val="80000"/>
              </a:lnSpc>
              <a:buNone/>
            </a:pPr>
            <a:endParaRPr lang="en-US" altLang="zh-CN" sz="2000" dirty="0" smtClean="0">
              <a:latin typeface="微软雅黑" panose="020B0503020204020204" pitchFamily="34" charset="-122"/>
            </a:endParaRPr>
          </a:p>
          <a:p>
            <a:pPr marL="757237" lvl="2" indent="0">
              <a:lnSpc>
                <a:spcPct val="80000"/>
              </a:lnSpc>
              <a:buNone/>
            </a:pPr>
            <a:endParaRPr lang="en-US" altLang="zh-CN" sz="2000" dirty="0">
              <a:latin typeface="微软雅黑" panose="020B0503020204020204" pitchFamily="34" charset="-122"/>
            </a:endParaRPr>
          </a:p>
          <a:p>
            <a:pPr marL="625475" lvl="1" indent="-268288">
              <a:lnSpc>
                <a:spcPct val="80000"/>
              </a:lnSpc>
            </a:pPr>
            <a:r>
              <a:rPr lang="zh-CN" altLang="en-US" sz="2400" b="1" dirty="0" smtClean="0">
                <a:latin typeface="微软雅黑" pitchFamily="34" charset="-122"/>
              </a:rPr>
              <a:t>业务场景</a:t>
            </a:r>
            <a:endParaRPr lang="en-US" altLang="zh-CN" sz="2400" b="1" dirty="0">
              <a:latin typeface="微软雅黑" pitchFamily="34" charset="-122"/>
            </a:endParaRPr>
          </a:p>
          <a:p>
            <a:pPr marL="1025525" lvl="2" indent="-268288">
              <a:lnSpc>
                <a:spcPct val="80000"/>
              </a:lnSpc>
            </a:pPr>
            <a:r>
              <a:rPr lang="zh-CN" altLang="en-US" sz="2000" b="1" dirty="0" smtClean="0">
                <a:latin typeface="微软雅黑" pitchFamily="34" charset="-122"/>
              </a:rPr>
              <a:t>优站（</a:t>
            </a:r>
            <a:r>
              <a:rPr lang="en-US" altLang="zh-CN" sz="2000" b="1" dirty="0" smtClean="0">
                <a:latin typeface="微软雅黑" pitchFamily="34" charset="-122"/>
              </a:rPr>
              <a:t>PC</a:t>
            </a:r>
            <a:r>
              <a:rPr lang="zh-CN" altLang="en-US" sz="2000" b="1" dirty="0" smtClean="0">
                <a:latin typeface="微软雅黑" pitchFamily="34" charset="-122"/>
              </a:rPr>
              <a:t>）</a:t>
            </a:r>
            <a:endParaRPr lang="en-US" altLang="zh-CN" sz="2000" b="1" dirty="0">
              <a:latin typeface="微软雅黑" pitchFamily="34" charset="-122"/>
            </a:endParaRPr>
          </a:p>
          <a:p>
            <a:pPr marL="1482725" lvl="3" indent="-268288">
              <a:lnSpc>
                <a:spcPct val="80000"/>
              </a:lnSpc>
            </a:pPr>
            <a:r>
              <a:rPr lang="zh-CN" altLang="en-US" dirty="0" smtClean="0">
                <a:latin typeface="微软雅黑" pitchFamily="34" charset="-122"/>
              </a:rPr>
              <a:t>需求：</a:t>
            </a:r>
            <a:r>
              <a:rPr lang="en-US" altLang="zh-CN" dirty="0" smtClean="0">
                <a:latin typeface="微软雅黑" pitchFamily="34" charset="-122"/>
              </a:rPr>
              <a:t>1. </a:t>
            </a:r>
            <a:r>
              <a:rPr lang="zh-CN" altLang="en-US" dirty="0" smtClean="0">
                <a:latin typeface="微软雅黑" pitchFamily="34" charset="-122"/>
              </a:rPr>
              <a:t>使用淘宝账号体系； </a:t>
            </a:r>
            <a:r>
              <a:rPr lang="en-US" altLang="zh-CN" dirty="0" smtClean="0">
                <a:latin typeface="微软雅黑" pitchFamily="34" charset="-122"/>
              </a:rPr>
              <a:t>2. </a:t>
            </a:r>
            <a:r>
              <a:rPr lang="zh-CN" altLang="en-US" dirty="0" smtClean="0">
                <a:latin typeface="微软雅黑" pitchFamily="34" charset="-122"/>
              </a:rPr>
              <a:t>使用淘宝域名</a:t>
            </a:r>
            <a:r>
              <a:rPr lang="en-US" altLang="zh-CN" dirty="0" smtClean="0">
                <a:latin typeface="微软雅黑" pitchFamily="34" charset="-122"/>
              </a:rPr>
              <a:t>: *.uz.taobao.com</a:t>
            </a:r>
          </a:p>
          <a:p>
            <a:pPr marL="1214437" lvl="3" indent="0">
              <a:lnSpc>
                <a:spcPct val="80000"/>
              </a:lnSpc>
              <a:buNone/>
            </a:pPr>
            <a:endParaRPr lang="en-US" altLang="zh-CN" dirty="0">
              <a:latin typeface="微软雅黑" pitchFamily="34" charset="-122"/>
            </a:endParaRPr>
          </a:p>
          <a:p>
            <a:pPr marL="1025525" lvl="2" indent="-268288">
              <a:lnSpc>
                <a:spcPct val="80000"/>
              </a:lnSpc>
            </a:pPr>
            <a:r>
              <a:rPr lang="zh-CN" altLang="en-US" sz="2000" b="1" dirty="0">
                <a:latin typeface="微软雅黑" pitchFamily="34" charset="-122"/>
              </a:rPr>
              <a:t>微</a:t>
            </a:r>
            <a:r>
              <a:rPr lang="zh-CN" altLang="en-US" sz="2000" b="1" dirty="0" smtClean="0">
                <a:latin typeface="微软雅黑" pitchFamily="34" charset="-122"/>
              </a:rPr>
              <a:t>淘插件（无线）</a:t>
            </a:r>
            <a:endParaRPr lang="en-US" altLang="zh-CN" sz="2000" b="1" dirty="0" smtClean="0">
              <a:latin typeface="微软雅黑" pitchFamily="34" charset="-122"/>
            </a:endParaRPr>
          </a:p>
          <a:p>
            <a:pPr marL="1482725" lvl="3" indent="-268288">
              <a:lnSpc>
                <a:spcPct val="80000"/>
              </a:lnSpc>
            </a:pPr>
            <a:r>
              <a:rPr lang="zh-CN" altLang="en-US" dirty="0" smtClean="0">
                <a:latin typeface="微软雅黑" pitchFamily="34" charset="-122"/>
              </a:rPr>
              <a:t>需求</a:t>
            </a:r>
            <a:r>
              <a:rPr lang="zh-CN" altLang="en-US" dirty="0">
                <a:latin typeface="微软雅黑" pitchFamily="34" charset="-122"/>
              </a:rPr>
              <a:t>：</a:t>
            </a:r>
            <a:r>
              <a:rPr lang="en-US" altLang="zh-CN" dirty="0">
                <a:latin typeface="微软雅黑" pitchFamily="34" charset="-122"/>
              </a:rPr>
              <a:t>1. </a:t>
            </a:r>
            <a:r>
              <a:rPr lang="zh-CN" altLang="en-US" dirty="0">
                <a:latin typeface="微软雅黑" pitchFamily="34" charset="-122"/>
              </a:rPr>
              <a:t>使用淘宝账号体系；</a:t>
            </a:r>
            <a:r>
              <a:rPr lang="en-US" altLang="zh-CN" dirty="0">
                <a:latin typeface="微软雅黑" pitchFamily="34" charset="-122"/>
              </a:rPr>
              <a:t>2. </a:t>
            </a:r>
            <a:r>
              <a:rPr lang="zh-CN" altLang="en-US" dirty="0">
                <a:latin typeface="微软雅黑" pitchFamily="34" charset="-122"/>
              </a:rPr>
              <a:t>使用</a:t>
            </a:r>
            <a:r>
              <a:rPr lang="en-US" altLang="zh-CN" dirty="0">
                <a:latin typeface="微软雅黑" pitchFamily="34" charset="-122"/>
              </a:rPr>
              <a:t>TAE2.0</a:t>
            </a:r>
            <a:r>
              <a:rPr lang="zh-CN" altLang="en-US" dirty="0">
                <a:latin typeface="微软雅黑" pitchFamily="34" charset="-122"/>
              </a:rPr>
              <a:t>的第三方</a:t>
            </a:r>
            <a:r>
              <a:rPr lang="zh-CN" altLang="en-US" dirty="0" smtClean="0">
                <a:latin typeface="微软雅黑" pitchFamily="34" charset="-122"/>
              </a:rPr>
              <a:t>域名：</a:t>
            </a:r>
            <a:endParaRPr lang="en-US" altLang="zh-CN" dirty="0">
              <a:latin typeface="微软雅黑" pitchFamily="34" charset="-122"/>
            </a:endParaRPr>
          </a:p>
          <a:p>
            <a:pPr marL="1214437" lvl="3" indent="0">
              <a:lnSpc>
                <a:spcPct val="80000"/>
              </a:lnSpc>
              <a:buNone/>
            </a:pPr>
            <a:r>
              <a:rPr lang="zh-CN" altLang="en-US" dirty="0">
                <a:latin typeface="微软雅黑" pitchFamily="34" charset="-122"/>
              </a:rPr>
              <a:t>    *</a:t>
            </a:r>
            <a:r>
              <a:rPr lang="en-US" altLang="zh-CN" dirty="0">
                <a:latin typeface="微软雅黑" pitchFamily="34" charset="-122"/>
              </a:rPr>
              <a:t>.</a:t>
            </a:r>
            <a:r>
              <a:rPr lang="en-US" altLang="zh-CN" dirty="0" smtClean="0">
                <a:latin typeface="微软雅黑" pitchFamily="34" charset="-122"/>
              </a:rPr>
              <a:t>we.taeapp.com</a:t>
            </a:r>
            <a:r>
              <a:rPr lang="en-US" altLang="zh-CN" sz="2000" dirty="0">
                <a:latin typeface="微软雅黑" pitchFamily="34" charset="-122"/>
              </a:rPr>
              <a:t>	</a:t>
            </a:r>
            <a:endParaRPr lang="en-US" altLang="zh-CN" sz="2000" b="1" dirty="0" smtClean="0">
              <a:latin typeface="微软雅黑" pitchFamily="34" charset="-122"/>
            </a:endParaRPr>
          </a:p>
        </p:txBody>
      </p:sp>
    </p:spTree>
    <p:extLst>
      <p:ext uri="{BB962C8B-B14F-4D97-AF65-F5344CB8AC3E}">
        <p14:creationId xmlns:p14="http://schemas.microsoft.com/office/powerpoint/2010/main" val="3512580860"/>
      </p:ext>
    </p:extLst>
  </p:cSld>
  <p:clrMapOvr>
    <a:masterClrMapping/>
  </p:clrMapOvr>
  <p:transition advTm="44578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err="1" smtClean="0"/>
              <a:t>TaeSsoProxy</a:t>
            </a:r>
            <a:endParaRPr lang="zh-CN" altLang="en-US" sz="4000" dirty="0" smtClean="0"/>
          </a:p>
        </p:txBody>
      </p:sp>
      <p:sp>
        <p:nvSpPr>
          <p:cNvPr id="5" name="内容占位符 2"/>
          <p:cNvSpPr>
            <a:spLocks noGrp="1"/>
          </p:cNvSpPr>
          <p:nvPr>
            <p:ph idx="1"/>
          </p:nvPr>
        </p:nvSpPr>
        <p:spPr>
          <a:xfrm>
            <a:off x="304800" y="1085800"/>
            <a:ext cx="8659688" cy="5007496"/>
          </a:xfrm>
        </p:spPr>
        <p:txBody>
          <a:bodyPr>
            <a:normAutofit/>
          </a:bodyPr>
          <a:lstStyle/>
          <a:p>
            <a:pPr marL="625475" lvl="1" indent="-268288">
              <a:lnSpc>
                <a:spcPct val="80000"/>
              </a:lnSpc>
            </a:pPr>
            <a:r>
              <a:rPr lang="zh-CN" altLang="en-US" sz="2400" b="1" dirty="0" smtClean="0">
                <a:latin typeface="微软雅黑" pitchFamily="34" charset="-122"/>
              </a:rPr>
              <a:t>解决方案：</a:t>
            </a:r>
            <a:endParaRPr lang="en-US" altLang="zh-CN" sz="2400" b="1" dirty="0" smtClean="0">
              <a:latin typeface="微软雅黑" pitchFamily="34" charset="-122"/>
            </a:endParaRPr>
          </a:p>
          <a:p>
            <a:pPr marL="757237" lvl="2" indent="0">
              <a:lnSpc>
                <a:spcPct val="80000"/>
              </a:lnSpc>
              <a:buNone/>
            </a:pPr>
            <a:r>
              <a:rPr lang="zh-CN" altLang="en-US" sz="2000" dirty="0" smtClean="0">
                <a:latin typeface="微软雅黑" pitchFamily="34" charset="-122"/>
              </a:rPr>
              <a:t>在主站搭建一个代理服务器，支持主站 </a:t>
            </a:r>
            <a:r>
              <a:rPr lang="en-US" altLang="zh-CN" sz="2000" dirty="0" smtClean="0">
                <a:latin typeface="微软雅黑" pitchFamily="34" charset="-122"/>
              </a:rPr>
              <a:t>session</a:t>
            </a:r>
            <a:r>
              <a:rPr lang="zh-CN" altLang="en-US" sz="2000" dirty="0" smtClean="0">
                <a:latin typeface="微软雅黑" pitchFamily="34" charset="-122"/>
              </a:rPr>
              <a:t>和</a:t>
            </a:r>
            <a:r>
              <a:rPr lang="en-US" altLang="zh-CN" sz="2000" dirty="0" smtClean="0">
                <a:latin typeface="微软雅黑" pitchFamily="34" charset="-122"/>
              </a:rPr>
              <a:t>TAE session</a:t>
            </a:r>
            <a:r>
              <a:rPr lang="zh-CN" altLang="en-US" sz="2000" dirty="0" smtClean="0">
                <a:latin typeface="微软雅黑" pitchFamily="34" charset="-122"/>
              </a:rPr>
              <a:t>之间的信息同步。</a:t>
            </a:r>
            <a:endParaRPr lang="en-US" altLang="zh-CN" sz="2000" dirty="0" smtClean="0">
              <a:latin typeface="微软雅黑" pitchFamily="34" charset="-122"/>
            </a:endParaRPr>
          </a:p>
          <a:p>
            <a:pPr marL="757237" lvl="2" indent="0">
              <a:lnSpc>
                <a:spcPct val="80000"/>
              </a:lnSpc>
              <a:buNone/>
            </a:pPr>
            <a:endParaRPr lang="en-US" altLang="zh-CN" sz="2000" dirty="0" smtClean="0">
              <a:latin typeface="微软雅黑" pitchFamily="34" charset="-122"/>
            </a:endParaRPr>
          </a:p>
          <a:p>
            <a:pPr marL="757237" lvl="2" indent="0">
              <a:lnSpc>
                <a:spcPct val="80000"/>
              </a:lnSpc>
              <a:buNone/>
            </a:pPr>
            <a:r>
              <a:rPr lang="en-US" altLang="zh-CN" sz="2000" b="1" dirty="0">
                <a:latin typeface="微软雅黑" pitchFamily="34" charset="-122"/>
              </a:rPr>
              <a:t> </a:t>
            </a:r>
            <a:endParaRPr lang="en-US" altLang="zh-CN" sz="2000" b="1" dirty="0" smtClean="0">
              <a:latin typeface="微软雅黑" pitchFamily="34" charset="-122"/>
            </a:endParaRPr>
          </a:p>
          <a:p>
            <a:pPr marL="757237" lvl="2" indent="0">
              <a:lnSpc>
                <a:spcPct val="80000"/>
              </a:lnSpc>
              <a:buNone/>
            </a:pPr>
            <a:endParaRPr lang="en-US" altLang="zh-CN" sz="2000" b="1" dirty="0" smtClean="0">
              <a:latin typeface="微软雅黑" pitchFamily="34" charset="-122"/>
            </a:endParaRPr>
          </a:p>
          <a:p>
            <a:pPr marL="757237" lvl="2" indent="0">
              <a:lnSpc>
                <a:spcPct val="80000"/>
              </a:lnSpc>
              <a:buNone/>
            </a:pPr>
            <a:r>
              <a:rPr lang="en-US" altLang="zh-CN" sz="2000" dirty="0">
                <a:latin typeface="微软雅黑" pitchFamily="34" charset="-122"/>
              </a:rPr>
              <a:t>	</a:t>
            </a:r>
            <a:endParaRPr lang="en-US" altLang="zh-CN" sz="2000" b="1" dirty="0" smtClean="0">
              <a:latin typeface="微软雅黑" pitchFamily="34" charset="-122"/>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988840"/>
            <a:ext cx="6585645" cy="483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3906915"/>
      </p:ext>
    </p:extLst>
  </p:cSld>
  <p:clrMapOvr>
    <a:masterClrMapping/>
  </p:clrMapOvr>
  <p:transition advTm="44578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err="1" smtClean="0"/>
              <a:t>TaeSsoProxy</a:t>
            </a:r>
            <a:endParaRPr lang="zh-CN" altLang="en-US" sz="4000" dirty="0" smtClean="0"/>
          </a:p>
        </p:txBody>
      </p:sp>
      <p:sp>
        <p:nvSpPr>
          <p:cNvPr id="5" name="内容占位符 2"/>
          <p:cNvSpPr>
            <a:spLocks noGrp="1"/>
          </p:cNvSpPr>
          <p:nvPr>
            <p:ph idx="1"/>
          </p:nvPr>
        </p:nvSpPr>
        <p:spPr>
          <a:xfrm>
            <a:off x="304800" y="1085800"/>
            <a:ext cx="8659688" cy="5007496"/>
          </a:xfrm>
        </p:spPr>
        <p:txBody>
          <a:bodyPr>
            <a:normAutofit/>
          </a:bodyPr>
          <a:lstStyle/>
          <a:p>
            <a:pPr marL="625475" lvl="1" indent="-268288">
              <a:lnSpc>
                <a:spcPct val="80000"/>
              </a:lnSpc>
            </a:pPr>
            <a:r>
              <a:rPr lang="zh-CN" altLang="en-US" sz="2400" b="1" dirty="0" smtClean="0">
                <a:latin typeface="微软雅黑" pitchFamily="34" charset="-122"/>
              </a:rPr>
              <a:t>解决方案：</a:t>
            </a:r>
            <a:endParaRPr lang="en-US" altLang="zh-CN" sz="2400" b="1" dirty="0" smtClean="0">
              <a:latin typeface="微软雅黑" pitchFamily="34" charset="-122"/>
            </a:endParaRPr>
          </a:p>
          <a:p>
            <a:pPr marL="757237" lvl="2" indent="0">
              <a:lnSpc>
                <a:spcPct val="80000"/>
              </a:lnSpc>
              <a:buNone/>
            </a:pPr>
            <a:r>
              <a:rPr lang="en-US" altLang="zh-CN" sz="2000" dirty="0">
                <a:latin typeface="微软雅黑" pitchFamily="34" charset="-122"/>
              </a:rPr>
              <a:t> </a:t>
            </a:r>
            <a:r>
              <a:rPr lang="zh-CN" altLang="en-US" sz="2000" dirty="0">
                <a:latin typeface="微软雅黑" pitchFamily="34" charset="-122"/>
              </a:rPr>
              <a:t>优</a:t>
            </a:r>
            <a:r>
              <a:rPr lang="zh-CN" altLang="en-US" sz="2000" dirty="0" smtClean="0">
                <a:latin typeface="微软雅黑" pitchFamily="34" charset="-122"/>
              </a:rPr>
              <a:t>站：以</a:t>
            </a:r>
            <a:r>
              <a:rPr lang="en-US" altLang="zh-CN" sz="2000" dirty="0" smtClean="0">
                <a:latin typeface="微软雅黑" pitchFamily="34" charset="-122"/>
              </a:rPr>
              <a:t>xiaoxiqi.uz.taobao.com</a:t>
            </a:r>
            <a:r>
              <a:rPr lang="zh-CN" altLang="en-US" sz="2000" dirty="0" smtClean="0">
                <a:latin typeface="微软雅黑" pitchFamily="34" charset="-122"/>
              </a:rPr>
              <a:t>站点为例：</a:t>
            </a:r>
            <a:endParaRPr lang="en-US" altLang="zh-CN" sz="2000" dirty="0" smtClean="0">
              <a:latin typeface="微软雅黑" pitchFamily="34" charset="-122"/>
            </a:endParaRPr>
          </a:p>
          <a:p>
            <a:pPr marL="757237" lvl="2" indent="0">
              <a:lnSpc>
                <a:spcPct val="80000"/>
              </a:lnSpc>
              <a:buNone/>
            </a:pPr>
            <a:r>
              <a:rPr lang="en-US" altLang="zh-CN" sz="2000" b="1" dirty="0">
                <a:latin typeface="微软雅黑" pitchFamily="34" charset="-122"/>
              </a:rPr>
              <a:t> </a:t>
            </a:r>
            <a:endParaRPr lang="en-US" altLang="zh-CN" sz="2000" b="1" dirty="0" smtClean="0">
              <a:latin typeface="微软雅黑" pitchFamily="34" charset="-122"/>
            </a:endParaRPr>
          </a:p>
          <a:p>
            <a:pPr marL="757237" lvl="2" indent="0">
              <a:lnSpc>
                <a:spcPct val="80000"/>
              </a:lnSpc>
              <a:buNone/>
            </a:pPr>
            <a:r>
              <a:rPr lang="en-US" altLang="zh-CN" sz="2000" b="1" dirty="0" smtClean="0">
                <a:latin typeface="微软雅黑" pitchFamily="34" charset="-122"/>
              </a:rPr>
              <a:t>         </a:t>
            </a:r>
          </a:p>
          <a:p>
            <a:pPr marL="757237" lvl="2" indent="0">
              <a:lnSpc>
                <a:spcPct val="80000"/>
              </a:lnSpc>
              <a:buNone/>
            </a:pPr>
            <a:r>
              <a:rPr lang="en-US" altLang="zh-CN" sz="2000" b="1" dirty="0">
                <a:latin typeface="微软雅黑" pitchFamily="34" charset="-122"/>
              </a:rPr>
              <a:t> </a:t>
            </a:r>
            <a:r>
              <a:rPr lang="en-US" altLang="zh-CN" sz="2000" b="1" dirty="0" smtClean="0">
                <a:latin typeface="微软雅黑" pitchFamily="34" charset="-122"/>
              </a:rPr>
              <a:t>         </a:t>
            </a:r>
          </a:p>
          <a:p>
            <a:pPr marL="757237" lvl="2" indent="0">
              <a:lnSpc>
                <a:spcPct val="80000"/>
              </a:lnSpc>
              <a:buNone/>
            </a:pPr>
            <a:r>
              <a:rPr lang="en-US" altLang="zh-CN" sz="2000" dirty="0">
                <a:latin typeface="微软雅黑" pitchFamily="34" charset="-122"/>
              </a:rPr>
              <a:t>	</a:t>
            </a:r>
            <a:endParaRPr lang="en-US" altLang="zh-CN" sz="2000" b="1" dirty="0" smtClean="0">
              <a:latin typeface="微软雅黑" pitchFamily="34" charset="-122"/>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703524"/>
            <a:ext cx="7344816" cy="2461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491880" y="4653136"/>
            <a:ext cx="216024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031150814"/>
              </p:ext>
            </p:extLst>
          </p:nvPr>
        </p:nvGraphicFramePr>
        <p:xfrm>
          <a:off x="2411760" y="1844824"/>
          <a:ext cx="6096000" cy="1584960"/>
        </p:xfrm>
        <a:graphic>
          <a:graphicData uri="http://schemas.openxmlformats.org/drawingml/2006/table">
            <a:tbl>
              <a:tblPr firstRow="1" bandRow="1">
                <a:tableStyleId>{5C22544A-7EE6-4342-B048-85BDC9FD1C3A}</a:tableStyleId>
              </a:tblPr>
              <a:tblGrid>
                <a:gridCol w="6096000"/>
              </a:tblGrid>
              <a:tr h="370840">
                <a:tc>
                  <a:txBody>
                    <a:bodyPr/>
                    <a:lstStyle/>
                    <a:p>
                      <a:r>
                        <a:rPr lang="en-US" altLang="zh-CN" sz="1400" dirty="0" smtClean="0">
                          <a:solidFill>
                            <a:schemeClr val="tx1"/>
                          </a:solidFill>
                          <a:latin typeface="微软雅黑" panose="020B0503020204020204" pitchFamily="34" charset="-122"/>
                          <a:ea typeface="微软雅黑" panose="020B0503020204020204" pitchFamily="34" charset="-122"/>
                        </a:rPr>
                        <a:t>Host: </a:t>
                      </a:r>
                      <a:r>
                        <a:rPr lang="en-US" altLang="zh-CN" sz="1400" b="0" dirty="0" smtClean="0">
                          <a:solidFill>
                            <a:schemeClr val="tx1"/>
                          </a:solidFill>
                          <a:latin typeface="微软雅黑" panose="020B0503020204020204" pitchFamily="34" charset="-122"/>
                          <a:ea typeface="微软雅黑" panose="020B0503020204020204" pitchFamily="34" charset="-122"/>
                        </a:rPr>
                        <a:t>xiaoxiqi.uz.taobao.com</a:t>
                      </a:r>
                    </a:p>
                    <a:p>
                      <a:r>
                        <a:rPr lang="en-US" altLang="zh-CN" sz="1400" dirty="0" smtClean="0">
                          <a:solidFill>
                            <a:schemeClr val="tx1"/>
                          </a:solidFill>
                          <a:latin typeface="微软雅黑" panose="020B0503020204020204" pitchFamily="34" charset="-122"/>
                          <a:ea typeface="微软雅黑" panose="020B0503020204020204" pitchFamily="34" charset="-122"/>
                        </a:rPr>
                        <a:t>Cookie: </a:t>
                      </a:r>
                      <a:r>
                        <a:rPr lang="en-US" altLang="zh-CN" sz="1400" b="0" i="0" kern="1200" dirty="0" smtClean="0">
                          <a:solidFill>
                            <a:schemeClr val="tx1"/>
                          </a:solidFill>
                          <a:effectLst/>
                          <a:latin typeface="微软雅黑" panose="020B0503020204020204" pitchFamily="34" charset="-122"/>
                          <a:ea typeface="微软雅黑" panose="020B0503020204020204" pitchFamily="34" charset="-122"/>
                          <a:cs typeface="+mn-cs"/>
                        </a:rPr>
                        <a:t>JSESSIONID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smtClean="0">
                          <a:solidFill>
                            <a:schemeClr val="tx1"/>
                          </a:solidFill>
                          <a:latin typeface="微软雅黑" panose="020B0503020204020204" pitchFamily="34" charset="-122"/>
                          <a:ea typeface="微软雅黑" panose="020B0503020204020204" pitchFamily="34" charset="-122"/>
                        </a:rPr>
                        <a:t>taessoproxy</a:t>
                      </a:r>
                      <a:r>
                        <a:rPr lang="en-US" altLang="zh-CN" sz="1400" dirty="0" smtClean="0">
                          <a:solidFill>
                            <a:schemeClr val="tx1"/>
                          </a:solidFill>
                          <a:latin typeface="微软雅黑" panose="020B0503020204020204" pitchFamily="34" charset="-122"/>
                          <a:ea typeface="微软雅黑" panose="020B0503020204020204" pitchFamily="34" charset="-122"/>
                        </a:rPr>
                        <a:t>-http-header-</a:t>
                      </a:r>
                      <a:r>
                        <a:rPr lang="en-US" altLang="zh-CN" sz="1400" dirty="0" err="1" smtClean="0">
                          <a:solidFill>
                            <a:schemeClr val="tx1"/>
                          </a:solidFill>
                          <a:latin typeface="微软雅黑" panose="020B0503020204020204" pitchFamily="34" charset="-122"/>
                          <a:ea typeface="微软雅黑" panose="020B0503020204020204" pitchFamily="34" charset="-122"/>
                        </a:rPr>
                        <a:t>tbtoken</a:t>
                      </a:r>
                      <a:r>
                        <a:rPr lang="en-US" altLang="zh-CN" sz="1400" dirty="0" smtClean="0">
                          <a:solidFill>
                            <a:schemeClr val="tx1"/>
                          </a:solidFill>
                          <a:latin typeface="微软雅黑" panose="020B0503020204020204" pitchFamily="34" charset="-122"/>
                          <a:ea typeface="微软雅黑" panose="020B0503020204020204" pitchFamily="34" charset="-122"/>
                        </a:rPr>
                        <a:t>: </a:t>
                      </a:r>
                      <a:r>
                        <a:rPr lang="en-US" altLang="zh-CN" sz="1400" baseline="0" dirty="0" smtClean="0">
                          <a:solidFill>
                            <a:schemeClr val="tx1"/>
                          </a:solidFill>
                          <a:latin typeface="微软雅黑" panose="020B0503020204020204" pitchFamily="34" charset="-122"/>
                          <a:ea typeface="微软雅黑" panose="020B0503020204020204" pitchFamily="34" charset="-122"/>
                        </a:rPr>
                        <a:t> </a:t>
                      </a:r>
                      <a:r>
                        <a:rPr lang="zh-CN" altLang="en-US" sz="1400" b="0" baseline="0" dirty="0" smtClean="0">
                          <a:solidFill>
                            <a:schemeClr val="tx1"/>
                          </a:solidFill>
                          <a:latin typeface="微软雅黑" panose="020B0503020204020204" pitchFamily="34" charset="-122"/>
                          <a:ea typeface="微软雅黑" panose="020B0503020204020204" pitchFamily="34" charset="-122"/>
                        </a:rPr>
                        <a:t>加密后的</a:t>
                      </a:r>
                      <a:r>
                        <a:rPr lang="en-US" altLang="zh-CN" sz="1400" b="0" baseline="0" dirty="0" err="1" smtClean="0">
                          <a:solidFill>
                            <a:schemeClr val="tx1"/>
                          </a:solidFill>
                          <a:latin typeface="微软雅黑" panose="020B0503020204020204" pitchFamily="34" charset="-122"/>
                          <a:ea typeface="微软雅黑" panose="020B0503020204020204" pitchFamily="34" charset="-122"/>
                        </a:rPr>
                        <a:t>tbtoken</a:t>
                      </a:r>
                      <a:endParaRPr lang="en-US" altLang="zh-CN" sz="1400" b="0" baseline="0" dirty="0" smtClean="0">
                        <a:solidFill>
                          <a:schemeClr val="tx1"/>
                        </a:solidFill>
                        <a:latin typeface="微软雅黑" panose="020B0503020204020204" pitchFamily="34" charset="-122"/>
                        <a:ea typeface="微软雅黑" panose="020B0503020204020204" pitchFamily="34" charset="-122"/>
                      </a:endParaRPr>
                    </a:p>
                    <a:p>
                      <a:r>
                        <a:rPr lang="en-US" altLang="zh-CN" sz="1400" dirty="0" err="1" smtClean="0">
                          <a:solidFill>
                            <a:schemeClr val="tx1"/>
                          </a:solidFill>
                          <a:latin typeface="微软雅黑" panose="020B0503020204020204" pitchFamily="34" charset="-122"/>
                          <a:ea typeface="微软雅黑" panose="020B0503020204020204" pitchFamily="34" charset="-122"/>
                        </a:rPr>
                        <a:t>taessoproxy</a:t>
                      </a:r>
                      <a:r>
                        <a:rPr lang="en-US" altLang="zh-CN" sz="1400" dirty="0" smtClean="0">
                          <a:solidFill>
                            <a:schemeClr val="tx1"/>
                          </a:solidFill>
                          <a:latin typeface="微软雅黑" panose="020B0503020204020204" pitchFamily="34" charset="-122"/>
                          <a:ea typeface="微软雅黑" panose="020B0503020204020204" pitchFamily="34" charset="-122"/>
                        </a:rPr>
                        <a:t>-http-header-</a:t>
                      </a:r>
                      <a:r>
                        <a:rPr lang="en-US" altLang="zh-CN" sz="1400" dirty="0" err="1" smtClean="0">
                          <a:solidFill>
                            <a:schemeClr val="tx1"/>
                          </a:solidFill>
                          <a:latin typeface="微软雅黑" panose="020B0503020204020204" pitchFamily="34" charset="-122"/>
                          <a:ea typeface="微软雅黑" panose="020B0503020204020204" pitchFamily="34" charset="-122"/>
                        </a:rPr>
                        <a:t>sessionID</a:t>
                      </a:r>
                      <a:r>
                        <a:rPr lang="zh-CN" altLang="en-US" sz="1400" b="0" dirty="0" smtClean="0">
                          <a:solidFill>
                            <a:schemeClr val="tx1"/>
                          </a:solidFill>
                          <a:latin typeface="微软雅黑" panose="020B0503020204020204" pitchFamily="34" charset="-122"/>
                          <a:ea typeface="微软雅黑" panose="020B0503020204020204" pitchFamily="34" charset="-122"/>
                        </a:rPr>
                        <a:t>： 加密后的淘宝</a:t>
                      </a:r>
                      <a:r>
                        <a:rPr lang="en-US" altLang="zh-CN" sz="1400" b="0" dirty="0" err="1" smtClean="0">
                          <a:solidFill>
                            <a:schemeClr val="tx1"/>
                          </a:solidFill>
                          <a:latin typeface="微软雅黑" panose="020B0503020204020204" pitchFamily="34" charset="-122"/>
                          <a:ea typeface="微软雅黑" panose="020B0503020204020204" pitchFamily="34" charset="-122"/>
                        </a:rPr>
                        <a:t>sessionId</a:t>
                      </a:r>
                      <a:endParaRPr lang="en-US" altLang="zh-CN" sz="1400" b="0" dirty="0" smtClean="0">
                        <a:solidFill>
                          <a:schemeClr val="tx1"/>
                        </a:solidFill>
                        <a:latin typeface="微软雅黑" panose="020B0503020204020204" pitchFamily="34" charset="-122"/>
                        <a:ea typeface="微软雅黑" panose="020B0503020204020204" pitchFamily="34" charset="-122"/>
                      </a:endParaRPr>
                    </a:p>
                    <a:p>
                      <a:r>
                        <a:rPr lang="en-US" altLang="zh-CN" sz="1400" dirty="0" err="1" smtClean="0">
                          <a:solidFill>
                            <a:schemeClr val="tx1"/>
                          </a:solidFill>
                          <a:latin typeface="微软雅黑" panose="020B0503020204020204" pitchFamily="34" charset="-122"/>
                          <a:ea typeface="微软雅黑" panose="020B0503020204020204" pitchFamily="34" charset="-122"/>
                        </a:rPr>
                        <a:t>taessoproxy</a:t>
                      </a:r>
                      <a:r>
                        <a:rPr lang="en-US" altLang="zh-CN" sz="1400" dirty="0" smtClean="0">
                          <a:solidFill>
                            <a:schemeClr val="tx1"/>
                          </a:solidFill>
                          <a:latin typeface="微软雅黑" panose="020B0503020204020204" pitchFamily="34" charset="-122"/>
                          <a:ea typeface="微软雅黑" panose="020B0503020204020204" pitchFamily="34" charset="-122"/>
                        </a:rPr>
                        <a:t>-http-header-</a:t>
                      </a:r>
                      <a:r>
                        <a:rPr lang="en-US" altLang="zh-CN" sz="1400" dirty="0" err="1" smtClean="0">
                          <a:solidFill>
                            <a:schemeClr val="tx1"/>
                          </a:solidFill>
                          <a:latin typeface="微软雅黑" panose="020B0503020204020204" pitchFamily="34" charset="-122"/>
                          <a:ea typeface="微软雅黑" panose="020B0503020204020204" pitchFamily="34" charset="-122"/>
                        </a:rPr>
                        <a:t>nk</a:t>
                      </a:r>
                      <a:r>
                        <a:rPr lang="zh-CN" altLang="en-US" sz="1400" dirty="0" smtClean="0">
                          <a:solidFill>
                            <a:schemeClr val="tx1"/>
                          </a:solidFill>
                          <a:latin typeface="微软雅黑" panose="020B0503020204020204" pitchFamily="34" charset="-122"/>
                          <a:ea typeface="微软雅黑" panose="020B0503020204020204" pitchFamily="34" charset="-122"/>
                        </a:rPr>
                        <a:t>：</a:t>
                      </a:r>
                      <a:r>
                        <a:rPr lang="zh-CN" altLang="en-US" sz="1400" b="0" dirty="0" smtClean="0">
                          <a:solidFill>
                            <a:schemeClr val="tx1"/>
                          </a:solidFill>
                          <a:latin typeface="微软雅黑" panose="020B0503020204020204" pitchFamily="34" charset="-122"/>
                          <a:ea typeface="微软雅黑" panose="020B0503020204020204" pitchFamily="34" charset="-122"/>
                        </a:rPr>
                        <a:t>加密后的用户</a:t>
                      </a:r>
                      <a:r>
                        <a:rPr lang="en-US" altLang="zh-CN" sz="1400" b="0" dirty="0" smtClean="0">
                          <a:solidFill>
                            <a:schemeClr val="tx1"/>
                          </a:solidFill>
                          <a:latin typeface="微软雅黑" panose="020B0503020204020204" pitchFamily="34" charset="-122"/>
                          <a:ea typeface="微软雅黑" panose="020B0503020204020204" pitchFamily="34" charset="-122"/>
                        </a:rPr>
                        <a:t>nick</a:t>
                      </a:r>
                    </a:p>
                    <a:p>
                      <a:r>
                        <a:rPr lang="en-US" altLang="zh-CN" sz="1400" dirty="0" err="1" smtClean="0">
                          <a:solidFill>
                            <a:schemeClr val="tx1"/>
                          </a:solidFill>
                          <a:latin typeface="微软雅黑" panose="020B0503020204020204" pitchFamily="34" charset="-122"/>
                          <a:ea typeface="微软雅黑" panose="020B0503020204020204" pitchFamily="34" charset="-122"/>
                        </a:rPr>
                        <a:t>taessoproxy</a:t>
                      </a:r>
                      <a:r>
                        <a:rPr lang="en-US" altLang="zh-CN" sz="1400" dirty="0" smtClean="0">
                          <a:solidFill>
                            <a:schemeClr val="tx1"/>
                          </a:solidFill>
                          <a:latin typeface="微软雅黑" panose="020B0503020204020204" pitchFamily="34" charset="-122"/>
                          <a:ea typeface="微软雅黑" panose="020B0503020204020204" pitchFamily="34" charset="-122"/>
                        </a:rPr>
                        <a:t>-http-header-</a:t>
                      </a:r>
                      <a:r>
                        <a:rPr lang="en-US" altLang="zh-CN" sz="1400" dirty="0" err="1" smtClean="0">
                          <a:solidFill>
                            <a:schemeClr val="tx1"/>
                          </a:solidFill>
                          <a:latin typeface="微软雅黑" panose="020B0503020204020204" pitchFamily="34" charset="-122"/>
                          <a:ea typeface="微软雅黑" panose="020B0503020204020204" pitchFamily="34" charset="-122"/>
                        </a:rPr>
                        <a:t>userIDNum</a:t>
                      </a:r>
                      <a:r>
                        <a:rPr lang="zh-CN" altLang="en-US" sz="1400" dirty="0" smtClean="0">
                          <a:solidFill>
                            <a:schemeClr val="tx1"/>
                          </a:solidFill>
                          <a:latin typeface="微软雅黑" panose="020B0503020204020204" pitchFamily="34" charset="-122"/>
                          <a:ea typeface="微软雅黑" panose="020B0503020204020204" pitchFamily="34" charset="-122"/>
                        </a:rPr>
                        <a:t>：</a:t>
                      </a:r>
                      <a:r>
                        <a:rPr lang="zh-CN" altLang="en-US" sz="1400" b="0" dirty="0" smtClean="0">
                          <a:solidFill>
                            <a:schemeClr val="tx1"/>
                          </a:solidFill>
                          <a:latin typeface="微软雅黑" panose="020B0503020204020204" pitchFamily="34" charset="-122"/>
                          <a:ea typeface="微软雅黑" panose="020B0503020204020204" pitchFamily="34" charset="-122"/>
                        </a:rPr>
                        <a:t>加密后的用户</a:t>
                      </a:r>
                      <a:r>
                        <a:rPr lang="en-US" altLang="zh-CN" sz="1400" b="0" dirty="0" smtClean="0">
                          <a:solidFill>
                            <a:schemeClr val="tx1"/>
                          </a:solidFill>
                          <a:latin typeface="微软雅黑" panose="020B0503020204020204" pitchFamily="34" charset="-122"/>
                          <a:ea typeface="微软雅黑" panose="020B0503020204020204" pitchFamily="34" charset="-122"/>
                        </a:rPr>
                        <a:t>Id</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微软雅黑" panose="020B0503020204020204" pitchFamily="34" charset="-122"/>
                          <a:ea typeface="微软雅黑" panose="020B0503020204020204" pitchFamily="34" charset="-122"/>
                        </a:rPr>
                        <a:t>加密算法</a:t>
                      </a:r>
                      <a:r>
                        <a:rPr lang="zh-CN" altLang="en-US" sz="1400" b="0" dirty="0" smtClean="0">
                          <a:solidFill>
                            <a:schemeClr val="tx1"/>
                          </a:solidFill>
                          <a:latin typeface="微软雅黑" panose="020B0503020204020204" pitchFamily="34" charset="-122"/>
                          <a:ea typeface="微软雅黑" panose="020B0503020204020204" pitchFamily="34" charset="-122"/>
                        </a:rPr>
                        <a:t>：</a:t>
                      </a:r>
                      <a:r>
                        <a:rPr lang="en-US" altLang="zh-CN" sz="1400" b="0" i="0" kern="1200" dirty="0" smtClean="0">
                          <a:solidFill>
                            <a:schemeClr val="tx1"/>
                          </a:solidFill>
                          <a:effectLst/>
                          <a:latin typeface="微软雅黑" panose="020B0503020204020204" pitchFamily="34" charset="-122"/>
                          <a:ea typeface="微软雅黑" panose="020B0503020204020204" pitchFamily="34" charset="-122"/>
                          <a:cs typeface="+mn-cs"/>
                        </a:rPr>
                        <a:t>AES/ECB/PKCS5Padding</a:t>
                      </a:r>
                    </a:p>
                  </a:txBody>
                  <a:tcPr>
                    <a:solidFill>
                      <a:schemeClr val="bg1">
                        <a:lumMod val="75000"/>
                      </a:schemeClr>
                    </a:solidFill>
                  </a:tcPr>
                </a:tc>
              </a:tr>
            </a:tbl>
          </a:graphicData>
        </a:graphic>
      </p:graphicFrame>
      <p:sp>
        <p:nvSpPr>
          <p:cNvPr id="8" name="右箭头 7"/>
          <p:cNvSpPr/>
          <p:nvPr/>
        </p:nvSpPr>
        <p:spPr>
          <a:xfrm rot="17040603">
            <a:off x="4241468" y="3890420"/>
            <a:ext cx="1015300" cy="272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42137066"/>
      </p:ext>
    </p:extLst>
  </p:cSld>
  <p:clrMapOvr>
    <a:masterClrMapping/>
  </p:clrMapOvr>
  <p:transition advTm="44578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err="1" smtClean="0"/>
              <a:t>TaeSsoProxy</a:t>
            </a:r>
            <a:endParaRPr lang="zh-CN" altLang="en-US" sz="4000" dirty="0" smtClean="0"/>
          </a:p>
        </p:txBody>
      </p:sp>
      <p:sp>
        <p:nvSpPr>
          <p:cNvPr id="5" name="内容占位符 2"/>
          <p:cNvSpPr>
            <a:spLocks noGrp="1"/>
          </p:cNvSpPr>
          <p:nvPr>
            <p:ph idx="1"/>
          </p:nvPr>
        </p:nvSpPr>
        <p:spPr>
          <a:xfrm>
            <a:off x="304800" y="764704"/>
            <a:ext cx="8659688" cy="5328592"/>
          </a:xfrm>
        </p:spPr>
        <p:txBody>
          <a:bodyPr>
            <a:normAutofit/>
          </a:bodyPr>
          <a:lstStyle/>
          <a:p>
            <a:pPr marL="625475" lvl="1" indent="-268288">
              <a:lnSpc>
                <a:spcPct val="80000"/>
              </a:lnSpc>
            </a:pPr>
            <a:r>
              <a:rPr lang="zh-CN" altLang="en-US" sz="2400" b="1" dirty="0" smtClean="0">
                <a:latin typeface="微软雅黑" pitchFamily="34" charset="-122"/>
              </a:rPr>
              <a:t>解决方案：</a:t>
            </a:r>
            <a:endParaRPr lang="en-US" altLang="zh-CN" sz="2400" b="1" dirty="0" smtClean="0">
              <a:latin typeface="微软雅黑" pitchFamily="34" charset="-122"/>
            </a:endParaRPr>
          </a:p>
          <a:p>
            <a:pPr marL="757237" lvl="2" indent="0">
              <a:lnSpc>
                <a:spcPct val="80000"/>
              </a:lnSpc>
              <a:buNone/>
            </a:pPr>
            <a:r>
              <a:rPr lang="en-US" altLang="zh-CN" sz="2000" dirty="0">
                <a:latin typeface="微软雅黑" pitchFamily="34" charset="-122"/>
              </a:rPr>
              <a:t> </a:t>
            </a:r>
            <a:r>
              <a:rPr lang="zh-CN" altLang="en-US" sz="2000" dirty="0">
                <a:latin typeface="微软雅黑" pitchFamily="34" charset="-122"/>
              </a:rPr>
              <a:t>微</a:t>
            </a:r>
            <a:r>
              <a:rPr lang="zh-CN" altLang="en-US" sz="2000" dirty="0" smtClean="0">
                <a:latin typeface="微软雅黑" pitchFamily="34" charset="-122"/>
              </a:rPr>
              <a:t>淘</a:t>
            </a:r>
            <a:r>
              <a:rPr lang="en-US" altLang="zh-CN" sz="2000" dirty="0" smtClean="0">
                <a:latin typeface="微软雅黑" pitchFamily="34" charset="-122"/>
              </a:rPr>
              <a:t>: </a:t>
            </a:r>
            <a:r>
              <a:rPr lang="zh-CN" altLang="en-US" sz="2000" dirty="0" smtClean="0">
                <a:latin typeface="微软雅黑" pitchFamily="34" charset="-122"/>
              </a:rPr>
              <a:t>以</a:t>
            </a:r>
            <a:r>
              <a:rPr lang="en-US" altLang="zh-CN" sz="2000" dirty="0" smtClean="0">
                <a:latin typeface="微软雅黑" pitchFamily="34" charset="-122"/>
              </a:rPr>
              <a:t>laohj.we.m.taeapp.com</a:t>
            </a:r>
            <a:r>
              <a:rPr lang="zh-CN" altLang="en-US" sz="2000" dirty="0" smtClean="0">
                <a:latin typeface="微软雅黑" pitchFamily="34" charset="-122"/>
              </a:rPr>
              <a:t>站点为例：</a:t>
            </a:r>
            <a:endParaRPr lang="en-US" altLang="zh-CN" sz="2000" dirty="0" smtClean="0">
              <a:latin typeface="微软雅黑" pitchFamily="34" charset="-122"/>
            </a:endParaRPr>
          </a:p>
          <a:p>
            <a:pPr marL="757237" lvl="2" indent="0">
              <a:lnSpc>
                <a:spcPct val="80000"/>
              </a:lnSpc>
              <a:buNone/>
            </a:pPr>
            <a:r>
              <a:rPr lang="zh-CN" altLang="en-US" sz="1800" b="1" dirty="0" smtClean="0">
                <a:latin typeface="微软雅黑" pitchFamily="34" charset="-122"/>
              </a:rPr>
              <a:t> </a:t>
            </a:r>
            <a:endParaRPr lang="en-US" altLang="zh-CN" sz="1800" b="1" dirty="0" smtClean="0">
              <a:latin typeface="微软雅黑" pitchFamily="34" charset="-122"/>
            </a:endParaRPr>
          </a:p>
          <a:p>
            <a:pPr marL="757237" lvl="2" indent="0">
              <a:lnSpc>
                <a:spcPct val="80000"/>
              </a:lnSpc>
              <a:buNone/>
            </a:pPr>
            <a:r>
              <a:rPr lang="en-US" altLang="zh-CN" sz="1800" b="1" dirty="0" smtClean="0">
                <a:latin typeface="微软雅黑" pitchFamily="34" charset="-122"/>
              </a:rPr>
              <a:t>1. </a:t>
            </a:r>
            <a:r>
              <a:rPr lang="zh-CN" altLang="en-US" sz="1800" b="1" dirty="0" smtClean="0">
                <a:latin typeface="微软雅黑" pitchFamily="34" charset="-122"/>
              </a:rPr>
              <a:t>新会话访问</a:t>
            </a:r>
            <a:r>
              <a:rPr lang="zh-CN" altLang="en-US" sz="2000" dirty="0" smtClean="0">
                <a:latin typeface="微软雅黑" pitchFamily="34" charset="-122"/>
              </a:rPr>
              <a:t>（主要目的：</a:t>
            </a:r>
            <a:r>
              <a:rPr lang="zh-CN" altLang="en-US" sz="1600" dirty="0" smtClean="0">
                <a:latin typeface="微软雅黑" pitchFamily="34" charset="-122"/>
              </a:rPr>
              <a:t>同步淘宝的</a:t>
            </a:r>
            <a:r>
              <a:rPr lang="en-US" altLang="zh-CN" sz="1600" dirty="0" err="1" smtClean="0">
                <a:latin typeface="微软雅黑" pitchFamily="34" charset="-122"/>
              </a:rPr>
              <a:t>sessionID</a:t>
            </a:r>
            <a:r>
              <a:rPr lang="zh-CN" altLang="en-US" sz="1600" dirty="0" smtClean="0">
                <a:latin typeface="微软雅黑" pitchFamily="34" charset="-122"/>
              </a:rPr>
              <a:t>）</a:t>
            </a:r>
            <a:endParaRPr lang="en-US" altLang="zh-CN" sz="1600" dirty="0" smtClean="0">
              <a:latin typeface="微软雅黑" pitchFamily="34" charset="-122"/>
            </a:endParaRPr>
          </a:p>
          <a:p>
            <a:pPr marL="757237" lvl="2" indent="0">
              <a:lnSpc>
                <a:spcPct val="80000"/>
              </a:lnSpc>
              <a:buNone/>
            </a:pPr>
            <a:endParaRPr lang="en-US" altLang="zh-CN" sz="1600" dirty="0" smtClean="0">
              <a:latin typeface="微软雅黑" pitchFamily="34" charset="-122"/>
            </a:endParaRPr>
          </a:p>
          <a:p>
            <a:pPr marL="757237" lvl="2" indent="0">
              <a:lnSpc>
                <a:spcPct val="80000"/>
              </a:lnSpc>
              <a:buNone/>
            </a:pPr>
            <a:endParaRPr lang="en-US" altLang="zh-CN" sz="2000" dirty="0">
              <a:latin typeface="微软雅黑" pitchFamily="34" charset="-122"/>
            </a:endParaRPr>
          </a:p>
          <a:p>
            <a:pPr marL="757237" lvl="2" indent="0">
              <a:lnSpc>
                <a:spcPct val="80000"/>
              </a:lnSpc>
              <a:buNone/>
            </a:pPr>
            <a:endParaRPr lang="en-US" altLang="zh-CN" sz="1800" b="1" dirty="0" smtClean="0">
              <a:latin typeface="微软雅黑" pitchFamily="34" charset="-122"/>
            </a:endParaRPr>
          </a:p>
          <a:p>
            <a:pPr marL="757237" lvl="2" indent="0">
              <a:lnSpc>
                <a:spcPct val="80000"/>
              </a:lnSpc>
              <a:buNone/>
            </a:pPr>
            <a:endParaRPr lang="en-US" altLang="zh-CN" sz="1800" b="1" dirty="0">
              <a:latin typeface="微软雅黑" pitchFamily="34" charset="-122"/>
            </a:endParaRPr>
          </a:p>
          <a:p>
            <a:pPr marL="757237" lvl="2" indent="0">
              <a:lnSpc>
                <a:spcPct val="80000"/>
              </a:lnSpc>
              <a:buNone/>
            </a:pPr>
            <a:endParaRPr lang="en-US" altLang="zh-CN" sz="1800" b="1" dirty="0" smtClean="0">
              <a:latin typeface="微软雅黑" pitchFamily="34" charset="-122"/>
            </a:endParaRPr>
          </a:p>
          <a:p>
            <a:pPr marL="757237" lvl="2" indent="0">
              <a:lnSpc>
                <a:spcPct val="80000"/>
              </a:lnSpc>
              <a:buNone/>
            </a:pPr>
            <a:endParaRPr lang="en-US" altLang="zh-CN" sz="1800" b="1" dirty="0">
              <a:latin typeface="微软雅黑" pitchFamily="34" charset="-122"/>
            </a:endParaRPr>
          </a:p>
          <a:p>
            <a:pPr marL="757237" lvl="2" indent="0">
              <a:lnSpc>
                <a:spcPct val="80000"/>
              </a:lnSpc>
              <a:buNone/>
            </a:pPr>
            <a:endParaRPr lang="en-US" altLang="zh-CN" sz="1800" b="1" dirty="0" smtClean="0">
              <a:latin typeface="微软雅黑" pitchFamily="34" charset="-122"/>
            </a:endParaRPr>
          </a:p>
          <a:p>
            <a:pPr marL="757237" lvl="2" indent="0">
              <a:lnSpc>
                <a:spcPct val="80000"/>
              </a:lnSpc>
              <a:buNone/>
            </a:pPr>
            <a:endParaRPr lang="en-US" altLang="zh-CN" sz="1800" b="1" dirty="0">
              <a:latin typeface="微软雅黑" pitchFamily="34" charset="-122"/>
            </a:endParaRPr>
          </a:p>
          <a:p>
            <a:pPr marL="757237" lvl="2" indent="0">
              <a:lnSpc>
                <a:spcPct val="80000"/>
              </a:lnSpc>
              <a:buNone/>
            </a:pPr>
            <a:r>
              <a:rPr lang="en-US" altLang="zh-CN" sz="2000" dirty="0">
                <a:latin typeface="微软雅黑" pitchFamily="34" charset="-122"/>
              </a:rPr>
              <a:t>	</a:t>
            </a:r>
            <a:endParaRPr lang="en-US" altLang="zh-CN" sz="2000" b="1" dirty="0" smtClean="0">
              <a:latin typeface="微软雅黑" pitchFamily="34" charset="-122"/>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564904"/>
            <a:ext cx="716420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3707904" y="3861048"/>
            <a:ext cx="3168352"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2743114727"/>
              </p:ext>
            </p:extLst>
          </p:nvPr>
        </p:nvGraphicFramePr>
        <p:xfrm>
          <a:off x="971600" y="2060848"/>
          <a:ext cx="7416824" cy="370840"/>
        </p:xfrm>
        <a:graphic>
          <a:graphicData uri="http://schemas.openxmlformats.org/drawingml/2006/table">
            <a:tbl>
              <a:tblPr firstRow="1" bandRow="1">
                <a:tableStyleId>{5C22544A-7EE6-4342-B048-85BDC9FD1C3A}</a:tableStyleId>
              </a:tblPr>
              <a:tblGrid>
                <a:gridCol w="7416824"/>
              </a:tblGrid>
              <a:tr h="370840">
                <a:tc>
                  <a:txBody>
                    <a:bodyPr/>
                    <a:lstStyle/>
                    <a:p>
                      <a:r>
                        <a:rPr lang="en-US" altLang="zh-CN" sz="1800" b="0" dirty="0" err="1" smtClean="0">
                          <a:solidFill>
                            <a:schemeClr val="tx1"/>
                          </a:solidFill>
                          <a:latin typeface="微软雅黑" panose="020B0503020204020204" pitchFamily="34" charset="-122"/>
                          <a:ea typeface="微软雅黑" panose="020B0503020204020204" pitchFamily="34" charset="-122"/>
                        </a:rPr>
                        <a:t>sessioninfo</a:t>
                      </a:r>
                      <a:r>
                        <a:rPr lang="en-US" altLang="zh-CN" sz="1800" b="0" dirty="0" smtClean="0">
                          <a:solidFill>
                            <a:schemeClr val="tx1"/>
                          </a:solidFill>
                          <a:latin typeface="微软雅黑" panose="020B0503020204020204" pitchFamily="34" charset="-122"/>
                          <a:ea typeface="微软雅黑" panose="020B0503020204020204" pitchFamily="34" charset="-122"/>
                        </a:rPr>
                        <a:t>: </a:t>
                      </a:r>
                      <a:r>
                        <a:rPr lang="zh-CN" altLang="en-US" sz="1800" b="0" dirty="0" smtClean="0">
                          <a:solidFill>
                            <a:schemeClr val="tx1"/>
                          </a:solidFill>
                          <a:latin typeface="微软雅黑" panose="020B0503020204020204" pitchFamily="34" charset="-122"/>
                          <a:ea typeface="微软雅黑" panose="020B0503020204020204" pitchFamily="34" charset="-122"/>
                        </a:rPr>
                        <a:t>加密的</a:t>
                      </a:r>
                      <a:r>
                        <a:rPr lang="en-US" altLang="zh-CN" sz="1800" b="0" dirty="0" smtClean="0">
                          <a:solidFill>
                            <a:schemeClr val="tx1"/>
                          </a:solidFill>
                          <a:latin typeface="微软雅黑" panose="020B0503020204020204" pitchFamily="34" charset="-122"/>
                          <a:ea typeface="微软雅黑" panose="020B0503020204020204" pitchFamily="34" charset="-122"/>
                        </a:rPr>
                        <a:t>session</a:t>
                      </a:r>
                      <a:r>
                        <a:rPr lang="zh-CN" altLang="en-US" sz="1800" b="0" dirty="0" smtClean="0">
                          <a:solidFill>
                            <a:schemeClr val="tx1"/>
                          </a:solidFill>
                          <a:latin typeface="微软雅黑" panose="020B0503020204020204" pitchFamily="34" charset="-122"/>
                          <a:ea typeface="微软雅黑" panose="020B0503020204020204" pitchFamily="34" charset="-122"/>
                        </a:rPr>
                        <a:t>信息</a:t>
                      </a:r>
                      <a:r>
                        <a:rPr lang="en-US" altLang="zh-CN" sz="1800" b="0" baseline="0" dirty="0" smtClean="0">
                          <a:solidFill>
                            <a:schemeClr val="tx1"/>
                          </a:solidFill>
                          <a:latin typeface="微软雅黑" panose="020B0503020204020204" pitchFamily="34" charset="-122"/>
                          <a:ea typeface="微软雅黑" panose="020B0503020204020204" pitchFamily="34" charset="-122"/>
                        </a:rPr>
                        <a:t> + MD5</a:t>
                      </a:r>
                      <a:r>
                        <a:rPr lang="zh-CN" altLang="en-US" sz="1800" b="0" baseline="0" dirty="0" smtClean="0">
                          <a:solidFill>
                            <a:schemeClr val="tx1"/>
                          </a:solidFill>
                          <a:latin typeface="微软雅黑" panose="020B0503020204020204" pitchFamily="34" charset="-122"/>
                          <a:ea typeface="微软雅黑" panose="020B0503020204020204" pitchFamily="34" charset="-122"/>
                        </a:rPr>
                        <a:t>签名 </a:t>
                      </a:r>
                      <a:r>
                        <a:rPr lang="en-US" altLang="zh-CN" sz="1800" b="0" baseline="0" dirty="0" smtClean="0">
                          <a:solidFill>
                            <a:schemeClr val="tx1"/>
                          </a:solidFill>
                          <a:latin typeface="微软雅黑" panose="020B0503020204020204" pitchFamily="34" charset="-122"/>
                          <a:ea typeface="微软雅黑" panose="020B0503020204020204" pitchFamily="34" charset="-122"/>
                        </a:rPr>
                        <a:t>+ </a:t>
                      </a:r>
                      <a:r>
                        <a:rPr lang="zh-CN" altLang="en-US" sz="1800" b="0" baseline="0" dirty="0" smtClean="0">
                          <a:solidFill>
                            <a:schemeClr val="tx1"/>
                          </a:solidFill>
                          <a:latin typeface="微软雅黑" panose="020B0503020204020204" pitchFamily="34" charset="-122"/>
                          <a:ea typeface="微软雅黑" panose="020B0503020204020204" pitchFamily="34" charset="-122"/>
                        </a:rPr>
                        <a:t>时间戳 </a:t>
                      </a:r>
                      <a:r>
                        <a:rPr lang="en-US" altLang="zh-CN" sz="1800" b="0" baseline="0" dirty="0" smtClean="0">
                          <a:solidFill>
                            <a:schemeClr val="tx1"/>
                          </a:solidFill>
                          <a:latin typeface="微软雅黑" panose="020B0503020204020204" pitchFamily="34" charset="-122"/>
                          <a:ea typeface="微软雅黑" panose="020B0503020204020204" pitchFamily="34" charset="-122"/>
                        </a:rPr>
                        <a:t>+ </a:t>
                      </a:r>
                      <a:r>
                        <a:rPr lang="en-US" altLang="zh-CN" sz="1800" b="0" baseline="0" dirty="0" err="1" smtClean="0">
                          <a:solidFill>
                            <a:schemeClr val="tx1"/>
                          </a:solidFill>
                          <a:latin typeface="微软雅黑" panose="020B0503020204020204" pitchFamily="34" charset="-122"/>
                          <a:ea typeface="微软雅黑" panose="020B0503020204020204" pitchFamily="34" charset="-122"/>
                        </a:rPr>
                        <a:t>CsrfToken</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solidFill>
                      <a:schemeClr val="bg1">
                        <a:lumMod val="75000"/>
                      </a:schemeClr>
                    </a:solidFill>
                  </a:tcPr>
                </a:tc>
              </a:tr>
            </a:tbl>
          </a:graphicData>
        </a:graphic>
      </p:graphicFrame>
      <p:sp>
        <p:nvSpPr>
          <p:cNvPr id="11" name="右箭头 10"/>
          <p:cNvSpPr/>
          <p:nvPr/>
        </p:nvSpPr>
        <p:spPr>
          <a:xfrm rot="16200000">
            <a:off x="4698955" y="2944101"/>
            <a:ext cx="864096" cy="249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18" name="表格 17"/>
          <p:cNvGraphicFramePr>
            <a:graphicFrameLocks noGrp="1"/>
          </p:cNvGraphicFramePr>
          <p:nvPr>
            <p:extLst>
              <p:ext uri="{D42A27DB-BD31-4B8C-83A1-F6EECF244321}">
                <p14:modId xmlns:p14="http://schemas.microsoft.com/office/powerpoint/2010/main" val="3558375380"/>
              </p:ext>
            </p:extLst>
          </p:nvPr>
        </p:nvGraphicFramePr>
        <p:xfrm>
          <a:off x="971600" y="5805264"/>
          <a:ext cx="7848872" cy="734184"/>
        </p:xfrm>
        <a:graphic>
          <a:graphicData uri="http://schemas.openxmlformats.org/drawingml/2006/table">
            <a:tbl>
              <a:tblPr firstRow="1" bandRow="1">
                <a:tableStyleId>{5C22544A-7EE6-4342-B048-85BDC9FD1C3A}</a:tableStyleId>
              </a:tblPr>
              <a:tblGrid>
                <a:gridCol w="7848872"/>
              </a:tblGrid>
              <a:tr h="734184">
                <a:tc>
                  <a:txBody>
                    <a:bodyPr/>
                    <a:lstStyle/>
                    <a:p>
                      <a:r>
                        <a:rPr lang="zh-CN" altLang="en-US" sz="1800" b="0" dirty="0" smtClean="0">
                          <a:solidFill>
                            <a:schemeClr val="tx1"/>
                          </a:solidFill>
                          <a:latin typeface="微软雅黑" panose="020B0503020204020204" pitchFamily="34" charset="-122"/>
                          <a:ea typeface="微软雅黑" panose="020B0503020204020204" pitchFamily="34" charset="-122"/>
                        </a:rPr>
                        <a:t>从</a:t>
                      </a:r>
                      <a:r>
                        <a:rPr lang="en-US" altLang="zh-CN" sz="1800" b="0" dirty="0" err="1" smtClean="0">
                          <a:solidFill>
                            <a:schemeClr val="tx1"/>
                          </a:solidFill>
                          <a:latin typeface="微软雅黑" panose="020B0503020204020204" pitchFamily="34" charset="-122"/>
                          <a:ea typeface="微软雅黑" panose="020B0503020204020204" pitchFamily="34" charset="-122"/>
                        </a:rPr>
                        <a:t>sessioninfo</a:t>
                      </a:r>
                      <a:r>
                        <a:rPr lang="zh-CN" altLang="en-US" sz="1800" b="0" dirty="0" smtClean="0">
                          <a:solidFill>
                            <a:schemeClr val="tx1"/>
                          </a:solidFill>
                          <a:latin typeface="微软雅黑" panose="020B0503020204020204" pitchFamily="34" charset="-122"/>
                          <a:ea typeface="微软雅黑" panose="020B0503020204020204" pitchFamily="34" charset="-122"/>
                        </a:rPr>
                        <a:t>中解密出淘宝</a:t>
                      </a:r>
                      <a:r>
                        <a:rPr lang="en-US" altLang="zh-CN" sz="1800" b="0" dirty="0" err="1" smtClean="0">
                          <a:solidFill>
                            <a:schemeClr val="tx1"/>
                          </a:solidFill>
                          <a:latin typeface="微软雅黑" panose="020B0503020204020204" pitchFamily="34" charset="-122"/>
                          <a:ea typeface="微软雅黑" panose="020B0503020204020204" pitchFamily="34" charset="-122"/>
                        </a:rPr>
                        <a:t>sessionId</a:t>
                      </a:r>
                      <a:r>
                        <a:rPr lang="zh-CN" altLang="en-US" sz="1800" b="0" dirty="0" smtClean="0">
                          <a:solidFill>
                            <a:schemeClr val="tx1"/>
                          </a:solidFill>
                          <a:latin typeface="微软雅黑" panose="020B0503020204020204" pitchFamily="34" charset="-122"/>
                          <a:ea typeface="微软雅黑" panose="020B0503020204020204" pitchFamily="34" charset="-122"/>
                        </a:rPr>
                        <a:t>保存到</a:t>
                      </a:r>
                      <a:r>
                        <a:rPr lang="en-US" altLang="zh-CN" sz="1800" b="0" dirty="0" smtClean="0">
                          <a:solidFill>
                            <a:schemeClr val="tx1"/>
                          </a:solidFill>
                          <a:latin typeface="微软雅黑" panose="020B0503020204020204" pitchFamily="34" charset="-122"/>
                          <a:ea typeface="微软雅黑" panose="020B0503020204020204" pitchFamily="34" charset="-122"/>
                        </a:rPr>
                        <a:t>TAE</a:t>
                      </a:r>
                      <a:r>
                        <a:rPr lang="zh-CN" altLang="en-US" sz="1800" b="0" dirty="0" smtClean="0">
                          <a:solidFill>
                            <a:schemeClr val="tx1"/>
                          </a:solidFill>
                          <a:latin typeface="微软雅黑" panose="020B0503020204020204" pitchFamily="34" charset="-122"/>
                          <a:ea typeface="微软雅黑" panose="020B0503020204020204" pitchFamily="34" charset="-122"/>
                        </a:rPr>
                        <a:t>的当前</a:t>
                      </a:r>
                      <a:r>
                        <a:rPr lang="en-US" altLang="zh-CN" sz="1800" b="0" dirty="0" smtClean="0">
                          <a:solidFill>
                            <a:schemeClr val="tx1"/>
                          </a:solidFill>
                          <a:latin typeface="微软雅黑" panose="020B0503020204020204" pitchFamily="34" charset="-122"/>
                          <a:ea typeface="微软雅黑" panose="020B0503020204020204" pitchFamily="34" charset="-122"/>
                        </a:rPr>
                        <a:t>Session</a:t>
                      </a:r>
                      <a:r>
                        <a:rPr lang="zh-CN" altLang="en-US" sz="1800" b="0" dirty="0" smtClean="0">
                          <a:solidFill>
                            <a:schemeClr val="tx1"/>
                          </a:solidFill>
                          <a:latin typeface="微软雅黑" panose="020B0503020204020204" pitchFamily="34" charset="-122"/>
                          <a:ea typeface="微软雅黑" panose="020B0503020204020204" pitchFamily="34" charset="-122"/>
                        </a:rPr>
                        <a:t>中</a:t>
                      </a:r>
                      <a:endParaRPr lang="en-US" altLang="zh-CN" sz="1800" b="0" dirty="0" smtClean="0">
                        <a:solidFill>
                          <a:schemeClr val="tx1"/>
                        </a:solidFill>
                        <a:latin typeface="微软雅黑" panose="020B0503020204020204" pitchFamily="34" charset="-122"/>
                        <a:ea typeface="微软雅黑" panose="020B0503020204020204" pitchFamily="34" charset="-122"/>
                      </a:endParaRPr>
                    </a:p>
                    <a:p>
                      <a:r>
                        <a:rPr lang="zh-CN" altLang="en-US" sz="1800" b="0" dirty="0" smtClean="0">
                          <a:solidFill>
                            <a:schemeClr val="tx1"/>
                          </a:solidFill>
                          <a:latin typeface="微软雅黑" panose="020B0503020204020204" pitchFamily="34" charset="-122"/>
                          <a:ea typeface="微软雅黑" panose="020B0503020204020204" pitchFamily="34" charset="-122"/>
                        </a:rPr>
                        <a:t>当然，如果用户已经登录淘宝，也会将用户信息保存到</a:t>
                      </a:r>
                      <a:r>
                        <a:rPr lang="en-US" altLang="zh-CN" sz="1800" b="0" dirty="0" smtClean="0">
                          <a:solidFill>
                            <a:schemeClr val="tx1"/>
                          </a:solidFill>
                          <a:latin typeface="微软雅黑" panose="020B0503020204020204" pitchFamily="34" charset="-122"/>
                          <a:ea typeface="微软雅黑" panose="020B0503020204020204" pitchFamily="34" charset="-122"/>
                        </a:rPr>
                        <a:t>TAE</a:t>
                      </a:r>
                      <a:r>
                        <a:rPr lang="zh-CN" altLang="en-US" sz="1800" b="0" dirty="0" smtClean="0">
                          <a:solidFill>
                            <a:schemeClr val="tx1"/>
                          </a:solidFill>
                          <a:latin typeface="微软雅黑" panose="020B0503020204020204" pitchFamily="34" charset="-122"/>
                          <a:ea typeface="微软雅黑" panose="020B0503020204020204" pitchFamily="34" charset="-122"/>
                        </a:rPr>
                        <a:t>的当</a:t>
                      </a:r>
                      <a:r>
                        <a:rPr lang="en-US" altLang="zh-CN" sz="1800" b="0" dirty="0" smtClean="0">
                          <a:solidFill>
                            <a:schemeClr val="tx1"/>
                          </a:solidFill>
                          <a:latin typeface="微软雅黑" panose="020B0503020204020204" pitchFamily="34" charset="-122"/>
                          <a:ea typeface="微软雅黑" panose="020B0503020204020204" pitchFamily="34" charset="-122"/>
                        </a:rPr>
                        <a:t>session</a:t>
                      </a:r>
                      <a:r>
                        <a:rPr lang="zh-CN" altLang="en-US" sz="1800" b="0" dirty="0" smtClean="0">
                          <a:solidFill>
                            <a:schemeClr val="tx1"/>
                          </a:solidFill>
                          <a:latin typeface="微软雅黑" panose="020B0503020204020204" pitchFamily="34" charset="-122"/>
                          <a:ea typeface="微软雅黑" panose="020B0503020204020204" pitchFamily="34" charset="-122"/>
                        </a:rPr>
                        <a:t>中</a:t>
                      </a:r>
                      <a:endParaRPr lang="en-US" altLang="zh-CN" sz="1800" b="0" dirty="0" smtClean="0">
                        <a:solidFill>
                          <a:schemeClr val="tx1"/>
                        </a:solidFill>
                        <a:latin typeface="微软雅黑" panose="020B0503020204020204" pitchFamily="34" charset="-122"/>
                        <a:ea typeface="微软雅黑" panose="020B0503020204020204" pitchFamily="34" charset="-122"/>
                      </a:endParaRPr>
                    </a:p>
                  </a:txBody>
                  <a:tcPr>
                    <a:solidFill>
                      <a:schemeClr val="bg1">
                        <a:lumMod val="75000"/>
                      </a:schemeClr>
                    </a:solidFill>
                  </a:tcPr>
                </a:tc>
              </a:tr>
            </a:tbl>
          </a:graphicData>
        </a:graphic>
      </p:graphicFrame>
      <p:sp>
        <p:nvSpPr>
          <p:cNvPr id="19" name="右箭头 18"/>
          <p:cNvSpPr/>
          <p:nvPr/>
        </p:nvSpPr>
        <p:spPr>
          <a:xfrm rot="5400000">
            <a:off x="2932392" y="5284361"/>
            <a:ext cx="648072" cy="249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4165355916"/>
      </p:ext>
    </p:extLst>
  </p:cSld>
  <p:clrMapOvr>
    <a:masterClrMapping/>
  </p:clrMapOvr>
  <p:transition advTm="445781"/>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err="1" smtClean="0"/>
              <a:t>TaeSsoProxy</a:t>
            </a:r>
            <a:endParaRPr lang="zh-CN" altLang="en-US" sz="4000" dirty="0" smtClean="0"/>
          </a:p>
        </p:txBody>
      </p:sp>
      <p:sp>
        <p:nvSpPr>
          <p:cNvPr id="5" name="内容占位符 2"/>
          <p:cNvSpPr>
            <a:spLocks noGrp="1"/>
          </p:cNvSpPr>
          <p:nvPr>
            <p:ph idx="1"/>
          </p:nvPr>
        </p:nvSpPr>
        <p:spPr>
          <a:xfrm>
            <a:off x="304800" y="764704"/>
            <a:ext cx="8659688" cy="5328592"/>
          </a:xfrm>
        </p:spPr>
        <p:txBody>
          <a:bodyPr>
            <a:normAutofit/>
          </a:bodyPr>
          <a:lstStyle/>
          <a:p>
            <a:pPr marL="625475" lvl="1" indent="-268288">
              <a:lnSpc>
                <a:spcPct val="80000"/>
              </a:lnSpc>
            </a:pPr>
            <a:r>
              <a:rPr lang="zh-CN" altLang="en-US" sz="2400" b="1" dirty="0" smtClean="0">
                <a:latin typeface="微软雅黑" pitchFamily="34" charset="-122"/>
              </a:rPr>
              <a:t>解决方案：</a:t>
            </a:r>
            <a:endParaRPr lang="en-US" altLang="zh-CN" sz="2400" b="1" dirty="0" smtClean="0">
              <a:latin typeface="微软雅黑" pitchFamily="34" charset="-122"/>
            </a:endParaRPr>
          </a:p>
          <a:p>
            <a:pPr marL="625475" lvl="1" indent="-268288">
              <a:lnSpc>
                <a:spcPct val="80000"/>
              </a:lnSpc>
            </a:pPr>
            <a:endParaRPr lang="en-US" altLang="zh-CN" sz="2400" b="1" dirty="0" smtClean="0">
              <a:latin typeface="微软雅黑" pitchFamily="34" charset="-122"/>
            </a:endParaRPr>
          </a:p>
          <a:p>
            <a:pPr marL="757237" lvl="2" indent="0">
              <a:lnSpc>
                <a:spcPct val="80000"/>
              </a:lnSpc>
              <a:buNone/>
            </a:pPr>
            <a:r>
              <a:rPr lang="en-US" altLang="zh-CN" sz="2000" b="1" dirty="0">
                <a:latin typeface="微软雅黑" pitchFamily="34" charset="-122"/>
              </a:rPr>
              <a:t> </a:t>
            </a:r>
            <a:r>
              <a:rPr lang="en-US" altLang="zh-CN" sz="2000" b="1" dirty="0" smtClean="0">
                <a:latin typeface="微软雅黑" pitchFamily="34" charset="-122"/>
              </a:rPr>
              <a:t>2. </a:t>
            </a:r>
            <a:r>
              <a:rPr lang="zh-CN" altLang="en-US" sz="2000" b="1" dirty="0" smtClean="0">
                <a:latin typeface="微软雅黑" pitchFamily="34" charset="-122"/>
              </a:rPr>
              <a:t>用户访问需要登录权限的页面</a:t>
            </a:r>
            <a:endParaRPr lang="en-US" altLang="zh-CN" sz="2000" b="1" dirty="0">
              <a:latin typeface="微软雅黑" pitchFamily="34" charset="-122"/>
            </a:endParaRPr>
          </a:p>
          <a:p>
            <a:pPr marL="757237" lvl="2" indent="0">
              <a:lnSpc>
                <a:spcPct val="80000"/>
              </a:lnSpc>
              <a:buNone/>
            </a:pPr>
            <a:endParaRPr lang="en-US" altLang="zh-CN" sz="1800" b="1" dirty="0" smtClean="0">
              <a:latin typeface="微软雅黑" pitchFamily="34" charset="-122"/>
            </a:endParaRPr>
          </a:p>
          <a:p>
            <a:pPr marL="757237" lvl="2" indent="0">
              <a:lnSpc>
                <a:spcPct val="80000"/>
              </a:lnSpc>
              <a:buNone/>
            </a:pPr>
            <a:endParaRPr lang="en-US" altLang="zh-CN" sz="1800" b="1" dirty="0" smtClean="0">
              <a:latin typeface="微软雅黑" pitchFamily="34" charset="-122"/>
            </a:endParaRPr>
          </a:p>
          <a:p>
            <a:pPr marL="757237" lvl="2" indent="0">
              <a:lnSpc>
                <a:spcPct val="80000"/>
              </a:lnSpc>
              <a:buNone/>
            </a:pPr>
            <a:endParaRPr lang="en-US" altLang="zh-CN" sz="1800" b="1" dirty="0">
              <a:latin typeface="微软雅黑" pitchFamily="34" charset="-122"/>
            </a:endParaRPr>
          </a:p>
          <a:p>
            <a:pPr marL="757237" lvl="2" indent="0">
              <a:lnSpc>
                <a:spcPct val="80000"/>
              </a:lnSpc>
              <a:buNone/>
            </a:pPr>
            <a:endParaRPr lang="en-US" altLang="zh-CN" sz="1800" b="1" dirty="0" smtClean="0">
              <a:latin typeface="微软雅黑" pitchFamily="34" charset="-122"/>
            </a:endParaRPr>
          </a:p>
          <a:p>
            <a:pPr marL="757237" lvl="2" indent="0">
              <a:lnSpc>
                <a:spcPct val="80000"/>
              </a:lnSpc>
              <a:buNone/>
            </a:pPr>
            <a:endParaRPr lang="en-US" altLang="zh-CN" sz="1800" b="1" dirty="0">
              <a:latin typeface="微软雅黑" pitchFamily="34" charset="-122"/>
            </a:endParaRPr>
          </a:p>
          <a:p>
            <a:pPr marL="757237" lvl="2" indent="0">
              <a:lnSpc>
                <a:spcPct val="80000"/>
              </a:lnSpc>
              <a:buNone/>
            </a:pPr>
            <a:r>
              <a:rPr lang="en-US" altLang="zh-CN" sz="2000" dirty="0">
                <a:latin typeface="微软雅黑" pitchFamily="34" charset="-122"/>
              </a:rPr>
              <a:t>	</a:t>
            </a:r>
            <a:endParaRPr lang="en-US" altLang="zh-CN" sz="2000" b="1" dirty="0" smtClean="0">
              <a:latin typeface="微软雅黑" pitchFamily="34" charset="-122"/>
            </a:endParaRPr>
          </a:p>
        </p:txBody>
      </p:sp>
      <p:pic>
        <p:nvPicPr>
          <p:cNvPr id="194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645024"/>
            <a:ext cx="7944969" cy="289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4" name="表格 13"/>
          <p:cNvGraphicFramePr>
            <a:graphicFrameLocks noGrp="1"/>
          </p:cNvGraphicFramePr>
          <p:nvPr>
            <p:extLst>
              <p:ext uri="{D42A27DB-BD31-4B8C-83A1-F6EECF244321}">
                <p14:modId xmlns:p14="http://schemas.microsoft.com/office/powerpoint/2010/main" val="4160920482"/>
              </p:ext>
            </p:extLst>
          </p:nvPr>
        </p:nvGraphicFramePr>
        <p:xfrm>
          <a:off x="323528" y="1916832"/>
          <a:ext cx="8784976" cy="360040"/>
        </p:xfrm>
        <a:graphic>
          <a:graphicData uri="http://schemas.openxmlformats.org/drawingml/2006/table">
            <a:tbl>
              <a:tblPr firstRow="1" bandRow="1">
                <a:tableStyleId>{5C22544A-7EE6-4342-B048-85BDC9FD1C3A}</a:tableStyleId>
              </a:tblPr>
              <a:tblGrid>
                <a:gridCol w="8784976"/>
              </a:tblGrid>
              <a:tr h="360040">
                <a:tc>
                  <a:txBody>
                    <a:bodyPr/>
                    <a:lstStyle/>
                    <a:p>
                      <a:r>
                        <a:rPr lang="en-US" altLang="zh-CN" sz="1400" b="0" dirty="0" err="1" smtClean="0">
                          <a:solidFill>
                            <a:schemeClr val="tx1"/>
                          </a:solidFill>
                          <a:latin typeface="微软雅黑" panose="020B0503020204020204" pitchFamily="34" charset="-122"/>
                          <a:ea typeface="微软雅黑" panose="020B0503020204020204" pitchFamily="34" charset="-122"/>
                        </a:rPr>
                        <a:t>login.m.taobao.com?TPL_redirect_url</a:t>
                      </a:r>
                      <a:r>
                        <a:rPr lang="en-US" altLang="zh-CN" sz="1400" b="0" dirty="0" smtClean="0">
                          <a:solidFill>
                            <a:schemeClr val="tx1"/>
                          </a:solidFill>
                          <a:latin typeface="微软雅黑" panose="020B0503020204020204" pitchFamily="34" charset="-122"/>
                          <a:ea typeface="微软雅黑" panose="020B0503020204020204" pitchFamily="34" charset="-122"/>
                        </a:rPr>
                        <a:t>=</a:t>
                      </a:r>
                      <a:r>
                        <a:rPr lang="en-US" altLang="zh-CN" sz="1400" b="0" dirty="0" err="1" smtClean="0">
                          <a:solidFill>
                            <a:schemeClr val="tx1"/>
                          </a:solidFill>
                          <a:latin typeface="微软雅黑" panose="020B0503020204020204" pitchFamily="34" charset="-122"/>
                          <a:ea typeface="微软雅黑" panose="020B0503020204020204" pitchFamily="34" charset="-122"/>
                        </a:rPr>
                        <a:t>jump.tae.taobao.com?redirecturl</a:t>
                      </a:r>
                      <a:r>
                        <a:rPr lang="en-US" altLang="zh-CN" sz="1400" b="0" dirty="0" smtClean="0">
                          <a:solidFill>
                            <a:schemeClr val="tx1"/>
                          </a:solidFill>
                          <a:latin typeface="微软雅黑" panose="020B0503020204020204" pitchFamily="34" charset="-122"/>
                          <a:ea typeface="微软雅黑" panose="020B0503020204020204" pitchFamily="34" charset="-122"/>
                        </a:rPr>
                        <a:t>=http://laohj.we.taeapp.com</a:t>
                      </a:r>
                    </a:p>
                  </a:txBody>
                  <a:tcPr>
                    <a:solidFill>
                      <a:schemeClr val="bg1">
                        <a:lumMod val="75000"/>
                      </a:schemeClr>
                    </a:solidFill>
                  </a:tcPr>
                </a:tc>
              </a:tr>
            </a:tbl>
          </a:graphicData>
        </a:graphic>
      </p:graphicFrame>
      <p:cxnSp>
        <p:nvCxnSpPr>
          <p:cNvPr id="4" name="直接箭头连接符 3"/>
          <p:cNvCxnSpPr/>
          <p:nvPr/>
        </p:nvCxnSpPr>
        <p:spPr>
          <a:xfrm flipH="1" flipV="1">
            <a:off x="3131840" y="2348880"/>
            <a:ext cx="288032" cy="25202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 name="表格 17"/>
          <p:cNvGraphicFramePr>
            <a:graphicFrameLocks noGrp="1"/>
          </p:cNvGraphicFramePr>
          <p:nvPr>
            <p:extLst>
              <p:ext uri="{D42A27DB-BD31-4B8C-83A1-F6EECF244321}">
                <p14:modId xmlns:p14="http://schemas.microsoft.com/office/powerpoint/2010/main" val="2318630237"/>
              </p:ext>
            </p:extLst>
          </p:nvPr>
        </p:nvGraphicFramePr>
        <p:xfrm>
          <a:off x="3635896" y="2492896"/>
          <a:ext cx="5508104" cy="360040"/>
        </p:xfrm>
        <a:graphic>
          <a:graphicData uri="http://schemas.openxmlformats.org/drawingml/2006/table">
            <a:tbl>
              <a:tblPr firstRow="1" bandRow="1">
                <a:tableStyleId>{5C22544A-7EE6-4342-B048-85BDC9FD1C3A}</a:tableStyleId>
              </a:tblPr>
              <a:tblGrid>
                <a:gridCol w="5508104"/>
              </a:tblGrid>
              <a:tr h="360040">
                <a:tc>
                  <a:txBody>
                    <a:bodyPr/>
                    <a:lstStyle/>
                    <a:p>
                      <a:r>
                        <a:rPr lang="en-US" altLang="zh-CN" sz="1400" b="0" dirty="0" err="1" smtClean="0">
                          <a:solidFill>
                            <a:schemeClr val="tx1"/>
                          </a:solidFill>
                          <a:latin typeface="微软雅黑" panose="020B0503020204020204" pitchFamily="34" charset="-122"/>
                          <a:ea typeface="微软雅黑" panose="020B0503020204020204" pitchFamily="34" charset="-122"/>
                        </a:rPr>
                        <a:t>jump.tae.taobao.com?redirecturl</a:t>
                      </a:r>
                      <a:r>
                        <a:rPr lang="en-US" altLang="zh-CN" sz="1400" b="0" dirty="0" smtClean="0">
                          <a:solidFill>
                            <a:schemeClr val="tx1"/>
                          </a:solidFill>
                          <a:latin typeface="微软雅黑" panose="020B0503020204020204" pitchFamily="34" charset="-122"/>
                          <a:ea typeface="微软雅黑" panose="020B0503020204020204" pitchFamily="34" charset="-122"/>
                        </a:rPr>
                        <a:t>=http://laohj.we.taeapp.com</a:t>
                      </a:r>
                    </a:p>
                  </a:txBody>
                  <a:tcPr>
                    <a:solidFill>
                      <a:schemeClr val="bg1">
                        <a:lumMod val="75000"/>
                      </a:schemeClr>
                    </a:solidFill>
                  </a:tcPr>
                </a:tc>
              </a:tr>
            </a:tbl>
          </a:graphicData>
        </a:graphic>
      </p:graphicFrame>
      <p:cxnSp>
        <p:nvCxnSpPr>
          <p:cNvPr id="7" name="直接箭头连接符 6"/>
          <p:cNvCxnSpPr/>
          <p:nvPr/>
        </p:nvCxnSpPr>
        <p:spPr>
          <a:xfrm flipH="1" flipV="1">
            <a:off x="5220072" y="2780928"/>
            <a:ext cx="314455" cy="23830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extLst>
              <p:ext uri="{D42A27DB-BD31-4B8C-83A1-F6EECF244321}">
                <p14:modId xmlns:p14="http://schemas.microsoft.com/office/powerpoint/2010/main" val="2629738468"/>
              </p:ext>
            </p:extLst>
          </p:nvPr>
        </p:nvGraphicFramePr>
        <p:xfrm>
          <a:off x="5580112" y="3236224"/>
          <a:ext cx="3474132" cy="360040"/>
        </p:xfrm>
        <a:graphic>
          <a:graphicData uri="http://schemas.openxmlformats.org/drawingml/2006/table">
            <a:tbl>
              <a:tblPr firstRow="1" bandRow="1">
                <a:tableStyleId>{5C22544A-7EE6-4342-B048-85BDC9FD1C3A}</a:tableStyleId>
              </a:tblPr>
              <a:tblGrid>
                <a:gridCol w="3474132"/>
              </a:tblGrid>
              <a:tr h="360040">
                <a:tc>
                  <a:txBody>
                    <a:bodyPr/>
                    <a:lstStyle/>
                    <a:p>
                      <a:r>
                        <a:rPr lang="en-US" altLang="zh-CN" sz="1400" b="0" dirty="0" err="1" smtClean="0">
                          <a:solidFill>
                            <a:schemeClr val="tx1"/>
                          </a:solidFill>
                          <a:latin typeface="微软雅黑" panose="020B0503020204020204" pitchFamily="34" charset="-122"/>
                          <a:ea typeface="微软雅黑" panose="020B0503020204020204" pitchFamily="34" charset="-122"/>
                        </a:rPr>
                        <a:t>laohj.we.taeapp.com?sessioninfo</a:t>
                      </a:r>
                      <a:r>
                        <a:rPr lang="en-US" altLang="zh-CN" sz="1400" b="0" dirty="0" smtClean="0">
                          <a:solidFill>
                            <a:schemeClr val="tx1"/>
                          </a:solidFill>
                          <a:latin typeface="微软雅黑" panose="020B0503020204020204" pitchFamily="34" charset="-122"/>
                          <a:ea typeface="微软雅黑" panose="020B0503020204020204" pitchFamily="34" charset="-122"/>
                        </a:rPr>
                        <a:t>=</a:t>
                      </a:r>
                      <a:r>
                        <a:rPr lang="en-US" altLang="zh-CN" sz="1400" b="0" dirty="0" err="1" smtClean="0">
                          <a:solidFill>
                            <a:schemeClr val="tx1"/>
                          </a:solidFill>
                          <a:latin typeface="微软雅黑" panose="020B0503020204020204" pitchFamily="34" charset="-122"/>
                          <a:ea typeface="微软雅黑" panose="020B0503020204020204" pitchFamily="34" charset="-122"/>
                        </a:rPr>
                        <a:t>xxxx</a:t>
                      </a:r>
                      <a:endParaRPr lang="en-US" altLang="zh-CN" sz="1400" b="0" dirty="0" smtClean="0">
                        <a:solidFill>
                          <a:schemeClr val="tx1"/>
                        </a:solidFill>
                        <a:latin typeface="微软雅黑" panose="020B0503020204020204" pitchFamily="34" charset="-122"/>
                        <a:ea typeface="微软雅黑" panose="020B0503020204020204" pitchFamily="34" charset="-122"/>
                      </a:endParaRPr>
                    </a:p>
                  </a:txBody>
                  <a:tcPr>
                    <a:solidFill>
                      <a:schemeClr val="bg1">
                        <a:lumMod val="75000"/>
                      </a:schemeClr>
                    </a:solidFill>
                  </a:tcPr>
                </a:tc>
              </a:tr>
            </a:tbl>
          </a:graphicData>
        </a:graphic>
      </p:graphicFrame>
      <p:cxnSp>
        <p:nvCxnSpPr>
          <p:cNvPr id="26" name="直接箭头连接符 25"/>
          <p:cNvCxnSpPr/>
          <p:nvPr/>
        </p:nvCxnSpPr>
        <p:spPr>
          <a:xfrm flipH="1" flipV="1">
            <a:off x="7596337" y="3609020"/>
            <a:ext cx="216024" cy="18362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886552"/>
      </p:ext>
    </p:extLst>
  </p:cSld>
  <p:clrMapOvr>
    <a:masterClrMapping/>
  </p:clrMapOvr>
  <p:transition advTm="44578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err="1" smtClean="0"/>
              <a:t>TaeSsoProxy</a:t>
            </a:r>
            <a:endParaRPr lang="zh-CN" altLang="en-US" sz="4000" dirty="0" smtClean="0"/>
          </a:p>
        </p:txBody>
      </p:sp>
      <p:sp>
        <p:nvSpPr>
          <p:cNvPr id="5" name="内容占位符 2"/>
          <p:cNvSpPr>
            <a:spLocks noGrp="1"/>
          </p:cNvSpPr>
          <p:nvPr>
            <p:ph idx="1"/>
          </p:nvPr>
        </p:nvSpPr>
        <p:spPr>
          <a:xfrm>
            <a:off x="304800" y="764704"/>
            <a:ext cx="8659688" cy="5328592"/>
          </a:xfrm>
        </p:spPr>
        <p:txBody>
          <a:bodyPr>
            <a:normAutofit/>
          </a:bodyPr>
          <a:lstStyle/>
          <a:p>
            <a:pPr marL="625475" lvl="1" indent="-268288">
              <a:lnSpc>
                <a:spcPct val="80000"/>
              </a:lnSpc>
            </a:pPr>
            <a:r>
              <a:rPr lang="zh-CN" altLang="en-US" sz="2400" b="1" dirty="0" smtClean="0">
                <a:latin typeface="微软雅黑" pitchFamily="34" charset="-122"/>
              </a:rPr>
              <a:t>解决方案：</a:t>
            </a:r>
            <a:endParaRPr lang="en-US" altLang="zh-CN" sz="2400" b="1" dirty="0" smtClean="0">
              <a:latin typeface="微软雅黑" pitchFamily="34" charset="-122"/>
            </a:endParaRPr>
          </a:p>
          <a:p>
            <a:pPr marL="757237" lvl="2" indent="0">
              <a:lnSpc>
                <a:spcPct val="80000"/>
              </a:lnSpc>
              <a:buNone/>
            </a:pPr>
            <a:r>
              <a:rPr lang="en-US" altLang="zh-CN" sz="2000" b="1" dirty="0">
                <a:latin typeface="微软雅黑" pitchFamily="34" charset="-122"/>
              </a:rPr>
              <a:t> </a:t>
            </a:r>
            <a:r>
              <a:rPr lang="en-US" altLang="zh-CN" sz="2000" b="1" dirty="0" smtClean="0">
                <a:latin typeface="微软雅黑" pitchFamily="34" charset="-122"/>
              </a:rPr>
              <a:t>3. </a:t>
            </a:r>
            <a:r>
              <a:rPr lang="zh-CN" altLang="en-US" sz="2000" b="1" dirty="0" smtClean="0">
                <a:latin typeface="微软雅黑" pitchFamily="34" charset="-122"/>
              </a:rPr>
              <a:t>同步</a:t>
            </a:r>
            <a:r>
              <a:rPr lang="en-US" altLang="zh-CN" sz="2000" b="1" dirty="0" smtClean="0">
                <a:latin typeface="微软雅黑" pitchFamily="34" charset="-122"/>
              </a:rPr>
              <a:t>TAE</a:t>
            </a:r>
            <a:r>
              <a:rPr lang="zh-CN" altLang="en-US" sz="2000" b="1" dirty="0" smtClean="0">
                <a:latin typeface="微软雅黑" pitchFamily="34" charset="-122"/>
              </a:rPr>
              <a:t>和主站的</a:t>
            </a:r>
            <a:r>
              <a:rPr lang="en-US" altLang="zh-CN" sz="2000" b="1" dirty="0" smtClean="0">
                <a:latin typeface="微软雅黑" pitchFamily="34" charset="-122"/>
              </a:rPr>
              <a:t>SESSION</a:t>
            </a:r>
            <a:r>
              <a:rPr lang="zh-CN" altLang="en-US" sz="2000" b="1" dirty="0" smtClean="0">
                <a:latin typeface="微软雅黑" pitchFamily="34" charset="-122"/>
              </a:rPr>
              <a:t>信息</a:t>
            </a:r>
            <a:endParaRPr lang="en-US" altLang="zh-CN" sz="2000" b="1" dirty="0" smtClean="0">
              <a:latin typeface="微软雅黑" pitchFamily="34" charset="-122"/>
            </a:endParaRPr>
          </a:p>
          <a:p>
            <a:pPr marL="757237" lvl="2" indent="0">
              <a:lnSpc>
                <a:spcPct val="80000"/>
              </a:lnSpc>
              <a:buNone/>
            </a:pPr>
            <a:r>
              <a:rPr lang="en-US" altLang="zh-CN" sz="2000" dirty="0" smtClean="0">
                <a:latin typeface="微软雅黑" pitchFamily="34" charset="-122"/>
              </a:rPr>
              <a:t>	   </a:t>
            </a:r>
          </a:p>
          <a:p>
            <a:pPr marL="757237" lvl="2" indent="0">
              <a:lnSpc>
                <a:spcPct val="80000"/>
              </a:lnSpc>
              <a:buNone/>
            </a:pPr>
            <a:r>
              <a:rPr lang="en-US" altLang="zh-CN" sz="2000" dirty="0">
                <a:latin typeface="微软雅黑" pitchFamily="34" charset="-122"/>
              </a:rPr>
              <a:t> </a:t>
            </a:r>
            <a:r>
              <a:rPr lang="en-US" altLang="zh-CN" sz="2000" dirty="0" smtClean="0">
                <a:latin typeface="微软雅黑" pitchFamily="34" charset="-122"/>
              </a:rPr>
              <a:t>    </a:t>
            </a:r>
            <a:r>
              <a:rPr lang="en-US" altLang="zh-CN" sz="1800" dirty="0" smtClean="0">
                <a:latin typeface="微软雅黑" pitchFamily="34" charset="-122"/>
              </a:rPr>
              <a:t>3.1 </a:t>
            </a:r>
            <a:r>
              <a:rPr lang="zh-CN" altLang="en-US" sz="1800" dirty="0">
                <a:latin typeface="微软雅黑" pitchFamily="34" charset="-122"/>
              </a:rPr>
              <a:t>通过</a:t>
            </a:r>
            <a:r>
              <a:rPr lang="en-US" altLang="zh-CN" sz="1800" dirty="0" err="1" smtClean="0">
                <a:latin typeface="微软雅黑" pitchFamily="34" charset="-122"/>
              </a:rPr>
              <a:t>TaeSsoProxy</a:t>
            </a:r>
            <a:r>
              <a:rPr lang="zh-CN" altLang="en-US" sz="1800" dirty="0" smtClean="0">
                <a:latin typeface="微软雅黑" pitchFamily="34" charset="-122"/>
              </a:rPr>
              <a:t>的同步接口实现定期同步</a:t>
            </a:r>
            <a:r>
              <a:rPr lang="en-US" altLang="zh-CN" sz="1800" dirty="0">
                <a:latin typeface="微软雅黑" pitchFamily="34" charset="-122"/>
              </a:rPr>
              <a:t>	</a:t>
            </a:r>
            <a:endParaRPr lang="en-US" altLang="zh-CN" sz="1800" dirty="0" smtClean="0">
              <a:latin typeface="微软雅黑" pitchFamily="34" charset="-122"/>
            </a:endParaRPr>
          </a:p>
          <a:p>
            <a:pPr marL="757237" lvl="2" indent="0">
              <a:lnSpc>
                <a:spcPct val="80000"/>
              </a:lnSpc>
              <a:buNone/>
            </a:pPr>
            <a:endParaRPr lang="en-US" altLang="zh-CN" sz="1800" dirty="0">
              <a:latin typeface="微软雅黑" pitchFamily="34" charset="-122"/>
            </a:endParaRPr>
          </a:p>
          <a:p>
            <a:pPr marL="757237" lvl="2" indent="0">
              <a:lnSpc>
                <a:spcPct val="80000"/>
              </a:lnSpc>
              <a:buNone/>
            </a:pPr>
            <a:endParaRPr lang="en-US" altLang="zh-CN" sz="2000" dirty="0" smtClean="0">
              <a:latin typeface="微软雅黑" pitchFamily="34" charset="-122"/>
            </a:endParaRPr>
          </a:p>
          <a:p>
            <a:pPr marL="757237" lvl="2" indent="0">
              <a:lnSpc>
                <a:spcPct val="80000"/>
              </a:lnSpc>
              <a:buNone/>
            </a:pPr>
            <a:endParaRPr lang="en-US" altLang="zh-CN" sz="2000" dirty="0">
              <a:latin typeface="微软雅黑" pitchFamily="34" charset="-122"/>
            </a:endParaRPr>
          </a:p>
          <a:p>
            <a:pPr marL="757237" lvl="2" indent="0">
              <a:lnSpc>
                <a:spcPct val="80000"/>
              </a:lnSpc>
              <a:buNone/>
            </a:pPr>
            <a:endParaRPr lang="en-US" altLang="zh-CN" sz="2000" dirty="0" smtClean="0">
              <a:latin typeface="微软雅黑" pitchFamily="34" charset="-122"/>
            </a:endParaRPr>
          </a:p>
          <a:p>
            <a:pPr marL="757237" lvl="2" indent="0">
              <a:lnSpc>
                <a:spcPct val="80000"/>
              </a:lnSpc>
              <a:buNone/>
            </a:pPr>
            <a:endParaRPr lang="en-US" altLang="zh-CN" sz="2000" dirty="0">
              <a:latin typeface="微软雅黑" pitchFamily="34" charset="-122"/>
            </a:endParaRPr>
          </a:p>
          <a:p>
            <a:pPr marL="757237" lvl="2" indent="0">
              <a:lnSpc>
                <a:spcPct val="80000"/>
              </a:lnSpc>
              <a:buNone/>
            </a:pPr>
            <a:endParaRPr lang="en-US" altLang="zh-CN" sz="2000" dirty="0" smtClean="0">
              <a:latin typeface="微软雅黑" pitchFamily="34" charset="-122"/>
            </a:endParaRPr>
          </a:p>
          <a:p>
            <a:pPr marL="757237" lvl="2" indent="0">
              <a:lnSpc>
                <a:spcPct val="80000"/>
              </a:lnSpc>
              <a:buNone/>
            </a:pPr>
            <a:endParaRPr lang="en-US" altLang="zh-CN" sz="2000" dirty="0">
              <a:latin typeface="微软雅黑" pitchFamily="34" charset="-122"/>
            </a:endParaRPr>
          </a:p>
          <a:p>
            <a:pPr marL="757237" lvl="2" indent="0">
              <a:lnSpc>
                <a:spcPct val="80000"/>
              </a:lnSpc>
              <a:buNone/>
            </a:pPr>
            <a:endParaRPr lang="en-US" altLang="zh-CN" sz="2000" dirty="0" smtClean="0">
              <a:latin typeface="微软雅黑" pitchFamily="34" charset="-122"/>
            </a:endParaRPr>
          </a:p>
          <a:p>
            <a:pPr marL="757237" lvl="2" indent="0">
              <a:lnSpc>
                <a:spcPct val="80000"/>
              </a:lnSpc>
              <a:buNone/>
            </a:pPr>
            <a:endParaRPr lang="en-US" altLang="zh-CN" sz="2000" dirty="0">
              <a:latin typeface="微软雅黑" pitchFamily="34" charset="-122"/>
            </a:endParaRPr>
          </a:p>
          <a:p>
            <a:pPr marL="757237" lvl="2" indent="0">
              <a:lnSpc>
                <a:spcPct val="80000"/>
              </a:lnSpc>
              <a:buNone/>
            </a:pPr>
            <a:r>
              <a:rPr lang="en-US" altLang="zh-CN" sz="2000" dirty="0">
                <a:latin typeface="微软雅黑" pitchFamily="34" charset="-122"/>
              </a:rPr>
              <a:t> </a:t>
            </a:r>
            <a:r>
              <a:rPr lang="en-US" altLang="zh-CN" sz="2000" dirty="0" smtClean="0">
                <a:latin typeface="微软雅黑" pitchFamily="34" charset="-122"/>
              </a:rPr>
              <a:t>      </a:t>
            </a:r>
          </a:p>
          <a:p>
            <a:pPr marL="757237" lvl="2" indent="0">
              <a:lnSpc>
                <a:spcPct val="80000"/>
              </a:lnSpc>
              <a:buNone/>
            </a:pPr>
            <a:r>
              <a:rPr lang="en-US" altLang="zh-CN" sz="2000" dirty="0">
                <a:latin typeface="微软雅黑" pitchFamily="34" charset="-122"/>
              </a:rPr>
              <a:t> </a:t>
            </a:r>
            <a:r>
              <a:rPr lang="en-US" altLang="zh-CN" sz="2000" dirty="0" smtClean="0">
                <a:latin typeface="微软雅黑" pitchFamily="34" charset="-122"/>
              </a:rPr>
              <a:t>     </a:t>
            </a:r>
            <a:r>
              <a:rPr lang="en-US" altLang="zh-CN" sz="1800" dirty="0" smtClean="0">
                <a:latin typeface="微软雅黑" pitchFamily="34" charset="-122"/>
              </a:rPr>
              <a:t>3.2 </a:t>
            </a:r>
            <a:r>
              <a:rPr lang="zh-CN" altLang="en-US" sz="1800" dirty="0" smtClean="0">
                <a:latin typeface="微软雅黑" pitchFamily="34" charset="-122"/>
              </a:rPr>
              <a:t>和主客合作，退出时清空</a:t>
            </a:r>
            <a:r>
              <a:rPr lang="en-US" altLang="zh-CN" sz="1800" dirty="0" smtClean="0">
                <a:latin typeface="微软雅黑" pitchFamily="34" charset="-122"/>
              </a:rPr>
              <a:t>TAE</a:t>
            </a:r>
            <a:r>
              <a:rPr lang="zh-CN" altLang="en-US" sz="1800" dirty="0" smtClean="0">
                <a:latin typeface="微软雅黑" pitchFamily="34" charset="-122"/>
              </a:rPr>
              <a:t>域名下的标记</a:t>
            </a:r>
            <a:r>
              <a:rPr lang="en-US" altLang="zh-CN" sz="1800" dirty="0" smtClean="0">
                <a:latin typeface="微软雅黑" pitchFamily="34" charset="-122"/>
              </a:rPr>
              <a:t>Cookie</a:t>
            </a:r>
            <a:r>
              <a:rPr lang="zh-CN" altLang="en-US" sz="1800" dirty="0" smtClean="0">
                <a:latin typeface="微软雅黑" pitchFamily="34" charset="-122"/>
              </a:rPr>
              <a:t>，用户下次访问时</a:t>
            </a:r>
            <a:endParaRPr lang="en-US" altLang="zh-CN" sz="1800" dirty="0" smtClean="0">
              <a:latin typeface="微软雅黑" pitchFamily="34" charset="-122"/>
            </a:endParaRPr>
          </a:p>
          <a:p>
            <a:pPr marL="757237" lvl="2" indent="0">
              <a:lnSpc>
                <a:spcPct val="80000"/>
              </a:lnSpc>
              <a:buNone/>
            </a:pPr>
            <a:r>
              <a:rPr lang="en-US" altLang="zh-CN" sz="1800" dirty="0" smtClean="0">
                <a:latin typeface="微软雅黑" pitchFamily="34" charset="-122"/>
              </a:rPr>
              <a:t>TAE</a:t>
            </a:r>
            <a:r>
              <a:rPr lang="zh-CN" altLang="en-US" sz="1800" dirty="0" smtClean="0">
                <a:latin typeface="微软雅黑" pitchFamily="34" charset="-122"/>
              </a:rPr>
              <a:t>容器发现</a:t>
            </a:r>
            <a:r>
              <a:rPr lang="en-US" altLang="zh-CN" sz="1800" dirty="0" smtClean="0">
                <a:latin typeface="微软雅黑" pitchFamily="34" charset="-122"/>
              </a:rPr>
              <a:t>Cookie</a:t>
            </a:r>
            <a:r>
              <a:rPr lang="zh-CN" altLang="en-US" sz="1800" dirty="0" smtClean="0">
                <a:latin typeface="微软雅黑" pitchFamily="34" charset="-122"/>
              </a:rPr>
              <a:t>丢失就自动清空</a:t>
            </a:r>
            <a:r>
              <a:rPr lang="en-US" altLang="zh-CN" sz="1800" dirty="0" smtClean="0">
                <a:latin typeface="微软雅黑" pitchFamily="34" charset="-122"/>
              </a:rPr>
              <a:t>session</a:t>
            </a:r>
            <a:r>
              <a:rPr lang="zh-CN" altLang="en-US" sz="1800" dirty="0" smtClean="0">
                <a:latin typeface="微软雅黑" pitchFamily="34" charset="-122"/>
              </a:rPr>
              <a:t>，重新走“新会话”流程</a:t>
            </a:r>
            <a:endParaRPr lang="en-US" altLang="zh-CN" sz="1800" dirty="0" smtClean="0">
              <a:latin typeface="微软雅黑" pitchFamily="34" charset="-122"/>
            </a:endParaRP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925" y="2060848"/>
            <a:ext cx="7221499" cy="278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5453783"/>
      </p:ext>
    </p:extLst>
  </p:cSld>
  <p:clrMapOvr>
    <a:masterClrMapping/>
  </p:clrMapOvr>
  <p:transition advTm="445781"/>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TextBox 19"/>
          <p:cNvSpPr txBox="1"/>
          <p:nvPr/>
        </p:nvSpPr>
        <p:spPr>
          <a:xfrm>
            <a:off x="611560" y="836712"/>
            <a:ext cx="7848872" cy="6666440"/>
          </a:xfrm>
          <a:prstGeom prst="rect">
            <a:avLst/>
          </a:prstGeom>
          <a:noFill/>
        </p:spPr>
        <p:txBody>
          <a:bodyPr wrap="square" rtlCol="0">
            <a:spAutoFit/>
          </a:bodyPr>
          <a:lstStyle/>
          <a:p>
            <a:pPr marL="625475" lvl="1" indent="-268288">
              <a:lnSpc>
                <a:spcPct val="80000"/>
              </a:lnSpc>
              <a:spcBef>
                <a:spcPct val="20000"/>
              </a:spcBef>
              <a:buClr>
                <a:srgbClr val="C00000"/>
              </a:buClr>
              <a:buFont typeface="Arial" pitchFamily="34" charset="0"/>
              <a:buChar char="–"/>
            </a:pPr>
            <a:r>
              <a:rPr lang="zh-CN" altLang="en-US" sz="2400" b="1" dirty="0">
                <a:latin typeface="微软雅黑" pitchFamily="34" charset="-122"/>
                <a:ea typeface="微软雅黑" pitchFamily="34" charset="-122"/>
              </a:rPr>
              <a:t>主要难点：</a:t>
            </a:r>
            <a:endParaRPr lang="en-US" altLang="zh-CN" sz="2400" b="1" dirty="0">
              <a:latin typeface="微软雅黑" pitchFamily="34" charset="-122"/>
              <a:ea typeface="微软雅黑" pitchFamily="34" charset="-122"/>
            </a:endParaRPr>
          </a:p>
          <a:p>
            <a:pPr>
              <a:buClr>
                <a:srgbClr val="C00000"/>
              </a:buClr>
              <a:buFont typeface="Wingdings" pitchFamily="2" charset="2"/>
              <a:buChar char="p"/>
            </a:pPr>
            <a:r>
              <a:rPr lang="zh-CN" altLang="en-US" sz="2000" dirty="0" smtClean="0">
                <a:latin typeface="微软雅黑" pitchFamily="34" charset="-122"/>
                <a:ea typeface="微软雅黑" pitchFamily="34" charset="-122"/>
              </a:rPr>
              <a:t> 业务：支持</a:t>
            </a:r>
            <a:r>
              <a:rPr lang="zh-CN" altLang="en-US" sz="2000" dirty="0">
                <a:latin typeface="微软雅黑" pitchFamily="34" charset="-122"/>
                <a:ea typeface="微软雅黑" pitchFamily="34" charset="-122"/>
              </a:rPr>
              <a:t>两种</a:t>
            </a:r>
            <a:r>
              <a:rPr lang="zh-CN" altLang="en-US" sz="2000" dirty="0" smtClean="0">
                <a:latin typeface="微软雅黑" pitchFamily="34" charset="-122"/>
                <a:ea typeface="微软雅黑" pitchFamily="34" charset="-122"/>
              </a:rPr>
              <a:t>业务场景，并且需要同时支持</a:t>
            </a:r>
            <a:r>
              <a:rPr lang="en-US" altLang="zh-CN" sz="2000" dirty="0" smtClean="0">
                <a:latin typeface="微软雅黑" pitchFamily="34" charset="-122"/>
                <a:ea typeface="微软雅黑" pitchFamily="34" charset="-122"/>
              </a:rPr>
              <a:t>PC</a:t>
            </a:r>
            <a:r>
              <a:rPr lang="zh-CN" altLang="en-US" sz="2000" dirty="0" smtClean="0">
                <a:latin typeface="微软雅黑" pitchFamily="34" charset="-122"/>
                <a:ea typeface="微软雅黑" pitchFamily="34" charset="-122"/>
              </a:rPr>
              <a:t>和无线。</a:t>
            </a:r>
            <a:endParaRPr lang="en-US" altLang="zh-CN" sz="2000" dirty="0">
              <a:latin typeface="微软雅黑" pitchFamily="34" charset="-122"/>
              <a:ea typeface="微软雅黑" pitchFamily="34" charset="-122"/>
            </a:endParaRPr>
          </a:p>
          <a:p>
            <a:pPr>
              <a:buClr>
                <a:srgbClr val="C00000"/>
              </a:buClr>
              <a:buFont typeface="Wingdings" pitchFamily="2" charset="2"/>
              <a:buChar char="p"/>
            </a:pPr>
            <a:r>
              <a:rPr lang="zh-CN" altLang="en-US" sz="2000" dirty="0" smtClean="0">
                <a:latin typeface="微软雅黑" pitchFamily="34" charset="-122"/>
                <a:ea typeface="微软雅黑" pitchFamily="34" charset="-122"/>
              </a:rPr>
              <a:t> 同步：</a:t>
            </a:r>
            <a:r>
              <a:rPr lang="en-US" altLang="zh-CN" sz="2000" dirty="0" smtClean="0">
                <a:latin typeface="微软雅黑" pitchFamily="34" charset="-122"/>
                <a:ea typeface="微软雅黑" pitchFamily="34" charset="-122"/>
              </a:rPr>
              <a:t>TAE2.0</a:t>
            </a:r>
            <a:r>
              <a:rPr lang="zh-CN" altLang="en-US" sz="2000" dirty="0" smtClean="0">
                <a:latin typeface="微软雅黑" pitchFamily="34" charset="-122"/>
                <a:ea typeface="微软雅黑" pitchFamily="34" charset="-122"/>
              </a:rPr>
              <a:t>上托管的应用基本上都是淘宝生态圈的应用，为了</a:t>
            </a:r>
            <a:r>
              <a:rPr lang="zh-CN" altLang="en-US" sz="2000" dirty="0">
                <a:latin typeface="微软雅黑" pitchFamily="34" charset="-122"/>
                <a:ea typeface="微软雅黑" pitchFamily="34" charset="-122"/>
              </a:rPr>
              <a:t>保证用户的一致性体验，必须保证</a:t>
            </a:r>
            <a:r>
              <a:rPr lang="en-US" altLang="zh-CN" sz="2000" dirty="0">
                <a:latin typeface="微软雅黑" pitchFamily="34" charset="-122"/>
                <a:ea typeface="微软雅黑" pitchFamily="34" charset="-122"/>
              </a:rPr>
              <a:t>session</a:t>
            </a:r>
            <a:r>
              <a:rPr lang="zh-CN" altLang="en-US" sz="2000" dirty="0">
                <a:latin typeface="微软雅黑" pitchFamily="34" charset="-122"/>
                <a:ea typeface="微软雅黑" pitchFamily="34" charset="-122"/>
              </a:rPr>
              <a:t>的</a:t>
            </a:r>
            <a:r>
              <a:rPr lang="zh-CN" altLang="en-US" sz="2000" dirty="0" smtClean="0">
                <a:latin typeface="微软雅黑" pitchFamily="34" charset="-122"/>
                <a:ea typeface="微软雅黑" pitchFamily="34" charset="-122"/>
              </a:rPr>
              <a:t>同步性。</a:t>
            </a:r>
            <a:r>
              <a:rPr lang="en-US" altLang="zh-CN" sz="2000" dirty="0">
                <a:latin typeface="微软雅黑" pitchFamily="34" charset="-122"/>
                <a:ea typeface="微软雅黑" pitchFamily="34" charset="-122"/>
              </a:rPr>
              <a:t>	</a:t>
            </a:r>
          </a:p>
          <a:p>
            <a:pPr>
              <a:buClr>
                <a:srgbClr val="C00000"/>
              </a:buClr>
              <a:buFont typeface="Wingdings" pitchFamily="2" charset="2"/>
              <a:buChar char="p"/>
            </a:pPr>
            <a:r>
              <a:rPr lang="zh-CN" altLang="en-US" sz="2000" dirty="0">
                <a:latin typeface="微软雅黑" pitchFamily="34" charset="-122"/>
                <a:ea typeface="微软雅黑" pitchFamily="34" charset="-122"/>
              </a:rPr>
              <a:t> 安全</a:t>
            </a:r>
            <a:r>
              <a:rPr lang="zh-CN" altLang="en-US" sz="2000" dirty="0" smtClean="0">
                <a:latin typeface="微软雅黑" pitchFamily="34" charset="-122"/>
                <a:ea typeface="微软雅黑" pitchFamily="34" charset="-122"/>
              </a:rPr>
              <a:t>：需要保证主站的</a:t>
            </a:r>
            <a:r>
              <a:rPr lang="en-US" altLang="zh-CN" sz="2000" dirty="0" smtClean="0">
                <a:latin typeface="微软雅黑" pitchFamily="34" charset="-122"/>
                <a:ea typeface="微软雅黑" pitchFamily="34" charset="-122"/>
              </a:rPr>
              <a:t>SESSION</a:t>
            </a:r>
            <a:r>
              <a:rPr lang="zh-CN" altLang="en-US" sz="2000" dirty="0" smtClean="0">
                <a:latin typeface="微软雅黑" pitchFamily="34" charset="-122"/>
                <a:ea typeface="微软雅黑" pitchFamily="34" charset="-122"/>
              </a:rPr>
              <a:t>信息</a:t>
            </a:r>
            <a:r>
              <a:rPr lang="zh-CN" altLang="en-US" sz="2000" dirty="0">
                <a:latin typeface="微软雅黑" pitchFamily="34" charset="-122"/>
                <a:ea typeface="微软雅黑" pitchFamily="34" charset="-122"/>
              </a:rPr>
              <a:t>不能被恶意窃取利用。</a:t>
            </a:r>
            <a:endParaRPr lang="en-US" altLang="zh-CN" sz="2000" dirty="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性能：</a:t>
            </a:r>
            <a:r>
              <a:rPr lang="en-US" altLang="zh-CN" sz="2000" dirty="0" err="1" smtClean="0">
                <a:latin typeface="微软雅黑" pitchFamily="34" charset="-122"/>
                <a:ea typeface="微软雅黑" pitchFamily="34" charset="-122"/>
              </a:rPr>
              <a:t>TaeSsoProxy</a:t>
            </a:r>
            <a:r>
              <a:rPr lang="zh-CN" altLang="en-US" sz="2000" dirty="0" smtClean="0">
                <a:latin typeface="微软雅黑" pitchFamily="34" charset="-122"/>
                <a:ea typeface="微软雅黑" pitchFamily="34" charset="-122"/>
              </a:rPr>
              <a:t>作为</a:t>
            </a:r>
            <a:r>
              <a:rPr lang="en-US" altLang="zh-CN" sz="2000" dirty="0" smtClean="0">
                <a:latin typeface="微软雅黑" pitchFamily="34" charset="-122"/>
                <a:ea typeface="微软雅黑" pitchFamily="34" charset="-122"/>
              </a:rPr>
              <a:t>TAE</a:t>
            </a:r>
            <a:r>
              <a:rPr lang="zh-CN" altLang="en-US" sz="2000" dirty="0" smtClean="0">
                <a:latin typeface="微软雅黑" pitchFamily="34" charset="-122"/>
                <a:ea typeface="微软雅黑" pitchFamily="34" charset="-122"/>
              </a:rPr>
              <a:t>的一个重要流量</a:t>
            </a:r>
            <a:r>
              <a:rPr lang="zh-CN" altLang="en-US" sz="2000" dirty="0">
                <a:latin typeface="微软雅黑" pitchFamily="34" charset="-122"/>
                <a:ea typeface="微软雅黑" pitchFamily="34" charset="-122"/>
              </a:rPr>
              <a:t>入口</a:t>
            </a:r>
            <a:r>
              <a:rPr lang="zh-CN" altLang="en-US" sz="20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需要</a:t>
            </a:r>
            <a:r>
              <a:rPr lang="zh-CN" altLang="en-US" sz="2000" dirty="0" smtClean="0">
                <a:latin typeface="微软雅黑" pitchFamily="34" charset="-122"/>
                <a:ea typeface="微软雅黑" pitchFamily="34" charset="-122"/>
              </a:rPr>
              <a:t>保证稳定性</a:t>
            </a:r>
            <a:r>
              <a:rPr lang="zh-CN" altLang="en-US" sz="2000" dirty="0">
                <a:latin typeface="微软雅黑" pitchFamily="34" charset="-122"/>
                <a:ea typeface="微软雅黑" pitchFamily="34" charset="-122"/>
              </a:rPr>
              <a:t>和</a:t>
            </a:r>
            <a:r>
              <a:rPr lang="zh-CN" altLang="en-US" sz="2000" dirty="0" smtClean="0">
                <a:latin typeface="微软雅黑" pitchFamily="34" charset="-122"/>
                <a:ea typeface="微软雅黑" pitchFamily="34" charset="-122"/>
              </a:rPr>
              <a:t>性能。</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endParaRPr lang="en-US" altLang="zh-CN" sz="2000" dirty="0">
              <a:latin typeface="微软雅黑" pitchFamily="34" charset="-122"/>
              <a:ea typeface="微软雅黑" pitchFamily="34" charset="-122"/>
            </a:endParaRPr>
          </a:p>
          <a:p>
            <a:pPr marL="625475" lvl="1" indent="-268288">
              <a:lnSpc>
                <a:spcPct val="80000"/>
              </a:lnSpc>
              <a:spcBef>
                <a:spcPct val="20000"/>
              </a:spcBef>
              <a:buClr>
                <a:srgbClr val="C00000"/>
              </a:buClr>
              <a:buFont typeface="Arial" pitchFamily="34" charset="0"/>
              <a:buChar char="–"/>
            </a:pPr>
            <a:r>
              <a:rPr lang="zh-CN" altLang="en-US" sz="2400" b="1" dirty="0" smtClean="0">
                <a:latin typeface="微软雅黑" pitchFamily="34" charset="-122"/>
                <a:ea typeface="微软雅黑" pitchFamily="34" charset="-122"/>
              </a:rPr>
              <a:t>解决</a:t>
            </a:r>
            <a:r>
              <a:rPr lang="zh-CN" altLang="en-US" sz="2400" b="1" dirty="0">
                <a:latin typeface="微软雅黑" pitchFamily="34" charset="-122"/>
                <a:ea typeface="微软雅黑" pitchFamily="34" charset="-122"/>
              </a:rPr>
              <a:t>方案： </a:t>
            </a:r>
            <a:endParaRPr lang="en-US" altLang="zh-CN" sz="2400" b="1" dirty="0">
              <a:latin typeface="微软雅黑" pitchFamily="34" charset="-122"/>
              <a:ea typeface="微软雅黑" pitchFamily="34" charset="-122"/>
            </a:endParaRPr>
          </a:p>
          <a:p>
            <a:pPr>
              <a:buClr>
                <a:srgbClr val="C00000"/>
              </a:buClr>
              <a:buFont typeface="Wingdings" pitchFamily="2" charset="2"/>
              <a:buChar char="p"/>
            </a:pPr>
            <a:r>
              <a:rPr lang="zh-CN" altLang="en-US" sz="16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通过两种服务模型支持两种业务场景，通过封装的</a:t>
            </a:r>
            <a:r>
              <a:rPr lang="en-US" altLang="zh-CN" sz="2000" dirty="0" err="1" smtClean="0">
                <a:latin typeface="微软雅黑" pitchFamily="34" charset="-122"/>
                <a:ea typeface="微软雅黑" pitchFamily="34" charset="-122"/>
              </a:rPr>
              <a:t>sessionfilter</a:t>
            </a:r>
            <a:r>
              <a:rPr lang="zh-CN" altLang="en-US" sz="2000" dirty="0" smtClean="0">
                <a:latin typeface="微软雅黑" pitchFamily="34" charset="-122"/>
                <a:ea typeface="微软雅黑" pitchFamily="34" charset="-122"/>
              </a:rPr>
              <a:t>来路由</a:t>
            </a:r>
            <a:r>
              <a:rPr lang="en-US" altLang="zh-CN" sz="2000" dirty="0" err="1" smtClean="0">
                <a:latin typeface="微软雅黑" pitchFamily="34" charset="-122"/>
                <a:ea typeface="微软雅黑" pitchFamily="34" charset="-122"/>
              </a:rPr>
              <a:t>tbsession</a:t>
            </a:r>
            <a:r>
              <a:rPr lang="zh-CN" altLang="en-US" sz="2000" dirty="0" smtClean="0">
                <a:latin typeface="微软雅黑" pitchFamily="34" charset="-122"/>
                <a:ea typeface="微软雅黑" pitchFamily="34" charset="-122"/>
              </a:rPr>
              <a:t>和</a:t>
            </a:r>
            <a:r>
              <a:rPr lang="en-US" altLang="zh-CN" sz="2000" dirty="0" err="1" smtClean="0">
                <a:latin typeface="微软雅黑" pitchFamily="34" charset="-122"/>
                <a:ea typeface="微软雅黑" pitchFamily="34" charset="-122"/>
              </a:rPr>
              <a:t>wapsession</a:t>
            </a:r>
            <a:r>
              <a:rPr lang="zh-CN" altLang="en-US" sz="2000" dirty="0" smtClean="0">
                <a:latin typeface="微软雅黑" pitchFamily="34" charset="-122"/>
                <a:ea typeface="微软雅黑" pitchFamily="34" charset="-122"/>
              </a:rPr>
              <a:t>，达到同时支持</a:t>
            </a:r>
            <a:r>
              <a:rPr lang="en-US" altLang="zh-CN" sz="2000" dirty="0" smtClean="0">
                <a:latin typeface="微软雅黑" pitchFamily="34" charset="-122"/>
                <a:ea typeface="微软雅黑" pitchFamily="34" charset="-122"/>
              </a:rPr>
              <a:t>PC</a:t>
            </a:r>
            <a:r>
              <a:rPr lang="zh-CN" altLang="en-US" sz="2000" dirty="0" smtClean="0">
                <a:latin typeface="微软雅黑" pitchFamily="34" charset="-122"/>
                <a:ea typeface="微软雅黑" pitchFamily="34" charset="-122"/>
              </a:rPr>
              <a:t>和无线的目的。</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zh-CN" altLang="en-US" sz="2000" dirty="0" smtClean="0">
                <a:latin typeface="微软雅黑" pitchFamily="34" charset="-122"/>
                <a:ea typeface="微软雅黑" pitchFamily="34" charset="-122"/>
              </a:rPr>
              <a:t> 通过同步请求和退出回调解决</a:t>
            </a:r>
            <a:r>
              <a:rPr lang="en-US" altLang="zh-CN" sz="2000" dirty="0">
                <a:latin typeface="微软雅黑" pitchFamily="34" charset="-122"/>
                <a:ea typeface="微软雅黑" pitchFamily="34" charset="-122"/>
              </a:rPr>
              <a:t>s</a:t>
            </a:r>
            <a:r>
              <a:rPr lang="en-US" altLang="zh-CN" sz="2000" dirty="0" smtClean="0">
                <a:latin typeface="微软雅黑" pitchFamily="34" charset="-122"/>
                <a:ea typeface="微软雅黑" pitchFamily="34" charset="-122"/>
              </a:rPr>
              <a:t>ession</a:t>
            </a:r>
            <a:r>
              <a:rPr lang="zh-CN" altLang="en-US" sz="2000" dirty="0" smtClean="0">
                <a:latin typeface="微软雅黑" pitchFamily="34" charset="-122"/>
                <a:ea typeface="微软雅黑" pitchFamily="34" charset="-122"/>
              </a:rPr>
              <a:t>的同步性问题。</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通过对称加密</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参数签名</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时间戳</a:t>
            </a:r>
            <a:r>
              <a:rPr lang="en-US" altLang="zh-CN" sz="2000" dirty="0" smtClean="0">
                <a:latin typeface="微软雅黑" pitchFamily="34" charset="-122"/>
                <a:ea typeface="微软雅黑" pitchFamily="34" charset="-122"/>
              </a:rPr>
              <a:t>+</a:t>
            </a:r>
            <a:r>
              <a:rPr lang="en-US" altLang="zh-CN" sz="2000" dirty="0" err="1">
                <a:latin typeface="微软雅黑" pitchFamily="34" charset="-122"/>
                <a:ea typeface="微软雅黑" pitchFamily="34" charset="-122"/>
              </a:rPr>
              <a:t>Csrf</a:t>
            </a:r>
            <a:r>
              <a:rPr lang="en-US" altLang="zh-CN" sz="2000" dirty="0" err="1" smtClean="0">
                <a:latin typeface="微软雅黑" pitchFamily="34" charset="-122"/>
                <a:ea typeface="微软雅黑" pitchFamily="34" charset="-122"/>
              </a:rPr>
              <a:t>Token</a:t>
            </a:r>
            <a:r>
              <a:rPr lang="zh-CN" altLang="en-US" sz="2000" dirty="0" smtClean="0">
                <a:latin typeface="微软雅黑" pitchFamily="34" charset="-122"/>
                <a:ea typeface="微软雅黑" pitchFamily="34" charset="-122"/>
              </a:rPr>
              <a:t>验证解决信息的安全防泄漏问题。</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zh-CN" altLang="en-US" sz="2000" dirty="0" smtClean="0">
                <a:latin typeface="微软雅黑" pitchFamily="34" charset="-122"/>
                <a:ea typeface="微软雅黑" pitchFamily="34" charset="-122"/>
              </a:rPr>
              <a:t> 通过性能压测证明</a:t>
            </a:r>
            <a:r>
              <a:rPr lang="en-US" altLang="zh-CN" sz="2000" dirty="0" err="1" smtClean="0">
                <a:latin typeface="微软雅黑" pitchFamily="34" charset="-122"/>
                <a:ea typeface="微软雅黑" pitchFamily="34" charset="-122"/>
              </a:rPr>
              <a:t>TaeSsoProxy</a:t>
            </a:r>
            <a:r>
              <a:rPr lang="zh-CN" altLang="en-US" sz="2000" dirty="0" smtClean="0">
                <a:latin typeface="微软雅黑" pitchFamily="34" charset="-122"/>
                <a:ea typeface="微软雅黑" pitchFamily="34" charset="-122"/>
              </a:rPr>
              <a:t>的性能损耗比较小，在可接收访问内（</a:t>
            </a:r>
            <a:r>
              <a:rPr lang="en-US" altLang="zh-CN" sz="2000" dirty="0" smtClean="0">
                <a:latin typeface="微软雅黑" pitchFamily="34" charset="-122"/>
                <a:ea typeface="微软雅黑" pitchFamily="34" charset="-122"/>
              </a:rPr>
              <a:t>&lt;%5</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endParaRPr lang="en-US" altLang="zh-CN" sz="1600" dirty="0">
              <a:latin typeface="微软雅黑" pitchFamily="34" charset="-122"/>
              <a:ea typeface="微软雅黑" pitchFamily="34" charset="-122"/>
            </a:endParaRPr>
          </a:p>
          <a:p>
            <a:pPr>
              <a:buClr>
                <a:srgbClr val="C00000"/>
              </a:buClr>
              <a:buFont typeface="Wingdings" pitchFamily="2" charset="2"/>
              <a:buChar char="p"/>
            </a:pPr>
            <a:endParaRPr lang="en-US" altLang="zh-CN" sz="1600" dirty="0" smtClean="0">
              <a:latin typeface="微软雅黑" pitchFamily="34" charset="-122"/>
              <a:ea typeface="微软雅黑" pitchFamily="34" charset="-122"/>
            </a:endParaRPr>
          </a:p>
          <a:p>
            <a:pPr>
              <a:buClr>
                <a:srgbClr val="C00000"/>
              </a:buClr>
              <a:buFont typeface="Wingdings" pitchFamily="2" charset="2"/>
              <a:buChar char="p"/>
            </a:pPr>
            <a:endParaRPr lang="en-US" altLang="zh-CN" sz="1600" dirty="0">
              <a:latin typeface="微软雅黑" pitchFamily="34" charset="-122"/>
              <a:ea typeface="微软雅黑" pitchFamily="34" charset="-122"/>
            </a:endParaRPr>
          </a:p>
          <a:p>
            <a:pPr>
              <a:buClr>
                <a:srgbClr val="C00000"/>
              </a:buClr>
              <a:buFont typeface="Wingdings" pitchFamily="2" charset="2"/>
              <a:buChar char="p"/>
            </a:pPr>
            <a:endParaRPr lang="en-US" altLang="zh-CN" sz="1600" dirty="0" smtClean="0">
              <a:latin typeface="微软雅黑" pitchFamily="34" charset="-122"/>
              <a:ea typeface="微软雅黑" pitchFamily="34" charset="-122"/>
            </a:endParaRPr>
          </a:p>
          <a:p>
            <a:pPr>
              <a:buClr>
                <a:srgbClr val="C00000"/>
              </a:buClr>
              <a:buFont typeface="Wingdings" pitchFamily="2" charset="2"/>
              <a:buChar char="p"/>
            </a:pPr>
            <a:endParaRPr lang="en-US" altLang="zh-CN" sz="1600" dirty="0">
              <a:latin typeface="微软雅黑" pitchFamily="34" charset="-122"/>
              <a:ea typeface="微软雅黑" pitchFamily="34" charset="-122"/>
            </a:endParaRPr>
          </a:p>
          <a:p>
            <a:pPr>
              <a:lnSpc>
                <a:spcPct val="80000"/>
              </a:lnSpc>
              <a:spcBef>
                <a:spcPct val="20000"/>
              </a:spcBef>
              <a:buClr>
                <a:srgbClr val="C00000"/>
              </a:buClr>
            </a:pPr>
            <a:endParaRPr lang="en-US" altLang="zh-CN" sz="2400" b="1" dirty="0">
              <a:latin typeface="微软雅黑" pitchFamily="34" charset="-122"/>
              <a:ea typeface="微软雅黑" pitchFamily="34" charset="-122"/>
            </a:endParaRPr>
          </a:p>
        </p:txBody>
      </p:sp>
      <p:sp>
        <p:nvSpPr>
          <p:cNvPr id="21" name="标题 1"/>
          <p:cNvSpPr txBox="1">
            <a:spLocks/>
          </p:cNvSpPr>
          <p:nvPr/>
        </p:nvSpPr>
        <p:spPr>
          <a:xfrm>
            <a:off x="457200" y="116632"/>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en-US" altLang="zh-CN" sz="4000" dirty="0" err="1" smtClean="0"/>
              <a:t>TaeSsoProxy</a:t>
            </a:r>
            <a:endParaRPr lang="en-US" sz="4000" dirty="0" smtClean="0"/>
          </a:p>
        </p:txBody>
      </p:sp>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434" y="5857875"/>
            <a:ext cx="683895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6514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err="1" smtClean="0"/>
              <a:t>TaeSsoProxy</a:t>
            </a:r>
            <a:endParaRPr lang="zh-CN" altLang="en-US" sz="4000" dirty="0" smtClean="0"/>
          </a:p>
        </p:txBody>
      </p:sp>
      <p:sp>
        <p:nvSpPr>
          <p:cNvPr id="5" name="内容占位符 2"/>
          <p:cNvSpPr>
            <a:spLocks noGrp="1"/>
          </p:cNvSpPr>
          <p:nvPr>
            <p:ph idx="1"/>
          </p:nvPr>
        </p:nvSpPr>
        <p:spPr>
          <a:xfrm>
            <a:off x="304800" y="1085800"/>
            <a:ext cx="8731696" cy="5007496"/>
          </a:xfrm>
        </p:spPr>
        <p:txBody>
          <a:bodyPr>
            <a:normAutofit/>
          </a:bodyPr>
          <a:lstStyle/>
          <a:p>
            <a:pPr marL="0" lvl="1" indent="-342900">
              <a:buClr>
                <a:srgbClr val="C00000"/>
              </a:buClr>
              <a:buFont typeface="Wingdings" pitchFamily="2" charset="2"/>
              <a:buChar char="p"/>
            </a:pPr>
            <a:r>
              <a:rPr lang="zh-CN" altLang="en-US" sz="2000" dirty="0">
                <a:latin typeface="微软雅黑" pitchFamily="34" charset="-122"/>
              </a:rPr>
              <a:t>做了一些性能调优：</a:t>
            </a:r>
            <a:r>
              <a:rPr lang="en-US" altLang="zh-CN" sz="2000" dirty="0" err="1">
                <a:latin typeface="微软雅黑" pitchFamily="34" charset="-122"/>
              </a:rPr>
              <a:t>HttpClient</a:t>
            </a:r>
            <a:r>
              <a:rPr lang="zh-CN" altLang="en-US" sz="2000" dirty="0">
                <a:latin typeface="微软雅黑" pitchFamily="34" charset="-122"/>
              </a:rPr>
              <a:t>的配置优化；</a:t>
            </a:r>
            <a:r>
              <a:rPr lang="en-US" altLang="zh-CN" sz="2000" dirty="0">
                <a:latin typeface="微软雅黑" pitchFamily="34" charset="-122"/>
              </a:rPr>
              <a:t>Tomcat</a:t>
            </a:r>
            <a:r>
              <a:rPr lang="zh-CN" altLang="en-US" sz="2000" dirty="0">
                <a:latin typeface="微软雅黑" pitchFamily="34" charset="-122"/>
              </a:rPr>
              <a:t>的</a:t>
            </a:r>
            <a:r>
              <a:rPr lang="en-US" altLang="zh-CN" sz="2000" dirty="0" smtClean="0">
                <a:latin typeface="微软雅黑" pitchFamily="34" charset="-122"/>
              </a:rPr>
              <a:t>NIO</a:t>
            </a:r>
            <a:r>
              <a:rPr lang="zh-CN" altLang="en-US" sz="2000" dirty="0" smtClean="0">
                <a:latin typeface="微软雅黑" pitchFamily="34" charset="-122"/>
              </a:rPr>
              <a:t>；</a:t>
            </a:r>
            <a:r>
              <a:rPr lang="en-US" altLang="zh-CN" sz="2000" dirty="0">
                <a:latin typeface="微软雅黑" pitchFamily="34" charset="-122"/>
              </a:rPr>
              <a:t>Servlet</a:t>
            </a:r>
            <a:r>
              <a:rPr lang="zh-CN" altLang="en-US" sz="2000" dirty="0" smtClean="0">
                <a:latin typeface="微软雅黑" pitchFamily="34" charset="-122"/>
              </a:rPr>
              <a:t>的</a:t>
            </a:r>
            <a:r>
              <a:rPr lang="zh-CN" altLang="en-US" sz="2000" dirty="0">
                <a:latin typeface="微软雅黑" pitchFamily="34" charset="-122"/>
              </a:rPr>
              <a:t>异步</a:t>
            </a:r>
            <a:r>
              <a:rPr lang="zh-CN" altLang="en-US" sz="2000" dirty="0" smtClean="0">
                <a:latin typeface="微软雅黑" pitchFamily="34" charset="-122"/>
              </a:rPr>
              <a:t>请求</a:t>
            </a:r>
            <a:endParaRPr lang="en-US" altLang="zh-CN" sz="2000" dirty="0">
              <a:latin typeface="微软雅黑" pitchFamily="34" charset="-122"/>
            </a:endParaRPr>
          </a:p>
          <a:p>
            <a:pPr marL="357187" lvl="1" indent="0">
              <a:buNone/>
            </a:pPr>
            <a:endParaRPr lang="en-US" altLang="zh-CN" sz="2000" dirty="0">
              <a:latin typeface="微软雅黑" pitchFamily="34" charset="-122"/>
            </a:endParaRPr>
          </a:p>
          <a:p>
            <a:pPr marL="357187" lvl="1" indent="0">
              <a:buNone/>
            </a:pPr>
            <a:endParaRPr lang="en-US" altLang="zh-CN" sz="2000" dirty="0" smtClean="0">
              <a:latin typeface="微软雅黑" pitchFamily="34" charset="-122"/>
            </a:endParaRPr>
          </a:p>
          <a:p>
            <a:pPr marL="625475" lvl="1" indent="-268288"/>
            <a:endParaRPr lang="en-US" altLang="zh-CN" sz="2400" b="1" dirty="0" smtClean="0">
              <a:latin typeface="微软雅黑" pitchFamily="34" charset="-122"/>
            </a:endParaRPr>
          </a:p>
          <a:p>
            <a:pPr marL="625475" lvl="1" indent="-268288"/>
            <a:endParaRPr lang="en-US" altLang="zh-CN" sz="2400" b="1" dirty="0" smtClean="0">
              <a:latin typeface="微软雅黑" pitchFamily="34" charset="-122"/>
            </a:endParaRPr>
          </a:p>
          <a:p>
            <a:pPr marL="625475" lvl="1" indent="-268288"/>
            <a:r>
              <a:rPr lang="zh-CN" altLang="en-US" sz="2400" b="1" dirty="0" smtClean="0">
                <a:latin typeface="微软雅黑" pitchFamily="34" charset="-122"/>
              </a:rPr>
              <a:t>成果收获</a:t>
            </a:r>
            <a:endParaRPr lang="en-US" altLang="zh-CN" sz="2400" b="1" dirty="0" smtClean="0">
              <a:latin typeface="微软雅黑" pitchFamily="34" charset="-122"/>
            </a:endParaRPr>
          </a:p>
          <a:p>
            <a:pPr marL="893763" lvl="2" indent="-268288"/>
            <a:r>
              <a:rPr lang="en-US" altLang="zh-CN" sz="2000" dirty="0" smtClean="0">
                <a:latin typeface="微软雅黑" panose="020B0503020204020204" pitchFamily="34" charset="-122"/>
              </a:rPr>
              <a:t>TAE2.0</a:t>
            </a:r>
            <a:r>
              <a:rPr lang="zh-CN" altLang="en-US" sz="2000" dirty="0">
                <a:latin typeface="微软雅黑" panose="020B0503020204020204" pitchFamily="34" charset="-122"/>
              </a:rPr>
              <a:t>上</a:t>
            </a:r>
            <a:r>
              <a:rPr lang="zh-CN" altLang="en-US" sz="2000" dirty="0" smtClean="0">
                <a:latin typeface="微软雅黑" panose="020B0503020204020204" pitchFamily="34" charset="-122"/>
              </a:rPr>
              <a:t>的</a:t>
            </a:r>
            <a:r>
              <a:rPr lang="en-US" altLang="zh-CN" sz="2000" dirty="0" smtClean="0">
                <a:latin typeface="微软雅黑" panose="020B0503020204020204" pitchFamily="34" charset="-122"/>
              </a:rPr>
              <a:t>5000+</a:t>
            </a:r>
            <a:r>
              <a:rPr lang="zh-CN" altLang="en-US" sz="2000" dirty="0" smtClean="0">
                <a:latin typeface="微软雅黑" panose="020B0503020204020204" pitchFamily="34" charset="-122"/>
              </a:rPr>
              <a:t>站点都</a:t>
            </a:r>
            <a:r>
              <a:rPr lang="zh-CN" altLang="en-US" sz="2000" dirty="0">
                <a:latin typeface="微软雅黑" panose="020B0503020204020204" pitchFamily="34" charset="-122"/>
              </a:rPr>
              <a:t>使用这</a:t>
            </a:r>
            <a:r>
              <a:rPr lang="zh-CN" altLang="en-US" sz="2000" dirty="0" smtClean="0">
                <a:latin typeface="微软雅黑" panose="020B0503020204020204" pitchFamily="34" charset="-122"/>
              </a:rPr>
              <a:t>套方案</a:t>
            </a:r>
            <a:r>
              <a:rPr lang="zh-CN" altLang="en-US" sz="2000" dirty="0">
                <a:latin typeface="微软雅黑" panose="020B0503020204020204" pitchFamily="34" charset="-122"/>
              </a:rPr>
              <a:t>来打通淘</a:t>
            </a:r>
            <a:r>
              <a:rPr lang="zh-CN" altLang="en-US" sz="2000" dirty="0" smtClean="0">
                <a:latin typeface="微软雅黑" panose="020B0503020204020204" pitchFamily="34" charset="-122"/>
              </a:rPr>
              <a:t>宝用户体系。</a:t>
            </a:r>
            <a:endParaRPr lang="en-US" altLang="zh-CN" sz="2000" dirty="0" smtClean="0">
              <a:latin typeface="微软雅黑" panose="020B0503020204020204" pitchFamily="34" charset="-122"/>
            </a:endParaRPr>
          </a:p>
          <a:p>
            <a:pPr marL="893763" lvl="2" indent="-268288"/>
            <a:r>
              <a:rPr lang="zh-CN" altLang="en-US" sz="2000" dirty="0" smtClean="0">
                <a:latin typeface="微软雅黑" panose="020B0503020204020204" pitchFamily="34" charset="-122"/>
              </a:rPr>
              <a:t>目前</a:t>
            </a:r>
            <a:r>
              <a:rPr lang="en-US" altLang="zh-CN" sz="2000" dirty="0" err="1" smtClean="0">
                <a:latin typeface="微软雅黑" panose="020B0503020204020204" pitchFamily="34" charset="-122"/>
              </a:rPr>
              <a:t>TaeSsoProxy</a:t>
            </a:r>
            <a:r>
              <a:rPr lang="zh-CN" altLang="en-US" sz="2000" dirty="0" smtClean="0">
                <a:latin typeface="微软雅黑" panose="020B0503020204020204" pitchFamily="34" charset="-122"/>
              </a:rPr>
              <a:t>支撑的业务量：</a:t>
            </a:r>
            <a:r>
              <a:rPr lang="en-US" altLang="zh-CN" sz="2000" dirty="0" err="1" smtClean="0">
                <a:latin typeface="微软雅黑" panose="020B0503020204020204" pitchFamily="34" charset="-122"/>
              </a:rPr>
              <a:t>pv</a:t>
            </a:r>
            <a:r>
              <a:rPr lang="en-US" altLang="zh-CN" sz="2000" dirty="0" smtClean="0">
                <a:latin typeface="微软雅黑" panose="020B0503020204020204" pitchFamily="34" charset="-122"/>
              </a:rPr>
              <a:t>: </a:t>
            </a:r>
            <a:r>
              <a:rPr lang="en-US" altLang="zh-CN" sz="2000" dirty="0" smtClean="0"/>
              <a:t>5000w, </a:t>
            </a:r>
            <a:r>
              <a:rPr lang="en-US" altLang="zh-CN" sz="2000" dirty="0" err="1" smtClean="0"/>
              <a:t>Qps</a:t>
            </a:r>
            <a:r>
              <a:rPr lang="en-US" altLang="zh-CN" sz="2000" dirty="0" smtClean="0"/>
              <a:t>: 1200, Net: 2.5M/s, </a:t>
            </a:r>
            <a:r>
              <a:rPr lang="zh-CN" altLang="en-US" sz="2000" dirty="0" smtClean="0"/>
              <a:t>运行稳定。</a:t>
            </a:r>
            <a:endParaRPr lang="en-US" altLang="zh-CN" sz="2000" dirty="0" smtClean="0"/>
          </a:p>
          <a:p>
            <a:pPr marL="893763" lvl="2" indent="-268288"/>
            <a:r>
              <a:rPr lang="zh-CN" altLang="en-US" sz="2000" dirty="0" smtClean="0">
                <a:latin typeface="微软雅黑" pitchFamily="34" charset="-122"/>
              </a:rPr>
              <a:t>个人成长方面：在方案的实现过程了调研了主站的</a:t>
            </a:r>
            <a:r>
              <a:rPr lang="en-US" altLang="zh-CN" sz="2000" dirty="0" smtClean="0">
                <a:latin typeface="微软雅黑" pitchFamily="34" charset="-122"/>
              </a:rPr>
              <a:t>Session</a:t>
            </a:r>
            <a:r>
              <a:rPr lang="zh-CN" altLang="en-US" sz="2000" dirty="0" smtClean="0">
                <a:latin typeface="微软雅黑" pitchFamily="34" charset="-122"/>
              </a:rPr>
              <a:t>框架以及</a:t>
            </a:r>
            <a:r>
              <a:rPr lang="en-US" altLang="zh-CN" sz="2000" dirty="0" smtClean="0">
                <a:latin typeface="微软雅黑" pitchFamily="34" charset="-122"/>
              </a:rPr>
              <a:t>Cookie</a:t>
            </a:r>
            <a:r>
              <a:rPr lang="zh-CN" altLang="en-US" sz="2000" dirty="0" smtClean="0">
                <a:latin typeface="微软雅黑" pitchFamily="34" charset="-122"/>
              </a:rPr>
              <a:t>同步方案，对主站的</a:t>
            </a:r>
            <a:r>
              <a:rPr lang="en-US" altLang="zh-CN" sz="2000" dirty="0" smtClean="0">
                <a:latin typeface="微软雅黑" pitchFamily="34" charset="-122"/>
              </a:rPr>
              <a:t>SSO</a:t>
            </a:r>
            <a:r>
              <a:rPr lang="zh-CN" altLang="en-US" sz="2000" dirty="0" smtClean="0">
                <a:latin typeface="微软雅黑" pitchFamily="34" charset="-122"/>
              </a:rPr>
              <a:t>解决方案有机会深入地了解和学习，</a:t>
            </a:r>
            <a:endParaRPr lang="en-US" altLang="zh-CN" sz="2000" dirty="0">
              <a:latin typeface="微软雅黑" pitchFamily="34" charset="-122"/>
            </a:endParaRPr>
          </a:p>
          <a:p>
            <a:pPr marL="625475" lvl="2" indent="0">
              <a:buNone/>
            </a:pPr>
            <a:r>
              <a:rPr lang="en-US" altLang="zh-CN" sz="2000" dirty="0" smtClean="0">
                <a:latin typeface="微软雅黑" pitchFamily="34" charset="-122"/>
              </a:rPr>
              <a:t>	</a:t>
            </a:r>
            <a:r>
              <a:rPr lang="zh-CN" altLang="en-US" sz="2000" dirty="0" smtClean="0">
                <a:latin typeface="微软雅黑" pitchFamily="34" charset="-122"/>
              </a:rPr>
              <a:t>尤其是</a:t>
            </a:r>
            <a:r>
              <a:rPr lang="en-US" altLang="zh-CN" sz="2000" dirty="0" err="1" smtClean="0">
                <a:latin typeface="微软雅黑" pitchFamily="34" charset="-122"/>
              </a:rPr>
              <a:t>tbpass</a:t>
            </a:r>
            <a:r>
              <a:rPr lang="zh-CN" altLang="en-US" sz="2000" dirty="0" smtClean="0">
                <a:latin typeface="微软雅黑" pitchFamily="34" charset="-122"/>
              </a:rPr>
              <a:t>和</a:t>
            </a:r>
            <a:r>
              <a:rPr lang="en-US" altLang="zh-CN" sz="2000" dirty="0" err="1" smtClean="0">
                <a:latin typeface="微软雅黑" pitchFamily="34" charset="-122"/>
              </a:rPr>
              <a:t>tbsession</a:t>
            </a:r>
            <a:r>
              <a:rPr lang="zh-CN" altLang="en-US" sz="2000" dirty="0" smtClean="0">
                <a:latin typeface="微软雅黑" pitchFamily="34" charset="-122"/>
              </a:rPr>
              <a:t>。</a:t>
            </a:r>
            <a:endParaRPr lang="en-US" altLang="zh-CN" sz="2000" dirty="0" smtClean="0">
              <a:latin typeface="微软雅黑" pitchFamily="34" charset="-122"/>
            </a:endParaRPr>
          </a:p>
        </p:txBody>
      </p:sp>
      <p:pic>
        <p:nvPicPr>
          <p:cNvPr id="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3259" y="1871861"/>
            <a:ext cx="67151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9827899"/>
      </p:ext>
    </p:extLst>
  </p:cSld>
  <p:clrMapOvr>
    <a:overrideClrMapping bg1="lt1" tx1="dk1" bg2="lt2" tx2="dk2" accent1="accent1" accent2="accent2" accent3="accent3" accent4="accent4" accent5="accent5" accent6="accent6" hlink="hlink" folHlink="folHlink"/>
  </p:clrMapOvr>
  <p:transition advTm="445781"/>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标题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en-US" altLang="zh-CN" sz="4000" dirty="0" err="1" smtClean="0"/>
              <a:t>TaeGit</a:t>
            </a:r>
            <a:endParaRPr lang="zh-CN" altLang="en-US" sz="4000" dirty="0" smtClean="0"/>
          </a:p>
        </p:txBody>
      </p:sp>
      <p:sp>
        <p:nvSpPr>
          <p:cNvPr id="7" name="内容占位符 2"/>
          <p:cNvSpPr>
            <a:spLocks noGrp="1"/>
          </p:cNvSpPr>
          <p:nvPr>
            <p:ph idx="1"/>
          </p:nvPr>
        </p:nvSpPr>
        <p:spPr>
          <a:xfrm>
            <a:off x="304800" y="836712"/>
            <a:ext cx="8659688" cy="1512168"/>
          </a:xfrm>
        </p:spPr>
        <p:txBody>
          <a:bodyPr>
            <a:normAutofit lnSpcReduction="10000"/>
          </a:bodyPr>
          <a:lstStyle/>
          <a:p>
            <a:pPr marL="625475" lvl="1" indent="-268288">
              <a:lnSpc>
                <a:spcPct val="80000"/>
              </a:lnSpc>
            </a:pPr>
            <a:r>
              <a:rPr lang="zh-CN" altLang="en-US" sz="2200" b="1" dirty="0">
                <a:latin typeface="微软雅黑" pitchFamily="34" charset="-122"/>
              </a:rPr>
              <a:t>背景</a:t>
            </a:r>
            <a:endParaRPr lang="en-US" altLang="zh-CN" sz="2200" b="1" dirty="0">
              <a:latin typeface="微软雅黑" pitchFamily="34" charset="-122"/>
            </a:endParaRPr>
          </a:p>
          <a:p>
            <a:pPr marL="757237" lvl="2" indent="0">
              <a:lnSpc>
                <a:spcPct val="120000"/>
              </a:lnSpc>
              <a:buNone/>
            </a:pPr>
            <a:r>
              <a:rPr lang="en-US" altLang="zh-CN" sz="2000" dirty="0" smtClean="0">
                <a:latin typeface="微软雅黑" panose="020B0503020204020204" pitchFamily="34" charset="-122"/>
              </a:rPr>
              <a:t>TAE1.0</a:t>
            </a:r>
            <a:r>
              <a:rPr lang="zh-CN" altLang="en-US" sz="2000" dirty="0" smtClean="0">
                <a:latin typeface="微软雅黑" panose="020B0503020204020204" pitchFamily="34" charset="-122"/>
              </a:rPr>
              <a:t>落后的应用部署方式（用户本地压缩</a:t>
            </a:r>
            <a:r>
              <a:rPr lang="en-US" altLang="zh-CN" sz="2000" dirty="0" smtClean="0">
                <a:latin typeface="微软雅黑" panose="020B0503020204020204" pitchFamily="34" charset="-122"/>
              </a:rPr>
              <a:t>zip</a:t>
            </a:r>
            <a:r>
              <a:rPr lang="zh-CN" altLang="en-US" sz="2000" dirty="0" smtClean="0">
                <a:latin typeface="微软雅黑" panose="020B0503020204020204" pitchFamily="34" charset="-122"/>
              </a:rPr>
              <a:t>包上传部署）已日益凸显出快速的业务增长和羞涩的用户体验之间的严重冲突，临危受命去寻找一种提高</a:t>
            </a:r>
            <a:r>
              <a:rPr lang="en-US" altLang="zh-CN" sz="2000" dirty="0" smtClean="0">
                <a:latin typeface="微软雅黑" panose="020B0503020204020204" pitchFamily="34" charset="-122"/>
              </a:rPr>
              <a:t>ISV</a:t>
            </a:r>
            <a:r>
              <a:rPr lang="zh-CN" altLang="en-US" sz="2000" dirty="0" smtClean="0">
                <a:latin typeface="微软雅黑" panose="020B0503020204020204" pitchFamily="34" charset="-122"/>
              </a:rPr>
              <a:t>开发效率和用户体验的有效手段。</a:t>
            </a:r>
            <a:endParaRPr lang="en-US" altLang="zh-CN" sz="1800" dirty="0" smtClean="0">
              <a:latin typeface="微软雅黑" panose="020B0503020204020204" pitchFamily="34" charset="-122"/>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0781" y="2492896"/>
            <a:ext cx="570547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640" y="5301208"/>
            <a:ext cx="874597" cy="792088"/>
          </a:xfrm>
          <a:prstGeom prst="rect">
            <a:avLst/>
          </a:prstGeom>
        </p:spPr>
      </p:pic>
      <p:sp>
        <p:nvSpPr>
          <p:cNvPr id="13" name="TextBox 12"/>
          <p:cNvSpPr txBox="1"/>
          <p:nvPr/>
        </p:nvSpPr>
        <p:spPr>
          <a:xfrm>
            <a:off x="2483768" y="5373216"/>
            <a:ext cx="6192688" cy="646331"/>
          </a:xfrm>
          <a:prstGeom prst="rect">
            <a:avLst/>
          </a:prstGeom>
          <a:noFill/>
        </p:spPr>
        <p:txBody>
          <a:bodyPr wrap="square" rtlCol="0">
            <a:spAutoFit/>
          </a:bodyPr>
          <a:lstStyle/>
          <a:p>
            <a:r>
              <a:rPr lang="en-US" altLang="zh-CN" dirty="0" err="1" smtClean="0">
                <a:latin typeface="微软雅黑" panose="020B0503020204020204" pitchFamily="34" charset="-122"/>
                <a:ea typeface="微软雅黑" panose="020B0503020204020204" pitchFamily="34" charset="-122"/>
              </a:rPr>
              <a:t>Php</a:t>
            </a:r>
            <a:r>
              <a:rPr lang="zh-CN" altLang="en-US" dirty="0" smtClean="0">
                <a:latin typeface="微软雅黑" panose="020B0503020204020204" pitchFamily="34" charset="-122"/>
                <a:ea typeface="微软雅黑" panose="020B0503020204020204" pitchFamily="34" charset="-122"/>
              </a:rPr>
              <a:t>代码包平均</a:t>
            </a:r>
            <a:r>
              <a:rPr lang="en-US" altLang="zh-CN" dirty="0" smtClean="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m</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JAVA</a:t>
            </a:r>
            <a:r>
              <a:rPr lang="zh-CN" altLang="en-US" dirty="0" smtClean="0">
                <a:latin typeface="微软雅黑" panose="020B0503020204020204" pitchFamily="34" charset="-122"/>
                <a:ea typeface="微软雅黑" panose="020B0503020204020204" pitchFamily="34" charset="-122"/>
              </a:rPr>
              <a:t>代码包平均</a:t>
            </a:r>
            <a:r>
              <a:rPr lang="en-US" altLang="zh-CN" dirty="0" smtClean="0">
                <a:latin typeface="微软雅黑" panose="020B0503020204020204" pitchFamily="34" charset="-122"/>
                <a:ea typeface="微软雅黑" panose="020B0503020204020204" pitchFamily="34" charset="-122"/>
              </a:rPr>
              <a:t>50M</a:t>
            </a:r>
            <a:r>
              <a:rPr lang="zh-CN" altLang="en-US" dirty="0" smtClean="0">
                <a:latin typeface="微软雅黑" panose="020B0503020204020204" pitchFamily="34" charset="-122"/>
                <a:ea typeface="微软雅黑" panose="020B0503020204020204" pitchFamily="34" charset="-122"/>
              </a:rPr>
              <a:t>，低网速环境下每改动一行代码就需要等待</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&gt;&gt; 5</a:t>
            </a:r>
            <a:r>
              <a:rPr lang="zh-CN" altLang="en-US" dirty="0" smtClean="0">
                <a:latin typeface="微软雅黑" panose="020B0503020204020204" pitchFamily="34" charset="-122"/>
                <a:ea typeface="微软雅黑" panose="020B0503020204020204" pitchFamily="34" charset="-122"/>
              </a:rPr>
              <a:t>分钟的时间看到效果</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4069419"/>
      </p:ext>
    </p:extLst>
  </p:cSld>
  <p:clrMapOvr>
    <a:masterClrMapping/>
  </p:clrMapOvr>
  <p:transition advTm="445781"/>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标题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en-US" altLang="zh-CN" sz="4000" dirty="0" err="1" smtClean="0"/>
              <a:t>TaeGit</a:t>
            </a:r>
            <a:endParaRPr lang="zh-CN" altLang="en-US" sz="4000" dirty="0" smtClean="0"/>
          </a:p>
        </p:txBody>
      </p:sp>
      <p:sp>
        <p:nvSpPr>
          <p:cNvPr id="7" name="内容占位符 2"/>
          <p:cNvSpPr>
            <a:spLocks noGrp="1"/>
          </p:cNvSpPr>
          <p:nvPr>
            <p:ph idx="1"/>
          </p:nvPr>
        </p:nvSpPr>
        <p:spPr>
          <a:xfrm>
            <a:off x="304800" y="836712"/>
            <a:ext cx="8659688" cy="1440160"/>
          </a:xfrm>
        </p:spPr>
        <p:txBody>
          <a:bodyPr>
            <a:normAutofit/>
          </a:bodyPr>
          <a:lstStyle/>
          <a:p>
            <a:pPr marL="625475" lvl="1" indent="-268288"/>
            <a:r>
              <a:rPr lang="zh-CN" altLang="en-US" sz="2400" b="1" dirty="0" smtClean="0">
                <a:latin typeface="微软雅黑" pitchFamily="34" charset="-122"/>
              </a:rPr>
              <a:t>解决方案</a:t>
            </a:r>
            <a:endParaRPr lang="en-US" altLang="zh-CN" sz="2400" b="1" dirty="0" smtClean="0">
              <a:latin typeface="微软雅黑" pitchFamily="34" charset="-122"/>
            </a:endParaRPr>
          </a:p>
          <a:p>
            <a:pPr marL="757237" lvl="2" indent="0">
              <a:lnSpc>
                <a:spcPct val="120000"/>
              </a:lnSpc>
              <a:buNone/>
            </a:pPr>
            <a:r>
              <a:rPr lang="en-US" altLang="zh-CN" sz="2000" dirty="0" smtClean="0">
                <a:latin typeface="微软雅黑" pitchFamily="34" charset="-122"/>
              </a:rPr>
              <a:t>TAE1.0</a:t>
            </a:r>
            <a:r>
              <a:rPr lang="zh-CN" altLang="en-US" sz="2000" dirty="0" smtClean="0">
                <a:latin typeface="微软雅黑" pitchFamily="34" charset="-122"/>
              </a:rPr>
              <a:t>的时候求助于</a:t>
            </a:r>
            <a:r>
              <a:rPr lang="en-US" altLang="zh-CN" sz="2000" dirty="0" smtClean="0">
                <a:latin typeface="微软雅黑" pitchFamily="34" charset="-122"/>
              </a:rPr>
              <a:t>SCM</a:t>
            </a:r>
            <a:r>
              <a:rPr lang="zh-CN" altLang="en-US" sz="2000" dirty="0" smtClean="0">
                <a:latin typeface="微软雅黑" pitchFamily="34" charset="-122"/>
              </a:rPr>
              <a:t>团队，给出了</a:t>
            </a:r>
            <a:r>
              <a:rPr lang="en-US" altLang="zh-CN" sz="2000" dirty="0" err="1" smtClean="0">
                <a:latin typeface="微软雅黑" pitchFamily="34" charset="-122"/>
              </a:rPr>
              <a:t>gitlab</a:t>
            </a:r>
            <a:r>
              <a:rPr lang="zh-CN" altLang="en-US" sz="2000" dirty="0" smtClean="0">
                <a:latin typeface="微软雅黑" pitchFamily="34" charset="-122"/>
              </a:rPr>
              <a:t>的解决方案，然后从无到有搭建了一套</a:t>
            </a:r>
            <a:r>
              <a:rPr lang="en-US" altLang="zh-CN" sz="2000" dirty="0" err="1" smtClean="0">
                <a:latin typeface="微软雅黑" pitchFamily="34" charset="-122"/>
              </a:rPr>
              <a:t>gitlab</a:t>
            </a:r>
            <a:r>
              <a:rPr lang="zh-CN" altLang="en-US" sz="2000" dirty="0" smtClean="0">
                <a:latin typeface="微软雅黑" pitchFamily="34" charset="-122"/>
              </a:rPr>
              <a:t>环境，并自学</a:t>
            </a:r>
            <a:r>
              <a:rPr lang="en-US" altLang="zh-CN" sz="2000" dirty="0" smtClean="0">
                <a:latin typeface="微软雅黑" pitchFamily="34" charset="-122"/>
              </a:rPr>
              <a:t>ruby</a:t>
            </a:r>
            <a:r>
              <a:rPr lang="zh-CN" altLang="en-US" sz="2000" dirty="0" smtClean="0">
                <a:latin typeface="微软雅黑" pitchFamily="34" charset="-122"/>
              </a:rPr>
              <a:t>语言开发了一些定制化需求。</a:t>
            </a:r>
            <a:endParaRPr lang="en-US" altLang="zh-CN" sz="2000" dirty="0" smtClean="0">
              <a:latin typeface="微软雅黑" pitchFamily="34" charset="-122"/>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87" y="2570187"/>
            <a:ext cx="31718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995936" y="2451660"/>
            <a:ext cx="4752528" cy="3785652"/>
          </a:xfrm>
          <a:prstGeom prst="rect">
            <a:avLst/>
          </a:prstGeom>
          <a:noFill/>
        </p:spPr>
        <p:txBody>
          <a:bodyPr wrap="square" rtlCol="0">
            <a:spAutoFit/>
          </a:bodyPr>
          <a:lstStyle/>
          <a:p>
            <a:pPr>
              <a:buClr>
                <a:srgbClr val="C00000"/>
              </a:buClr>
            </a:pP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方案的问题：</a:t>
            </a:r>
            <a:endParaRPr lang="en-US" altLang="zh-CN" sz="2000" b="1" dirty="0" smtClean="0">
              <a:latin typeface="微软雅黑" pitchFamily="34" charset="-122"/>
              <a:ea typeface="微软雅黑" pitchFamily="34" charset="-122"/>
            </a:endParaRPr>
          </a:p>
          <a:p>
            <a:pPr>
              <a:buClr>
                <a:srgbClr val="C00000"/>
              </a:buClr>
              <a:buFont typeface="Wingdings" pitchFamily="2" charset="2"/>
              <a:buChar char="p"/>
            </a:pPr>
            <a:r>
              <a:rPr lang="zh-CN" altLang="en-US" sz="2000" dirty="0" smtClean="0">
                <a:latin typeface="微软雅黑" pitchFamily="34" charset="-122"/>
                <a:ea typeface="微软雅黑" pitchFamily="34" charset="-122"/>
              </a:rPr>
              <a:t> </a:t>
            </a:r>
            <a:r>
              <a:rPr lang="zh-CN" altLang="en-US" sz="2000" dirty="0">
                <a:latin typeface="微软雅黑" pitchFamily="34" charset="-122"/>
                <a:ea typeface="微软雅黑" pitchFamily="34" charset="-122"/>
              </a:rPr>
              <a:t>系统架构糅合在一起，管控程序和托管程序都在一个应用里，权限不容易控制。</a:t>
            </a:r>
            <a:endParaRPr lang="en-US" altLang="zh-CN" sz="2000" dirty="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 没有解决水平扩容问题。</a:t>
            </a:r>
            <a:endParaRPr lang="en-US" altLang="zh-CN" sz="2000" dirty="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没有解决</a:t>
            </a:r>
            <a:r>
              <a:rPr lang="zh-CN" altLang="en-US" sz="2000" dirty="0" smtClean="0">
                <a:latin typeface="微软雅黑" pitchFamily="34" charset="-122"/>
                <a:ea typeface="微软雅黑" pitchFamily="34" charset="-122"/>
              </a:rPr>
              <a:t>数据实时备份</a:t>
            </a:r>
            <a:r>
              <a:rPr lang="zh-CN" altLang="en-US" sz="2000" dirty="0">
                <a:latin typeface="微软雅黑" pitchFamily="34" charset="-122"/>
                <a:ea typeface="微软雅黑" pitchFamily="34" charset="-122"/>
              </a:rPr>
              <a:t>和容灾处理。</a:t>
            </a:r>
            <a:endParaRPr lang="en-US" altLang="zh-CN" sz="2000" dirty="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没有同</a:t>
            </a:r>
            <a:r>
              <a:rPr lang="en-US" altLang="zh-CN" sz="2000" dirty="0">
                <a:latin typeface="微软雅黑" pitchFamily="34" charset="-122"/>
                <a:ea typeface="微软雅黑" pitchFamily="34" charset="-122"/>
              </a:rPr>
              <a:t>TAE</a:t>
            </a:r>
            <a:r>
              <a:rPr lang="zh-CN" altLang="en-US" sz="2000" dirty="0">
                <a:latin typeface="微软雅黑" pitchFamily="34" charset="-122"/>
                <a:ea typeface="微软雅黑" pitchFamily="34" charset="-122"/>
              </a:rPr>
              <a:t>的产品体系整合，完全是一个独立的系统，维护自己的用户体系、权限体系以及管理界面。</a:t>
            </a:r>
            <a:endParaRPr lang="en-US" altLang="zh-CN" sz="2000" dirty="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非</a:t>
            </a:r>
            <a:r>
              <a:rPr lang="zh-CN" altLang="en-US" sz="2000" dirty="0">
                <a:latin typeface="微软雅黑" pitchFamily="34" charset="-122"/>
                <a:ea typeface="微软雅黑" pitchFamily="34" charset="-122"/>
              </a:rPr>
              <a:t>主流开发</a:t>
            </a:r>
            <a:r>
              <a:rPr lang="zh-CN" altLang="en-US" sz="2000" dirty="0" smtClean="0">
                <a:latin typeface="微软雅黑" pitchFamily="34" charset="-122"/>
                <a:ea typeface="微软雅黑" pitchFamily="34" charset="-122"/>
              </a:rPr>
              <a:t>语言</a:t>
            </a:r>
            <a:r>
              <a:rPr lang="en-US" altLang="zh-CN" sz="2000" dirty="0" smtClean="0">
                <a:latin typeface="微软雅黑" pitchFamily="34" charset="-122"/>
                <a:ea typeface="微软雅黑" pitchFamily="34" charset="-122"/>
              </a:rPr>
              <a:t>ruby</a:t>
            </a:r>
            <a:r>
              <a:rPr lang="zh-CN" altLang="en-US" sz="2000" dirty="0" smtClean="0">
                <a:latin typeface="微软雅黑" pitchFamily="34" charset="-122"/>
                <a:ea typeface="微软雅黑" pitchFamily="34" charset="-122"/>
              </a:rPr>
              <a:t>，不擅长，也无法共享集团内的公用组件，维护性和扩展性差，缺乏一个产品的基本素质。</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2310453241"/>
      </p:ext>
    </p:extLst>
  </p:cSld>
  <p:clrMapOvr>
    <a:masterClrMapping/>
  </p:clrMapOvr>
  <p:transition advTm="445781"/>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Line 5"/>
          <p:cNvSpPr>
            <a:spLocks noChangeShapeType="1"/>
          </p:cNvSpPr>
          <p:nvPr/>
        </p:nvSpPr>
        <p:spPr bwMode="auto">
          <a:xfrm>
            <a:off x="468064" y="6021288"/>
            <a:ext cx="8280400" cy="0"/>
          </a:xfrm>
          <a:prstGeom prst="line">
            <a:avLst/>
          </a:prstGeom>
          <a:noFill/>
          <a:ln w="12700">
            <a:solidFill>
              <a:schemeClr val="tx1"/>
            </a:solidFill>
            <a:round/>
            <a:headEnd/>
            <a:tailEnd type="triangle" w="med" len="med"/>
          </a:ln>
        </p:spPr>
        <p:txBody>
          <a:bodyPr wrap="none"/>
          <a:lstStyle/>
          <a:p>
            <a:endParaRPr lang="zh-CN" altLang="en-US" dirty="0">
              <a:ea typeface="微软雅黑" pitchFamily="34" charset="-122"/>
            </a:endParaRPr>
          </a:p>
        </p:txBody>
      </p:sp>
      <p:grpSp>
        <p:nvGrpSpPr>
          <p:cNvPr id="22" name="组合 23"/>
          <p:cNvGrpSpPr/>
          <p:nvPr/>
        </p:nvGrpSpPr>
        <p:grpSpPr>
          <a:xfrm>
            <a:off x="5004048" y="1136143"/>
            <a:ext cx="3665442" cy="1609591"/>
            <a:chOff x="4932040" y="476672"/>
            <a:chExt cx="3600400" cy="1368152"/>
          </a:xfrm>
        </p:grpSpPr>
        <p:sp>
          <p:nvSpPr>
            <p:cNvPr id="23" name="矩形 22"/>
            <p:cNvSpPr/>
            <p:nvPr/>
          </p:nvSpPr>
          <p:spPr>
            <a:xfrm>
              <a:off x="4932040" y="576857"/>
              <a:ext cx="3600400" cy="12679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ea typeface="微软雅黑" pitchFamily="34" charset="-122"/>
              </a:endParaRPr>
            </a:p>
          </p:txBody>
        </p:sp>
        <p:sp>
          <p:nvSpPr>
            <p:cNvPr id="24" name="矩形 23"/>
            <p:cNvSpPr/>
            <p:nvPr/>
          </p:nvSpPr>
          <p:spPr>
            <a:xfrm>
              <a:off x="4932040" y="548680"/>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dirty="0">
                <a:solidFill>
                  <a:schemeClr val="tx1"/>
                </a:solidFill>
                <a:latin typeface="Calligraphic" pitchFamily="2" charset="0"/>
                <a:ea typeface="微软雅黑" pitchFamily="34" charset="-122"/>
              </a:endParaRPr>
            </a:p>
          </p:txBody>
        </p:sp>
        <p:sp>
          <p:nvSpPr>
            <p:cNvPr id="25" name="TextBox 24"/>
            <p:cNvSpPr txBox="1"/>
            <p:nvPr/>
          </p:nvSpPr>
          <p:spPr>
            <a:xfrm>
              <a:off x="5894007" y="910461"/>
              <a:ext cx="2396375" cy="601703"/>
            </a:xfrm>
            <a:prstGeom prst="rect">
              <a:avLst/>
            </a:prstGeom>
            <a:noFill/>
          </p:spPr>
          <p:txBody>
            <a:bodyPr wrap="square" rtlCol="0">
              <a:spAutoFit/>
            </a:bodyPr>
            <a:lstStyle/>
            <a:p>
              <a:r>
                <a:rPr lang="zh-CN" altLang="en-US" sz="4000" dirty="0" smtClean="0">
                  <a:solidFill>
                    <a:schemeClr val="bg1"/>
                  </a:solidFill>
                  <a:latin typeface="微软雅黑" pitchFamily="34" charset="-122"/>
                  <a:ea typeface="微软雅黑" pitchFamily="34" charset="-122"/>
                </a:rPr>
                <a:t>项目介绍</a:t>
              </a:r>
              <a:endParaRPr lang="zh-CN" altLang="en-US" sz="4000" dirty="0">
                <a:solidFill>
                  <a:schemeClr val="bg1"/>
                </a:solidFill>
                <a:latin typeface="微软雅黑" pitchFamily="34" charset="-122"/>
                <a:ea typeface="微软雅黑" pitchFamily="34" charset="-122"/>
              </a:endParaRPr>
            </a:p>
          </p:txBody>
        </p:sp>
        <p:sp>
          <p:nvSpPr>
            <p:cNvPr id="26" name="TextBox 25"/>
            <p:cNvSpPr txBox="1"/>
            <p:nvPr/>
          </p:nvSpPr>
          <p:spPr>
            <a:xfrm>
              <a:off x="5143589" y="476672"/>
              <a:ext cx="581670" cy="863313"/>
            </a:xfrm>
            <a:prstGeom prst="rect">
              <a:avLst/>
            </a:prstGeom>
            <a:noFill/>
          </p:spPr>
          <p:txBody>
            <a:bodyPr wrap="square" rtlCol="0">
              <a:spAutoFit/>
            </a:bodyPr>
            <a:lstStyle/>
            <a:p>
              <a:r>
                <a:rPr lang="en-US" altLang="zh-CN" sz="6000" dirty="0" smtClean="0">
                  <a:latin typeface="Impact" pitchFamily="34" charset="0"/>
                  <a:ea typeface="华文琥珀" pitchFamily="2" charset="-122"/>
                </a:rPr>
                <a:t>1</a:t>
              </a:r>
              <a:endParaRPr lang="zh-CN" altLang="en-US" sz="6000" dirty="0">
                <a:latin typeface="Impact" pitchFamily="34" charset="0"/>
                <a:ea typeface="华文琥珀" pitchFamily="2" charset="-122"/>
              </a:endParaRPr>
            </a:p>
          </p:txBody>
        </p:sp>
      </p:grpSp>
      <p:grpSp>
        <p:nvGrpSpPr>
          <p:cNvPr id="30" name="组合 29"/>
          <p:cNvGrpSpPr/>
          <p:nvPr/>
        </p:nvGrpSpPr>
        <p:grpSpPr>
          <a:xfrm>
            <a:off x="5048944" y="2875736"/>
            <a:ext cx="3627512" cy="1428760"/>
            <a:chOff x="5239940" y="2189772"/>
            <a:chExt cx="3627512" cy="1428760"/>
          </a:xfrm>
        </p:grpSpPr>
        <p:sp>
          <p:nvSpPr>
            <p:cNvPr id="31" name="矩形 30"/>
            <p:cNvSpPr/>
            <p:nvPr/>
          </p:nvSpPr>
          <p:spPr>
            <a:xfrm>
              <a:off x="5239940" y="2189772"/>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ea typeface="微软雅黑" pitchFamily="34" charset="-122"/>
                </a:rPr>
                <a:t>理由</a:t>
              </a:r>
              <a:r>
                <a:rPr lang="zh-CN" altLang="en-US" sz="4000" dirty="0" smtClean="0">
                  <a:ea typeface="微软雅黑" pitchFamily="34" charset="-122"/>
                </a:rPr>
                <a:t>陈述</a:t>
              </a:r>
              <a:endParaRPr lang="zh-CN" altLang="en-US" sz="4000" dirty="0">
                <a:ea typeface="微软雅黑" pitchFamily="34" charset="-122"/>
              </a:endParaRPr>
            </a:p>
          </p:txBody>
        </p:sp>
        <p:sp>
          <p:nvSpPr>
            <p:cNvPr id="32" name="TextBox 31"/>
            <p:cNvSpPr txBox="1"/>
            <p:nvPr/>
          </p:nvSpPr>
          <p:spPr>
            <a:xfrm>
              <a:off x="5363674" y="2204864"/>
              <a:ext cx="623458" cy="1015663"/>
            </a:xfrm>
            <a:prstGeom prst="rect">
              <a:avLst/>
            </a:prstGeom>
            <a:noFill/>
          </p:spPr>
          <p:txBody>
            <a:bodyPr wrap="square" rtlCol="0">
              <a:spAutoFit/>
            </a:bodyPr>
            <a:lstStyle/>
            <a:p>
              <a:r>
                <a:rPr lang="en-US" altLang="zh-CN" sz="6000" dirty="0">
                  <a:solidFill>
                    <a:schemeClr val="bg1">
                      <a:lumMod val="65000"/>
                    </a:schemeClr>
                  </a:solidFill>
                  <a:latin typeface="Impact" pitchFamily="34" charset="0"/>
                  <a:ea typeface="华文琥珀" pitchFamily="2" charset="-122"/>
                </a:rPr>
                <a:t>2</a:t>
              </a:r>
              <a:endParaRPr lang="zh-CN" altLang="en-US" sz="6000" dirty="0">
                <a:solidFill>
                  <a:schemeClr val="bg1">
                    <a:lumMod val="65000"/>
                  </a:schemeClr>
                </a:solidFill>
                <a:latin typeface="Impact" pitchFamily="34" charset="0"/>
                <a:ea typeface="华文琥珀" pitchFamily="2" charset="-122"/>
              </a:endParaRPr>
            </a:p>
          </p:txBody>
        </p:sp>
      </p:grpSp>
      <p:grpSp>
        <p:nvGrpSpPr>
          <p:cNvPr id="33" name="组合 32"/>
          <p:cNvGrpSpPr/>
          <p:nvPr/>
        </p:nvGrpSpPr>
        <p:grpSpPr>
          <a:xfrm>
            <a:off x="5004048" y="4376504"/>
            <a:ext cx="3627512" cy="1500768"/>
            <a:chOff x="5076056" y="2060848"/>
            <a:chExt cx="3627512" cy="1500768"/>
          </a:xfrm>
        </p:grpSpPr>
        <p:sp>
          <p:nvSpPr>
            <p:cNvPr id="34" name="矩形 33"/>
            <p:cNvSpPr/>
            <p:nvPr/>
          </p:nvSpPr>
          <p:spPr>
            <a:xfrm>
              <a:off x="5076056" y="2132856"/>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未来展望</a:t>
              </a:r>
              <a:endParaRPr lang="zh-CN" altLang="en-US" sz="4000" dirty="0">
                <a:ea typeface="微软雅黑" pitchFamily="34" charset="-122"/>
              </a:endParaRPr>
            </a:p>
          </p:txBody>
        </p:sp>
        <p:sp>
          <p:nvSpPr>
            <p:cNvPr id="35" name="TextBox 34"/>
            <p:cNvSpPr txBox="1"/>
            <p:nvPr/>
          </p:nvSpPr>
          <p:spPr>
            <a:xfrm>
              <a:off x="5244686" y="2060848"/>
              <a:ext cx="623458" cy="1015663"/>
            </a:xfrm>
            <a:prstGeom prst="rect">
              <a:avLst/>
            </a:prstGeom>
            <a:noFill/>
          </p:spPr>
          <p:txBody>
            <a:bodyPr wrap="square" rtlCol="0">
              <a:spAutoFit/>
            </a:bodyPr>
            <a:lstStyle/>
            <a:p>
              <a:r>
                <a:rPr lang="en-US" altLang="zh-CN" sz="6000" dirty="0">
                  <a:solidFill>
                    <a:schemeClr val="bg1">
                      <a:lumMod val="65000"/>
                    </a:schemeClr>
                  </a:solidFill>
                  <a:latin typeface="Impact" pitchFamily="34" charset="0"/>
                  <a:ea typeface="华文琥珀" pitchFamily="2" charset="-122"/>
                </a:rPr>
                <a:t>3</a:t>
              </a:r>
              <a:endParaRPr lang="zh-CN" altLang="en-US" sz="6000" dirty="0">
                <a:solidFill>
                  <a:schemeClr val="bg1">
                    <a:lumMod val="65000"/>
                  </a:schemeClr>
                </a:solidFill>
                <a:latin typeface="Impact" pitchFamily="34" charset="0"/>
                <a:ea typeface="华文琥珀" pitchFamily="2" charset="-122"/>
              </a:endParaRPr>
            </a:p>
          </p:txBody>
        </p:sp>
      </p:grpSp>
      <p:sp>
        <p:nvSpPr>
          <p:cNvPr id="36" name="Rectangle 7"/>
          <p:cNvSpPr>
            <a:spLocks noChangeArrowheads="1"/>
          </p:cNvSpPr>
          <p:nvPr/>
        </p:nvSpPr>
        <p:spPr bwMode="auto">
          <a:xfrm>
            <a:off x="381000" y="3397056"/>
            <a:ext cx="4800600" cy="2554545"/>
          </a:xfrm>
          <a:prstGeom prst="rect">
            <a:avLst/>
          </a:prstGeom>
          <a:noFill/>
          <a:ln w="9525">
            <a:noFill/>
            <a:miter lim="800000"/>
            <a:headEnd/>
            <a:tailEnd/>
          </a:ln>
        </p:spPr>
        <p:txBody>
          <a:bodyPr wrap="square">
            <a:spAutoFit/>
          </a:bodyPr>
          <a:lstStyle/>
          <a:p>
            <a:pPr marL="704850" lvl="1" indent="-342900">
              <a:spcBef>
                <a:spcPct val="20000"/>
              </a:spcBef>
              <a:spcAft>
                <a:spcPct val="20000"/>
              </a:spcAft>
              <a:buClr>
                <a:srgbClr val="346A6C"/>
              </a:buClr>
            </a:pPr>
            <a:r>
              <a:rPr kumimoji="0" lang="en-US" altLang="zh-CN" sz="2000" b="1" dirty="0" smtClean="0">
                <a:latin typeface="微软雅黑" pitchFamily="34" charset="-122"/>
                <a:ea typeface="微软雅黑" pitchFamily="34" charset="-122"/>
              </a:rPr>
              <a:t>1.1 </a:t>
            </a:r>
            <a:r>
              <a:rPr lang="en-US" altLang="zh-CN" sz="2000" b="1" dirty="0" smtClean="0">
                <a:latin typeface="微软雅黑" pitchFamily="34" charset="-122"/>
                <a:ea typeface="微软雅黑" pitchFamily="34" charset="-122"/>
              </a:rPr>
              <a:t>TAE</a:t>
            </a:r>
            <a:r>
              <a:rPr lang="zh-CN" altLang="en-US" sz="2000" b="1" dirty="0" smtClean="0">
                <a:latin typeface="微软雅黑" pitchFamily="34" charset="-122"/>
                <a:ea typeface="微软雅黑" pitchFamily="34" charset="-122"/>
              </a:rPr>
              <a:t>业务流程引擎</a:t>
            </a:r>
            <a:r>
              <a:rPr kumimoji="0" lang="en-US" altLang="zh-CN" sz="2000" b="1" dirty="0" smtClean="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a:p>
            <a:pPr marL="704850" lvl="1" indent="-342900" algn="l">
              <a:spcBef>
                <a:spcPct val="20000"/>
              </a:spcBef>
              <a:spcAft>
                <a:spcPct val="20000"/>
              </a:spcAft>
              <a:buClr>
                <a:srgbClr val="346A6C"/>
              </a:buClr>
            </a:pPr>
            <a:r>
              <a:rPr kumimoji="0" lang="en-US" altLang="zh-CN" sz="2000" b="1" dirty="0" smtClean="0">
                <a:latin typeface="微软雅黑" pitchFamily="34" charset="-122"/>
                <a:ea typeface="微软雅黑" pitchFamily="34" charset="-122"/>
              </a:rPr>
              <a:t>1.2 </a:t>
            </a:r>
            <a:r>
              <a:rPr kumimoji="0" lang="en-US" altLang="zh-CN" sz="2000" b="1" dirty="0" err="1" smtClean="0">
                <a:latin typeface="微软雅黑" pitchFamily="34" charset="-122"/>
                <a:ea typeface="微软雅黑" pitchFamily="34" charset="-122"/>
              </a:rPr>
              <a:t>TaeSsoProxy</a:t>
            </a:r>
            <a:endParaRPr lang="en-US" altLang="zh-CN" sz="2000" b="1" dirty="0">
              <a:latin typeface="微软雅黑" pitchFamily="34" charset="-122"/>
              <a:ea typeface="微软雅黑" pitchFamily="34" charset="-122"/>
            </a:endParaRPr>
          </a:p>
          <a:p>
            <a:pPr marL="704850" lvl="1" indent="-342900" algn="l">
              <a:spcBef>
                <a:spcPct val="20000"/>
              </a:spcBef>
              <a:spcAft>
                <a:spcPct val="20000"/>
              </a:spcAft>
              <a:buClr>
                <a:srgbClr val="346A6C"/>
              </a:buClr>
            </a:pPr>
            <a:r>
              <a:rPr lang="en-US" altLang="zh-CN" sz="2000" b="1" dirty="0" smtClean="0">
                <a:latin typeface="微软雅黑" pitchFamily="34" charset="-122"/>
                <a:ea typeface="微软雅黑" pitchFamily="34" charset="-122"/>
              </a:rPr>
              <a:t>1.3 </a:t>
            </a:r>
            <a:r>
              <a:rPr lang="en-US" altLang="zh-CN" sz="2000" b="1" dirty="0" err="1" smtClean="0">
                <a:latin typeface="微软雅黑" pitchFamily="34" charset="-122"/>
                <a:ea typeface="微软雅黑" pitchFamily="34" charset="-122"/>
              </a:rPr>
              <a:t>TaeGit</a:t>
            </a:r>
            <a:endParaRPr lang="en-US" altLang="zh-CN" sz="2000" b="1" dirty="0">
              <a:latin typeface="微软雅黑" pitchFamily="34" charset="-122"/>
              <a:ea typeface="微软雅黑" pitchFamily="34" charset="-122"/>
            </a:endParaRPr>
          </a:p>
          <a:p>
            <a:pPr marL="704850" lvl="1" indent="-342900" algn="l">
              <a:spcBef>
                <a:spcPct val="20000"/>
              </a:spcBef>
              <a:spcAft>
                <a:spcPct val="20000"/>
              </a:spcAft>
              <a:buClr>
                <a:srgbClr val="346A6C"/>
              </a:buClr>
            </a:pPr>
            <a:r>
              <a:rPr lang="en-US" altLang="zh-CN" sz="2000" b="1" dirty="0" smtClean="0">
                <a:latin typeface="微软雅黑" pitchFamily="34" charset="-122"/>
                <a:ea typeface="微软雅黑" pitchFamily="34" charset="-122"/>
              </a:rPr>
              <a:t>1.4 </a:t>
            </a:r>
            <a:r>
              <a:rPr lang="en-US" altLang="zh-CN" sz="2000" b="1" dirty="0" err="1" smtClean="0">
                <a:latin typeface="微软雅黑" pitchFamily="34" charset="-122"/>
                <a:ea typeface="微软雅黑" pitchFamily="34" charset="-122"/>
              </a:rPr>
              <a:t>TaeBuilder</a:t>
            </a:r>
            <a:endParaRPr lang="en-US" altLang="zh-CN" sz="2000" b="1" dirty="0" smtClean="0">
              <a:latin typeface="微软雅黑" pitchFamily="34" charset="-122"/>
              <a:ea typeface="微软雅黑" pitchFamily="34" charset="-122"/>
            </a:endParaRPr>
          </a:p>
          <a:p>
            <a:pPr marL="704850" lvl="1" indent="-342900">
              <a:spcBef>
                <a:spcPct val="20000"/>
              </a:spcBef>
              <a:spcAft>
                <a:spcPct val="20000"/>
              </a:spcAft>
              <a:buClr>
                <a:srgbClr val="346A6C"/>
              </a:buClr>
            </a:pPr>
            <a:r>
              <a:rPr lang="en-US" altLang="zh-CN" sz="2000" b="1" dirty="0" smtClean="0">
                <a:latin typeface="微软雅黑" pitchFamily="34" charset="-122"/>
                <a:ea typeface="微软雅黑" pitchFamily="34" charset="-122"/>
              </a:rPr>
              <a:t>1.5 </a:t>
            </a:r>
            <a:r>
              <a:rPr lang="zh-CN" altLang="en-US" sz="2000" b="1" dirty="0" smtClean="0">
                <a:latin typeface="微软雅黑" pitchFamily="34" charset="-122"/>
                <a:ea typeface="微软雅黑" pitchFamily="34" charset="-122"/>
              </a:rPr>
              <a:t>云推送</a:t>
            </a:r>
            <a:endParaRPr lang="en-US" altLang="zh-CN" sz="2000" b="1" dirty="0" smtClean="0">
              <a:latin typeface="微软雅黑" pitchFamily="34" charset="-122"/>
              <a:ea typeface="微软雅黑" pitchFamily="34" charset="-122"/>
            </a:endParaRPr>
          </a:p>
          <a:p>
            <a:pPr marL="704850" lvl="1" indent="-342900">
              <a:spcBef>
                <a:spcPct val="20000"/>
              </a:spcBef>
              <a:spcAft>
                <a:spcPct val="20000"/>
              </a:spcAft>
              <a:buClr>
                <a:srgbClr val="346A6C"/>
              </a:buClr>
            </a:pPr>
            <a:r>
              <a:rPr lang="en-US" altLang="zh-CN" sz="2000" b="1" dirty="0" smtClean="0">
                <a:latin typeface="微软雅黑" pitchFamily="34" charset="-122"/>
                <a:ea typeface="微软雅黑" pitchFamily="34" charset="-122"/>
              </a:rPr>
              <a:t>1.6 </a:t>
            </a:r>
            <a:r>
              <a:rPr lang="zh-CN" altLang="en-US" sz="2000" b="1" dirty="0" smtClean="0">
                <a:latin typeface="微软雅黑" pitchFamily="34" charset="-122"/>
                <a:ea typeface="微软雅黑" pitchFamily="34" charset="-122"/>
              </a:rPr>
              <a:t>其他项目</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980798883"/>
      </p:ext>
    </p:extLst>
  </p:cSld>
  <p:clrMapOvr>
    <a:masterClrMapping/>
  </p:clrMapOvr>
  <p:transition advTm="842"/>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标题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en-US" altLang="zh-CN" sz="4000" dirty="0" err="1" smtClean="0"/>
              <a:t>TaeGit</a:t>
            </a:r>
            <a:endParaRPr lang="zh-CN" altLang="en-US" sz="4000" dirty="0" smtClean="0"/>
          </a:p>
        </p:txBody>
      </p:sp>
      <p:sp>
        <p:nvSpPr>
          <p:cNvPr id="7" name="内容占位符 2"/>
          <p:cNvSpPr>
            <a:spLocks noGrp="1"/>
          </p:cNvSpPr>
          <p:nvPr>
            <p:ph idx="1"/>
          </p:nvPr>
        </p:nvSpPr>
        <p:spPr>
          <a:xfrm>
            <a:off x="448816" y="764704"/>
            <a:ext cx="8659688" cy="720080"/>
          </a:xfrm>
        </p:spPr>
        <p:txBody>
          <a:bodyPr>
            <a:normAutofit lnSpcReduction="10000"/>
          </a:bodyPr>
          <a:lstStyle/>
          <a:p>
            <a:pPr marL="625475" lvl="1" indent="-268288"/>
            <a:r>
              <a:rPr lang="zh-CN" altLang="en-US" sz="2200" b="1" dirty="0" smtClean="0">
                <a:latin typeface="微软雅黑" pitchFamily="34" charset="-122"/>
              </a:rPr>
              <a:t>解决方案</a:t>
            </a:r>
            <a:endParaRPr lang="en-US" altLang="zh-CN" sz="2200" b="1" dirty="0" smtClean="0">
              <a:latin typeface="微软雅黑" pitchFamily="34" charset="-122"/>
            </a:endParaRPr>
          </a:p>
          <a:p>
            <a:pPr marL="757237" lvl="2" indent="0">
              <a:buNone/>
            </a:pPr>
            <a:r>
              <a:rPr lang="en-US" altLang="zh-CN" sz="1800" dirty="0" smtClean="0">
                <a:latin typeface="微软雅黑" pitchFamily="34" charset="-122"/>
              </a:rPr>
              <a:t>2.0</a:t>
            </a:r>
            <a:r>
              <a:rPr lang="zh-CN" altLang="en-US" sz="1800" dirty="0" smtClean="0">
                <a:latin typeface="微软雅黑" pitchFamily="34" charset="-122"/>
              </a:rPr>
              <a:t>重新设计了</a:t>
            </a:r>
            <a:r>
              <a:rPr lang="zh-CN" altLang="en-US" sz="1800" dirty="0">
                <a:latin typeface="微软雅黑" pitchFamily="34" charset="-122"/>
              </a:rPr>
              <a:t>整体</a:t>
            </a:r>
            <a:r>
              <a:rPr lang="zh-CN" altLang="en-US" sz="1800" dirty="0" smtClean="0">
                <a:latin typeface="微软雅黑" pitchFamily="34" charset="-122"/>
              </a:rPr>
              <a:t>架构，基于</a:t>
            </a:r>
            <a:r>
              <a:rPr lang="en-US" altLang="zh-CN" sz="1800" dirty="0" err="1" smtClean="0">
                <a:latin typeface="微软雅黑" pitchFamily="34" charset="-122"/>
              </a:rPr>
              <a:t>jgit</a:t>
            </a:r>
            <a:r>
              <a:rPr lang="zh-CN" altLang="en-US" sz="1800" dirty="0" smtClean="0">
                <a:latin typeface="微软雅黑" pitchFamily="34" charset="-122"/>
              </a:rPr>
              <a:t>库用</a:t>
            </a:r>
            <a:r>
              <a:rPr lang="en-US" altLang="zh-CN" sz="1800" dirty="0" smtClean="0">
                <a:latin typeface="微软雅黑" pitchFamily="34" charset="-122"/>
              </a:rPr>
              <a:t>JAVA</a:t>
            </a:r>
            <a:r>
              <a:rPr lang="zh-CN" altLang="en-US" sz="1800" dirty="0" smtClean="0">
                <a:latin typeface="微软雅黑" pitchFamily="34" charset="-122"/>
              </a:rPr>
              <a:t>重写了</a:t>
            </a:r>
            <a:r>
              <a:rPr lang="en-US" altLang="zh-CN" sz="1800" dirty="0" err="1" smtClean="0">
                <a:latin typeface="微软雅黑" pitchFamily="34" charset="-122"/>
              </a:rPr>
              <a:t>Gitlab</a:t>
            </a:r>
            <a:r>
              <a:rPr lang="zh-CN" altLang="en-US" sz="1800" dirty="0" smtClean="0">
                <a:latin typeface="微软雅黑" pitchFamily="34" charset="-122"/>
              </a:rPr>
              <a:t>。</a:t>
            </a:r>
            <a:endParaRPr lang="en-US" altLang="zh-CN" sz="1800" dirty="0" smtClean="0">
              <a:latin typeface="微软雅黑" pitchFamily="34" charset="-122"/>
            </a:endParaRPr>
          </a:p>
          <a:p>
            <a:pPr marL="757237" lvl="2" indent="0">
              <a:lnSpc>
                <a:spcPct val="80000"/>
              </a:lnSpc>
              <a:buNone/>
            </a:pPr>
            <a:endParaRPr lang="en-US" altLang="zh-CN" sz="1800" dirty="0">
              <a:latin typeface="微软雅黑" pitchFamily="34" charset="-122"/>
            </a:endParaRPr>
          </a:p>
          <a:p>
            <a:pPr marL="757237" lvl="2" indent="0">
              <a:lnSpc>
                <a:spcPct val="80000"/>
              </a:lnSpc>
              <a:buNone/>
            </a:pPr>
            <a:endParaRPr lang="en-US" altLang="zh-CN" sz="1800" dirty="0" smtClean="0">
              <a:latin typeface="微软雅黑" pitchFamily="34" charset="-122"/>
            </a:endParaRPr>
          </a:p>
          <a:p>
            <a:pPr marL="757237" lvl="2" indent="0">
              <a:lnSpc>
                <a:spcPct val="80000"/>
              </a:lnSpc>
              <a:buNone/>
            </a:pPr>
            <a:endParaRPr lang="en-US" altLang="zh-CN" sz="1800" dirty="0">
              <a:latin typeface="微软雅黑" pitchFamily="34" charset="-122"/>
            </a:endParaRPr>
          </a:p>
          <a:p>
            <a:pPr marL="757237" lvl="2" indent="0">
              <a:lnSpc>
                <a:spcPct val="80000"/>
              </a:lnSpc>
              <a:buNone/>
            </a:pPr>
            <a:endParaRPr lang="en-US" altLang="zh-CN" sz="2000" dirty="0" smtClean="0">
              <a:latin typeface="微软雅黑" pitchFamily="34" charset="-122"/>
            </a:endParaRPr>
          </a:p>
          <a:p>
            <a:pPr marL="893763" lvl="2" indent="-268288"/>
            <a:endParaRPr lang="en-US" altLang="zh-CN" sz="1600" dirty="0" smtClean="0">
              <a:latin typeface="微软雅黑" pitchFamily="34" charset="-122"/>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5" y="1847633"/>
            <a:ext cx="9150496" cy="3957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681318"/>
      </p:ext>
    </p:extLst>
  </p:cSld>
  <p:clrMapOvr>
    <a:masterClrMapping/>
  </p:clrMapOvr>
  <p:transition advTm="445781"/>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标题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en-US" altLang="zh-CN" sz="4000" dirty="0" err="1" smtClean="0"/>
              <a:t>TaeGit</a:t>
            </a:r>
            <a:endParaRPr lang="zh-CN" altLang="en-US" sz="4000" dirty="0" smtClean="0"/>
          </a:p>
        </p:txBody>
      </p:sp>
      <p:sp>
        <p:nvSpPr>
          <p:cNvPr id="7" name="内容占位符 2"/>
          <p:cNvSpPr>
            <a:spLocks noGrp="1"/>
          </p:cNvSpPr>
          <p:nvPr>
            <p:ph idx="1"/>
          </p:nvPr>
        </p:nvSpPr>
        <p:spPr>
          <a:xfrm>
            <a:off x="251520" y="836712"/>
            <a:ext cx="8659688" cy="5904656"/>
          </a:xfrm>
        </p:spPr>
        <p:txBody>
          <a:bodyPr>
            <a:normAutofit/>
          </a:bodyPr>
          <a:lstStyle/>
          <a:p>
            <a:pPr marL="625475" lvl="1" indent="-268288"/>
            <a:r>
              <a:rPr lang="zh-CN" altLang="en-US" sz="2400" b="1" dirty="0" smtClean="0">
                <a:latin typeface="微软雅黑" pitchFamily="34" charset="-122"/>
              </a:rPr>
              <a:t>成果收获</a:t>
            </a:r>
            <a:endParaRPr lang="en-US" altLang="zh-CN" sz="2400" b="1" dirty="0" smtClean="0">
              <a:latin typeface="微软雅黑" pitchFamily="34" charset="-122"/>
            </a:endParaRPr>
          </a:p>
          <a:p>
            <a:pPr marL="625475" lvl="1" indent="-268288"/>
            <a:endParaRPr lang="en-US" altLang="zh-CN" sz="2400" b="1" dirty="0" smtClean="0">
              <a:latin typeface="微软雅黑" pitchFamily="34" charset="-122"/>
            </a:endParaRPr>
          </a:p>
          <a:p>
            <a:pPr marL="625475" lvl="1" indent="-268288"/>
            <a:endParaRPr lang="en-US" altLang="zh-CN" sz="2400" b="1" dirty="0">
              <a:latin typeface="微软雅黑" pitchFamily="34" charset="-122"/>
            </a:endParaRPr>
          </a:p>
          <a:p>
            <a:pPr marL="893763" lvl="2" indent="-268288"/>
            <a:endParaRPr lang="en-US" altLang="zh-CN" sz="1900" dirty="0" smtClean="0">
              <a:latin typeface="微软雅黑" pitchFamily="34" charset="-122"/>
            </a:endParaRPr>
          </a:p>
          <a:p>
            <a:pPr marL="893763" lvl="2" indent="-268288"/>
            <a:endParaRPr lang="en-US" altLang="zh-CN" sz="1900" dirty="0">
              <a:latin typeface="微软雅黑" pitchFamily="34" charset="-122"/>
            </a:endParaRPr>
          </a:p>
          <a:p>
            <a:pPr marL="893763" lvl="2" indent="-268288"/>
            <a:r>
              <a:rPr lang="zh-CN" altLang="en-US" sz="1900" dirty="0" smtClean="0">
                <a:latin typeface="微软雅黑" pitchFamily="34" charset="-122"/>
              </a:rPr>
              <a:t>为</a:t>
            </a:r>
            <a:r>
              <a:rPr lang="en-US" altLang="zh-CN" sz="1900" dirty="0">
                <a:latin typeface="微软雅黑" pitchFamily="34" charset="-122"/>
              </a:rPr>
              <a:t>TAE2.0</a:t>
            </a:r>
            <a:r>
              <a:rPr lang="zh-CN" altLang="en-US" sz="1900" dirty="0">
                <a:latin typeface="微软雅黑" pitchFamily="34" charset="-122"/>
              </a:rPr>
              <a:t>提供了稳定便利的代码托管</a:t>
            </a:r>
            <a:r>
              <a:rPr lang="zh-CN" altLang="en-US" sz="1900" dirty="0" smtClean="0">
                <a:latin typeface="微软雅黑" pitchFamily="34" charset="-122"/>
              </a:rPr>
              <a:t>服务，大大提高了</a:t>
            </a:r>
            <a:r>
              <a:rPr lang="en-US" altLang="zh-CN" sz="1900" dirty="0" smtClean="0">
                <a:latin typeface="微软雅黑" pitchFamily="34" charset="-122"/>
              </a:rPr>
              <a:t>ISV</a:t>
            </a:r>
            <a:r>
              <a:rPr lang="zh-CN" altLang="en-US" sz="1900" dirty="0" smtClean="0">
                <a:latin typeface="微软雅黑" pitchFamily="34" charset="-122"/>
              </a:rPr>
              <a:t>的开发效率和用户体验，目前已经支持：</a:t>
            </a:r>
            <a:r>
              <a:rPr lang="en-US" altLang="zh-CN" sz="1900" dirty="0" smtClean="0">
                <a:latin typeface="微软雅黑" pitchFamily="34" charset="-122"/>
              </a:rPr>
              <a:t>2389</a:t>
            </a:r>
            <a:r>
              <a:rPr lang="zh-CN" altLang="en-US" sz="1900" dirty="0" smtClean="0">
                <a:latin typeface="微软雅黑" pitchFamily="34" charset="-122"/>
              </a:rPr>
              <a:t>个用户和</a:t>
            </a:r>
            <a:r>
              <a:rPr lang="en-US" altLang="zh-CN" sz="1900" dirty="0" smtClean="0">
                <a:latin typeface="微软雅黑" pitchFamily="34" charset="-122"/>
              </a:rPr>
              <a:t>2389</a:t>
            </a:r>
            <a:r>
              <a:rPr lang="zh-CN" altLang="en-US" sz="1900" dirty="0" smtClean="0">
                <a:latin typeface="微软雅黑" pitchFamily="34" charset="-122"/>
              </a:rPr>
              <a:t>个仓库</a:t>
            </a:r>
            <a:endParaRPr lang="en-US" altLang="zh-CN" sz="1900" dirty="0">
              <a:latin typeface="微软雅黑" pitchFamily="34" charset="-122"/>
            </a:endParaRPr>
          </a:p>
          <a:p>
            <a:pPr marL="893763" lvl="2" indent="-268288"/>
            <a:r>
              <a:rPr lang="zh-CN" altLang="en-US" sz="1900" dirty="0" smtClean="0">
                <a:latin typeface="微软雅黑" pitchFamily="34" charset="-122"/>
              </a:rPr>
              <a:t>实现</a:t>
            </a:r>
            <a:r>
              <a:rPr lang="zh-CN" altLang="en-US" sz="1900" dirty="0">
                <a:latin typeface="微软雅黑" pitchFamily="34" charset="-122"/>
              </a:rPr>
              <a:t>了</a:t>
            </a:r>
            <a:r>
              <a:rPr lang="en-US" altLang="zh-CN" sz="1900" dirty="0" err="1">
                <a:latin typeface="微软雅黑" pitchFamily="34" charset="-122"/>
              </a:rPr>
              <a:t>TaeGit</a:t>
            </a:r>
            <a:r>
              <a:rPr lang="zh-CN" altLang="en-US" sz="1900" dirty="0">
                <a:latin typeface="微软雅黑" pitchFamily="34" charset="-122"/>
              </a:rPr>
              <a:t>的产品化转变，从最初</a:t>
            </a:r>
            <a:r>
              <a:rPr lang="zh-CN" altLang="en-US" sz="1900" dirty="0" smtClean="0">
                <a:latin typeface="微软雅黑" pitchFamily="34" charset="-122"/>
              </a:rPr>
              <a:t>的</a:t>
            </a:r>
            <a:r>
              <a:rPr lang="en-US" altLang="zh-CN" sz="1900" dirty="0" smtClean="0">
                <a:latin typeface="微软雅黑" pitchFamily="34" charset="-122"/>
              </a:rPr>
              <a:t>1.0</a:t>
            </a:r>
            <a:r>
              <a:rPr lang="zh-CN" altLang="en-US" sz="1900" dirty="0" smtClean="0">
                <a:latin typeface="微软雅黑" pitchFamily="34" charset="-122"/>
              </a:rPr>
              <a:t>方案</a:t>
            </a:r>
            <a:r>
              <a:rPr lang="zh-CN" altLang="en-US" sz="1900" dirty="0">
                <a:latin typeface="微软雅黑" pitchFamily="34" charset="-122"/>
              </a:rPr>
              <a:t>（基于</a:t>
            </a:r>
            <a:r>
              <a:rPr lang="en-US" altLang="zh-CN" sz="1900" dirty="0" err="1">
                <a:latin typeface="微软雅黑" pitchFamily="34" charset="-122"/>
              </a:rPr>
              <a:t>Gitlab</a:t>
            </a:r>
            <a:r>
              <a:rPr lang="zh-CN" altLang="en-US" sz="1900" dirty="0">
                <a:latin typeface="微软雅黑" pitchFamily="34" charset="-122"/>
              </a:rPr>
              <a:t>搭建）进化到新</a:t>
            </a:r>
            <a:r>
              <a:rPr lang="zh-CN" altLang="en-US" sz="1900" dirty="0" smtClean="0">
                <a:latin typeface="微软雅黑" pitchFamily="34" charset="-122"/>
              </a:rPr>
              <a:t>的</a:t>
            </a:r>
            <a:r>
              <a:rPr lang="en-US" altLang="zh-CN" sz="1900" dirty="0" smtClean="0">
                <a:latin typeface="微软雅黑" pitchFamily="34" charset="-122"/>
              </a:rPr>
              <a:t>2.0</a:t>
            </a:r>
            <a:r>
              <a:rPr lang="zh-CN" altLang="en-US" sz="1900" dirty="0" smtClean="0">
                <a:latin typeface="微软雅黑" pitchFamily="34" charset="-122"/>
              </a:rPr>
              <a:t>方案</a:t>
            </a:r>
            <a:r>
              <a:rPr lang="zh-CN" altLang="en-US" sz="1900" dirty="0">
                <a:latin typeface="微软雅黑" pitchFamily="34" charset="-122"/>
              </a:rPr>
              <a:t>，提高了</a:t>
            </a:r>
            <a:r>
              <a:rPr lang="en-US" altLang="zh-CN" sz="1900" dirty="0" err="1">
                <a:latin typeface="微软雅黑" pitchFamily="34" charset="-122"/>
              </a:rPr>
              <a:t>TaeGit</a:t>
            </a:r>
            <a:r>
              <a:rPr lang="zh-CN" altLang="en-US" sz="1900" dirty="0">
                <a:latin typeface="微软雅黑" pitchFamily="34" charset="-122"/>
              </a:rPr>
              <a:t>的维护性、可用性和稳定性，孵化成一</a:t>
            </a:r>
            <a:r>
              <a:rPr lang="zh-CN" altLang="en-US" sz="1900" dirty="0" smtClean="0">
                <a:latin typeface="微软雅黑" pitchFamily="34" charset="-122"/>
              </a:rPr>
              <a:t>个可以长期</a:t>
            </a:r>
            <a:r>
              <a:rPr lang="zh-CN" altLang="en-US" sz="1900" dirty="0">
                <a:latin typeface="微软雅黑" pitchFamily="34" charset="-122"/>
              </a:rPr>
              <a:t>发展，精心运营的产品</a:t>
            </a:r>
            <a:r>
              <a:rPr lang="zh-CN" altLang="en-US" sz="1900" dirty="0" smtClean="0">
                <a:latin typeface="微软雅黑" pitchFamily="34" charset="-122"/>
              </a:rPr>
              <a:t>。</a:t>
            </a:r>
            <a:endParaRPr lang="en-US" altLang="zh-CN" sz="1900" dirty="0" smtClean="0">
              <a:latin typeface="微软雅黑" pitchFamily="34" charset="-122"/>
            </a:endParaRPr>
          </a:p>
          <a:p>
            <a:pPr marL="893763" lvl="2" indent="-268288"/>
            <a:r>
              <a:rPr lang="zh-CN" altLang="en-US" sz="2000" dirty="0" smtClean="0">
                <a:latin typeface="微软雅黑" pitchFamily="34" charset="-122"/>
              </a:rPr>
              <a:t>因为</a:t>
            </a:r>
            <a:r>
              <a:rPr lang="zh-CN" altLang="en-US" sz="2000" dirty="0">
                <a:latin typeface="微软雅黑" pitchFamily="34" charset="-122"/>
              </a:rPr>
              <a:t>安全原因无法使用淘宝账号，所以也催生了</a:t>
            </a:r>
            <a:r>
              <a:rPr lang="en-US" altLang="zh-CN" sz="2000" dirty="0">
                <a:latin typeface="微软雅黑" pitchFamily="34" charset="-122"/>
              </a:rPr>
              <a:t>TAE</a:t>
            </a:r>
            <a:r>
              <a:rPr lang="zh-CN" altLang="en-US" sz="2000" dirty="0" smtClean="0">
                <a:latin typeface="微软雅黑" pitchFamily="34" charset="-122"/>
              </a:rPr>
              <a:t>的用户中心开发</a:t>
            </a:r>
            <a:r>
              <a:rPr lang="zh-CN" altLang="en-US" sz="2000" dirty="0">
                <a:latin typeface="微软雅黑" pitchFamily="34" charset="-122"/>
              </a:rPr>
              <a:t>者账号体系的建设，为后续编译系统等</a:t>
            </a:r>
            <a:r>
              <a:rPr lang="zh-CN" altLang="en-US" sz="2000" dirty="0" smtClean="0">
                <a:latin typeface="微软雅黑" pitchFamily="34" charset="-122"/>
              </a:rPr>
              <a:t>需要</a:t>
            </a:r>
            <a:r>
              <a:rPr lang="zh-CN" altLang="en-US" sz="2000" dirty="0">
                <a:latin typeface="微软雅黑" pitchFamily="34" charset="-122"/>
              </a:rPr>
              <a:t>鉴权</a:t>
            </a:r>
            <a:r>
              <a:rPr lang="zh-CN" altLang="en-US" sz="2000" dirty="0" smtClean="0">
                <a:latin typeface="微软雅黑" pitchFamily="34" charset="-122"/>
              </a:rPr>
              <a:t>的系统开发奠定</a:t>
            </a:r>
            <a:r>
              <a:rPr lang="zh-CN" altLang="en-US" sz="2000" dirty="0">
                <a:latin typeface="微软雅黑" pitchFamily="34" charset="-122"/>
              </a:rPr>
              <a:t>了基础</a:t>
            </a:r>
            <a:r>
              <a:rPr lang="zh-CN" altLang="en-US" sz="2000" dirty="0" smtClean="0">
                <a:latin typeface="微软雅黑" pitchFamily="34" charset="-122"/>
              </a:rPr>
              <a:t>。</a:t>
            </a:r>
            <a:endParaRPr lang="en-US" altLang="zh-CN" sz="2000" dirty="0" smtClean="0">
              <a:latin typeface="微软雅黑" pitchFamily="34" charset="-122"/>
            </a:endParaRPr>
          </a:p>
          <a:p>
            <a:pPr marL="893763" lvl="2" indent="-268288"/>
            <a:r>
              <a:rPr lang="zh-CN" altLang="en-US" sz="2000" dirty="0" smtClean="0">
                <a:latin typeface="微软雅黑" pitchFamily="34" charset="-122"/>
              </a:rPr>
              <a:t>个人成长方面：</a:t>
            </a:r>
            <a:endParaRPr lang="en-US" altLang="zh-CN" sz="2000" dirty="0" smtClean="0">
              <a:latin typeface="微软雅黑" pitchFamily="34" charset="-122"/>
            </a:endParaRPr>
          </a:p>
          <a:p>
            <a:pPr marL="1350963" lvl="3" indent="-268288"/>
            <a:r>
              <a:rPr lang="zh-CN" altLang="en-US" sz="1600" dirty="0" smtClean="0">
                <a:latin typeface="微软雅黑" pitchFamily="34" charset="-122"/>
              </a:rPr>
              <a:t>增强了自身的产品化意识和设计思路，加强了架构设计能力。</a:t>
            </a:r>
            <a:endParaRPr lang="en-US" altLang="zh-CN" sz="1600" dirty="0" smtClean="0">
              <a:latin typeface="微软雅黑" pitchFamily="34" charset="-122"/>
            </a:endParaRPr>
          </a:p>
          <a:p>
            <a:pPr marL="1350963" lvl="3" indent="-268288"/>
            <a:r>
              <a:rPr lang="zh-CN" altLang="en-US" sz="1600" dirty="0" smtClean="0">
                <a:latin typeface="微软雅黑" pitchFamily="34" charset="-122"/>
              </a:rPr>
              <a:t>入门了一门新语言和开发框架，</a:t>
            </a:r>
            <a:r>
              <a:rPr lang="en-US" altLang="zh-CN" sz="1600" dirty="0" smtClean="0">
                <a:latin typeface="微软雅黑" pitchFamily="34" charset="-122"/>
              </a:rPr>
              <a:t>ruby</a:t>
            </a:r>
            <a:r>
              <a:rPr lang="zh-CN" altLang="en-US" sz="1600" dirty="0" smtClean="0">
                <a:latin typeface="微软雅黑" pitchFamily="34" charset="-122"/>
              </a:rPr>
              <a:t>和</a:t>
            </a:r>
            <a:r>
              <a:rPr lang="en-US" altLang="zh-CN" sz="1600" dirty="0" smtClean="0">
                <a:latin typeface="微软雅黑" pitchFamily="34" charset="-122"/>
              </a:rPr>
              <a:t>ROR</a:t>
            </a:r>
            <a:r>
              <a:rPr lang="zh-CN" altLang="en-US" sz="1600" dirty="0" smtClean="0">
                <a:latin typeface="微软雅黑" pitchFamily="34" charset="-122"/>
              </a:rPr>
              <a:t>，也对</a:t>
            </a:r>
            <a:r>
              <a:rPr lang="en-US" altLang="zh-CN" sz="1600" dirty="0" err="1" smtClean="0">
                <a:latin typeface="微软雅黑" pitchFamily="34" charset="-122"/>
              </a:rPr>
              <a:t>git</a:t>
            </a:r>
            <a:r>
              <a:rPr lang="zh-CN" altLang="en-US" sz="1600" dirty="0" smtClean="0">
                <a:latin typeface="微软雅黑" pitchFamily="34" charset="-122"/>
              </a:rPr>
              <a:t>协议本身有了更多的学习和了解。</a:t>
            </a:r>
            <a:endParaRPr lang="en-US" altLang="zh-CN" sz="1600" dirty="0" smtClean="0">
              <a:latin typeface="微软雅黑" pitchFamily="34" charset="-122"/>
            </a:endParaRPr>
          </a:p>
          <a:p>
            <a:pPr marL="1350963" lvl="3" indent="-268288"/>
            <a:endParaRPr lang="en-US" altLang="zh-CN" sz="1500" dirty="0">
              <a:latin typeface="微软雅黑" pitchFamily="34" charset="-122"/>
            </a:endParaRPr>
          </a:p>
          <a:p>
            <a:pPr marL="757237" lvl="2" indent="0">
              <a:lnSpc>
                <a:spcPct val="80000"/>
              </a:lnSpc>
              <a:buNone/>
            </a:pPr>
            <a:endParaRPr lang="en-US" altLang="zh-CN" sz="1800" dirty="0">
              <a:latin typeface="微软雅黑" pitchFamily="34" charset="-122"/>
            </a:endParaRPr>
          </a:p>
          <a:p>
            <a:pPr marL="757237" lvl="2" indent="0">
              <a:lnSpc>
                <a:spcPct val="80000"/>
              </a:lnSpc>
              <a:buNone/>
            </a:pPr>
            <a:endParaRPr lang="en-US" altLang="zh-CN" sz="1800" dirty="0" smtClean="0">
              <a:latin typeface="微软雅黑" pitchFamily="34" charset="-122"/>
            </a:endParaRPr>
          </a:p>
          <a:p>
            <a:pPr marL="757237" lvl="2" indent="0">
              <a:lnSpc>
                <a:spcPct val="80000"/>
              </a:lnSpc>
              <a:buNone/>
            </a:pPr>
            <a:endParaRPr lang="en-US" altLang="zh-CN" sz="1800" dirty="0">
              <a:latin typeface="微软雅黑" pitchFamily="34" charset="-122"/>
            </a:endParaRPr>
          </a:p>
          <a:p>
            <a:pPr marL="757237" lvl="2" indent="0">
              <a:lnSpc>
                <a:spcPct val="80000"/>
              </a:lnSpc>
              <a:buNone/>
            </a:pPr>
            <a:endParaRPr lang="en-US" altLang="zh-CN" sz="2000" dirty="0" smtClean="0">
              <a:latin typeface="微软雅黑" pitchFamily="34" charset="-122"/>
            </a:endParaRPr>
          </a:p>
          <a:p>
            <a:pPr marL="893763" lvl="2" indent="-268288"/>
            <a:endParaRPr lang="en-US" altLang="zh-CN" sz="1600" dirty="0" smtClean="0">
              <a:latin typeface="微软雅黑" pitchFamily="34" charset="-122"/>
            </a:endParaRPr>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764704"/>
            <a:ext cx="4653461" cy="2053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61" y="1412776"/>
            <a:ext cx="2897163" cy="123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右箭头 1"/>
          <p:cNvSpPr/>
          <p:nvPr/>
        </p:nvSpPr>
        <p:spPr>
          <a:xfrm>
            <a:off x="3063290" y="1700808"/>
            <a:ext cx="71662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60432" y="2276872"/>
            <a:ext cx="542925" cy="495300"/>
          </a:xfrm>
          <a:prstGeom prst="rect">
            <a:avLst/>
          </a:prstGeom>
        </p:spPr>
      </p:pic>
    </p:spTree>
    <p:extLst>
      <p:ext uri="{BB962C8B-B14F-4D97-AF65-F5344CB8AC3E}">
        <p14:creationId xmlns:p14="http://schemas.microsoft.com/office/powerpoint/2010/main" val="538542489"/>
      </p:ext>
    </p:extLst>
  </p:cSld>
  <p:clrMapOvr>
    <a:masterClrMapping/>
  </p:clrMapOvr>
  <p:transition advTm="445781"/>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err="1" smtClean="0"/>
              <a:t>TaeBuilder</a:t>
            </a:r>
            <a:endParaRPr lang="zh-CN" altLang="en-US" sz="4000" dirty="0" smtClean="0"/>
          </a:p>
        </p:txBody>
      </p:sp>
      <p:sp>
        <p:nvSpPr>
          <p:cNvPr id="5" name="内容占位符 2"/>
          <p:cNvSpPr>
            <a:spLocks noGrp="1"/>
          </p:cNvSpPr>
          <p:nvPr>
            <p:ph idx="1"/>
          </p:nvPr>
        </p:nvSpPr>
        <p:spPr>
          <a:xfrm>
            <a:off x="251520" y="1085800"/>
            <a:ext cx="8839200" cy="1767136"/>
          </a:xfrm>
        </p:spPr>
        <p:txBody>
          <a:bodyPr>
            <a:normAutofit lnSpcReduction="10000"/>
          </a:bodyPr>
          <a:lstStyle/>
          <a:p>
            <a:pPr marL="625475" lvl="1" indent="-268288">
              <a:lnSpc>
                <a:spcPct val="80000"/>
              </a:lnSpc>
            </a:pPr>
            <a:r>
              <a:rPr lang="zh-CN" altLang="en-US" sz="2200" b="1" dirty="0" smtClean="0">
                <a:latin typeface="微软雅黑" pitchFamily="34" charset="-122"/>
              </a:rPr>
              <a:t>背景</a:t>
            </a:r>
            <a:endParaRPr lang="en-US" altLang="zh-CN" sz="2200" b="1" dirty="0">
              <a:latin typeface="微软雅黑" pitchFamily="34" charset="-122"/>
            </a:endParaRPr>
          </a:p>
          <a:p>
            <a:pPr marL="757237" lvl="2" indent="0">
              <a:lnSpc>
                <a:spcPct val="120000"/>
              </a:lnSpc>
              <a:buNone/>
            </a:pPr>
            <a:r>
              <a:rPr lang="en-US" altLang="zh-CN" sz="1900" dirty="0" err="1" smtClean="0">
                <a:latin typeface="微软雅黑" panose="020B0503020204020204" pitchFamily="34" charset="-122"/>
              </a:rPr>
              <a:t>TaeGit</a:t>
            </a:r>
            <a:r>
              <a:rPr lang="zh-CN" altLang="en-US" sz="1900" dirty="0" smtClean="0">
                <a:latin typeface="微软雅黑" panose="020B0503020204020204" pitchFamily="34" charset="-122"/>
              </a:rPr>
              <a:t>解决了</a:t>
            </a:r>
            <a:r>
              <a:rPr lang="en-US" altLang="zh-CN" sz="1900" dirty="0" smtClean="0">
                <a:latin typeface="微软雅黑" panose="020B0503020204020204" pitchFamily="34" charset="-122"/>
              </a:rPr>
              <a:t>PHP</a:t>
            </a:r>
            <a:r>
              <a:rPr lang="zh-CN" altLang="en-US" sz="1900" dirty="0" smtClean="0">
                <a:latin typeface="微软雅黑" panose="020B0503020204020204" pitchFamily="34" charset="-122"/>
              </a:rPr>
              <a:t>应用的部署效率问题（因为</a:t>
            </a:r>
            <a:r>
              <a:rPr lang="en-US" altLang="zh-CN" sz="1900" dirty="0" smtClean="0">
                <a:latin typeface="微软雅黑" panose="020B0503020204020204" pitchFamily="34" charset="-122"/>
              </a:rPr>
              <a:t>PHP</a:t>
            </a:r>
            <a:r>
              <a:rPr lang="zh-CN" altLang="en-US" sz="1900" dirty="0" smtClean="0">
                <a:latin typeface="微软雅黑" panose="020B0503020204020204" pitchFamily="34" charset="-122"/>
              </a:rPr>
              <a:t>不需要编译过程，可以直接部署到容器），但是</a:t>
            </a:r>
            <a:r>
              <a:rPr lang="en-US" altLang="zh-CN" sz="1900" dirty="0" smtClean="0">
                <a:latin typeface="微软雅黑" panose="020B0503020204020204" pitchFamily="34" charset="-122"/>
              </a:rPr>
              <a:t>JAVA</a:t>
            </a:r>
            <a:r>
              <a:rPr lang="zh-CN" altLang="en-US" sz="1900" dirty="0" smtClean="0">
                <a:latin typeface="微软雅黑" panose="020B0503020204020204" pitchFamily="34" charset="-122"/>
              </a:rPr>
              <a:t>应用任然处于落后的</a:t>
            </a:r>
            <a:r>
              <a:rPr lang="en-US" altLang="zh-CN" sz="1900" dirty="0" smtClean="0">
                <a:latin typeface="微软雅黑" panose="020B0503020204020204" pitchFamily="34" charset="-122"/>
              </a:rPr>
              <a:t>war</a:t>
            </a:r>
            <a:r>
              <a:rPr lang="zh-CN" altLang="en-US" sz="1900" dirty="0" smtClean="0">
                <a:latin typeface="微软雅黑" panose="020B0503020204020204" pitchFamily="34" charset="-122"/>
              </a:rPr>
              <a:t>包上传部署模式，这时就需要借助编译系统来解决问题，在这种业务背景下催生了</a:t>
            </a:r>
            <a:r>
              <a:rPr lang="en-US" altLang="zh-CN" sz="1900" dirty="0" err="1" smtClean="0">
                <a:latin typeface="微软雅黑" panose="020B0503020204020204" pitchFamily="34" charset="-122"/>
              </a:rPr>
              <a:t>TaeBuilder</a:t>
            </a:r>
            <a:endParaRPr lang="en-US" altLang="zh-CN" sz="1900" dirty="0" smtClean="0">
              <a:latin typeface="微软雅黑" panose="020B0503020204020204" pitchFamily="34" charset="-122"/>
            </a:endParaRPr>
          </a:p>
          <a:p>
            <a:pPr marL="357187" lvl="1" indent="0">
              <a:buNone/>
            </a:pPr>
            <a:endParaRPr lang="en-US" altLang="zh-CN" sz="1800" dirty="0" smtClean="0">
              <a:latin typeface="微软雅黑" panose="020B0503020204020204" pitchFamily="34" charset="-122"/>
            </a:endParaRPr>
          </a:p>
          <a:p>
            <a:pPr marL="625475" lvl="2" indent="0">
              <a:buNone/>
            </a:pPr>
            <a:endParaRPr lang="en-US" altLang="zh-CN" sz="2000" dirty="0">
              <a:latin typeface="微软雅黑"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720" y="3190874"/>
            <a:ext cx="1529164" cy="1318245"/>
          </a:xfrm>
          <a:prstGeom prst="rect">
            <a:avLst/>
          </a:prstGeom>
        </p:spPr>
      </p:pic>
      <p:sp>
        <p:nvSpPr>
          <p:cNvPr id="3" name="TextBox 2"/>
          <p:cNvSpPr txBox="1"/>
          <p:nvPr/>
        </p:nvSpPr>
        <p:spPr>
          <a:xfrm>
            <a:off x="2051720" y="4797152"/>
            <a:ext cx="180020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5800+php</a:t>
            </a:r>
            <a:r>
              <a:rPr lang="zh-CN" altLang="en-US" dirty="0">
                <a:latin typeface="微软雅黑" panose="020B0503020204020204" pitchFamily="34" charset="-122"/>
                <a:ea typeface="微软雅黑" panose="020B0503020204020204" pitchFamily="34" charset="-122"/>
              </a:rPr>
              <a:t>应用</a:t>
            </a: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5438" y="3131539"/>
            <a:ext cx="1377580" cy="1377580"/>
          </a:xfrm>
          <a:prstGeom prst="rect">
            <a:avLst/>
          </a:prstGeom>
        </p:spPr>
      </p:pic>
      <p:sp>
        <p:nvSpPr>
          <p:cNvPr id="8" name="TextBox 7"/>
          <p:cNvSpPr txBox="1"/>
          <p:nvPr/>
        </p:nvSpPr>
        <p:spPr>
          <a:xfrm>
            <a:off x="5868144" y="4725144"/>
            <a:ext cx="180020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200+Java</a:t>
            </a:r>
            <a:r>
              <a:rPr lang="zh-CN" altLang="en-US" dirty="0" smtClean="0">
                <a:latin typeface="微软雅黑" panose="020B0503020204020204" pitchFamily="34" charset="-122"/>
                <a:ea typeface="微软雅黑" panose="020B0503020204020204" pitchFamily="34" charset="-122"/>
              </a:rPr>
              <a:t>应用</a:t>
            </a:r>
            <a:endParaRPr lang="zh-CN" altLang="en-US" dirty="0">
              <a:latin typeface="微软雅黑" panose="020B0503020204020204" pitchFamily="34" charset="-122"/>
              <a:ea typeface="微软雅黑" panose="020B0503020204020204" pitchFamily="34" charset="-122"/>
            </a:endParaRPr>
          </a:p>
        </p:txBody>
      </p:sp>
      <p:sp>
        <p:nvSpPr>
          <p:cNvPr id="7" name="左右箭头 6"/>
          <p:cNvSpPr/>
          <p:nvPr/>
        </p:nvSpPr>
        <p:spPr>
          <a:xfrm>
            <a:off x="3851920" y="3573016"/>
            <a:ext cx="1728192" cy="47276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4142156396"/>
      </p:ext>
    </p:extLst>
  </p:cSld>
  <p:clrMapOvr>
    <a:masterClrMapping/>
  </p:clrMapOvr>
  <p:transition advTm="445781"/>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err="1" smtClean="0"/>
              <a:t>TaeBuilder</a:t>
            </a:r>
            <a:endParaRPr lang="zh-CN" altLang="en-US" sz="4000" dirty="0" smtClean="0"/>
          </a:p>
        </p:txBody>
      </p:sp>
      <p:sp>
        <p:nvSpPr>
          <p:cNvPr id="5" name="内容占位符 2"/>
          <p:cNvSpPr>
            <a:spLocks noGrp="1"/>
          </p:cNvSpPr>
          <p:nvPr>
            <p:ph idx="1"/>
          </p:nvPr>
        </p:nvSpPr>
        <p:spPr>
          <a:xfrm>
            <a:off x="197296" y="980728"/>
            <a:ext cx="8839200" cy="5328592"/>
          </a:xfrm>
        </p:spPr>
        <p:txBody>
          <a:bodyPr>
            <a:normAutofit/>
          </a:bodyPr>
          <a:lstStyle/>
          <a:p>
            <a:pPr marL="625475" lvl="1" indent="-268288"/>
            <a:r>
              <a:rPr lang="zh-CN" altLang="en-US" sz="2200" b="1" dirty="0" smtClean="0">
                <a:latin typeface="微软雅黑" pitchFamily="34" charset="-122"/>
              </a:rPr>
              <a:t>主要难点</a:t>
            </a:r>
            <a:endParaRPr lang="en-US" altLang="zh-CN" sz="2200" b="1" dirty="0" smtClean="0">
              <a:latin typeface="微软雅黑" pitchFamily="34" charset="-122"/>
            </a:endParaRPr>
          </a:p>
          <a:p>
            <a:pPr marL="625475" lvl="1" indent="-268288"/>
            <a:endParaRPr lang="en-US" altLang="zh-CN" sz="2200" b="1" dirty="0" smtClean="0">
              <a:latin typeface="微软雅黑" pitchFamily="34" charset="-122"/>
            </a:endParaRPr>
          </a:p>
          <a:p>
            <a:pPr marL="1025525" lvl="2" indent="-268288"/>
            <a:r>
              <a:rPr lang="zh-CN" altLang="en-US" sz="2000" dirty="0">
                <a:latin typeface="微软雅黑" pitchFamily="34" charset="-122"/>
              </a:rPr>
              <a:t>用户</a:t>
            </a:r>
            <a:r>
              <a:rPr lang="zh-CN" altLang="en-US" sz="2000" dirty="0" smtClean="0">
                <a:latin typeface="微软雅黑" pitchFamily="34" charset="-122"/>
              </a:rPr>
              <a:t>使用的代码构建方式比较多样：</a:t>
            </a:r>
            <a:r>
              <a:rPr lang="en-US" altLang="zh-CN" sz="2000" dirty="0" smtClean="0">
                <a:latin typeface="微软雅黑" pitchFamily="34" charset="-122"/>
              </a:rPr>
              <a:t>ant</a:t>
            </a:r>
            <a:r>
              <a:rPr lang="zh-CN" altLang="en-US" sz="2000" dirty="0" smtClean="0">
                <a:latin typeface="微软雅黑" pitchFamily="34" charset="-122"/>
              </a:rPr>
              <a:t>、</a:t>
            </a:r>
            <a:r>
              <a:rPr lang="en-US" altLang="zh-CN" sz="2000" dirty="0" smtClean="0">
                <a:latin typeface="微软雅黑" pitchFamily="34" charset="-122"/>
              </a:rPr>
              <a:t>maven</a:t>
            </a:r>
            <a:r>
              <a:rPr lang="zh-CN" altLang="en-US" sz="2000" dirty="0" smtClean="0">
                <a:latin typeface="微软雅黑" pitchFamily="34" charset="-122"/>
              </a:rPr>
              <a:t>、裸构建</a:t>
            </a:r>
            <a:endParaRPr lang="en-US" altLang="zh-CN" sz="2000" dirty="0" smtClean="0">
              <a:latin typeface="微软雅黑" pitchFamily="34" charset="-122"/>
            </a:endParaRPr>
          </a:p>
          <a:p>
            <a:pPr marL="1482725" lvl="3" indent="-268288"/>
            <a:r>
              <a:rPr lang="zh-CN" altLang="en-US" sz="1600" dirty="0" smtClean="0">
                <a:latin typeface="微软雅黑" pitchFamily="34" charset="-122"/>
              </a:rPr>
              <a:t>通过需求调研，我们选择一期只支持</a:t>
            </a:r>
            <a:r>
              <a:rPr lang="en-US" altLang="zh-CN" sz="1600" dirty="0" smtClean="0">
                <a:latin typeface="微软雅黑" pitchFamily="34" charset="-122"/>
              </a:rPr>
              <a:t>maven</a:t>
            </a:r>
            <a:r>
              <a:rPr lang="zh-CN" altLang="en-US" sz="1600" dirty="0" smtClean="0">
                <a:latin typeface="微软雅黑" pitchFamily="34" charset="-122"/>
              </a:rPr>
              <a:t>，因为</a:t>
            </a:r>
            <a:r>
              <a:rPr lang="en-US" altLang="zh-CN" sz="1600" dirty="0"/>
              <a:t>Maven</a:t>
            </a:r>
            <a:r>
              <a:rPr lang="zh-CN" altLang="en-US" sz="1600" dirty="0"/>
              <a:t>是一种综合性强的构建工具，不但提供了</a:t>
            </a:r>
            <a:r>
              <a:rPr lang="en-US" altLang="zh-CN" sz="1600" dirty="0"/>
              <a:t>Ant</a:t>
            </a:r>
            <a:r>
              <a:rPr lang="zh-CN" altLang="en-US" sz="1600" dirty="0"/>
              <a:t>类似的构建工作，还提供了依赖</a:t>
            </a:r>
            <a:r>
              <a:rPr lang="zh-CN" altLang="en-US" sz="1600" dirty="0" smtClean="0"/>
              <a:t>管理，而且文档全面，学习</a:t>
            </a:r>
            <a:r>
              <a:rPr lang="zh-CN" altLang="en-US" sz="1600" dirty="0" smtClean="0"/>
              <a:t>成本低</a:t>
            </a:r>
            <a:r>
              <a:rPr lang="zh-CN" altLang="en-US" sz="1600" dirty="0" smtClean="0"/>
              <a:t>，开发者容易上手。</a:t>
            </a:r>
            <a:endParaRPr lang="en-US" altLang="zh-CN" sz="1600" dirty="0">
              <a:latin typeface="微软雅黑" pitchFamily="34" charset="-122"/>
            </a:endParaRPr>
          </a:p>
          <a:p>
            <a:pPr marL="1025525" lvl="2" indent="-268288"/>
            <a:endParaRPr lang="en-US" altLang="zh-CN" sz="2000" dirty="0" smtClean="0">
              <a:latin typeface="微软雅黑" pitchFamily="34" charset="-122"/>
            </a:endParaRPr>
          </a:p>
          <a:p>
            <a:pPr marL="1025525" lvl="2" indent="-268288"/>
            <a:r>
              <a:rPr lang="zh-CN" altLang="en-US" sz="2000" dirty="0" smtClean="0">
                <a:latin typeface="微软雅黑" pitchFamily="34" charset="-122"/>
              </a:rPr>
              <a:t>支持公共三方库的依赖</a:t>
            </a:r>
            <a:endParaRPr lang="en-US" altLang="zh-CN" sz="2000" dirty="0" smtClean="0">
              <a:latin typeface="微软雅黑" pitchFamily="34" charset="-122"/>
            </a:endParaRPr>
          </a:p>
          <a:p>
            <a:pPr marL="1025525" lvl="2" indent="-268288"/>
            <a:endParaRPr lang="en-US" altLang="zh-CN" sz="2000" dirty="0" smtClean="0">
              <a:latin typeface="微软雅黑" pitchFamily="34" charset="-122"/>
            </a:endParaRPr>
          </a:p>
          <a:p>
            <a:pPr marL="1025525" lvl="2" indent="-268288"/>
            <a:r>
              <a:rPr lang="zh-CN" altLang="en-US" sz="2000" dirty="0" smtClean="0">
                <a:latin typeface="微软雅黑" pitchFamily="34" charset="-122"/>
              </a:rPr>
              <a:t>支持</a:t>
            </a:r>
            <a:r>
              <a:rPr lang="zh-CN" altLang="en-US" sz="2000" dirty="0">
                <a:latin typeface="微软雅黑" pitchFamily="34" charset="-122"/>
              </a:rPr>
              <a:t>私有</a:t>
            </a:r>
            <a:r>
              <a:rPr lang="zh-CN" altLang="en-US" sz="2000" dirty="0" smtClean="0">
                <a:latin typeface="微软雅黑" pitchFamily="34" charset="-122"/>
              </a:rPr>
              <a:t>二</a:t>
            </a:r>
            <a:r>
              <a:rPr lang="zh-CN" altLang="en-US" sz="2000" dirty="0">
                <a:latin typeface="微软雅黑" pitchFamily="34" charset="-122"/>
              </a:rPr>
              <a:t>方</a:t>
            </a:r>
            <a:r>
              <a:rPr lang="zh-CN" altLang="en-US" sz="2000" dirty="0" smtClean="0">
                <a:latin typeface="微软雅黑" pitchFamily="34" charset="-122"/>
              </a:rPr>
              <a:t>库的发布</a:t>
            </a:r>
            <a:r>
              <a:rPr lang="en-US" altLang="zh-CN" sz="2000" dirty="0" smtClean="0">
                <a:latin typeface="微软雅黑" pitchFamily="34" charset="-122"/>
              </a:rPr>
              <a:t/>
            </a:r>
            <a:br>
              <a:rPr lang="en-US" altLang="zh-CN" sz="2000" dirty="0" smtClean="0">
                <a:latin typeface="微软雅黑" pitchFamily="34" charset="-122"/>
              </a:rPr>
            </a:br>
            <a:endParaRPr lang="en-US" altLang="zh-CN" sz="2000" dirty="0" smtClean="0">
              <a:latin typeface="微软雅黑" pitchFamily="34" charset="-122"/>
            </a:endParaRPr>
          </a:p>
          <a:p>
            <a:pPr marL="1025525" lvl="2" indent="-268288"/>
            <a:r>
              <a:rPr lang="zh-CN" altLang="en-US" sz="2000" dirty="0" smtClean="0">
                <a:latin typeface="微软雅黑" pitchFamily="34" charset="-122"/>
              </a:rPr>
              <a:t>用户</a:t>
            </a:r>
            <a:r>
              <a:rPr lang="zh-CN" altLang="en-US" sz="2000" dirty="0">
                <a:latin typeface="微软雅黑" pitchFamily="34" charset="-122"/>
              </a:rPr>
              <a:t>空间隔离，不同的</a:t>
            </a:r>
            <a:r>
              <a:rPr lang="en-US" altLang="zh-CN" sz="2000" dirty="0">
                <a:latin typeface="微软雅黑" pitchFamily="34" charset="-122"/>
              </a:rPr>
              <a:t>ISV</a:t>
            </a:r>
            <a:r>
              <a:rPr lang="zh-CN" altLang="en-US" sz="2000" dirty="0">
                <a:latin typeface="微软雅黑" pitchFamily="34" charset="-122"/>
              </a:rPr>
              <a:t>只能看到私有空间和公共空间</a:t>
            </a:r>
            <a:r>
              <a:rPr lang="zh-CN" altLang="en-US" sz="2000" dirty="0" smtClean="0">
                <a:latin typeface="微软雅黑" pitchFamily="34" charset="-122"/>
              </a:rPr>
              <a:t>的资源</a:t>
            </a:r>
            <a:endParaRPr lang="en-US" altLang="zh-CN" sz="1200" dirty="0" smtClean="0">
              <a:latin typeface="微软雅黑" pitchFamily="34" charset="-122"/>
            </a:endParaRPr>
          </a:p>
          <a:p>
            <a:pPr marL="893763" lvl="2" indent="-268288"/>
            <a:endParaRPr lang="en-US" altLang="zh-CN" sz="2000" dirty="0">
              <a:latin typeface="微软雅黑" pitchFamily="34" charset="-122"/>
            </a:endParaRPr>
          </a:p>
        </p:txBody>
      </p:sp>
    </p:spTree>
    <p:extLst>
      <p:ext uri="{BB962C8B-B14F-4D97-AF65-F5344CB8AC3E}">
        <p14:creationId xmlns:p14="http://schemas.microsoft.com/office/powerpoint/2010/main" val="4072737903"/>
      </p:ext>
    </p:extLst>
  </p:cSld>
  <p:clrMapOvr>
    <a:masterClrMapping/>
  </p:clrMapOvr>
  <p:transition advTm="445781"/>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err="1" smtClean="0"/>
              <a:t>TaeBuilder</a:t>
            </a:r>
            <a:endParaRPr lang="zh-CN" altLang="en-US" sz="4000" dirty="0" smtClean="0"/>
          </a:p>
        </p:txBody>
      </p:sp>
      <p:sp>
        <p:nvSpPr>
          <p:cNvPr id="5" name="内容占位符 2"/>
          <p:cNvSpPr>
            <a:spLocks noGrp="1"/>
          </p:cNvSpPr>
          <p:nvPr>
            <p:ph idx="1"/>
          </p:nvPr>
        </p:nvSpPr>
        <p:spPr>
          <a:xfrm>
            <a:off x="251520" y="836712"/>
            <a:ext cx="8839200" cy="470992"/>
          </a:xfrm>
        </p:spPr>
        <p:txBody>
          <a:bodyPr>
            <a:normAutofit/>
          </a:bodyPr>
          <a:lstStyle/>
          <a:p>
            <a:pPr marL="625475" lvl="1" indent="-268288">
              <a:lnSpc>
                <a:spcPct val="80000"/>
              </a:lnSpc>
            </a:pPr>
            <a:r>
              <a:rPr lang="zh-CN" altLang="en-US" sz="2200" b="1" dirty="0" smtClean="0">
                <a:latin typeface="微软雅黑" pitchFamily="34" charset="-122"/>
              </a:rPr>
              <a:t>解决方案</a:t>
            </a:r>
            <a:endParaRPr lang="en-US" altLang="zh-CN" sz="1800" b="1" dirty="0">
              <a:latin typeface="微软雅黑" pitchFamily="34" charset="-122"/>
            </a:endParaRPr>
          </a:p>
          <a:p>
            <a:pPr marL="757237" lvl="2" indent="0">
              <a:lnSpc>
                <a:spcPct val="120000"/>
              </a:lnSpc>
              <a:buNone/>
            </a:pPr>
            <a:endParaRPr lang="en-US" altLang="zh-CN" sz="2000" dirty="0">
              <a:latin typeface="微软雅黑" pitchFamily="34" charset="-122"/>
            </a:endParaRPr>
          </a:p>
        </p:txBody>
      </p:sp>
      <p:pic>
        <p:nvPicPr>
          <p:cNvPr id="215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55737"/>
            <a:ext cx="923925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9255994"/>
      </p:ext>
    </p:extLst>
  </p:cSld>
  <p:clrMapOvr>
    <a:masterClrMapping/>
  </p:clrMapOvr>
  <p:transition advTm="445781"/>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zh-CN" altLang="en-US" sz="4000" dirty="0"/>
              <a:t>云推送</a:t>
            </a:r>
            <a:endParaRPr lang="zh-CN" altLang="en-US" sz="4000" dirty="0" smtClean="0"/>
          </a:p>
        </p:txBody>
      </p:sp>
      <p:sp>
        <p:nvSpPr>
          <p:cNvPr id="5" name="内容占位符 2"/>
          <p:cNvSpPr>
            <a:spLocks noGrp="1"/>
          </p:cNvSpPr>
          <p:nvPr>
            <p:ph idx="1"/>
          </p:nvPr>
        </p:nvSpPr>
        <p:spPr>
          <a:xfrm>
            <a:off x="251520" y="1085800"/>
            <a:ext cx="8839200" cy="1479104"/>
          </a:xfrm>
        </p:spPr>
        <p:txBody>
          <a:bodyPr>
            <a:normAutofit/>
          </a:bodyPr>
          <a:lstStyle/>
          <a:p>
            <a:pPr marL="625475" lvl="1" indent="-268288">
              <a:lnSpc>
                <a:spcPct val="80000"/>
              </a:lnSpc>
            </a:pPr>
            <a:r>
              <a:rPr lang="zh-CN" altLang="en-US" sz="2200" b="1" dirty="0">
                <a:latin typeface="微软雅黑" pitchFamily="34" charset="-122"/>
              </a:rPr>
              <a:t>背景</a:t>
            </a:r>
            <a:endParaRPr lang="en-US" altLang="zh-CN" sz="2200" b="1" dirty="0">
              <a:latin typeface="微软雅黑" pitchFamily="34" charset="-122"/>
            </a:endParaRPr>
          </a:p>
          <a:p>
            <a:pPr marL="757237" lvl="2" indent="0">
              <a:lnSpc>
                <a:spcPct val="120000"/>
              </a:lnSpc>
              <a:buNone/>
            </a:pPr>
            <a:r>
              <a:rPr lang="zh-CN" altLang="en-US" sz="1800" dirty="0" smtClean="0"/>
              <a:t>云</a:t>
            </a:r>
            <a:r>
              <a:rPr lang="zh-CN" altLang="zh-CN" sz="1800" dirty="0" smtClean="0"/>
              <a:t>推</a:t>
            </a:r>
            <a:r>
              <a:rPr lang="zh-CN" altLang="zh-CN" sz="1800" dirty="0"/>
              <a:t>送服务旨在为</a:t>
            </a:r>
            <a:r>
              <a:rPr lang="en-US" altLang="zh-CN" sz="1800" dirty="0"/>
              <a:t>Native</a:t>
            </a:r>
            <a:r>
              <a:rPr lang="zh-CN" altLang="zh-CN" sz="1800" dirty="0"/>
              <a:t>的移动应用提供从云端到移动终端的标准化信息推送服务。开发者只需通过简单的配置和编码工作，即能够快速搭建起服务于自身业务的、高效稳定的推送服务</a:t>
            </a:r>
            <a:r>
              <a:rPr lang="zh-CN" altLang="zh-CN" sz="1800" dirty="0" smtClean="0"/>
              <a:t>。</a:t>
            </a:r>
            <a:endParaRPr lang="en-US" altLang="zh-CN" sz="1200" dirty="0" smtClean="0">
              <a:latin typeface="微软雅黑" pitchFamily="34"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4947" y="2564904"/>
            <a:ext cx="7269501" cy="4008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976167"/>
      </p:ext>
    </p:extLst>
  </p:cSld>
  <p:clrMapOvr>
    <a:masterClrMapping/>
  </p:clrMapOvr>
  <p:transition advTm="445781"/>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zh-CN" altLang="en-US" sz="4000" dirty="0"/>
              <a:t>云推送</a:t>
            </a:r>
            <a:endParaRPr lang="zh-CN" altLang="en-US" sz="4000" dirty="0" smtClean="0"/>
          </a:p>
        </p:txBody>
      </p:sp>
      <p:sp>
        <p:nvSpPr>
          <p:cNvPr id="5" name="内容占位符 2"/>
          <p:cNvSpPr>
            <a:spLocks noGrp="1"/>
          </p:cNvSpPr>
          <p:nvPr>
            <p:ph idx="1"/>
          </p:nvPr>
        </p:nvSpPr>
        <p:spPr>
          <a:xfrm>
            <a:off x="251520" y="1085800"/>
            <a:ext cx="8839200" cy="1983160"/>
          </a:xfrm>
        </p:spPr>
        <p:txBody>
          <a:bodyPr>
            <a:normAutofit/>
          </a:bodyPr>
          <a:lstStyle/>
          <a:p>
            <a:pPr marL="625475" lvl="1" indent="-268288"/>
            <a:r>
              <a:rPr lang="zh-CN" altLang="en-US" sz="2400" b="1" dirty="0" smtClean="0">
                <a:latin typeface="微软雅黑" pitchFamily="34" charset="-122"/>
              </a:rPr>
              <a:t>解决方案</a:t>
            </a:r>
            <a:endParaRPr lang="en-US" altLang="zh-CN" sz="2400" b="1" dirty="0" smtClean="0">
              <a:latin typeface="微软雅黑" pitchFamily="34" charset="-122"/>
            </a:endParaRPr>
          </a:p>
        </p:txBody>
      </p:sp>
      <p:pic>
        <p:nvPicPr>
          <p:cNvPr id="4" name="图片 3" descr="推送服务架构图-单域.jpg"/>
          <p:cNvPicPr/>
          <p:nvPr/>
        </p:nvPicPr>
        <p:blipFill>
          <a:blip r:embed="rId4"/>
          <a:stretch>
            <a:fillRect/>
          </a:stretch>
        </p:blipFill>
        <p:spPr>
          <a:xfrm>
            <a:off x="1043608" y="1556792"/>
            <a:ext cx="7416824" cy="5184576"/>
          </a:xfrm>
          <a:prstGeom prst="rect">
            <a:avLst/>
          </a:prstGeom>
        </p:spPr>
      </p:pic>
    </p:spTree>
    <p:extLst>
      <p:ext uri="{BB962C8B-B14F-4D97-AF65-F5344CB8AC3E}">
        <p14:creationId xmlns:p14="http://schemas.microsoft.com/office/powerpoint/2010/main" val="148168136"/>
      </p:ext>
    </p:extLst>
  </p:cSld>
  <p:clrMapOvr>
    <a:masterClrMapping/>
  </p:clrMapOvr>
  <p:transition advTm="445781"/>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zh-CN" altLang="en-US" sz="4000" dirty="0"/>
              <a:t>云推送</a:t>
            </a:r>
            <a:endParaRPr lang="zh-CN" altLang="en-US" sz="4000" dirty="0" smtClean="0"/>
          </a:p>
        </p:txBody>
      </p:sp>
      <p:sp>
        <p:nvSpPr>
          <p:cNvPr id="5" name="内容占位符 2"/>
          <p:cNvSpPr>
            <a:spLocks noGrp="1"/>
          </p:cNvSpPr>
          <p:nvPr>
            <p:ph idx="1"/>
          </p:nvPr>
        </p:nvSpPr>
        <p:spPr>
          <a:xfrm>
            <a:off x="263128" y="836712"/>
            <a:ext cx="8839200" cy="470992"/>
          </a:xfrm>
        </p:spPr>
        <p:txBody>
          <a:bodyPr>
            <a:normAutofit/>
          </a:bodyPr>
          <a:lstStyle/>
          <a:p>
            <a:pPr marL="625475" lvl="1" indent="-268288">
              <a:lnSpc>
                <a:spcPct val="80000"/>
              </a:lnSpc>
            </a:pPr>
            <a:r>
              <a:rPr lang="zh-CN" altLang="en-US" sz="2200" b="1" dirty="0" smtClean="0">
                <a:latin typeface="微软雅黑" pitchFamily="34" charset="-122"/>
              </a:rPr>
              <a:t>消息发送流程图</a:t>
            </a:r>
            <a:endParaRPr lang="en-US" altLang="zh-CN" sz="2200" b="1" dirty="0">
              <a:latin typeface="微软雅黑" pitchFamily="34" charset="-122"/>
            </a:endParaRPr>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196752"/>
            <a:ext cx="7134225" cy="712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6511951"/>
      </p:ext>
    </p:extLst>
  </p:cSld>
  <p:clrMapOvr>
    <a:masterClrMapping/>
  </p:clrMapOvr>
  <p:transition advTm="445781"/>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zh-CN" altLang="en-US" sz="4000" dirty="0"/>
              <a:t>云推送</a:t>
            </a:r>
            <a:endParaRPr lang="zh-CN" altLang="en-US" sz="4000" dirty="0" smtClean="0"/>
          </a:p>
        </p:txBody>
      </p:sp>
      <p:sp>
        <p:nvSpPr>
          <p:cNvPr id="5" name="内容占位符 2"/>
          <p:cNvSpPr>
            <a:spLocks noGrp="1"/>
          </p:cNvSpPr>
          <p:nvPr>
            <p:ph idx="1"/>
          </p:nvPr>
        </p:nvSpPr>
        <p:spPr>
          <a:xfrm>
            <a:off x="179512" y="1085800"/>
            <a:ext cx="8839200" cy="5655568"/>
          </a:xfrm>
        </p:spPr>
        <p:txBody>
          <a:bodyPr>
            <a:normAutofit/>
          </a:bodyPr>
          <a:lstStyle/>
          <a:p>
            <a:pPr marL="625475" lvl="1" indent="-268288">
              <a:lnSpc>
                <a:spcPct val="80000"/>
              </a:lnSpc>
            </a:pPr>
            <a:r>
              <a:rPr lang="zh-CN" altLang="en-US" sz="2200" b="1" dirty="0" smtClean="0">
                <a:latin typeface="微软雅黑" pitchFamily="34" charset="-122"/>
              </a:rPr>
              <a:t>技术难点</a:t>
            </a:r>
            <a:endParaRPr lang="en-US" altLang="zh-CN" sz="2200" b="1" dirty="0">
              <a:latin typeface="微软雅黑" pitchFamily="34" charset="-122"/>
            </a:endParaRPr>
          </a:p>
          <a:p>
            <a:pPr marL="1025525" lvl="2" indent="-268288"/>
            <a:r>
              <a:rPr lang="zh-CN" altLang="en-US" sz="1800" dirty="0" smtClean="0">
                <a:latin typeface="微软雅黑" pitchFamily="34" charset="-122"/>
              </a:rPr>
              <a:t>每个终端设备链接的</a:t>
            </a:r>
            <a:r>
              <a:rPr lang="en-US" altLang="zh-CN" sz="1800" dirty="0" err="1" smtClean="0">
                <a:latin typeface="微软雅黑" pitchFamily="34" charset="-122"/>
              </a:rPr>
              <a:t>AccessServer</a:t>
            </a:r>
            <a:r>
              <a:rPr lang="zh-CN" altLang="en-US" sz="1800" dirty="0" smtClean="0">
                <a:latin typeface="微软雅黑" pitchFamily="34" charset="-122"/>
              </a:rPr>
              <a:t>（</a:t>
            </a:r>
            <a:r>
              <a:rPr lang="en-US" altLang="zh-CN" sz="1800" dirty="0" smtClean="0">
                <a:latin typeface="微软雅黑" pitchFamily="34" charset="-122"/>
              </a:rPr>
              <a:t>AS</a:t>
            </a:r>
            <a:r>
              <a:rPr lang="zh-CN" altLang="en-US" sz="1800" dirty="0" smtClean="0">
                <a:latin typeface="微软雅黑" pitchFamily="34" charset="-122"/>
              </a:rPr>
              <a:t>）都是不一样的，发消息的时候如何正确路由？</a:t>
            </a:r>
            <a:endParaRPr lang="en-US" altLang="zh-CN" sz="1800" dirty="0" smtClean="0">
              <a:latin typeface="微软雅黑" pitchFamily="34" charset="-122"/>
            </a:endParaRPr>
          </a:p>
          <a:p>
            <a:pPr marL="757237" lvl="2" indent="0">
              <a:buNone/>
            </a:pPr>
            <a:r>
              <a:rPr lang="en-US" altLang="zh-CN" sz="1800" dirty="0" smtClean="0">
                <a:latin typeface="微软雅黑" pitchFamily="34" charset="-122"/>
              </a:rPr>
              <a:t>	  PS</a:t>
            </a:r>
            <a:r>
              <a:rPr lang="zh-CN" altLang="en-US" sz="1800" dirty="0">
                <a:latin typeface="微软雅黑" pitchFamily="34" charset="-122"/>
              </a:rPr>
              <a:t>中会保存一张映射表，记录每个设备链接的</a:t>
            </a:r>
            <a:r>
              <a:rPr lang="en-US" altLang="zh-CN" sz="1800" dirty="0">
                <a:latin typeface="微软雅黑" pitchFamily="34" charset="-122"/>
              </a:rPr>
              <a:t>AS</a:t>
            </a:r>
            <a:r>
              <a:rPr lang="zh-CN" altLang="en-US" sz="1800" dirty="0">
                <a:latin typeface="微软雅黑" pitchFamily="34" charset="-122"/>
              </a:rPr>
              <a:t>服务起地址，发消息的时候通过</a:t>
            </a:r>
            <a:r>
              <a:rPr lang="en-US" altLang="zh-CN" sz="1800" dirty="0">
                <a:latin typeface="微软雅黑" pitchFamily="34" charset="-122"/>
              </a:rPr>
              <a:t>HSF</a:t>
            </a:r>
            <a:r>
              <a:rPr lang="zh-CN" altLang="en-US" sz="1800" dirty="0">
                <a:latin typeface="微软雅黑" pitchFamily="34" charset="-122"/>
              </a:rPr>
              <a:t>指定</a:t>
            </a:r>
            <a:r>
              <a:rPr lang="en-US" altLang="zh-CN" sz="1800" dirty="0">
                <a:latin typeface="微软雅黑" pitchFamily="34" charset="-122"/>
              </a:rPr>
              <a:t>target</a:t>
            </a:r>
            <a:r>
              <a:rPr lang="zh-CN" altLang="en-US" sz="1800" dirty="0">
                <a:latin typeface="微软雅黑" pitchFamily="34" charset="-122"/>
              </a:rPr>
              <a:t>的调用方式将消息推送给</a:t>
            </a:r>
            <a:r>
              <a:rPr lang="en-US" altLang="zh-CN" sz="1800" dirty="0">
                <a:latin typeface="微软雅黑" pitchFamily="34" charset="-122"/>
              </a:rPr>
              <a:t>AS</a:t>
            </a:r>
          </a:p>
          <a:p>
            <a:pPr marL="1025525" lvl="2" indent="-268288">
              <a:lnSpc>
                <a:spcPct val="80000"/>
              </a:lnSpc>
            </a:pPr>
            <a:endParaRPr lang="en-US" altLang="zh-CN" sz="2000" dirty="0" smtClean="0">
              <a:latin typeface="微软雅黑" pitchFamily="34" charset="-122"/>
            </a:endParaRPr>
          </a:p>
          <a:p>
            <a:pPr marL="1025525" lvl="2" indent="-268288">
              <a:lnSpc>
                <a:spcPct val="80000"/>
              </a:lnSpc>
            </a:pPr>
            <a:endParaRPr lang="en-US" altLang="zh-CN" sz="2000" dirty="0">
              <a:latin typeface="微软雅黑" pitchFamily="34" charset="-122"/>
            </a:endParaRPr>
          </a:p>
          <a:p>
            <a:pPr marL="1025525" lvl="2" indent="-268288">
              <a:lnSpc>
                <a:spcPct val="80000"/>
              </a:lnSpc>
            </a:pPr>
            <a:endParaRPr lang="en-US" altLang="zh-CN" sz="2000" dirty="0" smtClean="0">
              <a:latin typeface="微软雅黑" pitchFamily="34" charset="-122"/>
            </a:endParaRPr>
          </a:p>
          <a:p>
            <a:pPr marL="1025525" lvl="2" indent="-268288">
              <a:lnSpc>
                <a:spcPct val="80000"/>
              </a:lnSpc>
            </a:pPr>
            <a:endParaRPr lang="en-US" altLang="zh-CN" sz="2000" dirty="0">
              <a:latin typeface="微软雅黑" pitchFamily="34" charset="-122"/>
            </a:endParaRPr>
          </a:p>
          <a:p>
            <a:pPr marL="1025525" lvl="2" indent="-268288">
              <a:lnSpc>
                <a:spcPct val="80000"/>
              </a:lnSpc>
            </a:pPr>
            <a:endParaRPr lang="en-US" altLang="zh-CN" sz="2000" dirty="0" smtClean="0">
              <a:latin typeface="微软雅黑" pitchFamily="34" charset="-122"/>
            </a:endParaRPr>
          </a:p>
          <a:p>
            <a:pPr marL="1025525" lvl="2" indent="-268288">
              <a:lnSpc>
                <a:spcPct val="80000"/>
              </a:lnSpc>
            </a:pPr>
            <a:r>
              <a:rPr lang="zh-CN" altLang="en-US" sz="1800" dirty="0" smtClean="0">
                <a:latin typeface="微软雅黑" pitchFamily="34" charset="-122"/>
              </a:rPr>
              <a:t>如何支持多维度的消息推送：按设备类型、设备标签发送广播消息</a:t>
            </a:r>
            <a:r>
              <a:rPr lang="en-US" altLang="zh-CN" sz="1800" dirty="0" smtClean="0">
                <a:latin typeface="微软雅黑" pitchFamily="34" charset="-122"/>
              </a:rPr>
              <a:t>?</a:t>
            </a:r>
          </a:p>
          <a:p>
            <a:pPr marL="1025525" lvl="2" indent="-268288">
              <a:lnSpc>
                <a:spcPct val="80000"/>
              </a:lnSpc>
            </a:pPr>
            <a:endParaRPr lang="en-US" altLang="zh-CN" sz="2000" dirty="0" smtClean="0">
              <a:latin typeface="微软雅黑" pitchFamily="34" charset="-122"/>
            </a:endParaRPr>
          </a:p>
          <a:p>
            <a:pPr marL="1025525" lvl="2" indent="-268288">
              <a:lnSpc>
                <a:spcPct val="80000"/>
              </a:lnSpc>
            </a:pPr>
            <a:endParaRPr lang="en-US" altLang="zh-CN" sz="2000" dirty="0">
              <a:latin typeface="微软雅黑" pitchFamily="34" charset="-122"/>
            </a:endParaRPr>
          </a:p>
          <a:p>
            <a:pPr marL="357187" lvl="1" indent="0">
              <a:lnSpc>
                <a:spcPct val="80000"/>
              </a:lnSpc>
              <a:buNone/>
            </a:pPr>
            <a:endParaRPr lang="en-US" altLang="zh-CN" sz="2200" b="1" dirty="0" smtClean="0">
              <a:latin typeface="微软雅黑" pitchFamily="34" charset="-122"/>
            </a:endParaRPr>
          </a:p>
          <a:p>
            <a:pPr marL="1025525" lvl="2" indent="-268288">
              <a:lnSpc>
                <a:spcPct val="80000"/>
              </a:lnSpc>
            </a:pPr>
            <a:endParaRPr lang="en-US" altLang="zh-CN" sz="2000" dirty="0">
              <a:latin typeface="微软雅黑" pitchFamily="34" charset="-122"/>
            </a:endParaRPr>
          </a:p>
          <a:p>
            <a:pPr marL="1025525" lvl="2" indent="-268288">
              <a:lnSpc>
                <a:spcPct val="80000"/>
              </a:lnSpc>
            </a:pPr>
            <a:endParaRPr lang="en-US" altLang="zh-CN" sz="2000" dirty="0" smtClean="0">
              <a:latin typeface="微软雅黑" pitchFamily="34" charset="-122"/>
            </a:endParaRPr>
          </a:p>
          <a:p>
            <a:pPr marL="1025525" lvl="2" indent="-268288">
              <a:lnSpc>
                <a:spcPct val="80000"/>
              </a:lnSpc>
            </a:pPr>
            <a:endParaRPr lang="en-US" altLang="zh-CN" sz="2000" dirty="0">
              <a:latin typeface="微软雅黑" pitchFamily="34" charset="-122"/>
            </a:endParaRPr>
          </a:p>
          <a:p>
            <a:pPr marL="757237" lvl="2" indent="0">
              <a:lnSpc>
                <a:spcPct val="80000"/>
              </a:lnSpc>
              <a:buNone/>
            </a:pPr>
            <a:r>
              <a:rPr lang="en-US" altLang="zh-CN" sz="2000" dirty="0">
                <a:latin typeface="微软雅黑" pitchFamily="34" charset="-122"/>
              </a:rPr>
              <a:t>	 </a:t>
            </a:r>
            <a:r>
              <a:rPr lang="en-US" altLang="zh-CN" sz="2000" dirty="0" smtClean="0">
                <a:latin typeface="微软雅黑" pitchFamily="34" charset="-122"/>
              </a:rPr>
              <a:t>  </a:t>
            </a:r>
          </a:p>
          <a:p>
            <a:pPr marL="1025525" lvl="2" indent="-268288">
              <a:lnSpc>
                <a:spcPct val="80000"/>
              </a:lnSpc>
            </a:pPr>
            <a:endParaRPr lang="en-US" altLang="zh-CN" sz="2000" dirty="0" smtClean="0">
              <a:latin typeface="微软雅黑" pitchFamily="34" charset="-122"/>
            </a:endParaRPr>
          </a:p>
          <a:p>
            <a:pPr marL="1025525" lvl="2" indent="-268288">
              <a:lnSpc>
                <a:spcPct val="80000"/>
              </a:lnSpc>
            </a:pPr>
            <a:endParaRPr lang="en-US" altLang="zh-CN" sz="2000" dirty="0">
              <a:latin typeface="微软雅黑" pitchFamily="34" charset="-122"/>
            </a:endParaRPr>
          </a:p>
          <a:p>
            <a:pPr marL="1025525" lvl="2" indent="-268288">
              <a:lnSpc>
                <a:spcPct val="80000"/>
              </a:lnSpc>
            </a:pPr>
            <a:endParaRPr lang="en-US" altLang="zh-CN" sz="2000" dirty="0" smtClean="0">
              <a:latin typeface="微软雅黑" pitchFamily="34" charset="-122"/>
            </a:endParaRPr>
          </a:p>
          <a:p>
            <a:pPr marL="893763" lvl="2" indent="-268288"/>
            <a:endParaRPr lang="en-US" altLang="zh-CN" sz="2000" dirty="0">
              <a:latin typeface="微软雅黑" pitchFamily="34" charset="-122"/>
            </a:endParaRP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636912"/>
            <a:ext cx="3888432" cy="1097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表格 6"/>
          <p:cNvGraphicFramePr>
            <a:graphicFrameLocks noGrp="1"/>
          </p:cNvGraphicFramePr>
          <p:nvPr>
            <p:extLst>
              <p:ext uri="{D42A27DB-BD31-4B8C-83A1-F6EECF244321}">
                <p14:modId xmlns:p14="http://schemas.microsoft.com/office/powerpoint/2010/main" val="1499071093"/>
              </p:ext>
            </p:extLst>
          </p:nvPr>
        </p:nvGraphicFramePr>
        <p:xfrm>
          <a:off x="251520" y="4437112"/>
          <a:ext cx="8784976" cy="2260848"/>
        </p:xfrm>
        <a:graphic>
          <a:graphicData uri="http://schemas.openxmlformats.org/drawingml/2006/table">
            <a:tbl>
              <a:tblPr firstRow="1" bandRow="1">
                <a:tableStyleId>{5C22544A-7EE6-4342-B048-85BDC9FD1C3A}</a:tableStyleId>
              </a:tblPr>
              <a:tblGrid>
                <a:gridCol w="1604213"/>
                <a:gridCol w="2788275"/>
                <a:gridCol w="3857750"/>
                <a:gridCol w="534738"/>
              </a:tblGrid>
              <a:tr h="356632">
                <a:tc>
                  <a:txBody>
                    <a:bodyPr/>
                    <a:lstStyle/>
                    <a:p>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c>
                  <a:txBody>
                    <a:bodyPr/>
                    <a:lstStyle/>
                    <a:p>
                      <a:endParaRPr lang="zh-CN" altLang="en-US" dirty="0"/>
                    </a:p>
                  </a:txBody>
                  <a:tcPr/>
                </a:tc>
              </a:tr>
              <a:tr h="432048">
                <a:tc>
                  <a:txBody>
                    <a:bodyPr/>
                    <a:lstStyle/>
                    <a:p>
                      <a:r>
                        <a:rPr lang="en-US" altLang="zh-CN" sz="1600" dirty="0" err="1" smtClean="0">
                          <a:latin typeface="微软雅黑" panose="020B0503020204020204" pitchFamily="34" charset="-122"/>
                          <a:ea typeface="微软雅黑" panose="020B0503020204020204" pitchFamily="34" charset="-122"/>
                        </a:rPr>
                        <a:t>Mysql</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关系型，读写快，支持事务</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扩展性差，多维度查询比较麻烦</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rgbClr val="FF0000"/>
                          </a:solidFill>
                          <a:latin typeface="微软雅黑"/>
                          <a:ea typeface="微软雅黑"/>
                        </a:rPr>
                        <a:t>ⅹ</a:t>
                      </a:r>
                      <a:endParaRPr lang="zh-CN" altLang="en-US" dirty="0">
                        <a:solidFill>
                          <a:srgbClr val="FF0000"/>
                        </a:solidFill>
                      </a:endParaRPr>
                    </a:p>
                  </a:txBody>
                  <a:tcPr/>
                </a:tc>
              </a:tr>
              <a:tr h="354320">
                <a:tc>
                  <a:txBody>
                    <a:bodyPr/>
                    <a:lstStyle/>
                    <a:p>
                      <a:r>
                        <a:rPr lang="en-US" altLang="zh-CN" sz="1600" dirty="0" smtClean="0">
                          <a:latin typeface="微软雅黑" panose="020B0503020204020204" pitchFamily="34" charset="-122"/>
                          <a:ea typeface="微软雅黑" panose="020B0503020204020204" pitchFamily="34" charset="-122"/>
                        </a:rPr>
                        <a:t>Hbase</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扩展性好，读写快</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事务支持比较差</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B050"/>
                          </a:solidFill>
                          <a:latin typeface="微软雅黑"/>
                          <a:ea typeface="微软雅黑"/>
                        </a:rPr>
                        <a:t>√</a:t>
                      </a:r>
                      <a:endParaRPr lang="zh-CN" altLang="en-US" dirty="0" smtClean="0">
                        <a:solidFill>
                          <a:srgbClr val="00B050"/>
                        </a:solidFill>
                      </a:endParaRPr>
                    </a:p>
                    <a:p>
                      <a:endParaRPr lang="zh-CN" altLang="en-US" dirty="0"/>
                    </a:p>
                  </a:txBody>
                  <a:tcPr/>
                </a:tc>
              </a:tr>
              <a:tr h="792353">
                <a:tc>
                  <a:txBody>
                    <a:bodyPr/>
                    <a:lstStyle/>
                    <a:p>
                      <a:r>
                        <a:rPr lang="en-US" altLang="zh-CN" sz="1600" dirty="0" err="1" smtClean="0">
                          <a:latin typeface="微软雅黑" panose="020B0503020204020204" pitchFamily="34" charset="-122"/>
                          <a:ea typeface="微软雅黑" panose="020B0503020204020204" pitchFamily="34" charset="-122"/>
                        </a:rPr>
                        <a:t>OcaenBase</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b="0" i="0" kern="1200" dirty="0" smtClean="0">
                          <a:solidFill>
                            <a:schemeClr val="dk1"/>
                          </a:solidFill>
                          <a:effectLst/>
                          <a:latin typeface="微软雅黑" panose="020B0503020204020204" pitchFamily="34" charset="-122"/>
                          <a:ea typeface="微软雅黑" panose="020B0503020204020204" pitchFamily="34" charset="-122"/>
                          <a:cs typeface="+mn-cs"/>
                        </a:rPr>
                        <a:t>兼顾了</a:t>
                      </a:r>
                      <a:r>
                        <a:rPr lang="en-US" altLang="zh-CN" sz="1600" b="0" i="0" kern="1200" dirty="0" smtClean="0">
                          <a:solidFill>
                            <a:schemeClr val="dk1"/>
                          </a:solidFill>
                          <a:effectLst/>
                          <a:latin typeface="微软雅黑" panose="020B0503020204020204" pitchFamily="34" charset="-122"/>
                          <a:ea typeface="微软雅黑" panose="020B0503020204020204" pitchFamily="34" charset="-122"/>
                          <a:cs typeface="+mn-cs"/>
                        </a:rPr>
                        <a:t>NoSQL</a:t>
                      </a:r>
                      <a:r>
                        <a:rPr lang="zh-CN" altLang="en-US" sz="1600" b="0" i="0" kern="1200" dirty="0" smtClean="0">
                          <a:solidFill>
                            <a:schemeClr val="dk1"/>
                          </a:solidFill>
                          <a:effectLst/>
                          <a:latin typeface="微软雅黑" panose="020B0503020204020204" pitchFamily="34" charset="-122"/>
                          <a:ea typeface="微软雅黑" panose="020B0503020204020204" pitchFamily="34" charset="-122"/>
                          <a:cs typeface="+mn-cs"/>
                        </a:rPr>
                        <a:t>存储系统的可扩展性和传统关系型数据库在数据结构表达上的便利性</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今年要做支付宝的去</a:t>
                      </a:r>
                      <a:r>
                        <a:rPr lang="en-US" altLang="zh-CN" sz="1600" dirty="0" smtClean="0">
                          <a:latin typeface="微软雅黑" panose="020B0503020204020204" pitchFamily="34" charset="-122"/>
                          <a:ea typeface="微软雅黑" panose="020B0503020204020204" pitchFamily="34" charset="-122"/>
                        </a:rPr>
                        <a:t>O</a:t>
                      </a:r>
                      <a:r>
                        <a:rPr lang="zh-CN" altLang="en-US" sz="1600" dirty="0" smtClean="0">
                          <a:latin typeface="微软雅黑" panose="020B0503020204020204" pitchFamily="34" charset="-122"/>
                          <a:ea typeface="微软雅黑" panose="020B0503020204020204" pitchFamily="34" charset="-122"/>
                        </a:rPr>
                        <a:t>项目，不支持集团内的其他业务</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latin typeface="微软雅黑"/>
                          <a:ea typeface="微软雅黑"/>
                        </a:rPr>
                        <a:t>ⅹ</a:t>
                      </a:r>
                      <a:endParaRPr lang="zh-CN" altLang="en-US" dirty="0" smtClean="0">
                        <a:solidFill>
                          <a:srgbClr val="FF0000"/>
                        </a:solidFill>
                      </a:endParaRPr>
                    </a:p>
                  </a:txBody>
                  <a:tcPr/>
                </a:tc>
              </a:tr>
            </a:tbl>
          </a:graphicData>
        </a:graphic>
      </p:graphicFrame>
    </p:spTree>
    <p:extLst>
      <p:ext uri="{BB962C8B-B14F-4D97-AF65-F5344CB8AC3E}">
        <p14:creationId xmlns:p14="http://schemas.microsoft.com/office/powerpoint/2010/main" val="4270487520"/>
      </p:ext>
    </p:extLst>
  </p:cSld>
  <p:clrMapOvr>
    <a:masterClrMapping/>
  </p:clrMapOvr>
  <p:transition advTm="445781"/>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zh-CN" altLang="en-US" sz="4000" dirty="0"/>
              <a:t>云推送</a:t>
            </a:r>
            <a:endParaRPr lang="zh-CN" altLang="en-US" sz="4000" dirty="0" smtClean="0"/>
          </a:p>
        </p:txBody>
      </p:sp>
      <p:sp>
        <p:nvSpPr>
          <p:cNvPr id="5" name="内容占位符 2"/>
          <p:cNvSpPr>
            <a:spLocks noGrp="1"/>
          </p:cNvSpPr>
          <p:nvPr>
            <p:ph idx="1"/>
          </p:nvPr>
        </p:nvSpPr>
        <p:spPr>
          <a:xfrm>
            <a:off x="179512" y="836712"/>
            <a:ext cx="8839200" cy="5976664"/>
          </a:xfrm>
        </p:spPr>
        <p:txBody>
          <a:bodyPr>
            <a:normAutofit lnSpcReduction="10000"/>
          </a:bodyPr>
          <a:lstStyle/>
          <a:p>
            <a:pPr marL="625475" lvl="1" indent="-268288">
              <a:lnSpc>
                <a:spcPct val="80000"/>
              </a:lnSpc>
            </a:pPr>
            <a:r>
              <a:rPr lang="zh-CN" altLang="en-US" sz="2200" b="1" dirty="0">
                <a:latin typeface="微软雅黑" pitchFamily="34" charset="-122"/>
              </a:rPr>
              <a:t>技术难点</a:t>
            </a:r>
            <a:endParaRPr lang="en-US" altLang="zh-CN" sz="2200" b="1" dirty="0">
              <a:latin typeface="微软雅黑" pitchFamily="34" charset="-122"/>
            </a:endParaRPr>
          </a:p>
          <a:p>
            <a:pPr marL="1025525" lvl="2" indent="-268288">
              <a:lnSpc>
                <a:spcPct val="80000"/>
              </a:lnSpc>
            </a:pPr>
            <a:r>
              <a:rPr lang="zh-CN" altLang="en-US" sz="2000" dirty="0">
                <a:latin typeface="微软雅黑" pitchFamily="34" charset="-122"/>
              </a:rPr>
              <a:t>利用</a:t>
            </a:r>
            <a:r>
              <a:rPr lang="en-US" altLang="zh-CN" sz="2000" dirty="0">
                <a:latin typeface="微软雅黑" pitchFamily="34" charset="-122"/>
              </a:rPr>
              <a:t>Hbase</a:t>
            </a:r>
            <a:r>
              <a:rPr lang="zh-CN" altLang="en-US" sz="2000" dirty="0">
                <a:latin typeface="微软雅黑" pitchFamily="34" charset="-122"/>
              </a:rPr>
              <a:t>做索引表来支持多维度的设备查找</a:t>
            </a:r>
            <a:endParaRPr lang="en-US" altLang="zh-CN" sz="2000" dirty="0">
              <a:latin typeface="微软雅黑" pitchFamily="34" charset="-122"/>
            </a:endParaRPr>
          </a:p>
          <a:p>
            <a:pPr marL="625475" lvl="1" indent="-268288">
              <a:lnSpc>
                <a:spcPct val="80000"/>
              </a:lnSpc>
            </a:pPr>
            <a:endParaRPr lang="en-US" altLang="zh-CN" sz="2200" b="1" dirty="0" smtClean="0">
              <a:latin typeface="微软雅黑" pitchFamily="34" charset="-122"/>
            </a:endParaRPr>
          </a:p>
          <a:p>
            <a:pPr marL="625475" lvl="1" indent="-268288">
              <a:lnSpc>
                <a:spcPct val="80000"/>
              </a:lnSpc>
            </a:pPr>
            <a:endParaRPr lang="en-US" altLang="zh-CN" sz="2200" b="1" dirty="0" smtClean="0">
              <a:latin typeface="微软雅黑" pitchFamily="34" charset="-122"/>
            </a:endParaRPr>
          </a:p>
          <a:p>
            <a:pPr marL="625475" lvl="1" indent="-268288">
              <a:lnSpc>
                <a:spcPct val="80000"/>
              </a:lnSpc>
            </a:pPr>
            <a:endParaRPr lang="en-US" altLang="zh-CN" sz="2200" b="1" dirty="0">
              <a:latin typeface="微软雅黑" pitchFamily="34" charset="-122"/>
            </a:endParaRPr>
          </a:p>
          <a:p>
            <a:pPr marL="625475" lvl="1" indent="-268288">
              <a:lnSpc>
                <a:spcPct val="80000"/>
              </a:lnSpc>
            </a:pPr>
            <a:endParaRPr lang="en-US" altLang="zh-CN" sz="2200" b="1" dirty="0" smtClean="0">
              <a:latin typeface="微软雅黑" pitchFamily="34" charset="-122"/>
            </a:endParaRPr>
          </a:p>
          <a:p>
            <a:pPr marL="625475" lvl="1" indent="-268288">
              <a:lnSpc>
                <a:spcPct val="80000"/>
              </a:lnSpc>
            </a:pPr>
            <a:r>
              <a:rPr lang="zh-CN" altLang="en-US" sz="2200" b="1" dirty="0" smtClean="0">
                <a:latin typeface="微软雅黑" pitchFamily="34" charset="-122"/>
              </a:rPr>
              <a:t>利用</a:t>
            </a:r>
            <a:r>
              <a:rPr lang="en-US" altLang="zh-CN" sz="2200" b="1" dirty="0" smtClean="0">
                <a:latin typeface="微软雅黑" pitchFamily="34" charset="-122"/>
              </a:rPr>
              <a:t>Hbase</a:t>
            </a:r>
            <a:r>
              <a:rPr lang="zh-CN" altLang="en-US" sz="2200" b="1" dirty="0" smtClean="0">
                <a:latin typeface="微软雅黑" pitchFamily="34" charset="-122"/>
              </a:rPr>
              <a:t>做设备索引表的挑战点</a:t>
            </a:r>
            <a:endParaRPr lang="en-US" altLang="zh-CN" sz="2200" b="1" dirty="0" smtClean="0">
              <a:latin typeface="微软雅黑" pitchFamily="34" charset="-122"/>
            </a:endParaRPr>
          </a:p>
          <a:p>
            <a:pPr marL="757237" lvl="2" indent="0">
              <a:lnSpc>
                <a:spcPct val="110000"/>
              </a:lnSpc>
              <a:buNone/>
            </a:pPr>
            <a:r>
              <a:rPr lang="en-US" altLang="zh-CN" sz="1800" dirty="0" smtClean="0">
                <a:latin typeface="微软雅黑" pitchFamily="34" charset="-122"/>
              </a:rPr>
              <a:t>1.  Hbase</a:t>
            </a:r>
            <a:r>
              <a:rPr lang="zh-CN" altLang="en-US" sz="1800" dirty="0" smtClean="0">
                <a:latin typeface="微软雅黑" pitchFamily="34" charset="-122"/>
              </a:rPr>
              <a:t>的优势在在于写的快和扩展性好，是否适用于我们这种读场景（设备量比较大，加上多维度索引，索引数会翻倍），</a:t>
            </a:r>
            <a:r>
              <a:rPr lang="en-US" altLang="zh-CN" sz="1800" dirty="0">
                <a:latin typeface="微软雅黑" pitchFamily="34" charset="-122"/>
              </a:rPr>
              <a:t>s</a:t>
            </a:r>
            <a:r>
              <a:rPr lang="en-US" altLang="zh-CN" sz="1800" dirty="0" smtClean="0">
                <a:latin typeface="微软雅黑" pitchFamily="34" charset="-122"/>
              </a:rPr>
              <a:t>can</a:t>
            </a:r>
            <a:r>
              <a:rPr lang="zh-CN" altLang="en-US" sz="1800" dirty="0" smtClean="0">
                <a:latin typeface="微软雅黑" pitchFamily="34" charset="-122"/>
              </a:rPr>
              <a:t>效率如何？</a:t>
            </a:r>
            <a:endParaRPr lang="en-US" altLang="zh-CN" sz="1800" dirty="0" smtClean="0">
              <a:latin typeface="微软雅黑" pitchFamily="34" charset="-122"/>
            </a:endParaRPr>
          </a:p>
          <a:p>
            <a:pPr marL="757237" lvl="2" indent="0">
              <a:lnSpc>
                <a:spcPct val="110000"/>
              </a:lnSpc>
              <a:buNone/>
            </a:pPr>
            <a:r>
              <a:rPr lang="en-US" altLang="zh-CN" sz="1800" dirty="0">
                <a:latin typeface="微软雅黑" pitchFamily="34" charset="-122"/>
              </a:rPr>
              <a:t>	</a:t>
            </a:r>
            <a:r>
              <a:rPr lang="en-US" altLang="zh-CN" sz="1800" dirty="0" smtClean="0">
                <a:latin typeface="微软雅黑" pitchFamily="34" charset="-122"/>
              </a:rPr>
              <a:t>   </a:t>
            </a:r>
            <a:r>
              <a:rPr lang="zh-CN" altLang="en-US" sz="1800" dirty="0" smtClean="0">
                <a:latin typeface="微软雅黑" pitchFamily="34" charset="-122"/>
              </a:rPr>
              <a:t>根据调研，一般活跃设备数只占总注册设备数的一小成，以明星衣橱为例，注册设备数有</a:t>
            </a:r>
            <a:r>
              <a:rPr lang="en-US" altLang="zh-CN" sz="1800" dirty="0" smtClean="0">
                <a:latin typeface="微软雅黑" pitchFamily="34" charset="-122"/>
              </a:rPr>
              <a:t>4000w</a:t>
            </a:r>
            <a:r>
              <a:rPr lang="zh-CN" altLang="en-US" sz="1800" dirty="0" smtClean="0">
                <a:latin typeface="微软雅黑" pitchFamily="34" charset="-122"/>
              </a:rPr>
              <a:t>，但是活跃设备数只有</a:t>
            </a:r>
            <a:r>
              <a:rPr lang="en-US" altLang="zh-CN" sz="1800" dirty="0" smtClean="0">
                <a:latin typeface="微软雅黑" pitchFamily="34" charset="-122"/>
              </a:rPr>
              <a:t>200w</a:t>
            </a:r>
            <a:r>
              <a:rPr lang="zh-CN" altLang="en-US" sz="1800" dirty="0" smtClean="0">
                <a:latin typeface="微软雅黑" pitchFamily="34" charset="-122"/>
              </a:rPr>
              <a:t>。所以我们的</a:t>
            </a:r>
            <a:r>
              <a:rPr lang="en-US" altLang="zh-CN" sz="1800" dirty="0" smtClean="0">
                <a:latin typeface="微软雅黑" pitchFamily="34" charset="-122"/>
              </a:rPr>
              <a:t>Hbase</a:t>
            </a:r>
            <a:r>
              <a:rPr lang="zh-CN" altLang="en-US" sz="1800" dirty="0" smtClean="0">
                <a:latin typeface="微软雅黑" pitchFamily="34" charset="-122"/>
              </a:rPr>
              <a:t>索引表只记录在线设备。这样可以大大减少索引量。</a:t>
            </a:r>
            <a:r>
              <a:rPr lang="zh-CN" altLang="en-US" sz="1800" b="1" dirty="0" smtClean="0">
                <a:latin typeface="微软雅黑" pitchFamily="34" charset="-122"/>
              </a:rPr>
              <a:t>经过实际性能压测，单机单</a:t>
            </a:r>
            <a:r>
              <a:rPr lang="en-US" altLang="zh-CN" sz="1800" b="1" dirty="0" smtClean="0">
                <a:latin typeface="微软雅黑" pitchFamily="34" charset="-122"/>
              </a:rPr>
              <a:t>region</a:t>
            </a:r>
            <a:r>
              <a:rPr lang="zh-CN" altLang="en-US" sz="1800" b="1" dirty="0" smtClean="0">
                <a:latin typeface="微软雅黑" pitchFamily="34" charset="-122"/>
              </a:rPr>
              <a:t>的情况下扫描</a:t>
            </a:r>
            <a:r>
              <a:rPr lang="en-US" altLang="zh-CN" sz="1800" b="1" dirty="0" smtClean="0">
                <a:latin typeface="微软雅黑" pitchFamily="34" charset="-122"/>
              </a:rPr>
              <a:t>200w</a:t>
            </a:r>
            <a:r>
              <a:rPr lang="zh-CN" altLang="en-US" sz="1800" b="1" dirty="0" smtClean="0">
                <a:latin typeface="微软雅黑" pitchFamily="34" charset="-122"/>
              </a:rPr>
              <a:t>索引数据需要</a:t>
            </a:r>
            <a:r>
              <a:rPr lang="en-US" altLang="zh-CN" sz="1800" b="1" dirty="0" smtClean="0">
                <a:latin typeface="微软雅黑" pitchFamily="34" charset="-122"/>
              </a:rPr>
              <a:t>100s</a:t>
            </a:r>
            <a:r>
              <a:rPr lang="zh-CN" altLang="en-US" sz="1800" b="1" dirty="0" smtClean="0">
                <a:latin typeface="微软雅黑" pitchFamily="34" charset="-122"/>
              </a:rPr>
              <a:t>左右。</a:t>
            </a:r>
            <a:endParaRPr lang="en-US" altLang="zh-CN" sz="1800" b="1" dirty="0" smtClean="0">
              <a:latin typeface="微软雅黑" pitchFamily="34" charset="-122"/>
            </a:endParaRPr>
          </a:p>
          <a:p>
            <a:pPr marL="757237" lvl="2" indent="0">
              <a:buNone/>
            </a:pPr>
            <a:endParaRPr lang="en-US" altLang="zh-CN" sz="1800" dirty="0">
              <a:latin typeface="微软雅黑" pitchFamily="34" charset="-122"/>
            </a:endParaRPr>
          </a:p>
          <a:p>
            <a:pPr marL="757237" lvl="2" indent="0">
              <a:buNone/>
            </a:pPr>
            <a:r>
              <a:rPr lang="en-US" altLang="zh-CN" sz="1800" dirty="0">
                <a:latin typeface="微软雅黑" pitchFamily="34" charset="-122"/>
              </a:rPr>
              <a:t> </a:t>
            </a:r>
            <a:r>
              <a:rPr lang="en-US" altLang="zh-CN" sz="1800" dirty="0" smtClean="0">
                <a:latin typeface="微软雅黑" pitchFamily="34" charset="-122"/>
              </a:rPr>
              <a:t>2.  </a:t>
            </a:r>
            <a:r>
              <a:rPr lang="zh-CN" altLang="en-US" sz="1800" dirty="0" smtClean="0">
                <a:latin typeface="微软雅黑" pitchFamily="34" charset="-122"/>
              </a:rPr>
              <a:t>如果</a:t>
            </a:r>
            <a:r>
              <a:rPr lang="zh-CN" altLang="en-US" sz="1800" dirty="0">
                <a:latin typeface="微软雅黑" pitchFamily="34" charset="-122"/>
              </a:rPr>
              <a:t>只保存在线设备索引</a:t>
            </a:r>
            <a:r>
              <a:rPr lang="zh-CN" altLang="en-US" sz="1800" dirty="0" smtClean="0">
                <a:latin typeface="微软雅黑" pitchFamily="34" charset="-122"/>
              </a:rPr>
              <a:t>，</a:t>
            </a:r>
            <a:r>
              <a:rPr lang="zh-CN" altLang="en-US" sz="1800" dirty="0">
                <a:latin typeface="微软雅黑" pitchFamily="34" charset="-122"/>
              </a:rPr>
              <a:t>又</a:t>
            </a:r>
            <a:r>
              <a:rPr lang="zh-CN" altLang="en-US" sz="1800" dirty="0" smtClean="0">
                <a:latin typeface="微软雅黑" pitchFamily="34" charset="-122"/>
              </a:rPr>
              <a:t>引入</a:t>
            </a:r>
            <a:r>
              <a:rPr lang="zh-CN" altLang="en-US" sz="1800" dirty="0">
                <a:latin typeface="微软雅黑" pitchFamily="34" charset="-122"/>
              </a:rPr>
              <a:t>两个新的挑战</a:t>
            </a:r>
            <a:r>
              <a:rPr lang="zh-CN" altLang="en-US" sz="1800" dirty="0" smtClean="0">
                <a:latin typeface="微软雅黑" pitchFamily="34" charset="-122"/>
              </a:rPr>
              <a:t>？</a:t>
            </a:r>
            <a:endParaRPr lang="en-US" altLang="zh-CN" sz="1800" dirty="0" smtClean="0">
              <a:latin typeface="微软雅黑" pitchFamily="34" charset="-122"/>
            </a:endParaRPr>
          </a:p>
          <a:p>
            <a:pPr marL="757237" lvl="2" indent="0">
              <a:buNone/>
            </a:pPr>
            <a:r>
              <a:rPr lang="en-US" altLang="zh-CN" sz="1800" dirty="0" smtClean="0">
                <a:latin typeface="微软雅黑" pitchFamily="34" charset="-122"/>
              </a:rPr>
              <a:t>      a. </a:t>
            </a:r>
            <a:r>
              <a:rPr lang="zh-CN" altLang="en-US" sz="1800" dirty="0" smtClean="0">
                <a:latin typeface="微软雅黑" pitchFamily="34" charset="-122"/>
              </a:rPr>
              <a:t>不在线设备的消息如何处理？</a:t>
            </a:r>
            <a:endParaRPr lang="en-US" altLang="zh-CN" sz="1800" dirty="0" smtClean="0">
              <a:latin typeface="微软雅黑" pitchFamily="34" charset="-122"/>
            </a:endParaRPr>
          </a:p>
          <a:p>
            <a:pPr marL="757237" lvl="2" indent="0">
              <a:buNone/>
            </a:pPr>
            <a:r>
              <a:rPr lang="en-US" altLang="zh-CN" sz="1800" dirty="0" smtClean="0">
                <a:latin typeface="微软雅黑" pitchFamily="34" charset="-122"/>
              </a:rPr>
              <a:t>      </a:t>
            </a:r>
            <a:r>
              <a:rPr lang="zh-CN" altLang="en-US" sz="1800" dirty="0" smtClean="0">
                <a:latin typeface="微软雅黑" pitchFamily="34" charset="-122"/>
              </a:rPr>
              <a:t>不</a:t>
            </a:r>
            <a:r>
              <a:rPr lang="zh-CN" altLang="en-US" sz="1800" dirty="0">
                <a:latin typeface="微软雅黑" pitchFamily="34" charset="-122"/>
              </a:rPr>
              <a:t>在线设备的消息会等下次设备上线后走离线消息处理</a:t>
            </a:r>
            <a:r>
              <a:rPr lang="zh-CN" altLang="en-US" sz="1800" dirty="0" smtClean="0">
                <a:latin typeface="微软雅黑" pitchFamily="34" charset="-122"/>
              </a:rPr>
              <a:t>逻辑：</a:t>
            </a:r>
            <a:endParaRPr lang="en-US" altLang="zh-CN" sz="1800" dirty="0" smtClean="0">
              <a:latin typeface="微软雅黑" pitchFamily="34" charset="-122"/>
            </a:endParaRPr>
          </a:p>
          <a:p>
            <a:pPr marL="757237" lvl="2" indent="0">
              <a:buNone/>
            </a:pPr>
            <a:endParaRPr lang="en-US" altLang="zh-CN" sz="1800" dirty="0" smtClean="0">
              <a:latin typeface="微软雅黑" pitchFamily="34" charset="-122"/>
            </a:endParaRPr>
          </a:p>
          <a:p>
            <a:pPr marL="757237" lvl="2" indent="0">
              <a:buNone/>
            </a:pPr>
            <a:r>
              <a:rPr lang="en-US" altLang="zh-CN" sz="1800" dirty="0">
                <a:latin typeface="微软雅黑" pitchFamily="34" charset="-122"/>
              </a:rPr>
              <a:t> </a:t>
            </a:r>
            <a:r>
              <a:rPr lang="en-US" altLang="zh-CN" sz="1800" dirty="0" smtClean="0">
                <a:latin typeface="微软雅黑" pitchFamily="34" charset="-122"/>
              </a:rPr>
              <a:t>     </a:t>
            </a:r>
          </a:p>
          <a:p>
            <a:pPr marL="757237" lvl="2" indent="0">
              <a:buNone/>
            </a:pPr>
            <a:endParaRPr lang="en-US" altLang="zh-CN" sz="1800" dirty="0">
              <a:latin typeface="微软雅黑" pitchFamily="34" charset="-122"/>
            </a:endParaRPr>
          </a:p>
          <a:p>
            <a:pPr marL="757237" lvl="2" indent="0">
              <a:buNone/>
            </a:pPr>
            <a:endParaRPr lang="en-US" altLang="zh-CN" sz="1800" dirty="0" smtClean="0">
              <a:latin typeface="微软雅黑" pitchFamily="34" charset="-122"/>
            </a:endParaRPr>
          </a:p>
          <a:p>
            <a:pPr marL="757237" lvl="2" indent="0">
              <a:buNone/>
            </a:pPr>
            <a:endParaRPr lang="en-US" altLang="zh-CN" sz="1800" dirty="0" smtClean="0">
              <a:latin typeface="微软雅黑" pitchFamily="34" charset="-122"/>
            </a:endParaRPr>
          </a:p>
          <a:p>
            <a:pPr marL="757237" lvl="2" indent="0">
              <a:lnSpc>
                <a:spcPct val="80000"/>
              </a:lnSpc>
              <a:buNone/>
            </a:pPr>
            <a:endParaRPr lang="en-US" altLang="zh-CN" sz="1800" dirty="0">
              <a:latin typeface="微软雅黑" pitchFamily="34" charset="-122"/>
            </a:endParaRPr>
          </a:p>
          <a:p>
            <a:pPr marL="757237" lvl="2" indent="0">
              <a:lnSpc>
                <a:spcPct val="80000"/>
              </a:lnSpc>
              <a:buNone/>
            </a:pPr>
            <a:endParaRPr lang="en-US" altLang="zh-CN" sz="1800" dirty="0">
              <a:latin typeface="微软雅黑" pitchFamily="34" charset="-122"/>
            </a:endParaRPr>
          </a:p>
          <a:p>
            <a:pPr marL="1025525" lvl="2" indent="-268288">
              <a:lnSpc>
                <a:spcPct val="80000"/>
              </a:lnSpc>
            </a:pPr>
            <a:endParaRPr lang="en-US" altLang="zh-CN" sz="2000" dirty="0" smtClean="0">
              <a:latin typeface="微软雅黑" pitchFamily="34" charset="-122"/>
            </a:endParaRPr>
          </a:p>
          <a:p>
            <a:pPr marL="1025525" lvl="2" indent="-268288">
              <a:lnSpc>
                <a:spcPct val="80000"/>
              </a:lnSpc>
            </a:pPr>
            <a:endParaRPr lang="en-US" altLang="zh-CN" sz="2000" dirty="0">
              <a:latin typeface="微软雅黑" pitchFamily="34" charset="-122"/>
            </a:endParaRPr>
          </a:p>
          <a:p>
            <a:pPr marL="1025525" lvl="2" indent="-268288">
              <a:lnSpc>
                <a:spcPct val="80000"/>
              </a:lnSpc>
            </a:pPr>
            <a:endParaRPr lang="en-US" altLang="zh-CN" sz="2000" dirty="0" smtClean="0">
              <a:latin typeface="微软雅黑" pitchFamily="34" charset="-122"/>
            </a:endParaRPr>
          </a:p>
          <a:p>
            <a:pPr marL="893763" lvl="2" indent="-268288"/>
            <a:endParaRPr lang="en-US" altLang="zh-CN" sz="2000" dirty="0">
              <a:latin typeface="微软雅黑" pitchFamily="34" charset="-122"/>
            </a:endParaRP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877272"/>
            <a:ext cx="461962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859" y="1525538"/>
            <a:ext cx="48863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0627829"/>
      </p:ext>
    </p:extLst>
  </p:cSld>
  <p:clrMapOvr>
    <a:masterClrMapping/>
  </p:clrMapOvr>
  <p:transition advTm="44578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smtClean="0"/>
              <a:t>TAE</a:t>
            </a:r>
            <a:r>
              <a:rPr lang="zh-CN" altLang="en-US" sz="4000" dirty="0" smtClean="0"/>
              <a:t>业务流程引擎</a:t>
            </a:r>
          </a:p>
        </p:txBody>
      </p:sp>
      <p:sp>
        <p:nvSpPr>
          <p:cNvPr id="5" name="内容占位符 2"/>
          <p:cNvSpPr>
            <a:spLocks noGrp="1"/>
          </p:cNvSpPr>
          <p:nvPr>
            <p:ph idx="1"/>
          </p:nvPr>
        </p:nvSpPr>
        <p:spPr>
          <a:xfrm>
            <a:off x="197296" y="1085800"/>
            <a:ext cx="8839200" cy="5007496"/>
          </a:xfrm>
        </p:spPr>
        <p:txBody>
          <a:bodyPr>
            <a:normAutofit fontScale="92500" lnSpcReduction="10000"/>
          </a:bodyPr>
          <a:lstStyle/>
          <a:p>
            <a:pPr marL="625475" lvl="1" indent="-268288">
              <a:lnSpc>
                <a:spcPct val="80000"/>
              </a:lnSpc>
            </a:pPr>
            <a:r>
              <a:rPr lang="zh-CN" altLang="en-US" sz="2200" b="1" dirty="0" smtClean="0">
                <a:latin typeface="微软雅黑" pitchFamily="34" charset="-122"/>
              </a:rPr>
              <a:t>背景</a:t>
            </a:r>
            <a:endParaRPr lang="en-US" altLang="zh-CN" sz="2200" b="1" dirty="0" smtClean="0">
              <a:latin typeface="微软雅黑" pitchFamily="34" charset="-122"/>
            </a:endParaRPr>
          </a:p>
          <a:p>
            <a:pPr marL="757237" lvl="2" indent="0">
              <a:lnSpc>
                <a:spcPct val="110000"/>
              </a:lnSpc>
              <a:buNone/>
            </a:pPr>
            <a:r>
              <a:rPr lang="en-US" altLang="zh-CN" sz="2000" dirty="0" smtClean="0"/>
              <a:t>TAE1.0</a:t>
            </a:r>
            <a:r>
              <a:rPr lang="zh-CN" altLang="en-US" sz="2000" dirty="0" smtClean="0"/>
              <a:t>早期业务模型简单，应用的生命周期管理都是一套代码，随着业务量的增长和业务种类的丰富，之前逻辑代码已不能胜任，急需要一种合适的解决方案。</a:t>
            </a:r>
            <a:endParaRPr lang="en-US" altLang="zh-CN" sz="2000" dirty="0" smtClean="0"/>
          </a:p>
          <a:p>
            <a:pPr marL="757237" lvl="2" indent="0">
              <a:lnSpc>
                <a:spcPct val="80000"/>
              </a:lnSpc>
              <a:buNone/>
            </a:pPr>
            <a:endParaRPr lang="en-US" altLang="zh-CN" sz="2000" b="1" dirty="0" smtClean="0">
              <a:latin typeface="微软雅黑" pitchFamily="34" charset="-122"/>
            </a:endParaRPr>
          </a:p>
          <a:p>
            <a:pPr marL="625475" lvl="1" indent="-268288">
              <a:lnSpc>
                <a:spcPct val="80000"/>
              </a:lnSpc>
            </a:pPr>
            <a:r>
              <a:rPr lang="zh-CN" altLang="en-US" sz="2200" b="1" dirty="0" smtClean="0">
                <a:latin typeface="微软雅黑" pitchFamily="34" charset="-122"/>
              </a:rPr>
              <a:t>解决方案</a:t>
            </a:r>
            <a:endParaRPr lang="en-US" altLang="zh-CN" sz="1800" b="1" dirty="0">
              <a:latin typeface="微软雅黑" pitchFamily="34" charset="-122"/>
            </a:endParaRPr>
          </a:p>
          <a:p>
            <a:pPr marL="357187" lvl="1" indent="0">
              <a:buNone/>
            </a:pPr>
            <a:r>
              <a:rPr lang="en-US" altLang="zh-CN" sz="2000" b="1" dirty="0">
                <a:latin typeface="微软雅黑" pitchFamily="34" charset="-122"/>
              </a:rPr>
              <a:t> </a:t>
            </a:r>
            <a:r>
              <a:rPr lang="en-US" altLang="zh-CN" sz="2000" b="1" dirty="0" smtClean="0">
                <a:latin typeface="微软雅黑" pitchFamily="34" charset="-122"/>
              </a:rPr>
              <a:t>     </a:t>
            </a:r>
            <a:r>
              <a:rPr lang="zh-CN" altLang="en-US" sz="2000" dirty="0" smtClean="0"/>
              <a:t>引入流程引擎框架，</a:t>
            </a:r>
            <a:r>
              <a:rPr lang="en-US" altLang="zh-CN" sz="2000" dirty="0" smtClean="0"/>
              <a:t> </a:t>
            </a:r>
            <a:r>
              <a:rPr lang="zh-CN" altLang="en-US" sz="2000" dirty="0" smtClean="0"/>
              <a:t>为</a:t>
            </a:r>
            <a:r>
              <a:rPr lang="en-US" altLang="zh-CN" sz="2000" dirty="0" smtClean="0"/>
              <a:t>TAE</a:t>
            </a:r>
            <a:r>
              <a:rPr lang="zh-CN" altLang="en-US" sz="2000" dirty="0" smtClean="0"/>
              <a:t>搭建一套灵活定制的业务流程引擎。</a:t>
            </a:r>
            <a:endParaRPr lang="en-US" altLang="zh-CN" sz="2000" dirty="0" smtClean="0"/>
          </a:p>
          <a:p>
            <a:pPr marL="357187" lvl="1" indent="0">
              <a:buNone/>
            </a:pPr>
            <a:endParaRPr lang="en-US" altLang="zh-CN" sz="2000" dirty="0" smtClean="0"/>
          </a:p>
          <a:p>
            <a:pPr marL="625475" lvl="1" indent="-268288">
              <a:lnSpc>
                <a:spcPct val="80000"/>
              </a:lnSpc>
            </a:pPr>
            <a:r>
              <a:rPr lang="zh-CN" altLang="en-US" sz="2200" b="1" dirty="0" smtClean="0">
                <a:latin typeface="微软雅黑" pitchFamily="34" charset="-122"/>
              </a:rPr>
              <a:t>技术</a:t>
            </a:r>
            <a:r>
              <a:rPr lang="zh-CN" altLang="en-US" sz="2200" b="1" dirty="0">
                <a:latin typeface="微软雅黑" pitchFamily="34" charset="-122"/>
              </a:rPr>
              <a:t>选型</a:t>
            </a:r>
            <a:endParaRPr lang="en-US" altLang="zh-CN" sz="2200" b="1" dirty="0">
              <a:latin typeface="微软雅黑" pitchFamily="34" charset="-122"/>
            </a:endParaRPr>
          </a:p>
          <a:p>
            <a:pPr marL="357187" lvl="1" indent="0">
              <a:buNone/>
            </a:pPr>
            <a:endParaRPr lang="en-US" altLang="zh-CN" sz="2000" dirty="0" smtClean="0"/>
          </a:p>
          <a:p>
            <a:pPr marL="357187" lvl="1" indent="0">
              <a:buNone/>
            </a:pPr>
            <a:endParaRPr lang="en-US" altLang="zh-CN" sz="2000" dirty="0" smtClean="0"/>
          </a:p>
          <a:p>
            <a:pPr marL="357187" lvl="1" indent="0">
              <a:buNone/>
            </a:pPr>
            <a:endParaRPr lang="en-US" altLang="zh-CN" sz="2000" dirty="0"/>
          </a:p>
          <a:p>
            <a:pPr marL="357187" lvl="1" indent="0">
              <a:buNone/>
            </a:pPr>
            <a:endParaRPr lang="en-US" altLang="zh-CN" sz="2000" dirty="0" smtClean="0"/>
          </a:p>
          <a:p>
            <a:pPr marL="357187" lvl="1" indent="0">
              <a:buNone/>
            </a:pPr>
            <a:endParaRPr lang="en-US" altLang="zh-CN" sz="2000" dirty="0" smtClean="0"/>
          </a:p>
          <a:p>
            <a:pPr marL="357187" lvl="1" indent="0">
              <a:lnSpc>
                <a:spcPct val="80000"/>
              </a:lnSpc>
              <a:buNone/>
            </a:pPr>
            <a:endParaRPr lang="en-US" altLang="zh-CN" sz="2200" b="1" dirty="0" smtClean="0">
              <a:latin typeface="微软雅黑" pitchFamily="34" charset="-122"/>
            </a:endParaRPr>
          </a:p>
          <a:p>
            <a:pPr marL="757237" lvl="2" indent="0">
              <a:lnSpc>
                <a:spcPct val="80000"/>
              </a:lnSpc>
              <a:buNone/>
            </a:pPr>
            <a:r>
              <a:rPr lang="en-US" altLang="zh-CN" sz="1800" b="1" dirty="0">
                <a:latin typeface="微软雅黑" pitchFamily="34" charset="-122"/>
              </a:rPr>
              <a:t> </a:t>
            </a:r>
            <a:r>
              <a:rPr lang="en-US" altLang="zh-CN" sz="1800" b="1" dirty="0" smtClean="0">
                <a:latin typeface="微软雅黑" pitchFamily="34" charset="-122"/>
              </a:rPr>
              <a:t>  </a:t>
            </a:r>
            <a:endParaRPr lang="en-US" altLang="zh-CN" sz="1800" b="1" dirty="0">
              <a:latin typeface="微软雅黑" pitchFamily="34" charset="-122"/>
            </a:endParaRPr>
          </a:p>
          <a:p>
            <a:pPr marL="357187" lvl="1" indent="0">
              <a:buNone/>
            </a:pPr>
            <a:endParaRPr lang="en-US" altLang="zh-CN" sz="2000" dirty="0" smtClean="0"/>
          </a:p>
          <a:p>
            <a:pPr marL="357187" lvl="1" indent="0">
              <a:buNone/>
            </a:pPr>
            <a:endParaRPr lang="en-US" altLang="zh-CN" sz="2000" dirty="0" smtClean="0"/>
          </a:p>
          <a:p>
            <a:pPr marL="357187" lvl="1" indent="0">
              <a:buNone/>
            </a:pPr>
            <a:endParaRPr lang="en-US" altLang="zh-CN" sz="2000" dirty="0"/>
          </a:p>
          <a:p>
            <a:pPr marL="357187" lvl="1" indent="0">
              <a:buNone/>
            </a:pPr>
            <a:endParaRPr lang="en-US" altLang="zh-CN" sz="2000" b="1" dirty="0">
              <a:latin typeface="微软雅黑" pitchFamily="34" charset="-122"/>
            </a:endParaRPr>
          </a:p>
          <a:p>
            <a:pPr marL="357187" lvl="1" indent="0">
              <a:buNone/>
            </a:pPr>
            <a:endParaRPr lang="en-US" altLang="zh-CN" sz="2000" dirty="0" smtClean="0"/>
          </a:p>
          <a:p>
            <a:pPr marL="357187" lvl="1" indent="0">
              <a:buNone/>
            </a:pPr>
            <a:endParaRPr lang="en-US" altLang="zh-CN" sz="2000" dirty="0" smtClean="0"/>
          </a:p>
          <a:p>
            <a:pPr marL="357187" lvl="1" indent="0">
              <a:buNone/>
            </a:pPr>
            <a:endParaRPr lang="en-US" altLang="zh-CN" sz="2000" dirty="0"/>
          </a:p>
          <a:p>
            <a:pPr marL="357187" lvl="1" indent="0">
              <a:buNone/>
            </a:pPr>
            <a:endParaRPr lang="en-US" altLang="zh-CN" sz="2000" dirty="0" smtClean="0"/>
          </a:p>
          <a:p>
            <a:pPr marL="357187" lvl="1" indent="0">
              <a:buNone/>
            </a:pPr>
            <a:endParaRPr lang="en-US" altLang="zh-CN" sz="2000" b="1" dirty="0" smtClean="0">
              <a:latin typeface="微软雅黑" pitchFamily="34" charset="-122"/>
            </a:endParaRPr>
          </a:p>
          <a:p>
            <a:pPr marL="357187" lvl="1" indent="0">
              <a:buNone/>
            </a:pPr>
            <a:endParaRPr lang="en-US" altLang="zh-CN" sz="2000" dirty="0">
              <a:latin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567979215"/>
              </p:ext>
            </p:extLst>
          </p:nvPr>
        </p:nvGraphicFramePr>
        <p:xfrm>
          <a:off x="683568" y="3933056"/>
          <a:ext cx="8280920" cy="2543160"/>
        </p:xfrm>
        <a:graphic>
          <a:graphicData uri="http://schemas.openxmlformats.org/drawingml/2006/table">
            <a:tbl>
              <a:tblPr firstRow="1" bandRow="1">
                <a:tableStyleId>{5C22544A-7EE6-4342-B048-85BDC9FD1C3A}</a:tableStyleId>
              </a:tblPr>
              <a:tblGrid>
                <a:gridCol w="1512168"/>
                <a:gridCol w="2628292"/>
                <a:gridCol w="3636404"/>
                <a:gridCol w="504056"/>
              </a:tblGrid>
              <a:tr h="648072">
                <a:tc>
                  <a:txBody>
                    <a:bodyPr/>
                    <a:lstStyle/>
                    <a:p>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c>
                  <a:txBody>
                    <a:bodyPr/>
                    <a:lstStyle/>
                    <a:p>
                      <a:endParaRPr lang="zh-CN" altLang="en-US" dirty="0"/>
                    </a:p>
                  </a:txBody>
                  <a:tcPr/>
                </a:tc>
              </a:tr>
              <a:tr h="432048">
                <a:tc>
                  <a:txBody>
                    <a:bodyPr/>
                    <a:lstStyle/>
                    <a:p>
                      <a:r>
                        <a:rPr lang="en-US" altLang="zh-CN" sz="1600" dirty="0" smtClean="0">
                          <a:latin typeface="微软雅黑" panose="020B0503020204020204" pitchFamily="34" charset="-122"/>
                          <a:ea typeface="微软雅黑" panose="020B0503020204020204" pitchFamily="34" charset="-122"/>
                        </a:rPr>
                        <a:t>T4</a:t>
                      </a:r>
                      <a:r>
                        <a:rPr lang="zh-CN" altLang="en-US" sz="1600" dirty="0" smtClean="0">
                          <a:latin typeface="微软雅黑" panose="020B0503020204020204" pitchFamily="34" charset="-122"/>
                          <a:ea typeface="微软雅黑" panose="020B0503020204020204" pitchFamily="34" charset="-122"/>
                        </a:rPr>
                        <a:t>流程引擎</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简单小巧，代码量少</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定制化，不够通用</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rgbClr val="FF0000"/>
                          </a:solidFill>
                          <a:latin typeface="微软雅黑"/>
                          <a:ea typeface="微软雅黑"/>
                        </a:rPr>
                        <a:t>ⅹ</a:t>
                      </a:r>
                      <a:endParaRPr lang="zh-CN" altLang="en-US" dirty="0">
                        <a:solidFill>
                          <a:srgbClr val="FF0000"/>
                        </a:solidFill>
                      </a:endParaRPr>
                    </a:p>
                  </a:txBody>
                  <a:tcPr/>
                </a:tc>
              </a:tr>
              <a:tr h="360040">
                <a:tc>
                  <a:txBody>
                    <a:bodyPr/>
                    <a:lstStyle/>
                    <a:p>
                      <a:r>
                        <a:rPr lang="en-US" altLang="zh-CN" sz="1600" dirty="0" smtClean="0">
                          <a:latin typeface="微软雅黑" panose="020B0503020204020204" pitchFamily="34" charset="-122"/>
                          <a:ea typeface="微软雅黑" panose="020B0503020204020204" pitchFamily="34" charset="-122"/>
                        </a:rPr>
                        <a:t>JBPM</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开源的，使用较广</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不熟悉，上手不快，开源的后期需要一定的维护成本</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latin typeface="微软雅黑"/>
                          <a:ea typeface="微软雅黑"/>
                        </a:rPr>
                        <a:t>ⅹ</a:t>
                      </a:r>
                      <a:endParaRPr lang="zh-CN" altLang="en-US" dirty="0" smtClean="0">
                        <a:solidFill>
                          <a:srgbClr val="FF0000"/>
                        </a:solidFill>
                      </a:endParaRPr>
                    </a:p>
                    <a:p>
                      <a:endParaRPr lang="zh-CN" altLang="en-US" dirty="0"/>
                    </a:p>
                  </a:txBody>
                  <a:tcPr/>
                </a:tc>
              </a:tr>
              <a:tr h="792353">
                <a:tc>
                  <a:txBody>
                    <a:bodyPr/>
                    <a:lstStyle/>
                    <a:p>
                      <a:r>
                        <a:rPr lang="en-US" altLang="zh-CN" sz="1600" dirty="0" smtClean="0">
                          <a:latin typeface="微软雅黑" panose="020B0503020204020204" pitchFamily="34" charset="-122"/>
                          <a:ea typeface="微软雅黑" panose="020B0503020204020204" pitchFamily="34" charset="-122"/>
                        </a:rPr>
                        <a:t>XBPM</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集团的产品，文档体系很健全，上手快，后期维护有保障，性能优于</a:t>
                      </a:r>
                      <a:r>
                        <a:rPr lang="en-US" altLang="zh-CN" sz="1600" dirty="0" err="1" smtClean="0">
                          <a:latin typeface="微软雅黑" panose="020B0503020204020204" pitchFamily="34" charset="-122"/>
                          <a:ea typeface="微软雅黑" panose="020B0503020204020204" pitchFamily="34" charset="-122"/>
                        </a:rPr>
                        <a:t>Jbpm</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smtClean="0">
                          <a:latin typeface="微软雅黑" panose="020B0503020204020204" pitchFamily="34" charset="-122"/>
                          <a:ea typeface="微软雅黑" panose="020B0503020204020204" pitchFamily="34" charset="-122"/>
                        </a:rPr>
                        <a:t>XBPM</a:t>
                      </a:r>
                      <a:r>
                        <a:rPr lang="zh-CN" altLang="en-US" sz="1600" dirty="0" smtClean="0">
                          <a:latin typeface="微软雅黑" panose="020B0503020204020204" pitchFamily="34" charset="-122"/>
                          <a:ea typeface="微软雅黑" panose="020B0503020204020204" pitchFamily="34" charset="-122"/>
                        </a:rPr>
                        <a:t>团队当时正在调整，有可能支持力度不够</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dirty="0" smtClean="0">
                          <a:solidFill>
                            <a:srgbClr val="00B050"/>
                          </a:solidFill>
                          <a:latin typeface="微软雅黑"/>
                          <a:ea typeface="微软雅黑"/>
                        </a:rPr>
                        <a:t>√</a:t>
                      </a:r>
                      <a:endParaRPr lang="zh-CN" altLang="en-US" dirty="0">
                        <a:solidFill>
                          <a:srgbClr val="00B050"/>
                        </a:solidFill>
                      </a:endParaRPr>
                    </a:p>
                  </a:txBody>
                  <a:tcPr/>
                </a:tc>
              </a:tr>
            </a:tbl>
          </a:graphicData>
        </a:graphic>
      </p:graphicFrame>
    </p:spTree>
    <p:extLst>
      <p:ext uri="{BB962C8B-B14F-4D97-AF65-F5344CB8AC3E}">
        <p14:creationId xmlns:p14="http://schemas.microsoft.com/office/powerpoint/2010/main" val="3952156171"/>
      </p:ext>
    </p:extLst>
  </p:cSld>
  <p:clrMapOvr>
    <a:masterClrMapping/>
  </p:clrMapOvr>
  <p:transition advTm="445781"/>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zh-CN" altLang="en-US" sz="4000" dirty="0"/>
              <a:t>云推送</a:t>
            </a:r>
            <a:endParaRPr lang="zh-CN" altLang="en-US" sz="4000" dirty="0" smtClean="0"/>
          </a:p>
        </p:txBody>
      </p:sp>
      <p:sp>
        <p:nvSpPr>
          <p:cNvPr id="5" name="内容占位符 2"/>
          <p:cNvSpPr>
            <a:spLocks noGrp="1"/>
          </p:cNvSpPr>
          <p:nvPr>
            <p:ph idx="1"/>
          </p:nvPr>
        </p:nvSpPr>
        <p:spPr>
          <a:xfrm>
            <a:off x="179512" y="908720"/>
            <a:ext cx="8839200" cy="5832648"/>
          </a:xfrm>
        </p:spPr>
        <p:txBody>
          <a:bodyPr>
            <a:normAutofit/>
          </a:bodyPr>
          <a:lstStyle/>
          <a:p>
            <a:pPr marL="625475" lvl="1" indent="-268288">
              <a:lnSpc>
                <a:spcPct val="80000"/>
              </a:lnSpc>
            </a:pPr>
            <a:r>
              <a:rPr lang="zh-CN" altLang="en-US" sz="2200" b="1" dirty="0" smtClean="0">
                <a:latin typeface="微软雅黑" pitchFamily="34" charset="-122"/>
              </a:rPr>
              <a:t>利用</a:t>
            </a:r>
            <a:r>
              <a:rPr lang="en-US" altLang="zh-CN" sz="2200" b="1" dirty="0" smtClean="0">
                <a:latin typeface="微软雅黑" pitchFamily="34" charset="-122"/>
              </a:rPr>
              <a:t>Hbase</a:t>
            </a:r>
            <a:r>
              <a:rPr lang="zh-CN" altLang="en-US" sz="2200" b="1" dirty="0" smtClean="0">
                <a:latin typeface="微软雅黑" pitchFamily="34" charset="-122"/>
              </a:rPr>
              <a:t>做设备索引表的挑战点</a:t>
            </a:r>
            <a:endParaRPr lang="en-US" altLang="zh-CN" sz="2200" b="1" dirty="0">
              <a:latin typeface="微软雅黑" pitchFamily="34" charset="-122"/>
            </a:endParaRPr>
          </a:p>
          <a:p>
            <a:pPr marL="625475" lvl="1" indent="-268288">
              <a:lnSpc>
                <a:spcPct val="80000"/>
              </a:lnSpc>
            </a:pPr>
            <a:endParaRPr lang="en-US" altLang="zh-CN" sz="1800" dirty="0">
              <a:latin typeface="微软雅黑" pitchFamily="34" charset="-122"/>
            </a:endParaRPr>
          </a:p>
          <a:p>
            <a:pPr marL="757237" lvl="2" indent="0">
              <a:buNone/>
            </a:pPr>
            <a:r>
              <a:rPr lang="en-US" altLang="zh-CN" sz="1800" dirty="0" smtClean="0">
                <a:latin typeface="微软雅黑" pitchFamily="34" charset="-122"/>
              </a:rPr>
              <a:t>       b. </a:t>
            </a:r>
            <a:r>
              <a:rPr lang="zh-CN" altLang="en-US" sz="1800" dirty="0" smtClean="0">
                <a:latin typeface="微软雅黑" pitchFamily="34" charset="-122"/>
              </a:rPr>
              <a:t>设备每次上下线都会更新</a:t>
            </a:r>
            <a:r>
              <a:rPr lang="en-US" altLang="zh-CN" sz="1800" dirty="0" smtClean="0">
                <a:latin typeface="微软雅黑" pitchFamily="34" charset="-122"/>
              </a:rPr>
              <a:t>Hbase</a:t>
            </a:r>
            <a:r>
              <a:rPr lang="zh-CN" altLang="en-US" sz="1800" dirty="0" smtClean="0">
                <a:latin typeface="微软雅黑" pitchFamily="34" charset="-122"/>
              </a:rPr>
              <a:t>的索引表，而且移动设备的上下线是一个很频繁的操作，这样会导致</a:t>
            </a:r>
            <a:r>
              <a:rPr lang="en-US" altLang="zh-CN" sz="1800" dirty="0" smtClean="0">
                <a:latin typeface="微软雅黑" pitchFamily="34" charset="-122"/>
              </a:rPr>
              <a:t>Hbase</a:t>
            </a:r>
            <a:r>
              <a:rPr lang="zh-CN" altLang="en-US" sz="1800" dirty="0" smtClean="0">
                <a:latin typeface="微软雅黑" pitchFamily="34" charset="-122"/>
              </a:rPr>
              <a:t>频繁的擦写索引表，导致过期数据膨胀，影响</a:t>
            </a:r>
            <a:r>
              <a:rPr lang="en-US" altLang="zh-CN" sz="1800" dirty="0">
                <a:latin typeface="微软雅黑" pitchFamily="34" charset="-122"/>
              </a:rPr>
              <a:t>s</a:t>
            </a:r>
            <a:r>
              <a:rPr lang="en-US" altLang="zh-CN" sz="1800" dirty="0" smtClean="0">
                <a:latin typeface="微软雅黑" pitchFamily="34" charset="-122"/>
              </a:rPr>
              <a:t>can</a:t>
            </a:r>
            <a:r>
              <a:rPr lang="zh-CN" altLang="en-US" sz="1800" dirty="0" smtClean="0">
                <a:latin typeface="微软雅黑" pitchFamily="34" charset="-122"/>
              </a:rPr>
              <a:t>效率？</a:t>
            </a:r>
            <a:endParaRPr lang="en-US" altLang="zh-CN" sz="1800" dirty="0" smtClean="0">
              <a:latin typeface="微软雅黑" pitchFamily="34" charset="-122"/>
            </a:endParaRPr>
          </a:p>
          <a:p>
            <a:pPr marL="757237" lvl="2" indent="0">
              <a:buNone/>
            </a:pPr>
            <a:r>
              <a:rPr lang="en-US" altLang="zh-CN" sz="1800" dirty="0">
                <a:latin typeface="微软雅黑" pitchFamily="34" charset="-122"/>
              </a:rPr>
              <a:t> </a:t>
            </a:r>
            <a:r>
              <a:rPr lang="en-US" altLang="zh-CN" sz="1800" dirty="0" smtClean="0">
                <a:latin typeface="微软雅黑" pitchFamily="34" charset="-122"/>
              </a:rPr>
              <a:t>     </a:t>
            </a:r>
            <a:r>
              <a:rPr lang="zh-CN" altLang="en-US" sz="1800" dirty="0" smtClean="0">
                <a:latin typeface="微软雅黑" pitchFamily="34" charset="-122"/>
              </a:rPr>
              <a:t>在</a:t>
            </a:r>
            <a:r>
              <a:rPr lang="en-US" altLang="zh-CN" sz="1800" dirty="0" smtClean="0">
                <a:latin typeface="微软雅黑" pitchFamily="34" charset="-122"/>
              </a:rPr>
              <a:t>Hbase</a:t>
            </a:r>
            <a:r>
              <a:rPr lang="zh-CN" altLang="en-US" sz="1800" dirty="0" smtClean="0">
                <a:latin typeface="微软雅黑" pitchFamily="34" charset="-122"/>
              </a:rPr>
              <a:t>之前挡一层</a:t>
            </a:r>
            <a:r>
              <a:rPr lang="en-US" altLang="zh-CN" sz="1800" dirty="0" err="1" smtClean="0">
                <a:latin typeface="微软雅黑" pitchFamily="34" charset="-122"/>
              </a:rPr>
              <a:t>Tair</a:t>
            </a:r>
            <a:r>
              <a:rPr lang="zh-CN" altLang="en-US" sz="1800" dirty="0" smtClean="0">
                <a:latin typeface="微软雅黑" pitchFamily="34" charset="-122"/>
              </a:rPr>
              <a:t>，</a:t>
            </a:r>
            <a:r>
              <a:rPr lang="zh-CN" altLang="zh-CN" sz="1800" dirty="0" smtClean="0"/>
              <a:t>利用</a:t>
            </a:r>
            <a:r>
              <a:rPr lang="en-US" altLang="zh-CN" sz="1800" dirty="0" err="1"/>
              <a:t>Tair</a:t>
            </a:r>
            <a:r>
              <a:rPr lang="zh-CN" altLang="zh-CN" sz="1800" dirty="0"/>
              <a:t>来缓存和合并最近一个小时内的一个设备的状态变化，可以将一个设备一个小时内</a:t>
            </a:r>
            <a:r>
              <a:rPr lang="en-US" altLang="zh-CN" sz="1800" dirty="0"/>
              <a:t>N</a:t>
            </a:r>
            <a:r>
              <a:rPr lang="zh-CN" altLang="zh-CN" sz="1800" dirty="0"/>
              <a:t>次的上下线操作收敛成一个</a:t>
            </a:r>
            <a:r>
              <a:rPr lang="zh-CN" altLang="zh-CN" sz="1800" dirty="0" smtClean="0"/>
              <a:t>操作</a:t>
            </a:r>
            <a:r>
              <a:rPr lang="zh-CN" altLang="en-US" sz="1800" dirty="0" smtClean="0"/>
              <a:t>。</a:t>
            </a:r>
            <a:endParaRPr lang="en-US" altLang="zh-CN" sz="1800" dirty="0" smtClean="0"/>
          </a:p>
          <a:p>
            <a:pPr marL="757237" lvl="2" indent="0">
              <a:buNone/>
            </a:pPr>
            <a:endParaRPr lang="en-US" altLang="zh-CN" sz="1800" dirty="0" smtClean="0"/>
          </a:p>
          <a:p>
            <a:pPr marL="757237" lvl="2" indent="0">
              <a:buNone/>
            </a:pPr>
            <a:endParaRPr lang="en-US" altLang="zh-CN" sz="1800" dirty="0" smtClean="0">
              <a:latin typeface="微软雅黑" pitchFamily="34" charset="-122"/>
            </a:endParaRPr>
          </a:p>
          <a:p>
            <a:pPr marL="757237" lvl="2" indent="0">
              <a:buNone/>
            </a:pPr>
            <a:endParaRPr lang="en-US" altLang="zh-CN" sz="1800" dirty="0" smtClean="0">
              <a:latin typeface="微软雅黑" pitchFamily="34" charset="-122"/>
            </a:endParaRPr>
          </a:p>
          <a:p>
            <a:pPr marL="757237" lvl="2" indent="0">
              <a:lnSpc>
                <a:spcPct val="80000"/>
              </a:lnSpc>
              <a:buNone/>
            </a:pPr>
            <a:endParaRPr lang="en-US" altLang="zh-CN" sz="1800" dirty="0">
              <a:latin typeface="微软雅黑" pitchFamily="34" charset="-122"/>
            </a:endParaRPr>
          </a:p>
          <a:p>
            <a:pPr marL="757237" lvl="2" indent="0">
              <a:lnSpc>
                <a:spcPct val="80000"/>
              </a:lnSpc>
              <a:buNone/>
            </a:pPr>
            <a:endParaRPr lang="en-US" altLang="zh-CN" sz="1800" dirty="0">
              <a:latin typeface="微软雅黑" pitchFamily="34" charset="-122"/>
            </a:endParaRPr>
          </a:p>
          <a:p>
            <a:pPr marL="1025525" lvl="2" indent="-268288">
              <a:lnSpc>
                <a:spcPct val="80000"/>
              </a:lnSpc>
            </a:pPr>
            <a:endParaRPr lang="en-US" altLang="zh-CN" sz="2000" dirty="0" smtClean="0">
              <a:latin typeface="微软雅黑" pitchFamily="34" charset="-122"/>
            </a:endParaRPr>
          </a:p>
          <a:p>
            <a:pPr marL="1025525" lvl="2" indent="-268288">
              <a:lnSpc>
                <a:spcPct val="80000"/>
              </a:lnSpc>
            </a:pPr>
            <a:endParaRPr lang="en-US" altLang="zh-CN" sz="2000" dirty="0">
              <a:latin typeface="微软雅黑" pitchFamily="34" charset="-122"/>
            </a:endParaRPr>
          </a:p>
          <a:p>
            <a:pPr marL="1025525" lvl="2" indent="-268288">
              <a:lnSpc>
                <a:spcPct val="80000"/>
              </a:lnSpc>
            </a:pPr>
            <a:endParaRPr lang="en-US" altLang="zh-CN" sz="2000" dirty="0" smtClean="0">
              <a:latin typeface="微软雅黑" pitchFamily="34" charset="-122"/>
            </a:endParaRPr>
          </a:p>
          <a:p>
            <a:pPr marL="893763" lvl="2" indent="-268288"/>
            <a:endParaRPr lang="en-US" altLang="zh-CN" sz="2000" dirty="0">
              <a:latin typeface="微软雅黑" pitchFamily="34" charset="-122"/>
            </a:endParaRPr>
          </a:p>
        </p:txBody>
      </p:sp>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1422434" y="3212976"/>
            <a:ext cx="6821974" cy="2541737"/>
          </a:xfrm>
          <a:prstGeom prst="rect">
            <a:avLst/>
          </a:prstGeom>
          <a:noFill/>
          <a:ln>
            <a:noFill/>
          </a:ln>
        </p:spPr>
      </p:pic>
    </p:spTree>
    <p:extLst>
      <p:ext uri="{BB962C8B-B14F-4D97-AF65-F5344CB8AC3E}">
        <p14:creationId xmlns:p14="http://schemas.microsoft.com/office/powerpoint/2010/main" val="1823750602"/>
      </p:ext>
    </p:extLst>
  </p:cSld>
  <p:clrMapOvr>
    <a:masterClrMapping/>
  </p:clrMapOvr>
  <p:transition advTm="445781"/>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170" name="标题 1"/>
          <p:cNvSpPr>
            <a:spLocks noGrp="1"/>
          </p:cNvSpPr>
          <p:nvPr>
            <p:ph type="title"/>
          </p:nvPr>
        </p:nvSpPr>
        <p:spPr>
          <a:xfrm>
            <a:off x="457200" y="-76200"/>
            <a:ext cx="8229600" cy="1143000"/>
          </a:xfrm>
        </p:spPr>
        <p:txBody>
          <a:bodyPr>
            <a:normAutofit/>
          </a:bodyPr>
          <a:lstStyle/>
          <a:p>
            <a:r>
              <a:rPr lang="zh-CN" altLang="en-US" sz="4000" dirty="0" smtClean="0"/>
              <a:t>其他项目</a:t>
            </a:r>
          </a:p>
        </p:txBody>
      </p:sp>
      <p:sp>
        <p:nvSpPr>
          <p:cNvPr id="4" name="TextBox 3"/>
          <p:cNvSpPr txBox="1"/>
          <p:nvPr/>
        </p:nvSpPr>
        <p:spPr>
          <a:xfrm>
            <a:off x="1187624" y="1014983"/>
            <a:ext cx="7344816" cy="4801314"/>
          </a:xfrm>
          <a:prstGeom prst="rect">
            <a:avLst/>
          </a:prstGeom>
          <a:noFill/>
        </p:spPr>
        <p:txBody>
          <a:bodyPr wrap="square" rtlCol="0">
            <a:spAutoFit/>
          </a:bodyPr>
          <a:lstStyle/>
          <a:p>
            <a:pPr>
              <a:buClr>
                <a:srgbClr val="C00000"/>
              </a:buClr>
              <a:buFont typeface="Wingdings" pitchFamily="2" charset="2"/>
              <a:buChar char="p"/>
            </a:pPr>
            <a:r>
              <a:rPr lang="en-US" altLang="zh-CN" dirty="0" smtClean="0">
                <a:latin typeface="微软雅黑" pitchFamily="34" charset="-122"/>
                <a:ea typeface="微软雅黑" pitchFamily="34" charset="-122"/>
              </a:rPr>
              <a:t> </a:t>
            </a:r>
            <a:r>
              <a:rPr lang="en-US" altLang="zh-CN" b="1" dirty="0">
                <a:latin typeface="微软雅黑" pitchFamily="34" charset="-122"/>
                <a:ea typeface="微软雅黑" pitchFamily="34" charset="-122"/>
              </a:rPr>
              <a:t>U</a:t>
            </a:r>
            <a:r>
              <a:rPr lang="zh-CN" altLang="en-US" b="1" dirty="0" smtClean="0">
                <a:latin typeface="微软雅黑" pitchFamily="34" charset="-122"/>
                <a:ea typeface="微软雅黑" pitchFamily="34" charset="-122"/>
              </a:rPr>
              <a:t>站</a:t>
            </a:r>
            <a:r>
              <a:rPr lang="en-US" altLang="zh-CN" b="1" dirty="0" smtClean="0">
                <a:latin typeface="微软雅黑" pitchFamily="34" charset="-122"/>
                <a:ea typeface="微软雅黑" pitchFamily="34" charset="-122"/>
              </a:rPr>
              <a:t>JAVA</a:t>
            </a:r>
            <a:r>
              <a:rPr lang="zh-CN" altLang="en-US" b="1" dirty="0" smtClean="0">
                <a:latin typeface="微软雅黑" pitchFamily="34" charset="-122"/>
                <a:ea typeface="微软雅黑" pitchFamily="34" charset="-122"/>
              </a:rPr>
              <a:t>（主导）</a:t>
            </a:r>
            <a:endParaRPr lang="en-US" altLang="zh-CN" b="1" dirty="0" smtClean="0">
              <a:latin typeface="微软雅黑" pitchFamily="34" charset="-122"/>
              <a:ea typeface="微软雅黑" pitchFamily="34" charset="-122"/>
            </a:endParaRPr>
          </a:p>
          <a:p>
            <a:pPr lvl="1">
              <a:buClr>
                <a:srgbClr val="C00000"/>
              </a:buClr>
            </a:pPr>
            <a:r>
              <a:rPr lang="en-US" altLang="zh-CN"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站</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项目</a:t>
            </a:r>
            <a:r>
              <a:rPr lang="zh-CN" altLang="en-US" dirty="0" smtClean="0">
                <a:latin typeface="微软雅黑" panose="020B0503020204020204" pitchFamily="34" charset="-122"/>
                <a:ea typeface="微软雅黑" panose="020B0503020204020204" pitchFamily="34" charset="-122"/>
              </a:rPr>
              <a:t>是</a:t>
            </a:r>
            <a:r>
              <a:rPr lang="en-US" altLang="zh-CN" dirty="0" smtClean="0">
                <a:latin typeface="微软雅黑" panose="020B0503020204020204" pitchFamily="34" charset="-122"/>
                <a:ea typeface="微软雅黑" panose="020B0503020204020204" pitchFamily="34" charset="-122"/>
              </a:rPr>
              <a:t>TAE2.0</a:t>
            </a:r>
            <a:r>
              <a:rPr lang="zh-CN" altLang="en-US" dirty="0" smtClean="0">
                <a:latin typeface="微软雅黑" panose="020B0503020204020204" pitchFamily="34" charset="-122"/>
                <a:ea typeface="微软雅黑" panose="020B0503020204020204" pitchFamily="34" charset="-122"/>
              </a:rPr>
              <a:t>接入</a:t>
            </a:r>
            <a:r>
              <a:rPr lang="zh-CN" altLang="en-US" dirty="0">
                <a:latin typeface="微软雅黑" panose="020B0503020204020204" pitchFamily="34" charset="-122"/>
                <a:ea typeface="微软雅黑" panose="020B0503020204020204" pitchFamily="34" charset="-122"/>
              </a:rPr>
              <a:t>的第一个导购类应用。</a:t>
            </a:r>
            <a:r>
              <a:rPr lang="en-US" altLang="zh-CN"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站</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的顺利上线</a:t>
            </a:r>
            <a:r>
              <a:rPr lang="zh-CN" altLang="en-US" b="1" dirty="0">
                <a:solidFill>
                  <a:srgbClr val="FF0000"/>
                </a:solidFill>
                <a:latin typeface="微软雅黑" panose="020B0503020204020204" pitchFamily="34" charset="-122"/>
                <a:ea typeface="微软雅黑" panose="020B0503020204020204" pitchFamily="34" charset="-122"/>
              </a:rPr>
              <a:t>验证</a:t>
            </a:r>
            <a:r>
              <a:rPr lang="zh-CN" altLang="en-US" b="1" dirty="0" smtClean="0">
                <a:solidFill>
                  <a:srgbClr val="FF0000"/>
                </a:solidFill>
                <a:latin typeface="微软雅黑" panose="020B0503020204020204" pitchFamily="34" charset="-122"/>
                <a:ea typeface="微软雅黑" panose="020B0503020204020204" pitchFamily="34" charset="-122"/>
              </a:rPr>
              <a:t>了</a:t>
            </a:r>
            <a:r>
              <a:rPr lang="en-US" altLang="zh-CN" b="1" dirty="0" smtClean="0">
                <a:solidFill>
                  <a:srgbClr val="FF0000"/>
                </a:solidFill>
                <a:latin typeface="微软雅黑" panose="020B0503020204020204" pitchFamily="34" charset="-122"/>
                <a:ea typeface="微软雅黑" panose="020B0503020204020204" pitchFamily="34" charset="-122"/>
              </a:rPr>
              <a:t>TAE2.0</a:t>
            </a:r>
            <a:r>
              <a:rPr lang="zh-CN" altLang="en-US" b="1" dirty="0" smtClean="0">
                <a:solidFill>
                  <a:srgbClr val="FF0000"/>
                </a:solidFill>
                <a:latin typeface="微软雅黑" panose="020B0503020204020204" pitchFamily="34" charset="-122"/>
                <a:ea typeface="微软雅黑" panose="020B0503020204020204" pitchFamily="34" charset="-122"/>
              </a:rPr>
              <a:t>整体</a:t>
            </a:r>
            <a:r>
              <a:rPr lang="zh-CN" altLang="en-US" b="1" dirty="0">
                <a:solidFill>
                  <a:srgbClr val="FF0000"/>
                </a:solidFill>
                <a:latin typeface="微软雅黑" panose="020B0503020204020204" pitchFamily="34" charset="-122"/>
                <a:ea typeface="微软雅黑" panose="020B0503020204020204" pitchFamily="34" charset="-122"/>
              </a:rPr>
              <a:t>技术方案的可行性</a:t>
            </a:r>
            <a:r>
              <a:rPr lang="zh-CN" altLang="en-US" dirty="0">
                <a:latin typeface="微软雅黑" panose="020B0503020204020204" pitchFamily="34" charset="-122"/>
                <a:ea typeface="微软雅黑" panose="020B0503020204020204" pitchFamily="34" charset="-122"/>
              </a:rPr>
              <a:t>，为后续导购类站点的</a:t>
            </a:r>
            <a:r>
              <a:rPr lang="zh-CN" altLang="en-US" dirty="0" smtClean="0">
                <a:latin typeface="微软雅黑" panose="020B0503020204020204" pitchFamily="34" charset="-122"/>
                <a:ea typeface="微软雅黑" panose="020B0503020204020204" pitchFamily="34" charset="-122"/>
              </a:rPr>
              <a:t>接入以及优站迁移（从</a:t>
            </a:r>
            <a:r>
              <a:rPr lang="en-US" altLang="zh-CN" dirty="0" smtClean="0">
                <a:latin typeface="微软雅黑" panose="020B0503020204020204" pitchFamily="34" charset="-122"/>
                <a:ea typeface="微软雅黑" panose="020B0503020204020204" pitchFamily="34" charset="-122"/>
              </a:rPr>
              <a:t>TAE1.0</a:t>
            </a:r>
            <a:r>
              <a:rPr lang="zh-CN" altLang="en-US" dirty="0" smtClean="0">
                <a:latin typeface="微软雅黑" panose="020B0503020204020204" pitchFamily="34" charset="-122"/>
                <a:ea typeface="微软雅黑" panose="020B0503020204020204" pitchFamily="34" charset="-122"/>
              </a:rPr>
              <a:t>到</a:t>
            </a:r>
            <a:r>
              <a:rPr lang="en-US" altLang="zh-CN" dirty="0" smtClean="0">
                <a:latin typeface="微软雅黑" panose="020B0503020204020204" pitchFamily="34" charset="-122"/>
                <a:ea typeface="微软雅黑" panose="020B0503020204020204" pitchFamily="34" charset="-122"/>
              </a:rPr>
              <a:t>TAE2.0</a:t>
            </a:r>
            <a:r>
              <a:rPr lang="zh-CN" altLang="en-US" dirty="0" smtClean="0">
                <a:latin typeface="微软雅黑" panose="020B0503020204020204" pitchFamily="34" charset="-122"/>
                <a:ea typeface="微软雅黑" panose="020B0503020204020204" pitchFamily="34" charset="-122"/>
              </a:rPr>
              <a:t>）奠定</a:t>
            </a:r>
            <a:r>
              <a:rPr lang="zh-CN" altLang="en-US" dirty="0">
                <a:latin typeface="微软雅黑" panose="020B0503020204020204" pitchFamily="34" charset="-122"/>
                <a:ea typeface="微软雅黑" panose="020B0503020204020204" pitchFamily="34" charset="-122"/>
              </a:rPr>
              <a:t>了坚实的</a:t>
            </a:r>
            <a:r>
              <a:rPr lang="zh-CN" altLang="en-US" dirty="0" smtClean="0">
                <a:latin typeface="微软雅黑" panose="020B0503020204020204" pitchFamily="34" charset="-122"/>
                <a:ea typeface="微软雅黑" panose="020B0503020204020204" pitchFamily="34" charset="-122"/>
              </a:rPr>
              <a:t>基础。并且在这个项目中孵化了</a:t>
            </a:r>
            <a:r>
              <a:rPr lang="en-US" altLang="zh-CN" b="1" dirty="0" err="1" smtClean="0">
                <a:solidFill>
                  <a:srgbClr val="FF0000"/>
                </a:solidFill>
                <a:latin typeface="微软雅黑" panose="020B0503020204020204" pitchFamily="34" charset="-122"/>
                <a:ea typeface="微软雅黑" panose="020B0503020204020204" pitchFamily="34" charset="-122"/>
              </a:rPr>
              <a:t>TaeSsoProxy</a:t>
            </a:r>
            <a:r>
              <a:rPr lang="zh-CN" altLang="en-US" dirty="0" smtClean="0">
                <a:latin typeface="微软雅黑" panose="020B0503020204020204" pitchFamily="34" charset="-122"/>
                <a:ea typeface="微软雅黑" panose="020B0503020204020204" pitchFamily="34" charset="-122"/>
              </a:rPr>
              <a:t>这个产品，为</a:t>
            </a:r>
            <a:r>
              <a:rPr lang="en-US" altLang="zh-CN" dirty="0" smtClean="0">
                <a:latin typeface="微软雅黑" panose="020B0503020204020204" pitchFamily="34" charset="-122"/>
                <a:ea typeface="微软雅黑" panose="020B0503020204020204" pitchFamily="34" charset="-122"/>
              </a:rPr>
              <a:t>TAE2.0</a:t>
            </a:r>
            <a:r>
              <a:rPr lang="zh-CN" altLang="en-US" dirty="0" smtClean="0">
                <a:latin typeface="微软雅黑" panose="020B0503020204020204" pitchFamily="34" charset="-122"/>
                <a:ea typeface="微软雅黑" panose="020B0503020204020204" pitchFamily="34" charset="-122"/>
              </a:rPr>
              <a:t>接入淘宝用户体系提供了统一的解决方案。</a:t>
            </a:r>
            <a:endParaRPr lang="en-US" altLang="zh-CN" dirty="0" smtClean="0">
              <a:latin typeface="微软雅黑" panose="020B0503020204020204" pitchFamily="34" charset="-122"/>
              <a:ea typeface="微软雅黑" panose="020B0503020204020204" pitchFamily="34" charset="-122"/>
            </a:endParaRPr>
          </a:p>
          <a:p>
            <a:pPr lvl="1">
              <a:buClr>
                <a:srgbClr val="C00000"/>
              </a:buClr>
            </a:pPr>
            <a:endParaRPr lang="en-US" altLang="zh-CN" dirty="0" smtClean="0">
              <a:latin typeface="微软雅黑" panose="020B0503020204020204" pitchFamily="34" charset="-122"/>
              <a:ea typeface="微软雅黑" panose="020B0503020204020204" pitchFamily="34" charset="-122"/>
            </a:endParaRPr>
          </a:p>
          <a:p>
            <a:pPr lvl="1">
              <a:buClr>
                <a:srgbClr val="C00000"/>
              </a:buClr>
            </a:pPr>
            <a:endParaRPr lang="en-US" altLang="zh-CN" dirty="0" smtClean="0">
              <a:latin typeface="微软雅黑" panose="020B0503020204020204" pitchFamily="34" charset="-122"/>
              <a:ea typeface="微软雅黑" panose="020B0503020204020204" pitchFamily="34" charset="-122"/>
            </a:endParaRPr>
          </a:p>
          <a:p>
            <a:pPr>
              <a:buClr>
                <a:srgbClr val="C00000"/>
              </a:buClr>
              <a:buFont typeface="Wingdings" pitchFamily="2" charset="2"/>
              <a:buChar char="p"/>
            </a:pPr>
            <a:endParaRPr lang="en-US" altLang="zh-CN" dirty="0" smtClean="0">
              <a:latin typeface="微软雅黑" panose="020B0503020204020204" pitchFamily="34" charset="-122"/>
              <a:ea typeface="微软雅黑" panose="020B0503020204020204" pitchFamily="34" charset="-122"/>
            </a:endParaRPr>
          </a:p>
          <a:p>
            <a:pPr>
              <a:buClr>
                <a:srgbClr val="C00000"/>
              </a:buClr>
              <a:buFont typeface="Wingdings" pitchFamily="2" charset="2"/>
              <a:buChar char="p"/>
            </a:pPr>
            <a:r>
              <a:rPr lang="en-US" altLang="zh-CN" dirty="0" smtClean="0">
                <a:latin typeface="微软雅黑" panose="020B0503020204020204" pitchFamily="34" charset="-122"/>
                <a:ea typeface="微软雅黑" panose="020B0503020204020204" pitchFamily="34" charset="-122"/>
              </a:rPr>
              <a:t> </a:t>
            </a:r>
            <a:r>
              <a:rPr lang="en-US" altLang="zh-CN" b="1" dirty="0" smtClean="0">
                <a:latin typeface="微软雅黑" pitchFamily="34" charset="-122"/>
                <a:ea typeface="微软雅黑" pitchFamily="34" charset="-122"/>
              </a:rPr>
              <a:t>2013</a:t>
            </a:r>
            <a:r>
              <a:rPr lang="zh-CN" altLang="en-US" b="1" dirty="0" smtClean="0">
                <a:latin typeface="微软雅黑" pitchFamily="34" charset="-122"/>
                <a:ea typeface="微软雅黑" pitchFamily="34" charset="-122"/>
              </a:rPr>
              <a:t>双十一支持（参与）</a:t>
            </a:r>
            <a:endParaRPr lang="en-US" altLang="zh-CN" b="1" dirty="0" smtClean="0">
              <a:latin typeface="微软雅黑" pitchFamily="34" charset="-122"/>
              <a:ea typeface="微软雅黑" pitchFamily="34" charset="-122"/>
            </a:endParaRPr>
          </a:p>
          <a:p>
            <a:pPr lvl="1">
              <a:buClr>
                <a:srgbClr val="C00000"/>
              </a:buClr>
            </a:pPr>
            <a:r>
              <a:rPr lang="zh-CN" altLang="en-US" dirty="0" smtClean="0">
                <a:latin typeface="微软雅黑" panose="020B0503020204020204" pitchFamily="34" charset="-122"/>
                <a:ea typeface="微软雅黑" panose="020B0503020204020204" pitchFamily="34" charset="-122"/>
              </a:rPr>
              <a:t>为了保证</a:t>
            </a:r>
            <a:r>
              <a:rPr lang="en-US" altLang="zh-CN" dirty="0" smtClean="0">
                <a:latin typeface="微软雅黑" panose="020B0503020204020204" pitchFamily="34" charset="-122"/>
                <a:ea typeface="微软雅黑" panose="020B0503020204020204" pitchFamily="34" charset="-122"/>
              </a:rPr>
              <a:t>TAE</a:t>
            </a:r>
            <a:r>
              <a:rPr lang="zh-CN" altLang="en-US" dirty="0" smtClean="0">
                <a:latin typeface="微软雅黑" panose="020B0503020204020204" pitchFamily="34" charset="-122"/>
                <a:ea typeface="微软雅黑" panose="020B0503020204020204" pitchFamily="34" charset="-122"/>
              </a:rPr>
              <a:t>的双</a:t>
            </a:r>
            <a:r>
              <a:rPr lang="en-US" altLang="zh-CN" dirty="0" smtClean="0">
                <a:latin typeface="微软雅黑" panose="020B0503020204020204" pitchFamily="34" charset="-122"/>
                <a:ea typeface="微软雅黑" panose="020B0503020204020204" pitchFamily="34" charset="-122"/>
              </a:rPr>
              <a:t>11</a:t>
            </a:r>
            <a:r>
              <a:rPr lang="zh-CN" altLang="en-US"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U</a:t>
            </a:r>
            <a:r>
              <a:rPr lang="zh-CN" altLang="en-US" dirty="0" smtClean="0">
                <a:latin typeface="微软雅黑" panose="020B0503020204020204" pitchFamily="34" charset="-122"/>
                <a:ea typeface="微软雅黑" panose="020B0503020204020204" pitchFamily="34" charset="-122"/>
              </a:rPr>
              <a:t>站</a:t>
            </a:r>
            <a:r>
              <a:rPr lang="en-US" altLang="zh-CN" dirty="0" smtClean="0">
                <a:latin typeface="微软雅黑" panose="020B0503020204020204" pitchFamily="34" charset="-122"/>
                <a:ea typeface="微软雅黑" panose="020B0503020204020204" pitchFamily="34" charset="-122"/>
              </a:rPr>
              <a:t>JAVA</a:t>
            </a:r>
            <a:r>
              <a:rPr lang="zh-CN" altLang="en-US" dirty="0" smtClean="0">
                <a:latin typeface="微软雅黑" panose="020B0503020204020204" pitchFamily="34" charset="-122"/>
                <a:ea typeface="微软雅黑" panose="020B0503020204020204" pitchFamily="34" charset="-122"/>
              </a:rPr>
              <a:t>项目期间抽出时间支持，优化了</a:t>
            </a:r>
            <a:r>
              <a:rPr lang="en-US" altLang="zh-CN" dirty="0" smtClean="0">
                <a:latin typeface="微软雅黑" panose="020B0503020204020204" pitchFamily="34" charset="-122"/>
                <a:ea typeface="微软雅黑" panose="020B0503020204020204" pitchFamily="34" charset="-122"/>
              </a:rPr>
              <a:t>TAE</a:t>
            </a:r>
            <a:r>
              <a:rPr lang="zh-CN" altLang="en-US" dirty="0" smtClean="0">
                <a:latin typeface="微软雅黑" panose="020B0503020204020204" pitchFamily="34" charset="-122"/>
                <a:ea typeface="微软雅黑" panose="020B0503020204020204" pitchFamily="34" charset="-122"/>
              </a:rPr>
              <a:t>监控大盘的实时数据采集，从后端</a:t>
            </a:r>
            <a:r>
              <a:rPr lang="en-US" altLang="zh-CN" dirty="0" smtClean="0">
                <a:latin typeface="微软雅黑" panose="020B0503020204020204" pitchFamily="34" charset="-122"/>
                <a:ea typeface="微软雅黑" panose="020B0503020204020204" pitchFamily="34" charset="-122"/>
              </a:rPr>
              <a:t>Hbase</a:t>
            </a:r>
            <a:r>
              <a:rPr lang="zh-CN" altLang="en-US" dirty="0" smtClean="0">
                <a:latin typeface="微软雅黑" panose="020B0503020204020204" pitchFamily="34" charset="-122"/>
                <a:ea typeface="微软雅黑" panose="020B0503020204020204" pitchFamily="34" charset="-122"/>
              </a:rPr>
              <a:t>的数据采集方案优化成直接读取内存快照的技术方案，帮大盘数据的延迟时间控制在</a:t>
            </a:r>
            <a:r>
              <a:rPr lang="en-US" altLang="zh-CN" dirty="0" smtClean="0">
                <a:latin typeface="微软雅黑" panose="020B0503020204020204" pitchFamily="34" charset="-122"/>
                <a:ea typeface="微软雅黑" panose="020B0503020204020204" pitchFamily="34" charset="-122"/>
              </a:rPr>
              <a:t>15s</a:t>
            </a:r>
            <a:r>
              <a:rPr lang="zh-CN" altLang="en-US" dirty="0" smtClean="0">
                <a:latin typeface="微软雅黑" panose="020B0503020204020204" pitchFamily="34" charset="-122"/>
                <a:ea typeface="微软雅黑" panose="020B0503020204020204" pitchFamily="34" charset="-122"/>
              </a:rPr>
              <a:t>以内，为</a:t>
            </a:r>
            <a:r>
              <a:rPr lang="en-US" altLang="zh-CN" dirty="0" smtClean="0">
                <a:latin typeface="微软雅黑" panose="020B0503020204020204" pitchFamily="34" charset="-122"/>
                <a:ea typeface="微软雅黑" panose="020B0503020204020204" pitchFamily="34" charset="-122"/>
              </a:rPr>
              <a:t>TAE</a:t>
            </a:r>
            <a:r>
              <a:rPr lang="zh-CN" altLang="en-US" dirty="0" smtClean="0">
                <a:latin typeface="微软雅黑" panose="020B0503020204020204" pitchFamily="34" charset="-122"/>
                <a:ea typeface="微软雅黑" panose="020B0503020204020204" pitchFamily="34" charset="-122"/>
              </a:rPr>
              <a:t>双</a:t>
            </a:r>
            <a:r>
              <a:rPr lang="en-US" altLang="zh-CN" dirty="0" smtClean="0">
                <a:latin typeface="微软雅黑" panose="020B0503020204020204" pitchFamily="34" charset="-122"/>
                <a:ea typeface="微软雅黑" panose="020B0503020204020204" pitchFamily="34" charset="-122"/>
              </a:rPr>
              <a:t>11</a:t>
            </a:r>
            <a:r>
              <a:rPr lang="zh-CN" altLang="en-US" dirty="0" smtClean="0">
                <a:latin typeface="微软雅黑" panose="020B0503020204020204" pitchFamily="34" charset="-122"/>
                <a:ea typeface="微软雅黑" panose="020B0503020204020204" pitchFamily="34" charset="-122"/>
              </a:rPr>
              <a:t>提供可靠的运维支持能力。结果是在一片轻松愉快的氛围中地度过了双十一之夜。</a:t>
            </a:r>
            <a:endParaRPr lang="en-US" altLang="zh-CN" dirty="0" smtClean="0">
              <a:latin typeface="微软雅黑" panose="020B0503020204020204" pitchFamily="34" charset="-122"/>
              <a:ea typeface="微软雅黑" panose="020B0503020204020204" pitchFamily="34" charset="-122"/>
            </a:endParaRPr>
          </a:p>
          <a:p>
            <a:pPr lvl="1">
              <a:buClr>
                <a:srgbClr val="C00000"/>
              </a:buClr>
            </a:pPr>
            <a:r>
              <a:rPr lang="en-US" altLang="zh-CN" dirty="0" smtClean="0">
                <a:latin typeface="微软雅黑" panose="020B0503020204020204" pitchFamily="34" charset="-122"/>
                <a:ea typeface="微软雅黑" panose="020B0503020204020204" pitchFamily="34" charset="-122"/>
              </a:rPr>
              <a:t>2013</a:t>
            </a:r>
            <a:r>
              <a:rPr lang="zh-CN" altLang="en-US" dirty="0" smtClean="0">
                <a:latin typeface="微软雅黑" panose="020B0503020204020204" pitchFamily="34" charset="-122"/>
                <a:ea typeface="微软雅黑" panose="020B0503020204020204" pitchFamily="34" charset="-122"/>
              </a:rPr>
              <a:t>双十一数据：</a:t>
            </a:r>
            <a:r>
              <a:rPr lang="en-US" altLang="zh-CN" b="1" dirty="0">
                <a:solidFill>
                  <a:srgbClr val="FF0000"/>
                </a:solidFill>
                <a:latin typeface="微软雅黑" panose="020B0503020204020204" pitchFamily="34" charset="-122"/>
                <a:ea typeface="微软雅黑" panose="020B0503020204020204" pitchFamily="34" charset="-122"/>
              </a:rPr>
              <a:t>PV</a:t>
            </a:r>
            <a:r>
              <a:rPr lang="zh-CN" altLang="zh-CN"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2.28</a:t>
            </a:r>
            <a:r>
              <a:rPr lang="zh-CN" altLang="zh-CN" b="1" dirty="0">
                <a:solidFill>
                  <a:srgbClr val="FF0000"/>
                </a:solidFill>
                <a:latin typeface="微软雅黑" panose="020B0503020204020204" pitchFamily="34" charset="-122"/>
                <a:ea typeface="微软雅黑" panose="020B0503020204020204" pitchFamily="34" charset="-122"/>
              </a:rPr>
              <a:t>亿（</a:t>
            </a:r>
            <a:r>
              <a:rPr lang="en-US" altLang="zh-CN" b="1" dirty="0">
                <a:solidFill>
                  <a:srgbClr val="FF0000"/>
                </a:solidFill>
                <a:latin typeface="微软雅黑" panose="020B0503020204020204" pitchFamily="34" charset="-122"/>
                <a:ea typeface="微软雅黑" panose="020B0503020204020204" pitchFamily="34" charset="-122"/>
              </a:rPr>
              <a:t>228,791,604</a:t>
            </a:r>
            <a:r>
              <a:rPr lang="zh-CN" altLang="zh-CN" b="1" dirty="0">
                <a:solidFill>
                  <a:srgbClr val="FF0000"/>
                </a:solidFill>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。涨至约平日</a:t>
            </a:r>
            <a:r>
              <a:rPr lang="en-US" altLang="zh-CN" dirty="0">
                <a:latin typeface="微软雅黑" panose="020B0503020204020204" pitchFamily="34" charset="-122"/>
                <a:ea typeface="微软雅黑" panose="020B0503020204020204" pitchFamily="34" charset="-122"/>
              </a:rPr>
              <a:t>PV</a:t>
            </a:r>
            <a:r>
              <a:rPr lang="zh-CN" altLang="zh-CN" dirty="0">
                <a:latin typeface="微软雅黑" panose="020B0503020204020204" pitchFamily="34" charset="-122"/>
                <a:ea typeface="微软雅黑" panose="020B0503020204020204" pitchFamily="34" charset="-122"/>
              </a:rPr>
              <a:t>的</a:t>
            </a:r>
            <a:r>
              <a:rPr lang="en-US" altLang="zh-CN" b="1" dirty="0">
                <a:solidFill>
                  <a:srgbClr val="FF0000"/>
                </a:solidFill>
                <a:latin typeface="微软雅黑" panose="020B0503020204020204" pitchFamily="34" charset="-122"/>
                <a:ea typeface="微软雅黑" panose="020B0503020204020204" pitchFamily="34" charset="-122"/>
              </a:rPr>
              <a:t>3.5</a:t>
            </a:r>
            <a:r>
              <a:rPr lang="zh-CN" altLang="zh-CN" b="1" dirty="0" smtClean="0">
                <a:solidFill>
                  <a:srgbClr val="FF0000"/>
                </a:solidFill>
                <a:latin typeface="微软雅黑" panose="020B0503020204020204" pitchFamily="34" charset="-122"/>
                <a:ea typeface="微软雅黑" panose="020B0503020204020204" pitchFamily="34" charset="-122"/>
              </a:rPr>
              <a:t>倍</a:t>
            </a:r>
            <a:endParaRPr lang="en-US" altLang="zh-CN"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6814118"/>
      </p:ext>
    </p:extLst>
  </p:cSld>
  <p:clrMapOvr>
    <a:masterClrMapping/>
  </p:clrMapOvr>
  <p:transition advTm="453"/>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170" name="标题 1"/>
          <p:cNvSpPr>
            <a:spLocks noGrp="1"/>
          </p:cNvSpPr>
          <p:nvPr>
            <p:ph type="title"/>
          </p:nvPr>
        </p:nvSpPr>
        <p:spPr>
          <a:xfrm>
            <a:off x="457200" y="-76200"/>
            <a:ext cx="8229600" cy="1143000"/>
          </a:xfrm>
        </p:spPr>
        <p:txBody>
          <a:bodyPr>
            <a:normAutofit/>
          </a:bodyPr>
          <a:lstStyle/>
          <a:p>
            <a:r>
              <a:rPr lang="zh-CN" altLang="en-US" sz="4000" dirty="0" smtClean="0"/>
              <a:t>其他项目</a:t>
            </a:r>
          </a:p>
        </p:txBody>
      </p:sp>
      <p:sp>
        <p:nvSpPr>
          <p:cNvPr id="4" name="TextBox 3"/>
          <p:cNvSpPr txBox="1"/>
          <p:nvPr/>
        </p:nvSpPr>
        <p:spPr>
          <a:xfrm>
            <a:off x="1115616" y="965483"/>
            <a:ext cx="7344816" cy="1754326"/>
          </a:xfrm>
          <a:prstGeom prst="rect">
            <a:avLst/>
          </a:prstGeom>
          <a:noFill/>
        </p:spPr>
        <p:txBody>
          <a:bodyPr wrap="square" rtlCol="0">
            <a:spAutoFit/>
          </a:bodyPr>
          <a:lstStyle/>
          <a:p>
            <a:pPr>
              <a:buClr>
                <a:srgbClr val="C00000"/>
              </a:buClr>
              <a:buFont typeface="Wingdings" pitchFamily="2" charset="2"/>
              <a:buChar char="p"/>
            </a:pPr>
            <a:r>
              <a:rPr lang="zh-CN" altLang="en-US" dirty="0" smtClean="0">
                <a:latin typeface="微软雅黑" pitchFamily="34" charset="-122"/>
                <a:ea typeface="微软雅黑" pitchFamily="34" charset="-122"/>
              </a:rPr>
              <a:t> </a:t>
            </a:r>
            <a:r>
              <a:rPr lang="zh-CN" altLang="en-US" b="1" dirty="0">
                <a:latin typeface="微软雅黑" pitchFamily="34" charset="-122"/>
                <a:ea typeface="微软雅黑" pitchFamily="34" charset="-122"/>
              </a:rPr>
              <a:t>优</a:t>
            </a:r>
            <a:r>
              <a:rPr lang="zh-CN" altLang="en-US" b="1" dirty="0" smtClean="0">
                <a:latin typeface="微软雅黑" pitchFamily="34" charset="-122"/>
                <a:ea typeface="微软雅黑" pitchFamily="34" charset="-122"/>
              </a:rPr>
              <a:t>站迁移（主导）</a:t>
            </a:r>
            <a:endParaRPr lang="en-US" altLang="zh-CN" b="1" dirty="0" smtClean="0">
              <a:latin typeface="微软雅黑" pitchFamily="34" charset="-122"/>
              <a:ea typeface="微软雅黑" pitchFamily="34" charset="-122"/>
            </a:endParaRPr>
          </a:p>
          <a:p>
            <a:pPr lvl="1">
              <a:buClr>
                <a:srgbClr val="C00000"/>
              </a:buClr>
            </a:pPr>
            <a:r>
              <a:rPr lang="zh-CN" altLang="en-US" dirty="0" smtClean="0">
                <a:latin typeface="微软雅黑" pitchFamily="34" charset="-122"/>
                <a:ea typeface="微软雅黑" pitchFamily="34" charset="-122"/>
              </a:rPr>
              <a:t>为了重力发展</a:t>
            </a:r>
            <a:r>
              <a:rPr lang="en-US" altLang="zh-CN" dirty="0" smtClean="0">
                <a:latin typeface="微软雅黑" pitchFamily="34" charset="-122"/>
                <a:ea typeface="微软雅黑" pitchFamily="34" charset="-122"/>
              </a:rPr>
              <a:t>TAE2.0</a:t>
            </a:r>
            <a:r>
              <a:rPr lang="zh-CN" altLang="en-US" dirty="0" smtClean="0">
                <a:latin typeface="微软雅黑" pitchFamily="34" charset="-122"/>
                <a:ea typeface="微软雅黑" pitchFamily="34" charset="-122"/>
              </a:rPr>
              <a:t>并解决</a:t>
            </a:r>
            <a:r>
              <a:rPr lang="en-US" altLang="zh-CN" dirty="0" smtClean="0">
                <a:latin typeface="微软雅黑" pitchFamily="34" charset="-122"/>
                <a:ea typeface="微软雅黑" pitchFamily="34" charset="-122"/>
              </a:rPr>
              <a:t>TAE1.0</a:t>
            </a:r>
            <a:r>
              <a:rPr lang="zh-CN" altLang="en-US" dirty="0" smtClean="0">
                <a:latin typeface="微软雅黑" pitchFamily="34" charset="-122"/>
                <a:ea typeface="微软雅黑" pitchFamily="34" charset="-122"/>
              </a:rPr>
              <a:t>的业务压力，</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拟将所有的优站站点从</a:t>
            </a:r>
            <a:r>
              <a:rPr lang="en-US" altLang="zh-CN" dirty="0" smtClean="0">
                <a:latin typeface="微软雅黑" pitchFamily="34" charset="-122"/>
                <a:ea typeface="微软雅黑" pitchFamily="34" charset="-122"/>
              </a:rPr>
              <a:t>TAE1.0</a:t>
            </a:r>
            <a:r>
              <a:rPr lang="zh-CN" altLang="en-US" dirty="0" smtClean="0">
                <a:latin typeface="微软雅黑" pitchFamily="34" charset="-122"/>
                <a:ea typeface="微软雅黑" pitchFamily="34" charset="-122"/>
              </a:rPr>
              <a:t>迁移到</a:t>
            </a:r>
            <a:r>
              <a:rPr lang="en-US" altLang="zh-CN" dirty="0" smtClean="0">
                <a:latin typeface="微软雅黑" pitchFamily="34" charset="-122"/>
                <a:ea typeface="微软雅黑" pitchFamily="34" charset="-122"/>
              </a:rPr>
              <a:t>TAE2.0</a:t>
            </a:r>
            <a:r>
              <a:rPr lang="zh-CN" altLang="en-US" dirty="0" smtClean="0">
                <a:latin typeface="微软雅黑" pitchFamily="34" charset="-122"/>
                <a:ea typeface="微软雅黑" pitchFamily="34" charset="-122"/>
              </a:rPr>
              <a:t>。在这个项目中参与设计开发了迁移的整体流程，发现和解决各种迁移过程中发现的问题，一方面保证优站大批量迁移的顺利进行，一方面驱动</a:t>
            </a:r>
            <a:r>
              <a:rPr lang="en-US" altLang="zh-CN" dirty="0" smtClean="0">
                <a:latin typeface="微软雅黑" pitchFamily="34" charset="-122"/>
                <a:ea typeface="微软雅黑" pitchFamily="34" charset="-122"/>
              </a:rPr>
              <a:t>TAE2.0</a:t>
            </a:r>
            <a:r>
              <a:rPr lang="zh-CN" altLang="en-US" dirty="0" smtClean="0">
                <a:latin typeface="微软雅黑" pitchFamily="34" charset="-122"/>
                <a:ea typeface="微软雅黑" pitchFamily="34" charset="-122"/>
              </a:rPr>
              <a:t>提供稳定性和兼容性。</a:t>
            </a:r>
            <a:endParaRPr lang="en-US" altLang="zh-CN" dirty="0" smtClean="0">
              <a:latin typeface="微软雅黑" pitchFamily="34" charset="-122"/>
              <a:ea typeface="微软雅黑" pitchFamily="34" charset="-122"/>
            </a:endParaRPr>
          </a:p>
          <a:p>
            <a:pPr lvl="1">
              <a:buClr>
                <a:srgbClr val="C00000"/>
              </a:buClr>
            </a:pPr>
            <a:r>
              <a:rPr lang="en-US" altLang="zh-CN" b="1" dirty="0" smtClean="0">
                <a:solidFill>
                  <a:srgbClr val="FF0000"/>
                </a:solidFill>
                <a:latin typeface="微软雅黑" pitchFamily="34" charset="-122"/>
                <a:ea typeface="微软雅黑" pitchFamily="34" charset="-122"/>
              </a:rPr>
              <a:t>3</a:t>
            </a:r>
            <a:r>
              <a:rPr lang="zh-CN" altLang="en-US" b="1" dirty="0" smtClean="0">
                <a:solidFill>
                  <a:srgbClr val="FF0000"/>
                </a:solidFill>
                <a:latin typeface="微软雅黑" pitchFamily="34" charset="-122"/>
                <a:ea typeface="微软雅黑" pitchFamily="34" charset="-122"/>
              </a:rPr>
              <a:t>个多月的时间内完成</a:t>
            </a:r>
            <a:r>
              <a:rPr lang="en-US" altLang="zh-CN" b="1" dirty="0" smtClean="0">
                <a:solidFill>
                  <a:srgbClr val="FF0000"/>
                </a:solidFill>
                <a:latin typeface="微软雅黑" pitchFamily="34" charset="-122"/>
                <a:ea typeface="微软雅黑" pitchFamily="34" charset="-122"/>
              </a:rPr>
              <a:t>5000+</a:t>
            </a:r>
            <a:r>
              <a:rPr lang="zh-CN" altLang="en-US" b="1" dirty="0" smtClean="0">
                <a:solidFill>
                  <a:srgbClr val="FF0000"/>
                </a:solidFill>
                <a:latin typeface="微软雅黑" pitchFamily="34" charset="-122"/>
                <a:ea typeface="微软雅黑" pitchFamily="34" charset="-122"/>
              </a:rPr>
              <a:t>站点的迁移，一共解决了</a:t>
            </a:r>
            <a:r>
              <a:rPr lang="en-US" altLang="zh-CN" b="1" dirty="0" smtClean="0">
                <a:solidFill>
                  <a:srgbClr val="FF0000"/>
                </a:solidFill>
                <a:latin typeface="微软雅黑" pitchFamily="34" charset="-122"/>
                <a:ea typeface="微软雅黑" pitchFamily="34" charset="-122"/>
              </a:rPr>
              <a:t>22</a:t>
            </a:r>
            <a:r>
              <a:rPr lang="zh-CN" altLang="en-US" b="1" dirty="0" smtClean="0">
                <a:solidFill>
                  <a:srgbClr val="FF0000"/>
                </a:solidFill>
                <a:latin typeface="微软雅黑" pitchFamily="34" charset="-122"/>
                <a:ea typeface="微软雅黑" pitchFamily="34" charset="-122"/>
              </a:rPr>
              <a:t>个问题</a:t>
            </a:r>
            <a:endParaRPr lang="en-US" altLang="zh-CN" b="1" dirty="0">
              <a:solidFill>
                <a:srgbClr val="FF0000"/>
              </a:solidFill>
              <a:latin typeface="微软雅黑" pitchFamily="34" charset="-122"/>
              <a:ea typeface="微软雅黑" pitchFamily="34" charset="-122"/>
            </a:endParaRPr>
          </a:p>
        </p:txBody>
      </p:sp>
      <p:grpSp>
        <p:nvGrpSpPr>
          <p:cNvPr id="5" name="组合 1"/>
          <p:cNvGrpSpPr/>
          <p:nvPr/>
        </p:nvGrpSpPr>
        <p:grpSpPr>
          <a:xfrm>
            <a:off x="341879" y="2852937"/>
            <a:ext cx="8622609" cy="1379360"/>
            <a:chOff x="-943420" y="2625704"/>
            <a:chExt cx="8622609" cy="1379360"/>
          </a:xfrm>
        </p:grpSpPr>
        <p:sp>
          <p:nvSpPr>
            <p:cNvPr id="6" name="燕尾形箭头 5"/>
            <p:cNvSpPr/>
            <p:nvPr/>
          </p:nvSpPr>
          <p:spPr>
            <a:xfrm>
              <a:off x="-889763" y="2935977"/>
              <a:ext cx="8568952" cy="892899"/>
            </a:xfrm>
            <a:prstGeom prst="notchedRightArrow">
              <a:avLst/>
            </a:prstGeom>
          </p:spPr>
          <p:style>
            <a:lnRef idx="0">
              <a:schemeClr val="dk1">
                <a:hueOff val="0"/>
                <a:satOff val="0"/>
                <a:lumOff val="0"/>
                <a:alphaOff val="0"/>
              </a:schemeClr>
            </a:lnRef>
            <a:fillRef idx="1">
              <a:schemeClr val="accent1">
                <a:tint val="55000"/>
                <a:hueOff val="0"/>
                <a:satOff val="0"/>
                <a:lumOff val="0"/>
                <a:alphaOff val="0"/>
              </a:schemeClr>
            </a:fillRef>
            <a:effectRef idx="0">
              <a:schemeClr val="accent1">
                <a:tint val="55000"/>
                <a:hueOff val="0"/>
                <a:satOff val="0"/>
                <a:lumOff val="0"/>
                <a:alphaOff val="0"/>
              </a:schemeClr>
            </a:effectRef>
            <a:fontRef idx="minor">
              <a:schemeClr val="dk1">
                <a:hueOff val="0"/>
                <a:satOff val="0"/>
                <a:lumOff val="0"/>
                <a:alphaOff val="0"/>
              </a:schemeClr>
            </a:fontRef>
          </p:style>
        </p:sp>
        <p:sp>
          <p:nvSpPr>
            <p:cNvPr id="7" name="任意多边形 3"/>
            <p:cNvSpPr/>
            <p:nvPr/>
          </p:nvSpPr>
          <p:spPr>
            <a:xfrm>
              <a:off x="-943420" y="2625704"/>
              <a:ext cx="2717953" cy="433151"/>
            </a:xfrm>
            <a:custGeom>
              <a:avLst/>
              <a:gdLst>
                <a:gd name="connsiteX0" fmla="*/ 0 w 2350866"/>
                <a:gd name="connsiteY0" fmla="*/ 0 h 710149"/>
                <a:gd name="connsiteX1" fmla="*/ 2350866 w 2350866"/>
                <a:gd name="connsiteY1" fmla="*/ 0 h 710149"/>
                <a:gd name="connsiteX2" fmla="*/ 2350866 w 2350866"/>
                <a:gd name="connsiteY2" fmla="*/ 710149 h 710149"/>
                <a:gd name="connsiteX3" fmla="*/ 0 w 2350866"/>
                <a:gd name="connsiteY3" fmla="*/ 710149 h 710149"/>
                <a:gd name="connsiteX4" fmla="*/ 0 w 2350866"/>
                <a:gd name="connsiteY4" fmla="*/ 0 h 710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0866" h="710149">
                  <a:moveTo>
                    <a:pt x="0" y="0"/>
                  </a:moveTo>
                  <a:lnTo>
                    <a:pt x="2350866" y="0"/>
                  </a:lnTo>
                  <a:lnTo>
                    <a:pt x="2350866" y="710149"/>
                  </a:lnTo>
                  <a:lnTo>
                    <a:pt x="0" y="7101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altLang="zh-CN" sz="1400" kern="1200" dirty="0" smtClean="0">
                  <a:latin typeface="微软雅黑" pitchFamily="34" charset="-122"/>
                  <a:ea typeface="微软雅黑" pitchFamily="34" charset="-122"/>
                </a:rPr>
                <a:t>2.20 </a:t>
              </a:r>
              <a:r>
                <a:rPr lang="zh-CN" altLang="en-US" sz="1400" dirty="0" smtClean="0">
                  <a:latin typeface="微软雅黑" pitchFamily="34" charset="-122"/>
                  <a:ea typeface="微软雅黑" pitchFamily="34" charset="-122"/>
                </a:rPr>
                <a:t>方案落地</a:t>
              </a:r>
              <a:endParaRPr lang="zh-CN" altLang="en-US" sz="1400" kern="1200" dirty="0">
                <a:latin typeface="微软雅黑" pitchFamily="34" charset="-122"/>
                <a:ea typeface="微软雅黑" pitchFamily="34" charset="-122"/>
              </a:endParaRPr>
            </a:p>
          </p:txBody>
        </p:sp>
        <p:sp>
          <p:nvSpPr>
            <p:cNvPr id="8" name="椭圆 7"/>
            <p:cNvSpPr/>
            <p:nvPr/>
          </p:nvSpPr>
          <p:spPr>
            <a:xfrm>
              <a:off x="262365" y="3274879"/>
              <a:ext cx="223224" cy="223224"/>
            </a:xfrm>
            <a:prstGeom prst="ellipse">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sp>
        <p:sp>
          <p:nvSpPr>
            <p:cNvPr id="9" name="任意多边形 18"/>
            <p:cNvSpPr/>
            <p:nvPr/>
          </p:nvSpPr>
          <p:spPr>
            <a:xfrm>
              <a:off x="735809" y="3627253"/>
              <a:ext cx="2334868" cy="377811"/>
            </a:xfrm>
            <a:custGeom>
              <a:avLst/>
              <a:gdLst>
                <a:gd name="connsiteX0" fmla="*/ 0 w 2180998"/>
                <a:gd name="connsiteY0" fmla="*/ 0 h 892899"/>
                <a:gd name="connsiteX1" fmla="*/ 2180998 w 2180998"/>
                <a:gd name="connsiteY1" fmla="*/ 0 h 892899"/>
                <a:gd name="connsiteX2" fmla="*/ 2180998 w 2180998"/>
                <a:gd name="connsiteY2" fmla="*/ 892899 h 892899"/>
                <a:gd name="connsiteX3" fmla="*/ 0 w 2180998"/>
                <a:gd name="connsiteY3" fmla="*/ 892899 h 892899"/>
                <a:gd name="connsiteX4" fmla="*/ 0 w 2180998"/>
                <a:gd name="connsiteY4" fmla="*/ 0 h 89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998" h="892899">
                  <a:moveTo>
                    <a:pt x="0" y="0"/>
                  </a:moveTo>
                  <a:lnTo>
                    <a:pt x="2180998" y="0"/>
                  </a:lnTo>
                  <a:lnTo>
                    <a:pt x="2180998" y="892899"/>
                  </a:lnTo>
                  <a:lnTo>
                    <a:pt x="0" y="8928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altLang="zh-CN" sz="1400" dirty="0" smtClean="0">
                  <a:latin typeface="微软雅黑" pitchFamily="34" charset="-122"/>
                  <a:ea typeface="微软雅黑" pitchFamily="34" charset="-122"/>
                </a:rPr>
                <a:t>3.3</a:t>
              </a:r>
              <a:r>
                <a:rPr lang="zh-CN" altLang="en-US" sz="1400" dirty="0" smtClean="0">
                  <a:latin typeface="微软雅黑" pitchFamily="34" charset="-122"/>
                  <a:ea typeface="微软雅黑" pitchFamily="34" charset="-122"/>
                </a:rPr>
                <a:t> 项目发布</a:t>
              </a:r>
              <a:r>
                <a:rPr lang="zh-CN" altLang="en-US" sz="1400" dirty="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开始迁移</a:t>
              </a:r>
              <a:endParaRPr lang="zh-CN" altLang="en-US" sz="1400" kern="1200" dirty="0">
                <a:latin typeface="微软雅黑" pitchFamily="34" charset="-122"/>
                <a:ea typeface="微软雅黑" pitchFamily="34" charset="-122"/>
              </a:endParaRPr>
            </a:p>
          </p:txBody>
        </p:sp>
        <p:sp>
          <p:nvSpPr>
            <p:cNvPr id="10" name="椭圆 9"/>
            <p:cNvSpPr/>
            <p:nvPr/>
          </p:nvSpPr>
          <p:spPr>
            <a:xfrm>
              <a:off x="1695325" y="3282239"/>
              <a:ext cx="223224" cy="223224"/>
            </a:xfrm>
            <a:prstGeom prst="ellipse">
              <a:avLst/>
            </a:prstGeom>
          </p:spPr>
          <p:style>
            <a:lnRef idx="2">
              <a:schemeClr val="lt1">
                <a:hueOff val="0"/>
                <a:satOff val="0"/>
                <a:lumOff val="0"/>
                <a:alphaOff val="0"/>
              </a:schemeClr>
            </a:lnRef>
            <a:fillRef idx="1">
              <a:schemeClr val="accent1">
                <a:shade val="50000"/>
                <a:hueOff val="144575"/>
                <a:satOff val="-3024"/>
                <a:lumOff val="16825"/>
                <a:alphaOff val="0"/>
              </a:schemeClr>
            </a:fillRef>
            <a:effectRef idx="0">
              <a:schemeClr val="accent1">
                <a:shade val="50000"/>
                <a:hueOff val="144575"/>
                <a:satOff val="-3024"/>
                <a:lumOff val="16825"/>
                <a:alphaOff val="0"/>
              </a:schemeClr>
            </a:effectRef>
            <a:fontRef idx="minor">
              <a:schemeClr val="lt1"/>
            </a:fontRef>
          </p:style>
        </p:sp>
        <p:sp>
          <p:nvSpPr>
            <p:cNvPr id="12" name="椭圆 11"/>
            <p:cNvSpPr/>
            <p:nvPr/>
          </p:nvSpPr>
          <p:spPr>
            <a:xfrm>
              <a:off x="3207493" y="3274879"/>
              <a:ext cx="223224" cy="223224"/>
            </a:xfrm>
            <a:prstGeom prst="ellipse">
              <a:avLst/>
            </a:prstGeom>
          </p:spPr>
          <p:style>
            <a:lnRef idx="2">
              <a:schemeClr val="lt1">
                <a:hueOff val="0"/>
                <a:satOff val="0"/>
                <a:lumOff val="0"/>
                <a:alphaOff val="0"/>
              </a:schemeClr>
            </a:lnRef>
            <a:fillRef idx="1">
              <a:schemeClr val="accent1">
                <a:shade val="50000"/>
                <a:hueOff val="289150"/>
                <a:satOff val="-6048"/>
                <a:lumOff val="33650"/>
                <a:alphaOff val="0"/>
              </a:schemeClr>
            </a:fillRef>
            <a:effectRef idx="0">
              <a:schemeClr val="accent1">
                <a:shade val="50000"/>
                <a:hueOff val="289150"/>
                <a:satOff val="-6048"/>
                <a:lumOff val="33650"/>
                <a:alphaOff val="0"/>
              </a:schemeClr>
            </a:effectRef>
            <a:fontRef idx="minor">
              <a:schemeClr val="lt1"/>
            </a:fontRef>
          </p:style>
        </p:sp>
        <p:sp>
          <p:nvSpPr>
            <p:cNvPr id="14" name="椭圆 13"/>
            <p:cNvSpPr/>
            <p:nvPr/>
          </p:nvSpPr>
          <p:spPr>
            <a:xfrm>
              <a:off x="4719661" y="3296017"/>
              <a:ext cx="223224" cy="223224"/>
            </a:xfrm>
            <a:prstGeom prst="ellipse">
              <a:avLst/>
            </a:prstGeom>
          </p:spPr>
          <p:style>
            <a:lnRef idx="2">
              <a:schemeClr val="lt1">
                <a:hueOff val="0"/>
                <a:satOff val="0"/>
                <a:lumOff val="0"/>
                <a:alphaOff val="0"/>
              </a:schemeClr>
            </a:lnRef>
            <a:fillRef idx="1">
              <a:schemeClr val="accent1">
                <a:shade val="50000"/>
                <a:hueOff val="289150"/>
                <a:satOff val="-6048"/>
                <a:lumOff val="33650"/>
                <a:alphaOff val="0"/>
              </a:schemeClr>
            </a:fillRef>
            <a:effectRef idx="0">
              <a:schemeClr val="accent1">
                <a:shade val="50000"/>
                <a:hueOff val="289150"/>
                <a:satOff val="-6048"/>
                <a:lumOff val="33650"/>
                <a:alphaOff val="0"/>
              </a:schemeClr>
            </a:effectRef>
            <a:fontRef idx="minor">
              <a:schemeClr val="lt1"/>
            </a:fontRef>
          </p:style>
        </p:sp>
        <p:sp>
          <p:nvSpPr>
            <p:cNvPr id="15" name="任意多边形 24"/>
            <p:cNvSpPr/>
            <p:nvPr/>
          </p:nvSpPr>
          <p:spPr>
            <a:xfrm>
              <a:off x="5160330" y="2719953"/>
              <a:ext cx="2518859" cy="360764"/>
            </a:xfrm>
            <a:custGeom>
              <a:avLst/>
              <a:gdLst>
                <a:gd name="connsiteX0" fmla="*/ 0 w 967140"/>
                <a:gd name="connsiteY0" fmla="*/ 0 h 892899"/>
                <a:gd name="connsiteX1" fmla="*/ 967140 w 967140"/>
                <a:gd name="connsiteY1" fmla="*/ 0 h 892899"/>
                <a:gd name="connsiteX2" fmla="*/ 967140 w 967140"/>
                <a:gd name="connsiteY2" fmla="*/ 892899 h 892899"/>
                <a:gd name="connsiteX3" fmla="*/ 0 w 967140"/>
                <a:gd name="connsiteY3" fmla="*/ 892899 h 892899"/>
                <a:gd name="connsiteX4" fmla="*/ 0 w 967140"/>
                <a:gd name="connsiteY4" fmla="*/ 0 h 89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140" h="892899">
                  <a:moveTo>
                    <a:pt x="0" y="0"/>
                  </a:moveTo>
                  <a:lnTo>
                    <a:pt x="967140" y="0"/>
                  </a:lnTo>
                  <a:lnTo>
                    <a:pt x="967140" y="892899"/>
                  </a:lnTo>
                  <a:lnTo>
                    <a:pt x="0" y="8928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altLang="zh-CN" sz="1400" b="1" dirty="0" smtClean="0">
                  <a:solidFill>
                    <a:srgbClr val="FF0000"/>
                  </a:solidFill>
                  <a:latin typeface="微软雅黑" pitchFamily="34" charset="-122"/>
                  <a:ea typeface="微软雅黑" pitchFamily="34" charset="-122"/>
                </a:rPr>
                <a:t>5.30</a:t>
              </a:r>
              <a:r>
                <a:rPr lang="zh-CN" altLang="en-US" sz="1400" b="1" dirty="0">
                  <a:solidFill>
                    <a:srgbClr val="FF0000"/>
                  </a:solidFill>
                  <a:latin typeface="微软雅黑" pitchFamily="34" charset="-122"/>
                  <a:ea typeface="微软雅黑" pitchFamily="34" charset="-122"/>
                </a:rPr>
                <a:t> </a:t>
              </a:r>
              <a:r>
                <a:rPr lang="zh-CN" altLang="en-US" sz="1400" b="1" dirty="0" smtClean="0">
                  <a:solidFill>
                    <a:srgbClr val="FF0000"/>
                  </a:solidFill>
                  <a:latin typeface="微软雅黑" pitchFamily="34" charset="-122"/>
                  <a:ea typeface="微软雅黑" pitchFamily="34" charset="-122"/>
                </a:rPr>
                <a:t>所有站点顺利完成迁移</a:t>
              </a:r>
              <a:endParaRPr lang="zh-CN" altLang="en-US" sz="1400" b="1" kern="1200" dirty="0">
                <a:solidFill>
                  <a:srgbClr val="FF0000"/>
                </a:solidFill>
                <a:latin typeface="微软雅黑" pitchFamily="34" charset="-122"/>
                <a:ea typeface="微软雅黑" pitchFamily="34" charset="-122"/>
              </a:endParaRPr>
            </a:p>
          </p:txBody>
        </p:sp>
        <p:sp>
          <p:nvSpPr>
            <p:cNvPr id="16" name="椭圆 15"/>
            <p:cNvSpPr/>
            <p:nvPr/>
          </p:nvSpPr>
          <p:spPr>
            <a:xfrm>
              <a:off x="6159821" y="3282239"/>
              <a:ext cx="223224" cy="223224"/>
            </a:xfrm>
            <a:prstGeom prst="ellipse">
              <a:avLst/>
            </a:prstGeom>
          </p:spPr>
          <p:style>
            <a:lnRef idx="2">
              <a:schemeClr val="lt1">
                <a:hueOff val="0"/>
                <a:satOff val="0"/>
                <a:lumOff val="0"/>
                <a:alphaOff val="0"/>
              </a:schemeClr>
            </a:lnRef>
            <a:fillRef idx="1">
              <a:schemeClr val="accent1">
                <a:shade val="50000"/>
                <a:hueOff val="144575"/>
                <a:satOff val="-3024"/>
                <a:lumOff val="16825"/>
                <a:alphaOff val="0"/>
              </a:schemeClr>
            </a:fillRef>
            <a:effectRef idx="0">
              <a:schemeClr val="accent1">
                <a:shade val="50000"/>
                <a:hueOff val="144575"/>
                <a:satOff val="-3024"/>
                <a:lumOff val="16825"/>
                <a:alphaOff val="0"/>
              </a:schemeClr>
            </a:effectRef>
            <a:fontRef idx="minor">
              <a:schemeClr val="lt1"/>
            </a:fontRef>
          </p:style>
        </p:sp>
      </p:grpSp>
      <p:sp>
        <p:nvSpPr>
          <p:cNvPr id="20" name="任意多边形 20"/>
          <p:cNvSpPr/>
          <p:nvPr/>
        </p:nvSpPr>
        <p:spPr>
          <a:xfrm>
            <a:off x="2951312" y="2852936"/>
            <a:ext cx="3276872" cy="454289"/>
          </a:xfrm>
          <a:custGeom>
            <a:avLst/>
            <a:gdLst>
              <a:gd name="connsiteX0" fmla="*/ 0 w 1405400"/>
              <a:gd name="connsiteY0" fmla="*/ 0 h 892899"/>
              <a:gd name="connsiteX1" fmla="*/ 1405400 w 1405400"/>
              <a:gd name="connsiteY1" fmla="*/ 0 h 892899"/>
              <a:gd name="connsiteX2" fmla="*/ 1405400 w 1405400"/>
              <a:gd name="connsiteY2" fmla="*/ 892899 h 892899"/>
              <a:gd name="connsiteX3" fmla="*/ 0 w 1405400"/>
              <a:gd name="connsiteY3" fmla="*/ 892899 h 892899"/>
              <a:gd name="connsiteX4" fmla="*/ 0 w 1405400"/>
              <a:gd name="connsiteY4" fmla="*/ 0 h 89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400" h="892899">
                <a:moveTo>
                  <a:pt x="0" y="0"/>
                </a:moveTo>
                <a:lnTo>
                  <a:pt x="1405400" y="0"/>
                </a:lnTo>
                <a:lnTo>
                  <a:pt x="1405400" y="892899"/>
                </a:lnTo>
                <a:lnTo>
                  <a:pt x="0" y="8928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altLang="zh-CN" sz="1400" kern="1200" dirty="0" smtClean="0">
                <a:latin typeface="微软雅黑" pitchFamily="34" charset="-122"/>
                <a:ea typeface="微软雅黑" pitchFamily="34" charset="-122"/>
              </a:rPr>
              <a:t>4.3 </a:t>
            </a:r>
            <a:r>
              <a:rPr lang="zh-CN" altLang="en-US" sz="1400" dirty="0" smtClean="0">
                <a:latin typeface="微软雅黑" pitchFamily="34" charset="-122"/>
                <a:ea typeface="微软雅黑" pitchFamily="34" charset="-122"/>
              </a:rPr>
              <a:t>第一批</a:t>
            </a:r>
            <a:r>
              <a:rPr lang="en-US" altLang="zh-CN" sz="1400" dirty="0" smtClean="0">
                <a:latin typeface="微软雅黑" pitchFamily="34" charset="-122"/>
                <a:ea typeface="微软雅黑" pitchFamily="34" charset="-122"/>
              </a:rPr>
              <a:t>top10</a:t>
            </a:r>
            <a:r>
              <a:rPr lang="zh-CN" altLang="en-US" sz="1400" dirty="0" smtClean="0">
                <a:latin typeface="微软雅黑" pitchFamily="34" charset="-122"/>
                <a:ea typeface="微软雅黑" pitchFamily="34" charset="-122"/>
              </a:rPr>
              <a:t>站点迁移结束</a:t>
            </a:r>
            <a:endParaRPr lang="zh-CN" altLang="en-US" sz="1400" kern="1200" dirty="0">
              <a:latin typeface="微软雅黑" pitchFamily="34" charset="-122"/>
              <a:ea typeface="微软雅黑" pitchFamily="34" charset="-122"/>
            </a:endParaRPr>
          </a:p>
        </p:txBody>
      </p:sp>
      <p:sp>
        <p:nvSpPr>
          <p:cNvPr id="23" name="任意多边形 20"/>
          <p:cNvSpPr/>
          <p:nvPr/>
        </p:nvSpPr>
        <p:spPr>
          <a:xfrm>
            <a:off x="4283968" y="3883290"/>
            <a:ext cx="3852936" cy="626934"/>
          </a:xfrm>
          <a:custGeom>
            <a:avLst/>
            <a:gdLst>
              <a:gd name="connsiteX0" fmla="*/ 0 w 1405400"/>
              <a:gd name="connsiteY0" fmla="*/ 0 h 892899"/>
              <a:gd name="connsiteX1" fmla="*/ 1405400 w 1405400"/>
              <a:gd name="connsiteY1" fmla="*/ 0 h 892899"/>
              <a:gd name="connsiteX2" fmla="*/ 1405400 w 1405400"/>
              <a:gd name="connsiteY2" fmla="*/ 892899 h 892899"/>
              <a:gd name="connsiteX3" fmla="*/ 0 w 1405400"/>
              <a:gd name="connsiteY3" fmla="*/ 892899 h 892899"/>
              <a:gd name="connsiteX4" fmla="*/ 0 w 1405400"/>
              <a:gd name="connsiteY4" fmla="*/ 0 h 89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400" h="892899">
                <a:moveTo>
                  <a:pt x="0" y="0"/>
                </a:moveTo>
                <a:lnTo>
                  <a:pt x="1405400" y="0"/>
                </a:lnTo>
                <a:lnTo>
                  <a:pt x="1405400" y="892899"/>
                </a:lnTo>
                <a:lnTo>
                  <a:pt x="0" y="8928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altLang="zh-CN" sz="1400" kern="1200" dirty="0" smtClean="0">
                <a:latin typeface="微软雅黑" pitchFamily="34" charset="-122"/>
                <a:ea typeface="微软雅黑" pitchFamily="34" charset="-122"/>
              </a:rPr>
              <a:t>4.23 </a:t>
            </a:r>
            <a:r>
              <a:rPr lang="zh-CN" altLang="en-US" sz="1400" dirty="0" smtClean="0">
                <a:latin typeface="微软雅黑" pitchFamily="34" charset="-122"/>
                <a:ea typeface="微软雅黑" pitchFamily="34" charset="-122"/>
              </a:rPr>
              <a:t>第二批</a:t>
            </a:r>
            <a:r>
              <a:rPr lang="en-US" altLang="zh-CN" sz="1400" dirty="0" smtClean="0">
                <a:latin typeface="微软雅黑" pitchFamily="34" charset="-122"/>
                <a:ea typeface="微软雅黑" pitchFamily="34" charset="-122"/>
              </a:rPr>
              <a:t>100</a:t>
            </a:r>
            <a:r>
              <a:rPr lang="zh-CN" altLang="en-US" sz="1400" dirty="0" smtClean="0">
                <a:latin typeface="微软雅黑" pitchFamily="34" charset="-122"/>
                <a:ea typeface="微软雅黑" pitchFamily="34" charset="-122"/>
              </a:rPr>
              <a:t>站点迁移结束，</a:t>
            </a:r>
            <a:endParaRPr lang="en-US" altLang="zh-CN" sz="1400" dirty="0" smtClean="0">
              <a:latin typeface="微软雅黑" pitchFamily="34" charset="-122"/>
              <a:ea typeface="微软雅黑" pitchFamily="34" charset="-122"/>
            </a:endParaRPr>
          </a:p>
          <a:p>
            <a:pPr lvl="0" algn="ctr" defTabSz="533400">
              <a:lnSpc>
                <a:spcPct val="90000"/>
              </a:lnSpc>
              <a:spcBef>
                <a:spcPct val="0"/>
              </a:spcBef>
              <a:spcAft>
                <a:spcPct val="35000"/>
              </a:spcAft>
            </a:pPr>
            <a:r>
              <a:rPr lang="zh-CN" altLang="en-US" sz="1400" dirty="0" smtClean="0">
                <a:latin typeface="微软雅黑" pitchFamily="34" charset="-122"/>
                <a:ea typeface="微软雅黑" pitchFamily="34" charset="-122"/>
              </a:rPr>
              <a:t>开始批量化自动迁移</a:t>
            </a:r>
            <a:endParaRPr lang="en-US" altLang="zh-CN" sz="1400" dirty="0" smtClean="0">
              <a:latin typeface="微软雅黑" pitchFamily="34" charset="-122"/>
              <a:ea typeface="微软雅黑" pitchFamily="34" charset="-122"/>
            </a:endParaRPr>
          </a:p>
        </p:txBody>
      </p:sp>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653136"/>
            <a:ext cx="9003042" cy="1839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1717123"/>
      </p:ext>
    </p:extLst>
  </p:cSld>
  <p:clrMapOvr>
    <a:masterClrMapping/>
  </p:clrMapOvr>
  <p:transition advTm="453"/>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Line 5"/>
          <p:cNvSpPr>
            <a:spLocks noChangeShapeType="1"/>
          </p:cNvSpPr>
          <p:nvPr/>
        </p:nvSpPr>
        <p:spPr bwMode="auto">
          <a:xfrm>
            <a:off x="513311" y="5949280"/>
            <a:ext cx="8280400" cy="0"/>
          </a:xfrm>
          <a:prstGeom prst="line">
            <a:avLst/>
          </a:prstGeom>
          <a:noFill/>
          <a:ln w="12700">
            <a:solidFill>
              <a:schemeClr val="tx1"/>
            </a:solidFill>
            <a:round/>
            <a:headEnd/>
            <a:tailEnd type="triangle" w="med" len="med"/>
          </a:ln>
        </p:spPr>
        <p:txBody>
          <a:bodyPr wrap="none"/>
          <a:lstStyle/>
          <a:p>
            <a:endParaRPr lang="zh-CN" altLang="en-US" dirty="0">
              <a:ea typeface="微软雅黑" pitchFamily="34" charset="-122"/>
            </a:endParaRPr>
          </a:p>
        </p:txBody>
      </p:sp>
      <p:sp>
        <p:nvSpPr>
          <p:cNvPr id="36" name="Rectangle 7"/>
          <p:cNvSpPr>
            <a:spLocks noChangeArrowheads="1"/>
          </p:cNvSpPr>
          <p:nvPr/>
        </p:nvSpPr>
        <p:spPr bwMode="auto">
          <a:xfrm>
            <a:off x="395536" y="3881264"/>
            <a:ext cx="4800600" cy="1692771"/>
          </a:xfrm>
          <a:prstGeom prst="rect">
            <a:avLst/>
          </a:prstGeom>
          <a:noFill/>
          <a:ln w="9525">
            <a:noFill/>
            <a:miter lim="800000"/>
            <a:headEnd/>
            <a:tailEnd/>
          </a:ln>
        </p:spPr>
        <p:txBody>
          <a:bodyPr wrap="square">
            <a:spAutoFit/>
          </a:bodyPr>
          <a:lstStyle/>
          <a:p>
            <a:pPr marL="704850" lvl="1" indent="-342900">
              <a:spcBef>
                <a:spcPct val="20000"/>
              </a:spcBef>
              <a:spcAft>
                <a:spcPct val="20000"/>
              </a:spcAft>
              <a:buClr>
                <a:srgbClr val="346A6C"/>
              </a:buClr>
            </a:pPr>
            <a:endParaRPr lang="en-US" altLang="zh-CN" sz="2000" b="1" dirty="0" smtClean="0">
              <a:latin typeface="微软雅黑" pitchFamily="34" charset="-122"/>
              <a:ea typeface="微软雅黑" pitchFamily="34" charset="-122"/>
            </a:endParaRPr>
          </a:p>
          <a:p>
            <a:pPr marL="704850" lvl="1" indent="-342900">
              <a:spcBef>
                <a:spcPct val="20000"/>
              </a:spcBef>
              <a:spcAft>
                <a:spcPct val="20000"/>
              </a:spcAft>
              <a:buClr>
                <a:srgbClr val="346A6C"/>
              </a:buClr>
            </a:pPr>
            <a:endParaRPr lang="en-US" altLang="zh-CN" sz="2000" b="1" dirty="0" smtClean="0">
              <a:latin typeface="微软雅黑" pitchFamily="34" charset="-122"/>
              <a:ea typeface="微软雅黑" pitchFamily="34" charset="-122"/>
            </a:endParaRPr>
          </a:p>
          <a:p>
            <a:pPr marL="704850" lvl="1" indent="-342900" algn="l">
              <a:spcBef>
                <a:spcPct val="20000"/>
              </a:spcBef>
              <a:spcAft>
                <a:spcPct val="20000"/>
              </a:spcAft>
              <a:buClr>
                <a:srgbClr val="346A6C"/>
              </a:buClr>
            </a:pPr>
            <a:endParaRPr lang="en-US" altLang="zh-CN" sz="2000" b="1" dirty="0" smtClean="0">
              <a:latin typeface="微软雅黑" pitchFamily="34" charset="-122"/>
              <a:ea typeface="微软雅黑" pitchFamily="34" charset="-122"/>
            </a:endParaRPr>
          </a:p>
          <a:p>
            <a:pPr marL="704850" lvl="1" indent="-342900" algn="l">
              <a:spcBef>
                <a:spcPct val="20000"/>
              </a:spcBef>
              <a:spcAft>
                <a:spcPct val="20000"/>
              </a:spcAft>
              <a:buClr>
                <a:srgbClr val="346A6C"/>
              </a:buClr>
            </a:pPr>
            <a:endParaRPr lang="en-US" altLang="zh-CN" sz="2000" b="1" dirty="0" smtClean="0">
              <a:latin typeface="微软雅黑" pitchFamily="34" charset="-122"/>
              <a:ea typeface="微软雅黑" pitchFamily="34" charset="-122"/>
            </a:endParaRPr>
          </a:p>
        </p:txBody>
      </p:sp>
      <p:sp>
        <p:nvSpPr>
          <p:cNvPr id="6" name="矩形 5"/>
          <p:cNvSpPr/>
          <p:nvPr/>
        </p:nvSpPr>
        <p:spPr>
          <a:xfrm>
            <a:off x="609600" y="1066800"/>
            <a:ext cx="8153400" cy="5181600"/>
          </a:xfrm>
          <a:prstGeom prst="rect">
            <a:avLst/>
          </a:prstGeom>
        </p:spPr>
        <p:txBody>
          <a:bodyPr/>
          <a:lstStyle/>
          <a:p>
            <a:endParaRPr lang="zh-CN" altLang="en-US"/>
          </a:p>
        </p:txBody>
      </p:sp>
      <p:grpSp>
        <p:nvGrpSpPr>
          <p:cNvPr id="44" name="组合 23"/>
          <p:cNvGrpSpPr/>
          <p:nvPr/>
        </p:nvGrpSpPr>
        <p:grpSpPr>
          <a:xfrm>
            <a:off x="5090592" y="2648312"/>
            <a:ext cx="3665442" cy="1609591"/>
            <a:chOff x="4932040" y="476672"/>
            <a:chExt cx="3600400" cy="1368152"/>
          </a:xfrm>
        </p:grpSpPr>
        <p:sp>
          <p:nvSpPr>
            <p:cNvPr id="45" name="矩形 44"/>
            <p:cNvSpPr/>
            <p:nvPr/>
          </p:nvSpPr>
          <p:spPr>
            <a:xfrm>
              <a:off x="4932040" y="576857"/>
              <a:ext cx="3600400" cy="12679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ea typeface="微软雅黑" pitchFamily="34" charset="-122"/>
              </a:endParaRPr>
            </a:p>
          </p:txBody>
        </p:sp>
        <p:sp>
          <p:nvSpPr>
            <p:cNvPr id="46" name="矩形 45"/>
            <p:cNvSpPr/>
            <p:nvPr/>
          </p:nvSpPr>
          <p:spPr>
            <a:xfrm>
              <a:off x="4932040" y="548680"/>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dirty="0">
                <a:solidFill>
                  <a:schemeClr val="tx1"/>
                </a:solidFill>
                <a:latin typeface="Calligraphic" pitchFamily="2" charset="0"/>
                <a:ea typeface="微软雅黑" pitchFamily="34" charset="-122"/>
              </a:endParaRPr>
            </a:p>
          </p:txBody>
        </p:sp>
        <p:sp>
          <p:nvSpPr>
            <p:cNvPr id="47" name="TextBox 46"/>
            <p:cNvSpPr txBox="1"/>
            <p:nvPr/>
          </p:nvSpPr>
          <p:spPr>
            <a:xfrm>
              <a:off x="5894007" y="910461"/>
              <a:ext cx="2396375" cy="601703"/>
            </a:xfrm>
            <a:prstGeom prst="rect">
              <a:avLst/>
            </a:prstGeom>
            <a:noFill/>
          </p:spPr>
          <p:txBody>
            <a:bodyPr wrap="square" rtlCol="0">
              <a:spAutoFit/>
            </a:bodyPr>
            <a:lstStyle/>
            <a:p>
              <a:r>
                <a:rPr lang="zh-CN" altLang="en-US" sz="4000" dirty="0" smtClean="0">
                  <a:solidFill>
                    <a:schemeClr val="bg1"/>
                  </a:solidFill>
                  <a:latin typeface="微软雅黑" pitchFamily="34" charset="-122"/>
                  <a:ea typeface="微软雅黑" pitchFamily="34" charset="-122"/>
                </a:rPr>
                <a:t>理由陈述</a:t>
              </a:r>
              <a:endParaRPr lang="zh-CN" altLang="en-US" sz="4000" dirty="0">
                <a:solidFill>
                  <a:schemeClr val="bg1"/>
                </a:solidFill>
                <a:latin typeface="微软雅黑" pitchFamily="34" charset="-122"/>
                <a:ea typeface="微软雅黑" pitchFamily="34" charset="-122"/>
              </a:endParaRPr>
            </a:p>
          </p:txBody>
        </p:sp>
        <p:sp>
          <p:nvSpPr>
            <p:cNvPr id="48" name="TextBox 47"/>
            <p:cNvSpPr txBox="1"/>
            <p:nvPr/>
          </p:nvSpPr>
          <p:spPr>
            <a:xfrm>
              <a:off x="5143589" y="476672"/>
              <a:ext cx="581670" cy="863313"/>
            </a:xfrm>
            <a:prstGeom prst="rect">
              <a:avLst/>
            </a:prstGeom>
            <a:noFill/>
          </p:spPr>
          <p:txBody>
            <a:bodyPr wrap="square" rtlCol="0">
              <a:spAutoFit/>
            </a:bodyPr>
            <a:lstStyle/>
            <a:p>
              <a:r>
                <a:rPr lang="en-US" altLang="zh-CN" sz="6000" dirty="0">
                  <a:latin typeface="Impact" pitchFamily="34" charset="0"/>
                  <a:ea typeface="华文琥珀" pitchFamily="2" charset="-122"/>
                </a:rPr>
                <a:t>2</a:t>
              </a:r>
              <a:endParaRPr lang="zh-CN" altLang="en-US" sz="6000" dirty="0">
                <a:latin typeface="Impact" pitchFamily="34" charset="0"/>
                <a:ea typeface="华文琥珀" pitchFamily="2" charset="-122"/>
              </a:endParaRPr>
            </a:p>
          </p:txBody>
        </p:sp>
      </p:grpSp>
      <p:grpSp>
        <p:nvGrpSpPr>
          <p:cNvPr id="49" name="组合 26"/>
          <p:cNvGrpSpPr/>
          <p:nvPr/>
        </p:nvGrpSpPr>
        <p:grpSpPr>
          <a:xfrm>
            <a:off x="5105400" y="1219552"/>
            <a:ext cx="3627512" cy="1428760"/>
            <a:chOff x="5177408" y="1005679"/>
            <a:chExt cx="3627512" cy="1428760"/>
          </a:xfrm>
        </p:grpSpPr>
        <p:sp>
          <p:nvSpPr>
            <p:cNvPr id="50" name="矩形 49"/>
            <p:cNvSpPr/>
            <p:nvPr/>
          </p:nvSpPr>
          <p:spPr>
            <a:xfrm>
              <a:off x="5177408" y="1005679"/>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项目介绍</a:t>
              </a:r>
              <a:endParaRPr lang="zh-CN" altLang="en-US" sz="4000" dirty="0">
                <a:ea typeface="微软雅黑" pitchFamily="34" charset="-122"/>
              </a:endParaRPr>
            </a:p>
          </p:txBody>
        </p:sp>
        <p:sp>
          <p:nvSpPr>
            <p:cNvPr id="51" name="TextBox 50"/>
            <p:cNvSpPr txBox="1"/>
            <p:nvPr/>
          </p:nvSpPr>
          <p:spPr>
            <a:xfrm>
              <a:off x="5329808" y="1081879"/>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1</a:t>
              </a:r>
              <a:endParaRPr lang="zh-CN" altLang="en-US" sz="6000" dirty="0">
                <a:solidFill>
                  <a:schemeClr val="bg1">
                    <a:lumMod val="65000"/>
                  </a:schemeClr>
                </a:solidFill>
                <a:latin typeface="Impact" pitchFamily="34" charset="0"/>
                <a:ea typeface="华文琥珀" pitchFamily="2" charset="-122"/>
              </a:endParaRPr>
            </a:p>
          </p:txBody>
        </p:sp>
      </p:grpSp>
      <p:grpSp>
        <p:nvGrpSpPr>
          <p:cNvPr id="55" name="组合 32"/>
          <p:cNvGrpSpPr/>
          <p:nvPr/>
        </p:nvGrpSpPr>
        <p:grpSpPr>
          <a:xfrm>
            <a:off x="5076056" y="4376504"/>
            <a:ext cx="3627512" cy="1428760"/>
            <a:chOff x="5148064" y="2132856"/>
            <a:chExt cx="3627512" cy="1428760"/>
          </a:xfrm>
        </p:grpSpPr>
        <p:sp>
          <p:nvSpPr>
            <p:cNvPr id="56" name="矩形 55"/>
            <p:cNvSpPr/>
            <p:nvPr/>
          </p:nvSpPr>
          <p:spPr>
            <a:xfrm>
              <a:off x="5148064" y="2132856"/>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未来展望</a:t>
              </a:r>
              <a:endParaRPr lang="zh-CN" altLang="en-US" sz="4000" dirty="0">
                <a:ea typeface="微软雅黑" pitchFamily="34" charset="-122"/>
              </a:endParaRPr>
            </a:p>
          </p:txBody>
        </p:sp>
        <p:sp>
          <p:nvSpPr>
            <p:cNvPr id="57" name="TextBox 56"/>
            <p:cNvSpPr txBox="1"/>
            <p:nvPr/>
          </p:nvSpPr>
          <p:spPr>
            <a:xfrm>
              <a:off x="5316694" y="2204864"/>
              <a:ext cx="623458" cy="1015663"/>
            </a:xfrm>
            <a:prstGeom prst="rect">
              <a:avLst/>
            </a:prstGeom>
            <a:noFill/>
          </p:spPr>
          <p:txBody>
            <a:bodyPr wrap="square" rtlCol="0">
              <a:spAutoFit/>
            </a:bodyPr>
            <a:lstStyle/>
            <a:p>
              <a:r>
                <a:rPr lang="en-US" altLang="zh-CN" sz="6000" dirty="0">
                  <a:solidFill>
                    <a:schemeClr val="bg1">
                      <a:lumMod val="65000"/>
                    </a:schemeClr>
                  </a:solidFill>
                  <a:latin typeface="Impact" pitchFamily="34" charset="0"/>
                  <a:ea typeface="华文琥珀" pitchFamily="2" charset="-122"/>
                </a:rPr>
                <a:t>3</a:t>
              </a:r>
              <a:endParaRPr lang="zh-CN" altLang="en-US" sz="6000" dirty="0">
                <a:solidFill>
                  <a:schemeClr val="bg1">
                    <a:lumMod val="65000"/>
                  </a:schemeClr>
                </a:solidFill>
                <a:latin typeface="Impact" pitchFamily="34" charset="0"/>
                <a:ea typeface="华文琥珀" pitchFamily="2" charset="-122"/>
              </a:endParaRPr>
            </a:p>
          </p:txBody>
        </p:sp>
      </p:grpSp>
    </p:spTree>
    <p:extLst>
      <p:ext uri="{BB962C8B-B14F-4D97-AF65-F5344CB8AC3E}">
        <p14:creationId xmlns:p14="http://schemas.microsoft.com/office/powerpoint/2010/main" val="2488126835"/>
      </p:ext>
    </p:extLst>
  </p:cSld>
  <p:clrMapOvr>
    <a:masterClrMapping/>
  </p:clrMapOvr>
  <p:transition advTm="297"/>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9" name="标题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zh-CN" altLang="en-US" sz="4000" dirty="0" smtClean="0"/>
              <a:t>晋升理由 </a:t>
            </a:r>
            <a:r>
              <a:rPr lang="en-US" altLang="zh-CN" sz="4000" dirty="0" smtClean="0"/>
              <a:t>– </a:t>
            </a:r>
            <a:r>
              <a:rPr lang="zh-CN" altLang="en-US" sz="4000" dirty="0" smtClean="0"/>
              <a:t>技术相关</a:t>
            </a:r>
            <a:endParaRPr lang="en-US" sz="4000" dirty="0" smtClean="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ounded Rectangle 4"/>
          <p:cNvSpPr/>
          <p:nvPr/>
        </p:nvSpPr>
        <p:spPr>
          <a:xfrm>
            <a:off x="1043608" y="1066800"/>
            <a:ext cx="7500990" cy="778024"/>
          </a:xfrm>
          <a:prstGeom prst="roundRect">
            <a:avLst>
              <a:gd name="adj" fmla="val 955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b="1" dirty="0">
                <a:latin typeface="微软雅黑" pitchFamily="34" charset="-122"/>
                <a:ea typeface="微软雅黑" pitchFamily="34" charset="-122"/>
              </a:rPr>
              <a:t>作为一名核心开发工程师，对</a:t>
            </a:r>
            <a:r>
              <a:rPr lang="en-US" altLang="zh-CN" sz="2400" b="1" dirty="0">
                <a:latin typeface="微软雅黑" pitchFamily="34" charset="-122"/>
                <a:ea typeface="微软雅黑" pitchFamily="34" charset="-122"/>
              </a:rPr>
              <a:t>TAE</a:t>
            </a:r>
            <a:r>
              <a:rPr lang="zh-CN" altLang="en-US" sz="2400" b="1" dirty="0">
                <a:latin typeface="微软雅黑" pitchFamily="34" charset="-122"/>
                <a:ea typeface="微软雅黑" pitchFamily="34" charset="-122"/>
              </a:rPr>
              <a:t>的快速发展和稳定成熟做出了一定的贡献</a:t>
            </a:r>
            <a:endParaRPr lang="en-US" sz="2400" b="1" dirty="0" smtClean="0">
              <a:latin typeface="微软雅黑" pitchFamily="34" charset="-122"/>
              <a:ea typeface="微软雅黑" pitchFamily="34" charset="-122"/>
            </a:endParaRPr>
          </a:p>
        </p:txBody>
      </p:sp>
      <p:sp>
        <p:nvSpPr>
          <p:cNvPr id="6" name="文本占位符 6"/>
          <p:cNvSpPr txBox="1">
            <a:spLocks/>
          </p:cNvSpPr>
          <p:nvPr/>
        </p:nvSpPr>
        <p:spPr bwMode="auto">
          <a:xfrm>
            <a:off x="1019500" y="2060848"/>
            <a:ext cx="7800972" cy="4392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1" indent="-342900" eaLnBrk="0" hangingPunct="0">
              <a:buFont typeface="Wingdings" pitchFamily="2" charset="2"/>
              <a:buChar char="Ø"/>
              <a:defRPr/>
            </a:pPr>
            <a:r>
              <a:rPr lang="zh-CN" altLang="en-US" sz="2000" kern="0" dirty="0">
                <a:latin typeface="微软雅黑" panose="020B0503020204020204" pitchFamily="34" charset="-122"/>
                <a:ea typeface="微软雅黑" panose="020B0503020204020204" pitchFamily="34" charset="-122"/>
              </a:rPr>
              <a:t>来</a:t>
            </a:r>
            <a:r>
              <a:rPr lang="en-US" altLang="zh-CN" sz="2000" kern="0" dirty="0">
                <a:latin typeface="微软雅黑" panose="020B0503020204020204" pitchFamily="34" charset="-122"/>
                <a:ea typeface="微软雅黑" panose="020B0503020204020204" pitchFamily="34" charset="-122"/>
              </a:rPr>
              <a:t>TAE</a:t>
            </a:r>
            <a:r>
              <a:rPr lang="zh-CN" altLang="en-US" sz="2000" kern="0" dirty="0">
                <a:latin typeface="微软雅黑" panose="020B0503020204020204" pitchFamily="34" charset="-122"/>
                <a:ea typeface="微软雅黑" panose="020B0503020204020204" pitchFamily="34" charset="-122"/>
              </a:rPr>
              <a:t>两年多，基本参与过所有的系统开发，对</a:t>
            </a:r>
            <a:r>
              <a:rPr lang="en-US" altLang="zh-CN" sz="2000" kern="0" dirty="0">
                <a:latin typeface="微软雅黑" panose="020B0503020204020204" pitchFamily="34" charset="-122"/>
                <a:ea typeface="微软雅黑" panose="020B0503020204020204" pitchFamily="34" charset="-122"/>
              </a:rPr>
              <a:t>TAE</a:t>
            </a:r>
            <a:r>
              <a:rPr lang="zh-CN" altLang="en-US" sz="2000" kern="0" dirty="0">
                <a:latin typeface="微软雅黑" panose="020B0503020204020204" pitchFamily="34" charset="-122"/>
                <a:ea typeface="微软雅黑" panose="020B0503020204020204" pitchFamily="34" charset="-122"/>
              </a:rPr>
              <a:t>的技术架构和业务架构都有深入了解和掌握，对相关的主站依赖系统也从使用阶段进化到深入理解阶段</a:t>
            </a:r>
            <a:r>
              <a:rPr lang="zh-CN" altLang="en-US" sz="2000" kern="0" dirty="0" smtClean="0">
                <a:latin typeface="微软雅黑" panose="020B0503020204020204" pitchFamily="34" charset="-122"/>
                <a:ea typeface="微软雅黑" panose="020B0503020204020204" pitchFamily="34" charset="-122"/>
              </a:rPr>
              <a:t>。</a:t>
            </a:r>
            <a:endParaRPr lang="en-US" altLang="zh-CN" sz="2000" kern="0" dirty="0" smtClean="0">
              <a:latin typeface="微软雅黑" panose="020B0503020204020204" pitchFamily="34" charset="-122"/>
              <a:ea typeface="微软雅黑" panose="020B0503020204020204" pitchFamily="34" charset="-122"/>
            </a:endParaRPr>
          </a:p>
          <a:p>
            <a:pPr marL="0" lvl="1" eaLnBrk="0" hangingPunct="0">
              <a:defRPr/>
            </a:pPr>
            <a:endParaRPr lang="zh-CN" altLang="en-US" sz="2000" kern="0" dirty="0">
              <a:latin typeface="微软雅黑" panose="020B0503020204020204" pitchFamily="34" charset="-122"/>
              <a:ea typeface="微软雅黑" panose="020B0503020204020204" pitchFamily="34" charset="-122"/>
            </a:endParaRPr>
          </a:p>
          <a:p>
            <a:pPr marL="342900" lvl="1" indent="-342900" eaLnBrk="0" hangingPunct="0">
              <a:buFont typeface="Wingdings" pitchFamily="2" charset="2"/>
              <a:buChar char="Ø"/>
              <a:defRPr/>
            </a:pPr>
            <a:r>
              <a:rPr lang="zh-CN" altLang="en-US" sz="2000" kern="0" dirty="0">
                <a:latin typeface="微软雅黑" panose="020B0503020204020204" pitchFamily="34" charset="-122"/>
                <a:ea typeface="微软雅黑" panose="020B0503020204020204" pitchFamily="34" charset="-122"/>
              </a:rPr>
              <a:t>具备良好的产品化意识和技术架构能力，从日常项目中孵化了三个</a:t>
            </a:r>
            <a:r>
              <a:rPr lang="zh-CN" altLang="en-US" sz="2000" kern="0" dirty="0" smtClean="0">
                <a:latin typeface="微软雅黑" panose="020B0503020204020204" pitchFamily="34" charset="-122"/>
                <a:ea typeface="微软雅黑" panose="020B0503020204020204" pitchFamily="34" charset="-122"/>
              </a:rPr>
              <a:t>产品（</a:t>
            </a:r>
            <a:r>
              <a:rPr lang="en-US" altLang="zh-CN" sz="2000" kern="0" dirty="0" err="1" smtClean="0">
                <a:latin typeface="微软雅黑" panose="020B0503020204020204" pitchFamily="34" charset="-122"/>
                <a:ea typeface="微软雅黑" panose="020B0503020204020204" pitchFamily="34" charset="-122"/>
              </a:rPr>
              <a:t>TaeSsoProxy</a:t>
            </a:r>
            <a:r>
              <a:rPr lang="en-US" altLang="zh-CN" sz="2000" kern="0" dirty="0" smtClean="0">
                <a:latin typeface="微软雅黑" panose="020B0503020204020204" pitchFamily="34" charset="-122"/>
                <a:ea typeface="微软雅黑" panose="020B0503020204020204" pitchFamily="34" charset="-122"/>
              </a:rPr>
              <a:t>/</a:t>
            </a:r>
            <a:r>
              <a:rPr lang="en-US" altLang="zh-CN" sz="2000" kern="0" dirty="0" err="1" smtClean="0">
                <a:latin typeface="微软雅黑" panose="020B0503020204020204" pitchFamily="34" charset="-122"/>
                <a:ea typeface="微软雅黑" panose="020B0503020204020204" pitchFamily="34" charset="-122"/>
              </a:rPr>
              <a:t>TaeGit</a:t>
            </a:r>
            <a:r>
              <a:rPr lang="en-US" altLang="zh-CN" sz="2000" kern="0" dirty="0" smtClean="0">
                <a:latin typeface="微软雅黑" panose="020B0503020204020204" pitchFamily="34" charset="-122"/>
                <a:ea typeface="微软雅黑" panose="020B0503020204020204" pitchFamily="34" charset="-122"/>
              </a:rPr>
              <a:t>/</a:t>
            </a:r>
            <a:r>
              <a:rPr lang="en-US" altLang="zh-CN" sz="2000" kern="0" dirty="0" err="1" smtClean="0">
                <a:latin typeface="微软雅黑" panose="020B0503020204020204" pitchFamily="34" charset="-122"/>
                <a:ea typeface="微软雅黑" panose="020B0503020204020204" pitchFamily="34" charset="-122"/>
              </a:rPr>
              <a:t>TaeBuilder</a:t>
            </a:r>
            <a:r>
              <a:rPr lang="zh-CN" altLang="en-US" sz="2000" kern="0" dirty="0" smtClean="0">
                <a:latin typeface="微软雅黑" panose="020B0503020204020204" pitchFamily="34" charset="-122"/>
                <a:ea typeface="微软雅黑" panose="020B0503020204020204" pitchFamily="34" charset="-122"/>
              </a:rPr>
              <a:t>），</a:t>
            </a:r>
            <a:r>
              <a:rPr lang="zh-CN" altLang="en-US" sz="2000" kern="0" dirty="0">
                <a:latin typeface="微软雅黑" panose="020B0503020204020204" pitchFamily="34" charset="-122"/>
                <a:ea typeface="微软雅黑" panose="020B0503020204020204" pitchFamily="34" charset="-122"/>
              </a:rPr>
              <a:t>并且都</a:t>
            </a:r>
            <a:r>
              <a:rPr lang="zh-CN" altLang="en-US" sz="2000" kern="0" dirty="0" smtClean="0">
                <a:latin typeface="微软雅黑" panose="020B0503020204020204" pitchFamily="34" charset="-122"/>
                <a:ea typeface="微软雅黑" panose="020B0503020204020204" pitchFamily="34" charset="-122"/>
              </a:rPr>
              <a:t>有比较明确的</a:t>
            </a:r>
            <a:r>
              <a:rPr lang="zh-CN" altLang="en-US" sz="2000" kern="0" dirty="0">
                <a:latin typeface="微软雅黑" panose="020B0503020204020204" pitchFamily="34" charset="-122"/>
                <a:ea typeface="微软雅黑" panose="020B0503020204020204" pitchFamily="34" charset="-122"/>
              </a:rPr>
              <a:t>产品规划</a:t>
            </a:r>
            <a:r>
              <a:rPr lang="zh-CN" altLang="en-US" sz="2000" kern="0" dirty="0" smtClean="0">
                <a:latin typeface="微软雅黑" panose="020B0503020204020204" pitchFamily="34" charset="-122"/>
                <a:ea typeface="微软雅黑" panose="020B0503020204020204" pitchFamily="34" charset="-122"/>
              </a:rPr>
              <a:t>。</a:t>
            </a:r>
            <a:endParaRPr lang="en-US" altLang="zh-CN" sz="2000" kern="0" dirty="0" smtClean="0">
              <a:latin typeface="微软雅黑" panose="020B0503020204020204" pitchFamily="34" charset="-122"/>
              <a:ea typeface="微软雅黑" panose="020B0503020204020204" pitchFamily="34" charset="-122"/>
            </a:endParaRPr>
          </a:p>
          <a:p>
            <a:pPr marL="342900" lvl="1" indent="-342900" eaLnBrk="0" hangingPunct="0">
              <a:buFont typeface="Wingdings" pitchFamily="2" charset="2"/>
              <a:buChar char="Ø"/>
              <a:defRPr/>
            </a:pPr>
            <a:endParaRPr lang="zh-CN" altLang="en-US" sz="2000" kern="0" dirty="0">
              <a:latin typeface="微软雅黑" panose="020B0503020204020204" pitchFamily="34" charset="-122"/>
              <a:ea typeface="微软雅黑" panose="020B0503020204020204" pitchFamily="34" charset="-122"/>
            </a:endParaRPr>
          </a:p>
          <a:p>
            <a:pPr marL="342900" lvl="1" indent="-342900" eaLnBrk="0" hangingPunct="0">
              <a:buFont typeface="Wingdings" pitchFamily="2" charset="2"/>
              <a:buChar char="Ø"/>
              <a:defRPr/>
            </a:pPr>
            <a:r>
              <a:rPr lang="zh-CN" altLang="en-US" sz="2000" kern="0" dirty="0">
                <a:latin typeface="微软雅黑" panose="020B0503020204020204" pitchFamily="34" charset="-122"/>
                <a:ea typeface="微软雅黑" panose="020B0503020204020204" pitchFamily="34" charset="-122"/>
              </a:rPr>
              <a:t>参与主导了多个</a:t>
            </a:r>
            <a:r>
              <a:rPr lang="en-US" altLang="zh-CN" sz="2000" kern="0" dirty="0">
                <a:latin typeface="微软雅黑" panose="020B0503020204020204" pitchFamily="34" charset="-122"/>
                <a:ea typeface="微软雅黑" panose="020B0503020204020204" pitchFamily="34" charset="-122"/>
              </a:rPr>
              <a:t>TAE</a:t>
            </a:r>
            <a:r>
              <a:rPr lang="zh-CN" altLang="en-US" sz="2000" kern="0" dirty="0">
                <a:latin typeface="微软雅黑" panose="020B0503020204020204" pitchFamily="34" charset="-122"/>
                <a:ea typeface="微软雅黑" panose="020B0503020204020204" pitchFamily="34" charset="-122"/>
              </a:rPr>
              <a:t>的重点项目：</a:t>
            </a:r>
            <a:r>
              <a:rPr lang="en-US" altLang="zh-CN" sz="2000" kern="0" dirty="0">
                <a:latin typeface="微软雅黑" panose="020B0503020204020204" pitchFamily="34" charset="-122"/>
                <a:ea typeface="微软雅黑" panose="020B0503020204020204" pitchFamily="34" charset="-122"/>
              </a:rPr>
              <a:t>TAE</a:t>
            </a:r>
            <a:r>
              <a:rPr lang="zh-CN" altLang="en-US" sz="2000" kern="0" dirty="0">
                <a:latin typeface="微软雅黑" panose="020B0503020204020204" pitchFamily="34" charset="-122"/>
                <a:ea typeface="微软雅黑" panose="020B0503020204020204" pitchFamily="34" charset="-122"/>
              </a:rPr>
              <a:t>监控体系、优站</a:t>
            </a:r>
            <a:r>
              <a:rPr lang="en-US" altLang="zh-CN" sz="2000" kern="0" dirty="0">
                <a:latin typeface="微软雅黑" panose="020B0503020204020204" pitchFamily="34" charset="-122"/>
                <a:ea typeface="微软雅黑" panose="020B0503020204020204" pitchFamily="34" charset="-122"/>
              </a:rPr>
              <a:t>JAVA</a:t>
            </a:r>
            <a:r>
              <a:rPr lang="zh-CN" altLang="en-US" sz="2000" kern="0" dirty="0">
                <a:latin typeface="微软雅黑" panose="020B0503020204020204" pitchFamily="34" charset="-122"/>
                <a:ea typeface="微软雅黑" panose="020B0503020204020204" pitchFamily="34" charset="-122"/>
              </a:rPr>
              <a:t>，双十</a:t>
            </a:r>
            <a:r>
              <a:rPr lang="zh-CN" altLang="en-US" sz="2000" kern="0" dirty="0" smtClean="0">
                <a:latin typeface="微软雅黑" panose="020B0503020204020204" pitchFamily="34" charset="-122"/>
                <a:ea typeface="微软雅黑" panose="020B0503020204020204" pitchFamily="34" charset="-122"/>
              </a:rPr>
              <a:t>一、优</a:t>
            </a:r>
            <a:r>
              <a:rPr lang="zh-CN" altLang="en-US" sz="2000" kern="0" dirty="0">
                <a:latin typeface="微软雅黑" panose="020B0503020204020204" pitchFamily="34" charset="-122"/>
                <a:ea typeface="微软雅黑" panose="020B0503020204020204" pitchFamily="34" charset="-122"/>
              </a:rPr>
              <a:t>站</a:t>
            </a:r>
            <a:r>
              <a:rPr lang="zh-CN" altLang="en-US" sz="2000" kern="0" dirty="0" smtClean="0">
                <a:latin typeface="微软雅黑" panose="020B0503020204020204" pitchFamily="34" charset="-122"/>
                <a:ea typeface="微软雅黑" panose="020B0503020204020204" pitchFamily="34" charset="-122"/>
              </a:rPr>
              <a:t>迁移等</a:t>
            </a:r>
            <a:r>
              <a:rPr lang="zh-CN" altLang="en-US" sz="2000" kern="0" dirty="0">
                <a:latin typeface="微软雅黑" panose="020B0503020204020204" pitchFamily="34" charset="-122"/>
                <a:ea typeface="微软雅黑" panose="020B0503020204020204" pitchFamily="34" charset="-122"/>
              </a:rPr>
              <a:t>，大多数情况是身兼数</a:t>
            </a:r>
            <a:r>
              <a:rPr lang="zh-CN" altLang="en-US" sz="2000" kern="0" dirty="0" smtClean="0">
                <a:latin typeface="微软雅黑" panose="020B0503020204020204" pitchFamily="34" charset="-122"/>
                <a:ea typeface="微软雅黑" panose="020B0503020204020204" pitchFamily="34" charset="-122"/>
              </a:rPr>
              <a:t>职（</a:t>
            </a:r>
            <a:r>
              <a:rPr lang="en-US" altLang="zh-CN" sz="2000" kern="0" dirty="0" smtClean="0">
                <a:latin typeface="微软雅黑" panose="020B0503020204020204" pitchFamily="34" charset="-122"/>
                <a:ea typeface="微软雅黑" panose="020B0503020204020204" pitchFamily="34" charset="-122"/>
              </a:rPr>
              <a:t>PM+DEV</a:t>
            </a:r>
            <a:r>
              <a:rPr lang="zh-CN" altLang="en-US" sz="2000" kern="0" dirty="0" smtClean="0">
                <a:latin typeface="微软雅黑" panose="020B0503020204020204" pitchFamily="34" charset="-122"/>
                <a:ea typeface="微软雅黑" panose="020B0503020204020204" pitchFamily="34" charset="-122"/>
              </a:rPr>
              <a:t>），</a:t>
            </a:r>
            <a:r>
              <a:rPr lang="zh-CN" altLang="en-US" sz="2000" kern="0" dirty="0">
                <a:latin typeface="微软雅黑" panose="020B0503020204020204" pitchFamily="34" charset="-122"/>
                <a:ea typeface="微软雅黑" panose="020B0503020204020204" pitchFamily="34" charset="-122"/>
              </a:rPr>
              <a:t>项目结果都是比较好的，一定程度上催熟了</a:t>
            </a:r>
            <a:r>
              <a:rPr lang="en-US" altLang="zh-CN" sz="2000" kern="0" dirty="0">
                <a:latin typeface="微软雅黑" panose="020B0503020204020204" pitchFamily="34" charset="-122"/>
                <a:ea typeface="微软雅黑" panose="020B0503020204020204" pitchFamily="34" charset="-122"/>
              </a:rPr>
              <a:t>TAE</a:t>
            </a:r>
            <a:endParaRPr kumimoji="0" lang="zh-CN" altLang="en-US" sz="200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8208825"/>
      </p:ext>
    </p:extLst>
  </p:cSld>
  <p:clrMapOvr>
    <a:masterClrMapping/>
  </p:clrMapOvr>
  <p:transition advTm="297"/>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Line 5"/>
          <p:cNvSpPr>
            <a:spLocks noChangeShapeType="1"/>
          </p:cNvSpPr>
          <p:nvPr/>
        </p:nvSpPr>
        <p:spPr bwMode="auto">
          <a:xfrm>
            <a:off x="467544" y="5949280"/>
            <a:ext cx="8280400" cy="0"/>
          </a:xfrm>
          <a:prstGeom prst="line">
            <a:avLst/>
          </a:prstGeom>
          <a:noFill/>
          <a:ln w="12700">
            <a:solidFill>
              <a:schemeClr val="tx1"/>
            </a:solidFill>
            <a:round/>
            <a:headEnd/>
            <a:tailEnd type="triangle" w="med" len="med"/>
          </a:ln>
        </p:spPr>
        <p:txBody>
          <a:bodyPr wrap="none"/>
          <a:lstStyle/>
          <a:p>
            <a:endParaRPr lang="zh-CN" altLang="en-US" dirty="0">
              <a:ea typeface="微软雅黑" pitchFamily="34" charset="-122"/>
            </a:endParaRPr>
          </a:p>
        </p:txBody>
      </p:sp>
      <p:grpSp>
        <p:nvGrpSpPr>
          <p:cNvPr id="2" name="组合 23"/>
          <p:cNvGrpSpPr/>
          <p:nvPr/>
        </p:nvGrpSpPr>
        <p:grpSpPr>
          <a:xfrm>
            <a:off x="5083022" y="4284137"/>
            <a:ext cx="3665442" cy="1609591"/>
            <a:chOff x="4932040" y="476672"/>
            <a:chExt cx="3600400" cy="1368152"/>
          </a:xfrm>
        </p:grpSpPr>
        <p:sp>
          <p:nvSpPr>
            <p:cNvPr id="23" name="矩形 22"/>
            <p:cNvSpPr/>
            <p:nvPr/>
          </p:nvSpPr>
          <p:spPr>
            <a:xfrm>
              <a:off x="4932040" y="576857"/>
              <a:ext cx="3600400" cy="12679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ea typeface="微软雅黑" pitchFamily="34" charset="-122"/>
              </a:endParaRPr>
            </a:p>
          </p:txBody>
        </p:sp>
        <p:sp>
          <p:nvSpPr>
            <p:cNvPr id="24" name="矩形 23"/>
            <p:cNvSpPr/>
            <p:nvPr/>
          </p:nvSpPr>
          <p:spPr>
            <a:xfrm>
              <a:off x="4932040" y="548680"/>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dirty="0">
                <a:solidFill>
                  <a:schemeClr val="tx1"/>
                </a:solidFill>
                <a:latin typeface="Calligraphic" pitchFamily="2" charset="0"/>
                <a:ea typeface="微软雅黑" pitchFamily="34" charset="-122"/>
              </a:endParaRPr>
            </a:p>
          </p:txBody>
        </p:sp>
        <p:sp>
          <p:nvSpPr>
            <p:cNvPr id="25" name="TextBox 24"/>
            <p:cNvSpPr txBox="1"/>
            <p:nvPr/>
          </p:nvSpPr>
          <p:spPr>
            <a:xfrm>
              <a:off x="5894007" y="910461"/>
              <a:ext cx="2396375" cy="601703"/>
            </a:xfrm>
            <a:prstGeom prst="rect">
              <a:avLst/>
            </a:prstGeom>
            <a:noFill/>
          </p:spPr>
          <p:txBody>
            <a:bodyPr wrap="square" rtlCol="0">
              <a:spAutoFit/>
            </a:bodyPr>
            <a:lstStyle/>
            <a:p>
              <a:r>
                <a:rPr lang="zh-CN" altLang="en-US" sz="4000" dirty="0" smtClean="0">
                  <a:solidFill>
                    <a:schemeClr val="bg1"/>
                  </a:solidFill>
                  <a:latin typeface="微软雅黑" pitchFamily="34" charset="-122"/>
                  <a:ea typeface="微软雅黑" pitchFamily="34" charset="-122"/>
                </a:rPr>
                <a:t>未来展望</a:t>
              </a:r>
              <a:endParaRPr lang="zh-CN" altLang="en-US" sz="4000" dirty="0">
                <a:solidFill>
                  <a:schemeClr val="bg1"/>
                </a:solidFill>
                <a:latin typeface="微软雅黑" pitchFamily="34" charset="-122"/>
                <a:ea typeface="微软雅黑" pitchFamily="34" charset="-122"/>
              </a:endParaRPr>
            </a:p>
          </p:txBody>
        </p:sp>
        <p:sp>
          <p:nvSpPr>
            <p:cNvPr id="26" name="TextBox 25"/>
            <p:cNvSpPr txBox="1"/>
            <p:nvPr/>
          </p:nvSpPr>
          <p:spPr>
            <a:xfrm>
              <a:off x="5143589" y="476672"/>
              <a:ext cx="581670" cy="863313"/>
            </a:xfrm>
            <a:prstGeom prst="rect">
              <a:avLst/>
            </a:prstGeom>
            <a:noFill/>
          </p:spPr>
          <p:txBody>
            <a:bodyPr wrap="square" rtlCol="0">
              <a:spAutoFit/>
            </a:bodyPr>
            <a:lstStyle/>
            <a:p>
              <a:r>
                <a:rPr lang="en-US" altLang="zh-CN" sz="6000" dirty="0">
                  <a:latin typeface="Impact" pitchFamily="34" charset="0"/>
                  <a:ea typeface="华文琥珀" pitchFamily="2" charset="-122"/>
                </a:rPr>
                <a:t>3</a:t>
              </a:r>
              <a:endParaRPr lang="zh-CN" altLang="en-US" sz="6000" dirty="0">
                <a:latin typeface="Impact" pitchFamily="34" charset="0"/>
                <a:ea typeface="华文琥珀" pitchFamily="2" charset="-122"/>
              </a:endParaRPr>
            </a:p>
          </p:txBody>
        </p:sp>
      </p:grpSp>
      <p:grpSp>
        <p:nvGrpSpPr>
          <p:cNvPr id="3" name="组合 26"/>
          <p:cNvGrpSpPr/>
          <p:nvPr/>
        </p:nvGrpSpPr>
        <p:grpSpPr>
          <a:xfrm>
            <a:off x="5105400" y="1268760"/>
            <a:ext cx="3627512" cy="1428760"/>
            <a:chOff x="5177408" y="1005679"/>
            <a:chExt cx="3627512" cy="1428760"/>
          </a:xfrm>
        </p:grpSpPr>
        <p:sp>
          <p:nvSpPr>
            <p:cNvPr id="28" name="矩形 27"/>
            <p:cNvSpPr/>
            <p:nvPr/>
          </p:nvSpPr>
          <p:spPr>
            <a:xfrm>
              <a:off x="5177408" y="1005679"/>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项目介绍</a:t>
              </a:r>
              <a:endParaRPr lang="zh-CN" altLang="en-US" sz="4000" dirty="0">
                <a:ea typeface="微软雅黑" pitchFamily="34" charset="-122"/>
              </a:endParaRPr>
            </a:p>
          </p:txBody>
        </p:sp>
        <p:sp>
          <p:nvSpPr>
            <p:cNvPr id="29" name="TextBox 28"/>
            <p:cNvSpPr txBox="1"/>
            <p:nvPr/>
          </p:nvSpPr>
          <p:spPr>
            <a:xfrm>
              <a:off x="5329808" y="1346768"/>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1</a:t>
              </a:r>
              <a:endParaRPr lang="zh-CN" altLang="en-US" sz="6000" dirty="0">
                <a:solidFill>
                  <a:schemeClr val="bg1">
                    <a:lumMod val="65000"/>
                  </a:schemeClr>
                </a:solidFill>
                <a:latin typeface="Impact" pitchFamily="34" charset="0"/>
                <a:ea typeface="华文琥珀" pitchFamily="2" charset="-122"/>
              </a:endParaRPr>
            </a:p>
          </p:txBody>
        </p:sp>
      </p:grpSp>
      <p:grpSp>
        <p:nvGrpSpPr>
          <p:cNvPr id="18" name="组合 17"/>
          <p:cNvGrpSpPr/>
          <p:nvPr/>
        </p:nvGrpSpPr>
        <p:grpSpPr>
          <a:xfrm>
            <a:off x="5076056" y="2845728"/>
            <a:ext cx="3627512" cy="1428760"/>
            <a:chOff x="5076056" y="5157192"/>
            <a:chExt cx="3627512" cy="1428760"/>
          </a:xfrm>
        </p:grpSpPr>
        <p:sp>
          <p:nvSpPr>
            <p:cNvPr id="34" name="矩形 33"/>
            <p:cNvSpPr/>
            <p:nvPr/>
          </p:nvSpPr>
          <p:spPr>
            <a:xfrm>
              <a:off x="5076056" y="5157192"/>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chemeClr val="bg1"/>
                  </a:solidFill>
                  <a:latin typeface="微软雅黑" pitchFamily="34" charset="-122"/>
                  <a:ea typeface="微软雅黑" pitchFamily="34" charset="-122"/>
                </a:rPr>
                <a:t> 理由</a:t>
              </a:r>
              <a:r>
                <a:rPr lang="zh-CN" altLang="en-US" sz="4000" dirty="0">
                  <a:solidFill>
                    <a:schemeClr val="bg1"/>
                  </a:solidFill>
                  <a:latin typeface="微软雅黑" pitchFamily="34" charset="-122"/>
                  <a:ea typeface="微软雅黑" pitchFamily="34" charset="-122"/>
                </a:rPr>
                <a:t>陈述</a:t>
              </a:r>
              <a:endParaRPr lang="zh-CN" altLang="en-US" sz="4000" dirty="0">
                <a:ea typeface="微软雅黑" pitchFamily="34" charset="-122"/>
              </a:endParaRPr>
            </a:p>
          </p:txBody>
        </p:sp>
        <p:sp>
          <p:nvSpPr>
            <p:cNvPr id="35" name="TextBox 34"/>
            <p:cNvSpPr txBox="1"/>
            <p:nvPr/>
          </p:nvSpPr>
          <p:spPr>
            <a:xfrm>
              <a:off x="5244686" y="5229200"/>
              <a:ext cx="623458" cy="1015663"/>
            </a:xfrm>
            <a:prstGeom prst="rect">
              <a:avLst/>
            </a:prstGeom>
            <a:noFill/>
          </p:spPr>
          <p:txBody>
            <a:bodyPr wrap="square" rtlCol="0">
              <a:spAutoFit/>
            </a:bodyPr>
            <a:lstStyle/>
            <a:p>
              <a:r>
                <a:rPr lang="en-US" altLang="zh-CN" sz="6000" dirty="0">
                  <a:solidFill>
                    <a:schemeClr val="bg1">
                      <a:lumMod val="65000"/>
                    </a:schemeClr>
                  </a:solidFill>
                  <a:latin typeface="Impact" pitchFamily="34" charset="0"/>
                  <a:ea typeface="华文琥珀" pitchFamily="2" charset="-122"/>
                </a:rPr>
                <a:t>2</a:t>
              </a:r>
              <a:endParaRPr lang="zh-CN" altLang="en-US" sz="6000" dirty="0">
                <a:solidFill>
                  <a:schemeClr val="bg1">
                    <a:lumMod val="65000"/>
                  </a:schemeClr>
                </a:solidFill>
                <a:latin typeface="Impact" pitchFamily="34" charset="0"/>
                <a:ea typeface="华文琥珀" pitchFamily="2" charset="-122"/>
              </a:endParaRPr>
            </a:p>
          </p:txBody>
        </p:sp>
      </p:grpSp>
      <p:sp>
        <p:nvSpPr>
          <p:cNvPr id="36" name="Rectangle 7"/>
          <p:cNvSpPr>
            <a:spLocks noChangeArrowheads="1"/>
          </p:cNvSpPr>
          <p:nvPr/>
        </p:nvSpPr>
        <p:spPr bwMode="auto">
          <a:xfrm>
            <a:off x="304800" y="5046275"/>
            <a:ext cx="4800600" cy="830997"/>
          </a:xfrm>
          <a:prstGeom prst="rect">
            <a:avLst/>
          </a:prstGeom>
          <a:noFill/>
          <a:ln w="9525">
            <a:noFill/>
            <a:miter lim="800000"/>
            <a:headEnd/>
            <a:tailEnd/>
          </a:ln>
        </p:spPr>
        <p:txBody>
          <a:bodyPr wrap="square">
            <a:spAutoFit/>
          </a:bodyPr>
          <a:lstStyle/>
          <a:p>
            <a:pPr marL="704850" lvl="1" indent="-342900" algn="l">
              <a:spcBef>
                <a:spcPct val="20000"/>
              </a:spcBef>
              <a:spcAft>
                <a:spcPct val="20000"/>
              </a:spcAft>
              <a:buClr>
                <a:srgbClr val="346A6C"/>
              </a:buClr>
            </a:pPr>
            <a:r>
              <a:rPr lang="en-US" altLang="zh-CN" sz="2000" b="1" dirty="0" smtClean="0">
                <a:latin typeface="微软雅黑" pitchFamily="34" charset="-122"/>
                <a:ea typeface="微软雅黑" pitchFamily="34" charset="-122"/>
              </a:rPr>
              <a:t>3</a:t>
            </a:r>
            <a:r>
              <a:rPr kumimoji="0" lang="en-US" altLang="zh-CN" sz="2000" b="1" dirty="0" smtClean="0">
                <a:latin typeface="微软雅黑" pitchFamily="34" charset="-122"/>
                <a:ea typeface="微软雅黑" pitchFamily="34" charset="-122"/>
              </a:rPr>
              <a:t>.1 </a:t>
            </a:r>
            <a:r>
              <a:rPr kumimoji="0" lang="zh-CN" altLang="en-US" sz="2000" b="1" dirty="0" smtClean="0">
                <a:latin typeface="微软雅黑" pitchFamily="34" charset="-122"/>
                <a:ea typeface="微软雅黑" pitchFamily="34" charset="-122"/>
              </a:rPr>
              <a:t>产品规划</a:t>
            </a:r>
            <a:endParaRPr kumimoji="0" lang="en-US" altLang="zh-CN" sz="2000" b="1" dirty="0" smtClean="0">
              <a:latin typeface="微软雅黑" pitchFamily="34" charset="-122"/>
              <a:ea typeface="微软雅黑" pitchFamily="34" charset="-122"/>
            </a:endParaRPr>
          </a:p>
          <a:p>
            <a:pPr marL="704850" lvl="1" indent="-342900" algn="l">
              <a:spcBef>
                <a:spcPct val="20000"/>
              </a:spcBef>
              <a:spcAft>
                <a:spcPct val="20000"/>
              </a:spcAft>
              <a:buClr>
                <a:srgbClr val="346A6C"/>
              </a:buClr>
            </a:pPr>
            <a:r>
              <a:rPr lang="en-US" altLang="zh-CN" sz="2000" b="1" dirty="0" smtClean="0">
                <a:latin typeface="微软雅黑" pitchFamily="34" charset="-122"/>
                <a:ea typeface="微软雅黑" pitchFamily="34" charset="-122"/>
              </a:rPr>
              <a:t>3.2 </a:t>
            </a:r>
            <a:r>
              <a:rPr lang="zh-CN" altLang="en-US" sz="2000" b="1" dirty="0" smtClean="0">
                <a:latin typeface="微软雅黑" pitchFamily="34" charset="-122"/>
                <a:ea typeface="微软雅黑" pitchFamily="34" charset="-122"/>
              </a:rPr>
              <a:t>个人规划</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50214348"/>
      </p:ext>
    </p:extLst>
  </p:cSld>
  <p:clrMapOvr>
    <a:masterClrMapping/>
  </p:clrMapOvr>
  <p:transition advTm="344"/>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2" name="标题 6"/>
          <p:cNvSpPr>
            <a:spLocks noGrp="1"/>
          </p:cNvSpPr>
          <p:nvPr>
            <p:ph type="title"/>
          </p:nvPr>
        </p:nvSpPr>
        <p:spPr>
          <a:xfrm>
            <a:off x="457200" y="-76200"/>
            <a:ext cx="8229600" cy="1143000"/>
          </a:xfrm>
        </p:spPr>
        <p:txBody>
          <a:bodyPr>
            <a:normAutofit/>
          </a:bodyPr>
          <a:lstStyle/>
          <a:p>
            <a:r>
              <a:rPr lang="en-US" altLang="zh-CN" sz="4000" dirty="0" smtClean="0">
                <a:latin typeface="微软雅黑" pitchFamily="34" charset="-122"/>
              </a:rPr>
              <a:t> </a:t>
            </a:r>
            <a:r>
              <a:rPr lang="zh-CN" altLang="en-US" sz="4000" dirty="0" smtClean="0">
                <a:latin typeface="微软雅黑" pitchFamily="34" charset="-122"/>
              </a:rPr>
              <a:t>产品规划（</a:t>
            </a:r>
            <a:r>
              <a:rPr lang="en-US" altLang="zh-CN" sz="4000" dirty="0" err="1" smtClean="0">
                <a:latin typeface="微软雅黑" pitchFamily="34" charset="-122"/>
              </a:rPr>
              <a:t>TaeSso</a:t>
            </a:r>
            <a:r>
              <a:rPr lang="en-US" altLang="zh-CN" sz="4000" dirty="0" err="1">
                <a:latin typeface="微软雅黑" pitchFamily="34" charset="-122"/>
              </a:rPr>
              <a:t>Proxy</a:t>
            </a:r>
            <a:r>
              <a:rPr lang="zh-CN" altLang="en-US" sz="4000" dirty="0" smtClean="0">
                <a:latin typeface="微软雅黑" pitchFamily="34" charset="-122"/>
              </a:rPr>
              <a:t>）</a:t>
            </a:r>
            <a:endParaRPr lang="en-US" sz="4000" dirty="0" smtClean="0">
              <a:latin typeface="微软雅黑" pitchFamily="34" charset="-122"/>
              <a:ea typeface="微软雅黑" pitchFamily="34" charset="-122"/>
            </a:endParaRPr>
          </a:p>
        </p:txBody>
      </p:sp>
      <p:sp>
        <p:nvSpPr>
          <p:cNvPr id="9" name="文本占位符 6"/>
          <p:cNvSpPr txBox="1">
            <a:spLocks/>
          </p:cNvSpPr>
          <p:nvPr/>
        </p:nvSpPr>
        <p:spPr bwMode="auto">
          <a:xfrm>
            <a:off x="785786" y="1196752"/>
            <a:ext cx="7800972"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1" indent="-342900" eaLnBrk="0" hangingPunct="0">
              <a:buFont typeface="Wingdings" pitchFamily="2" charset="2"/>
              <a:buChar char="Ø"/>
              <a:defRPr/>
            </a:pPr>
            <a:r>
              <a:rPr lang="zh-CN" altLang="en-US" sz="2000" kern="0" dirty="0" smtClean="0">
                <a:latin typeface="微软雅黑" panose="020B0503020204020204" pitchFamily="34" charset="-122"/>
                <a:ea typeface="微软雅黑" panose="020B0503020204020204" pitchFamily="34" charset="-122"/>
              </a:rPr>
              <a:t>优化</a:t>
            </a:r>
            <a:r>
              <a:rPr lang="en-US" altLang="zh-CN" sz="2000" kern="0" dirty="0" err="1" smtClean="0">
                <a:latin typeface="微软雅黑" panose="020B0503020204020204" pitchFamily="34" charset="-122"/>
                <a:ea typeface="微软雅黑" panose="020B0503020204020204" pitchFamily="34" charset="-122"/>
              </a:rPr>
              <a:t>TaeSsoProxy</a:t>
            </a:r>
            <a:r>
              <a:rPr lang="zh-CN" altLang="en-US" sz="2000" kern="0" dirty="0" smtClean="0">
                <a:latin typeface="微软雅黑" panose="020B0503020204020204" pitchFamily="34" charset="-122"/>
                <a:ea typeface="微软雅黑" panose="020B0503020204020204" pitchFamily="34" charset="-122"/>
              </a:rPr>
              <a:t>的性能和稳定性。后面考虑和</a:t>
            </a:r>
            <a:r>
              <a:rPr lang="en-US" altLang="zh-CN" sz="2000" kern="0" dirty="0" err="1" smtClean="0">
                <a:latin typeface="微软雅黑" panose="020B0503020204020204" pitchFamily="34" charset="-122"/>
                <a:ea typeface="微软雅黑" panose="020B0503020204020204" pitchFamily="34" charset="-122"/>
              </a:rPr>
              <a:t>Tengine</a:t>
            </a:r>
            <a:r>
              <a:rPr lang="zh-CN" altLang="en-US" sz="2000" kern="0" dirty="0" smtClean="0">
                <a:latin typeface="微软雅黑" panose="020B0503020204020204" pitchFamily="34" charset="-122"/>
                <a:ea typeface="微软雅黑" panose="020B0503020204020204" pitchFamily="34" charset="-122"/>
              </a:rPr>
              <a:t>团队合作，将反向代理的部分功能集成到</a:t>
            </a:r>
            <a:r>
              <a:rPr lang="en-US" altLang="zh-CN" sz="2000" kern="0" dirty="0" err="1" smtClean="0">
                <a:latin typeface="微软雅黑" panose="020B0503020204020204" pitchFamily="34" charset="-122"/>
                <a:ea typeface="微软雅黑" panose="020B0503020204020204" pitchFamily="34" charset="-122"/>
              </a:rPr>
              <a:t>Nginx</a:t>
            </a:r>
            <a:r>
              <a:rPr lang="zh-CN" altLang="en-US" sz="2000" kern="0" dirty="0" smtClean="0">
                <a:latin typeface="微软雅黑" panose="020B0503020204020204" pitchFamily="34" charset="-122"/>
                <a:ea typeface="微软雅黑" panose="020B0503020204020204" pitchFamily="34" charset="-122"/>
              </a:rPr>
              <a:t>中。</a:t>
            </a:r>
            <a:endParaRPr lang="en-US" altLang="zh-CN" sz="2000" kern="0" dirty="0" smtClean="0">
              <a:latin typeface="微软雅黑" panose="020B0503020204020204" pitchFamily="34" charset="-122"/>
              <a:ea typeface="微软雅黑" panose="020B0503020204020204" pitchFamily="34" charset="-122"/>
            </a:endParaRPr>
          </a:p>
          <a:p>
            <a:pPr marL="342900" lvl="1" indent="-342900" eaLnBrk="0" hangingPunct="0">
              <a:buFont typeface="Wingdings" pitchFamily="2" charset="2"/>
              <a:buChar char="Ø"/>
              <a:defRPr/>
            </a:pPr>
            <a:endParaRPr lang="en-US" altLang="zh-CN" sz="2000" kern="0" dirty="0" smtClean="0">
              <a:latin typeface="微软雅黑" panose="020B0503020204020204" pitchFamily="34" charset="-122"/>
              <a:ea typeface="微软雅黑" panose="020B0503020204020204" pitchFamily="34" charset="-122"/>
            </a:endParaRPr>
          </a:p>
          <a:p>
            <a:pPr marL="342900" lvl="1" indent="-342900" eaLnBrk="0" hangingPunct="0">
              <a:buFont typeface="Wingdings" pitchFamily="2" charset="2"/>
              <a:buChar char="Ø"/>
              <a:defRPr/>
            </a:pPr>
            <a:endParaRPr lang="en-US" altLang="zh-CN" sz="2000" kern="0" dirty="0">
              <a:latin typeface="微软雅黑" panose="020B0503020204020204" pitchFamily="34" charset="-122"/>
              <a:ea typeface="微软雅黑" panose="020B0503020204020204" pitchFamily="34" charset="-122"/>
            </a:endParaRPr>
          </a:p>
        </p:txBody>
      </p:sp>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988840"/>
            <a:ext cx="8905875"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0288793"/>
      </p:ext>
    </p:extLst>
  </p:cSld>
  <p:clrMapOvr>
    <a:masterClrMapping/>
  </p:clrMapOvr>
  <p:transition advTm="64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2" name="标题 6"/>
          <p:cNvSpPr>
            <a:spLocks noGrp="1"/>
          </p:cNvSpPr>
          <p:nvPr>
            <p:ph type="title"/>
          </p:nvPr>
        </p:nvSpPr>
        <p:spPr>
          <a:xfrm>
            <a:off x="899592" y="-76200"/>
            <a:ext cx="7776864" cy="1143000"/>
          </a:xfrm>
        </p:spPr>
        <p:txBody>
          <a:bodyPr>
            <a:normAutofit/>
          </a:bodyPr>
          <a:lstStyle/>
          <a:p>
            <a:r>
              <a:rPr lang="zh-CN" altLang="en-US" sz="4000" dirty="0" smtClean="0">
                <a:latin typeface="微软雅黑" pitchFamily="34" charset="-122"/>
              </a:rPr>
              <a:t>产品规划（</a:t>
            </a:r>
            <a:r>
              <a:rPr lang="en-US" altLang="zh-CN" sz="4000" dirty="0" err="1" smtClean="0">
                <a:latin typeface="微软雅黑" pitchFamily="34" charset="-122"/>
              </a:rPr>
              <a:t>TaeGit</a:t>
            </a:r>
            <a:r>
              <a:rPr lang="en-US" altLang="zh-CN" sz="4000" dirty="0" smtClean="0">
                <a:latin typeface="微软雅黑" pitchFamily="34" charset="-122"/>
              </a:rPr>
              <a:t>/</a:t>
            </a:r>
            <a:r>
              <a:rPr lang="en-US" altLang="zh-CN" sz="4000" dirty="0" err="1" smtClean="0">
                <a:latin typeface="微软雅黑" pitchFamily="34" charset="-122"/>
              </a:rPr>
              <a:t>TaeBuilder</a:t>
            </a:r>
            <a:r>
              <a:rPr lang="zh-CN" altLang="en-US" sz="4000" dirty="0" smtClean="0">
                <a:latin typeface="微软雅黑" pitchFamily="34" charset="-122"/>
              </a:rPr>
              <a:t>）</a:t>
            </a:r>
            <a:endParaRPr lang="en-US" sz="4000" dirty="0" smtClean="0">
              <a:latin typeface="微软雅黑" pitchFamily="34" charset="-122"/>
              <a:ea typeface="微软雅黑" pitchFamily="34" charset="-122"/>
            </a:endParaRPr>
          </a:p>
        </p:txBody>
      </p:sp>
      <p:sp>
        <p:nvSpPr>
          <p:cNvPr id="9" name="文本占位符 6"/>
          <p:cNvSpPr txBox="1">
            <a:spLocks/>
          </p:cNvSpPr>
          <p:nvPr/>
        </p:nvSpPr>
        <p:spPr bwMode="auto">
          <a:xfrm>
            <a:off x="323528" y="836712"/>
            <a:ext cx="842493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lvl="1" algn="ctr" eaLnBrk="0" hangingPunct="0">
              <a:defRPr/>
            </a:pPr>
            <a:r>
              <a:rPr lang="zh-CN" altLang="en-US" sz="2800" b="1" dirty="0">
                <a:solidFill>
                  <a:srgbClr val="FF0000"/>
                </a:solidFill>
                <a:latin typeface="微软雅黑" panose="020B0503020204020204" pitchFamily="34" charset="-122"/>
                <a:ea typeface="微软雅黑" panose="020B0503020204020204" pitchFamily="34" charset="-122"/>
              </a:rPr>
              <a:t>打造一条完整的</a:t>
            </a:r>
            <a:r>
              <a:rPr lang="zh-CN" altLang="en-US" sz="2800" b="1" dirty="0" smtClean="0">
                <a:solidFill>
                  <a:srgbClr val="FF0000"/>
                </a:solidFill>
                <a:latin typeface="微软雅黑" panose="020B0503020204020204" pitchFamily="34" charset="-122"/>
                <a:ea typeface="微软雅黑" panose="020B0503020204020204" pitchFamily="34" charset="-122"/>
              </a:rPr>
              <a:t>应用开发</a:t>
            </a:r>
            <a:r>
              <a:rPr lang="zh-CN" altLang="en-US" sz="2800" b="1" dirty="0">
                <a:solidFill>
                  <a:srgbClr val="FF0000"/>
                </a:solidFill>
                <a:latin typeface="微软雅黑" panose="020B0503020204020204" pitchFamily="34" charset="-122"/>
                <a:ea typeface="微软雅黑" panose="020B0503020204020204" pitchFamily="34" charset="-122"/>
              </a:rPr>
              <a:t>工具</a:t>
            </a:r>
            <a:r>
              <a:rPr lang="zh-CN" altLang="en-US" sz="2800" b="1" dirty="0" smtClean="0">
                <a:solidFill>
                  <a:srgbClr val="FF0000"/>
                </a:solidFill>
                <a:latin typeface="微软雅黑" panose="020B0503020204020204" pitchFamily="34" charset="-122"/>
                <a:ea typeface="微软雅黑" panose="020B0503020204020204" pitchFamily="34" charset="-122"/>
              </a:rPr>
              <a:t>链</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1" y="2492896"/>
            <a:ext cx="2897163" cy="123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132856"/>
            <a:ext cx="4653461" cy="2053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1484784"/>
            <a:ext cx="6505877" cy="3571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5712248"/>
            <a:ext cx="8136904" cy="1101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箭头 5"/>
          <p:cNvSpPr/>
          <p:nvPr/>
        </p:nvSpPr>
        <p:spPr>
          <a:xfrm rot="16200000">
            <a:off x="5972019" y="5096043"/>
            <a:ext cx="656344" cy="576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266916120"/>
      </p:ext>
    </p:extLst>
  </p:cSld>
  <p:clrMapOvr>
    <a:masterClrMapping/>
  </p:clrMapOvr>
  <p:transition advTm="64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2" name="标题 6"/>
          <p:cNvSpPr>
            <a:spLocks noGrp="1"/>
          </p:cNvSpPr>
          <p:nvPr>
            <p:ph type="title"/>
          </p:nvPr>
        </p:nvSpPr>
        <p:spPr>
          <a:xfrm>
            <a:off x="899592" y="-76200"/>
            <a:ext cx="7776864" cy="1143000"/>
          </a:xfrm>
        </p:spPr>
        <p:txBody>
          <a:bodyPr>
            <a:normAutofit/>
          </a:bodyPr>
          <a:lstStyle/>
          <a:p>
            <a:r>
              <a:rPr lang="zh-CN" altLang="en-US" sz="4000" dirty="0" smtClean="0">
                <a:latin typeface="微软雅黑" pitchFamily="34" charset="-122"/>
              </a:rPr>
              <a:t>产品规划（云推送）</a:t>
            </a:r>
            <a:endParaRPr lang="en-US" sz="4000" dirty="0" smtClean="0">
              <a:latin typeface="微软雅黑" pitchFamily="34" charset="-122"/>
              <a:ea typeface="微软雅黑" pitchFamily="34" charset="-122"/>
            </a:endParaRPr>
          </a:p>
        </p:txBody>
      </p:sp>
      <p:sp>
        <p:nvSpPr>
          <p:cNvPr id="7" name="文本占位符 6"/>
          <p:cNvSpPr txBox="1">
            <a:spLocks/>
          </p:cNvSpPr>
          <p:nvPr/>
        </p:nvSpPr>
        <p:spPr bwMode="auto">
          <a:xfrm>
            <a:off x="785786" y="908720"/>
            <a:ext cx="7800972"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1" indent="-342900" eaLnBrk="0" hangingPunct="0">
              <a:buFont typeface="Wingdings" pitchFamily="2" charset="2"/>
              <a:buChar char="Ø"/>
              <a:defRPr/>
            </a:pPr>
            <a:r>
              <a:rPr lang="zh-CN" altLang="en-US" sz="2000" kern="0" dirty="0" smtClean="0">
                <a:latin typeface="微软雅黑" panose="020B0503020204020204" pitchFamily="34" charset="-122"/>
                <a:ea typeface="微软雅黑" panose="020B0503020204020204" pitchFamily="34" charset="-122"/>
              </a:rPr>
              <a:t>云</a:t>
            </a:r>
            <a:r>
              <a:rPr lang="zh-CN" altLang="en-US" sz="2000" kern="0" dirty="0">
                <a:latin typeface="微软雅黑" panose="020B0503020204020204" pitchFamily="34" charset="-122"/>
                <a:ea typeface="微软雅黑" panose="020B0503020204020204" pitchFamily="34" charset="-122"/>
              </a:rPr>
              <a:t>推</a:t>
            </a:r>
            <a:r>
              <a:rPr lang="zh-CN" altLang="en-US" sz="2000" kern="0" dirty="0" smtClean="0">
                <a:latin typeface="微软雅黑" panose="020B0503020204020204" pitchFamily="34" charset="-122"/>
                <a:ea typeface="微软雅黑" panose="020B0503020204020204" pitchFamily="34" charset="-122"/>
              </a:rPr>
              <a:t>送的落地和实施</a:t>
            </a:r>
            <a:endParaRPr lang="en-US" altLang="zh-CN" sz="2000" kern="0" dirty="0" smtClean="0">
              <a:latin typeface="微软雅黑" panose="020B0503020204020204" pitchFamily="34" charset="-122"/>
              <a:ea typeface="微软雅黑" panose="020B0503020204020204" pitchFamily="34" charset="-122"/>
            </a:endParaRPr>
          </a:p>
          <a:p>
            <a:pPr marL="800100" lvl="2" indent="-342900" eaLnBrk="0" hangingPunct="0">
              <a:buFont typeface="Wingdings" pitchFamily="2" charset="2"/>
              <a:buChar char="Ø"/>
              <a:defRPr/>
            </a:pPr>
            <a:r>
              <a:rPr lang="zh-CN" altLang="en-US" sz="2000" kern="0" dirty="0" smtClean="0">
                <a:latin typeface="微软雅黑" panose="020B0503020204020204" pitchFamily="34" charset="-122"/>
                <a:ea typeface="微软雅黑" panose="020B0503020204020204" pitchFamily="34" charset="-122"/>
              </a:rPr>
              <a:t>优站</a:t>
            </a:r>
            <a:endParaRPr lang="en-US" altLang="zh-CN" sz="2000" kern="0" dirty="0" smtClean="0">
              <a:latin typeface="微软雅黑" panose="020B0503020204020204" pitchFamily="34" charset="-122"/>
              <a:ea typeface="微软雅黑" panose="020B0503020204020204" pitchFamily="34" charset="-122"/>
            </a:endParaRPr>
          </a:p>
          <a:p>
            <a:pPr marL="800100" lvl="2" indent="-342900" eaLnBrk="0" hangingPunct="0">
              <a:buFont typeface="Wingdings" pitchFamily="2" charset="2"/>
              <a:buChar char="Ø"/>
              <a:defRPr/>
            </a:pPr>
            <a:r>
              <a:rPr lang="zh-CN" altLang="en-US" sz="2000" kern="0" dirty="0" smtClean="0">
                <a:latin typeface="微软雅黑" panose="020B0503020204020204" pitchFamily="34" charset="-122"/>
                <a:ea typeface="微软雅黑" panose="020B0503020204020204" pitchFamily="34" charset="-122"/>
              </a:rPr>
              <a:t>阿里通信</a:t>
            </a:r>
            <a:endParaRPr lang="en-US" altLang="zh-CN" sz="2000" kern="0" dirty="0" smtClean="0">
              <a:latin typeface="微软雅黑" panose="020B0503020204020204" pitchFamily="34" charset="-122"/>
              <a:ea typeface="微软雅黑" panose="020B0503020204020204" pitchFamily="34" charset="-122"/>
            </a:endParaRPr>
          </a:p>
          <a:p>
            <a:pPr marL="342900" lvl="1" indent="-342900" eaLnBrk="0" hangingPunct="0">
              <a:buFont typeface="Wingdings" pitchFamily="2" charset="2"/>
              <a:buChar char="Ø"/>
              <a:defRPr/>
            </a:pPr>
            <a:endParaRPr lang="en-US" altLang="zh-CN" sz="2000" kern="0" dirty="0" smtClean="0">
              <a:latin typeface="微软雅黑" panose="020B0503020204020204" pitchFamily="34" charset="-122"/>
              <a:ea typeface="微软雅黑" panose="020B0503020204020204" pitchFamily="34" charset="-122"/>
            </a:endParaRPr>
          </a:p>
          <a:p>
            <a:pPr marL="342900" lvl="1" indent="-342900" eaLnBrk="0" hangingPunct="0">
              <a:buFont typeface="Wingdings" pitchFamily="2" charset="2"/>
              <a:buChar char="Ø"/>
              <a:defRPr/>
            </a:pPr>
            <a:r>
              <a:rPr lang="zh-CN" altLang="en-US" sz="2000" kern="0" dirty="0" smtClean="0">
                <a:latin typeface="微软雅黑" panose="020B0503020204020204" pitchFamily="34" charset="-122"/>
                <a:ea typeface="微软雅黑" panose="020B0503020204020204" pitchFamily="34" charset="-122"/>
              </a:rPr>
              <a:t>云</a:t>
            </a:r>
            <a:r>
              <a:rPr lang="zh-CN" altLang="en-US" sz="2000" kern="0" dirty="0">
                <a:latin typeface="微软雅黑" panose="020B0503020204020204" pitchFamily="34" charset="-122"/>
                <a:ea typeface="微软雅黑" panose="020B0503020204020204" pitchFamily="34" charset="-122"/>
              </a:rPr>
              <a:t>推</a:t>
            </a:r>
            <a:r>
              <a:rPr lang="zh-CN" altLang="en-US" sz="2000" kern="0" dirty="0" smtClean="0">
                <a:latin typeface="微软雅黑" panose="020B0503020204020204" pitchFamily="34" charset="-122"/>
                <a:ea typeface="微软雅黑" panose="020B0503020204020204" pitchFamily="34" charset="-122"/>
              </a:rPr>
              <a:t>送支持多</a:t>
            </a:r>
            <a:r>
              <a:rPr lang="en-US" altLang="zh-CN" sz="2000" kern="0" dirty="0" smtClean="0">
                <a:latin typeface="微软雅黑" panose="020B0503020204020204" pitchFamily="34" charset="-122"/>
                <a:ea typeface="微软雅黑" panose="020B0503020204020204" pitchFamily="34" charset="-122"/>
              </a:rPr>
              <a:t>IDC</a:t>
            </a:r>
            <a:r>
              <a:rPr lang="zh-CN" altLang="en-US" sz="2000" kern="0" dirty="0" smtClean="0">
                <a:latin typeface="微软雅黑" panose="020B0503020204020204" pitchFamily="34" charset="-122"/>
                <a:ea typeface="微软雅黑" panose="020B0503020204020204" pitchFamily="34" charset="-122"/>
              </a:rPr>
              <a:t>部署</a:t>
            </a:r>
            <a:endParaRPr lang="en-US" altLang="zh-CN" sz="2000" kern="0" dirty="0" smtClean="0">
              <a:latin typeface="微软雅黑" panose="020B0503020204020204" pitchFamily="34" charset="-122"/>
              <a:ea typeface="微软雅黑" panose="020B0503020204020204" pitchFamily="34" charset="-122"/>
            </a:endParaRPr>
          </a:p>
          <a:p>
            <a:pPr marL="800100" lvl="2" indent="-342900" eaLnBrk="0" hangingPunct="0">
              <a:buFont typeface="Wingdings" pitchFamily="2" charset="2"/>
              <a:buChar char="Ø"/>
              <a:defRPr/>
            </a:pPr>
            <a:endParaRPr lang="en-US" altLang="zh-CN" sz="2000" kern="0" dirty="0" smtClean="0">
              <a:latin typeface="微软雅黑" panose="020B0503020204020204" pitchFamily="34" charset="-122"/>
              <a:ea typeface="微软雅黑" panose="020B0503020204020204" pitchFamily="34" charset="-122"/>
            </a:endParaRPr>
          </a:p>
          <a:p>
            <a:pPr marL="342900" lvl="1" indent="-342900" eaLnBrk="0" hangingPunct="0">
              <a:buFont typeface="Wingdings" pitchFamily="2" charset="2"/>
              <a:buChar char="Ø"/>
              <a:defRPr/>
            </a:pPr>
            <a:endParaRPr lang="en-US" altLang="zh-CN" sz="2000" kern="0" dirty="0">
              <a:latin typeface="微软雅黑" panose="020B0503020204020204" pitchFamily="34" charset="-122"/>
              <a:ea typeface="微软雅黑" panose="020B0503020204020204" pitchFamily="34" charset="-122"/>
            </a:endParaRPr>
          </a:p>
        </p:txBody>
      </p:sp>
      <p:pic>
        <p:nvPicPr>
          <p:cNvPr id="8" name="图片 7" descr="推送服务架构图-多域.jpg"/>
          <p:cNvPicPr/>
          <p:nvPr/>
        </p:nvPicPr>
        <p:blipFill>
          <a:blip r:embed="rId4" cstate="print"/>
          <a:stretch>
            <a:fillRect/>
          </a:stretch>
        </p:blipFill>
        <p:spPr>
          <a:xfrm>
            <a:off x="1835696" y="2564904"/>
            <a:ext cx="6264696" cy="4248472"/>
          </a:xfrm>
          <a:prstGeom prst="rect">
            <a:avLst/>
          </a:prstGeom>
        </p:spPr>
      </p:pic>
    </p:spTree>
    <p:extLst>
      <p:ext uri="{BB962C8B-B14F-4D97-AF65-F5344CB8AC3E}">
        <p14:creationId xmlns:p14="http://schemas.microsoft.com/office/powerpoint/2010/main" val="899974888"/>
      </p:ext>
    </p:extLst>
  </p:cSld>
  <p:clrMapOvr>
    <a:masterClrMapping/>
  </p:clrMapOvr>
  <p:transition advTm="64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2" name="标题 6"/>
          <p:cNvSpPr>
            <a:spLocks noGrp="1"/>
          </p:cNvSpPr>
          <p:nvPr>
            <p:ph type="title"/>
          </p:nvPr>
        </p:nvSpPr>
        <p:spPr>
          <a:xfrm>
            <a:off x="899592" y="-76200"/>
            <a:ext cx="7776864" cy="1143000"/>
          </a:xfrm>
        </p:spPr>
        <p:txBody>
          <a:bodyPr>
            <a:normAutofit/>
          </a:bodyPr>
          <a:lstStyle/>
          <a:p>
            <a:r>
              <a:rPr lang="zh-CN" altLang="en-US" sz="4000" dirty="0" smtClean="0">
                <a:latin typeface="微软雅黑" pitchFamily="34" charset="-122"/>
              </a:rPr>
              <a:t>个人规划</a:t>
            </a:r>
            <a:endParaRPr lang="en-US" sz="4000" dirty="0" smtClean="0">
              <a:latin typeface="微软雅黑" pitchFamily="34" charset="-122"/>
              <a:ea typeface="微软雅黑" pitchFamily="34" charset="-122"/>
            </a:endParaRPr>
          </a:p>
        </p:txBody>
      </p:sp>
      <p:sp>
        <p:nvSpPr>
          <p:cNvPr id="7" name="文本占位符 6"/>
          <p:cNvSpPr txBox="1">
            <a:spLocks/>
          </p:cNvSpPr>
          <p:nvPr/>
        </p:nvSpPr>
        <p:spPr bwMode="auto">
          <a:xfrm>
            <a:off x="1019500" y="2255146"/>
            <a:ext cx="7800972" cy="21819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1" indent="-342900" eaLnBrk="0" hangingPunct="0">
              <a:buFont typeface="Wingdings" pitchFamily="2" charset="2"/>
              <a:buChar char="Ø"/>
              <a:defRPr/>
            </a:pPr>
            <a:r>
              <a:rPr lang="zh-CN" altLang="en-US" sz="2000" kern="0" dirty="0">
                <a:latin typeface="微软雅黑" panose="020B0503020204020204" pitchFamily="34" charset="-122"/>
                <a:ea typeface="微软雅黑" panose="020B0503020204020204" pitchFamily="34" charset="-122"/>
              </a:rPr>
              <a:t>培养自己的业务能力，增强业务敏感度和</a:t>
            </a:r>
            <a:r>
              <a:rPr lang="zh-CN" altLang="en-US" sz="2000" kern="0" dirty="0" smtClean="0">
                <a:latin typeface="微软雅黑" panose="020B0503020204020204" pitchFamily="34" charset="-122"/>
                <a:ea typeface="微软雅黑" panose="020B0503020204020204" pitchFamily="34" charset="-122"/>
              </a:rPr>
              <a:t>前瞻性</a:t>
            </a:r>
            <a:endParaRPr lang="en-US" altLang="zh-CN" sz="2000" kern="0" dirty="0" smtClean="0">
              <a:latin typeface="微软雅黑" panose="020B0503020204020204" pitchFamily="34" charset="-122"/>
              <a:ea typeface="微软雅黑" panose="020B0503020204020204" pitchFamily="34" charset="-122"/>
            </a:endParaRPr>
          </a:p>
          <a:p>
            <a:pPr marL="342900" lvl="1" indent="-342900" eaLnBrk="0" hangingPunct="0">
              <a:buFont typeface="Wingdings" pitchFamily="2" charset="2"/>
              <a:buChar char="Ø"/>
              <a:defRPr/>
            </a:pPr>
            <a:endParaRPr lang="zh-CN" altLang="en-US" sz="2000" kern="0" dirty="0">
              <a:latin typeface="微软雅黑" panose="020B0503020204020204" pitchFamily="34" charset="-122"/>
              <a:ea typeface="微软雅黑" panose="020B0503020204020204" pitchFamily="34" charset="-122"/>
            </a:endParaRPr>
          </a:p>
          <a:p>
            <a:pPr marL="342900" lvl="1" indent="-342900" eaLnBrk="0" hangingPunct="0">
              <a:buFont typeface="Wingdings" pitchFamily="2" charset="2"/>
              <a:buChar char="Ø"/>
              <a:defRPr/>
            </a:pPr>
            <a:r>
              <a:rPr lang="zh-CN" altLang="en-US" sz="2000" kern="0" dirty="0">
                <a:latin typeface="微软雅黑" panose="020B0503020204020204" pitchFamily="34" charset="-122"/>
                <a:ea typeface="微软雅黑" panose="020B0503020204020204" pitchFamily="34" charset="-122"/>
              </a:rPr>
              <a:t>加强自己的技术深度和广度，在相关的技术领域</a:t>
            </a:r>
            <a:r>
              <a:rPr lang="zh-CN" altLang="en-US" sz="2000" kern="0" dirty="0" smtClean="0">
                <a:latin typeface="微软雅黑" panose="020B0503020204020204" pitchFamily="34" charset="-122"/>
                <a:ea typeface="微软雅黑" panose="020B0503020204020204" pitchFamily="34" charset="-122"/>
              </a:rPr>
              <a:t>深入研究和挖掘</a:t>
            </a:r>
            <a:endParaRPr lang="en-US" altLang="zh-CN" sz="2000" kern="0" dirty="0" smtClean="0">
              <a:latin typeface="微软雅黑" panose="020B0503020204020204" pitchFamily="34" charset="-122"/>
              <a:ea typeface="微软雅黑" panose="020B0503020204020204" pitchFamily="34" charset="-122"/>
            </a:endParaRPr>
          </a:p>
          <a:p>
            <a:pPr marL="342900" lvl="1" indent="-342900" eaLnBrk="0" hangingPunct="0">
              <a:buFont typeface="Wingdings" pitchFamily="2" charset="2"/>
              <a:buChar char="Ø"/>
              <a:defRPr/>
            </a:pPr>
            <a:endParaRPr lang="en-US" altLang="zh-CN" sz="2000" kern="0" dirty="0">
              <a:latin typeface="微软雅黑" panose="020B0503020204020204" pitchFamily="34" charset="-122"/>
              <a:ea typeface="微软雅黑" panose="020B0503020204020204" pitchFamily="34" charset="-122"/>
            </a:endParaRPr>
          </a:p>
          <a:p>
            <a:pPr marL="342900" lvl="1" indent="-342900" eaLnBrk="0" hangingPunct="0">
              <a:buFont typeface="Wingdings" pitchFamily="2" charset="2"/>
              <a:buChar char="Ø"/>
              <a:defRPr/>
            </a:pPr>
            <a:r>
              <a:rPr lang="zh-CN" altLang="en-US" sz="2000" kern="0" dirty="0">
                <a:latin typeface="微软雅黑" panose="020B0503020204020204" pitchFamily="34" charset="-122"/>
                <a:ea typeface="微软雅黑" panose="020B0503020204020204" pitchFamily="34" charset="-122"/>
              </a:rPr>
              <a:t>多参加跨</a:t>
            </a:r>
            <a:r>
              <a:rPr lang="zh-CN" altLang="en-US" sz="2000" kern="0" dirty="0" smtClean="0">
                <a:latin typeface="微软雅黑" panose="020B0503020204020204" pitchFamily="34" charset="-122"/>
                <a:ea typeface="微软雅黑" panose="020B0503020204020204" pitchFamily="34" charset="-122"/>
              </a:rPr>
              <a:t>团队的合作和</a:t>
            </a:r>
            <a:r>
              <a:rPr lang="zh-CN" altLang="en-US" sz="2000" kern="0" dirty="0">
                <a:latin typeface="微软雅黑" panose="020B0503020204020204" pitchFamily="34" charset="-122"/>
                <a:ea typeface="微软雅黑" panose="020B0503020204020204" pitchFamily="34" charset="-122"/>
              </a:rPr>
              <a:t>交流，培养自己的</a:t>
            </a:r>
            <a:r>
              <a:rPr lang="zh-CN" altLang="en-US" sz="2000" kern="0" dirty="0" smtClean="0">
                <a:latin typeface="微软雅黑" panose="020B0503020204020204" pitchFamily="34" charset="-122"/>
                <a:ea typeface="微软雅黑" panose="020B0503020204020204" pitchFamily="34" charset="-122"/>
              </a:rPr>
              <a:t>影响力。</a:t>
            </a:r>
            <a:endParaRPr lang="en-US" altLang="zh-CN" sz="2000" kern="0" dirty="0">
              <a:latin typeface="微软雅黑" panose="020B0503020204020204" pitchFamily="34" charset="-122"/>
              <a:ea typeface="微软雅黑" panose="020B0503020204020204" pitchFamily="34" charset="-122"/>
            </a:endParaRPr>
          </a:p>
          <a:p>
            <a:pPr marL="800100" lvl="2" indent="-342900" eaLnBrk="0" hangingPunct="0">
              <a:buFont typeface="Wingdings" pitchFamily="2" charset="2"/>
              <a:buChar char="Ø"/>
              <a:defRPr/>
            </a:pPr>
            <a:endParaRPr lang="en-US" altLang="zh-CN" sz="2000" kern="0" dirty="0" smtClean="0">
              <a:latin typeface="微软雅黑" panose="020B0503020204020204" pitchFamily="34" charset="-122"/>
              <a:ea typeface="微软雅黑" panose="020B0503020204020204" pitchFamily="34" charset="-122"/>
            </a:endParaRPr>
          </a:p>
          <a:p>
            <a:pPr marL="342900" lvl="1" indent="-342900" eaLnBrk="0" hangingPunct="0">
              <a:buFont typeface="Wingdings" pitchFamily="2" charset="2"/>
              <a:buChar char="Ø"/>
              <a:defRPr/>
            </a:pPr>
            <a:endParaRPr lang="en-US" altLang="zh-CN" sz="20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769143"/>
      </p:ext>
    </p:extLst>
  </p:cSld>
  <p:clrMapOvr>
    <a:masterClrMapping/>
  </p:clrMapOvr>
  <p:transition advTm="64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smtClean="0"/>
              <a:t>TAE</a:t>
            </a:r>
            <a:r>
              <a:rPr lang="zh-CN" altLang="en-US" sz="4000" dirty="0" smtClean="0"/>
              <a:t>业务流程引擎</a:t>
            </a:r>
          </a:p>
        </p:txBody>
      </p:sp>
      <p:sp>
        <p:nvSpPr>
          <p:cNvPr id="5" name="内容占位符 2"/>
          <p:cNvSpPr>
            <a:spLocks noGrp="1"/>
          </p:cNvSpPr>
          <p:nvPr>
            <p:ph idx="1"/>
          </p:nvPr>
        </p:nvSpPr>
        <p:spPr>
          <a:xfrm>
            <a:off x="197296" y="1085800"/>
            <a:ext cx="8839200" cy="5007496"/>
          </a:xfrm>
        </p:spPr>
        <p:txBody>
          <a:bodyPr>
            <a:normAutofit/>
          </a:bodyPr>
          <a:lstStyle/>
          <a:p>
            <a:pPr marL="625475" lvl="1" indent="-268288">
              <a:lnSpc>
                <a:spcPct val="80000"/>
              </a:lnSpc>
            </a:pPr>
            <a:r>
              <a:rPr lang="zh-CN" altLang="en-US" sz="2200" b="1" dirty="0" smtClean="0">
                <a:latin typeface="微软雅黑" pitchFamily="34" charset="-122"/>
              </a:rPr>
              <a:t>解决方案</a:t>
            </a:r>
            <a:endParaRPr lang="en-US" altLang="zh-CN" sz="1800" b="1" dirty="0">
              <a:latin typeface="微软雅黑" pitchFamily="34" charset="-122"/>
            </a:endParaRPr>
          </a:p>
          <a:p>
            <a:pPr marL="357187" lvl="1" indent="0">
              <a:buNone/>
            </a:pPr>
            <a:r>
              <a:rPr lang="en-US" altLang="zh-CN" sz="2000" b="1" dirty="0">
                <a:latin typeface="微软雅黑" pitchFamily="34" charset="-122"/>
              </a:rPr>
              <a:t> </a:t>
            </a:r>
            <a:r>
              <a:rPr lang="en-US" altLang="zh-CN" sz="2000" b="1" dirty="0" smtClean="0">
                <a:latin typeface="微软雅黑" pitchFamily="34" charset="-122"/>
              </a:rPr>
              <a:t>       </a:t>
            </a:r>
            <a:r>
              <a:rPr lang="zh-CN" altLang="en-US" sz="2000" dirty="0" smtClean="0"/>
              <a:t>引入</a:t>
            </a:r>
            <a:r>
              <a:rPr lang="en-US" altLang="zh-CN" sz="2000" dirty="0" err="1"/>
              <a:t>xb</a:t>
            </a:r>
            <a:r>
              <a:rPr lang="en-US" altLang="zh-CN" sz="2000" dirty="0" err="1" smtClean="0"/>
              <a:t>pm</a:t>
            </a:r>
            <a:r>
              <a:rPr lang="zh-CN" altLang="en-US" sz="2000" dirty="0" smtClean="0"/>
              <a:t>，</a:t>
            </a:r>
            <a:r>
              <a:rPr lang="en-US" altLang="zh-CN" sz="2000" dirty="0" smtClean="0"/>
              <a:t> </a:t>
            </a:r>
            <a:r>
              <a:rPr lang="zh-CN" altLang="en-US" sz="2000" dirty="0" smtClean="0"/>
              <a:t>为</a:t>
            </a:r>
            <a:r>
              <a:rPr lang="en-US" altLang="zh-CN" sz="2000" dirty="0" smtClean="0"/>
              <a:t>TAE</a:t>
            </a:r>
            <a:r>
              <a:rPr lang="zh-CN" altLang="en-US" sz="2000" dirty="0" smtClean="0"/>
              <a:t>搭建一套灵活定制的业务流程引擎。</a:t>
            </a:r>
            <a:endParaRPr lang="en-US" altLang="zh-CN" sz="2000" dirty="0" smtClean="0"/>
          </a:p>
          <a:p>
            <a:pPr marL="357187" lvl="1" indent="0">
              <a:buNone/>
            </a:pPr>
            <a:endParaRPr lang="en-US" altLang="zh-CN" sz="2000" dirty="0"/>
          </a:p>
          <a:p>
            <a:pPr marL="357187" lvl="1" indent="0">
              <a:buNone/>
            </a:pPr>
            <a:endParaRPr lang="en-US" altLang="zh-CN" sz="2000" dirty="0" smtClean="0"/>
          </a:p>
          <a:p>
            <a:pPr marL="357187" lvl="1" indent="0">
              <a:buNone/>
            </a:pPr>
            <a:endParaRPr lang="en-US" altLang="zh-CN" sz="2000" dirty="0" smtClean="0"/>
          </a:p>
          <a:p>
            <a:pPr marL="357187" lvl="1" indent="0">
              <a:lnSpc>
                <a:spcPct val="80000"/>
              </a:lnSpc>
              <a:buNone/>
            </a:pPr>
            <a:endParaRPr lang="en-US" altLang="zh-CN" sz="2200" b="1" dirty="0" smtClean="0">
              <a:latin typeface="微软雅黑" pitchFamily="34" charset="-122"/>
            </a:endParaRPr>
          </a:p>
          <a:p>
            <a:pPr marL="757237" lvl="2" indent="0">
              <a:lnSpc>
                <a:spcPct val="80000"/>
              </a:lnSpc>
              <a:buNone/>
            </a:pPr>
            <a:r>
              <a:rPr lang="en-US" altLang="zh-CN" sz="1800" b="1" dirty="0">
                <a:latin typeface="微软雅黑" pitchFamily="34" charset="-122"/>
              </a:rPr>
              <a:t> </a:t>
            </a:r>
            <a:r>
              <a:rPr lang="en-US" altLang="zh-CN" sz="1800" b="1" dirty="0" smtClean="0">
                <a:latin typeface="微软雅黑" pitchFamily="34" charset="-122"/>
              </a:rPr>
              <a:t>  </a:t>
            </a:r>
            <a:endParaRPr lang="en-US" altLang="zh-CN" sz="1800" b="1" dirty="0">
              <a:latin typeface="微软雅黑" pitchFamily="34" charset="-122"/>
            </a:endParaRPr>
          </a:p>
          <a:p>
            <a:pPr marL="357187" lvl="1" indent="0">
              <a:buNone/>
            </a:pPr>
            <a:endParaRPr lang="en-US" altLang="zh-CN" sz="2000" dirty="0" smtClean="0"/>
          </a:p>
          <a:p>
            <a:pPr marL="357187" lvl="1" indent="0">
              <a:buNone/>
            </a:pPr>
            <a:endParaRPr lang="en-US" altLang="zh-CN" sz="2000" dirty="0" smtClean="0"/>
          </a:p>
          <a:p>
            <a:pPr marL="357187" lvl="1" indent="0">
              <a:buNone/>
            </a:pPr>
            <a:endParaRPr lang="en-US" altLang="zh-CN" sz="2000" dirty="0"/>
          </a:p>
          <a:p>
            <a:pPr marL="357187" lvl="1" indent="0">
              <a:buNone/>
            </a:pPr>
            <a:endParaRPr lang="en-US" altLang="zh-CN" sz="2000" b="1" dirty="0">
              <a:latin typeface="微软雅黑" pitchFamily="34" charset="-122"/>
            </a:endParaRPr>
          </a:p>
          <a:p>
            <a:pPr marL="357187" lvl="1" indent="0">
              <a:buNone/>
            </a:pPr>
            <a:endParaRPr lang="en-US" altLang="zh-CN" sz="2000" dirty="0" smtClean="0"/>
          </a:p>
          <a:p>
            <a:pPr marL="357187" lvl="1" indent="0">
              <a:buNone/>
            </a:pPr>
            <a:endParaRPr lang="en-US" altLang="zh-CN" sz="2000" dirty="0" smtClean="0"/>
          </a:p>
          <a:p>
            <a:pPr marL="357187" lvl="1" indent="0">
              <a:buNone/>
            </a:pPr>
            <a:endParaRPr lang="en-US" altLang="zh-CN" sz="2000" dirty="0"/>
          </a:p>
          <a:p>
            <a:pPr marL="357187" lvl="1" indent="0">
              <a:buNone/>
            </a:pPr>
            <a:endParaRPr lang="en-US" altLang="zh-CN" sz="2000" dirty="0" smtClean="0"/>
          </a:p>
          <a:p>
            <a:pPr marL="357187" lvl="1" indent="0">
              <a:buNone/>
            </a:pPr>
            <a:endParaRPr lang="en-US" altLang="zh-CN" sz="2000" b="1" dirty="0" smtClean="0">
              <a:latin typeface="微软雅黑" pitchFamily="34" charset="-122"/>
            </a:endParaRPr>
          </a:p>
          <a:p>
            <a:pPr marL="357187" lvl="1" indent="0">
              <a:buNone/>
            </a:pPr>
            <a:endParaRPr lang="en-US" altLang="zh-CN" sz="2000" dirty="0">
              <a:latin typeface="微软雅黑" pitchFamily="34"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060848"/>
            <a:ext cx="3248179" cy="4250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2583085"/>
            <a:ext cx="280987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右箭头 1"/>
          <p:cNvSpPr/>
          <p:nvPr/>
        </p:nvSpPr>
        <p:spPr>
          <a:xfrm>
            <a:off x="3808363" y="3335486"/>
            <a:ext cx="907653" cy="404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2857764"/>
      </p:ext>
    </p:extLst>
  </p:cSld>
  <p:clrMapOvr>
    <a:masterClrMapping/>
  </p:clrMapOvr>
  <p:transition advTm="445781"/>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720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smtClean="0"/>
              <a:t>TAE</a:t>
            </a:r>
            <a:r>
              <a:rPr lang="zh-CN" altLang="en-US" sz="4000" dirty="0" smtClean="0"/>
              <a:t>业务流程引擎</a:t>
            </a:r>
          </a:p>
        </p:txBody>
      </p:sp>
      <p:sp>
        <p:nvSpPr>
          <p:cNvPr id="5" name="内容占位符 2"/>
          <p:cNvSpPr>
            <a:spLocks noGrp="1"/>
          </p:cNvSpPr>
          <p:nvPr>
            <p:ph idx="1"/>
          </p:nvPr>
        </p:nvSpPr>
        <p:spPr>
          <a:xfrm>
            <a:off x="197296" y="1085800"/>
            <a:ext cx="8839200" cy="5007496"/>
          </a:xfrm>
        </p:spPr>
        <p:txBody>
          <a:bodyPr>
            <a:normAutofit/>
          </a:bodyPr>
          <a:lstStyle/>
          <a:p>
            <a:pPr marL="357187" lvl="1" indent="0">
              <a:buNone/>
            </a:pPr>
            <a:endParaRPr lang="en-US" altLang="zh-CN" sz="2000" dirty="0"/>
          </a:p>
          <a:p>
            <a:pPr marL="357187" lvl="1" indent="0">
              <a:buNone/>
            </a:pPr>
            <a:endParaRPr lang="en-US" altLang="zh-CN" sz="2000" dirty="0" smtClean="0"/>
          </a:p>
          <a:p>
            <a:pPr marL="357187" lvl="1" indent="0">
              <a:buNone/>
            </a:pPr>
            <a:endParaRPr lang="en-US" altLang="zh-CN" sz="2000" dirty="0" smtClean="0"/>
          </a:p>
          <a:p>
            <a:pPr marL="357187" lvl="1" indent="0">
              <a:lnSpc>
                <a:spcPct val="80000"/>
              </a:lnSpc>
              <a:buNone/>
            </a:pPr>
            <a:endParaRPr lang="en-US" altLang="zh-CN" sz="2200" b="1" dirty="0" smtClean="0">
              <a:latin typeface="微软雅黑" pitchFamily="34" charset="-122"/>
            </a:endParaRPr>
          </a:p>
          <a:p>
            <a:pPr marL="757237" lvl="2" indent="0">
              <a:lnSpc>
                <a:spcPct val="80000"/>
              </a:lnSpc>
              <a:buNone/>
            </a:pPr>
            <a:r>
              <a:rPr lang="en-US" altLang="zh-CN" sz="1800" b="1" dirty="0">
                <a:latin typeface="微软雅黑" pitchFamily="34" charset="-122"/>
              </a:rPr>
              <a:t> </a:t>
            </a:r>
            <a:r>
              <a:rPr lang="en-US" altLang="zh-CN" sz="1800" b="1" dirty="0" smtClean="0">
                <a:latin typeface="微软雅黑" pitchFamily="34" charset="-122"/>
              </a:rPr>
              <a:t>  </a:t>
            </a:r>
            <a:endParaRPr lang="en-US" altLang="zh-CN" sz="1800" b="1" dirty="0">
              <a:latin typeface="微软雅黑" pitchFamily="34" charset="-122"/>
            </a:endParaRPr>
          </a:p>
          <a:p>
            <a:pPr marL="357187" lvl="1" indent="0">
              <a:buNone/>
            </a:pPr>
            <a:endParaRPr lang="en-US" altLang="zh-CN" sz="2000" dirty="0" smtClean="0"/>
          </a:p>
          <a:p>
            <a:pPr marL="357187" lvl="1" indent="0">
              <a:buNone/>
            </a:pPr>
            <a:endParaRPr lang="en-US" altLang="zh-CN" sz="2000" dirty="0" smtClean="0"/>
          </a:p>
          <a:p>
            <a:pPr marL="357187" lvl="1" indent="0">
              <a:buNone/>
            </a:pPr>
            <a:endParaRPr lang="en-US" altLang="zh-CN" sz="2000" dirty="0"/>
          </a:p>
          <a:p>
            <a:pPr marL="357187" lvl="1" indent="0">
              <a:buNone/>
            </a:pPr>
            <a:endParaRPr lang="en-US" altLang="zh-CN" sz="2000" b="1" dirty="0">
              <a:latin typeface="微软雅黑" pitchFamily="34" charset="-122"/>
            </a:endParaRPr>
          </a:p>
          <a:p>
            <a:pPr marL="357187" lvl="1" indent="0">
              <a:buNone/>
            </a:pPr>
            <a:endParaRPr lang="en-US" altLang="zh-CN" sz="2000" dirty="0" smtClean="0"/>
          </a:p>
          <a:p>
            <a:pPr marL="357187" lvl="1" indent="0">
              <a:buNone/>
            </a:pPr>
            <a:endParaRPr lang="en-US" altLang="zh-CN" sz="2000" dirty="0" smtClean="0"/>
          </a:p>
          <a:p>
            <a:pPr marL="357187" lvl="1" indent="0">
              <a:buNone/>
            </a:pPr>
            <a:endParaRPr lang="en-US" altLang="zh-CN" sz="2000" dirty="0"/>
          </a:p>
          <a:p>
            <a:pPr marL="357187" lvl="1" indent="0">
              <a:buNone/>
            </a:pPr>
            <a:endParaRPr lang="en-US" altLang="zh-CN" sz="2000" dirty="0" smtClean="0"/>
          </a:p>
          <a:p>
            <a:pPr marL="357187" lvl="1" indent="0">
              <a:buNone/>
            </a:pPr>
            <a:endParaRPr lang="en-US" altLang="zh-CN" sz="2000" b="1" dirty="0" smtClean="0">
              <a:latin typeface="微软雅黑" pitchFamily="34" charset="-122"/>
            </a:endParaRPr>
          </a:p>
          <a:p>
            <a:pPr marL="357187" lvl="1" indent="0">
              <a:buNone/>
            </a:pPr>
            <a:endParaRPr lang="en-US" altLang="zh-CN" sz="2000" dirty="0">
              <a:latin typeface="微软雅黑" pitchFamily="34" charset="-122"/>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865436"/>
            <a:ext cx="7956891" cy="5686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2798376"/>
      </p:ext>
    </p:extLst>
  </p:cSld>
  <p:clrMapOvr>
    <a:masterClrMapping/>
  </p:clrMapOvr>
  <p:transition advTm="445781"/>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smtClean="0"/>
              <a:t>TAE</a:t>
            </a:r>
            <a:r>
              <a:rPr lang="zh-CN" altLang="en-US" sz="4000" dirty="0" smtClean="0"/>
              <a:t>业务流程引擎</a:t>
            </a:r>
          </a:p>
        </p:txBody>
      </p:sp>
      <p:sp>
        <p:nvSpPr>
          <p:cNvPr id="5" name="内容占位符 2"/>
          <p:cNvSpPr>
            <a:spLocks noGrp="1"/>
          </p:cNvSpPr>
          <p:nvPr>
            <p:ph idx="1"/>
          </p:nvPr>
        </p:nvSpPr>
        <p:spPr>
          <a:xfrm>
            <a:off x="197296" y="1085800"/>
            <a:ext cx="8839200" cy="5655568"/>
          </a:xfrm>
        </p:spPr>
        <p:txBody>
          <a:bodyPr>
            <a:normAutofit/>
          </a:bodyPr>
          <a:lstStyle/>
          <a:p>
            <a:pPr marL="357187" lvl="1" indent="0">
              <a:buNone/>
            </a:pPr>
            <a:r>
              <a:rPr lang="en-US" altLang="zh-CN" sz="2000" dirty="0" smtClean="0">
                <a:latin typeface="微软雅黑" panose="020B0503020204020204" pitchFamily="34" charset="-122"/>
              </a:rPr>
              <a:t>      </a:t>
            </a:r>
          </a:p>
          <a:p>
            <a:pPr marL="625475" lvl="1" indent="-268288">
              <a:lnSpc>
                <a:spcPct val="80000"/>
              </a:lnSpc>
            </a:pPr>
            <a:r>
              <a:rPr lang="zh-CN" altLang="en-US" sz="2200" b="1" dirty="0" smtClean="0">
                <a:latin typeface="微软雅黑" pitchFamily="34" charset="-122"/>
              </a:rPr>
              <a:t>主要</a:t>
            </a:r>
            <a:r>
              <a:rPr lang="zh-CN" altLang="en-US" sz="2300" b="1" dirty="0" smtClean="0">
                <a:latin typeface="微软雅黑" pitchFamily="34" charset="-122"/>
              </a:rPr>
              <a:t>工作</a:t>
            </a:r>
            <a:endParaRPr lang="en-US" altLang="zh-CN" sz="2300" b="1" dirty="0" smtClean="0">
              <a:latin typeface="微软雅黑" pitchFamily="34" charset="-122"/>
            </a:endParaRPr>
          </a:p>
          <a:p>
            <a:pPr marL="1025525" lvl="2" indent="-268288">
              <a:lnSpc>
                <a:spcPct val="120000"/>
              </a:lnSpc>
            </a:pPr>
            <a:r>
              <a:rPr lang="zh-CN" altLang="en-US" sz="2300" dirty="0">
                <a:latin typeface="微软雅黑" pitchFamily="34" charset="-122"/>
              </a:rPr>
              <a:t>引入</a:t>
            </a:r>
            <a:r>
              <a:rPr lang="en-US" altLang="zh-CN" sz="2300" dirty="0" err="1" smtClean="0">
                <a:latin typeface="微软雅黑" pitchFamily="34" charset="-122"/>
              </a:rPr>
              <a:t>xbpm</a:t>
            </a:r>
            <a:r>
              <a:rPr lang="zh-CN" altLang="en-US" sz="2300" dirty="0" smtClean="0">
                <a:latin typeface="微软雅黑" pitchFamily="34" charset="-122"/>
              </a:rPr>
              <a:t>为</a:t>
            </a:r>
            <a:r>
              <a:rPr lang="en-US" altLang="zh-CN" sz="2300" dirty="0" smtClean="0">
                <a:latin typeface="微软雅黑" pitchFamily="34" charset="-122"/>
              </a:rPr>
              <a:t>TAE</a:t>
            </a:r>
            <a:r>
              <a:rPr lang="zh-CN" altLang="en-US" sz="2300" dirty="0" smtClean="0">
                <a:latin typeface="微软雅黑" pitchFamily="34" charset="-122"/>
              </a:rPr>
              <a:t>搭建一套业务流程引擎</a:t>
            </a:r>
            <a:endParaRPr lang="en-US" altLang="zh-CN" sz="2300" dirty="0" smtClean="0">
              <a:latin typeface="微软雅黑" pitchFamily="34" charset="-122"/>
            </a:endParaRPr>
          </a:p>
          <a:p>
            <a:pPr marL="1025525" lvl="2" indent="-268288">
              <a:lnSpc>
                <a:spcPct val="120000"/>
              </a:lnSpc>
            </a:pPr>
            <a:r>
              <a:rPr lang="zh-CN" altLang="en-US" sz="2300" dirty="0" smtClean="0">
                <a:latin typeface="微软雅黑" pitchFamily="34" charset="-122"/>
              </a:rPr>
              <a:t>在</a:t>
            </a:r>
            <a:r>
              <a:rPr lang="en-US" altLang="zh-CN" sz="2300" dirty="0" err="1" smtClean="0">
                <a:latin typeface="微软雅黑" pitchFamily="34" charset="-122"/>
              </a:rPr>
              <a:t>xbpm</a:t>
            </a:r>
            <a:r>
              <a:rPr lang="zh-CN" altLang="en-US" sz="2300" dirty="0" smtClean="0">
                <a:latin typeface="微软雅黑" pitchFamily="34" charset="-122"/>
              </a:rPr>
              <a:t>的基础上为</a:t>
            </a:r>
            <a:r>
              <a:rPr lang="en-US" altLang="zh-CN" sz="2300" dirty="0" smtClean="0">
                <a:latin typeface="微软雅黑" pitchFamily="34" charset="-122"/>
              </a:rPr>
              <a:t>TAE</a:t>
            </a:r>
            <a:r>
              <a:rPr lang="zh-CN" altLang="en-US" sz="2300" dirty="0" smtClean="0">
                <a:latin typeface="微软雅黑" pitchFamily="34" charset="-122"/>
              </a:rPr>
              <a:t>的需求做了二次开发：</a:t>
            </a:r>
            <a:endParaRPr lang="en-US" altLang="zh-CN" sz="2300" dirty="0" smtClean="0">
              <a:latin typeface="微软雅黑" pitchFamily="34" charset="-122"/>
            </a:endParaRPr>
          </a:p>
          <a:p>
            <a:pPr marL="1482725" lvl="3" indent="-268288">
              <a:lnSpc>
                <a:spcPct val="80000"/>
              </a:lnSpc>
            </a:pPr>
            <a:r>
              <a:rPr lang="zh-CN" altLang="en-US" sz="1900" dirty="0" smtClean="0">
                <a:latin typeface="微软雅黑" pitchFamily="34" charset="-122"/>
              </a:rPr>
              <a:t>全局的异常处理机制</a:t>
            </a:r>
            <a:endParaRPr lang="en-US" altLang="zh-CN" sz="1900" dirty="0" smtClean="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214437" lvl="3" indent="0">
              <a:lnSpc>
                <a:spcPct val="80000"/>
              </a:lnSpc>
              <a:buNone/>
            </a:pPr>
            <a:endParaRPr lang="en-US" altLang="zh-CN" sz="1400" dirty="0">
              <a:latin typeface="微软雅黑" pitchFamily="34" charset="-122"/>
            </a:endParaRPr>
          </a:p>
          <a:p>
            <a:pPr marL="1214437" lvl="3" indent="0">
              <a:lnSpc>
                <a:spcPct val="80000"/>
              </a:lnSpc>
              <a:buNone/>
            </a:pPr>
            <a:endParaRPr lang="en-US" altLang="zh-CN" sz="1400" dirty="0">
              <a:latin typeface="微软雅黑" pitchFamily="34" charset="-122"/>
            </a:endParaRPr>
          </a:p>
          <a:p>
            <a:pPr marL="1482725" lvl="3" indent="-268288">
              <a:lnSpc>
                <a:spcPct val="80000"/>
              </a:lnSpc>
            </a:pPr>
            <a:r>
              <a:rPr lang="zh-CN" altLang="en-US" sz="1900" dirty="0" smtClean="0">
                <a:latin typeface="微软雅黑" pitchFamily="34" charset="-122"/>
              </a:rPr>
              <a:t>超时处理机制</a:t>
            </a:r>
            <a:endParaRPr lang="en-US" altLang="zh-CN" sz="1900" dirty="0" smtClean="0">
              <a:latin typeface="微软雅黑" pitchFamily="34" charset="-122"/>
            </a:endParaRPr>
          </a:p>
          <a:p>
            <a:pPr marL="1482725" lvl="3" indent="-268288">
              <a:lnSpc>
                <a:spcPct val="80000"/>
              </a:lnSpc>
            </a:pPr>
            <a:endParaRPr lang="en-US" altLang="zh-CN" sz="1900" dirty="0" smtClean="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482725" lvl="3" indent="-268288">
              <a:lnSpc>
                <a:spcPct val="80000"/>
              </a:lnSpc>
            </a:pPr>
            <a:endParaRPr lang="en-US" altLang="zh-CN" sz="1400" dirty="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482725" lvl="3" indent="-268288">
              <a:lnSpc>
                <a:spcPct val="80000"/>
              </a:lnSpc>
            </a:pPr>
            <a:endParaRPr lang="en-US" altLang="zh-CN" sz="1400" dirty="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482725" lvl="3" indent="-268288">
              <a:lnSpc>
                <a:spcPct val="80000"/>
              </a:lnSpc>
            </a:pPr>
            <a:endParaRPr lang="en-US" altLang="zh-CN" sz="1400" dirty="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214437" lvl="3" indent="0">
              <a:lnSpc>
                <a:spcPct val="80000"/>
              </a:lnSpc>
              <a:buNone/>
            </a:pPr>
            <a:endParaRPr lang="en-US" altLang="zh-CN" sz="1400" dirty="0" smtClean="0">
              <a:latin typeface="微软雅黑" pitchFamily="34" charset="-122"/>
            </a:endParaRPr>
          </a:p>
          <a:p>
            <a:pPr marL="1482725" lvl="3" indent="-268288">
              <a:lnSpc>
                <a:spcPct val="80000"/>
              </a:lnSpc>
            </a:pPr>
            <a:endParaRPr lang="en-US" altLang="zh-CN" sz="1400" dirty="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482725" lvl="3" indent="-268288">
              <a:lnSpc>
                <a:spcPct val="80000"/>
              </a:lnSpc>
            </a:pPr>
            <a:endParaRPr lang="en-US" altLang="zh-CN" sz="1400" dirty="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482725" lvl="3" indent="-268288">
              <a:lnSpc>
                <a:spcPct val="80000"/>
              </a:lnSpc>
            </a:pPr>
            <a:endParaRPr lang="en-US" altLang="zh-CN" sz="1400" dirty="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482725" lvl="3" indent="-268288">
              <a:lnSpc>
                <a:spcPct val="80000"/>
              </a:lnSpc>
            </a:pPr>
            <a:endParaRPr lang="en-US" altLang="zh-CN" sz="1400" dirty="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025525" lvl="2" indent="-268288">
              <a:lnSpc>
                <a:spcPct val="80000"/>
              </a:lnSpc>
            </a:pPr>
            <a:endParaRPr lang="en-US" altLang="zh-CN" sz="1800" b="1" dirty="0" smtClean="0">
              <a:latin typeface="微软雅黑" pitchFamily="34" charset="-122"/>
            </a:endParaRPr>
          </a:p>
          <a:p>
            <a:pPr marL="1025525" lvl="2" indent="-268288">
              <a:lnSpc>
                <a:spcPct val="80000"/>
              </a:lnSpc>
            </a:pPr>
            <a:endParaRPr lang="en-US" altLang="zh-CN" sz="1800" b="1" dirty="0">
              <a:latin typeface="微软雅黑" pitchFamily="34" charset="-122"/>
            </a:endParaRPr>
          </a:p>
          <a:p>
            <a:pPr marL="1025525" lvl="2" indent="-268288">
              <a:lnSpc>
                <a:spcPct val="80000"/>
              </a:lnSpc>
            </a:pPr>
            <a:endParaRPr lang="en-US" altLang="zh-CN" sz="1800" b="1" dirty="0" smtClean="0">
              <a:latin typeface="微软雅黑" pitchFamily="34" charset="-122"/>
            </a:endParaRPr>
          </a:p>
          <a:p>
            <a:pPr marL="357187" lvl="1" indent="0">
              <a:buNone/>
            </a:pPr>
            <a:endParaRPr lang="en-US" altLang="zh-CN" sz="2000" dirty="0" smtClean="0">
              <a:latin typeface="微软雅黑" panose="020B0503020204020204" pitchFamily="34" charset="-122"/>
            </a:endParaRPr>
          </a:p>
          <a:p>
            <a:pPr marL="357187" lvl="1" indent="0">
              <a:buNone/>
            </a:pPr>
            <a:endParaRPr lang="en-US" altLang="zh-CN" sz="2000" b="1" dirty="0" smtClean="0">
              <a:latin typeface="微软雅黑" pitchFamily="34" charset="-122"/>
            </a:endParaRPr>
          </a:p>
          <a:p>
            <a:pPr marL="357187" lvl="1" indent="0">
              <a:buNone/>
            </a:pPr>
            <a:endParaRPr lang="en-US" altLang="zh-CN" sz="2000" dirty="0">
              <a:latin typeface="微软雅黑" pitchFamily="34"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254" y="3140968"/>
            <a:ext cx="688657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1916" y="4221088"/>
            <a:ext cx="69532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6899929"/>
      </p:ext>
    </p:extLst>
  </p:cSld>
  <p:clrMapOvr>
    <a:masterClrMapping/>
  </p:clrMapOvr>
  <p:transition advTm="445781"/>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smtClean="0"/>
              <a:t>TAE</a:t>
            </a:r>
            <a:r>
              <a:rPr lang="zh-CN" altLang="en-US" sz="4000" dirty="0" smtClean="0"/>
              <a:t>业务流程引擎</a:t>
            </a:r>
          </a:p>
        </p:txBody>
      </p:sp>
      <p:sp>
        <p:nvSpPr>
          <p:cNvPr id="5" name="内容占位符 2"/>
          <p:cNvSpPr>
            <a:spLocks noGrp="1"/>
          </p:cNvSpPr>
          <p:nvPr>
            <p:ph idx="1"/>
          </p:nvPr>
        </p:nvSpPr>
        <p:spPr>
          <a:xfrm>
            <a:off x="197296" y="836712"/>
            <a:ext cx="8839200" cy="5904656"/>
          </a:xfrm>
        </p:spPr>
        <p:txBody>
          <a:bodyPr>
            <a:normAutofit/>
          </a:bodyPr>
          <a:lstStyle/>
          <a:p>
            <a:pPr marL="625475" lvl="1" indent="-268288">
              <a:lnSpc>
                <a:spcPct val="80000"/>
              </a:lnSpc>
            </a:pPr>
            <a:r>
              <a:rPr lang="zh-CN" altLang="en-US" sz="2400" b="1" dirty="0">
                <a:latin typeface="微软雅黑" pitchFamily="34" charset="-122"/>
              </a:rPr>
              <a:t>主要工作</a:t>
            </a:r>
            <a:endParaRPr lang="en-US" altLang="zh-CN" sz="2400" b="1" dirty="0">
              <a:latin typeface="微软雅黑" pitchFamily="34" charset="-122"/>
            </a:endParaRPr>
          </a:p>
          <a:p>
            <a:pPr marL="1025525" lvl="2" indent="-268288">
              <a:lnSpc>
                <a:spcPct val="120000"/>
              </a:lnSpc>
            </a:pPr>
            <a:r>
              <a:rPr lang="en-US" altLang="zh-CN" sz="2000" dirty="0">
                <a:latin typeface="微软雅黑" pitchFamily="34" charset="-122"/>
              </a:rPr>
              <a:t>Fork/Join</a:t>
            </a:r>
            <a:r>
              <a:rPr lang="zh-CN" altLang="en-US" sz="2000" dirty="0">
                <a:latin typeface="微软雅黑" pitchFamily="34" charset="-122"/>
              </a:rPr>
              <a:t>的</a:t>
            </a:r>
            <a:r>
              <a:rPr lang="zh-CN" altLang="en-US" sz="2000" dirty="0" smtClean="0">
                <a:latin typeface="微软雅黑" pitchFamily="34" charset="-122"/>
              </a:rPr>
              <a:t>并发处理</a:t>
            </a:r>
            <a:endParaRPr lang="en-US" altLang="zh-CN" sz="1900" dirty="0">
              <a:latin typeface="微软雅黑" pitchFamily="34" charset="-122"/>
            </a:endParaRPr>
          </a:p>
          <a:p>
            <a:pPr marL="1482725" lvl="3" indent="-268288">
              <a:lnSpc>
                <a:spcPct val="120000"/>
              </a:lnSpc>
            </a:pPr>
            <a:r>
              <a:rPr lang="zh-CN" altLang="en-US" sz="1900" dirty="0" smtClean="0">
                <a:latin typeface="微软雅黑" pitchFamily="34" charset="-122"/>
              </a:rPr>
              <a:t>案例：应用每次部署需</a:t>
            </a:r>
            <a:endParaRPr lang="en-US" altLang="zh-CN" sz="1900" dirty="0" smtClean="0">
              <a:latin typeface="微软雅黑" pitchFamily="34" charset="-122"/>
            </a:endParaRPr>
          </a:p>
          <a:p>
            <a:pPr marL="1214437" lvl="3" indent="0">
              <a:lnSpc>
                <a:spcPct val="120000"/>
              </a:lnSpc>
              <a:buNone/>
            </a:pPr>
            <a:r>
              <a:rPr lang="zh-CN" altLang="en-US" sz="1900" dirty="0" smtClean="0">
                <a:latin typeface="微软雅黑" pitchFamily="34" charset="-122"/>
              </a:rPr>
              <a:t>要同步</a:t>
            </a:r>
            <a:r>
              <a:rPr lang="en-US" altLang="zh-CN" sz="1900" dirty="0" smtClean="0">
                <a:latin typeface="微软雅黑" pitchFamily="34" charset="-122"/>
              </a:rPr>
              <a:t>10</a:t>
            </a:r>
            <a:r>
              <a:rPr lang="zh-CN" altLang="en-US" sz="1900" dirty="0" smtClean="0">
                <a:latin typeface="微软雅黑" pitchFamily="34" charset="-122"/>
              </a:rPr>
              <a:t>台</a:t>
            </a:r>
            <a:r>
              <a:rPr lang="en-US" altLang="zh-CN" sz="1900" dirty="0" err="1" smtClean="0">
                <a:latin typeface="微软雅黑" pitchFamily="34" charset="-122"/>
              </a:rPr>
              <a:t>Nginx</a:t>
            </a:r>
            <a:r>
              <a:rPr lang="zh-CN" altLang="en-US" sz="1900" dirty="0" smtClean="0">
                <a:latin typeface="微软雅黑" pitchFamily="34" charset="-122"/>
              </a:rPr>
              <a:t>路由，</a:t>
            </a:r>
            <a:endParaRPr lang="en-US" altLang="zh-CN" sz="1900" dirty="0" smtClean="0">
              <a:latin typeface="微软雅黑" pitchFamily="34" charset="-122"/>
            </a:endParaRPr>
          </a:p>
          <a:p>
            <a:pPr marL="1214437" lvl="3" indent="0">
              <a:lnSpc>
                <a:spcPct val="120000"/>
              </a:lnSpc>
              <a:buNone/>
            </a:pPr>
            <a:r>
              <a:rPr lang="zh-CN" altLang="en-US" sz="1900" dirty="0" smtClean="0">
                <a:latin typeface="微软雅黑" pitchFamily="34" charset="-122"/>
              </a:rPr>
              <a:t>优化之后同步时间从</a:t>
            </a:r>
            <a:r>
              <a:rPr lang="en-US" altLang="zh-CN" sz="1900" dirty="0" smtClean="0">
                <a:latin typeface="微软雅黑" pitchFamily="34" charset="-122"/>
              </a:rPr>
              <a:t>1m</a:t>
            </a:r>
          </a:p>
          <a:p>
            <a:pPr marL="1214437" lvl="3" indent="0">
              <a:lnSpc>
                <a:spcPct val="120000"/>
              </a:lnSpc>
              <a:buNone/>
            </a:pPr>
            <a:r>
              <a:rPr lang="zh-CN" altLang="en-US" sz="1900" dirty="0" smtClean="0">
                <a:latin typeface="微软雅黑" pitchFamily="34" charset="-122"/>
              </a:rPr>
              <a:t>缩减到</a:t>
            </a:r>
            <a:r>
              <a:rPr lang="en-US" altLang="zh-CN" sz="1900" dirty="0" smtClean="0">
                <a:latin typeface="微软雅黑" pitchFamily="34" charset="-122"/>
              </a:rPr>
              <a:t>6s</a:t>
            </a:r>
            <a:r>
              <a:rPr lang="zh-CN" altLang="en-US" sz="1900" dirty="0" smtClean="0">
                <a:latin typeface="微软雅黑" pitchFamily="34" charset="-122"/>
              </a:rPr>
              <a:t>左右。</a:t>
            </a:r>
            <a:endParaRPr lang="en-US" altLang="zh-CN" sz="1900" dirty="0" smtClean="0">
              <a:latin typeface="微软雅黑" pitchFamily="34" charset="-122"/>
            </a:endParaRPr>
          </a:p>
          <a:p>
            <a:pPr marL="1214437" lvl="3" indent="0">
              <a:lnSpc>
                <a:spcPct val="120000"/>
              </a:lnSpc>
              <a:buNone/>
            </a:pPr>
            <a:endParaRPr lang="en-US" altLang="zh-CN" sz="1900" dirty="0" smtClean="0">
              <a:latin typeface="微软雅黑" pitchFamily="34" charset="-122"/>
            </a:endParaRPr>
          </a:p>
          <a:p>
            <a:pPr marL="1025525" lvl="2" indent="-268288">
              <a:lnSpc>
                <a:spcPct val="120000"/>
              </a:lnSpc>
            </a:pPr>
            <a:r>
              <a:rPr lang="zh-CN" altLang="en-US" sz="2300" dirty="0" smtClean="0">
                <a:latin typeface="微软雅黑" pitchFamily="34" charset="-122"/>
              </a:rPr>
              <a:t>和</a:t>
            </a:r>
            <a:r>
              <a:rPr lang="en-US" altLang="zh-CN" sz="2300" dirty="0">
                <a:latin typeface="微软雅黑" pitchFamily="34" charset="-122"/>
              </a:rPr>
              <a:t>TAE</a:t>
            </a:r>
            <a:r>
              <a:rPr lang="zh-CN" altLang="en-US" sz="2300" dirty="0">
                <a:latin typeface="微软雅黑" pitchFamily="34" charset="-122"/>
              </a:rPr>
              <a:t>日志系统打通</a:t>
            </a:r>
            <a:r>
              <a:rPr lang="zh-CN" altLang="en-US" sz="2300" dirty="0" smtClean="0">
                <a:latin typeface="微软雅黑" pitchFamily="34" charset="-122"/>
              </a:rPr>
              <a:t>，可以跟踪每个流程的</a:t>
            </a:r>
            <a:r>
              <a:rPr lang="zh-CN" altLang="en-US" sz="2300" dirty="0">
                <a:latin typeface="微软雅黑" pitchFamily="34" charset="-122"/>
              </a:rPr>
              <a:t>详细执行日志</a:t>
            </a:r>
            <a:r>
              <a:rPr lang="zh-CN" altLang="en-US" sz="2300" dirty="0" smtClean="0">
                <a:latin typeface="微软雅黑" pitchFamily="34" charset="-122"/>
              </a:rPr>
              <a:t>。</a:t>
            </a:r>
            <a:endParaRPr lang="en-US" altLang="zh-CN" sz="2300" dirty="0" smtClean="0">
              <a:latin typeface="微软雅黑" pitchFamily="34" charset="-122"/>
            </a:endParaRPr>
          </a:p>
          <a:p>
            <a:pPr marL="1025525" lvl="2" indent="-268288">
              <a:lnSpc>
                <a:spcPct val="120000"/>
              </a:lnSpc>
            </a:pPr>
            <a:endParaRPr lang="en-US" altLang="zh-CN" sz="2300" dirty="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625475" lvl="1" indent="-268288">
              <a:lnSpc>
                <a:spcPct val="80000"/>
              </a:lnSpc>
            </a:pPr>
            <a:endParaRPr lang="en-US" altLang="zh-CN" sz="2400" b="1" dirty="0" smtClean="0">
              <a:latin typeface="微软雅黑" pitchFamily="34" charset="-122"/>
            </a:endParaRPr>
          </a:p>
          <a:p>
            <a:pPr marL="357187" lvl="1" indent="0">
              <a:lnSpc>
                <a:spcPct val="80000"/>
              </a:lnSpc>
              <a:buNone/>
            </a:pPr>
            <a:endParaRPr lang="en-US" altLang="zh-CN" sz="2400" b="1" dirty="0" smtClean="0">
              <a:latin typeface="微软雅黑" pitchFamily="34" charset="-122"/>
            </a:endParaRPr>
          </a:p>
          <a:p>
            <a:pPr marL="625475" lvl="1" indent="-268288">
              <a:lnSpc>
                <a:spcPct val="80000"/>
              </a:lnSpc>
            </a:pPr>
            <a:endParaRPr lang="en-US" altLang="zh-CN" sz="2400" b="1" dirty="0">
              <a:latin typeface="微软雅黑" pitchFamily="34" charset="-122"/>
            </a:endParaRPr>
          </a:p>
          <a:p>
            <a:pPr marL="757237" lvl="2" indent="0">
              <a:lnSpc>
                <a:spcPct val="80000"/>
              </a:lnSpc>
              <a:buNone/>
            </a:pPr>
            <a:endParaRPr lang="en-US" altLang="zh-CN" sz="1600" dirty="0" smtClean="0">
              <a:latin typeface="微软雅黑" pitchFamily="34" charset="-122"/>
            </a:endParaRPr>
          </a:p>
          <a:p>
            <a:pPr marL="625475" lvl="1" indent="-268288">
              <a:lnSpc>
                <a:spcPct val="80000"/>
              </a:lnSpc>
            </a:pPr>
            <a:endParaRPr lang="en-US" altLang="zh-CN" sz="2400" b="1" dirty="0">
              <a:latin typeface="微软雅黑" pitchFamily="34" charset="-122"/>
            </a:endParaRPr>
          </a:p>
          <a:p>
            <a:pPr marL="1482725" lvl="3" indent="-268288">
              <a:lnSpc>
                <a:spcPct val="80000"/>
              </a:lnSpc>
            </a:pPr>
            <a:endParaRPr lang="en-US" altLang="zh-CN" sz="1400" dirty="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482725" lvl="3" indent="-268288">
              <a:lnSpc>
                <a:spcPct val="80000"/>
              </a:lnSpc>
            </a:pPr>
            <a:endParaRPr lang="en-US" altLang="zh-CN" sz="1400" dirty="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025525" lvl="2" indent="-268288">
              <a:lnSpc>
                <a:spcPct val="80000"/>
              </a:lnSpc>
            </a:pPr>
            <a:endParaRPr lang="en-US" altLang="zh-CN" sz="1800" b="1" dirty="0" smtClean="0">
              <a:latin typeface="微软雅黑" pitchFamily="34" charset="-122"/>
            </a:endParaRPr>
          </a:p>
          <a:p>
            <a:pPr marL="1025525" lvl="2" indent="-268288">
              <a:lnSpc>
                <a:spcPct val="80000"/>
              </a:lnSpc>
            </a:pPr>
            <a:endParaRPr lang="en-US" altLang="zh-CN" sz="1800" b="1" dirty="0">
              <a:latin typeface="微软雅黑" pitchFamily="34" charset="-122"/>
            </a:endParaRPr>
          </a:p>
          <a:p>
            <a:pPr marL="1025525" lvl="2" indent="-268288">
              <a:lnSpc>
                <a:spcPct val="80000"/>
              </a:lnSpc>
            </a:pPr>
            <a:endParaRPr lang="en-US" altLang="zh-CN" sz="1800" b="1" dirty="0" smtClean="0">
              <a:latin typeface="微软雅黑" pitchFamily="34" charset="-122"/>
            </a:endParaRPr>
          </a:p>
          <a:p>
            <a:pPr marL="357187" lvl="1" indent="0">
              <a:buNone/>
            </a:pPr>
            <a:endParaRPr lang="en-US" altLang="zh-CN" sz="2000" dirty="0" smtClean="0">
              <a:latin typeface="微软雅黑" panose="020B0503020204020204" pitchFamily="34" charset="-122"/>
            </a:endParaRPr>
          </a:p>
          <a:p>
            <a:pPr marL="357187" lvl="1" indent="0">
              <a:buNone/>
            </a:pPr>
            <a:endParaRPr lang="en-US" altLang="zh-CN" sz="2000" b="1" dirty="0" smtClean="0">
              <a:latin typeface="微软雅黑" pitchFamily="34" charset="-122"/>
            </a:endParaRPr>
          </a:p>
          <a:p>
            <a:pPr marL="357187" lvl="1" indent="0">
              <a:buNone/>
            </a:pPr>
            <a:endParaRPr lang="en-US" altLang="zh-CN" sz="2000" dirty="0">
              <a:latin typeface="微软雅黑" pitchFamily="34" charset="-122"/>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3556" y="764704"/>
            <a:ext cx="415290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568" y="4259535"/>
            <a:ext cx="11229975"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5609186"/>
      </p:ext>
    </p:extLst>
  </p:cSld>
  <p:clrMapOvr>
    <a:masterClrMapping/>
  </p:clrMapOvr>
  <p:transition advTm="44578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smtClean="0"/>
              <a:t>TAE</a:t>
            </a:r>
            <a:r>
              <a:rPr lang="zh-CN" altLang="en-US" sz="4000" dirty="0" smtClean="0"/>
              <a:t>业务流程引擎</a:t>
            </a:r>
          </a:p>
        </p:txBody>
      </p:sp>
      <p:sp>
        <p:nvSpPr>
          <p:cNvPr id="5" name="内容占位符 2"/>
          <p:cNvSpPr>
            <a:spLocks noGrp="1"/>
          </p:cNvSpPr>
          <p:nvPr>
            <p:ph idx="1"/>
          </p:nvPr>
        </p:nvSpPr>
        <p:spPr>
          <a:xfrm>
            <a:off x="197296" y="836712"/>
            <a:ext cx="8839200" cy="5904656"/>
          </a:xfrm>
        </p:spPr>
        <p:txBody>
          <a:bodyPr>
            <a:normAutofit/>
          </a:bodyPr>
          <a:lstStyle/>
          <a:p>
            <a:pPr marL="1482725" lvl="3" indent="-268288">
              <a:lnSpc>
                <a:spcPct val="80000"/>
              </a:lnSpc>
            </a:pPr>
            <a:endParaRPr lang="en-US" altLang="zh-CN" sz="1400" dirty="0" smtClean="0">
              <a:latin typeface="微软雅黑" pitchFamily="34" charset="-122"/>
            </a:endParaRPr>
          </a:p>
          <a:p>
            <a:pPr marL="357187" lvl="1" indent="0">
              <a:lnSpc>
                <a:spcPct val="80000"/>
              </a:lnSpc>
              <a:buNone/>
            </a:pPr>
            <a:endParaRPr lang="en-US" altLang="zh-CN" sz="2400" b="1" dirty="0">
              <a:latin typeface="微软雅黑" pitchFamily="34" charset="-122"/>
            </a:endParaRPr>
          </a:p>
          <a:p>
            <a:pPr marL="625475" lvl="1" indent="-268288">
              <a:lnSpc>
                <a:spcPct val="80000"/>
              </a:lnSpc>
            </a:pPr>
            <a:r>
              <a:rPr lang="zh-CN" altLang="en-US" sz="2400" b="1" dirty="0" smtClean="0">
                <a:latin typeface="微软雅黑" pitchFamily="34" charset="-122"/>
              </a:rPr>
              <a:t>成果收获</a:t>
            </a:r>
            <a:endParaRPr lang="en-US" altLang="zh-CN" sz="2400" b="1" dirty="0" smtClean="0">
              <a:latin typeface="微软雅黑" pitchFamily="34" charset="-122"/>
            </a:endParaRPr>
          </a:p>
          <a:p>
            <a:pPr marL="1025525" lvl="2" indent="-268288">
              <a:lnSpc>
                <a:spcPct val="120000"/>
              </a:lnSpc>
            </a:pPr>
            <a:r>
              <a:rPr lang="zh-CN" altLang="en-US" sz="1900" dirty="0" smtClean="0">
                <a:latin typeface="微软雅黑" pitchFamily="34" charset="-122"/>
              </a:rPr>
              <a:t>优化</a:t>
            </a:r>
            <a:r>
              <a:rPr lang="en-US" altLang="zh-CN" sz="1900" dirty="0" smtClean="0">
                <a:latin typeface="微软雅黑" pitchFamily="34" charset="-122"/>
              </a:rPr>
              <a:t>TAE</a:t>
            </a:r>
            <a:r>
              <a:rPr lang="zh-CN" altLang="en-US" sz="1900" dirty="0" smtClean="0">
                <a:latin typeface="微软雅黑" pitchFamily="34" charset="-122"/>
              </a:rPr>
              <a:t>的业务处理逻辑</a:t>
            </a:r>
            <a:endParaRPr lang="en-US" altLang="zh-CN" sz="1900" dirty="0" smtClean="0">
              <a:latin typeface="微软雅黑" pitchFamily="34" charset="-122"/>
            </a:endParaRPr>
          </a:p>
          <a:p>
            <a:pPr marL="1025525" lvl="2" indent="-268288">
              <a:lnSpc>
                <a:spcPct val="120000"/>
              </a:lnSpc>
            </a:pPr>
            <a:endParaRPr lang="en-US" altLang="zh-CN" sz="1900" dirty="0" smtClean="0">
              <a:latin typeface="微软雅黑" pitchFamily="34" charset="-122"/>
            </a:endParaRPr>
          </a:p>
          <a:p>
            <a:pPr marL="1025525" lvl="2" indent="-268288">
              <a:lnSpc>
                <a:spcPct val="120000"/>
              </a:lnSpc>
            </a:pPr>
            <a:r>
              <a:rPr lang="zh-CN" altLang="en-US" sz="1900" dirty="0" smtClean="0">
                <a:latin typeface="微软雅黑" pitchFamily="34" charset="-122"/>
              </a:rPr>
              <a:t>为</a:t>
            </a:r>
            <a:r>
              <a:rPr lang="en-US" altLang="zh-CN" sz="1900" dirty="0" smtClean="0">
                <a:latin typeface="微软雅黑" pitchFamily="34" charset="-122"/>
              </a:rPr>
              <a:t>TAE</a:t>
            </a:r>
            <a:r>
              <a:rPr lang="zh-CN" altLang="en-US" sz="1900" dirty="0" smtClean="0">
                <a:latin typeface="微软雅黑" pitchFamily="34" charset="-122"/>
              </a:rPr>
              <a:t>提供了快速支持新业务的能力，目前</a:t>
            </a:r>
            <a:r>
              <a:rPr lang="en-US" altLang="zh-CN" sz="1900" dirty="0" smtClean="0">
                <a:latin typeface="微软雅黑" pitchFamily="34" charset="-122"/>
              </a:rPr>
              <a:t>TAE</a:t>
            </a:r>
            <a:r>
              <a:rPr lang="zh-CN" altLang="en-US" sz="1900" dirty="0" smtClean="0">
                <a:latin typeface="微软雅黑" pitchFamily="34" charset="-122"/>
              </a:rPr>
              <a:t>已经支持了</a:t>
            </a:r>
            <a:r>
              <a:rPr lang="en-US" altLang="zh-CN" sz="1900" dirty="0" smtClean="0">
                <a:latin typeface="微软雅黑" pitchFamily="34" charset="-122"/>
              </a:rPr>
              <a:t>10</a:t>
            </a:r>
            <a:r>
              <a:rPr lang="zh-CN" altLang="en-US" sz="1900" dirty="0" smtClean="0">
                <a:latin typeface="微软雅黑" pitchFamily="34" charset="-122"/>
              </a:rPr>
              <a:t>种业务类型，每种业务类型下又包含多种应用类型，譬如前台、后台以及无线等。现在</a:t>
            </a:r>
            <a:r>
              <a:rPr lang="en-US" altLang="zh-CN" sz="1900" dirty="0" smtClean="0">
                <a:latin typeface="微软雅黑" pitchFamily="34" charset="-122"/>
              </a:rPr>
              <a:t>TAE</a:t>
            </a:r>
            <a:r>
              <a:rPr lang="zh-CN" altLang="en-US" sz="1900" dirty="0" smtClean="0">
                <a:latin typeface="微软雅黑" pitchFamily="34" charset="-122"/>
              </a:rPr>
              <a:t>接入一个新业务基本上不需要改动核心代码而只需要添加一个流程模板</a:t>
            </a:r>
            <a:endParaRPr lang="en-US" altLang="zh-CN" sz="1900" dirty="0" smtClean="0">
              <a:latin typeface="微软雅黑" pitchFamily="34" charset="-122"/>
            </a:endParaRPr>
          </a:p>
          <a:p>
            <a:pPr marL="1025525" lvl="2" indent="-268288">
              <a:lnSpc>
                <a:spcPct val="120000"/>
              </a:lnSpc>
            </a:pPr>
            <a:endParaRPr lang="en-US" altLang="zh-CN" sz="1900" dirty="0">
              <a:latin typeface="微软雅黑" pitchFamily="34" charset="-122"/>
            </a:endParaRPr>
          </a:p>
          <a:p>
            <a:pPr marL="1025525" lvl="2" indent="-268288">
              <a:lnSpc>
                <a:spcPct val="120000"/>
              </a:lnSpc>
            </a:pPr>
            <a:r>
              <a:rPr lang="zh-CN" altLang="en-US" sz="1900" dirty="0">
                <a:latin typeface="微软雅黑" pitchFamily="34" charset="-122"/>
              </a:rPr>
              <a:t>个人成长方面：通读</a:t>
            </a:r>
            <a:r>
              <a:rPr lang="en-US" altLang="zh-CN" sz="1900" dirty="0" err="1">
                <a:latin typeface="微软雅黑" pitchFamily="34" charset="-122"/>
              </a:rPr>
              <a:t>xbpm</a:t>
            </a:r>
            <a:r>
              <a:rPr lang="zh-CN" altLang="en-US" sz="1900" dirty="0">
                <a:latin typeface="微软雅黑" pitchFamily="34" charset="-122"/>
              </a:rPr>
              <a:t>代码，对流程引擎的设计思路也有更深入的了解和把握，并且在原有的功能基础上做了优化和扩展。</a:t>
            </a:r>
            <a:endParaRPr lang="en-US" altLang="zh-CN" sz="1900" dirty="0">
              <a:latin typeface="微软雅黑" pitchFamily="34" charset="-122"/>
            </a:endParaRPr>
          </a:p>
          <a:p>
            <a:pPr marL="757237" lvl="2" indent="0">
              <a:lnSpc>
                <a:spcPct val="80000"/>
              </a:lnSpc>
              <a:buNone/>
            </a:pPr>
            <a:endParaRPr lang="en-US" altLang="zh-CN" sz="1600" dirty="0" smtClean="0">
              <a:latin typeface="微软雅黑" pitchFamily="34" charset="-122"/>
            </a:endParaRPr>
          </a:p>
          <a:p>
            <a:pPr marL="625475" lvl="1" indent="-268288">
              <a:lnSpc>
                <a:spcPct val="80000"/>
              </a:lnSpc>
            </a:pPr>
            <a:endParaRPr lang="en-US" altLang="zh-CN" sz="2400" b="1" dirty="0">
              <a:latin typeface="微软雅黑" pitchFamily="34" charset="-122"/>
            </a:endParaRPr>
          </a:p>
          <a:p>
            <a:pPr marL="1482725" lvl="3" indent="-268288">
              <a:lnSpc>
                <a:spcPct val="80000"/>
              </a:lnSpc>
            </a:pPr>
            <a:endParaRPr lang="en-US" altLang="zh-CN" sz="1400" dirty="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482725" lvl="3" indent="-268288">
              <a:lnSpc>
                <a:spcPct val="80000"/>
              </a:lnSpc>
            </a:pPr>
            <a:endParaRPr lang="en-US" altLang="zh-CN" sz="1400" dirty="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482725" lvl="3" indent="-268288">
              <a:lnSpc>
                <a:spcPct val="80000"/>
              </a:lnSpc>
            </a:pPr>
            <a:endParaRPr lang="en-US" altLang="zh-CN" sz="1400" dirty="0" smtClean="0">
              <a:latin typeface="微软雅黑" pitchFamily="34" charset="-122"/>
            </a:endParaRPr>
          </a:p>
          <a:p>
            <a:pPr marL="1025525" lvl="2" indent="-268288">
              <a:lnSpc>
                <a:spcPct val="80000"/>
              </a:lnSpc>
            </a:pPr>
            <a:endParaRPr lang="en-US" altLang="zh-CN" sz="1800" b="1" dirty="0" smtClean="0">
              <a:latin typeface="微软雅黑" pitchFamily="34" charset="-122"/>
            </a:endParaRPr>
          </a:p>
          <a:p>
            <a:pPr marL="1025525" lvl="2" indent="-268288">
              <a:lnSpc>
                <a:spcPct val="80000"/>
              </a:lnSpc>
            </a:pPr>
            <a:endParaRPr lang="en-US" altLang="zh-CN" sz="1800" b="1" dirty="0">
              <a:latin typeface="微软雅黑" pitchFamily="34" charset="-122"/>
            </a:endParaRPr>
          </a:p>
          <a:p>
            <a:pPr marL="1025525" lvl="2" indent="-268288">
              <a:lnSpc>
                <a:spcPct val="80000"/>
              </a:lnSpc>
            </a:pPr>
            <a:endParaRPr lang="en-US" altLang="zh-CN" sz="1800" b="1" dirty="0" smtClean="0">
              <a:latin typeface="微软雅黑" pitchFamily="34" charset="-122"/>
            </a:endParaRPr>
          </a:p>
          <a:p>
            <a:pPr marL="357187" lvl="1" indent="0">
              <a:buNone/>
            </a:pPr>
            <a:endParaRPr lang="en-US" altLang="zh-CN" sz="2000" dirty="0" smtClean="0">
              <a:latin typeface="微软雅黑" panose="020B0503020204020204" pitchFamily="34" charset="-122"/>
            </a:endParaRPr>
          </a:p>
          <a:p>
            <a:pPr marL="357187" lvl="1" indent="0">
              <a:buNone/>
            </a:pPr>
            <a:endParaRPr lang="en-US" altLang="zh-CN" sz="2000" b="1" dirty="0" smtClean="0">
              <a:latin typeface="微软雅黑" pitchFamily="34" charset="-122"/>
            </a:endParaRPr>
          </a:p>
          <a:p>
            <a:pPr marL="357187" lvl="1" indent="0">
              <a:buNone/>
            </a:pPr>
            <a:endParaRPr lang="en-US" altLang="zh-CN" sz="2000" dirty="0">
              <a:latin typeface="微软雅黑" pitchFamily="34" charset="-122"/>
            </a:endParaRPr>
          </a:p>
        </p:txBody>
      </p:sp>
    </p:spTree>
    <p:extLst>
      <p:ext uri="{BB962C8B-B14F-4D97-AF65-F5344CB8AC3E}">
        <p14:creationId xmlns:p14="http://schemas.microsoft.com/office/powerpoint/2010/main" val="2484884595"/>
      </p:ext>
    </p:extLst>
  </p:cSld>
  <p:clrMapOvr>
    <a:masterClrMapping/>
  </p:clrMapOvr>
  <p:transition advTm="44578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en-US" altLang="zh-CN" sz="4000" dirty="0" err="1" smtClean="0"/>
              <a:t>TaeSsoProxy</a:t>
            </a:r>
            <a:endParaRPr lang="zh-CN" altLang="en-US" sz="4000" dirty="0" smtClean="0"/>
          </a:p>
        </p:txBody>
      </p:sp>
      <p:sp>
        <p:nvSpPr>
          <p:cNvPr id="5" name="内容占位符 2"/>
          <p:cNvSpPr>
            <a:spLocks noGrp="1"/>
          </p:cNvSpPr>
          <p:nvPr>
            <p:ph idx="1"/>
          </p:nvPr>
        </p:nvSpPr>
        <p:spPr>
          <a:xfrm>
            <a:off x="304800" y="836712"/>
            <a:ext cx="8659688" cy="5256584"/>
          </a:xfrm>
        </p:spPr>
        <p:txBody>
          <a:bodyPr>
            <a:normAutofit/>
          </a:bodyPr>
          <a:lstStyle/>
          <a:p>
            <a:pPr marL="625475" lvl="1" indent="-268288">
              <a:lnSpc>
                <a:spcPct val="80000"/>
              </a:lnSpc>
            </a:pPr>
            <a:r>
              <a:rPr lang="zh-CN" altLang="en-US" sz="2400" b="1" dirty="0" smtClean="0">
                <a:latin typeface="微软雅黑" pitchFamily="34" charset="-122"/>
              </a:rPr>
              <a:t>背景</a:t>
            </a:r>
            <a:endParaRPr lang="en-US" altLang="zh-CN" sz="2400" b="1" dirty="0" smtClean="0">
              <a:latin typeface="微软雅黑" pitchFamily="34" charset="-122"/>
            </a:endParaRPr>
          </a:p>
          <a:p>
            <a:pPr marL="757237" lvl="2" indent="0">
              <a:lnSpc>
                <a:spcPct val="80000"/>
              </a:lnSpc>
              <a:buNone/>
            </a:pPr>
            <a:endParaRPr lang="en-US" altLang="zh-CN" sz="2000" dirty="0" smtClean="0">
              <a:latin typeface="微软雅黑" panose="020B0503020204020204" pitchFamily="34" charset="-122"/>
            </a:endParaRPr>
          </a:p>
          <a:p>
            <a:pPr marL="757237" lvl="2" indent="0">
              <a:lnSpc>
                <a:spcPct val="80000"/>
              </a:lnSpc>
              <a:buNone/>
            </a:pPr>
            <a:r>
              <a:rPr lang="en-US" altLang="zh-CN" sz="2000" dirty="0">
                <a:latin typeface="微软雅黑" pitchFamily="34" charset="-122"/>
              </a:rPr>
              <a:t>	</a:t>
            </a:r>
            <a:endParaRPr lang="en-US" altLang="zh-CN" sz="2000" b="1" dirty="0" smtClean="0">
              <a:latin typeface="微软雅黑" pitchFamily="34" charset="-122"/>
            </a:endParaRP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206" y="1260301"/>
            <a:ext cx="7715250" cy="55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2185932"/>
      </p:ext>
    </p:extLst>
  </p:cSld>
  <p:clrMapOvr>
    <a:masterClrMapping/>
  </p:clrMapOvr>
  <p:transition advTm="445781"/>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28699</TotalTime>
  <Words>2922</Words>
  <Application>Microsoft Office PowerPoint</Application>
  <PresentationFormat>全屏显示(4:3)</PresentationFormat>
  <Paragraphs>511</Paragraphs>
  <Slides>40</Slides>
  <Notes>39</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PowerPoint 演示文稿</vt:lpstr>
      <vt:lpstr>PowerPoint 演示文稿</vt:lpstr>
      <vt:lpstr>TAE业务流程引擎</vt:lpstr>
      <vt:lpstr>TAE业务流程引擎</vt:lpstr>
      <vt:lpstr>TAE业务流程引擎</vt:lpstr>
      <vt:lpstr>TAE业务流程引擎</vt:lpstr>
      <vt:lpstr>TAE业务流程引擎</vt:lpstr>
      <vt:lpstr>TAE业务流程引擎</vt:lpstr>
      <vt:lpstr>TaeSsoProxy</vt:lpstr>
      <vt:lpstr>TaeSsoProxy</vt:lpstr>
      <vt:lpstr>TaeSsoProxy</vt:lpstr>
      <vt:lpstr>TaeSsoProxy</vt:lpstr>
      <vt:lpstr>TaeSsoProxy</vt:lpstr>
      <vt:lpstr>TaeSsoProxy</vt:lpstr>
      <vt:lpstr>TaeSsoProxy</vt:lpstr>
      <vt:lpstr>PowerPoint 演示文稿</vt:lpstr>
      <vt:lpstr>TaeSsoProxy</vt:lpstr>
      <vt:lpstr>PowerPoint 演示文稿</vt:lpstr>
      <vt:lpstr>PowerPoint 演示文稿</vt:lpstr>
      <vt:lpstr>PowerPoint 演示文稿</vt:lpstr>
      <vt:lpstr>PowerPoint 演示文稿</vt:lpstr>
      <vt:lpstr>TaeBuilder</vt:lpstr>
      <vt:lpstr>TaeBuilder</vt:lpstr>
      <vt:lpstr>TaeBuilder</vt:lpstr>
      <vt:lpstr>云推送</vt:lpstr>
      <vt:lpstr>云推送</vt:lpstr>
      <vt:lpstr>云推送</vt:lpstr>
      <vt:lpstr>云推送</vt:lpstr>
      <vt:lpstr>云推送</vt:lpstr>
      <vt:lpstr>云推送</vt:lpstr>
      <vt:lpstr>其他项目</vt:lpstr>
      <vt:lpstr>其他项目</vt:lpstr>
      <vt:lpstr>PowerPoint 演示文稿</vt:lpstr>
      <vt:lpstr>PowerPoint 演示文稿</vt:lpstr>
      <vt:lpstr>PowerPoint 演示文稿</vt:lpstr>
      <vt:lpstr> 产品规划（TaeSsoProxy）</vt:lpstr>
      <vt:lpstr>产品规划（TaeGit/TaeBuilder）</vt:lpstr>
      <vt:lpstr>产品规划（云推送）</vt:lpstr>
      <vt:lpstr>个人规划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晋升述职</dc:title>
  <dc:creator>天蓉</dc:creator>
  <cp:lastModifiedBy>leno</cp:lastModifiedBy>
  <cp:revision>2145</cp:revision>
  <dcterms:created xsi:type="dcterms:W3CDTF">2010-10-27T07:54:58Z</dcterms:created>
  <dcterms:modified xsi:type="dcterms:W3CDTF">2014-06-09T07:04:51Z</dcterms:modified>
</cp:coreProperties>
</file>