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diagrams/quickStyle3.xml" ContentType="application/vnd.openxmlformats-officedocument.drawingml.diagramStyl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diagrams/data7.xml" ContentType="application/vnd.openxmlformats-officedocument.drawingml.diagramData+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3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Masters/slideMaster5.xml" ContentType="application/vnd.openxmlformats-officedocument.presentationml.slideMaster+xml"/>
  <Override PartName="/ppt/slides/slide49.xml" ContentType="application/vnd.openxmlformats-officedocument.presentationml.slide+xml"/>
  <Override PartName="/ppt/notesSlides/notesSlide4.xml" ContentType="application/vnd.openxmlformats-officedocument.presentationml.notesSlide+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diagrams/layout7.xml" ContentType="application/vnd.openxmlformats-officedocument.drawingml.diagramLayout+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diagrams/quickStyle1.xml" ContentType="application/vnd.openxmlformats-officedocument.drawingml.diagramStyl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diagrams/layout4.xml" ContentType="application/vnd.openxmlformats-officedocument.drawingml.diagramLayout+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40.xml" ContentType="application/vnd.openxmlformats-officedocument.presentationml.notesSlide+xml"/>
  <Override PartName="/ppt/diagrams/colors7.xml" ContentType="application/vnd.openxmlformats-officedocument.drawingml.diagramColors+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slides/slide29.xml" ContentType="application/vnd.openxmlformats-officedocument.presentationml.slide+xml"/>
  <Override PartName="/ppt/slideLayouts/slideLayout39.xml" ContentType="application/vnd.openxmlformats-officedocument.presentationml.slideLayout+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diagrams/drawing7.xml" ContentType="application/vnd.ms-office.drawingml.diagramDrawing+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diagrams/quickStyle7.xml" ContentType="application/vnd.openxmlformats-officedocument.drawingml.diagramStyle+xml"/>
  <Override PartName="/ppt/slides/slide48.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Lst>
  <p:notesMasterIdLst>
    <p:notesMasterId r:id="rId77"/>
  </p:notesMasterIdLst>
  <p:sldIdLst>
    <p:sldId id="258" r:id="rId6"/>
    <p:sldId id="362" r:id="rId7"/>
    <p:sldId id="259" r:id="rId8"/>
    <p:sldId id="352" r:id="rId9"/>
    <p:sldId id="354" r:id="rId10"/>
    <p:sldId id="371" r:id="rId11"/>
    <p:sldId id="350" r:id="rId12"/>
    <p:sldId id="334" r:id="rId13"/>
    <p:sldId id="364" r:id="rId14"/>
    <p:sldId id="370" r:id="rId15"/>
    <p:sldId id="353" r:id="rId16"/>
    <p:sldId id="338" r:id="rId17"/>
    <p:sldId id="339" r:id="rId18"/>
    <p:sldId id="374" r:id="rId19"/>
    <p:sldId id="291" r:id="rId20"/>
    <p:sldId id="289" r:id="rId21"/>
    <p:sldId id="288" r:id="rId22"/>
    <p:sldId id="333" r:id="rId23"/>
    <p:sldId id="356" r:id="rId24"/>
    <p:sldId id="375" r:id="rId25"/>
    <p:sldId id="359" r:id="rId26"/>
    <p:sldId id="284" r:id="rId27"/>
    <p:sldId id="282" r:id="rId28"/>
    <p:sldId id="295" r:id="rId29"/>
    <p:sldId id="360" r:id="rId30"/>
    <p:sldId id="376" r:id="rId31"/>
    <p:sldId id="270" r:id="rId32"/>
    <p:sldId id="367" r:id="rId33"/>
    <p:sldId id="368" r:id="rId34"/>
    <p:sldId id="281" r:id="rId35"/>
    <p:sldId id="315" r:id="rId36"/>
    <p:sldId id="316" r:id="rId37"/>
    <p:sldId id="314" r:id="rId38"/>
    <p:sldId id="365" r:id="rId39"/>
    <p:sldId id="366" r:id="rId40"/>
    <p:sldId id="263" r:id="rId41"/>
    <p:sldId id="301" r:id="rId42"/>
    <p:sldId id="380" r:id="rId43"/>
    <p:sldId id="377" r:id="rId44"/>
    <p:sldId id="310" r:id="rId45"/>
    <p:sldId id="369" r:id="rId46"/>
    <p:sldId id="317" r:id="rId47"/>
    <p:sldId id="311" r:id="rId48"/>
    <p:sldId id="321" r:id="rId49"/>
    <p:sldId id="268" r:id="rId50"/>
    <p:sldId id="335" r:id="rId51"/>
    <p:sldId id="378" r:id="rId52"/>
    <p:sldId id="343" r:id="rId53"/>
    <p:sldId id="344" r:id="rId54"/>
    <p:sldId id="345" r:id="rId55"/>
    <p:sldId id="346" r:id="rId56"/>
    <p:sldId id="372" r:id="rId57"/>
    <p:sldId id="348" r:id="rId58"/>
    <p:sldId id="373" r:id="rId59"/>
    <p:sldId id="357" r:id="rId60"/>
    <p:sldId id="358" r:id="rId61"/>
    <p:sldId id="307" r:id="rId62"/>
    <p:sldId id="308" r:id="rId63"/>
    <p:sldId id="309" r:id="rId64"/>
    <p:sldId id="322" r:id="rId65"/>
    <p:sldId id="326" r:id="rId66"/>
    <p:sldId id="332" r:id="rId67"/>
    <p:sldId id="323" r:id="rId68"/>
    <p:sldId id="324" r:id="rId69"/>
    <p:sldId id="306" r:id="rId70"/>
    <p:sldId id="342" r:id="rId71"/>
    <p:sldId id="313" r:id="rId72"/>
    <p:sldId id="349" r:id="rId73"/>
    <p:sldId id="276" r:id="rId74"/>
    <p:sldId id="361" r:id="rId75"/>
    <p:sldId id="340" r:id="rId7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09" autoAdjust="0"/>
    <p:restoredTop sz="74419" autoAdjust="0"/>
  </p:normalViewPr>
  <p:slideViewPr>
    <p:cSldViewPr>
      <p:cViewPr varScale="1">
        <p:scale>
          <a:sx n="52" d="100"/>
          <a:sy n="52" d="100"/>
        </p:scale>
        <p:origin x="-1392" y="-102"/>
      </p:cViewPr>
      <p:guideLst>
        <p:guide orient="horz" pos="2160"/>
        <p:guide pos="2880"/>
      </p:guideLst>
    </p:cSldViewPr>
  </p:slideViewPr>
  <p:outlineViewPr>
    <p:cViewPr>
      <p:scale>
        <a:sx n="33" d="100"/>
        <a:sy n="33" d="100"/>
      </p:scale>
      <p:origin x="0" y="5112"/>
    </p:cViewPr>
  </p:outlineViewPr>
  <p:notesTextViewPr>
    <p:cViewPr>
      <p:scale>
        <a:sx n="100" d="100"/>
        <a:sy n="100" d="100"/>
      </p:scale>
      <p:origin x="0" y="0"/>
    </p:cViewPr>
  </p:notesTextViewPr>
  <p:sorterViewPr>
    <p:cViewPr>
      <p:scale>
        <a:sx n="66" d="100"/>
        <a:sy n="66" d="100"/>
      </p:scale>
      <p:origin x="0" y="149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DCEDD4-26BE-40BC-B024-EEAEF54CE548}" type="doc">
      <dgm:prSet loTypeId="urn:microsoft.com/office/officeart/2005/8/layout/chevron2" loCatId="list" qsTypeId="urn:microsoft.com/office/officeart/2005/8/quickstyle/simple1" qsCatId="simple" csTypeId="urn:microsoft.com/office/officeart/2005/8/colors/accent2_1" csCatId="accent2" phldr="1"/>
      <dgm:spPr/>
      <dgm:t>
        <a:bodyPr/>
        <a:lstStyle/>
        <a:p>
          <a:endParaRPr lang="zh-CN" altLang="en-US"/>
        </a:p>
      </dgm:t>
    </dgm:pt>
    <dgm:pt modelId="{EACB3176-0484-4E5F-9657-EAAED3BBB79A}">
      <dgm:prSet phldrT="[文本]"/>
      <dgm:spPr/>
      <dgm:t>
        <a:bodyPr/>
        <a:lstStyle/>
        <a:p>
          <a:endParaRPr lang="zh-CN" altLang="en-US" dirty="0"/>
        </a:p>
      </dgm:t>
    </dgm:pt>
    <dgm:pt modelId="{2BF1D091-4F23-4174-B095-579BF77307EF}" type="parTrans" cxnId="{2AE2526A-0FE5-46FC-BD65-5A0CFB2A5C31}">
      <dgm:prSet/>
      <dgm:spPr/>
      <dgm:t>
        <a:bodyPr/>
        <a:lstStyle/>
        <a:p>
          <a:endParaRPr lang="zh-CN" altLang="en-US"/>
        </a:p>
      </dgm:t>
    </dgm:pt>
    <dgm:pt modelId="{4CD6AD35-18B1-45DE-B320-F6DA95182258}" type="sibTrans" cxnId="{2AE2526A-0FE5-46FC-BD65-5A0CFB2A5C31}">
      <dgm:prSet/>
      <dgm:spPr/>
      <dgm:t>
        <a:bodyPr/>
        <a:lstStyle/>
        <a:p>
          <a:endParaRPr lang="zh-CN" altLang="en-US"/>
        </a:p>
      </dgm:t>
    </dgm:pt>
    <dgm:pt modelId="{C8CB7558-043A-4EF6-B42D-90C9BC9098DD}">
      <dgm:prSet phldrT="[文本]"/>
      <dgm:spPr/>
      <dgm:t>
        <a:bodyPr/>
        <a:lstStyle/>
        <a:p>
          <a:r>
            <a:rPr lang="zh-CN" altLang="en-US" b="1" dirty="0" smtClean="0">
              <a:solidFill>
                <a:srgbClr val="FF0000"/>
              </a:solidFill>
            </a:rPr>
            <a:t>初创阶段</a:t>
          </a:r>
          <a:endParaRPr lang="zh-CN" altLang="en-US" b="1" dirty="0">
            <a:solidFill>
              <a:srgbClr val="FF0000"/>
            </a:solidFill>
          </a:endParaRPr>
        </a:p>
      </dgm:t>
    </dgm:pt>
    <dgm:pt modelId="{86616ED6-88DF-4A5F-BC6C-E08965E61E3E}" type="parTrans" cxnId="{48D2A1DB-3BBF-4DFB-A044-07A24BEACD75}">
      <dgm:prSet/>
      <dgm:spPr/>
      <dgm:t>
        <a:bodyPr/>
        <a:lstStyle/>
        <a:p>
          <a:endParaRPr lang="zh-CN" altLang="en-US"/>
        </a:p>
      </dgm:t>
    </dgm:pt>
    <dgm:pt modelId="{0A647244-D41A-4399-BAE9-3190F88D4F72}" type="sibTrans" cxnId="{48D2A1DB-3BBF-4DFB-A044-07A24BEACD75}">
      <dgm:prSet/>
      <dgm:spPr/>
      <dgm:t>
        <a:bodyPr/>
        <a:lstStyle/>
        <a:p>
          <a:endParaRPr lang="zh-CN" altLang="en-US"/>
        </a:p>
      </dgm:t>
    </dgm:pt>
    <dgm:pt modelId="{42EBB06A-3D0D-41BA-87D7-1575DDC43418}">
      <dgm:prSet phldrT="[文本]"/>
      <dgm:spPr/>
      <dgm:t>
        <a:bodyPr/>
        <a:lstStyle/>
        <a:p>
          <a:endParaRPr lang="zh-CN" altLang="en-US" dirty="0"/>
        </a:p>
      </dgm:t>
    </dgm:pt>
    <dgm:pt modelId="{1E186784-82B9-4765-8123-64EA1118BD65}" type="parTrans" cxnId="{FAF5A0AD-089C-4179-A78D-AACF0C5B33E9}">
      <dgm:prSet/>
      <dgm:spPr/>
      <dgm:t>
        <a:bodyPr/>
        <a:lstStyle/>
        <a:p>
          <a:endParaRPr lang="zh-CN" altLang="en-US"/>
        </a:p>
      </dgm:t>
    </dgm:pt>
    <dgm:pt modelId="{C75CC3DF-E58A-4319-A6D3-37302E61E626}" type="sibTrans" cxnId="{FAF5A0AD-089C-4179-A78D-AACF0C5B33E9}">
      <dgm:prSet/>
      <dgm:spPr/>
      <dgm:t>
        <a:bodyPr/>
        <a:lstStyle/>
        <a:p>
          <a:endParaRPr lang="zh-CN" altLang="en-US"/>
        </a:p>
      </dgm:t>
    </dgm:pt>
    <dgm:pt modelId="{6EE93C07-F282-40B6-A255-C755257556C7}">
      <dgm:prSet phldrT="[文本]"/>
      <dgm:spPr/>
      <dgm:t>
        <a:bodyPr/>
        <a:lstStyle/>
        <a:p>
          <a:r>
            <a:rPr lang="zh-CN" altLang="en-US" b="1" dirty="0" smtClean="0">
              <a:solidFill>
                <a:schemeClr val="tx1"/>
              </a:solidFill>
            </a:rPr>
            <a:t>厚积阶段</a:t>
          </a:r>
          <a:endParaRPr lang="zh-CN" altLang="en-US" b="1" dirty="0">
            <a:solidFill>
              <a:schemeClr val="tx1"/>
            </a:solidFill>
          </a:endParaRPr>
        </a:p>
      </dgm:t>
    </dgm:pt>
    <dgm:pt modelId="{9CF49CEA-ECA6-4049-91C3-F9DFB065EFF1}" type="parTrans" cxnId="{30D2B375-36F3-45E5-B3BB-EC4DED3B2A4B}">
      <dgm:prSet/>
      <dgm:spPr/>
      <dgm:t>
        <a:bodyPr/>
        <a:lstStyle/>
        <a:p>
          <a:endParaRPr lang="zh-CN" altLang="en-US"/>
        </a:p>
      </dgm:t>
    </dgm:pt>
    <dgm:pt modelId="{1227409A-4DB5-4BC5-ADC8-C0CB0A98E38B}" type="sibTrans" cxnId="{30D2B375-36F3-45E5-B3BB-EC4DED3B2A4B}">
      <dgm:prSet/>
      <dgm:spPr/>
      <dgm:t>
        <a:bodyPr/>
        <a:lstStyle/>
        <a:p>
          <a:endParaRPr lang="zh-CN" altLang="en-US"/>
        </a:p>
      </dgm:t>
    </dgm:pt>
    <dgm:pt modelId="{BC9443F3-24A3-4A57-B18D-C304649B1893}">
      <dgm:prSet phldrT="[文本]"/>
      <dgm:spPr/>
      <dgm:t>
        <a:bodyPr/>
        <a:lstStyle/>
        <a:p>
          <a:endParaRPr lang="zh-CN" altLang="en-US" dirty="0"/>
        </a:p>
      </dgm:t>
    </dgm:pt>
    <dgm:pt modelId="{DFB5304C-CD54-4F0B-A333-A9E3FC2542E8}" type="parTrans" cxnId="{37341575-19AA-44B0-A907-EB308504A67A}">
      <dgm:prSet/>
      <dgm:spPr/>
      <dgm:t>
        <a:bodyPr/>
        <a:lstStyle/>
        <a:p>
          <a:endParaRPr lang="zh-CN" altLang="en-US"/>
        </a:p>
      </dgm:t>
    </dgm:pt>
    <dgm:pt modelId="{044CE5E4-1094-4ED8-9D3E-0996DC9D7D77}" type="sibTrans" cxnId="{37341575-19AA-44B0-A907-EB308504A67A}">
      <dgm:prSet/>
      <dgm:spPr/>
      <dgm:t>
        <a:bodyPr/>
        <a:lstStyle/>
        <a:p>
          <a:endParaRPr lang="zh-CN" altLang="en-US"/>
        </a:p>
      </dgm:t>
    </dgm:pt>
    <dgm:pt modelId="{182BB9A9-1C6A-4023-B2A0-B1A346F7CF8C}">
      <dgm:prSet phldrT="[文本]"/>
      <dgm:spPr/>
      <dgm:t>
        <a:bodyPr/>
        <a:lstStyle/>
        <a:p>
          <a:endParaRPr lang="zh-CN" altLang="en-US" dirty="0"/>
        </a:p>
      </dgm:t>
    </dgm:pt>
    <dgm:pt modelId="{79CB1C80-947F-4BB3-8694-154CF7A93C93}" type="parTrans" cxnId="{A26163AE-54F6-45EF-A45D-5CBC86D7E7F1}">
      <dgm:prSet/>
      <dgm:spPr/>
      <dgm:t>
        <a:bodyPr/>
        <a:lstStyle/>
        <a:p>
          <a:endParaRPr lang="zh-CN" altLang="en-US"/>
        </a:p>
      </dgm:t>
    </dgm:pt>
    <dgm:pt modelId="{0F4268F4-0EEE-4CD2-80A3-7E70573DBFE3}" type="sibTrans" cxnId="{A26163AE-54F6-45EF-A45D-5CBC86D7E7F1}">
      <dgm:prSet/>
      <dgm:spPr/>
      <dgm:t>
        <a:bodyPr/>
        <a:lstStyle/>
        <a:p>
          <a:endParaRPr lang="zh-CN" altLang="en-US"/>
        </a:p>
      </dgm:t>
    </dgm:pt>
    <dgm:pt modelId="{A59844D1-40C6-472F-A384-980069641B96}">
      <dgm:prSet phldrT="[文本]"/>
      <dgm:spPr/>
      <dgm:t>
        <a:bodyPr/>
        <a:lstStyle/>
        <a:p>
          <a:endParaRPr lang="zh-CN" altLang="en-US" dirty="0"/>
        </a:p>
      </dgm:t>
    </dgm:pt>
    <dgm:pt modelId="{47D7EAD6-A165-4D84-AC01-C71E596013F5}" type="parTrans" cxnId="{4831E5B9-8D59-4A4C-9CFB-A0F72872CF10}">
      <dgm:prSet/>
      <dgm:spPr/>
      <dgm:t>
        <a:bodyPr/>
        <a:lstStyle/>
        <a:p>
          <a:endParaRPr lang="zh-CN" altLang="en-US"/>
        </a:p>
      </dgm:t>
    </dgm:pt>
    <dgm:pt modelId="{51F47C42-5CA4-466B-8935-0F524EC5B4D0}" type="sibTrans" cxnId="{4831E5B9-8D59-4A4C-9CFB-A0F72872CF10}">
      <dgm:prSet/>
      <dgm:spPr/>
      <dgm:t>
        <a:bodyPr/>
        <a:lstStyle/>
        <a:p>
          <a:endParaRPr lang="zh-CN" altLang="en-US"/>
        </a:p>
      </dgm:t>
    </dgm:pt>
    <dgm:pt modelId="{0A902016-68D5-4E42-8D85-7252DFE5F699}">
      <dgm:prSet/>
      <dgm:spPr/>
      <dgm:t>
        <a:bodyPr/>
        <a:lstStyle/>
        <a:p>
          <a:r>
            <a:rPr lang="zh-CN" altLang="en-US" b="1" dirty="0" smtClean="0"/>
            <a:t>勃发阶段</a:t>
          </a:r>
          <a:endParaRPr lang="zh-CN" altLang="en-US" b="1" dirty="0"/>
        </a:p>
      </dgm:t>
    </dgm:pt>
    <dgm:pt modelId="{1D2197EF-830E-4E9F-B8FF-0AB73918CED8}" type="parTrans" cxnId="{2FEC9C25-C5C5-4B47-B5A0-79A53A543786}">
      <dgm:prSet/>
      <dgm:spPr/>
      <dgm:t>
        <a:bodyPr/>
        <a:lstStyle/>
        <a:p>
          <a:endParaRPr lang="zh-CN" altLang="en-US"/>
        </a:p>
      </dgm:t>
    </dgm:pt>
    <dgm:pt modelId="{91C0C21A-6844-492E-B4FF-32DE156CA3ED}" type="sibTrans" cxnId="{2FEC9C25-C5C5-4B47-B5A0-79A53A543786}">
      <dgm:prSet/>
      <dgm:spPr/>
      <dgm:t>
        <a:bodyPr/>
        <a:lstStyle/>
        <a:p>
          <a:endParaRPr lang="zh-CN" altLang="en-US"/>
        </a:p>
      </dgm:t>
    </dgm:pt>
    <dgm:pt modelId="{89AC9A61-E207-44CC-90CA-67794DC83E60}">
      <dgm:prSet/>
      <dgm:spPr/>
      <dgm:t>
        <a:bodyPr/>
        <a:lstStyle/>
        <a:p>
          <a:r>
            <a:rPr lang="en-US" altLang="zh-CN" dirty="0" smtClean="0"/>
            <a:t>JAVA APP</a:t>
          </a:r>
          <a:endParaRPr lang="zh-CN" altLang="en-US" dirty="0"/>
        </a:p>
      </dgm:t>
    </dgm:pt>
    <dgm:pt modelId="{06ECF997-889B-4A90-8AAF-26FDB9ABA6B0}" type="parTrans" cxnId="{0653B22E-D081-4EDB-9D2D-6ECE4E3744D5}">
      <dgm:prSet/>
      <dgm:spPr/>
      <dgm:t>
        <a:bodyPr/>
        <a:lstStyle/>
        <a:p>
          <a:endParaRPr lang="zh-CN" altLang="en-US"/>
        </a:p>
      </dgm:t>
    </dgm:pt>
    <dgm:pt modelId="{9ABD25EA-CF99-487C-B8CB-16AA94F817FD}" type="sibTrans" cxnId="{0653B22E-D081-4EDB-9D2D-6ECE4E3744D5}">
      <dgm:prSet/>
      <dgm:spPr/>
      <dgm:t>
        <a:bodyPr/>
        <a:lstStyle/>
        <a:p>
          <a:endParaRPr lang="zh-CN" altLang="en-US"/>
        </a:p>
      </dgm:t>
    </dgm:pt>
    <dgm:pt modelId="{A696723F-AF44-4B61-A378-B483324A5E6F}">
      <dgm:prSet/>
      <dgm:spPr/>
      <dgm:t>
        <a:bodyPr/>
        <a:lstStyle/>
        <a:p>
          <a:r>
            <a:rPr lang="zh-CN" altLang="en-US" b="1" dirty="0" smtClean="0"/>
            <a:t>建站平台</a:t>
          </a:r>
          <a:endParaRPr lang="zh-CN" altLang="en-US" b="1" dirty="0"/>
        </a:p>
      </dgm:t>
    </dgm:pt>
    <dgm:pt modelId="{404383C9-BA01-465A-B30F-3B81293FE3C1}" type="parTrans" cxnId="{5B96256A-2254-4720-87F1-229D797713F6}">
      <dgm:prSet/>
      <dgm:spPr/>
      <dgm:t>
        <a:bodyPr/>
        <a:lstStyle/>
        <a:p>
          <a:endParaRPr lang="zh-CN" altLang="en-US"/>
        </a:p>
      </dgm:t>
    </dgm:pt>
    <dgm:pt modelId="{716743A0-A581-454E-8AF0-184D07880F44}" type="sibTrans" cxnId="{5B96256A-2254-4720-87F1-229D797713F6}">
      <dgm:prSet/>
      <dgm:spPr/>
      <dgm:t>
        <a:bodyPr/>
        <a:lstStyle/>
        <a:p>
          <a:endParaRPr lang="zh-CN" altLang="en-US"/>
        </a:p>
      </dgm:t>
    </dgm:pt>
    <dgm:pt modelId="{7057E37C-742F-4936-9FF2-7A0A5019DE4E}" type="pres">
      <dgm:prSet presAssocID="{AFDCEDD4-26BE-40BC-B024-EEAEF54CE548}" presName="linearFlow" presStyleCnt="0">
        <dgm:presLayoutVars>
          <dgm:dir/>
          <dgm:animLvl val="lvl"/>
          <dgm:resizeHandles val="exact"/>
        </dgm:presLayoutVars>
      </dgm:prSet>
      <dgm:spPr/>
      <dgm:t>
        <a:bodyPr/>
        <a:lstStyle/>
        <a:p>
          <a:endParaRPr lang="zh-CN" altLang="en-US"/>
        </a:p>
      </dgm:t>
    </dgm:pt>
    <dgm:pt modelId="{EB37CA0B-903F-4478-99F8-434CA9FD5D8D}" type="pres">
      <dgm:prSet presAssocID="{EACB3176-0484-4E5F-9657-EAAED3BBB79A}" presName="composite" presStyleCnt="0"/>
      <dgm:spPr/>
    </dgm:pt>
    <dgm:pt modelId="{A3022E73-DA39-45CF-9E7A-DA0A87E019ED}" type="pres">
      <dgm:prSet presAssocID="{EACB3176-0484-4E5F-9657-EAAED3BBB79A}" presName="parentText" presStyleLbl="alignNode1" presStyleIdx="0" presStyleCnt="5">
        <dgm:presLayoutVars>
          <dgm:chMax val="1"/>
          <dgm:bulletEnabled val="1"/>
        </dgm:presLayoutVars>
      </dgm:prSet>
      <dgm:spPr/>
      <dgm:t>
        <a:bodyPr/>
        <a:lstStyle/>
        <a:p>
          <a:endParaRPr lang="zh-CN" altLang="en-US"/>
        </a:p>
      </dgm:t>
    </dgm:pt>
    <dgm:pt modelId="{66ABB8E1-673D-403F-BA83-1DDF056EB5DF}" type="pres">
      <dgm:prSet presAssocID="{EACB3176-0484-4E5F-9657-EAAED3BBB79A}" presName="descendantText" presStyleLbl="alignAcc1" presStyleIdx="0" presStyleCnt="5">
        <dgm:presLayoutVars>
          <dgm:bulletEnabled val="1"/>
        </dgm:presLayoutVars>
      </dgm:prSet>
      <dgm:spPr/>
      <dgm:t>
        <a:bodyPr/>
        <a:lstStyle/>
        <a:p>
          <a:endParaRPr lang="zh-CN" altLang="en-US"/>
        </a:p>
      </dgm:t>
    </dgm:pt>
    <dgm:pt modelId="{8ED0027D-8007-4753-B81D-F8D06A42E113}" type="pres">
      <dgm:prSet presAssocID="{4CD6AD35-18B1-45DE-B320-F6DA95182258}" presName="sp" presStyleCnt="0"/>
      <dgm:spPr/>
    </dgm:pt>
    <dgm:pt modelId="{09BF99ED-0F10-4232-967A-9765EFAD5F89}" type="pres">
      <dgm:prSet presAssocID="{42EBB06A-3D0D-41BA-87D7-1575DDC43418}" presName="composite" presStyleCnt="0"/>
      <dgm:spPr/>
    </dgm:pt>
    <dgm:pt modelId="{78EEBD20-C081-4CFB-AE6A-148BF683DE56}" type="pres">
      <dgm:prSet presAssocID="{42EBB06A-3D0D-41BA-87D7-1575DDC43418}" presName="parentText" presStyleLbl="alignNode1" presStyleIdx="1" presStyleCnt="5">
        <dgm:presLayoutVars>
          <dgm:chMax val="1"/>
          <dgm:bulletEnabled val="1"/>
        </dgm:presLayoutVars>
      </dgm:prSet>
      <dgm:spPr/>
      <dgm:t>
        <a:bodyPr/>
        <a:lstStyle/>
        <a:p>
          <a:endParaRPr lang="zh-CN" altLang="en-US"/>
        </a:p>
      </dgm:t>
    </dgm:pt>
    <dgm:pt modelId="{34ABE6CB-AB65-49D0-B7E6-3743B05322EF}" type="pres">
      <dgm:prSet presAssocID="{42EBB06A-3D0D-41BA-87D7-1575DDC43418}" presName="descendantText" presStyleLbl="alignAcc1" presStyleIdx="1" presStyleCnt="5">
        <dgm:presLayoutVars>
          <dgm:bulletEnabled val="1"/>
        </dgm:presLayoutVars>
      </dgm:prSet>
      <dgm:spPr/>
      <dgm:t>
        <a:bodyPr/>
        <a:lstStyle/>
        <a:p>
          <a:endParaRPr lang="zh-CN" altLang="en-US"/>
        </a:p>
      </dgm:t>
    </dgm:pt>
    <dgm:pt modelId="{70D360E8-91D7-4A14-AD6E-431975629A1D}" type="pres">
      <dgm:prSet presAssocID="{C75CC3DF-E58A-4319-A6D3-37302E61E626}" presName="sp" presStyleCnt="0"/>
      <dgm:spPr/>
    </dgm:pt>
    <dgm:pt modelId="{8F6CE997-665E-4FB7-BFF7-8E1F97A60C1C}" type="pres">
      <dgm:prSet presAssocID="{BC9443F3-24A3-4A57-B18D-C304649B1893}" presName="composite" presStyleCnt="0"/>
      <dgm:spPr/>
    </dgm:pt>
    <dgm:pt modelId="{7C05A274-766B-43D2-96B5-EDA684A3DA01}" type="pres">
      <dgm:prSet presAssocID="{BC9443F3-24A3-4A57-B18D-C304649B1893}" presName="parentText" presStyleLbl="alignNode1" presStyleIdx="2" presStyleCnt="5">
        <dgm:presLayoutVars>
          <dgm:chMax val="1"/>
          <dgm:bulletEnabled val="1"/>
        </dgm:presLayoutVars>
      </dgm:prSet>
      <dgm:spPr/>
      <dgm:t>
        <a:bodyPr/>
        <a:lstStyle/>
        <a:p>
          <a:endParaRPr lang="zh-CN" altLang="en-US"/>
        </a:p>
      </dgm:t>
    </dgm:pt>
    <dgm:pt modelId="{C4C614E5-0CBA-4079-9542-489ADBEFE3C6}" type="pres">
      <dgm:prSet presAssocID="{BC9443F3-24A3-4A57-B18D-C304649B1893}" presName="descendantText" presStyleLbl="alignAcc1" presStyleIdx="2" presStyleCnt="5">
        <dgm:presLayoutVars>
          <dgm:bulletEnabled val="1"/>
        </dgm:presLayoutVars>
      </dgm:prSet>
      <dgm:spPr/>
      <dgm:t>
        <a:bodyPr/>
        <a:lstStyle/>
        <a:p>
          <a:endParaRPr lang="zh-CN" altLang="en-US"/>
        </a:p>
      </dgm:t>
    </dgm:pt>
    <dgm:pt modelId="{D4516D31-716F-469D-9112-80A5BA6C468E}" type="pres">
      <dgm:prSet presAssocID="{044CE5E4-1094-4ED8-9D3E-0996DC9D7D77}" presName="sp" presStyleCnt="0"/>
      <dgm:spPr/>
    </dgm:pt>
    <dgm:pt modelId="{C5AC0BD7-4F2F-4F44-970C-1D724A5CE9D2}" type="pres">
      <dgm:prSet presAssocID="{182BB9A9-1C6A-4023-B2A0-B1A346F7CF8C}" presName="composite" presStyleCnt="0"/>
      <dgm:spPr/>
    </dgm:pt>
    <dgm:pt modelId="{A109A5D7-1C6A-4EB4-9080-2BB72D7DECF8}" type="pres">
      <dgm:prSet presAssocID="{182BB9A9-1C6A-4023-B2A0-B1A346F7CF8C}" presName="parentText" presStyleLbl="alignNode1" presStyleIdx="3" presStyleCnt="5">
        <dgm:presLayoutVars>
          <dgm:chMax val="1"/>
          <dgm:bulletEnabled val="1"/>
        </dgm:presLayoutVars>
      </dgm:prSet>
      <dgm:spPr/>
      <dgm:t>
        <a:bodyPr/>
        <a:lstStyle/>
        <a:p>
          <a:endParaRPr lang="zh-CN" altLang="en-US"/>
        </a:p>
      </dgm:t>
    </dgm:pt>
    <dgm:pt modelId="{12D00785-2680-4549-96BF-1C6841161A59}" type="pres">
      <dgm:prSet presAssocID="{182BB9A9-1C6A-4023-B2A0-B1A346F7CF8C}" presName="descendantText" presStyleLbl="alignAcc1" presStyleIdx="3" presStyleCnt="5">
        <dgm:presLayoutVars>
          <dgm:bulletEnabled val="1"/>
        </dgm:presLayoutVars>
      </dgm:prSet>
      <dgm:spPr/>
      <dgm:t>
        <a:bodyPr/>
        <a:lstStyle/>
        <a:p>
          <a:endParaRPr lang="zh-CN" altLang="en-US"/>
        </a:p>
      </dgm:t>
    </dgm:pt>
    <dgm:pt modelId="{6DACAA6E-B8DF-4EE7-8157-42C4296735A1}" type="pres">
      <dgm:prSet presAssocID="{0F4268F4-0EEE-4CD2-80A3-7E70573DBFE3}" presName="sp" presStyleCnt="0"/>
      <dgm:spPr/>
    </dgm:pt>
    <dgm:pt modelId="{C00DC5C4-CBE2-45D8-86EB-08672248C8C7}" type="pres">
      <dgm:prSet presAssocID="{A59844D1-40C6-472F-A384-980069641B96}" presName="composite" presStyleCnt="0"/>
      <dgm:spPr/>
    </dgm:pt>
    <dgm:pt modelId="{2FF5489A-A198-4A79-A27F-56AE9316EB6E}" type="pres">
      <dgm:prSet presAssocID="{A59844D1-40C6-472F-A384-980069641B96}" presName="parentText" presStyleLbl="alignNode1" presStyleIdx="4" presStyleCnt="5">
        <dgm:presLayoutVars>
          <dgm:chMax val="1"/>
          <dgm:bulletEnabled val="1"/>
        </dgm:presLayoutVars>
      </dgm:prSet>
      <dgm:spPr/>
      <dgm:t>
        <a:bodyPr/>
        <a:lstStyle/>
        <a:p>
          <a:endParaRPr lang="zh-CN" altLang="en-US"/>
        </a:p>
      </dgm:t>
    </dgm:pt>
    <dgm:pt modelId="{AD3267D3-F96F-4F10-8B68-11207DDF4865}" type="pres">
      <dgm:prSet presAssocID="{A59844D1-40C6-472F-A384-980069641B96}" presName="descendantText" presStyleLbl="alignAcc1" presStyleIdx="4" presStyleCnt="5">
        <dgm:presLayoutVars>
          <dgm:bulletEnabled val="1"/>
        </dgm:presLayoutVars>
      </dgm:prSet>
      <dgm:spPr/>
      <dgm:t>
        <a:bodyPr/>
        <a:lstStyle/>
        <a:p>
          <a:endParaRPr lang="zh-CN" altLang="en-US"/>
        </a:p>
      </dgm:t>
    </dgm:pt>
  </dgm:ptLst>
  <dgm:cxnLst>
    <dgm:cxn modelId="{56BB838C-FA66-4D1D-92F4-F52DAF70CE9E}" type="presOf" srcId="{6EE93C07-F282-40B6-A255-C755257556C7}" destId="{34ABE6CB-AB65-49D0-B7E6-3743B05322EF}" srcOrd="0" destOrd="0" presId="urn:microsoft.com/office/officeart/2005/8/layout/chevron2"/>
    <dgm:cxn modelId="{7F825596-84AF-491A-8E11-075EC519AAF7}" type="presOf" srcId="{89AC9A61-E207-44CC-90CA-67794DC83E60}" destId="{12D00785-2680-4549-96BF-1C6841161A59}" srcOrd="0" destOrd="0" presId="urn:microsoft.com/office/officeart/2005/8/layout/chevron2"/>
    <dgm:cxn modelId="{F0E295F2-7FED-4960-949F-A50A92DCC35C}" type="presOf" srcId="{C8CB7558-043A-4EF6-B42D-90C9BC9098DD}" destId="{66ABB8E1-673D-403F-BA83-1DDF056EB5DF}" srcOrd="0" destOrd="0" presId="urn:microsoft.com/office/officeart/2005/8/layout/chevron2"/>
    <dgm:cxn modelId="{D4E07515-6E34-481E-B359-D73E7F4179FE}" type="presOf" srcId="{A696723F-AF44-4B61-A378-B483324A5E6F}" destId="{AD3267D3-F96F-4F10-8B68-11207DDF4865}" srcOrd="0" destOrd="0" presId="urn:microsoft.com/office/officeart/2005/8/layout/chevron2"/>
    <dgm:cxn modelId="{E1E194E1-B766-4533-981B-FAD8931B48D9}" type="presOf" srcId="{A59844D1-40C6-472F-A384-980069641B96}" destId="{2FF5489A-A198-4A79-A27F-56AE9316EB6E}" srcOrd="0" destOrd="0" presId="urn:microsoft.com/office/officeart/2005/8/layout/chevron2"/>
    <dgm:cxn modelId="{2AE2526A-0FE5-46FC-BD65-5A0CFB2A5C31}" srcId="{AFDCEDD4-26BE-40BC-B024-EEAEF54CE548}" destId="{EACB3176-0484-4E5F-9657-EAAED3BBB79A}" srcOrd="0" destOrd="0" parTransId="{2BF1D091-4F23-4174-B095-579BF77307EF}" sibTransId="{4CD6AD35-18B1-45DE-B320-F6DA95182258}"/>
    <dgm:cxn modelId="{A26163AE-54F6-45EF-A45D-5CBC86D7E7F1}" srcId="{AFDCEDD4-26BE-40BC-B024-EEAEF54CE548}" destId="{182BB9A9-1C6A-4023-B2A0-B1A346F7CF8C}" srcOrd="3" destOrd="0" parTransId="{79CB1C80-947F-4BB3-8694-154CF7A93C93}" sibTransId="{0F4268F4-0EEE-4CD2-80A3-7E70573DBFE3}"/>
    <dgm:cxn modelId="{FFDECBC1-1841-4C3E-B482-86EBDDA10D6B}" type="presOf" srcId="{42EBB06A-3D0D-41BA-87D7-1575DDC43418}" destId="{78EEBD20-C081-4CFB-AE6A-148BF683DE56}" srcOrd="0" destOrd="0" presId="urn:microsoft.com/office/officeart/2005/8/layout/chevron2"/>
    <dgm:cxn modelId="{37341575-19AA-44B0-A907-EB308504A67A}" srcId="{AFDCEDD4-26BE-40BC-B024-EEAEF54CE548}" destId="{BC9443F3-24A3-4A57-B18D-C304649B1893}" srcOrd="2" destOrd="0" parTransId="{DFB5304C-CD54-4F0B-A333-A9E3FC2542E8}" sibTransId="{044CE5E4-1094-4ED8-9D3E-0996DC9D7D77}"/>
    <dgm:cxn modelId="{637EB48D-CC85-4D3C-978C-9EF74A0F7B13}" type="presOf" srcId="{EACB3176-0484-4E5F-9657-EAAED3BBB79A}" destId="{A3022E73-DA39-45CF-9E7A-DA0A87E019ED}" srcOrd="0" destOrd="0" presId="urn:microsoft.com/office/officeart/2005/8/layout/chevron2"/>
    <dgm:cxn modelId="{0653B22E-D081-4EDB-9D2D-6ECE4E3744D5}" srcId="{182BB9A9-1C6A-4023-B2A0-B1A346F7CF8C}" destId="{89AC9A61-E207-44CC-90CA-67794DC83E60}" srcOrd="0" destOrd="0" parTransId="{06ECF997-889B-4A90-8AAF-26FDB9ABA6B0}" sibTransId="{9ABD25EA-CF99-487C-B8CB-16AA94F817FD}"/>
    <dgm:cxn modelId="{FAF5A0AD-089C-4179-A78D-AACF0C5B33E9}" srcId="{AFDCEDD4-26BE-40BC-B024-EEAEF54CE548}" destId="{42EBB06A-3D0D-41BA-87D7-1575DDC43418}" srcOrd="1" destOrd="0" parTransId="{1E186784-82B9-4765-8123-64EA1118BD65}" sibTransId="{C75CC3DF-E58A-4319-A6D3-37302E61E626}"/>
    <dgm:cxn modelId="{30D2B375-36F3-45E5-B3BB-EC4DED3B2A4B}" srcId="{42EBB06A-3D0D-41BA-87D7-1575DDC43418}" destId="{6EE93C07-F282-40B6-A255-C755257556C7}" srcOrd="0" destOrd="0" parTransId="{9CF49CEA-ECA6-4049-91C3-F9DFB065EFF1}" sibTransId="{1227409A-4DB5-4BC5-ADC8-C0CB0A98E38B}"/>
    <dgm:cxn modelId="{10F54BE3-43BB-4584-89D1-EEF565F60EAE}" type="presOf" srcId="{182BB9A9-1C6A-4023-B2A0-B1A346F7CF8C}" destId="{A109A5D7-1C6A-4EB4-9080-2BB72D7DECF8}" srcOrd="0" destOrd="0" presId="urn:microsoft.com/office/officeart/2005/8/layout/chevron2"/>
    <dgm:cxn modelId="{29923D45-1CFA-4BCE-A1E3-8D959221B1C6}" type="presOf" srcId="{AFDCEDD4-26BE-40BC-B024-EEAEF54CE548}" destId="{7057E37C-742F-4936-9FF2-7A0A5019DE4E}" srcOrd="0" destOrd="0" presId="urn:microsoft.com/office/officeart/2005/8/layout/chevron2"/>
    <dgm:cxn modelId="{3C3AE2EC-EE95-4469-96E0-0DC7CA595D4B}" type="presOf" srcId="{0A902016-68D5-4E42-8D85-7252DFE5F699}" destId="{C4C614E5-0CBA-4079-9542-489ADBEFE3C6}" srcOrd="0" destOrd="0" presId="urn:microsoft.com/office/officeart/2005/8/layout/chevron2"/>
    <dgm:cxn modelId="{48D2A1DB-3BBF-4DFB-A044-07A24BEACD75}" srcId="{EACB3176-0484-4E5F-9657-EAAED3BBB79A}" destId="{C8CB7558-043A-4EF6-B42D-90C9BC9098DD}" srcOrd="0" destOrd="0" parTransId="{86616ED6-88DF-4A5F-BC6C-E08965E61E3E}" sibTransId="{0A647244-D41A-4399-BAE9-3190F88D4F72}"/>
    <dgm:cxn modelId="{2FEC9C25-C5C5-4B47-B5A0-79A53A543786}" srcId="{BC9443F3-24A3-4A57-B18D-C304649B1893}" destId="{0A902016-68D5-4E42-8D85-7252DFE5F699}" srcOrd="0" destOrd="0" parTransId="{1D2197EF-830E-4E9F-B8FF-0AB73918CED8}" sibTransId="{91C0C21A-6844-492E-B4FF-32DE156CA3ED}"/>
    <dgm:cxn modelId="{4831E5B9-8D59-4A4C-9CFB-A0F72872CF10}" srcId="{AFDCEDD4-26BE-40BC-B024-EEAEF54CE548}" destId="{A59844D1-40C6-472F-A384-980069641B96}" srcOrd="4" destOrd="0" parTransId="{47D7EAD6-A165-4D84-AC01-C71E596013F5}" sibTransId="{51F47C42-5CA4-466B-8935-0F524EC5B4D0}"/>
    <dgm:cxn modelId="{5B96256A-2254-4720-87F1-229D797713F6}" srcId="{A59844D1-40C6-472F-A384-980069641B96}" destId="{A696723F-AF44-4B61-A378-B483324A5E6F}" srcOrd="0" destOrd="0" parTransId="{404383C9-BA01-465A-B30F-3B81293FE3C1}" sibTransId="{716743A0-A581-454E-8AF0-184D07880F44}"/>
    <dgm:cxn modelId="{530B9DE0-6580-4B8C-A284-44AEB0C7FDF5}" type="presOf" srcId="{BC9443F3-24A3-4A57-B18D-C304649B1893}" destId="{7C05A274-766B-43D2-96B5-EDA684A3DA01}" srcOrd="0" destOrd="0" presId="urn:microsoft.com/office/officeart/2005/8/layout/chevron2"/>
    <dgm:cxn modelId="{D57E595A-C466-418C-8034-7A4018D99A6F}" type="presParOf" srcId="{7057E37C-742F-4936-9FF2-7A0A5019DE4E}" destId="{EB37CA0B-903F-4478-99F8-434CA9FD5D8D}" srcOrd="0" destOrd="0" presId="urn:microsoft.com/office/officeart/2005/8/layout/chevron2"/>
    <dgm:cxn modelId="{27C6A951-7E08-4717-A9EE-E098B097D5C1}" type="presParOf" srcId="{EB37CA0B-903F-4478-99F8-434CA9FD5D8D}" destId="{A3022E73-DA39-45CF-9E7A-DA0A87E019ED}" srcOrd="0" destOrd="0" presId="urn:microsoft.com/office/officeart/2005/8/layout/chevron2"/>
    <dgm:cxn modelId="{2DE1AFBC-AE75-4262-BAA8-F195113AA948}" type="presParOf" srcId="{EB37CA0B-903F-4478-99F8-434CA9FD5D8D}" destId="{66ABB8E1-673D-403F-BA83-1DDF056EB5DF}" srcOrd="1" destOrd="0" presId="urn:microsoft.com/office/officeart/2005/8/layout/chevron2"/>
    <dgm:cxn modelId="{CC623E4C-F7D0-4DCC-AD35-19245EFA32CC}" type="presParOf" srcId="{7057E37C-742F-4936-9FF2-7A0A5019DE4E}" destId="{8ED0027D-8007-4753-B81D-F8D06A42E113}" srcOrd="1" destOrd="0" presId="urn:microsoft.com/office/officeart/2005/8/layout/chevron2"/>
    <dgm:cxn modelId="{7133C894-5C35-4877-A4AA-AB952F008EBC}" type="presParOf" srcId="{7057E37C-742F-4936-9FF2-7A0A5019DE4E}" destId="{09BF99ED-0F10-4232-967A-9765EFAD5F89}" srcOrd="2" destOrd="0" presId="urn:microsoft.com/office/officeart/2005/8/layout/chevron2"/>
    <dgm:cxn modelId="{A7AEA97B-9347-43F3-9852-848DEA20482C}" type="presParOf" srcId="{09BF99ED-0F10-4232-967A-9765EFAD5F89}" destId="{78EEBD20-C081-4CFB-AE6A-148BF683DE56}" srcOrd="0" destOrd="0" presId="urn:microsoft.com/office/officeart/2005/8/layout/chevron2"/>
    <dgm:cxn modelId="{6D91E365-9F69-434B-AF5D-D0E4BD8E0F25}" type="presParOf" srcId="{09BF99ED-0F10-4232-967A-9765EFAD5F89}" destId="{34ABE6CB-AB65-49D0-B7E6-3743B05322EF}" srcOrd="1" destOrd="0" presId="urn:microsoft.com/office/officeart/2005/8/layout/chevron2"/>
    <dgm:cxn modelId="{608822F3-52B9-42F8-BA73-7025AA0E9796}" type="presParOf" srcId="{7057E37C-742F-4936-9FF2-7A0A5019DE4E}" destId="{70D360E8-91D7-4A14-AD6E-431975629A1D}" srcOrd="3" destOrd="0" presId="urn:microsoft.com/office/officeart/2005/8/layout/chevron2"/>
    <dgm:cxn modelId="{06CA51BC-4673-4A6E-9864-D3E6060CB27C}" type="presParOf" srcId="{7057E37C-742F-4936-9FF2-7A0A5019DE4E}" destId="{8F6CE997-665E-4FB7-BFF7-8E1F97A60C1C}" srcOrd="4" destOrd="0" presId="urn:microsoft.com/office/officeart/2005/8/layout/chevron2"/>
    <dgm:cxn modelId="{E6AC490C-454C-48E4-97DF-45B3EE9E5814}" type="presParOf" srcId="{8F6CE997-665E-4FB7-BFF7-8E1F97A60C1C}" destId="{7C05A274-766B-43D2-96B5-EDA684A3DA01}" srcOrd="0" destOrd="0" presId="urn:microsoft.com/office/officeart/2005/8/layout/chevron2"/>
    <dgm:cxn modelId="{F16960BC-23B5-4575-B5D2-A3A3B27A4CD4}" type="presParOf" srcId="{8F6CE997-665E-4FB7-BFF7-8E1F97A60C1C}" destId="{C4C614E5-0CBA-4079-9542-489ADBEFE3C6}" srcOrd="1" destOrd="0" presId="urn:microsoft.com/office/officeart/2005/8/layout/chevron2"/>
    <dgm:cxn modelId="{B57D57D4-4A0A-4360-B8D3-5627DA765CE7}" type="presParOf" srcId="{7057E37C-742F-4936-9FF2-7A0A5019DE4E}" destId="{D4516D31-716F-469D-9112-80A5BA6C468E}" srcOrd="5" destOrd="0" presId="urn:microsoft.com/office/officeart/2005/8/layout/chevron2"/>
    <dgm:cxn modelId="{811543C0-ACB5-4636-812F-650FB0C803A2}" type="presParOf" srcId="{7057E37C-742F-4936-9FF2-7A0A5019DE4E}" destId="{C5AC0BD7-4F2F-4F44-970C-1D724A5CE9D2}" srcOrd="6" destOrd="0" presId="urn:microsoft.com/office/officeart/2005/8/layout/chevron2"/>
    <dgm:cxn modelId="{CA30F3F2-6C27-4265-8BAD-E6DF5B52FEFD}" type="presParOf" srcId="{C5AC0BD7-4F2F-4F44-970C-1D724A5CE9D2}" destId="{A109A5D7-1C6A-4EB4-9080-2BB72D7DECF8}" srcOrd="0" destOrd="0" presId="urn:microsoft.com/office/officeart/2005/8/layout/chevron2"/>
    <dgm:cxn modelId="{77BEF89D-F9C7-479C-9BF0-66FD8987300F}" type="presParOf" srcId="{C5AC0BD7-4F2F-4F44-970C-1D724A5CE9D2}" destId="{12D00785-2680-4549-96BF-1C6841161A59}" srcOrd="1" destOrd="0" presId="urn:microsoft.com/office/officeart/2005/8/layout/chevron2"/>
    <dgm:cxn modelId="{E879A515-BFDF-4D4C-AD19-4F0CCE1166AF}" type="presParOf" srcId="{7057E37C-742F-4936-9FF2-7A0A5019DE4E}" destId="{6DACAA6E-B8DF-4EE7-8157-42C4296735A1}" srcOrd="7" destOrd="0" presId="urn:microsoft.com/office/officeart/2005/8/layout/chevron2"/>
    <dgm:cxn modelId="{148086FB-328D-474D-82D6-0309CDA41DB9}" type="presParOf" srcId="{7057E37C-742F-4936-9FF2-7A0A5019DE4E}" destId="{C00DC5C4-CBE2-45D8-86EB-08672248C8C7}" srcOrd="8" destOrd="0" presId="urn:microsoft.com/office/officeart/2005/8/layout/chevron2"/>
    <dgm:cxn modelId="{877D301C-541C-4A69-AF60-81D3F83BCA63}" type="presParOf" srcId="{C00DC5C4-CBE2-45D8-86EB-08672248C8C7}" destId="{2FF5489A-A198-4A79-A27F-56AE9316EB6E}" srcOrd="0" destOrd="0" presId="urn:microsoft.com/office/officeart/2005/8/layout/chevron2"/>
    <dgm:cxn modelId="{6447BB5E-5921-4100-95AD-4926C68198BC}" type="presParOf" srcId="{C00DC5C4-CBE2-45D8-86EB-08672248C8C7}" destId="{AD3267D3-F96F-4F10-8B68-11207DDF4865}"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DCEDD4-26BE-40BC-B024-EEAEF54CE548}" type="doc">
      <dgm:prSet loTypeId="urn:microsoft.com/office/officeart/2005/8/layout/chevron2" loCatId="list" qsTypeId="urn:microsoft.com/office/officeart/2005/8/quickstyle/simple1" qsCatId="simple" csTypeId="urn:microsoft.com/office/officeart/2005/8/colors/accent2_1" csCatId="accent2" phldr="1"/>
      <dgm:spPr/>
      <dgm:t>
        <a:bodyPr/>
        <a:lstStyle/>
        <a:p>
          <a:endParaRPr lang="zh-CN" altLang="en-US"/>
        </a:p>
      </dgm:t>
    </dgm:pt>
    <dgm:pt modelId="{EACB3176-0484-4E5F-9657-EAAED3BBB79A}">
      <dgm:prSet phldrT="[文本]"/>
      <dgm:spPr/>
      <dgm:t>
        <a:bodyPr/>
        <a:lstStyle/>
        <a:p>
          <a:endParaRPr lang="zh-CN" altLang="en-US" b="1" dirty="0"/>
        </a:p>
      </dgm:t>
    </dgm:pt>
    <dgm:pt modelId="{2BF1D091-4F23-4174-B095-579BF77307EF}" type="parTrans" cxnId="{2AE2526A-0FE5-46FC-BD65-5A0CFB2A5C31}">
      <dgm:prSet/>
      <dgm:spPr/>
      <dgm:t>
        <a:bodyPr/>
        <a:lstStyle/>
        <a:p>
          <a:endParaRPr lang="zh-CN" altLang="en-US" b="1"/>
        </a:p>
      </dgm:t>
    </dgm:pt>
    <dgm:pt modelId="{4CD6AD35-18B1-45DE-B320-F6DA95182258}" type="sibTrans" cxnId="{2AE2526A-0FE5-46FC-BD65-5A0CFB2A5C31}">
      <dgm:prSet/>
      <dgm:spPr/>
      <dgm:t>
        <a:bodyPr/>
        <a:lstStyle/>
        <a:p>
          <a:endParaRPr lang="zh-CN" altLang="en-US" b="1"/>
        </a:p>
      </dgm:t>
    </dgm:pt>
    <dgm:pt modelId="{C8CB7558-043A-4EF6-B42D-90C9BC9098DD}">
      <dgm:prSet phldrT="[文本]"/>
      <dgm:spPr/>
      <dgm:t>
        <a:bodyPr/>
        <a:lstStyle/>
        <a:p>
          <a:r>
            <a:rPr lang="zh-CN" altLang="en-US" b="1" dirty="0" smtClean="0"/>
            <a:t>初创阶段</a:t>
          </a:r>
          <a:endParaRPr lang="zh-CN" altLang="en-US" b="1" dirty="0"/>
        </a:p>
      </dgm:t>
    </dgm:pt>
    <dgm:pt modelId="{86616ED6-88DF-4A5F-BC6C-E08965E61E3E}" type="parTrans" cxnId="{48D2A1DB-3BBF-4DFB-A044-07A24BEACD75}">
      <dgm:prSet/>
      <dgm:spPr/>
      <dgm:t>
        <a:bodyPr/>
        <a:lstStyle/>
        <a:p>
          <a:endParaRPr lang="zh-CN" altLang="en-US" b="1"/>
        </a:p>
      </dgm:t>
    </dgm:pt>
    <dgm:pt modelId="{0A647244-D41A-4399-BAE9-3190F88D4F72}" type="sibTrans" cxnId="{48D2A1DB-3BBF-4DFB-A044-07A24BEACD75}">
      <dgm:prSet/>
      <dgm:spPr/>
      <dgm:t>
        <a:bodyPr/>
        <a:lstStyle/>
        <a:p>
          <a:endParaRPr lang="zh-CN" altLang="en-US" b="1"/>
        </a:p>
      </dgm:t>
    </dgm:pt>
    <dgm:pt modelId="{42EBB06A-3D0D-41BA-87D7-1575DDC43418}">
      <dgm:prSet phldrT="[文本]"/>
      <dgm:spPr/>
      <dgm:t>
        <a:bodyPr/>
        <a:lstStyle/>
        <a:p>
          <a:endParaRPr lang="zh-CN" altLang="en-US" b="1" dirty="0"/>
        </a:p>
      </dgm:t>
    </dgm:pt>
    <dgm:pt modelId="{1E186784-82B9-4765-8123-64EA1118BD65}" type="parTrans" cxnId="{FAF5A0AD-089C-4179-A78D-AACF0C5B33E9}">
      <dgm:prSet/>
      <dgm:spPr/>
      <dgm:t>
        <a:bodyPr/>
        <a:lstStyle/>
        <a:p>
          <a:endParaRPr lang="zh-CN" altLang="en-US" b="1"/>
        </a:p>
      </dgm:t>
    </dgm:pt>
    <dgm:pt modelId="{C75CC3DF-E58A-4319-A6D3-37302E61E626}" type="sibTrans" cxnId="{FAF5A0AD-089C-4179-A78D-AACF0C5B33E9}">
      <dgm:prSet/>
      <dgm:spPr/>
      <dgm:t>
        <a:bodyPr/>
        <a:lstStyle/>
        <a:p>
          <a:endParaRPr lang="zh-CN" altLang="en-US" b="1"/>
        </a:p>
      </dgm:t>
    </dgm:pt>
    <dgm:pt modelId="{6EE93C07-F282-40B6-A255-C755257556C7}">
      <dgm:prSet phldrT="[文本]"/>
      <dgm:spPr/>
      <dgm:t>
        <a:bodyPr/>
        <a:lstStyle/>
        <a:p>
          <a:r>
            <a:rPr lang="zh-CN" altLang="en-US" b="1" dirty="0" smtClean="0">
              <a:solidFill>
                <a:srgbClr val="FF0000"/>
              </a:solidFill>
            </a:rPr>
            <a:t>厚积阶段</a:t>
          </a:r>
          <a:endParaRPr lang="zh-CN" altLang="en-US" b="1" dirty="0">
            <a:solidFill>
              <a:srgbClr val="FF0000"/>
            </a:solidFill>
          </a:endParaRPr>
        </a:p>
      </dgm:t>
    </dgm:pt>
    <dgm:pt modelId="{9CF49CEA-ECA6-4049-91C3-F9DFB065EFF1}" type="parTrans" cxnId="{30D2B375-36F3-45E5-B3BB-EC4DED3B2A4B}">
      <dgm:prSet/>
      <dgm:spPr/>
      <dgm:t>
        <a:bodyPr/>
        <a:lstStyle/>
        <a:p>
          <a:endParaRPr lang="zh-CN" altLang="en-US" b="1"/>
        </a:p>
      </dgm:t>
    </dgm:pt>
    <dgm:pt modelId="{1227409A-4DB5-4BC5-ADC8-C0CB0A98E38B}" type="sibTrans" cxnId="{30D2B375-36F3-45E5-B3BB-EC4DED3B2A4B}">
      <dgm:prSet/>
      <dgm:spPr/>
      <dgm:t>
        <a:bodyPr/>
        <a:lstStyle/>
        <a:p>
          <a:endParaRPr lang="zh-CN" altLang="en-US" b="1"/>
        </a:p>
      </dgm:t>
    </dgm:pt>
    <dgm:pt modelId="{BC9443F3-24A3-4A57-B18D-C304649B1893}">
      <dgm:prSet phldrT="[文本]"/>
      <dgm:spPr/>
      <dgm:t>
        <a:bodyPr/>
        <a:lstStyle/>
        <a:p>
          <a:endParaRPr lang="zh-CN" altLang="en-US" b="1" dirty="0"/>
        </a:p>
      </dgm:t>
    </dgm:pt>
    <dgm:pt modelId="{DFB5304C-CD54-4F0B-A333-A9E3FC2542E8}" type="parTrans" cxnId="{37341575-19AA-44B0-A907-EB308504A67A}">
      <dgm:prSet/>
      <dgm:spPr/>
      <dgm:t>
        <a:bodyPr/>
        <a:lstStyle/>
        <a:p>
          <a:endParaRPr lang="zh-CN" altLang="en-US" b="1"/>
        </a:p>
      </dgm:t>
    </dgm:pt>
    <dgm:pt modelId="{044CE5E4-1094-4ED8-9D3E-0996DC9D7D77}" type="sibTrans" cxnId="{37341575-19AA-44B0-A907-EB308504A67A}">
      <dgm:prSet/>
      <dgm:spPr/>
      <dgm:t>
        <a:bodyPr/>
        <a:lstStyle/>
        <a:p>
          <a:endParaRPr lang="zh-CN" altLang="en-US" b="1"/>
        </a:p>
      </dgm:t>
    </dgm:pt>
    <dgm:pt modelId="{182BB9A9-1C6A-4023-B2A0-B1A346F7CF8C}">
      <dgm:prSet phldrT="[文本]"/>
      <dgm:spPr/>
      <dgm:t>
        <a:bodyPr/>
        <a:lstStyle/>
        <a:p>
          <a:endParaRPr lang="zh-CN" altLang="en-US" b="1" dirty="0"/>
        </a:p>
      </dgm:t>
    </dgm:pt>
    <dgm:pt modelId="{79CB1C80-947F-4BB3-8694-154CF7A93C93}" type="parTrans" cxnId="{A26163AE-54F6-45EF-A45D-5CBC86D7E7F1}">
      <dgm:prSet/>
      <dgm:spPr/>
      <dgm:t>
        <a:bodyPr/>
        <a:lstStyle/>
        <a:p>
          <a:endParaRPr lang="zh-CN" altLang="en-US" b="1"/>
        </a:p>
      </dgm:t>
    </dgm:pt>
    <dgm:pt modelId="{0F4268F4-0EEE-4CD2-80A3-7E70573DBFE3}" type="sibTrans" cxnId="{A26163AE-54F6-45EF-A45D-5CBC86D7E7F1}">
      <dgm:prSet/>
      <dgm:spPr/>
      <dgm:t>
        <a:bodyPr/>
        <a:lstStyle/>
        <a:p>
          <a:endParaRPr lang="zh-CN" altLang="en-US" b="1"/>
        </a:p>
      </dgm:t>
    </dgm:pt>
    <dgm:pt modelId="{A59844D1-40C6-472F-A384-980069641B96}">
      <dgm:prSet phldrT="[文本]"/>
      <dgm:spPr/>
      <dgm:t>
        <a:bodyPr/>
        <a:lstStyle/>
        <a:p>
          <a:endParaRPr lang="zh-CN" altLang="en-US" b="1" dirty="0"/>
        </a:p>
      </dgm:t>
    </dgm:pt>
    <dgm:pt modelId="{47D7EAD6-A165-4D84-AC01-C71E596013F5}" type="parTrans" cxnId="{4831E5B9-8D59-4A4C-9CFB-A0F72872CF10}">
      <dgm:prSet/>
      <dgm:spPr/>
      <dgm:t>
        <a:bodyPr/>
        <a:lstStyle/>
        <a:p>
          <a:endParaRPr lang="zh-CN" altLang="en-US" b="1"/>
        </a:p>
      </dgm:t>
    </dgm:pt>
    <dgm:pt modelId="{51F47C42-5CA4-466B-8935-0F524EC5B4D0}" type="sibTrans" cxnId="{4831E5B9-8D59-4A4C-9CFB-A0F72872CF10}">
      <dgm:prSet/>
      <dgm:spPr/>
      <dgm:t>
        <a:bodyPr/>
        <a:lstStyle/>
        <a:p>
          <a:endParaRPr lang="zh-CN" altLang="en-US" b="1"/>
        </a:p>
      </dgm:t>
    </dgm:pt>
    <dgm:pt modelId="{0A902016-68D5-4E42-8D85-7252DFE5F699}">
      <dgm:prSet/>
      <dgm:spPr/>
      <dgm:t>
        <a:bodyPr/>
        <a:lstStyle/>
        <a:p>
          <a:r>
            <a:rPr lang="zh-CN" altLang="en-US" b="1" dirty="0" smtClean="0"/>
            <a:t>勃发阶段</a:t>
          </a:r>
          <a:endParaRPr lang="zh-CN" altLang="en-US" b="1" dirty="0"/>
        </a:p>
      </dgm:t>
    </dgm:pt>
    <dgm:pt modelId="{1D2197EF-830E-4E9F-B8FF-0AB73918CED8}" type="parTrans" cxnId="{2FEC9C25-C5C5-4B47-B5A0-79A53A543786}">
      <dgm:prSet/>
      <dgm:spPr/>
      <dgm:t>
        <a:bodyPr/>
        <a:lstStyle/>
        <a:p>
          <a:endParaRPr lang="zh-CN" altLang="en-US" b="1"/>
        </a:p>
      </dgm:t>
    </dgm:pt>
    <dgm:pt modelId="{91C0C21A-6844-492E-B4FF-32DE156CA3ED}" type="sibTrans" cxnId="{2FEC9C25-C5C5-4B47-B5A0-79A53A543786}">
      <dgm:prSet/>
      <dgm:spPr/>
      <dgm:t>
        <a:bodyPr/>
        <a:lstStyle/>
        <a:p>
          <a:endParaRPr lang="zh-CN" altLang="en-US" b="1"/>
        </a:p>
      </dgm:t>
    </dgm:pt>
    <dgm:pt modelId="{89AC9A61-E207-44CC-90CA-67794DC83E60}">
      <dgm:prSet/>
      <dgm:spPr/>
      <dgm:t>
        <a:bodyPr/>
        <a:lstStyle/>
        <a:p>
          <a:r>
            <a:rPr lang="en-US" altLang="zh-CN" b="1" dirty="0" smtClean="0"/>
            <a:t>JAVA APP</a:t>
          </a:r>
          <a:endParaRPr lang="zh-CN" altLang="en-US" b="1" dirty="0"/>
        </a:p>
      </dgm:t>
    </dgm:pt>
    <dgm:pt modelId="{06ECF997-889B-4A90-8AAF-26FDB9ABA6B0}" type="parTrans" cxnId="{0653B22E-D081-4EDB-9D2D-6ECE4E3744D5}">
      <dgm:prSet/>
      <dgm:spPr/>
      <dgm:t>
        <a:bodyPr/>
        <a:lstStyle/>
        <a:p>
          <a:endParaRPr lang="zh-CN" altLang="en-US" b="1"/>
        </a:p>
      </dgm:t>
    </dgm:pt>
    <dgm:pt modelId="{9ABD25EA-CF99-487C-B8CB-16AA94F817FD}" type="sibTrans" cxnId="{0653B22E-D081-4EDB-9D2D-6ECE4E3744D5}">
      <dgm:prSet/>
      <dgm:spPr/>
      <dgm:t>
        <a:bodyPr/>
        <a:lstStyle/>
        <a:p>
          <a:endParaRPr lang="zh-CN" altLang="en-US" b="1"/>
        </a:p>
      </dgm:t>
    </dgm:pt>
    <dgm:pt modelId="{A696723F-AF44-4B61-A378-B483324A5E6F}">
      <dgm:prSet/>
      <dgm:spPr/>
      <dgm:t>
        <a:bodyPr/>
        <a:lstStyle/>
        <a:p>
          <a:r>
            <a:rPr lang="zh-CN" altLang="en-US" b="1" dirty="0" smtClean="0"/>
            <a:t>建站平台</a:t>
          </a:r>
          <a:endParaRPr lang="zh-CN" altLang="en-US" b="1" dirty="0"/>
        </a:p>
      </dgm:t>
    </dgm:pt>
    <dgm:pt modelId="{404383C9-BA01-465A-B30F-3B81293FE3C1}" type="parTrans" cxnId="{5B96256A-2254-4720-87F1-229D797713F6}">
      <dgm:prSet/>
      <dgm:spPr/>
      <dgm:t>
        <a:bodyPr/>
        <a:lstStyle/>
        <a:p>
          <a:endParaRPr lang="zh-CN" altLang="en-US" b="1"/>
        </a:p>
      </dgm:t>
    </dgm:pt>
    <dgm:pt modelId="{716743A0-A581-454E-8AF0-184D07880F44}" type="sibTrans" cxnId="{5B96256A-2254-4720-87F1-229D797713F6}">
      <dgm:prSet/>
      <dgm:spPr/>
      <dgm:t>
        <a:bodyPr/>
        <a:lstStyle/>
        <a:p>
          <a:endParaRPr lang="zh-CN" altLang="en-US" b="1"/>
        </a:p>
      </dgm:t>
    </dgm:pt>
    <dgm:pt modelId="{7057E37C-742F-4936-9FF2-7A0A5019DE4E}" type="pres">
      <dgm:prSet presAssocID="{AFDCEDD4-26BE-40BC-B024-EEAEF54CE548}" presName="linearFlow" presStyleCnt="0">
        <dgm:presLayoutVars>
          <dgm:dir/>
          <dgm:animLvl val="lvl"/>
          <dgm:resizeHandles val="exact"/>
        </dgm:presLayoutVars>
      </dgm:prSet>
      <dgm:spPr/>
      <dgm:t>
        <a:bodyPr/>
        <a:lstStyle/>
        <a:p>
          <a:endParaRPr lang="zh-CN" altLang="en-US"/>
        </a:p>
      </dgm:t>
    </dgm:pt>
    <dgm:pt modelId="{EB37CA0B-903F-4478-99F8-434CA9FD5D8D}" type="pres">
      <dgm:prSet presAssocID="{EACB3176-0484-4E5F-9657-EAAED3BBB79A}" presName="composite" presStyleCnt="0"/>
      <dgm:spPr/>
    </dgm:pt>
    <dgm:pt modelId="{A3022E73-DA39-45CF-9E7A-DA0A87E019ED}" type="pres">
      <dgm:prSet presAssocID="{EACB3176-0484-4E5F-9657-EAAED3BBB79A}" presName="parentText" presStyleLbl="alignNode1" presStyleIdx="0" presStyleCnt="5">
        <dgm:presLayoutVars>
          <dgm:chMax val="1"/>
          <dgm:bulletEnabled val="1"/>
        </dgm:presLayoutVars>
      </dgm:prSet>
      <dgm:spPr/>
      <dgm:t>
        <a:bodyPr/>
        <a:lstStyle/>
        <a:p>
          <a:endParaRPr lang="zh-CN" altLang="en-US"/>
        </a:p>
      </dgm:t>
    </dgm:pt>
    <dgm:pt modelId="{66ABB8E1-673D-403F-BA83-1DDF056EB5DF}" type="pres">
      <dgm:prSet presAssocID="{EACB3176-0484-4E5F-9657-EAAED3BBB79A}" presName="descendantText" presStyleLbl="alignAcc1" presStyleIdx="0" presStyleCnt="5">
        <dgm:presLayoutVars>
          <dgm:bulletEnabled val="1"/>
        </dgm:presLayoutVars>
      </dgm:prSet>
      <dgm:spPr/>
      <dgm:t>
        <a:bodyPr/>
        <a:lstStyle/>
        <a:p>
          <a:endParaRPr lang="zh-CN" altLang="en-US"/>
        </a:p>
      </dgm:t>
    </dgm:pt>
    <dgm:pt modelId="{8ED0027D-8007-4753-B81D-F8D06A42E113}" type="pres">
      <dgm:prSet presAssocID="{4CD6AD35-18B1-45DE-B320-F6DA95182258}" presName="sp" presStyleCnt="0"/>
      <dgm:spPr/>
    </dgm:pt>
    <dgm:pt modelId="{09BF99ED-0F10-4232-967A-9765EFAD5F89}" type="pres">
      <dgm:prSet presAssocID="{42EBB06A-3D0D-41BA-87D7-1575DDC43418}" presName="composite" presStyleCnt="0"/>
      <dgm:spPr/>
    </dgm:pt>
    <dgm:pt modelId="{78EEBD20-C081-4CFB-AE6A-148BF683DE56}" type="pres">
      <dgm:prSet presAssocID="{42EBB06A-3D0D-41BA-87D7-1575DDC43418}" presName="parentText" presStyleLbl="alignNode1" presStyleIdx="1" presStyleCnt="5">
        <dgm:presLayoutVars>
          <dgm:chMax val="1"/>
          <dgm:bulletEnabled val="1"/>
        </dgm:presLayoutVars>
      </dgm:prSet>
      <dgm:spPr/>
      <dgm:t>
        <a:bodyPr/>
        <a:lstStyle/>
        <a:p>
          <a:endParaRPr lang="zh-CN" altLang="en-US"/>
        </a:p>
      </dgm:t>
    </dgm:pt>
    <dgm:pt modelId="{34ABE6CB-AB65-49D0-B7E6-3743B05322EF}" type="pres">
      <dgm:prSet presAssocID="{42EBB06A-3D0D-41BA-87D7-1575DDC43418}" presName="descendantText" presStyleLbl="alignAcc1" presStyleIdx="1" presStyleCnt="5">
        <dgm:presLayoutVars>
          <dgm:bulletEnabled val="1"/>
        </dgm:presLayoutVars>
      </dgm:prSet>
      <dgm:spPr/>
      <dgm:t>
        <a:bodyPr/>
        <a:lstStyle/>
        <a:p>
          <a:endParaRPr lang="zh-CN" altLang="en-US"/>
        </a:p>
      </dgm:t>
    </dgm:pt>
    <dgm:pt modelId="{70D360E8-91D7-4A14-AD6E-431975629A1D}" type="pres">
      <dgm:prSet presAssocID="{C75CC3DF-E58A-4319-A6D3-37302E61E626}" presName="sp" presStyleCnt="0"/>
      <dgm:spPr/>
    </dgm:pt>
    <dgm:pt modelId="{8F6CE997-665E-4FB7-BFF7-8E1F97A60C1C}" type="pres">
      <dgm:prSet presAssocID="{BC9443F3-24A3-4A57-B18D-C304649B1893}" presName="composite" presStyleCnt="0"/>
      <dgm:spPr/>
    </dgm:pt>
    <dgm:pt modelId="{7C05A274-766B-43D2-96B5-EDA684A3DA01}" type="pres">
      <dgm:prSet presAssocID="{BC9443F3-24A3-4A57-B18D-C304649B1893}" presName="parentText" presStyleLbl="alignNode1" presStyleIdx="2" presStyleCnt="5">
        <dgm:presLayoutVars>
          <dgm:chMax val="1"/>
          <dgm:bulletEnabled val="1"/>
        </dgm:presLayoutVars>
      </dgm:prSet>
      <dgm:spPr/>
      <dgm:t>
        <a:bodyPr/>
        <a:lstStyle/>
        <a:p>
          <a:endParaRPr lang="zh-CN" altLang="en-US"/>
        </a:p>
      </dgm:t>
    </dgm:pt>
    <dgm:pt modelId="{C4C614E5-0CBA-4079-9542-489ADBEFE3C6}" type="pres">
      <dgm:prSet presAssocID="{BC9443F3-24A3-4A57-B18D-C304649B1893}" presName="descendantText" presStyleLbl="alignAcc1" presStyleIdx="2" presStyleCnt="5">
        <dgm:presLayoutVars>
          <dgm:bulletEnabled val="1"/>
        </dgm:presLayoutVars>
      </dgm:prSet>
      <dgm:spPr/>
      <dgm:t>
        <a:bodyPr/>
        <a:lstStyle/>
        <a:p>
          <a:endParaRPr lang="zh-CN" altLang="en-US"/>
        </a:p>
      </dgm:t>
    </dgm:pt>
    <dgm:pt modelId="{D4516D31-716F-469D-9112-80A5BA6C468E}" type="pres">
      <dgm:prSet presAssocID="{044CE5E4-1094-4ED8-9D3E-0996DC9D7D77}" presName="sp" presStyleCnt="0"/>
      <dgm:spPr/>
    </dgm:pt>
    <dgm:pt modelId="{C5AC0BD7-4F2F-4F44-970C-1D724A5CE9D2}" type="pres">
      <dgm:prSet presAssocID="{182BB9A9-1C6A-4023-B2A0-B1A346F7CF8C}" presName="composite" presStyleCnt="0"/>
      <dgm:spPr/>
    </dgm:pt>
    <dgm:pt modelId="{A109A5D7-1C6A-4EB4-9080-2BB72D7DECF8}" type="pres">
      <dgm:prSet presAssocID="{182BB9A9-1C6A-4023-B2A0-B1A346F7CF8C}" presName="parentText" presStyleLbl="alignNode1" presStyleIdx="3" presStyleCnt="5">
        <dgm:presLayoutVars>
          <dgm:chMax val="1"/>
          <dgm:bulletEnabled val="1"/>
        </dgm:presLayoutVars>
      </dgm:prSet>
      <dgm:spPr/>
      <dgm:t>
        <a:bodyPr/>
        <a:lstStyle/>
        <a:p>
          <a:endParaRPr lang="zh-CN" altLang="en-US"/>
        </a:p>
      </dgm:t>
    </dgm:pt>
    <dgm:pt modelId="{12D00785-2680-4549-96BF-1C6841161A59}" type="pres">
      <dgm:prSet presAssocID="{182BB9A9-1C6A-4023-B2A0-B1A346F7CF8C}" presName="descendantText" presStyleLbl="alignAcc1" presStyleIdx="3" presStyleCnt="5">
        <dgm:presLayoutVars>
          <dgm:bulletEnabled val="1"/>
        </dgm:presLayoutVars>
      </dgm:prSet>
      <dgm:spPr/>
      <dgm:t>
        <a:bodyPr/>
        <a:lstStyle/>
        <a:p>
          <a:endParaRPr lang="zh-CN" altLang="en-US"/>
        </a:p>
      </dgm:t>
    </dgm:pt>
    <dgm:pt modelId="{6DACAA6E-B8DF-4EE7-8157-42C4296735A1}" type="pres">
      <dgm:prSet presAssocID="{0F4268F4-0EEE-4CD2-80A3-7E70573DBFE3}" presName="sp" presStyleCnt="0"/>
      <dgm:spPr/>
    </dgm:pt>
    <dgm:pt modelId="{C00DC5C4-CBE2-45D8-86EB-08672248C8C7}" type="pres">
      <dgm:prSet presAssocID="{A59844D1-40C6-472F-A384-980069641B96}" presName="composite" presStyleCnt="0"/>
      <dgm:spPr/>
    </dgm:pt>
    <dgm:pt modelId="{2FF5489A-A198-4A79-A27F-56AE9316EB6E}" type="pres">
      <dgm:prSet presAssocID="{A59844D1-40C6-472F-A384-980069641B96}" presName="parentText" presStyleLbl="alignNode1" presStyleIdx="4" presStyleCnt="5">
        <dgm:presLayoutVars>
          <dgm:chMax val="1"/>
          <dgm:bulletEnabled val="1"/>
        </dgm:presLayoutVars>
      </dgm:prSet>
      <dgm:spPr/>
      <dgm:t>
        <a:bodyPr/>
        <a:lstStyle/>
        <a:p>
          <a:endParaRPr lang="zh-CN" altLang="en-US"/>
        </a:p>
      </dgm:t>
    </dgm:pt>
    <dgm:pt modelId="{AD3267D3-F96F-4F10-8B68-11207DDF4865}" type="pres">
      <dgm:prSet presAssocID="{A59844D1-40C6-472F-A384-980069641B96}" presName="descendantText" presStyleLbl="alignAcc1" presStyleIdx="4" presStyleCnt="5">
        <dgm:presLayoutVars>
          <dgm:bulletEnabled val="1"/>
        </dgm:presLayoutVars>
      </dgm:prSet>
      <dgm:spPr/>
      <dgm:t>
        <a:bodyPr/>
        <a:lstStyle/>
        <a:p>
          <a:endParaRPr lang="zh-CN" altLang="en-US"/>
        </a:p>
      </dgm:t>
    </dgm:pt>
  </dgm:ptLst>
  <dgm:cxnLst>
    <dgm:cxn modelId="{2AE2526A-0FE5-46FC-BD65-5A0CFB2A5C31}" srcId="{AFDCEDD4-26BE-40BC-B024-EEAEF54CE548}" destId="{EACB3176-0484-4E5F-9657-EAAED3BBB79A}" srcOrd="0" destOrd="0" parTransId="{2BF1D091-4F23-4174-B095-579BF77307EF}" sibTransId="{4CD6AD35-18B1-45DE-B320-F6DA95182258}"/>
    <dgm:cxn modelId="{A26163AE-54F6-45EF-A45D-5CBC86D7E7F1}" srcId="{AFDCEDD4-26BE-40BC-B024-EEAEF54CE548}" destId="{182BB9A9-1C6A-4023-B2A0-B1A346F7CF8C}" srcOrd="3" destOrd="0" parTransId="{79CB1C80-947F-4BB3-8694-154CF7A93C93}" sibTransId="{0F4268F4-0EEE-4CD2-80A3-7E70573DBFE3}"/>
    <dgm:cxn modelId="{37341575-19AA-44B0-A907-EB308504A67A}" srcId="{AFDCEDD4-26BE-40BC-B024-EEAEF54CE548}" destId="{BC9443F3-24A3-4A57-B18D-C304649B1893}" srcOrd="2" destOrd="0" parTransId="{DFB5304C-CD54-4F0B-A333-A9E3FC2542E8}" sibTransId="{044CE5E4-1094-4ED8-9D3E-0996DC9D7D77}"/>
    <dgm:cxn modelId="{4DE5867B-C5DC-42C9-A729-EAF9B50DB343}" type="presOf" srcId="{EACB3176-0484-4E5F-9657-EAAED3BBB79A}" destId="{A3022E73-DA39-45CF-9E7A-DA0A87E019ED}" srcOrd="0" destOrd="0" presId="urn:microsoft.com/office/officeart/2005/8/layout/chevron2"/>
    <dgm:cxn modelId="{0653B22E-D081-4EDB-9D2D-6ECE4E3744D5}" srcId="{182BB9A9-1C6A-4023-B2A0-B1A346F7CF8C}" destId="{89AC9A61-E207-44CC-90CA-67794DC83E60}" srcOrd="0" destOrd="0" parTransId="{06ECF997-889B-4A90-8AAF-26FDB9ABA6B0}" sibTransId="{9ABD25EA-CF99-487C-B8CB-16AA94F817FD}"/>
    <dgm:cxn modelId="{1139FF8F-B796-4EAC-BFDD-2A7E5E4F5171}" type="presOf" srcId="{A59844D1-40C6-472F-A384-980069641B96}" destId="{2FF5489A-A198-4A79-A27F-56AE9316EB6E}" srcOrd="0" destOrd="0" presId="urn:microsoft.com/office/officeart/2005/8/layout/chevron2"/>
    <dgm:cxn modelId="{21F530FE-0A8F-45C4-A385-B9C395190AE1}" type="presOf" srcId="{AFDCEDD4-26BE-40BC-B024-EEAEF54CE548}" destId="{7057E37C-742F-4936-9FF2-7A0A5019DE4E}" srcOrd="0" destOrd="0" presId="urn:microsoft.com/office/officeart/2005/8/layout/chevron2"/>
    <dgm:cxn modelId="{FAF5A0AD-089C-4179-A78D-AACF0C5B33E9}" srcId="{AFDCEDD4-26BE-40BC-B024-EEAEF54CE548}" destId="{42EBB06A-3D0D-41BA-87D7-1575DDC43418}" srcOrd="1" destOrd="0" parTransId="{1E186784-82B9-4765-8123-64EA1118BD65}" sibTransId="{C75CC3DF-E58A-4319-A6D3-37302E61E626}"/>
    <dgm:cxn modelId="{5B0A106A-4E83-44D4-8B6D-1A9551BF4BE6}" type="presOf" srcId="{A696723F-AF44-4B61-A378-B483324A5E6F}" destId="{AD3267D3-F96F-4F10-8B68-11207DDF4865}" srcOrd="0" destOrd="0" presId="urn:microsoft.com/office/officeart/2005/8/layout/chevron2"/>
    <dgm:cxn modelId="{30D2B375-36F3-45E5-B3BB-EC4DED3B2A4B}" srcId="{42EBB06A-3D0D-41BA-87D7-1575DDC43418}" destId="{6EE93C07-F282-40B6-A255-C755257556C7}" srcOrd="0" destOrd="0" parTransId="{9CF49CEA-ECA6-4049-91C3-F9DFB065EFF1}" sibTransId="{1227409A-4DB5-4BC5-ADC8-C0CB0A98E38B}"/>
    <dgm:cxn modelId="{1F7F1702-F7F7-40F4-A41E-1E06F3787C06}" type="presOf" srcId="{0A902016-68D5-4E42-8D85-7252DFE5F699}" destId="{C4C614E5-0CBA-4079-9542-489ADBEFE3C6}" srcOrd="0" destOrd="0" presId="urn:microsoft.com/office/officeart/2005/8/layout/chevron2"/>
    <dgm:cxn modelId="{F4719BA4-971D-4DBE-9399-E26FA4B022B9}" type="presOf" srcId="{182BB9A9-1C6A-4023-B2A0-B1A346F7CF8C}" destId="{A109A5D7-1C6A-4EB4-9080-2BB72D7DECF8}" srcOrd="0" destOrd="0" presId="urn:microsoft.com/office/officeart/2005/8/layout/chevron2"/>
    <dgm:cxn modelId="{CF3CB844-6D99-491A-AF12-4AB6D0139DD1}" type="presOf" srcId="{C8CB7558-043A-4EF6-B42D-90C9BC9098DD}" destId="{66ABB8E1-673D-403F-BA83-1DDF056EB5DF}" srcOrd="0" destOrd="0" presId="urn:microsoft.com/office/officeart/2005/8/layout/chevron2"/>
    <dgm:cxn modelId="{778E3887-136F-40EC-AF0C-15D400AB8A25}" type="presOf" srcId="{89AC9A61-E207-44CC-90CA-67794DC83E60}" destId="{12D00785-2680-4549-96BF-1C6841161A59}" srcOrd="0" destOrd="0" presId="urn:microsoft.com/office/officeart/2005/8/layout/chevron2"/>
    <dgm:cxn modelId="{4AF7043C-C6C7-42C1-8F4A-625D5AAF465F}" type="presOf" srcId="{42EBB06A-3D0D-41BA-87D7-1575DDC43418}" destId="{78EEBD20-C081-4CFB-AE6A-148BF683DE56}" srcOrd="0" destOrd="0" presId="urn:microsoft.com/office/officeart/2005/8/layout/chevron2"/>
    <dgm:cxn modelId="{D509251C-FC7D-4B1F-976B-99D725E28A43}" type="presOf" srcId="{6EE93C07-F282-40B6-A255-C755257556C7}" destId="{34ABE6CB-AB65-49D0-B7E6-3743B05322EF}" srcOrd="0" destOrd="0" presId="urn:microsoft.com/office/officeart/2005/8/layout/chevron2"/>
    <dgm:cxn modelId="{48D2A1DB-3BBF-4DFB-A044-07A24BEACD75}" srcId="{EACB3176-0484-4E5F-9657-EAAED3BBB79A}" destId="{C8CB7558-043A-4EF6-B42D-90C9BC9098DD}" srcOrd="0" destOrd="0" parTransId="{86616ED6-88DF-4A5F-BC6C-E08965E61E3E}" sibTransId="{0A647244-D41A-4399-BAE9-3190F88D4F72}"/>
    <dgm:cxn modelId="{2FEC9C25-C5C5-4B47-B5A0-79A53A543786}" srcId="{BC9443F3-24A3-4A57-B18D-C304649B1893}" destId="{0A902016-68D5-4E42-8D85-7252DFE5F699}" srcOrd="0" destOrd="0" parTransId="{1D2197EF-830E-4E9F-B8FF-0AB73918CED8}" sibTransId="{91C0C21A-6844-492E-B4FF-32DE156CA3ED}"/>
    <dgm:cxn modelId="{5B5682CA-8A74-4CC8-8AB1-DE5F43DB677D}" type="presOf" srcId="{BC9443F3-24A3-4A57-B18D-C304649B1893}" destId="{7C05A274-766B-43D2-96B5-EDA684A3DA01}" srcOrd="0" destOrd="0" presId="urn:microsoft.com/office/officeart/2005/8/layout/chevron2"/>
    <dgm:cxn modelId="{4831E5B9-8D59-4A4C-9CFB-A0F72872CF10}" srcId="{AFDCEDD4-26BE-40BC-B024-EEAEF54CE548}" destId="{A59844D1-40C6-472F-A384-980069641B96}" srcOrd="4" destOrd="0" parTransId="{47D7EAD6-A165-4D84-AC01-C71E596013F5}" sibTransId="{51F47C42-5CA4-466B-8935-0F524EC5B4D0}"/>
    <dgm:cxn modelId="{5B96256A-2254-4720-87F1-229D797713F6}" srcId="{A59844D1-40C6-472F-A384-980069641B96}" destId="{A696723F-AF44-4B61-A378-B483324A5E6F}" srcOrd="0" destOrd="0" parTransId="{404383C9-BA01-465A-B30F-3B81293FE3C1}" sibTransId="{716743A0-A581-454E-8AF0-184D07880F44}"/>
    <dgm:cxn modelId="{414E1462-882B-48F4-A957-2C054CC5FCD6}" type="presParOf" srcId="{7057E37C-742F-4936-9FF2-7A0A5019DE4E}" destId="{EB37CA0B-903F-4478-99F8-434CA9FD5D8D}" srcOrd="0" destOrd="0" presId="urn:microsoft.com/office/officeart/2005/8/layout/chevron2"/>
    <dgm:cxn modelId="{C89A546E-6387-42E7-8E9A-53810255C3D7}" type="presParOf" srcId="{EB37CA0B-903F-4478-99F8-434CA9FD5D8D}" destId="{A3022E73-DA39-45CF-9E7A-DA0A87E019ED}" srcOrd="0" destOrd="0" presId="urn:microsoft.com/office/officeart/2005/8/layout/chevron2"/>
    <dgm:cxn modelId="{608078D6-595E-4841-9D45-824427475D5E}" type="presParOf" srcId="{EB37CA0B-903F-4478-99F8-434CA9FD5D8D}" destId="{66ABB8E1-673D-403F-BA83-1DDF056EB5DF}" srcOrd="1" destOrd="0" presId="urn:microsoft.com/office/officeart/2005/8/layout/chevron2"/>
    <dgm:cxn modelId="{8B7FDC62-7BCD-4832-B669-6F0A9D718C2F}" type="presParOf" srcId="{7057E37C-742F-4936-9FF2-7A0A5019DE4E}" destId="{8ED0027D-8007-4753-B81D-F8D06A42E113}" srcOrd="1" destOrd="0" presId="urn:microsoft.com/office/officeart/2005/8/layout/chevron2"/>
    <dgm:cxn modelId="{0FDDD53A-3F42-439D-9FBC-1E410EFEE7B5}" type="presParOf" srcId="{7057E37C-742F-4936-9FF2-7A0A5019DE4E}" destId="{09BF99ED-0F10-4232-967A-9765EFAD5F89}" srcOrd="2" destOrd="0" presId="urn:microsoft.com/office/officeart/2005/8/layout/chevron2"/>
    <dgm:cxn modelId="{64962C11-217F-4B17-A14E-5AD2732AF149}" type="presParOf" srcId="{09BF99ED-0F10-4232-967A-9765EFAD5F89}" destId="{78EEBD20-C081-4CFB-AE6A-148BF683DE56}" srcOrd="0" destOrd="0" presId="urn:microsoft.com/office/officeart/2005/8/layout/chevron2"/>
    <dgm:cxn modelId="{94925E85-6715-4A57-A8ED-1C3F2A9EDDE9}" type="presParOf" srcId="{09BF99ED-0F10-4232-967A-9765EFAD5F89}" destId="{34ABE6CB-AB65-49D0-B7E6-3743B05322EF}" srcOrd="1" destOrd="0" presId="urn:microsoft.com/office/officeart/2005/8/layout/chevron2"/>
    <dgm:cxn modelId="{3F4A63B3-F642-47E4-83AA-FCEC7EC50C63}" type="presParOf" srcId="{7057E37C-742F-4936-9FF2-7A0A5019DE4E}" destId="{70D360E8-91D7-4A14-AD6E-431975629A1D}" srcOrd="3" destOrd="0" presId="urn:microsoft.com/office/officeart/2005/8/layout/chevron2"/>
    <dgm:cxn modelId="{A5DC75AE-820F-49AC-B305-50339BC13FF0}" type="presParOf" srcId="{7057E37C-742F-4936-9FF2-7A0A5019DE4E}" destId="{8F6CE997-665E-4FB7-BFF7-8E1F97A60C1C}" srcOrd="4" destOrd="0" presId="urn:microsoft.com/office/officeart/2005/8/layout/chevron2"/>
    <dgm:cxn modelId="{4D214B0E-8DC4-4A92-BFF0-29574BE4CB65}" type="presParOf" srcId="{8F6CE997-665E-4FB7-BFF7-8E1F97A60C1C}" destId="{7C05A274-766B-43D2-96B5-EDA684A3DA01}" srcOrd="0" destOrd="0" presId="urn:microsoft.com/office/officeart/2005/8/layout/chevron2"/>
    <dgm:cxn modelId="{7A29A873-4A6A-40D7-BEF1-669229568E61}" type="presParOf" srcId="{8F6CE997-665E-4FB7-BFF7-8E1F97A60C1C}" destId="{C4C614E5-0CBA-4079-9542-489ADBEFE3C6}" srcOrd="1" destOrd="0" presId="urn:microsoft.com/office/officeart/2005/8/layout/chevron2"/>
    <dgm:cxn modelId="{16ED004F-0D77-43B9-B80A-7FA80BF1B64F}" type="presParOf" srcId="{7057E37C-742F-4936-9FF2-7A0A5019DE4E}" destId="{D4516D31-716F-469D-9112-80A5BA6C468E}" srcOrd="5" destOrd="0" presId="urn:microsoft.com/office/officeart/2005/8/layout/chevron2"/>
    <dgm:cxn modelId="{4DD9B580-D5A6-4AF5-A620-10FB81887A21}" type="presParOf" srcId="{7057E37C-742F-4936-9FF2-7A0A5019DE4E}" destId="{C5AC0BD7-4F2F-4F44-970C-1D724A5CE9D2}" srcOrd="6" destOrd="0" presId="urn:microsoft.com/office/officeart/2005/8/layout/chevron2"/>
    <dgm:cxn modelId="{2528E370-D689-4AE1-B1D1-ADBEACDF4781}" type="presParOf" srcId="{C5AC0BD7-4F2F-4F44-970C-1D724A5CE9D2}" destId="{A109A5D7-1C6A-4EB4-9080-2BB72D7DECF8}" srcOrd="0" destOrd="0" presId="urn:microsoft.com/office/officeart/2005/8/layout/chevron2"/>
    <dgm:cxn modelId="{2C82DCEF-7E34-4127-97BF-D229A68E59E6}" type="presParOf" srcId="{C5AC0BD7-4F2F-4F44-970C-1D724A5CE9D2}" destId="{12D00785-2680-4549-96BF-1C6841161A59}" srcOrd="1" destOrd="0" presId="urn:microsoft.com/office/officeart/2005/8/layout/chevron2"/>
    <dgm:cxn modelId="{6E75C893-E227-4C28-A2A6-C0974F845DAB}" type="presParOf" srcId="{7057E37C-742F-4936-9FF2-7A0A5019DE4E}" destId="{6DACAA6E-B8DF-4EE7-8157-42C4296735A1}" srcOrd="7" destOrd="0" presId="urn:microsoft.com/office/officeart/2005/8/layout/chevron2"/>
    <dgm:cxn modelId="{8CE82149-8EBE-40ED-9B21-AE8CC2C37B6A}" type="presParOf" srcId="{7057E37C-742F-4936-9FF2-7A0A5019DE4E}" destId="{C00DC5C4-CBE2-45D8-86EB-08672248C8C7}" srcOrd="8" destOrd="0" presId="urn:microsoft.com/office/officeart/2005/8/layout/chevron2"/>
    <dgm:cxn modelId="{F6A831A6-196F-4585-A491-2D119B01B5C6}" type="presParOf" srcId="{C00DC5C4-CBE2-45D8-86EB-08672248C8C7}" destId="{2FF5489A-A198-4A79-A27F-56AE9316EB6E}" srcOrd="0" destOrd="0" presId="urn:microsoft.com/office/officeart/2005/8/layout/chevron2"/>
    <dgm:cxn modelId="{CDACF9C8-A254-4852-A078-B70C2418D429}" type="presParOf" srcId="{C00DC5C4-CBE2-45D8-86EB-08672248C8C7}" destId="{AD3267D3-F96F-4F10-8B68-11207DDF4865}"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DCEDD4-26BE-40BC-B024-EEAEF54CE548}" type="doc">
      <dgm:prSet loTypeId="urn:microsoft.com/office/officeart/2005/8/layout/chevron2" loCatId="list" qsTypeId="urn:microsoft.com/office/officeart/2005/8/quickstyle/simple1" qsCatId="simple" csTypeId="urn:microsoft.com/office/officeart/2005/8/colors/accent2_1" csCatId="accent2" phldr="1"/>
      <dgm:spPr/>
      <dgm:t>
        <a:bodyPr/>
        <a:lstStyle/>
        <a:p>
          <a:endParaRPr lang="zh-CN" altLang="en-US"/>
        </a:p>
      </dgm:t>
    </dgm:pt>
    <dgm:pt modelId="{EACB3176-0484-4E5F-9657-EAAED3BBB79A}">
      <dgm:prSet phldrT="[文本]"/>
      <dgm:spPr/>
      <dgm:t>
        <a:bodyPr/>
        <a:lstStyle/>
        <a:p>
          <a:endParaRPr lang="zh-CN" altLang="en-US" b="1" dirty="0"/>
        </a:p>
      </dgm:t>
    </dgm:pt>
    <dgm:pt modelId="{2BF1D091-4F23-4174-B095-579BF77307EF}" type="parTrans" cxnId="{2AE2526A-0FE5-46FC-BD65-5A0CFB2A5C31}">
      <dgm:prSet/>
      <dgm:spPr/>
      <dgm:t>
        <a:bodyPr/>
        <a:lstStyle/>
        <a:p>
          <a:endParaRPr lang="zh-CN" altLang="en-US" b="1"/>
        </a:p>
      </dgm:t>
    </dgm:pt>
    <dgm:pt modelId="{4CD6AD35-18B1-45DE-B320-F6DA95182258}" type="sibTrans" cxnId="{2AE2526A-0FE5-46FC-BD65-5A0CFB2A5C31}">
      <dgm:prSet/>
      <dgm:spPr/>
      <dgm:t>
        <a:bodyPr/>
        <a:lstStyle/>
        <a:p>
          <a:endParaRPr lang="zh-CN" altLang="en-US" b="1"/>
        </a:p>
      </dgm:t>
    </dgm:pt>
    <dgm:pt modelId="{C8CB7558-043A-4EF6-B42D-90C9BC9098DD}">
      <dgm:prSet phldrT="[文本]"/>
      <dgm:spPr/>
      <dgm:t>
        <a:bodyPr/>
        <a:lstStyle/>
        <a:p>
          <a:r>
            <a:rPr lang="zh-CN" altLang="en-US" b="1" dirty="0" smtClean="0"/>
            <a:t>初创阶段</a:t>
          </a:r>
          <a:endParaRPr lang="zh-CN" altLang="en-US" b="1" dirty="0"/>
        </a:p>
      </dgm:t>
    </dgm:pt>
    <dgm:pt modelId="{86616ED6-88DF-4A5F-BC6C-E08965E61E3E}" type="parTrans" cxnId="{48D2A1DB-3BBF-4DFB-A044-07A24BEACD75}">
      <dgm:prSet/>
      <dgm:spPr/>
      <dgm:t>
        <a:bodyPr/>
        <a:lstStyle/>
        <a:p>
          <a:endParaRPr lang="zh-CN" altLang="en-US" b="1"/>
        </a:p>
      </dgm:t>
    </dgm:pt>
    <dgm:pt modelId="{0A647244-D41A-4399-BAE9-3190F88D4F72}" type="sibTrans" cxnId="{48D2A1DB-3BBF-4DFB-A044-07A24BEACD75}">
      <dgm:prSet/>
      <dgm:spPr/>
      <dgm:t>
        <a:bodyPr/>
        <a:lstStyle/>
        <a:p>
          <a:endParaRPr lang="zh-CN" altLang="en-US" b="1"/>
        </a:p>
      </dgm:t>
    </dgm:pt>
    <dgm:pt modelId="{42EBB06A-3D0D-41BA-87D7-1575DDC43418}">
      <dgm:prSet phldrT="[文本]"/>
      <dgm:spPr/>
      <dgm:t>
        <a:bodyPr/>
        <a:lstStyle/>
        <a:p>
          <a:endParaRPr lang="zh-CN" altLang="en-US" b="1" dirty="0"/>
        </a:p>
      </dgm:t>
    </dgm:pt>
    <dgm:pt modelId="{1E186784-82B9-4765-8123-64EA1118BD65}" type="parTrans" cxnId="{FAF5A0AD-089C-4179-A78D-AACF0C5B33E9}">
      <dgm:prSet/>
      <dgm:spPr/>
      <dgm:t>
        <a:bodyPr/>
        <a:lstStyle/>
        <a:p>
          <a:endParaRPr lang="zh-CN" altLang="en-US" b="1"/>
        </a:p>
      </dgm:t>
    </dgm:pt>
    <dgm:pt modelId="{C75CC3DF-E58A-4319-A6D3-37302E61E626}" type="sibTrans" cxnId="{FAF5A0AD-089C-4179-A78D-AACF0C5B33E9}">
      <dgm:prSet/>
      <dgm:spPr/>
      <dgm:t>
        <a:bodyPr/>
        <a:lstStyle/>
        <a:p>
          <a:endParaRPr lang="zh-CN" altLang="en-US" b="1"/>
        </a:p>
      </dgm:t>
    </dgm:pt>
    <dgm:pt modelId="{6EE93C07-F282-40B6-A255-C755257556C7}">
      <dgm:prSet phldrT="[文本]"/>
      <dgm:spPr/>
      <dgm:t>
        <a:bodyPr/>
        <a:lstStyle/>
        <a:p>
          <a:r>
            <a:rPr lang="zh-CN" altLang="en-US" b="1" dirty="0" smtClean="0">
              <a:solidFill>
                <a:schemeClr val="tx1"/>
              </a:solidFill>
            </a:rPr>
            <a:t>厚积阶段</a:t>
          </a:r>
          <a:endParaRPr lang="zh-CN" altLang="en-US" b="1" dirty="0">
            <a:solidFill>
              <a:schemeClr val="tx1"/>
            </a:solidFill>
          </a:endParaRPr>
        </a:p>
      </dgm:t>
    </dgm:pt>
    <dgm:pt modelId="{9CF49CEA-ECA6-4049-91C3-F9DFB065EFF1}" type="parTrans" cxnId="{30D2B375-36F3-45E5-B3BB-EC4DED3B2A4B}">
      <dgm:prSet/>
      <dgm:spPr/>
      <dgm:t>
        <a:bodyPr/>
        <a:lstStyle/>
        <a:p>
          <a:endParaRPr lang="zh-CN" altLang="en-US" b="1"/>
        </a:p>
      </dgm:t>
    </dgm:pt>
    <dgm:pt modelId="{1227409A-4DB5-4BC5-ADC8-C0CB0A98E38B}" type="sibTrans" cxnId="{30D2B375-36F3-45E5-B3BB-EC4DED3B2A4B}">
      <dgm:prSet/>
      <dgm:spPr/>
      <dgm:t>
        <a:bodyPr/>
        <a:lstStyle/>
        <a:p>
          <a:endParaRPr lang="zh-CN" altLang="en-US" b="1"/>
        </a:p>
      </dgm:t>
    </dgm:pt>
    <dgm:pt modelId="{BC9443F3-24A3-4A57-B18D-C304649B1893}">
      <dgm:prSet phldrT="[文本]"/>
      <dgm:spPr/>
      <dgm:t>
        <a:bodyPr/>
        <a:lstStyle/>
        <a:p>
          <a:endParaRPr lang="zh-CN" altLang="en-US" b="1" dirty="0"/>
        </a:p>
      </dgm:t>
    </dgm:pt>
    <dgm:pt modelId="{DFB5304C-CD54-4F0B-A333-A9E3FC2542E8}" type="parTrans" cxnId="{37341575-19AA-44B0-A907-EB308504A67A}">
      <dgm:prSet/>
      <dgm:spPr/>
      <dgm:t>
        <a:bodyPr/>
        <a:lstStyle/>
        <a:p>
          <a:endParaRPr lang="zh-CN" altLang="en-US" b="1"/>
        </a:p>
      </dgm:t>
    </dgm:pt>
    <dgm:pt modelId="{044CE5E4-1094-4ED8-9D3E-0996DC9D7D77}" type="sibTrans" cxnId="{37341575-19AA-44B0-A907-EB308504A67A}">
      <dgm:prSet/>
      <dgm:spPr/>
      <dgm:t>
        <a:bodyPr/>
        <a:lstStyle/>
        <a:p>
          <a:endParaRPr lang="zh-CN" altLang="en-US" b="1"/>
        </a:p>
      </dgm:t>
    </dgm:pt>
    <dgm:pt modelId="{182BB9A9-1C6A-4023-B2A0-B1A346F7CF8C}">
      <dgm:prSet phldrT="[文本]"/>
      <dgm:spPr/>
      <dgm:t>
        <a:bodyPr/>
        <a:lstStyle/>
        <a:p>
          <a:endParaRPr lang="zh-CN" altLang="en-US" b="1" dirty="0"/>
        </a:p>
      </dgm:t>
    </dgm:pt>
    <dgm:pt modelId="{79CB1C80-947F-4BB3-8694-154CF7A93C93}" type="parTrans" cxnId="{A26163AE-54F6-45EF-A45D-5CBC86D7E7F1}">
      <dgm:prSet/>
      <dgm:spPr/>
      <dgm:t>
        <a:bodyPr/>
        <a:lstStyle/>
        <a:p>
          <a:endParaRPr lang="zh-CN" altLang="en-US" b="1"/>
        </a:p>
      </dgm:t>
    </dgm:pt>
    <dgm:pt modelId="{0F4268F4-0EEE-4CD2-80A3-7E70573DBFE3}" type="sibTrans" cxnId="{A26163AE-54F6-45EF-A45D-5CBC86D7E7F1}">
      <dgm:prSet/>
      <dgm:spPr/>
      <dgm:t>
        <a:bodyPr/>
        <a:lstStyle/>
        <a:p>
          <a:endParaRPr lang="zh-CN" altLang="en-US" b="1"/>
        </a:p>
      </dgm:t>
    </dgm:pt>
    <dgm:pt modelId="{A59844D1-40C6-472F-A384-980069641B96}">
      <dgm:prSet phldrT="[文本]"/>
      <dgm:spPr/>
      <dgm:t>
        <a:bodyPr/>
        <a:lstStyle/>
        <a:p>
          <a:endParaRPr lang="zh-CN" altLang="en-US" b="1" dirty="0"/>
        </a:p>
      </dgm:t>
    </dgm:pt>
    <dgm:pt modelId="{47D7EAD6-A165-4D84-AC01-C71E596013F5}" type="parTrans" cxnId="{4831E5B9-8D59-4A4C-9CFB-A0F72872CF10}">
      <dgm:prSet/>
      <dgm:spPr/>
      <dgm:t>
        <a:bodyPr/>
        <a:lstStyle/>
        <a:p>
          <a:endParaRPr lang="zh-CN" altLang="en-US" b="1"/>
        </a:p>
      </dgm:t>
    </dgm:pt>
    <dgm:pt modelId="{51F47C42-5CA4-466B-8935-0F524EC5B4D0}" type="sibTrans" cxnId="{4831E5B9-8D59-4A4C-9CFB-A0F72872CF10}">
      <dgm:prSet/>
      <dgm:spPr/>
      <dgm:t>
        <a:bodyPr/>
        <a:lstStyle/>
        <a:p>
          <a:endParaRPr lang="zh-CN" altLang="en-US" b="1"/>
        </a:p>
      </dgm:t>
    </dgm:pt>
    <dgm:pt modelId="{0A902016-68D5-4E42-8D85-7252DFE5F699}">
      <dgm:prSet/>
      <dgm:spPr/>
      <dgm:t>
        <a:bodyPr/>
        <a:lstStyle/>
        <a:p>
          <a:r>
            <a:rPr lang="zh-CN" altLang="en-US" b="1" dirty="0" smtClean="0">
              <a:solidFill>
                <a:srgbClr val="FF0000"/>
              </a:solidFill>
            </a:rPr>
            <a:t>勃发阶段</a:t>
          </a:r>
          <a:endParaRPr lang="zh-CN" altLang="en-US" b="1" dirty="0">
            <a:solidFill>
              <a:srgbClr val="FF0000"/>
            </a:solidFill>
          </a:endParaRPr>
        </a:p>
      </dgm:t>
    </dgm:pt>
    <dgm:pt modelId="{1D2197EF-830E-4E9F-B8FF-0AB73918CED8}" type="parTrans" cxnId="{2FEC9C25-C5C5-4B47-B5A0-79A53A543786}">
      <dgm:prSet/>
      <dgm:spPr/>
      <dgm:t>
        <a:bodyPr/>
        <a:lstStyle/>
        <a:p>
          <a:endParaRPr lang="zh-CN" altLang="en-US" b="1"/>
        </a:p>
      </dgm:t>
    </dgm:pt>
    <dgm:pt modelId="{91C0C21A-6844-492E-B4FF-32DE156CA3ED}" type="sibTrans" cxnId="{2FEC9C25-C5C5-4B47-B5A0-79A53A543786}">
      <dgm:prSet/>
      <dgm:spPr/>
      <dgm:t>
        <a:bodyPr/>
        <a:lstStyle/>
        <a:p>
          <a:endParaRPr lang="zh-CN" altLang="en-US" b="1"/>
        </a:p>
      </dgm:t>
    </dgm:pt>
    <dgm:pt modelId="{89AC9A61-E207-44CC-90CA-67794DC83E60}">
      <dgm:prSet/>
      <dgm:spPr/>
      <dgm:t>
        <a:bodyPr/>
        <a:lstStyle/>
        <a:p>
          <a:r>
            <a:rPr lang="en-US" altLang="zh-CN" b="1" dirty="0" smtClean="0"/>
            <a:t>JAVA APP</a:t>
          </a:r>
          <a:endParaRPr lang="zh-CN" altLang="en-US" b="1" dirty="0"/>
        </a:p>
      </dgm:t>
    </dgm:pt>
    <dgm:pt modelId="{06ECF997-889B-4A90-8AAF-26FDB9ABA6B0}" type="parTrans" cxnId="{0653B22E-D081-4EDB-9D2D-6ECE4E3744D5}">
      <dgm:prSet/>
      <dgm:spPr/>
      <dgm:t>
        <a:bodyPr/>
        <a:lstStyle/>
        <a:p>
          <a:endParaRPr lang="zh-CN" altLang="en-US" b="1"/>
        </a:p>
      </dgm:t>
    </dgm:pt>
    <dgm:pt modelId="{9ABD25EA-CF99-487C-B8CB-16AA94F817FD}" type="sibTrans" cxnId="{0653B22E-D081-4EDB-9D2D-6ECE4E3744D5}">
      <dgm:prSet/>
      <dgm:spPr/>
      <dgm:t>
        <a:bodyPr/>
        <a:lstStyle/>
        <a:p>
          <a:endParaRPr lang="zh-CN" altLang="en-US" b="1"/>
        </a:p>
      </dgm:t>
    </dgm:pt>
    <dgm:pt modelId="{A696723F-AF44-4B61-A378-B483324A5E6F}">
      <dgm:prSet/>
      <dgm:spPr/>
      <dgm:t>
        <a:bodyPr/>
        <a:lstStyle/>
        <a:p>
          <a:r>
            <a:rPr lang="zh-CN" altLang="en-US" b="1" dirty="0" smtClean="0"/>
            <a:t>建站平台</a:t>
          </a:r>
          <a:endParaRPr lang="zh-CN" altLang="en-US" b="1" dirty="0"/>
        </a:p>
      </dgm:t>
    </dgm:pt>
    <dgm:pt modelId="{404383C9-BA01-465A-B30F-3B81293FE3C1}" type="parTrans" cxnId="{5B96256A-2254-4720-87F1-229D797713F6}">
      <dgm:prSet/>
      <dgm:spPr/>
      <dgm:t>
        <a:bodyPr/>
        <a:lstStyle/>
        <a:p>
          <a:endParaRPr lang="zh-CN" altLang="en-US" b="1"/>
        </a:p>
      </dgm:t>
    </dgm:pt>
    <dgm:pt modelId="{716743A0-A581-454E-8AF0-184D07880F44}" type="sibTrans" cxnId="{5B96256A-2254-4720-87F1-229D797713F6}">
      <dgm:prSet/>
      <dgm:spPr/>
      <dgm:t>
        <a:bodyPr/>
        <a:lstStyle/>
        <a:p>
          <a:endParaRPr lang="zh-CN" altLang="en-US" b="1"/>
        </a:p>
      </dgm:t>
    </dgm:pt>
    <dgm:pt modelId="{7057E37C-742F-4936-9FF2-7A0A5019DE4E}" type="pres">
      <dgm:prSet presAssocID="{AFDCEDD4-26BE-40BC-B024-EEAEF54CE548}" presName="linearFlow" presStyleCnt="0">
        <dgm:presLayoutVars>
          <dgm:dir/>
          <dgm:animLvl val="lvl"/>
          <dgm:resizeHandles val="exact"/>
        </dgm:presLayoutVars>
      </dgm:prSet>
      <dgm:spPr/>
      <dgm:t>
        <a:bodyPr/>
        <a:lstStyle/>
        <a:p>
          <a:endParaRPr lang="zh-CN" altLang="en-US"/>
        </a:p>
      </dgm:t>
    </dgm:pt>
    <dgm:pt modelId="{EB37CA0B-903F-4478-99F8-434CA9FD5D8D}" type="pres">
      <dgm:prSet presAssocID="{EACB3176-0484-4E5F-9657-EAAED3BBB79A}" presName="composite" presStyleCnt="0"/>
      <dgm:spPr/>
    </dgm:pt>
    <dgm:pt modelId="{A3022E73-DA39-45CF-9E7A-DA0A87E019ED}" type="pres">
      <dgm:prSet presAssocID="{EACB3176-0484-4E5F-9657-EAAED3BBB79A}" presName="parentText" presStyleLbl="alignNode1" presStyleIdx="0" presStyleCnt="5">
        <dgm:presLayoutVars>
          <dgm:chMax val="1"/>
          <dgm:bulletEnabled val="1"/>
        </dgm:presLayoutVars>
      </dgm:prSet>
      <dgm:spPr/>
      <dgm:t>
        <a:bodyPr/>
        <a:lstStyle/>
        <a:p>
          <a:endParaRPr lang="zh-CN" altLang="en-US"/>
        </a:p>
      </dgm:t>
    </dgm:pt>
    <dgm:pt modelId="{66ABB8E1-673D-403F-BA83-1DDF056EB5DF}" type="pres">
      <dgm:prSet presAssocID="{EACB3176-0484-4E5F-9657-EAAED3BBB79A}" presName="descendantText" presStyleLbl="alignAcc1" presStyleIdx="0" presStyleCnt="5">
        <dgm:presLayoutVars>
          <dgm:bulletEnabled val="1"/>
        </dgm:presLayoutVars>
      </dgm:prSet>
      <dgm:spPr/>
      <dgm:t>
        <a:bodyPr/>
        <a:lstStyle/>
        <a:p>
          <a:endParaRPr lang="zh-CN" altLang="en-US"/>
        </a:p>
      </dgm:t>
    </dgm:pt>
    <dgm:pt modelId="{8ED0027D-8007-4753-B81D-F8D06A42E113}" type="pres">
      <dgm:prSet presAssocID="{4CD6AD35-18B1-45DE-B320-F6DA95182258}" presName="sp" presStyleCnt="0"/>
      <dgm:spPr/>
    </dgm:pt>
    <dgm:pt modelId="{09BF99ED-0F10-4232-967A-9765EFAD5F89}" type="pres">
      <dgm:prSet presAssocID="{42EBB06A-3D0D-41BA-87D7-1575DDC43418}" presName="composite" presStyleCnt="0"/>
      <dgm:spPr/>
    </dgm:pt>
    <dgm:pt modelId="{78EEBD20-C081-4CFB-AE6A-148BF683DE56}" type="pres">
      <dgm:prSet presAssocID="{42EBB06A-3D0D-41BA-87D7-1575DDC43418}" presName="parentText" presStyleLbl="alignNode1" presStyleIdx="1" presStyleCnt="5">
        <dgm:presLayoutVars>
          <dgm:chMax val="1"/>
          <dgm:bulletEnabled val="1"/>
        </dgm:presLayoutVars>
      </dgm:prSet>
      <dgm:spPr/>
      <dgm:t>
        <a:bodyPr/>
        <a:lstStyle/>
        <a:p>
          <a:endParaRPr lang="zh-CN" altLang="en-US"/>
        </a:p>
      </dgm:t>
    </dgm:pt>
    <dgm:pt modelId="{34ABE6CB-AB65-49D0-B7E6-3743B05322EF}" type="pres">
      <dgm:prSet presAssocID="{42EBB06A-3D0D-41BA-87D7-1575DDC43418}" presName="descendantText" presStyleLbl="alignAcc1" presStyleIdx="1" presStyleCnt="5">
        <dgm:presLayoutVars>
          <dgm:bulletEnabled val="1"/>
        </dgm:presLayoutVars>
      </dgm:prSet>
      <dgm:spPr/>
      <dgm:t>
        <a:bodyPr/>
        <a:lstStyle/>
        <a:p>
          <a:endParaRPr lang="zh-CN" altLang="en-US"/>
        </a:p>
      </dgm:t>
    </dgm:pt>
    <dgm:pt modelId="{70D360E8-91D7-4A14-AD6E-431975629A1D}" type="pres">
      <dgm:prSet presAssocID="{C75CC3DF-E58A-4319-A6D3-37302E61E626}" presName="sp" presStyleCnt="0"/>
      <dgm:spPr/>
    </dgm:pt>
    <dgm:pt modelId="{8F6CE997-665E-4FB7-BFF7-8E1F97A60C1C}" type="pres">
      <dgm:prSet presAssocID="{BC9443F3-24A3-4A57-B18D-C304649B1893}" presName="composite" presStyleCnt="0"/>
      <dgm:spPr/>
    </dgm:pt>
    <dgm:pt modelId="{7C05A274-766B-43D2-96B5-EDA684A3DA01}" type="pres">
      <dgm:prSet presAssocID="{BC9443F3-24A3-4A57-B18D-C304649B1893}" presName="parentText" presStyleLbl="alignNode1" presStyleIdx="2" presStyleCnt="5">
        <dgm:presLayoutVars>
          <dgm:chMax val="1"/>
          <dgm:bulletEnabled val="1"/>
        </dgm:presLayoutVars>
      </dgm:prSet>
      <dgm:spPr/>
      <dgm:t>
        <a:bodyPr/>
        <a:lstStyle/>
        <a:p>
          <a:endParaRPr lang="zh-CN" altLang="en-US"/>
        </a:p>
      </dgm:t>
    </dgm:pt>
    <dgm:pt modelId="{C4C614E5-0CBA-4079-9542-489ADBEFE3C6}" type="pres">
      <dgm:prSet presAssocID="{BC9443F3-24A3-4A57-B18D-C304649B1893}" presName="descendantText" presStyleLbl="alignAcc1" presStyleIdx="2" presStyleCnt="5">
        <dgm:presLayoutVars>
          <dgm:bulletEnabled val="1"/>
        </dgm:presLayoutVars>
      </dgm:prSet>
      <dgm:spPr/>
      <dgm:t>
        <a:bodyPr/>
        <a:lstStyle/>
        <a:p>
          <a:endParaRPr lang="zh-CN" altLang="en-US"/>
        </a:p>
      </dgm:t>
    </dgm:pt>
    <dgm:pt modelId="{D4516D31-716F-469D-9112-80A5BA6C468E}" type="pres">
      <dgm:prSet presAssocID="{044CE5E4-1094-4ED8-9D3E-0996DC9D7D77}" presName="sp" presStyleCnt="0"/>
      <dgm:spPr/>
    </dgm:pt>
    <dgm:pt modelId="{C5AC0BD7-4F2F-4F44-970C-1D724A5CE9D2}" type="pres">
      <dgm:prSet presAssocID="{182BB9A9-1C6A-4023-B2A0-B1A346F7CF8C}" presName="composite" presStyleCnt="0"/>
      <dgm:spPr/>
    </dgm:pt>
    <dgm:pt modelId="{A109A5D7-1C6A-4EB4-9080-2BB72D7DECF8}" type="pres">
      <dgm:prSet presAssocID="{182BB9A9-1C6A-4023-B2A0-B1A346F7CF8C}" presName="parentText" presStyleLbl="alignNode1" presStyleIdx="3" presStyleCnt="5">
        <dgm:presLayoutVars>
          <dgm:chMax val="1"/>
          <dgm:bulletEnabled val="1"/>
        </dgm:presLayoutVars>
      </dgm:prSet>
      <dgm:spPr/>
      <dgm:t>
        <a:bodyPr/>
        <a:lstStyle/>
        <a:p>
          <a:endParaRPr lang="zh-CN" altLang="en-US"/>
        </a:p>
      </dgm:t>
    </dgm:pt>
    <dgm:pt modelId="{12D00785-2680-4549-96BF-1C6841161A59}" type="pres">
      <dgm:prSet presAssocID="{182BB9A9-1C6A-4023-B2A0-B1A346F7CF8C}" presName="descendantText" presStyleLbl="alignAcc1" presStyleIdx="3" presStyleCnt="5">
        <dgm:presLayoutVars>
          <dgm:bulletEnabled val="1"/>
        </dgm:presLayoutVars>
      </dgm:prSet>
      <dgm:spPr/>
      <dgm:t>
        <a:bodyPr/>
        <a:lstStyle/>
        <a:p>
          <a:endParaRPr lang="zh-CN" altLang="en-US"/>
        </a:p>
      </dgm:t>
    </dgm:pt>
    <dgm:pt modelId="{6DACAA6E-B8DF-4EE7-8157-42C4296735A1}" type="pres">
      <dgm:prSet presAssocID="{0F4268F4-0EEE-4CD2-80A3-7E70573DBFE3}" presName="sp" presStyleCnt="0"/>
      <dgm:spPr/>
    </dgm:pt>
    <dgm:pt modelId="{C00DC5C4-CBE2-45D8-86EB-08672248C8C7}" type="pres">
      <dgm:prSet presAssocID="{A59844D1-40C6-472F-A384-980069641B96}" presName="composite" presStyleCnt="0"/>
      <dgm:spPr/>
    </dgm:pt>
    <dgm:pt modelId="{2FF5489A-A198-4A79-A27F-56AE9316EB6E}" type="pres">
      <dgm:prSet presAssocID="{A59844D1-40C6-472F-A384-980069641B96}" presName="parentText" presStyleLbl="alignNode1" presStyleIdx="4" presStyleCnt="5">
        <dgm:presLayoutVars>
          <dgm:chMax val="1"/>
          <dgm:bulletEnabled val="1"/>
        </dgm:presLayoutVars>
      </dgm:prSet>
      <dgm:spPr/>
      <dgm:t>
        <a:bodyPr/>
        <a:lstStyle/>
        <a:p>
          <a:endParaRPr lang="zh-CN" altLang="en-US"/>
        </a:p>
      </dgm:t>
    </dgm:pt>
    <dgm:pt modelId="{AD3267D3-F96F-4F10-8B68-11207DDF4865}" type="pres">
      <dgm:prSet presAssocID="{A59844D1-40C6-472F-A384-980069641B96}" presName="descendantText" presStyleLbl="alignAcc1" presStyleIdx="4" presStyleCnt="5">
        <dgm:presLayoutVars>
          <dgm:bulletEnabled val="1"/>
        </dgm:presLayoutVars>
      </dgm:prSet>
      <dgm:spPr/>
      <dgm:t>
        <a:bodyPr/>
        <a:lstStyle/>
        <a:p>
          <a:endParaRPr lang="zh-CN" altLang="en-US"/>
        </a:p>
      </dgm:t>
    </dgm:pt>
  </dgm:ptLst>
  <dgm:cxnLst>
    <dgm:cxn modelId="{394E7F68-21FA-4B8A-B58D-9334E6543C58}" type="presOf" srcId="{6EE93C07-F282-40B6-A255-C755257556C7}" destId="{34ABE6CB-AB65-49D0-B7E6-3743B05322EF}" srcOrd="0" destOrd="0" presId="urn:microsoft.com/office/officeart/2005/8/layout/chevron2"/>
    <dgm:cxn modelId="{BE171EBA-1A06-45E8-811C-3A11F214A1FD}" type="presOf" srcId="{182BB9A9-1C6A-4023-B2A0-B1A346F7CF8C}" destId="{A109A5D7-1C6A-4EB4-9080-2BB72D7DECF8}" srcOrd="0" destOrd="0" presId="urn:microsoft.com/office/officeart/2005/8/layout/chevron2"/>
    <dgm:cxn modelId="{FA6D6EF3-38DF-4092-9EEB-C902C9721301}" type="presOf" srcId="{BC9443F3-24A3-4A57-B18D-C304649B1893}" destId="{7C05A274-766B-43D2-96B5-EDA684A3DA01}" srcOrd="0" destOrd="0" presId="urn:microsoft.com/office/officeart/2005/8/layout/chevron2"/>
    <dgm:cxn modelId="{2AE2526A-0FE5-46FC-BD65-5A0CFB2A5C31}" srcId="{AFDCEDD4-26BE-40BC-B024-EEAEF54CE548}" destId="{EACB3176-0484-4E5F-9657-EAAED3BBB79A}" srcOrd="0" destOrd="0" parTransId="{2BF1D091-4F23-4174-B095-579BF77307EF}" sibTransId="{4CD6AD35-18B1-45DE-B320-F6DA95182258}"/>
    <dgm:cxn modelId="{A26163AE-54F6-45EF-A45D-5CBC86D7E7F1}" srcId="{AFDCEDD4-26BE-40BC-B024-EEAEF54CE548}" destId="{182BB9A9-1C6A-4023-B2A0-B1A346F7CF8C}" srcOrd="3" destOrd="0" parTransId="{79CB1C80-947F-4BB3-8694-154CF7A93C93}" sibTransId="{0F4268F4-0EEE-4CD2-80A3-7E70573DBFE3}"/>
    <dgm:cxn modelId="{7E083210-ED3D-46B8-96CB-9DCA9F7E1BE9}" type="presOf" srcId="{42EBB06A-3D0D-41BA-87D7-1575DDC43418}" destId="{78EEBD20-C081-4CFB-AE6A-148BF683DE56}" srcOrd="0" destOrd="0" presId="urn:microsoft.com/office/officeart/2005/8/layout/chevron2"/>
    <dgm:cxn modelId="{37341575-19AA-44B0-A907-EB308504A67A}" srcId="{AFDCEDD4-26BE-40BC-B024-EEAEF54CE548}" destId="{BC9443F3-24A3-4A57-B18D-C304649B1893}" srcOrd="2" destOrd="0" parTransId="{DFB5304C-CD54-4F0B-A333-A9E3FC2542E8}" sibTransId="{044CE5E4-1094-4ED8-9D3E-0996DC9D7D77}"/>
    <dgm:cxn modelId="{0653B22E-D081-4EDB-9D2D-6ECE4E3744D5}" srcId="{182BB9A9-1C6A-4023-B2A0-B1A346F7CF8C}" destId="{89AC9A61-E207-44CC-90CA-67794DC83E60}" srcOrd="0" destOrd="0" parTransId="{06ECF997-889B-4A90-8AAF-26FDB9ABA6B0}" sibTransId="{9ABD25EA-CF99-487C-B8CB-16AA94F817FD}"/>
    <dgm:cxn modelId="{3BCA0512-F0EB-4D7F-82AE-EDE223356716}" type="presOf" srcId="{0A902016-68D5-4E42-8D85-7252DFE5F699}" destId="{C4C614E5-0CBA-4079-9542-489ADBEFE3C6}" srcOrd="0" destOrd="0" presId="urn:microsoft.com/office/officeart/2005/8/layout/chevron2"/>
    <dgm:cxn modelId="{FAF5A0AD-089C-4179-A78D-AACF0C5B33E9}" srcId="{AFDCEDD4-26BE-40BC-B024-EEAEF54CE548}" destId="{42EBB06A-3D0D-41BA-87D7-1575DDC43418}" srcOrd="1" destOrd="0" parTransId="{1E186784-82B9-4765-8123-64EA1118BD65}" sibTransId="{C75CC3DF-E58A-4319-A6D3-37302E61E626}"/>
    <dgm:cxn modelId="{521D06FE-BF22-45FD-AEF8-919091BD0671}" type="presOf" srcId="{A696723F-AF44-4B61-A378-B483324A5E6F}" destId="{AD3267D3-F96F-4F10-8B68-11207DDF4865}" srcOrd="0" destOrd="0" presId="urn:microsoft.com/office/officeart/2005/8/layout/chevron2"/>
    <dgm:cxn modelId="{B8E79CFC-9D0D-43A2-81D1-B847547096A2}" type="presOf" srcId="{89AC9A61-E207-44CC-90CA-67794DC83E60}" destId="{12D00785-2680-4549-96BF-1C6841161A59}" srcOrd="0" destOrd="0" presId="urn:microsoft.com/office/officeart/2005/8/layout/chevron2"/>
    <dgm:cxn modelId="{30D2B375-36F3-45E5-B3BB-EC4DED3B2A4B}" srcId="{42EBB06A-3D0D-41BA-87D7-1575DDC43418}" destId="{6EE93C07-F282-40B6-A255-C755257556C7}" srcOrd="0" destOrd="0" parTransId="{9CF49CEA-ECA6-4049-91C3-F9DFB065EFF1}" sibTransId="{1227409A-4DB5-4BC5-ADC8-C0CB0A98E38B}"/>
    <dgm:cxn modelId="{5DEE0F2A-68C2-4E37-80B5-41577DFFD097}" type="presOf" srcId="{AFDCEDD4-26BE-40BC-B024-EEAEF54CE548}" destId="{7057E37C-742F-4936-9FF2-7A0A5019DE4E}" srcOrd="0" destOrd="0" presId="urn:microsoft.com/office/officeart/2005/8/layout/chevron2"/>
    <dgm:cxn modelId="{C25511E4-7064-4DAB-97F7-F75A0FC996C1}" type="presOf" srcId="{C8CB7558-043A-4EF6-B42D-90C9BC9098DD}" destId="{66ABB8E1-673D-403F-BA83-1DDF056EB5DF}" srcOrd="0" destOrd="0" presId="urn:microsoft.com/office/officeart/2005/8/layout/chevron2"/>
    <dgm:cxn modelId="{473750DC-706D-4CC3-9F62-4E4A8D0BA94F}" type="presOf" srcId="{EACB3176-0484-4E5F-9657-EAAED3BBB79A}" destId="{A3022E73-DA39-45CF-9E7A-DA0A87E019ED}" srcOrd="0" destOrd="0" presId="urn:microsoft.com/office/officeart/2005/8/layout/chevron2"/>
    <dgm:cxn modelId="{48D2A1DB-3BBF-4DFB-A044-07A24BEACD75}" srcId="{EACB3176-0484-4E5F-9657-EAAED3BBB79A}" destId="{C8CB7558-043A-4EF6-B42D-90C9BC9098DD}" srcOrd="0" destOrd="0" parTransId="{86616ED6-88DF-4A5F-BC6C-E08965E61E3E}" sibTransId="{0A647244-D41A-4399-BAE9-3190F88D4F72}"/>
    <dgm:cxn modelId="{2FEC9C25-C5C5-4B47-B5A0-79A53A543786}" srcId="{BC9443F3-24A3-4A57-B18D-C304649B1893}" destId="{0A902016-68D5-4E42-8D85-7252DFE5F699}" srcOrd="0" destOrd="0" parTransId="{1D2197EF-830E-4E9F-B8FF-0AB73918CED8}" sibTransId="{91C0C21A-6844-492E-B4FF-32DE156CA3ED}"/>
    <dgm:cxn modelId="{C48485A8-002B-4166-8162-3E30FA9A6B00}" type="presOf" srcId="{A59844D1-40C6-472F-A384-980069641B96}" destId="{2FF5489A-A198-4A79-A27F-56AE9316EB6E}" srcOrd="0" destOrd="0" presId="urn:microsoft.com/office/officeart/2005/8/layout/chevron2"/>
    <dgm:cxn modelId="{5B96256A-2254-4720-87F1-229D797713F6}" srcId="{A59844D1-40C6-472F-A384-980069641B96}" destId="{A696723F-AF44-4B61-A378-B483324A5E6F}" srcOrd="0" destOrd="0" parTransId="{404383C9-BA01-465A-B30F-3B81293FE3C1}" sibTransId="{716743A0-A581-454E-8AF0-184D07880F44}"/>
    <dgm:cxn modelId="{4831E5B9-8D59-4A4C-9CFB-A0F72872CF10}" srcId="{AFDCEDD4-26BE-40BC-B024-EEAEF54CE548}" destId="{A59844D1-40C6-472F-A384-980069641B96}" srcOrd="4" destOrd="0" parTransId="{47D7EAD6-A165-4D84-AC01-C71E596013F5}" sibTransId="{51F47C42-5CA4-466B-8935-0F524EC5B4D0}"/>
    <dgm:cxn modelId="{C5ACA384-F543-4E30-AB6E-EF8B71E8D771}" type="presParOf" srcId="{7057E37C-742F-4936-9FF2-7A0A5019DE4E}" destId="{EB37CA0B-903F-4478-99F8-434CA9FD5D8D}" srcOrd="0" destOrd="0" presId="urn:microsoft.com/office/officeart/2005/8/layout/chevron2"/>
    <dgm:cxn modelId="{76181787-0AC9-4D23-A72C-935E2260402C}" type="presParOf" srcId="{EB37CA0B-903F-4478-99F8-434CA9FD5D8D}" destId="{A3022E73-DA39-45CF-9E7A-DA0A87E019ED}" srcOrd="0" destOrd="0" presId="urn:microsoft.com/office/officeart/2005/8/layout/chevron2"/>
    <dgm:cxn modelId="{30A1A3DD-50A3-4C7A-BAF1-26544C58B96D}" type="presParOf" srcId="{EB37CA0B-903F-4478-99F8-434CA9FD5D8D}" destId="{66ABB8E1-673D-403F-BA83-1DDF056EB5DF}" srcOrd="1" destOrd="0" presId="urn:microsoft.com/office/officeart/2005/8/layout/chevron2"/>
    <dgm:cxn modelId="{78F7E01A-CF5F-45E2-A75F-325D3B203DDE}" type="presParOf" srcId="{7057E37C-742F-4936-9FF2-7A0A5019DE4E}" destId="{8ED0027D-8007-4753-B81D-F8D06A42E113}" srcOrd="1" destOrd="0" presId="urn:microsoft.com/office/officeart/2005/8/layout/chevron2"/>
    <dgm:cxn modelId="{46B7EFA7-C71A-4675-BA66-36B7877CBC71}" type="presParOf" srcId="{7057E37C-742F-4936-9FF2-7A0A5019DE4E}" destId="{09BF99ED-0F10-4232-967A-9765EFAD5F89}" srcOrd="2" destOrd="0" presId="urn:microsoft.com/office/officeart/2005/8/layout/chevron2"/>
    <dgm:cxn modelId="{C40EE49C-3A7E-4878-9A95-E49C5C31A827}" type="presParOf" srcId="{09BF99ED-0F10-4232-967A-9765EFAD5F89}" destId="{78EEBD20-C081-4CFB-AE6A-148BF683DE56}" srcOrd="0" destOrd="0" presId="urn:microsoft.com/office/officeart/2005/8/layout/chevron2"/>
    <dgm:cxn modelId="{19AC4F70-414B-4B79-8BD5-255AAEA57E88}" type="presParOf" srcId="{09BF99ED-0F10-4232-967A-9765EFAD5F89}" destId="{34ABE6CB-AB65-49D0-B7E6-3743B05322EF}" srcOrd="1" destOrd="0" presId="urn:microsoft.com/office/officeart/2005/8/layout/chevron2"/>
    <dgm:cxn modelId="{85CB9793-D63F-406C-80CC-8DDFD65BD375}" type="presParOf" srcId="{7057E37C-742F-4936-9FF2-7A0A5019DE4E}" destId="{70D360E8-91D7-4A14-AD6E-431975629A1D}" srcOrd="3" destOrd="0" presId="urn:microsoft.com/office/officeart/2005/8/layout/chevron2"/>
    <dgm:cxn modelId="{7725B5A1-AA9A-4929-8360-0BF649B72CA9}" type="presParOf" srcId="{7057E37C-742F-4936-9FF2-7A0A5019DE4E}" destId="{8F6CE997-665E-4FB7-BFF7-8E1F97A60C1C}" srcOrd="4" destOrd="0" presId="urn:microsoft.com/office/officeart/2005/8/layout/chevron2"/>
    <dgm:cxn modelId="{5D80BDE3-8306-489A-B80D-341FEDC8CA70}" type="presParOf" srcId="{8F6CE997-665E-4FB7-BFF7-8E1F97A60C1C}" destId="{7C05A274-766B-43D2-96B5-EDA684A3DA01}" srcOrd="0" destOrd="0" presId="urn:microsoft.com/office/officeart/2005/8/layout/chevron2"/>
    <dgm:cxn modelId="{0D2F3ACC-1182-4246-A447-E905B1620DAB}" type="presParOf" srcId="{8F6CE997-665E-4FB7-BFF7-8E1F97A60C1C}" destId="{C4C614E5-0CBA-4079-9542-489ADBEFE3C6}" srcOrd="1" destOrd="0" presId="urn:microsoft.com/office/officeart/2005/8/layout/chevron2"/>
    <dgm:cxn modelId="{23BBBEDB-373D-4994-881C-DFD87FEDB728}" type="presParOf" srcId="{7057E37C-742F-4936-9FF2-7A0A5019DE4E}" destId="{D4516D31-716F-469D-9112-80A5BA6C468E}" srcOrd="5" destOrd="0" presId="urn:microsoft.com/office/officeart/2005/8/layout/chevron2"/>
    <dgm:cxn modelId="{24E05C5D-E4B7-43F9-B6E3-ACF06D6946F4}" type="presParOf" srcId="{7057E37C-742F-4936-9FF2-7A0A5019DE4E}" destId="{C5AC0BD7-4F2F-4F44-970C-1D724A5CE9D2}" srcOrd="6" destOrd="0" presId="urn:microsoft.com/office/officeart/2005/8/layout/chevron2"/>
    <dgm:cxn modelId="{BC049452-4144-4671-BF6E-D5FA40A5BFBD}" type="presParOf" srcId="{C5AC0BD7-4F2F-4F44-970C-1D724A5CE9D2}" destId="{A109A5D7-1C6A-4EB4-9080-2BB72D7DECF8}" srcOrd="0" destOrd="0" presId="urn:microsoft.com/office/officeart/2005/8/layout/chevron2"/>
    <dgm:cxn modelId="{2A486FCD-C2B3-4E01-A84B-4F88664C3CCE}" type="presParOf" srcId="{C5AC0BD7-4F2F-4F44-970C-1D724A5CE9D2}" destId="{12D00785-2680-4549-96BF-1C6841161A59}" srcOrd="1" destOrd="0" presId="urn:microsoft.com/office/officeart/2005/8/layout/chevron2"/>
    <dgm:cxn modelId="{51B2A817-FA21-462C-BEA2-D9481BD951B9}" type="presParOf" srcId="{7057E37C-742F-4936-9FF2-7A0A5019DE4E}" destId="{6DACAA6E-B8DF-4EE7-8157-42C4296735A1}" srcOrd="7" destOrd="0" presId="urn:microsoft.com/office/officeart/2005/8/layout/chevron2"/>
    <dgm:cxn modelId="{A3F9B8B0-6D23-403B-B196-C5ADCF310320}" type="presParOf" srcId="{7057E37C-742F-4936-9FF2-7A0A5019DE4E}" destId="{C00DC5C4-CBE2-45D8-86EB-08672248C8C7}" srcOrd="8" destOrd="0" presId="urn:microsoft.com/office/officeart/2005/8/layout/chevron2"/>
    <dgm:cxn modelId="{A693C647-847F-4BC0-89B3-5A3516D3F5CC}" type="presParOf" srcId="{C00DC5C4-CBE2-45D8-86EB-08672248C8C7}" destId="{2FF5489A-A198-4A79-A27F-56AE9316EB6E}" srcOrd="0" destOrd="0" presId="urn:microsoft.com/office/officeart/2005/8/layout/chevron2"/>
    <dgm:cxn modelId="{6121D419-7CAD-4E48-AAA1-6C7800E19E6B}" type="presParOf" srcId="{C00DC5C4-CBE2-45D8-86EB-08672248C8C7}" destId="{AD3267D3-F96F-4F10-8B68-11207DDF4865}"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C44AF8-21DF-4DB4-8AA1-887640A54B7E}" type="doc">
      <dgm:prSet loTypeId="urn:microsoft.com/office/officeart/2005/8/layout/process2" loCatId="process" qsTypeId="urn:microsoft.com/office/officeart/2005/8/quickstyle/simple1" qsCatId="simple" csTypeId="urn:microsoft.com/office/officeart/2005/8/colors/accent1_2" csCatId="accent1" phldr="1"/>
      <dgm:spPr/>
    </dgm:pt>
    <dgm:pt modelId="{911F3890-C149-4EC2-9A79-1AAA776599C1}">
      <dgm:prSet phldrT="[文本]">
        <dgm:style>
          <a:lnRef idx="1">
            <a:schemeClr val="accent3"/>
          </a:lnRef>
          <a:fillRef idx="2">
            <a:schemeClr val="accent3"/>
          </a:fillRef>
          <a:effectRef idx="1">
            <a:schemeClr val="accent3"/>
          </a:effectRef>
          <a:fontRef idx="minor">
            <a:schemeClr val="dk1"/>
          </a:fontRef>
        </dgm:style>
      </dgm:prSet>
      <dgm:spPr/>
      <dgm:t>
        <a:bodyPr/>
        <a:lstStyle/>
        <a:p>
          <a:r>
            <a:rPr lang="en-US" altLang="zh-CN" b="1" dirty="0" smtClean="0"/>
            <a:t>Tae </a:t>
          </a:r>
          <a:r>
            <a:rPr lang="en-US" altLang="zh-CN" b="1" dirty="0" err="1" smtClean="0"/>
            <a:t>Servlet</a:t>
          </a:r>
          <a:endParaRPr lang="zh-CN" altLang="en-US" b="1" dirty="0"/>
        </a:p>
      </dgm:t>
    </dgm:pt>
    <dgm:pt modelId="{23364CC6-3125-497B-B0E0-A94FDC561A05}" type="parTrans" cxnId="{789F3B41-222F-4F24-9FFD-1E015987DEE5}">
      <dgm:prSet/>
      <dgm:spPr/>
      <dgm:t>
        <a:bodyPr/>
        <a:lstStyle/>
        <a:p>
          <a:endParaRPr lang="zh-CN" altLang="en-US" b="1"/>
        </a:p>
      </dgm:t>
    </dgm:pt>
    <dgm:pt modelId="{C83DE373-E7D2-4811-8A4F-05B9E20C796B}" type="sibTrans" cxnId="{789F3B41-222F-4F24-9FFD-1E015987DEE5}">
      <dgm:prSet/>
      <dgm:spPr/>
      <dgm:t>
        <a:bodyPr/>
        <a:lstStyle/>
        <a:p>
          <a:endParaRPr lang="zh-CN" altLang="en-US" b="1"/>
        </a:p>
      </dgm:t>
    </dgm:pt>
    <dgm:pt modelId="{7B6BDAD8-7328-417C-A588-E481B959E3C3}">
      <dgm:prSet phldrT="[文本]">
        <dgm:style>
          <a:lnRef idx="1">
            <a:schemeClr val="accent5"/>
          </a:lnRef>
          <a:fillRef idx="2">
            <a:schemeClr val="accent5"/>
          </a:fillRef>
          <a:effectRef idx="1">
            <a:schemeClr val="accent5"/>
          </a:effectRef>
          <a:fontRef idx="minor">
            <a:schemeClr val="dk1"/>
          </a:fontRef>
        </dgm:style>
      </dgm:prSet>
      <dgm:spPr/>
      <dgm:t>
        <a:bodyPr/>
        <a:lstStyle/>
        <a:p>
          <a:r>
            <a:rPr lang="en-US" altLang="zh-CN" b="1" dirty="0" smtClean="0"/>
            <a:t>Tae Common Engine</a:t>
          </a:r>
          <a:endParaRPr lang="zh-CN" altLang="en-US" b="1" dirty="0"/>
        </a:p>
      </dgm:t>
    </dgm:pt>
    <dgm:pt modelId="{9D5E1586-7749-4F37-B1CA-9C71F7A3D90E}" type="parTrans" cxnId="{711A7FA4-CE0D-4E06-9312-1D314B673507}">
      <dgm:prSet/>
      <dgm:spPr/>
      <dgm:t>
        <a:bodyPr/>
        <a:lstStyle/>
        <a:p>
          <a:endParaRPr lang="zh-CN" altLang="en-US" b="1"/>
        </a:p>
      </dgm:t>
    </dgm:pt>
    <dgm:pt modelId="{15F9D998-99E5-424D-99ED-C95E2B09E44D}" type="sibTrans" cxnId="{711A7FA4-CE0D-4E06-9312-1D314B673507}">
      <dgm:prSet/>
      <dgm:spPr/>
      <dgm:t>
        <a:bodyPr/>
        <a:lstStyle/>
        <a:p>
          <a:endParaRPr lang="zh-CN" altLang="en-US" b="1"/>
        </a:p>
      </dgm:t>
    </dgm:pt>
    <dgm:pt modelId="{73D82640-AF94-480D-A7E6-CC52FDEDE299}">
      <dgm:prSet phldrT="[文本]">
        <dgm:style>
          <a:lnRef idx="1">
            <a:schemeClr val="accent6"/>
          </a:lnRef>
          <a:fillRef idx="3">
            <a:schemeClr val="accent6"/>
          </a:fillRef>
          <a:effectRef idx="2">
            <a:schemeClr val="accent6"/>
          </a:effectRef>
          <a:fontRef idx="minor">
            <a:schemeClr val="lt1"/>
          </a:fontRef>
        </dgm:style>
      </dgm:prSet>
      <dgm:spPr/>
      <dgm:t>
        <a:bodyPr/>
        <a:lstStyle/>
        <a:p>
          <a:r>
            <a:rPr lang="en-US" altLang="zh-CN" b="1" dirty="0" err="1" smtClean="0"/>
            <a:t>Quercus</a:t>
          </a:r>
          <a:endParaRPr lang="zh-CN" altLang="en-US" b="1" dirty="0"/>
        </a:p>
      </dgm:t>
    </dgm:pt>
    <dgm:pt modelId="{6E32CFE3-7FAE-4CF6-A883-409EE32D0A2B}" type="parTrans" cxnId="{B31A19A9-CC8F-41A2-837B-5FA07EAB3028}">
      <dgm:prSet/>
      <dgm:spPr/>
      <dgm:t>
        <a:bodyPr/>
        <a:lstStyle/>
        <a:p>
          <a:endParaRPr lang="zh-CN" altLang="en-US" b="1"/>
        </a:p>
      </dgm:t>
    </dgm:pt>
    <dgm:pt modelId="{003F4EB1-B514-4FF2-A821-4B06493A3969}" type="sibTrans" cxnId="{B31A19A9-CC8F-41A2-837B-5FA07EAB3028}">
      <dgm:prSet/>
      <dgm:spPr/>
      <dgm:t>
        <a:bodyPr/>
        <a:lstStyle/>
        <a:p>
          <a:endParaRPr lang="zh-CN" altLang="en-US" b="1"/>
        </a:p>
      </dgm:t>
    </dgm:pt>
    <dgm:pt modelId="{052487B8-0CE4-4DFC-9307-D8CEF157920D}">
      <dgm:prSet phldrT="[文本]">
        <dgm:style>
          <a:lnRef idx="1">
            <a:schemeClr val="accent6"/>
          </a:lnRef>
          <a:fillRef idx="3">
            <a:schemeClr val="accent6"/>
          </a:fillRef>
          <a:effectRef idx="2">
            <a:schemeClr val="accent6"/>
          </a:effectRef>
          <a:fontRef idx="minor">
            <a:schemeClr val="lt1"/>
          </a:fontRef>
        </dgm:style>
      </dgm:prSet>
      <dgm:spPr/>
      <dgm:t>
        <a:bodyPr/>
        <a:lstStyle/>
        <a:p>
          <a:r>
            <a:rPr lang="en-US" altLang="zh-CN" b="1" dirty="0" smtClean="0"/>
            <a:t>Smarty4j</a:t>
          </a:r>
          <a:endParaRPr lang="zh-CN" altLang="en-US" b="1" dirty="0"/>
        </a:p>
      </dgm:t>
    </dgm:pt>
    <dgm:pt modelId="{25C63DAE-C9D9-4A8D-A0B2-1AF1153C3BC1}" type="parTrans" cxnId="{6A2F93D8-CCF9-4051-B389-2A2784043545}">
      <dgm:prSet/>
      <dgm:spPr/>
      <dgm:t>
        <a:bodyPr/>
        <a:lstStyle/>
        <a:p>
          <a:endParaRPr lang="zh-CN" altLang="en-US" b="1"/>
        </a:p>
      </dgm:t>
    </dgm:pt>
    <dgm:pt modelId="{60E6A477-20B4-48E8-8147-4A5CF203FFF2}" type="sibTrans" cxnId="{6A2F93D8-CCF9-4051-B389-2A2784043545}">
      <dgm:prSet/>
      <dgm:spPr/>
      <dgm:t>
        <a:bodyPr/>
        <a:lstStyle/>
        <a:p>
          <a:endParaRPr lang="zh-CN" altLang="en-US" b="1"/>
        </a:p>
      </dgm:t>
    </dgm:pt>
    <dgm:pt modelId="{A548194D-C7AC-4054-AB1E-4EDC317E4125}">
      <dgm:prSet phldrT="[文本]">
        <dgm:style>
          <a:lnRef idx="1">
            <a:schemeClr val="accent4"/>
          </a:lnRef>
          <a:fillRef idx="2">
            <a:schemeClr val="accent4"/>
          </a:fillRef>
          <a:effectRef idx="1">
            <a:schemeClr val="accent4"/>
          </a:effectRef>
          <a:fontRef idx="minor">
            <a:schemeClr val="dk1"/>
          </a:fontRef>
        </dgm:style>
      </dgm:prSet>
      <dgm:spPr/>
      <dgm:t>
        <a:bodyPr/>
        <a:lstStyle/>
        <a:p>
          <a:r>
            <a:rPr lang="en-US" altLang="zh-CN" b="1" dirty="0" smtClean="0"/>
            <a:t>Velocity</a:t>
          </a:r>
          <a:endParaRPr lang="zh-CN" altLang="en-US" b="1" dirty="0"/>
        </a:p>
      </dgm:t>
    </dgm:pt>
    <dgm:pt modelId="{EAEB8277-46FE-4CD2-910E-678171DB8254}" type="parTrans" cxnId="{A85120CA-3C88-4E45-BA14-36BAAC1D0CFA}">
      <dgm:prSet/>
      <dgm:spPr/>
      <dgm:t>
        <a:bodyPr/>
        <a:lstStyle/>
        <a:p>
          <a:endParaRPr lang="zh-CN" altLang="en-US" b="1"/>
        </a:p>
      </dgm:t>
    </dgm:pt>
    <dgm:pt modelId="{5EE0405A-2642-45C7-BE93-8B3F57F97035}" type="sibTrans" cxnId="{A85120CA-3C88-4E45-BA14-36BAAC1D0CFA}">
      <dgm:prSet/>
      <dgm:spPr/>
      <dgm:t>
        <a:bodyPr/>
        <a:lstStyle/>
        <a:p>
          <a:endParaRPr lang="zh-CN" altLang="en-US" b="1"/>
        </a:p>
      </dgm:t>
    </dgm:pt>
    <dgm:pt modelId="{08F68239-BC31-4746-8542-88BE7DF9FBBE}" type="pres">
      <dgm:prSet presAssocID="{F8C44AF8-21DF-4DB4-8AA1-887640A54B7E}" presName="linearFlow" presStyleCnt="0">
        <dgm:presLayoutVars>
          <dgm:resizeHandles val="exact"/>
        </dgm:presLayoutVars>
      </dgm:prSet>
      <dgm:spPr/>
    </dgm:pt>
    <dgm:pt modelId="{F0B46274-A4CC-44D8-86CA-8469A3F8A33D}" type="pres">
      <dgm:prSet presAssocID="{911F3890-C149-4EC2-9A79-1AAA776599C1}" presName="node" presStyleLbl="node1" presStyleIdx="0" presStyleCnt="5" custScaleX="204747">
        <dgm:presLayoutVars>
          <dgm:bulletEnabled val="1"/>
        </dgm:presLayoutVars>
      </dgm:prSet>
      <dgm:spPr/>
      <dgm:t>
        <a:bodyPr/>
        <a:lstStyle/>
        <a:p>
          <a:endParaRPr lang="zh-CN" altLang="en-US"/>
        </a:p>
      </dgm:t>
    </dgm:pt>
    <dgm:pt modelId="{431BA7D7-5A0C-4B83-9330-2781F1D77B80}" type="pres">
      <dgm:prSet presAssocID="{C83DE373-E7D2-4811-8A4F-05B9E20C796B}" presName="sibTrans" presStyleLbl="sibTrans2D1" presStyleIdx="0" presStyleCnt="4"/>
      <dgm:spPr/>
      <dgm:t>
        <a:bodyPr/>
        <a:lstStyle/>
        <a:p>
          <a:endParaRPr lang="zh-CN" altLang="en-US"/>
        </a:p>
      </dgm:t>
    </dgm:pt>
    <dgm:pt modelId="{AEAED9F7-BF73-4A2C-84F3-646939618571}" type="pres">
      <dgm:prSet presAssocID="{C83DE373-E7D2-4811-8A4F-05B9E20C796B}" presName="connectorText" presStyleLbl="sibTrans2D1" presStyleIdx="0" presStyleCnt="4"/>
      <dgm:spPr/>
      <dgm:t>
        <a:bodyPr/>
        <a:lstStyle/>
        <a:p>
          <a:endParaRPr lang="zh-CN" altLang="en-US"/>
        </a:p>
      </dgm:t>
    </dgm:pt>
    <dgm:pt modelId="{D6E06C1B-D87B-4F9D-A385-7CA8DB6BFF07}" type="pres">
      <dgm:prSet presAssocID="{7B6BDAD8-7328-417C-A588-E481B959E3C3}" presName="node" presStyleLbl="node1" presStyleIdx="1" presStyleCnt="5" custScaleX="204747">
        <dgm:presLayoutVars>
          <dgm:bulletEnabled val="1"/>
        </dgm:presLayoutVars>
      </dgm:prSet>
      <dgm:spPr/>
      <dgm:t>
        <a:bodyPr/>
        <a:lstStyle/>
        <a:p>
          <a:endParaRPr lang="zh-CN" altLang="en-US"/>
        </a:p>
      </dgm:t>
    </dgm:pt>
    <dgm:pt modelId="{6908E4A4-D5A0-4569-A820-DE996C140B9A}" type="pres">
      <dgm:prSet presAssocID="{15F9D998-99E5-424D-99ED-C95E2B09E44D}" presName="sibTrans" presStyleLbl="sibTrans2D1" presStyleIdx="1" presStyleCnt="4"/>
      <dgm:spPr/>
      <dgm:t>
        <a:bodyPr/>
        <a:lstStyle/>
        <a:p>
          <a:endParaRPr lang="zh-CN" altLang="en-US"/>
        </a:p>
      </dgm:t>
    </dgm:pt>
    <dgm:pt modelId="{9A3D2DBE-33E7-47EB-AF55-566207441D3A}" type="pres">
      <dgm:prSet presAssocID="{15F9D998-99E5-424D-99ED-C95E2B09E44D}" presName="connectorText" presStyleLbl="sibTrans2D1" presStyleIdx="1" presStyleCnt="4"/>
      <dgm:spPr/>
      <dgm:t>
        <a:bodyPr/>
        <a:lstStyle/>
        <a:p>
          <a:endParaRPr lang="zh-CN" altLang="en-US"/>
        </a:p>
      </dgm:t>
    </dgm:pt>
    <dgm:pt modelId="{82F3D788-A8DA-4EC0-8F43-D7C5C5E807AE}" type="pres">
      <dgm:prSet presAssocID="{73D82640-AF94-480D-A7E6-CC52FDEDE299}" presName="node" presStyleLbl="node1" presStyleIdx="2" presStyleCnt="5" custScaleX="204747">
        <dgm:presLayoutVars>
          <dgm:bulletEnabled val="1"/>
        </dgm:presLayoutVars>
      </dgm:prSet>
      <dgm:spPr/>
      <dgm:t>
        <a:bodyPr/>
        <a:lstStyle/>
        <a:p>
          <a:endParaRPr lang="zh-CN" altLang="en-US"/>
        </a:p>
      </dgm:t>
    </dgm:pt>
    <dgm:pt modelId="{64BC5512-6105-4AE4-A8CB-1F63ED2D1094}" type="pres">
      <dgm:prSet presAssocID="{003F4EB1-B514-4FF2-A821-4B06493A3969}" presName="sibTrans" presStyleLbl="sibTrans2D1" presStyleIdx="2" presStyleCnt="4"/>
      <dgm:spPr/>
      <dgm:t>
        <a:bodyPr/>
        <a:lstStyle/>
        <a:p>
          <a:endParaRPr lang="zh-CN" altLang="en-US"/>
        </a:p>
      </dgm:t>
    </dgm:pt>
    <dgm:pt modelId="{D3D888A5-5A17-4675-9EC5-96C6ECD727DB}" type="pres">
      <dgm:prSet presAssocID="{003F4EB1-B514-4FF2-A821-4B06493A3969}" presName="connectorText" presStyleLbl="sibTrans2D1" presStyleIdx="2" presStyleCnt="4"/>
      <dgm:spPr/>
      <dgm:t>
        <a:bodyPr/>
        <a:lstStyle/>
        <a:p>
          <a:endParaRPr lang="zh-CN" altLang="en-US"/>
        </a:p>
      </dgm:t>
    </dgm:pt>
    <dgm:pt modelId="{214C6535-B64D-4F26-AD5A-8412EBF352FE}" type="pres">
      <dgm:prSet presAssocID="{052487B8-0CE4-4DFC-9307-D8CEF157920D}" presName="node" presStyleLbl="node1" presStyleIdx="3" presStyleCnt="5" custScaleX="204747">
        <dgm:presLayoutVars>
          <dgm:bulletEnabled val="1"/>
        </dgm:presLayoutVars>
      </dgm:prSet>
      <dgm:spPr/>
      <dgm:t>
        <a:bodyPr/>
        <a:lstStyle/>
        <a:p>
          <a:endParaRPr lang="zh-CN" altLang="en-US"/>
        </a:p>
      </dgm:t>
    </dgm:pt>
    <dgm:pt modelId="{2391A768-8F2B-4D7D-9072-01AEE8AB4870}" type="pres">
      <dgm:prSet presAssocID="{60E6A477-20B4-48E8-8147-4A5CF203FFF2}" presName="sibTrans" presStyleLbl="sibTrans2D1" presStyleIdx="3" presStyleCnt="4"/>
      <dgm:spPr/>
      <dgm:t>
        <a:bodyPr/>
        <a:lstStyle/>
        <a:p>
          <a:endParaRPr lang="zh-CN" altLang="en-US"/>
        </a:p>
      </dgm:t>
    </dgm:pt>
    <dgm:pt modelId="{71AC12B4-0428-4137-989E-49D758F650B7}" type="pres">
      <dgm:prSet presAssocID="{60E6A477-20B4-48E8-8147-4A5CF203FFF2}" presName="connectorText" presStyleLbl="sibTrans2D1" presStyleIdx="3" presStyleCnt="4"/>
      <dgm:spPr/>
      <dgm:t>
        <a:bodyPr/>
        <a:lstStyle/>
        <a:p>
          <a:endParaRPr lang="zh-CN" altLang="en-US"/>
        </a:p>
      </dgm:t>
    </dgm:pt>
    <dgm:pt modelId="{913DC4C5-BD5E-4685-AD0C-AE16229DC1A1}" type="pres">
      <dgm:prSet presAssocID="{A548194D-C7AC-4054-AB1E-4EDC317E4125}" presName="node" presStyleLbl="node1" presStyleIdx="4" presStyleCnt="5" custScaleX="204747" custLinFactNeighborY="14111">
        <dgm:presLayoutVars>
          <dgm:bulletEnabled val="1"/>
        </dgm:presLayoutVars>
      </dgm:prSet>
      <dgm:spPr/>
      <dgm:t>
        <a:bodyPr/>
        <a:lstStyle/>
        <a:p>
          <a:endParaRPr lang="zh-CN" altLang="en-US"/>
        </a:p>
      </dgm:t>
    </dgm:pt>
  </dgm:ptLst>
  <dgm:cxnLst>
    <dgm:cxn modelId="{F3E1DCC4-32FE-492C-955B-59FDEC08A284}" type="presOf" srcId="{003F4EB1-B514-4FF2-A821-4B06493A3969}" destId="{64BC5512-6105-4AE4-A8CB-1F63ED2D1094}" srcOrd="0" destOrd="0" presId="urn:microsoft.com/office/officeart/2005/8/layout/process2"/>
    <dgm:cxn modelId="{55DCBDD6-0A68-4041-B000-95DB14640C7C}" type="presOf" srcId="{7B6BDAD8-7328-417C-A588-E481B959E3C3}" destId="{D6E06C1B-D87B-4F9D-A385-7CA8DB6BFF07}" srcOrd="0" destOrd="0" presId="urn:microsoft.com/office/officeart/2005/8/layout/process2"/>
    <dgm:cxn modelId="{BE949F08-236C-4E5D-97A9-1E95FB00CBDA}" type="presOf" srcId="{60E6A477-20B4-48E8-8147-4A5CF203FFF2}" destId="{2391A768-8F2B-4D7D-9072-01AEE8AB4870}" srcOrd="0" destOrd="0" presId="urn:microsoft.com/office/officeart/2005/8/layout/process2"/>
    <dgm:cxn modelId="{3A1CCEF3-5580-4856-BC80-73D0D6FEAE6E}" type="presOf" srcId="{F8C44AF8-21DF-4DB4-8AA1-887640A54B7E}" destId="{08F68239-BC31-4746-8542-88BE7DF9FBBE}" srcOrd="0" destOrd="0" presId="urn:microsoft.com/office/officeart/2005/8/layout/process2"/>
    <dgm:cxn modelId="{6A2F93D8-CCF9-4051-B389-2A2784043545}" srcId="{F8C44AF8-21DF-4DB4-8AA1-887640A54B7E}" destId="{052487B8-0CE4-4DFC-9307-D8CEF157920D}" srcOrd="3" destOrd="0" parTransId="{25C63DAE-C9D9-4A8D-A0B2-1AF1153C3BC1}" sibTransId="{60E6A477-20B4-48E8-8147-4A5CF203FFF2}"/>
    <dgm:cxn modelId="{284758A0-2608-4D8F-AB02-239CAED7AD17}" type="presOf" srcId="{73D82640-AF94-480D-A7E6-CC52FDEDE299}" destId="{82F3D788-A8DA-4EC0-8F43-D7C5C5E807AE}" srcOrd="0" destOrd="0" presId="urn:microsoft.com/office/officeart/2005/8/layout/process2"/>
    <dgm:cxn modelId="{48449031-CE35-4D37-B37A-19FD89DFBBFB}" type="presOf" srcId="{C83DE373-E7D2-4811-8A4F-05B9E20C796B}" destId="{AEAED9F7-BF73-4A2C-84F3-646939618571}" srcOrd="1" destOrd="0" presId="urn:microsoft.com/office/officeart/2005/8/layout/process2"/>
    <dgm:cxn modelId="{3675A4C9-223D-43D5-8732-DEC8F84B7533}" type="presOf" srcId="{C83DE373-E7D2-4811-8A4F-05B9E20C796B}" destId="{431BA7D7-5A0C-4B83-9330-2781F1D77B80}" srcOrd="0" destOrd="0" presId="urn:microsoft.com/office/officeart/2005/8/layout/process2"/>
    <dgm:cxn modelId="{E141D741-D0D7-432C-BFA1-BCDFAAD20648}" type="presOf" srcId="{60E6A477-20B4-48E8-8147-4A5CF203FFF2}" destId="{71AC12B4-0428-4137-989E-49D758F650B7}" srcOrd="1" destOrd="0" presId="urn:microsoft.com/office/officeart/2005/8/layout/process2"/>
    <dgm:cxn modelId="{6FC05392-EC7C-483B-9CE4-3899FEA9464F}" type="presOf" srcId="{15F9D998-99E5-424D-99ED-C95E2B09E44D}" destId="{6908E4A4-D5A0-4569-A820-DE996C140B9A}" srcOrd="0" destOrd="0" presId="urn:microsoft.com/office/officeart/2005/8/layout/process2"/>
    <dgm:cxn modelId="{711A7FA4-CE0D-4E06-9312-1D314B673507}" srcId="{F8C44AF8-21DF-4DB4-8AA1-887640A54B7E}" destId="{7B6BDAD8-7328-417C-A588-E481B959E3C3}" srcOrd="1" destOrd="0" parTransId="{9D5E1586-7749-4F37-B1CA-9C71F7A3D90E}" sibTransId="{15F9D998-99E5-424D-99ED-C95E2B09E44D}"/>
    <dgm:cxn modelId="{B31A19A9-CC8F-41A2-837B-5FA07EAB3028}" srcId="{F8C44AF8-21DF-4DB4-8AA1-887640A54B7E}" destId="{73D82640-AF94-480D-A7E6-CC52FDEDE299}" srcOrd="2" destOrd="0" parTransId="{6E32CFE3-7FAE-4CF6-A883-409EE32D0A2B}" sibTransId="{003F4EB1-B514-4FF2-A821-4B06493A3969}"/>
    <dgm:cxn modelId="{789F3B41-222F-4F24-9FFD-1E015987DEE5}" srcId="{F8C44AF8-21DF-4DB4-8AA1-887640A54B7E}" destId="{911F3890-C149-4EC2-9A79-1AAA776599C1}" srcOrd="0" destOrd="0" parTransId="{23364CC6-3125-497B-B0E0-A94FDC561A05}" sibTransId="{C83DE373-E7D2-4811-8A4F-05B9E20C796B}"/>
    <dgm:cxn modelId="{66CBC195-DAF5-4B97-806A-7A629D6F9E72}" type="presOf" srcId="{052487B8-0CE4-4DFC-9307-D8CEF157920D}" destId="{214C6535-B64D-4F26-AD5A-8412EBF352FE}" srcOrd="0" destOrd="0" presId="urn:microsoft.com/office/officeart/2005/8/layout/process2"/>
    <dgm:cxn modelId="{0D776C54-F9DA-4FF3-8875-22D02161D50F}" type="presOf" srcId="{A548194D-C7AC-4054-AB1E-4EDC317E4125}" destId="{913DC4C5-BD5E-4685-AD0C-AE16229DC1A1}" srcOrd="0" destOrd="0" presId="urn:microsoft.com/office/officeart/2005/8/layout/process2"/>
    <dgm:cxn modelId="{AACFA0E1-50F9-499A-9503-1DF37C202B92}" type="presOf" srcId="{15F9D998-99E5-424D-99ED-C95E2B09E44D}" destId="{9A3D2DBE-33E7-47EB-AF55-566207441D3A}" srcOrd="1" destOrd="0" presId="urn:microsoft.com/office/officeart/2005/8/layout/process2"/>
    <dgm:cxn modelId="{878B4934-8062-4E98-8287-CB3540D34820}" type="presOf" srcId="{003F4EB1-B514-4FF2-A821-4B06493A3969}" destId="{D3D888A5-5A17-4675-9EC5-96C6ECD727DB}" srcOrd="1" destOrd="0" presId="urn:microsoft.com/office/officeart/2005/8/layout/process2"/>
    <dgm:cxn modelId="{F48792C1-2172-47B9-B21B-7A7C26726A70}" type="presOf" srcId="{911F3890-C149-4EC2-9A79-1AAA776599C1}" destId="{F0B46274-A4CC-44D8-86CA-8469A3F8A33D}" srcOrd="0" destOrd="0" presId="urn:microsoft.com/office/officeart/2005/8/layout/process2"/>
    <dgm:cxn modelId="{A85120CA-3C88-4E45-BA14-36BAAC1D0CFA}" srcId="{F8C44AF8-21DF-4DB4-8AA1-887640A54B7E}" destId="{A548194D-C7AC-4054-AB1E-4EDC317E4125}" srcOrd="4" destOrd="0" parTransId="{EAEB8277-46FE-4CD2-910E-678171DB8254}" sibTransId="{5EE0405A-2642-45C7-BE93-8B3F57F97035}"/>
    <dgm:cxn modelId="{443FDE7C-0B7E-4E6C-B949-05F14CC4581C}" type="presParOf" srcId="{08F68239-BC31-4746-8542-88BE7DF9FBBE}" destId="{F0B46274-A4CC-44D8-86CA-8469A3F8A33D}" srcOrd="0" destOrd="0" presId="urn:microsoft.com/office/officeart/2005/8/layout/process2"/>
    <dgm:cxn modelId="{6915D78A-9138-41A7-ADE4-CC2E49EAB30E}" type="presParOf" srcId="{08F68239-BC31-4746-8542-88BE7DF9FBBE}" destId="{431BA7D7-5A0C-4B83-9330-2781F1D77B80}" srcOrd="1" destOrd="0" presId="urn:microsoft.com/office/officeart/2005/8/layout/process2"/>
    <dgm:cxn modelId="{4503ECFC-842A-47FF-BEE1-68AD747CBDFA}" type="presParOf" srcId="{431BA7D7-5A0C-4B83-9330-2781F1D77B80}" destId="{AEAED9F7-BF73-4A2C-84F3-646939618571}" srcOrd="0" destOrd="0" presId="urn:microsoft.com/office/officeart/2005/8/layout/process2"/>
    <dgm:cxn modelId="{CF730BA9-F547-40A5-9D66-5844442E1CFD}" type="presParOf" srcId="{08F68239-BC31-4746-8542-88BE7DF9FBBE}" destId="{D6E06C1B-D87B-4F9D-A385-7CA8DB6BFF07}" srcOrd="2" destOrd="0" presId="urn:microsoft.com/office/officeart/2005/8/layout/process2"/>
    <dgm:cxn modelId="{6EF29028-4D29-47D2-968A-E3D8048CAFC4}" type="presParOf" srcId="{08F68239-BC31-4746-8542-88BE7DF9FBBE}" destId="{6908E4A4-D5A0-4569-A820-DE996C140B9A}" srcOrd="3" destOrd="0" presId="urn:microsoft.com/office/officeart/2005/8/layout/process2"/>
    <dgm:cxn modelId="{C1EF3F31-AF09-4142-BE36-6EC0ACD83011}" type="presParOf" srcId="{6908E4A4-D5A0-4569-A820-DE996C140B9A}" destId="{9A3D2DBE-33E7-47EB-AF55-566207441D3A}" srcOrd="0" destOrd="0" presId="urn:microsoft.com/office/officeart/2005/8/layout/process2"/>
    <dgm:cxn modelId="{AD49ECFA-7BF8-416E-B5DF-988DE1CEC038}" type="presParOf" srcId="{08F68239-BC31-4746-8542-88BE7DF9FBBE}" destId="{82F3D788-A8DA-4EC0-8F43-D7C5C5E807AE}" srcOrd="4" destOrd="0" presId="urn:microsoft.com/office/officeart/2005/8/layout/process2"/>
    <dgm:cxn modelId="{F9571A2E-AB84-42A7-A799-93A9CD313DFD}" type="presParOf" srcId="{08F68239-BC31-4746-8542-88BE7DF9FBBE}" destId="{64BC5512-6105-4AE4-A8CB-1F63ED2D1094}" srcOrd="5" destOrd="0" presId="urn:microsoft.com/office/officeart/2005/8/layout/process2"/>
    <dgm:cxn modelId="{6AC83F0E-3B6F-4777-A730-732ABD4C051A}" type="presParOf" srcId="{64BC5512-6105-4AE4-A8CB-1F63ED2D1094}" destId="{D3D888A5-5A17-4675-9EC5-96C6ECD727DB}" srcOrd="0" destOrd="0" presId="urn:microsoft.com/office/officeart/2005/8/layout/process2"/>
    <dgm:cxn modelId="{BCFADE7A-3B23-424A-99B9-E6E7FF34F5CC}" type="presParOf" srcId="{08F68239-BC31-4746-8542-88BE7DF9FBBE}" destId="{214C6535-B64D-4F26-AD5A-8412EBF352FE}" srcOrd="6" destOrd="0" presId="urn:microsoft.com/office/officeart/2005/8/layout/process2"/>
    <dgm:cxn modelId="{E63FDBB8-48CB-4A9E-89A6-08CF0EA994BE}" type="presParOf" srcId="{08F68239-BC31-4746-8542-88BE7DF9FBBE}" destId="{2391A768-8F2B-4D7D-9072-01AEE8AB4870}" srcOrd="7" destOrd="0" presId="urn:microsoft.com/office/officeart/2005/8/layout/process2"/>
    <dgm:cxn modelId="{CDFA335A-CE5B-4C5D-AE87-C99E5DBA049F}" type="presParOf" srcId="{2391A768-8F2B-4D7D-9072-01AEE8AB4870}" destId="{71AC12B4-0428-4137-989E-49D758F650B7}" srcOrd="0" destOrd="0" presId="urn:microsoft.com/office/officeart/2005/8/layout/process2"/>
    <dgm:cxn modelId="{472CBB10-F0E1-4910-A0D6-7DFDBD19B2A4}" type="presParOf" srcId="{08F68239-BC31-4746-8542-88BE7DF9FBBE}" destId="{913DC4C5-BD5E-4685-AD0C-AE16229DC1A1}" srcOrd="8" destOrd="0" presId="urn:microsoft.com/office/officeart/2005/8/layout/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DCEDD4-26BE-40BC-B024-EEAEF54CE548}" type="doc">
      <dgm:prSet loTypeId="urn:microsoft.com/office/officeart/2005/8/layout/chevron2" loCatId="list" qsTypeId="urn:microsoft.com/office/officeart/2005/8/quickstyle/simple1" qsCatId="simple" csTypeId="urn:microsoft.com/office/officeart/2005/8/colors/accent2_1" csCatId="accent2" phldr="1"/>
      <dgm:spPr/>
      <dgm:t>
        <a:bodyPr/>
        <a:lstStyle/>
        <a:p>
          <a:endParaRPr lang="zh-CN" altLang="en-US"/>
        </a:p>
      </dgm:t>
    </dgm:pt>
    <dgm:pt modelId="{EACB3176-0484-4E5F-9657-EAAED3BBB79A}">
      <dgm:prSet phldrT="[文本]"/>
      <dgm:spPr/>
      <dgm:t>
        <a:bodyPr/>
        <a:lstStyle/>
        <a:p>
          <a:endParaRPr lang="zh-CN" altLang="en-US" b="1" dirty="0"/>
        </a:p>
      </dgm:t>
    </dgm:pt>
    <dgm:pt modelId="{2BF1D091-4F23-4174-B095-579BF77307EF}" type="parTrans" cxnId="{2AE2526A-0FE5-46FC-BD65-5A0CFB2A5C31}">
      <dgm:prSet/>
      <dgm:spPr/>
      <dgm:t>
        <a:bodyPr/>
        <a:lstStyle/>
        <a:p>
          <a:endParaRPr lang="zh-CN" altLang="en-US" b="1"/>
        </a:p>
      </dgm:t>
    </dgm:pt>
    <dgm:pt modelId="{4CD6AD35-18B1-45DE-B320-F6DA95182258}" type="sibTrans" cxnId="{2AE2526A-0FE5-46FC-BD65-5A0CFB2A5C31}">
      <dgm:prSet/>
      <dgm:spPr/>
      <dgm:t>
        <a:bodyPr/>
        <a:lstStyle/>
        <a:p>
          <a:endParaRPr lang="zh-CN" altLang="en-US" b="1"/>
        </a:p>
      </dgm:t>
    </dgm:pt>
    <dgm:pt modelId="{C8CB7558-043A-4EF6-B42D-90C9BC9098DD}">
      <dgm:prSet phldrT="[文本]"/>
      <dgm:spPr/>
      <dgm:t>
        <a:bodyPr/>
        <a:lstStyle/>
        <a:p>
          <a:r>
            <a:rPr lang="zh-CN" altLang="en-US" b="1" dirty="0" smtClean="0"/>
            <a:t>初创阶段</a:t>
          </a:r>
          <a:endParaRPr lang="zh-CN" altLang="en-US" b="1" dirty="0"/>
        </a:p>
      </dgm:t>
    </dgm:pt>
    <dgm:pt modelId="{86616ED6-88DF-4A5F-BC6C-E08965E61E3E}" type="parTrans" cxnId="{48D2A1DB-3BBF-4DFB-A044-07A24BEACD75}">
      <dgm:prSet/>
      <dgm:spPr/>
      <dgm:t>
        <a:bodyPr/>
        <a:lstStyle/>
        <a:p>
          <a:endParaRPr lang="zh-CN" altLang="en-US" b="1"/>
        </a:p>
      </dgm:t>
    </dgm:pt>
    <dgm:pt modelId="{0A647244-D41A-4399-BAE9-3190F88D4F72}" type="sibTrans" cxnId="{48D2A1DB-3BBF-4DFB-A044-07A24BEACD75}">
      <dgm:prSet/>
      <dgm:spPr/>
      <dgm:t>
        <a:bodyPr/>
        <a:lstStyle/>
        <a:p>
          <a:endParaRPr lang="zh-CN" altLang="en-US" b="1"/>
        </a:p>
      </dgm:t>
    </dgm:pt>
    <dgm:pt modelId="{42EBB06A-3D0D-41BA-87D7-1575DDC43418}">
      <dgm:prSet phldrT="[文本]"/>
      <dgm:spPr/>
      <dgm:t>
        <a:bodyPr/>
        <a:lstStyle/>
        <a:p>
          <a:endParaRPr lang="zh-CN" altLang="en-US" b="1" dirty="0"/>
        </a:p>
      </dgm:t>
    </dgm:pt>
    <dgm:pt modelId="{1E186784-82B9-4765-8123-64EA1118BD65}" type="parTrans" cxnId="{FAF5A0AD-089C-4179-A78D-AACF0C5B33E9}">
      <dgm:prSet/>
      <dgm:spPr/>
      <dgm:t>
        <a:bodyPr/>
        <a:lstStyle/>
        <a:p>
          <a:endParaRPr lang="zh-CN" altLang="en-US" b="1"/>
        </a:p>
      </dgm:t>
    </dgm:pt>
    <dgm:pt modelId="{C75CC3DF-E58A-4319-A6D3-37302E61E626}" type="sibTrans" cxnId="{FAF5A0AD-089C-4179-A78D-AACF0C5B33E9}">
      <dgm:prSet/>
      <dgm:spPr/>
      <dgm:t>
        <a:bodyPr/>
        <a:lstStyle/>
        <a:p>
          <a:endParaRPr lang="zh-CN" altLang="en-US" b="1"/>
        </a:p>
      </dgm:t>
    </dgm:pt>
    <dgm:pt modelId="{6EE93C07-F282-40B6-A255-C755257556C7}">
      <dgm:prSet phldrT="[文本]"/>
      <dgm:spPr/>
      <dgm:t>
        <a:bodyPr/>
        <a:lstStyle/>
        <a:p>
          <a:r>
            <a:rPr lang="zh-CN" altLang="en-US" b="1" dirty="0" smtClean="0">
              <a:solidFill>
                <a:schemeClr val="tx1"/>
              </a:solidFill>
            </a:rPr>
            <a:t>厚积阶段</a:t>
          </a:r>
          <a:endParaRPr lang="zh-CN" altLang="en-US" b="1" dirty="0">
            <a:solidFill>
              <a:schemeClr val="tx1"/>
            </a:solidFill>
          </a:endParaRPr>
        </a:p>
      </dgm:t>
    </dgm:pt>
    <dgm:pt modelId="{9CF49CEA-ECA6-4049-91C3-F9DFB065EFF1}" type="parTrans" cxnId="{30D2B375-36F3-45E5-B3BB-EC4DED3B2A4B}">
      <dgm:prSet/>
      <dgm:spPr/>
      <dgm:t>
        <a:bodyPr/>
        <a:lstStyle/>
        <a:p>
          <a:endParaRPr lang="zh-CN" altLang="en-US" b="1"/>
        </a:p>
      </dgm:t>
    </dgm:pt>
    <dgm:pt modelId="{1227409A-4DB5-4BC5-ADC8-C0CB0A98E38B}" type="sibTrans" cxnId="{30D2B375-36F3-45E5-B3BB-EC4DED3B2A4B}">
      <dgm:prSet/>
      <dgm:spPr/>
      <dgm:t>
        <a:bodyPr/>
        <a:lstStyle/>
        <a:p>
          <a:endParaRPr lang="zh-CN" altLang="en-US" b="1"/>
        </a:p>
      </dgm:t>
    </dgm:pt>
    <dgm:pt modelId="{BC9443F3-24A3-4A57-B18D-C304649B1893}">
      <dgm:prSet phldrT="[文本]"/>
      <dgm:spPr/>
      <dgm:t>
        <a:bodyPr/>
        <a:lstStyle/>
        <a:p>
          <a:endParaRPr lang="zh-CN" altLang="en-US" b="1" dirty="0"/>
        </a:p>
      </dgm:t>
    </dgm:pt>
    <dgm:pt modelId="{DFB5304C-CD54-4F0B-A333-A9E3FC2542E8}" type="parTrans" cxnId="{37341575-19AA-44B0-A907-EB308504A67A}">
      <dgm:prSet/>
      <dgm:spPr/>
      <dgm:t>
        <a:bodyPr/>
        <a:lstStyle/>
        <a:p>
          <a:endParaRPr lang="zh-CN" altLang="en-US" b="1"/>
        </a:p>
      </dgm:t>
    </dgm:pt>
    <dgm:pt modelId="{044CE5E4-1094-4ED8-9D3E-0996DC9D7D77}" type="sibTrans" cxnId="{37341575-19AA-44B0-A907-EB308504A67A}">
      <dgm:prSet/>
      <dgm:spPr/>
      <dgm:t>
        <a:bodyPr/>
        <a:lstStyle/>
        <a:p>
          <a:endParaRPr lang="zh-CN" altLang="en-US" b="1"/>
        </a:p>
      </dgm:t>
    </dgm:pt>
    <dgm:pt modelId="{182BB9A9-1C6A-4023-B2A0-B1A346F7CF8C}">
      <dgm:prSet phldrT="[文本]"/>
      <dgm:spPr/>
      <dgm:t>
        <a:bodyPr/>
        <a:lstStyle/>
        <a:p>
          <a:endParaRPr lang="zh-CN" altLang="en-US" b="1" dirty="0"/>
        </a:p>
      </dgm:t>
    </dgm:pt>
    <dgm:pt modelId="{79CB1C80-947F-4BB3-8694-154CF7A93C93}" type="parTrans" cxnId="{A26163AE-54F6-45EF-A45D-5CBC86D7E7F1}">
      <dgm:prSet/>
      <dgm:spPr/>
      <dgm:t>
        <a:bodyPr/>
        <a:lstStyle/>
        <a:p>
          <a:endParaRPr lang="zh-CN" altLang="en-US" b="1"/>
        </a:p>
      </dgm:t>
    </dgm:pt>
    <dgm:pt modelId="{0F4268F4-0EEE-4CD2-80A3-7E70573DBFE3}" type="sibTrans" cxnId="{A26163AE-54F6-45EF-A45D-5CBC86D7E7F1}">
      <dgm:prSet/>
      <dgm:spPr/>
      <dgm:t>
        <a:bodyPr/>
        <a:lstStyle/>
        <a:p>
          <a:endParaRPr lang="zh-CN" altLang="en-US" b="1"/>
        </a:p>
      </dgm:t>
    </dgm:pt>
    <dgm:pt modelId="{A59844D1-40C6-472F-A384-980069641B96}">
      <dgm:prSet phldrT="[文本]"/>
      <dgm:spPr/>
      <dgm:t>
        <a:bodyPr/>
        <a:lstStyle/>
        <a:p>
          <a:endParaRPr lang="zh-CN" altLang="en-US" b="1" dirty="0"/>
        </a:p>
      </dgm:t>
    </dgm:pt>
    <dgm:pt modelId="{47D7EAD6-A165-4D84-AC01-C71E596013F5}" type="parTrans" cxnId="{4831E5B9-8D59-4A4C-9CFB-A0F72872CF10}">
      <dgm:prSet/>
      <dgm:spPr/>
      <dgm:t>
        <a:bodyPr/>
        <a:lstStyle/>
        <a:p>
          <a:endParaRPr lang="zh-CN" altLang="en-US" b="1"/>
        </a:p>
      </dgm:t>
    </dgm:pt>
    <dgm:pt modelId="{51F47C42-5CA4-466B-8935-0F524EC5B4D0}" type="sibTrans" cxnId="{4831E5B9-8D59-4A4C-9CFB-A0F72872CF10}">
      <dgm:prSet/>
      <dgm:spPr/>
      <dgm:t>
        <a:bodyPr/>
        <a:lstStyle/>
        <a:p>
          <a:endParaRPr lang="zh-CN" altLang="en-US" b="1"/>
        </a:p>
      </dgm:t>
    </dgm:pt>
    <dgm:pt modelId="{0A902016-68D5-4E42-8D85-7252DFE5F699}">
      <dgm:prSet/>
      <dgm:spPr/>
      <dgm:t>
        <a:bodyPr/>
        <a:lstStyle/>
        <a:p>
          <a:r>
            <a:rPr lang="zh-CN" altLang="en-US" b="1" dirty="0" smtClean="0">
              <a:solidFill>
                <a:schemeClr val="tx1"/>
              </a:solidFill>
            </a:rPr>
            <a:t>勃发阶段</a:t>
          </a:r>
          <a:endParaRPr lang="zh-CN" altLang="en-US" b="1" dirty="0">
            <a:solidFill>
              <a:schemeClr val="tx1"/>
            </a:solidFill>
          </a:endParaRPr>
        </a:p>
      </dgm:t>
    </dgm:pt>
    <dgm:pt modelId="{1D2197EF-830E-4E9F-B8FF-0AB73918CED8}" type="parTrans" cxnId="{2FEC9C25-C5C5-4B47-B5A0-79A53A543786}">
      <dgm:prSet/>
      <dgm:spPr/>
      <dgm:t>
        <a:bodyPr/>
        <a:lstStyle/>
        <a:p>
          <a:endParaRPr lang="zh-CN" altLang="en-US" b="1"/>
        </a:p>
      </dgm:t>
    </dgm:pt>
    <dgm:pt modelId="{91C0C21A-6844-492E-B4FF-32DE156CA3ED}" type="sibTrans" cxnId="{2FEC9C25-C5C5-4B47-B5A0-79A53A543786}">
      <dgm:prSet/>
      <dgm:spPr/>
      <dgm:t>
        <a:bodyPr/>
        <a:lstStyle/>
        <a:p>
          <a:endParaRPr lang="zh-CN" altLang="en-US" b="1"/>
        </a:p>
      </dgm:t>
    </dgm:pt>
    <dgm:pt modelId="{89AC9A61-E207-44CC-90CA-67794DC83E60}">
      <dgm:prSet/>
      <dgm:spPr/>
      <dgm:t>
        <a:bodyPr/>
        <a:lstStyle/>
        <a:p>
          <a:r>
            <a:rPr lang="en-US" altLang="zh-CN" b="1" dirty="0" smtClean="0">
              <a:solidFill>
                <a:srgbClr val="FF0000"/>
              </a:solidFill>
            </a:rPr>
            <a:t>JAVA APP</a:t>
          </a:r>
          <a:endParaRPr lang="zh-CN" altLang="en-US" b="1" dirty="0">
            <a:solidFill>
              <a:srgbClr val="FF0000"/>
            </a:solidFill>
          </a:endParaRPr>
        </a:p>
      </dgm:t>
    </dgm:pt>
    <dgm:pt modelId="{06ECF997-889B-4A90-8AAF-26FDB9ABA6B0}" type="parTrans" cxnId="{0653B22E-D081-4EDB-9D2D-6ECE4E3744D5}">
      <dgm:prSet/>
      <dgm:spPr/>
      <dgm:t>
        <a:bodyPr/>
        <a:lstStyle/>
        <a:p>
          <a:endParaRPr lang="zh-CN" altLang="en-US" b="1"/>
        </a:p>
      </dgm:t>
    </dgm:pt>
    <dgm:pt modelId="{9ABD25EA-CF99-487C-B8CB-16AA94F817FD}" type="sibTrans" cxnId="{0653B22E-D081-4EDB-9D2D-6ECE4E3744D5}">
      <dgm:prSet/>
      <dgm:spPr/>
      <dgm:t>
        <a:bodyPr/>
        <a:lstStyle/>
        <a:p>
          <a:endParaRPr lang="zh-CN" altLang="en-US" b="1"/>
        </a:p>
      </dgm:t>
    </dgm:pt>
    <dgm:pt modelId="{A696723F-AF44-4B61-A378-B483324A5E6F}">
      <dgm:prSet/>
      <dgm:spPr/>
      <dgm:t>
        <a:bodyPr/>
        <a:lstStyle/>
        <a:p>
          <a:r>
            <a:rPr lang="zh-CN" altLang="en-US" b="1" dirty="0" smtClean="0"/>
            <a:t>建站平台</a:t>
          </a:r>
          <a:endParaRPr lang="zh-CN" altLang="en-US" b="1" dirty="0"/>
        </a:p>
      </dgm:t>
    </dgm:pt>
    <dgm:pt modelId="{404383C9-BA01-465A-B30F-3B81293FE3C1}" type="parTrans" cxnId="{5B96256A-2254-4720-87F1-229D797713F6}">
      <dgm:prSet/>
      <dgm:spPr/>
      <dgm:t>
        <a:bodyPr/>
        <a:lstStyle/>
        <a:p>
          <a:endParaRPr lang="zh-CN" altLang="en-US" b="1"/>
        </a:p>
      </dgm:t>
    </dgm:pt>
    <dgm:pt modelId="{716743A0-A581-454E-8AF0-184D07880F44}" type="sibTrans" cxnId="{5B96256A-2254-4720-87F1-229D797713F6}">
      <dgm:prSet/>
      <dgm:spPr/>
      <dgm:t>
        <a:bodyPr/>
        <a:lstStyle/>
        <a:p>
          <a:endParaRPr lang="zh-CN" altLang="en-US" b="1"/>
        </a:p>
      </dgm:t>
    </dgm:pt>
    <dgm:pt modelId="{7057E37C-742F-4936-9FF2-7A0A5019DE4E}" type="pres">
      <dgm:prSet presAssocID="{AFDCEDD4-26BE-40BC-B024-EEAEF54CE548}" presName="linearFlow" presStyleCnt="0">
        <dgm:presLayoutVars>
          <dgm:dir/>
          <dgm:animLvl val="lvl"/>
          <dgm:resizeHandles val="exact"/>
        </dgm:presLayoutVars>
      </dgm:prSet>
      <dgm:spPr/>
      <dgm:t>
        <a:bodyPr/>
        <a:lstStyle/>
        <a:p>
          <a:endParaRPr lang="zh-CN" altLang="en-US"/>
        </a:p>
      </dgm:t>
    </dgm:pt>
    <dgm:pt modelId="{EB37CA0B-903F-4478-99F8-434CA9FD5D8D}" type="pres">
      <dgm:prSet presAssocID="{EACB3176-0484-4E5F-9657-EAAED3BBB79A}" presName="composite" presStyleCnt="0"/>
      <dgm:spPr/>
    </dgm:pt>
    <dgm:pt modelId="{A3022E73-DA39-45CF-9E7A-DA0A87E019ED}" type="pres">
      <dgm:prSet presAssocID="{EACB3176-0484-4E5F-9657-EAAED3BBB79A}" presName="parentText" presStyleLbl="alignNode1" presStyleIdx="0" presStyleCnt="5">
        <dgm:presLayoutVars>
          <dgm:chMax val="1"/>
          <dgm:bulletEnabled val="1"/>
        </dgm:presLayoutVars>
      </dgm:prSet>
      <dgm:spPr/>
      <dgm:t>
        <a:bodyPr/>
        <a:lstStyle/>
        <a:p>
          <a:endParaRPr lang="zh-CN" altLang="en-US"/>
        </a:p>
      </dgm:t>
    </dgm:pt>
    <dgm:pt modelId="{66ABB8E1-673D-403F-BA83-1DDF056EB5DF}" type="pres">
      <dgm:prSet presAssocID="{EACB3176-0484-4E5F-9657-EAAED3BBB79A}" presName="descendantText" presStyleLbl="alignAcc1" presStyleIdx="0" presStyleCnt="5">
        <dgm:presLayoutVars>
          <dgm:bulletEnabled val="1"/>
        </dgm:presLayoutVars>
      </dgm:prSet>
      <dgm:spPr/>
      <dgm:t>
        <a:bodyPr/>
        <a:lstStyle/>
        <a:p>
          <a:endParaRPr lang="zh-CN" altLang="en-US"/>
        </a:p>
      </dgm:t>
    </dgm:pt>
    <dgm:pt modelId="{8ED0027D-8007-4753-B81D-F8D06A42E113}" type="pres">
      <dgm:prSet presAssocID="{4CD6AD35-18B1-45DE-B320-F6DA95182258}" presName="sp" presStyleCnt="0"/>
      <dgm:spPr/>
    </dgm:pt>
    <dgm:pt modelId="{09BF99ED-0F10-4232-967A-9765EFAD5F89}" type="pres">
      <dgm:prSet presAssocID="{42EBB06A-3D0D-41BA-87D7-1575DDC43418}" presName="composite" presStyleCnt="0"/>
      <dgm:spPr/>
    </dgm:pt>
    <dgm:pt modelId="{78EEBD20-C081-4CFB-AE6A-148BF683DE56}" type="pres">
      <dgm:prSet presAssocID="{42EBB06A-3D0D-41BA-87D7-1575DDC43418}" presName="parentText" presStyleLbl="alignNode1" presStyleIdx="1" presStyleCnt="5">
        <dgm:presLayoutVars>
          <dgm:chMax val="1"/>
          <dgm:bulletEnabled val="1"/>
        </dgm:presLayoutVars>
      </dgm:prSet>
      <dgm:spPr/>
      <dgm:t>
        <a:bodyPr/>
        <a:lstStyle/>
        <a:p>
          <a:endParaRPr lang="zh-CN" altLang="en-US"/>
        </a:p>
      </dgm:t>
    </dgm:pt>
    <dgm:pt modelId="{34ABE6CB-AB65-49D0-B7E6-3743B05322EF}" type="pres">
      <dgm:prSet presAssocID="{42EBB06A-3D0D-41BA-87D7-1575DDC43418}" presName="descendantText" presStyleLbl="alignAcc1" presStyleIdx="1" presStyleCnt="5">
        <dgm:presLayoutVars>
          <dgm:bulletEnabled val="1"/>
        </dgm:presLayoutVars>
      </dgm:prSet>
      <dgm:spPr/>
      <dgm:t>
        <a:bodyPr/>
        <a:lstStyle/>
        <a:p>
          <a:endParaRPr lang="zh-CN" altLang="en-US"/>
        </a:p>
      </dgm:t>
    </dgm:pt>
    <dgm:pt modelId="{70D360E8-91D7-4A14-AD6E-431975629A1D}" type="pres">
      <dgm:prSet presAssocID="{C75CC3DF-E58A-4319-A6D3-37302E61E626}" presName="sp" presStyleCnt="0"/>
      <dgm:spPr/>
    </dgm:pt>
    <dgm:pt modelId="{8F6CE997-665E-4FB7-BFF7-8E1F97A60C1C}" type="pres">
      <dgm:prSet presAssocID="{BC9443F3-24A3-4A57-B18D-C304649B1893}" presName="composite" presStyleCnt="0"/>
      <dgm:spPr/>
    </dgm:pt>
    <dgm:pt modelId="{7C05A274-766B-43D2-96B5-EDA684A3DA01}" type="pres">
      <dgm:prSet presAssocID="{BC9443F3-24A3-4A57-B18D-C304649B1893}" presName="parentText" presStyleLbl="alignNode1" presStyleIdx="2" presStyleCnt="5">
        <dgm:presLayoutVars>
          <dgm:chMax val="1"/>
          <dgm:bulletEnabled val="1"/>
        </dgm:presLayoutVars>
      </dgm:prSet>
      <dgm:spPr/>
      <dgm:t>
        <a:bodyPr/>
        <a:lstStyle/>
        <a:p>
          <a:endParaRPr lang="zh-CN" altLang="en-US"/>
        </a:p>
      </dgm:t>
    </dgm:pt>
    <dgm:pt modelId="{C4C614E5-0CBA-4079-9542-489ADBEFE3C6}" type="pres">
      <dgm:prSet presAssocID="{BC9443F3-24A3-4A57-B18D-C304649B1893}" presName="descendantText" presStyleLbl="alignAcc1" presStyleIdx="2" presStyleCnt="5">
        <dgm:presLayoutVars>
          <dgm:bulletEnabled val="1"/>
        </dgm:presLayoutVars>
      </dgm:prSet>
      <dgm:spPr/>
      <dgm:t>
        <a:bodyPr/>
        <a:lstStyle/>
        <a:p>
          <a:endParaRPr lang="zh-CN" altLang="en-US"/>
        </a:p>
      </dgm:t>
    </dgm:pt>
    <dgm:pt modelId="{D4516D31-716F-469D-9112-80A5BA6C468E}" type="pres">
      <dgm:prSet presAssocID="{044CE5E4-1094-4ED8-9D3E-0996DC9D7D77}" presName="sp" presStyleCnt="0"/>
      <dgm:spPr/>
    </dgm:pt>
    <dgm:pt modelId="{C5AC0BD7-4F2F-4F44-970C-1D724A5CE9D2}" type="pres">
      <dgm:prSet presAssocID="{182BB9A9-1C6A-4023-B2A0-B1A346F7CF8C}" presName="composite" presStyleCnt="0"/>
      <dgm:spPr/>
    </dgm:pt>
    <dgm:pt modelId="{A109A5D7-1C6A-4EB4-9080-2BB72D7DECF8}" type="pres">
      <dgm:prSet presAssocID="{182BB9A9-1C6A-4023-B2A0-B1A346F7CF8C}" presName="parentText" presStyleLbl="alignNode1" presStyleIdx="3" presStyleCnt="5">
        <dgm:presLayoutVars>
          <dgm:chMax val="1"/>
          <dgm:bulletEnabled val="1"/>
        </dgm:presLayoutVars>
      </dgm:prSet>
      <dgm:spPr/>
      <dgm:t>
        <a:bodyPr/>
        <a:lstStyle/>
        <a:p>
          <a:endParaRPr lang="zh-CN" altLang="en-US"/>
        </a:p>
      </dgm:t>
    </dgm:pt>
    <dgm:pt modelId="{12D00785-2680-4549-96BF-1C6841161A59}" type="pres">
      <dgm:prSet presAssocID="{182BB9A9-1C6A-4023-B2A0-B1A346F7CF8C}" presName="descendantText" presStyleLbl="alignAcc1" presStyleIdx="3" presStyleCnt="5">
        <dgm:presLayoutVars>
          <dgm:bulletEnabled val="1"/>
        </dgm:presLayoutVars>
      </dgm:prSet>
      <dgm:spPr/>
      <dgm:t>
        <a:bodyPr/>
        <a:lstStyle/>
        <a:p>
          <a:endParaRPr lang="zh-CN" altLang="en-US"/>
        </a:p>
      </dgm:t>
    </dgm:pt>
    <dgm:pt modelId="{6DACAA6E-B8DF-4EE7-8157-42C4296735A1}" type="pres">
      <dgm:prSet presAssocID="{0F4268F4-0EEE-4CD2-80A3-7E70573DBFE3}" presName="sp" presStyleCnt="0"/>
      <dgm:spPr/>
    </dgm:pt>
    <dgm:pt modelId="{C00DC5C4-CBE2-45D8-86EB-08672248C8C7}" type="pres">
      <dgm:prSet presAssocID="{A59844D1-40C6-472F-A384-980069641B96}" presName="composite" presStyleCnt="0"/>
      <dgm:spPr/>
    </dgm:pt>
    <dgm:pt modelId="{2FF5489A-A198-4A79-A27F-56AE9316EB6E}" type="pres">
      <dgm:prSet presAssocID="{A59844D1-40C6-472F-A384-980069641B96}" presName="parentText" presStyleLbl="alignNode1" presStyleIdx="4" presStyleCnt="5">
        <dgm:presLayoutVars>
          <dgm:chMax val="1"/>
          <dgm:bulletEnabled val="1"/>
        </dgm:presLayoutVars>
      </dgm:prSet>
      <dgm:spPr/>
      <dgm:t>
        <a:bodyPr/>
        <a:lstStyle/>
        <a:p>
          <a:endParaRPr lang="zh-CN" altLang="en-US"/>
        </a:p>
      </dgm:t>
    </dgm:pt>
    <dgm:pt modelId="{AD3267D3-F96F-4F10-8B68-11207DDF4865}" type="pres">
      <dgm:prSet presAssocID="{A59844D1-40C6-472F-A384-980069641B96}" presName="descendantText" presStyleLbl="alignAcc1" presStyleIdx="4" presStyleCnt="5">
        <dgm:presLayoutVars>
          <dgm:bulletEnabled val="1"/>
        </dgm:presLayoutVars>
      </dgm:prSet>
      <dgm:spPr/>
      <dgm:t>
        <a:bodyPr/>
        <a:lstStyle/>
        <a:p>
          <a:endParaRPr lang="zh-CN" altLang="en-US"/>
        </a:p>
      </dgm:t>
    </dgm:pt>
  </dgm:ptLst>
  <dgm:cxnLst>
    <dgm:cxn modelId="{AD26DCAC-29EA-4092-8E6E-292E7ABBF420}" type="presOf" srcId="{182BB9A9-1C6A-4023-B2A0-B1A346F7CF8C}" destId="{A109A5D7-1C6A-4EB4-9080-2BB72D7DECF8}" srcOrd="0" destOrd="0" presId="urn:microsoft.com/office/officeart/2005/8/layout/chevron2"/>
    <dgm:cxn modelId="{E76AD4ED-FC06-46C0-905C-20CB5CD501DF}" type="presOf" srcId="{BC9443F3-24A3-4A57-B18D-C304649B1893}" destId="{7C05A274-766B-43D2-96B5-EDA684A3DA01}" srcOrd="0" destOrd="0" presId="urn:microsoft.com/office/officeart/2005/8/layout/chevron2"/>
    <dgm:cxn modelId="{2AE2526A-0FE5-46FC-BD65-5A0CFB2A5C31}" srcId="{AFDCEDD4-26BE-40BC-B024-EEAEF54CE548}" destId="{EACB3176-0484-4E5F-9657-EAAED3BBB79A}" srcOrd="0" destOrd="0" parTransId="{2BF1D091-4F23-4174-B095-579BF77307EF}" sibTransId="{4CD6AD35-18B1-45DE-B320-F6DA95182258}"/>
    <dgm:cxn modelId="{A26163AE-54F6-45EF-A45D-5CBC86D7E7F1}" srcId="{AFDCEDD4-26BE-40BC-B024-EEAEF54CE548}" destId="{182BB9A9-1C6A-4023-B2A0-B1A346F7CF8C}" srcOrd="3" destOrd="0" parTransId="{79CB1C80-947F-4BB3-8694-154CF7A93C93}" sibTransId="{0F4268F4-0EEE-4CD2-80A3-7E70573DBFE3}"/>
    <dgm:cxn modelId="{63714812-39CB-4556-ADEE-CA33B2E368B0}" type="presOf" srcId="{A59844D1-40C6-472F-A384-980069641B96}" destId="{2FF5489A-A198-4A79-A27F-56AE9316EB6E}" srcOrd="0" destOrd="0" presId="urn:microsoft.com/office/officeart/2005/8/layout/chevron2"/>
    <dgm:cxn modelId="{37341575-19AA-44B0-A907-EB308504A67A}" srcId="{AFDCEDD4-26BE-40BC-B024-EEAEF54CE548}" destId="{BC9443F3-24A3-4A57-B18D-C304649B1893}" srcOrd="2" destOrd="0" parTransId="{DFB5304C-CD54-4F0B-A333-A9E3FC2542E8}" sibTransId="{044CE5E4-1094-4ED8-9D3E-0996DC9D7D77}"/>
    <dgm:cxn modelId="{0653B22E-D081-4EDB-9D2D-6ECE4E3744D5}" srcId="{182BB9A9-1C6A-4023-B2A0-B1A346F7CF8C}" destId="{89AC9A61-E207-44CC-90CA-67794DC83E60}" srcOrd="0" destOrd="0" parTransId="{06ECF997-889B-4A90-8AAF-26FDB9ABA6B0}" sibTransId="{9ABD25EA-CF99-487C-B8CB-16AA94F817FD}"/>
    <dgm:cxn modelId="{FAF5A0AD-089C-4179-A78D-AACF0C5B33E9}" srcId="{AFDCEDD4-26BE-40BC-B024-EEAEF54CE548}" destId="{42EBB06A-3D0D-41BA-87D7-1575DDC43418}" srcOrd="1" destOrd="0" parTransId="{1E186784-82B9-4765-8123-64EA1118BD65}" sibTransId="{C75CC3DF-E58A-4319-A6D3-37302E61E626}"/>
    <dgm:cxn modelId="{9A539E36-29E7-4383-820E-4F4B842900C9}" type="presOf" srcId="{6EE93C07-F282-40B6-A255-C755257556C7}" destId="{34ABE6CB-AB65-49D0-B7E6-3743B05322EF}" srcOrd="0" destOrd="0" presId="urn:microsoft.com/office/officeart/2005/8/layout/chevron2"/>
    <dgm:cxn modelId="{30D2B375-36F3-45E5-B3BB-EC4DED3B2A4B}" srcId="{42EBB06A-3D0D-41BA-87D7-1575DDC43418}" destId="{6EE93C07-F282-40B6-A255-C755257556C7}" srcOrd="0" destOrd="0" parTransId="{9CF49CEA-ECA6-4049-91C3-F9DFB065EFF1}" sibTransId="{1227409A-4DB5-4BC5-ADC8-C0CB0A98E38B}"/>
    <dgm:cxn modelId="{D638B0E6-3843-40D7-986C-4E594970DCB6}" type="presOf" srcId="{0A902016-68D5-4E42-8D85-7252DFE5F699}" destId="{C4C614E5-0CBA-4079-9542-489ADBEFE3C6}" srcOrd="0" destOrd="0" presId="urn:microsoft.com/office/officeart/2005/8/layout/chevron2"/>
    <dgm:cxn modelId="{AB5CB22D-FC40-4B59-8F7C-C0AE4B5CD69F}" type="presOf" srcId="{89AC9A61-E207-44CC-90CA-67794DC83E60}" destId="{12D00785-2680-4549-96BF-1C6841161A59}" srcOrd="0" destOrd="0" presId="urn:microsoft.com/office/officeart/2005/8/layout/chevron2"/>
    <dgm:cxn modelId="{80B7076E-EB75-4558-BE60-B5C030E96952}" type="presOf" srcId="{C8CB7558-043A-4EF6-B42D-90C9BC9098DD}" destId="{66ABB8E1-673D-403F-BA83-1DDF056EB5DF}" srcOrd="0" destOrd="0" presId="urn:microsoft.com/office/officeart/2005/8/layout/chevron2"/>
    <dgm:cxn modelId="{BE887819-FF09-43CB-8965-58E4926D57A6}" type="presOf" srcId="{AFDCEDD4-26BE-40BC-B024-EEAEF54CE548}" destId="{7057E37C-742F-4936-9FF2-7A0A5019DE4E}" srcOrd="0" destOrd="0" presId="urn:microsoft.com/office/officeart/2005/8/layout/chevron2"/>
    <dgm:cxn modelId="{3364238D-3322-4C3C-907E-1BA5242C4473}" type="presOf" srcId="{EACB3176-0484-4E5F-9657-EAAED3BBB79A}" destId="{A3022E73-DA39-45CF-9E7A-DA0A87E019ED}" srcOrd="0" destOrd="0" presId="urn:microsoft.com/office/officeart/2005/8/layout/chevron2"/>
    <dgm:cxn modelId="{CE91AC4A-72E2-4781-9F63-B60A6719AECD}" type="presOf" srcId="{A696723F-AF44-4B61-A378-B483324A5E6F}" destId="{AD3267D3-F96F-4F10-8B68-11207DDF4865}" srcOrd="0" destOrd="0" presId="urn:microsoft.com/office/officeart/2005/8/layout/chevron2"/>
    <dgm:cxn modelId="{83250065-8DEE-4911-A377-E43115DF59AF}" type="presOf" srcId="{42EBB06A-3D0D-41BA-87D7-1575DDC43418}" destId="{78EEBD20-C081-4CFB-AE6A-148BF683DE56}" srcOrd="0" destOrd="0" presId="urn:microsoft.com/office/officeart/2005/8/layout/chevron2"/>
    <dgm:cxn modelId="{48D2A1DB-3BBF-4DFB-A044-07A24BEACD75}" srcId="{EACB3176-0484-4E5F-9657-EAAED3BBB79A}" destId="{C8CB7558-043A-4EF6-B42D-90C9BC9098DD}" srcOrd="0" destOrd="0" parTransId="{86616ED6-88DF-4A5F-BC6C-E08965E61E3E}" sibTransId="{0A647244-D41A-4399-BAE9-3190F88D4F72}"/>
    <dgm:cxn modelId="{2FEC9C25-C5C5-4B47-B5A0-79A53A543786}" srcId="{BC9443F3-24A3-4A57-B18D-C304649B1893}" destId="{0A902016-68D5-4E42-8D85-7252DFE5F699}" srcOrd="0" destOrd="0" parTransId="{1D2197EF-830E-4E9F-B8FF-0AB73918CED8}" sibTransId="{91C0C21A-6844-492E-B4FF-32DE156CA3ED}"/>
    <dgm:cxn modelId="{4831E5B9-8D59-4A4C-9CFB-A0F72872CF10}" srcId="{AFDCEDD4-26BE-40BC-B024-EEAEF54CE548}" destId="{A59844D1-40C6-472F-A384-980069641B96}" srcOrd="4" destOrd="0" parTransId="{47D7EAD6-A165-4D84-AC01-C71E596013F5}" sibTransId="{51F47C42-5CA4-466B-8935-0F524EC5B4D0}"/>
    <dgm:cxn modelId="{5B96256A-2254-4720-87F1-229D797713F6}" srcId="{A59844D1-40C6-472F-A384-980069641B96}" destId="{A696723F-AF44-4B61-A378-B483324A5E6F}" srcOrd="0" destOrd="0" parTransId="{404383C9-BA01-465A-B30F-3B81293FE3C1}" sibTransId="{716743A0-A581-454E-8AF0-184D07880F44}"/>
    <dgm:cxn modelId="{40E44F1F-4A50-48F8-A113-CB47D1A7F801}" type="presParOf" srcId="{7057E37C-742F-4936-9FF2-7A0A5019DE4E}" destId="{EB37CA0B-903F-4478-99F8-434CA9FD5D8D}" srcOrd="0" destOrd="0" presId="urn:microsoft.com/office/officeart/2005/8/layout/chevron2"/>
    <dgm:cxn modelId="{997F3CD4-3E1E-4FA6-9881-750F096A0F88}" type="presParOf" srcId="{EB37CA0B-903F-4478-99F8-434CA9FD5D8D}" destId="{A3022E73-DA39-45CF-9E7A-DA0A87E019ED}" srcOrd="0" destOrd="0" presId="urn:microsoft.com/office/officeart/2005/8/layout/chevron2"/>
    <dgm:cxn modelId="{00E194B3-030B-4D2A-9317-B0D6EB3CEF1C}" type="presParOf" srcId="{EB37CA0B-903F-4478-99F8-434CA9FD5D8D}" destId="{66ABB8E1-673D-403F-BA83-1DDF056EB5DF}" srcOrd="1" destOrd="0" presId="urn:microsoft.com/office/officeart/2005/8/layout/chevron2"/>
    <dgm:cxn modelId="{A6F7F498-F133-4D70-9316-E98DD1648D24}" type="presParOf" srcId="{7057E37C-742F-4936-9FF2-7A0A5019DE4E}" destId="{8ED0027D-8007-4753-B81D-F8D06A42E113}" srcOrd="1" destOrd="0" presId="urn:microsoft.com/office/officeart/2005/8/layout/chevron2"/>
    <dgm:cxn modelId="{52191ADD-F349-4988-9C23-81C0F09073B0}" type="presParOf" srcId="{7057E37C-742F-4936-9FF2-7A0A5019DE4E}" destId="{09BF99ED-0F10-4232-967A-9765EFAD5F89}" srcOrd="2" destOrd="0" presId="urn:microsoft.com/office/officeart/2005/8/layout/chevron2"/>
    <dgm:cxn modelId="{6F7FF9E8-6BA4-4C30-AF47-C55968EACE37}" type="presParOf" srcId="{09BF99ED-0F10-4232-967A-9765EFAD5F89}" destId="{78EEBD20-C081-4CFB-AE6A-148BF683DE56}" srcOrd="0" destOrd="0" presId="urn:microsoft.com/office/officeart/2005/8/layout/chevron2"/>
    <dgm:cxn modelId="{B68EC550-16D4-4337-9143-B3828C16874B}" type="presParOf" srcId="{09BF99ED-0F10-4232-967A-9765EFAD5F89}" destId="{34ABE6CB-AB65-49D0-B7E6-3743B05322EF}" srcOrd="1" destOrd="0" presId="urn:microsoft.com/office/officeart/2005/8/layout/chevron2"/>
    <dgm:cxn modelId="{12C368EA-DB85-4727-8662-FE9238687824}" type="presParOf" srcId="{7057E37C-742F-4936-9FF2-7A0A5019DE4E}" destId="{70D360E8-91D7-4A14-AD6E-431975629A1D}" srcOrd="3" destOrd="0" presId="urn:microsoft.com/office/officeart/2005/8/layout/chevron2"/>
    <dgm:cxn modelId="{86C76149-212D-44D4-BD70-83422FF724CD}" type="presParOf" srcId="{7057E37C-742F-4936-9FF2-7A0A5019DE4E}" destId="{8F6CE997-665E-4FB7-BFF7-8E1F97A60C1C}" srcOrd="4" destOrd="0" presId="urn:microsoft.com/office/officeart/2005/8/layout/chevron2"/>
    <dgm:cxn modelId="{BCB73662-D4E0-43DB-87FA-D1182B95E2B7}" type="presParOf" srcId="{8F6CE997-665E-4FB7-BFF7-8E1F97A60C1C}" destId="{7C05A274-766B-43D2-96B5-EDA684A3DA01}" srcOrd="0" destOrd="0" presId="urn:microsoft.com/office/officeart/2005/8/layout/chevron2"/>
    <dgm:cxn modelId="{8CB3363E-F4D3-436E-A180-2691A62EF9C8}" type="presParOf" srcId="{8F6CE997-665E-4FB7-BFF7-8E1F97A60C1C}" destId="{C4C614E5-0CBA-4079-9542-489ADBEFE3C6}" srcOrd="1" destOrd="0" presId="urn:microsoft.com/office/officeart/2005/8/layout/chevron2"/>
    <dgm:cxn modelId="{6FA5DB5D-871A-420C-8887-4595A64C520F}" type="presParOf" srcId="{7057E37C-742F-4936-9FF2-7A0A5019DE4E}" destId="{D4516D31-716F-469D-9112-80A5BA6C468E}" srcOrd="5" destOrd="0" presId="urn:microsoft.com/office/officeart/2005/8/layout/chevron2"/>
    <dgm:cxn modelId="{D0CACD32-3C57-4125-A384-515E39D71ACE}" type="presParOf" srcId="{7057E37C-742F-4936-9FF2-7A0A5019DE4E}" destId="{C5AC0BD7-4F2F-4F44-970C-1D724A5CE9D2}" srcOrd="6" destOrd="0" presId="urn:microsoft.com/office/officeart/2005/8/layout/chevron2"/>
    <dgm:cxn modelId="{41026AEB-791C-429D-9A41-49D8DD43433B}" type="presParOf" srcId="{C5AC0BD7-4F2F-4F44-970C-1D724A5CE9D2}" destId="{A109A5D7-1C6A-4EB4-9080-2BB72D7DECF8}" srcOrd="0" destOrd="0" presId="urn:microsoft.com/office/officeart/2005/8/layout/chevron2"/>
    <dgm:cxn modelId="{92368644-F6D3-4A38-9BE9-97D51AF66F54}" type="presParOf" srcId="{C5AC0BD7-4F2F-4F44-970C-1D724A5CE9D2}" destId="{12D00785-2680-4549-96BF-1C6841161A59}" srcOrd="1" destOrd="0" presId="urn:microsoft.com/office/officeart/2005/8/layout/chevron2"/>
    <dgm:cxn modelId="{108F4430-9540-49AA-8651-E74B5C551BBD}" type="presParOf" srcId="{7057E37C-742F-4936-9FF2-7A0A5019DE4E}" destId="{6DACAA6E-B8DF-4EE7-8157-42C4296735A1}" srcOrd="7" destOrd="0" presId="urn:microsoft.com/office/officeart/2005/8/layout/chevron2"/>
    <dgm:cxn modelId="{312F7143-06B3-40EB-B615-8245B8C59C4D}" type="presParOf" srcId="{7057E37C-742F-4936-9FF2-7A0A5019DE4E}" destId="{C00DC5C4-CBE2-45D8-86EB-08672248C8C7}" srcOrd="8" destOrd="0" presId="urn:microsoft.com/office/officeart/2005/8/layout/chevron2"/>
    <dgm:cxn modelId="{B396D196-EFC5-4E04-87DC-B40C8C056891}" type="presParOf" srcId="{C00DC5C4-CBE2-45D8-86EB-08672248C8C7}" destId="{2FF5489A-A198-4A79-A27F-56AE9316EB6E}" srcOrd="0" destOrd="0" presId="urn:microsoft.com/office/officeart/2005/8/layout/chevron2"/>
    <dgm:cxn modelId="{AEC02925-F6C0-456E-B501-A5F9893B7595}" type="presParOf" srcId="{C00DC5C4-CBE2-45D8-86EB-08672248C8C7}" destId="{AD3267D3-F96F-4F10-8B68-11207DDF4865}"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FDCEDD4-26BE-40BC-B024-EEAEF54CE548}" type="doc">
      <dgm:prSet loTypeId="urn:microsoft.com/office/officeart/2005/8/layout/chevron2" loCatId="list" qsTypeId="urn:microsoft.com/office/officeart/2005/8/quickstyle/simple1" qsCatId="simple" csTypeId="urn:microsoft.com/office/officeart/2005/8/colors/accent2_1" csCatId="accent2" phldr="1"/>
      <dgm:spPr/>
      <dgm:t>
        <a:bodyPr/>
        <a:lstStyle/>
        <a:p>
          <a:endParaRPr lang="zh-CN" altLang="en-US"/>
        </a:p>
      </dgm:t>
    </dgm:pt>
    <dgm:pt modelId="{EACB3176-0484-4E5F-9657-EAAED3BBB79A}">
      <dgm:prSet phldrT="[文本]"/>
      <dgm:spPr/>
      <dgm:t>
        <a:bodyPr/>
        <a:lstStyle/>
        <a:p>
          <a:endParaRPr lang="zh-CN" altLang="en-US" b="1" dirty="0"/>
        </a:p>
      </dgm:t>
    </dgm:pt>
    <dgm:pt modelId="{2BF1D091-4F23-4174-B095-579BF77307EF}" type="parTrans" cxnId="{2AE2526A-0FE5-46FC-BD65-5A0CFB2A5C31}">
      <dgm:prSet/>
      <dgm:spPr/>
      <dgm:t>
        <a:bodyPr/>
        <a:lstStyle/>
        <a:p>
          <a:endParaRPr lang="zh-CN" altLang="en-US" b="1"/>
        </a:p>
      </dgm:t>
    </dgm:pt>
    <dgm:pt modelId="{4CD6AD35-18B1-45DE-B320-F6DA95182258}" type="sibTrans" cxnId="{2AE2526A-0FE5-46FC-BD65-5A0CFB2A5C31}">
      <dgm:prSet/>
      <dgm:spPr/>
      <dgm:t>
        <a:bodyPr/>
        <a:lstStyle/>
        <a:p>
          <a:endParaRPr lang="zh-CN" altLang="en-US" b="1"/>
        </a:p>
      </dgm:t>
    </dgm:pt>
    <dgm:pt modelId="{C8CB7558-043A-4EF6-B42D-90C9BC9098DD}">
      <dgm:prSet phldrT="[文本]"/>
      <dgm:spPr/>
      <dgm:t>
        <a:bodyPr/>
        <a:lstStyle/>
        <a:p>
          <a:r>
            <a:rPr lang="zh-CN" altLang="en-US" b="1" dirty="0" smtClean="0"/>
            <a:t>初创阶段</a:t>
          </a:r>
          <a:endParaRPr lang="zh-CN" altLang="en-US" b="1" dirty="0"/>
        </a:p>
      </dgm:t>
    </dgm:pt>
    <dgm:pt modelId="{86616ED6-88DF-4A5F-BC6C-E08965E61E3E}" type="parTrans" cxnId="{48D2A1DB-3BBF-4DFB-A044-07A24BEACD75}">
      <dgm:prSet/>
      <dgm:spPr/>
      <dgm:t>
        <a:bodyPr/>
        <a:lstStyle/>
        <a:p>
          <a:endParaRPr lang="zh-CN" altLang="en-US" b="1"/>
        </a:p>
      </dgm:t>
    </dgm:pt>
    <dgm:pt modelId="{0A647244-D41A-4399-BAE9-3190F88D4F72}" type="sibTrans" cxnId="{48D2A1DB-3BBF-4DFB-A044-07A24BEACD75}">
      <dgm:prSet/>
      <dgm:spPr/>
      <dgm:t>
        <a:bodyPr/>
        <a:lstStyle/>
        <a:p>
          <a:endParaRPr lang="zh-CN" altLang="en-US" b="1"/>
        </a:p>
      </dgm:t>
    </dgm:pt>
    <dgm:pt modelId="{42EBB06A-3D0D-41BA-87D7-1575DDC43418}">
      <dgm:prSet phldrT="[文本]"/>
      <dgm:spPr/>
      <dgm:t>
        <a:bodyPr/>
        <a:lstStyle/>
        <a:p>
          <a:endParaRPr lang="zh-CN" altLang="en-US" b="1" dirty="0"/>
        </a:p>
      </dgm:t>
    </dgm:pt>
    <dgm:pt modelId="{1E186784-82B9-4765-8123-64EA1118BD65}" type="parTrans" cxnId="{FAF5A0AD-089C-4179-A78D-AACF0C5B33E9}">
      <dgm:prSet/>
      <dgm:spPr/>
      <dgm:t>
        <a:bodyPr/>
        <a:lstStyle/>
        <a:p>
          <a:endParaRPr lang="zh-CN" altLang="en-US" b="1"/>
        </a:p>
      </dgm:t>
    </dgm:pt>
    <dgm:pt modelId="{C75CC3DF-E58A-4319-A6D3-37302E61E626}" type="sibTrans" cxnId="{FAF5A0AD-089C-4179-A78D-AACF0C5B33E9}">
      <dgm:prSet/>
      <dgm:spPr/>
      <dgm:t>
        <a:bodyPr/>
        <a:lstStyle/>
        <a:p>
          <a:endParaRPr lang="zh-CN" altLang="en-US" b="1"/>
        </a:p>
      </dgm:t>
    </dgm:pt>
    <dgm:pt modelId="{6EE93C07-F282-40B6-A255-C755257556C7}">
      <dgm:prSet phldrT="[文本]"/>
      <dgm:spPr/>
      <dgm:t>
        <a:bodyPr/>
        <a:lstStyle/>
        <a:p>
          <a:r>
            <a:rPr lang="zh-CN" altLang="en-US" b="1" dirty="0" smtClean="0">
              <a:solidFill>
                <a:schemeClr val="tx1"/>
              </a:solidFill>
            </a:rPr>
            <a:t>厚积阶段</a:t>
          </a:r>
          <a:endParaRPr lang="zh-CN" altLang="en-US" b="1" dirty="0">
            <a:solidFill>
              <a:schemeClr val="tx1"/>
            </a:solidFill>
          </a:endParaRPr>
        </a:p>
      </dgm:t>
    </dgm:pt>
    <dgm:pt modelId="{9CF49CEA-ECA6-4049-91C3-F9DFB065EFF1}" type="parTrans" cxnId="{30D2B375-36F3-45E5-B3BB-EC4DED3B2A4B}">
      <dgm:prSet/>
      <dgm:spPr/>
      <dgm:t>
        <a:bodyPr/>
        <a:lstStyle/>
        <a:p>
          <a:endParaRPr lang="zh-CN" altLang="en-US" b="1"/>
        </a:p>
      </dgm:t>
    </dgm:pt>
    <dgm:pt modelId="{1227409A-4DB5-4BC5-ADC8-C0CB0A98E38B}" type="sibTrans" cxnId="{30D2B375-36F3-45E5-B3BB-EC4DED3B2A4B}">
      <dgm:prSet/>
      <dgm:spPr/>
      <dgm:t>
        <a:bodyPr/>
        <a:lstStyle/>
        <a:p>
          <a:endParaRPr lang="zh-CN" altLang="en-US" b="1"/>
        </a:p>
      </dgm:t>
    </dgm:pt>
    <dgm:pt modelId="{BC9443F3-24A3-4A57-B18D-C304649B1893}">
      <dgm:prSet phldrT="[文本]"/>
      <dgm:spPr/>
      <dgm:t>
        <a:bodyPr/>
        <a:lstStyle/>
        <a:p>
          <a:endParaRPr lang="zh-CN" altLang="en-US" b="1" dirty="0"/>
        </a:p>
      </dgm:t>
    </dgm:pt>
    <dgm:pt modelId="{DFB5304C-CD54-4F0B-A333-A9E3FC2542E8}" type="parTrans" cxnId="{37341575-19AA-44B0-A907-EB308504A67A}">
      <dgm:prSet/>
      <dgm:spPr/>
      <dgm:t>
        <a:bodyPr/>
        <a:lstStyle/>
        <a:p>
          <a:endParaRPr lang="zh-CN" altLang="en-US" b="1"/>
        </a:p>
      </dgm:t>
    </dgm:pt>
    <dgm:pt modelId="{044CE5E4-1094-4ED8-9D3E-0996DC9D7D77}" type="sibTrans" cxnId="{37341575-19AA-44B0-A907-EB308504A67A}">
      <dgm:prSet/>
      <dgm:spPr/>
      <dgm:t>
        <a:bodyPr/>
        <a:lstStyle/>
        <a:p>
          <a:endParaRPr lang="zh-CN" altLang="en-US" b="1"/>
        </a:p>
      </dgm:t>
    </dgm:pt>
    <dgm:pt modelId="{182BB9A9-1C6A-4023-B2A0-B1A346F7CF8C}">
      <dgm:prSet phldrT="[文本]"/>
      <dgm:spPr/>
      <dgm:t>
        <a:bodyPr/>
        <a:lstStyle/>
        <a:p>
          <a:endParaRPr lang="zh-CN" altLang="en-US" b="1" dirty="0"/>
        </a:p>
      </dgm:t>
    </dgm:pt>
    <dgm:pt modelId="{79CB1C80-947F-4BB3-8694-154CF7A93C93}" type="parTrans" cxnId="{A26163AE-54F6-45EF-A45D-5CBC86D7E7F1}">
      <dgm:prSet/>
      <dgm:spPr/>
      <dgm:t>
        <a:bodyPr/>
        <a:lstStyle/>
        <a:p>
          <a:endParaRPr lang="zh-CN" altLang="en-US" b="1"/>
        </a:p>
      </dgm:t>
    </dgm:pt>
    <dgm:pt modelId="{0F4268F4-0EEE-4CD2-80A3-7E70573DBFE3}" type="sibTrans" cxnId="{A26163AE-54F6-45EF-A45D-5CBC86D7E7F1}">
      <dgm:prSet/>
      <dgm:spPr/>
      <dgm:t>
        <a:bodyPr/>
        <a:lstStyle/>
        <a:p>
          <a:endParaRPr lang="zh-CN" altLang="en-US" b="1"/>
        </a:p>
      </dgm:t>
    </dgm:pt>
    <dgm:pt modelId="{A59844D1-40C6-472F-A384-980069641B96}">
      <dgm:prSet phldrT="[文本]"/>
      <dgm:spPr/>
      <dgm:t>
        <a:bodyPr/>
        <a:lstStyle/>
        <a:p>
          <a:endParaRPr lang="zh-CN" altLang="en-US" b="1" dirty="0"/>
        </a:p>
      </dgm:t>
    </dgm:pt>
    <dgm:pt modelId="{47D7EAD6-A165-4D84-AC01-C71E596013F5}" type="parTrans" cxnId="{4831E5B9-8D59-4A4C-9CFB-A0F72872CF10}">
      <dgm:prSet/>
      <dgm:spPr/>
      <dgm:t>
        <a:bodyPr/>
        <a:lstStyle/>
        <a:p>
          <a:endParaRPr lang="zh-CN" altLang="en-US" b="1"/>
        </a:p>
      </dgm:t>
    </dgm:pt>
    <dgm:pt modelId="{51F47C42-5CA4-466B-8935-0F524EC5B4D0}" type="sibTrans" cxnId="{4831E5B9-8D59-4A4C-9CFB-A0F72872CF10}">
      <dgm:prSet/>
      <dgm:spPr/>
      <dgm:t>
        <a:bodyPr/>
        <a:lstStyle/>
        <a:p>
          <a:endParaRPr lang="zh-CN" altLang="en-US" b="1"/>
        </a:p>
      </dgm:t>
    </dgm:pt>
    <dgm:pt modelId="{0A902016-68D5-4E42-8D85-7252DFE5F699}">
      <dgm:prSet/>
      <dgm:spPr/>
      <dgm:t>
        <a:bodyPr/>
        <a:lstStyle/>
        <a:p>
          <a:r>
            <a:rPr lang="zh-CN" altLang="en-US" b="1" dirty="0" smtClean="0">
              <a:solidFill>
                <a:schemeClr val="tx1"/>
              </a:solidFill>
            </a:rPr>
            <a:t>勃发阶段</a:t>
          </a:r>
          <a:endParaRPr lang="zh-CN" altLang="en-US" b="1" dirty="0">
            <a:solidFill>
              <a:schemeClr val="tx1"/>
            </a:solidFill>
          </a:endParaRPr>
        </a:p>
      </dgm:t>
    </dgm:pt>
    <dgm:pt modelId="{1D2197EF-830E-4E9F-B8FF-0AB73918CED8}" type="parTrans" cxnId="{2FEC9C25-C5C5-4B47-B5A0-79A53A543786}">
      <dgm:prSet/>
      <dgm:spPr/>
      <dgm:t>
        <a:bodyPr/>
        <a:lstStyle/>
        <a:p>
          <a:endParaRPr lang="zh-CN" altLang="en-US" b="1"/>
        </a:p>
      </dgm:t>
    </dgm:pt>
    <dgm:pt modelId="{91C0C21A-6844-492E-B4FF-32DE156CA3ED}" type="sibTrans" cxnId="{2FEC9C25-C5C5-4B47-B5A0-79A53A543786}">
      <dgm:prSet/>
      <dgm:spPr/>
      <dgm:t>
        <a:bodyPr/>
        <a:lstStyle/>
        <a:p>
          <a:endParaRPr lang="zh-CN" altLang="en-US" b="1"/>
        </a:p>
      </dgm:t>
    </dgm:pt>
    <dgm:pt modelId="{89AC9A61-E207-44CC-90CA-67794DC83E60}">
      <dgm:prSet/>
      <dgm:spPr/>
      <dgm:t>
        <a:bodyPr/>
        <a:lstStyle/>
        <a:p>
          <a:r>
            <a:rPr lang="en-US" altLang="zh-CN" b="0" dirty="0" smtClean="0">
              <a:solidFill>
                <a:schemeClr val="tx1"/>
              </a:solidFill>
            </a:rPr>
            <a:t>JAVA APP</a:t>
          </a:r>
          <a:endParaRPr lang="zh-CN" altLang="en-US" b="0" dirty="0">
            <a:solidFill>
              <a:schemeClr val="tx1"/>
            </a:solidFill>
          </a:endParaRPr>
        </a:p>
      </dgm:t>
    </dgm:pt>
    <dgm:pt modelId="{06ECF997-889B-4A90-8AAF-26FDB9ABA6B0}" type="parTrans" cxnId="{0653B22E-D081-4EDB-9D2D-6ECE4E3744D5}">
      <dgm:prSet/>
      <dgm:spPr/>
      <dgm:t>
        <a:bodyPr/>
        <a:lstStyle/>
        <a:p>
          <a:endParaRPr lang="zh-CN" altLang="en-US" b="1"/>
        </a:p>
      </dgm:t>
    </dgm:pt>
    <dgm:pt modelId="{9ABD25EA-CF99-487C-B8CB-16AA94F817FD}" type="sibTrans" cxnId="{0653B22E-D081-4EDB-9D2D-6ECE4E3744D5}">
      <dgm:prSet/>
      <dgm:spPr/>
      <dgm:t>
        <a:bodyPr/>
        <a:lstStyle/>
        <a:p>
          <a:endParaRPr lang="zh-CN" altLang="en-US" b="1"/>
        </a:p>
      </dgm:t>
    </dgm:pt>
    <dgm:pt modelId="{A696723F-AF44-4B61-A378-B483324A5E6F}">
      <dgm:prSet/>
      <dgm:spPr/>
      <dgm:t>
        <a:bodyPr/>
        <a:lstStyle/>
        <a:p>
          <a:r>
            <a:rPr lang="zh-CN" altLang="en-US" b="1" dirty="0" smtClean="0">
              <a:solidFill>
                <a:srgbClr val="FF0000"/>
              </a:solidFill>
            </a:rPr>
            <a:t>建站平台</a:t>
          </a:r>
          <a:endParaRPr lang="zh-CN" altLang="en-US" b="1" dirty="0">
            <a:solidFill>
              <a:srgbClr val="FF0000"/>
            </a:solidFill>
          </a:endParaRPr>
        </a:p>
      </dgm:t>
    </dgm:pt>
    <dgm:pt modelId="{404383C9-BA01-465A-B30F-3B81293FE3C1}" type="parTrans" cxnId="{5B96256A-2254-4720-87F1-229D797713F6}">
      <dgm:prSet/>
      <dgm:spPr/>
      <dgm:t>
        <a:bodyPr/>
        <a:lstStyle/>
        <a:p>
          <a:endParaRPr lang="zh-CN" altLang="en-US" b="1"/>
        </a:p>
      </dgm:t>
    </dgm:pt>
    <dgm:pt modelId="{716743A0-A581-454E-8AF0-184D07880F44}" type="sibTrans" cxnId="{5B96256A-2254-4720-87F1-229D797713F6}">
      <dgm:prSet/>
      <dgm:spPr/>
      <dgm:t>
        <a:bodyPr/>
        <a:lstStyle/>
        <a:p>
          <a:endParaRPr lang="zh-CN" altLang="en-US" b="1"/>
        </a:p>
      </dgm:t>
    </dgm:pt>
    <dgm:pt modelId="{7057E37C-742F-4936-9FF2-7A0A5019DE4E}" type="pres">
      <dgm:prSet presAssocID="{AFDCEDD4-26BE-40BC-B024-EEAEF54CE548}" presName="linearFlow" presStyleCnt="0">
        <dgm:presLayoutVars>
          <dgm:dir/>
          <dgm:animLvl val="lvl"/>
          <dgm:resizeHandles val="exact"/>
        </dgm:presLayoutVars>
      </dgm:prSet>
      <dgm:spPr/>
      <dgm:t>
        <a:bodyPr/>
        <a:lstStyle/>
        <a:p>
          <a:endParaRPr lang="zh-CN" altLang="en-US"/>
        </a:p>
      </dgm:t>
    </dgm:pt>
    <dgm:pt modelId="{EB37CA0B-903F-4478-99F8-434CA9FD5D8D}" type="pres">
      <dgm:prSet presAssocID="{EACB3176-0484-4E5F-9657-EAAED3BBB79A}" presName="composite" presStyleCnt="0"/>
      <dgm:spPr/>
    </dgm:pt>
    <dgm:pt modelId="{A3022E73-DA39-45CF-9E7A-DA0A87E019ED}" type="pres">
      <dgm:prSet presAssocID="{EACB3176-0484-4E5F-9657-EAAED3BBB79A}" presName="parentText" presStyleLbl="alignNode1" presStyleIdx="0" presStyleCnt="5">
        <dgm:presLayoutVars>
          <dgm:chMax val="1"/>
          <dgm:bulletEnabled val="1"/>
        </dgm:presLayoutVars>
      </dgm:prSet>
      <dgm:spPr/>
      <dgm:t>
        <a:bodyPr/>
        <a:lstStyle/>
        <a:p>
          <a:endParaRPr lang="zh-CN" altLang="en-US"/>
        </a:p>
      </dgm:t>
    </dgm:pt>
    <dgm:pt modelId="{66ABB8E1-673D-403F-BA83-1DDF056EB5DF}" type="pres">
      <dgm:prSet presAssocID="{EACB3176-0484-4E5F-9657-EAAED3BBB79A}" presName="descendantText" presStyleLbl="alignAcc1" presStyleIdx="0" presStyleCnt="5">
        <dgm:presLayoutVars>
          <dgm:bulletEnabled val="1"/>
        </dgm:presLayoutVars>
      </dgm:prSet>
      <dgm:spPr/>
      <dgm:t>
        <a:bodyPr/>
        <a:lstStyle/>
        <a:p>
          <a:endParaRPr lang="zh-CN" altLang="en-US"/>
        </a:p>
      </dgm:t>
    </dgm:pt>
    <dgm:pt modelId="{8ED0027D-8007-4753-B81D-F8D06A42E113}" type="pres">
      <dgm:prSet presAssocID="{4CD6AD35-18B1-45DE-B320-F6DA95182258}" presName="sp" presStyleCnt="0"/>
      <dgm:spPr/>
    </dgm:pt>
    <dgm:pt modelId="{09BF99ED-0F10-4232-967A-9765EFAD5F89}" type="pres">
      <dgm:prSet presAssocID="{42EBB06A-3D0D-41BA-87D7-1575DDC43418}" presName="composite" presStyleCnt="0"/>
      <dgm:spPr/>
    </dgm:pt>
    <dgm:pt modelId="{78EEBD20-C081-4CFB-AE6A-148BF683DE56}" type="pres">
      <dgm:prSet presAssocID="{42EBB06A-3D0D-41BA-87D7-1575DDC43418}" presName="parentText" presStyleLbl="alignNode1" presStyleIdx="1" presStyleCnt="5">
        <dgm:presLayoutVars>
          <dgm:chMax val="1"/>
          <dgm:bulletEnabled val="1"/>
        </dgm:presLayoutVars>
      </dgm:prSet>
      <dgm:spPr/>
      <dgm:t>
        <a:bodyPr/>
        <a:lstStyle/>
        <a:p>
          <a:endParaRPr lang="zh-CN" altLang="en-US"/>
        </a:p>
      </dgm:t>
    </dgm:pt>
    <dgm:pt modelId="{34ABE6CB-AB65-49D0-B7E6-3743B05322EF}" type="pres">
      <dgm:prSet presAssocID="{42EBB06A-3D0D-41BA-87D7-1575DDC43418}" presName="descendantText" presStyleLbl="alignAcc1" presStyleIdx="1" presStyleCnt="5">
        <dgm:presLayoutVars>
          <dgm:bulletEnabled val="1"/>
        </dgm:presLayoutVars>
      </dgm:prSet>
      <dgm:spPr/>
      <dgm:t>
        <a:bodyPr/>
        <a:lstStyle/>
        <a:p>
          <a:endParaRPr lang="zh-CN" altLang="en-US"/>
        </a:p>
      </dgm:t>
    </dgm:pt>
    <dgm:pt modelId="{70D360E8-91D7-4A14-AD6E-431975629A1D}" type="pres">
      <dgm:prSet presAssocID="{C75CC3DF-E58A-4319-A6D3-37302E61E626}" presName="sp" presStyleCnt="0"/>
      <dgm:spPr/>
    </dgm:pt>
    <dgm:pt modelId="{8F6CE997-665E-4FB7-BFF7-8E1F97A60C1C}" type="pres">
      <dgm:prSet presAssocID="{BC9443F3-24A3-4A57-B18D-C304649B1893}" presName="composite" presStyleCnt="0"/>
      <dgm:spPr/>
    </dgm:pt>
    <dgm:pt modelId="{7C05A274-766B-43D2-96B5-EDA684A3DA01}" type="pres">
      <dgm:prSet presAssocID="{BC9443F3-24A3-4A57-B18D-C304649B1893}" presName="parentText" presStyleLbl="alignNode1" presStyleIdx="2" presStyleCnt="5">
        <dgm:presLayoutVars>
          <dgm:chMax val="1"/>
          <dgm:bulletEnabled val="1"/>
        </dgm:presLayoutVars>
      </dgm:prSet>
      <dgm:spPr/>
      <dgm:t>
        <a:bodyPr/>
        <a:lstStyle/>
        <a:p>
          <a:endParaRPr lang="zh-CN" altLang="en-US"/>
        </a:p>
      </dgm:t>
    </dgm:pt>
    <dgm:pt modelId="{C4C614E5-0CBA-4079-9542-489ADBEFE3C6}" type="pres">
      <dgm:prSet presAssocID="{BC9443F3-24A3-4A57-B18D-C304649B1893}" presName="descendantText" presStyleLbl="alignAcc1" presStyleIdx="2" presStyleCnt="5">
        <dgm:presLayoutVars>
          <dgm:bulletEnabled val="1"/>
        </dgm:presLayoutVars>
      </dgm:prSet>
      <dgm:spPr/>
      <dgm:t>
        <a:bodyPr/>
        <a:lstStyle/>
        <a:p>
          <a:endParaRPr lang="zh-CN" altLang="en-US"/>
        </a:p>
      </dgm:t>
    </dgm:pt>
    <dgm:pt modelId="{D4516D31-716F-469D-9112-80A5BA6C468E}" type="pres">
      <dgm:prSet presAssocID="{044CE5E4-1094-4ED8-9D3E-0996DC9D7D77}" presName="sp" presStyleCnt="0"/>
      <dgm:spPr/>
    </dgm:pt>
    <dgm:pt modelId="{C5AC0BD7-4F2F-4F44-970C-1D724A5CE9D2}" type="pres">
      <dgm:prSet presAssocID="{182BB9A9-1C6A-4023-B2A0-B1A346F7CF8C}" presName="composite" presStyleCnt="0"/>
      <dgm:spPr/>
    </dgm:pt>
    <dgm:pt modelId="{A109A5D7-1C6A-4EB4-9080-2BB72D7DECF8}" type="pres">
      <dgm:prSet presAssocID="{182BB9A9-1C6A-4023-B2A0-B1A346F7CF8C}" presName="parentText" presStyleLbl="alignNode1" presStyleIdx="3" presStyleCnt="5">
        <dgm:presLayoutVars>
          <dgm:chMax val="1"/>
          <dgm:bulletEnabled val="1"/>
        </dgm:presLayoutVars>
      </dgm:prSet>
      <dgm:spPr/>
      <dgm:t>
        <a:bodyPr/>
        <a:lstStyle/>
        <a:p>
          <a:endParaRPr lang="zh-CN" altLang="en-US"/>
        </a:p>
      </dgm:t>
    </dgm:pt>
    <dgm:pt modelId="{12D00785-2680-4549-96BF-1C6841161A59}" type="pres">
      <dgm:prSet presAssocID="{182BB9A9-1C6A-4023-B2A0-B1A346F7CF8C}" presName="descendantText" presStyleLbl="alignAcc1" presStyleIdx="3" presStyleCnt="5">
        <dgm:presLayoutVars>
          <dgm:bulletEnabled val="1"/>
        </dgm:presLayoutVars>
      </dgm:prSet>
      <dgm:spPr/>
      <dgm:t>
        <a:bodyPr/>
        <a:lstStyle/>
        <a:p>
          <a:endParaRPr lang="zh-CN" altLang="en-US"/>
        </a:p>
      </dgm:t>
    </dgm:pt>
    <dgm:pt modelId="{6DACAA6E-B8DF-4EE7-8157-42C4296735A1}" type="pres">
      <dgm:prSet presAssocID="{0F4268F4-0EEE-4CD2-80A3-7E70573DBFE3}" presName="sp" presStyleCnt="0"/>
      <dgm:spPr/>
    </dgm:pt>
    <dgm:pt modelId="{C00DC5C4-CBE2-45D8-86EB-08672248C8C7}" type="pres">
      <dgm:prSet presAssocID="{A59844D1-40C6-472F-A384-980069641B96}" presName="composite" presStyleCnt="0"/>
      <dgm:spPr/>
    </dgm:pt>
    <dgm:pt modelId="{2FF5489A-A198-4A79-A27F-56AE9316EB6E}" type="pres">
      <dgm:prSet presAssocID="{A59844D1-40C6-472F-A384-980069641B96}" presName="parentText" presStyleLbl="alignNode1" presStyleIdx="4" presStyleCnt="5">
        <dgm:presLayoutVars>
          <dgm:chMax val="1"/>
          <dgm:bulletEnabled val="1"/>
        </dgm:presLayoutVars>
      </dgm:prSet>
      <dgm:spPr/>
      <dgm:t>
        <a:bodyPr/>
        <a:lstStyle/>
        <a:p>
          <a:endParaRPr lang="zh-CN" altLang="en-US"/>
        </a:p>
      </dgm:t>
    </dgm:pt>
    <dgm:pt modelId="{AD3267D3-F96F-4F10-8B68-11207DDF4865}" type="pres">
      <dgm:prSet presAssocID="{A59844D1-40C6-472F-A384-980069641B96}" presName="descendantText" presStyleLbl="alignAcc1" presStyleIdx="4" presStyleCnt="5">
        <dgm:presLayoutVars>
          <dgm:bulletEnabled val="1"/>
        </dgm:presLayoutVars>
      </dgm:prSet>
      <dgm:spPr/>
      <dgm:t>
        <a:bodyPr/>
        <a:lstStyle/>
        <a:p>
          <a:endParaRPr lang="zh-CN" altLang="en-US"/>
        </a:p>
      </dgm:t>
    </dgm:pt>
  </dgm:ptLst>
  <dgm:cxnLst>
    <dgm:cxn modelId="{1724E843-6B81-4869-AF34-CFC39BDB9100}" type="presOf" srcId="{EACB3176-0484-4E5F-9657-EAAED3BBB79A}" destId="{A3022E73-DA39-45CF-9E7A-DA0A87E019ED}" srcOrd="0" destOrd="0" presId="urn:microsoft.com/office/officeart/2005/8/layout/chevron2"/>
    <dgm:cxn modelId="{D0863C3B-0E8D-41FF-AF79-A53DCBE660CE}" type="presOf" srcId="{A696723F-AF44-4B61-A378-B483324A5E6F}" destId="{AD3267D3-F96F-4F10-8B68-11207DDF4865}" srcOrd="0" destOrd="0" presId="urn:microsoft.com/office/officeart/2005/8/layout/chevron2"/>
    <dgm:cxn modelId="{D3A48BC9-409E-4463-B734-EA0E49F7CB30}" type="presOf" srcId="{0A902016-68D5-4E42-8D85-7252DFE5F699}" destId="{C4C614E5-0CBA-4079-9542-489ADBEFE3C6}" srcOrd="0" destOrd="0" presId="urn:microsoft.com/office/officeart/2005/8/layout/chevron2"/>
    <dgm:cxn modelId="{2AE2526A-0FE5-46FC-BD65-5A0CFB2A5C31}" srcId="{AFDCEDD4-26BE-40BC-B024-EEAEF54CE548}" destId="{EACB3176-0484-4E5F-9657-EAAED3BBB79A}" srcOrd="0" destOrd="0" parTransId="{2BF1D091-4F23-4174-B095-579BF77307EF}" sibTransId="{4CD6AD35-18B1-45DE-B320-F6DA95182258}"/>
    <dgm:cxn modelId="{A26163AE-54F6-45EF-A45D-5CBC86D7E7F1}" srcId="{AFDCEDD4-26BE-40BC-B024-EEAEF54CE548}" destId="{182BB9A9-1C6A-4023-B2A0-B1A346F7CF8C}" srcOrd="3" destOrd="0" parTransId="{79CB1C80-947F-4BB3-8694-154CF7A93C93}" sibTransId="{0F4268F4-0EEE-4CD2-80A3-7E70573DBFE3}"/>
    <dgm:cxn modelId="{37AE6CCF-44FA-4092-AF88-9104929B4151}" type="presOf" srcId="{42EBB06A-3D0D-41BA-87D7-1575DDC43418}" destId="{78EEBD20-C081-4CFB-AE6A-148BF683DE56}" srcOrd="0" destOrd="0" presId="urn:microsoft.com/office/officeart/2005/8/layout/chevron2"/>
    <dgm:cxn modelId="{37341575-19AA-44B0-A907-EB308504A67A}" srcId="{AFDCEDD4-26BE-40BC-B024-EEAEF54CE548}" destId="{BC9443F3-24A3-4A57-B18D-C304649B1893}" srcOrd="2" destOrd="0" parTransId="{DFB5304C-CD54-4F0B-A333-A9E3FC2542E8}" sibTransId="{044CE5E4-1094-4ED8-9D3E-0996DC9D7D77}"/>
    <dgm:cxn modelId="{6DBE99F6-8EB3-4A8E-B023-B85F7FE637A7}" type="presOf" srcId="{A59844D1-40C6-472F-A384-980069641B96}" destId="{2FF5489A-A198-4A79-A27F-56AE9316EB6E}" srcOrd="0" destOrd="0" presId="urn:microsoft.com/office/officeart/2005/8/layout/chevron2"/>
    <dgm:cxn modelId="{0653B22E-D081-4EDB-9D2D-6ECE4E3744D5}" srcId="{182BB9A9-1C6A-4023-B2A0-B1A346F7CF8C}" destId="{89AC9A61-E207-44CC-90CA-67794DC83E60}" srcOrd="0" destOrd="0" parTransId="{06ECF997-889B-4A90-8AAF-26FDB9ABA6B0}" sibTransId="{9ABD25EA-CF99-487C-B8CB-16AA94F817FD}"/>
    <dgm:cxn modelId="{FAF5A0AD-089C-4179-A78D-AACF0C5B33E9}" srcId="{AFDCEDD4-26BE-40BC-B024-EEAEF54CE548}" destId="{42EBB06A-3D0D-41BA-87D7-1575DDC43418}" srcOrd="1" destOrd="0" parTransId="{1E186784-82B9-4765-8123-64EA1118BD65}" sibTransId="{C75CC3DF-E58A-4319-A6D3-37302E61E626}"/>
    <dgm:cxn modelId="{30D2B375-36F3-45E5-B3BB-EC4DED3B2A4B}" srcId="{42EBB06A-3D0D-41BA-87D7-1575DDC43418}" destId="{6EE93C07-F282-40B6-A255-C755257556C7}" srcOrd="0" destOrd="0" parTransId="{9CF49CEA-ECA6-4049-91C3-F9DFB065EFF1}" sibTransId="{1227409A-4DB5-4BC5-ADC8-C0CB0A98E38B}"/>
    <dgm:cxn modelId="{E5DD7877-C143-4724-A214-AFF3A96B04CD}" type="presOf" srcId="{182BB9A9-1C6A-4023-B2A0-B1A346F7CF8C}" destId="{A109A5D7-1C6A-4EB4-9080-2BB72D7DECF8}" srcOrd="0" destOrd="0" presId="urn:microsoft.com/office/officeart/2005/8/layout/chevron2"/>
    <dgm:cxn modelId="{5BC19E22-ADDC-44B9-AC62-BC2BBC125A74}" type="presOf" srcId="{6EE93C07-F282-40B6-A255-C755257556C7}" destId="{34ABE6CB-AB65-49D0-B7E6-3743B05322EF}" srcOrd="0" destOrd="0" presId="urn:microsoft.com/office/officeart/2005/8/layout/chevron2"/>
    <dgm:cxn modelId="{BF456F47-AA64-4A7B-91BA-A40E9D30120B}" type="presOf" srcId="{AFDCEDD4-26BE-40BC-B024-EEAEF54CE548}" destId="{7057E37C-742F-4936-9FF2-7A0A5019DE4E}" srcOrd="0" destOrd="0" presId="urn:microsoft.com/office/officeart/2005/8/layout/chevron2"/>
    <dgm:cxn modelId="{A8D33EB8-C95E-435F-9060-55894E89F82B}" type="presOf" srcId="{BC9443F3-24A3-4A57-B18D-C304649B1893}" destId="{7C05A274-766B-43D2-96B5-EDA684A3DA01}" srcOrd="0" destOrd="0" presId="urn:microsoft.com/office/officeart/2005/8/layout/chevron2"/>
    <dgm:cxn modelId="{48D2A1DB-3BBF-4DFB-A044-07A24BEACD75}" srcId="{EACB3176-0484-4E5F-9657-EAAED3BBB79A}" destId="{C8CB7558-043A-4EF6-B42D-90C9BC9098DD}" srcOrd="0" destOrd="0" parTransId="{86616ED6-88DF-4A5F-BC6C-E08965E61E3E}" sibTransId="{0A647244-D41A-4399-BAE9-3190F88D4F72}"/>
    <dgm:cxn modelId="{2FEC9C25-C5C5-4B47-B5A0-79A53A543786}" srcId="{BC9443F3-24A3-4A57-B18D-C304649B1893}" destId="{0A902016-68D5-4E42-8D85-7252DFE5F699}" srcOrd="0" destOrd="0" parTransId="{1D2197EF-830E-4E9F-B8FF-0AB73918CED8}" sibTransId="{91C0C21A-6844-492E-B4FF-32DE156CA3ED}"/>
    <dgm:cxn modelId="{AD9B35DF-5579-4DE7-BDBD-9D44F432A46A}" type="presOf" srcId="{C8CB7558-043A-4EF6-B42D-90C9BC9098DD}" destId="{66ABB8E1-673D-403F-BA83-1DDF056EB5DF}" srcOrd="0" destOrd="0" presId="urn:microsoft.com/office/officeart/2005/8/layout/chevron2"/>
    <dgm:cxn modelId="{3E3D19C8-CEBC-44E4-8023-4A442E79928D}" type="presOf" srcId="{89AC9A61-E207-44CC-90CA-67794DC83E60}" destId="{12D00785-2680-4549-96BF-1C6841161A59}" srcOrd="0" destOrd="0" presId="urn:microsoft.com/office/officeart/2005/8/layout/chevron2"/>
    <dgm:cxn modelId="{4831E5B9-8D59-4A4C-9CFB-A0F72872CF10}" srcId="{AFDCEDD4-26BE-40BC-B024-EEAEF54CE548}" destId="{A59844D1-40C6-472F-A384-980069641B96}" srcOrd="4" destOrd="0" parTransId="{47D7EAD6-A165-4D84-AC01-C71E596013F5}" sibTransId="{51F47C42-5CA4-466B-8935-0F524EC5B4D0}"/>
    <dgm:cxn modelId="{5B96256A-2254-4720-87F1-229D797713F6}" srcId="{A59844D1-40C6-472F-A384-980069641B96}" destId="{A696723F-AF44-4B61-A378-B483324A5E6F}" srcOrd="0" destOrd="0" parTransId="{404383C9-BA01-465A-B30F-3B81293FE3C1}" sibTransId="{716743A0-A581-454E-8AF0-184D07880F44}"/>
    <dgm:cxn modelId="{8A7F943C-BCF4-4469-A267-0915E48467B0}" type="presParOf" srcId="{7057E37C-742F-4936-9FF2-7A0A5019DE4E}" destId="{EB37CA0B-903F-4478-99F8-434CA9FD5D8D}" srcOrd="0" destOrd="0" presId="urn:microsoft.com/office/officeart/2005/8/layout/chevron2"/>
    <dgm:cxn modelId="{8DB43D2C-E8EC-498A-9915-BE0D498C85F6}" type="presParOf" srcId="{EB37CA0B-903F-4478-99F8-434CA9FD5D8D}" destId="{A3022E73-DA39-45CF-9E7A-DA0A87E019ED}" srcOrd="0" destOrd="0" presId="urn:microsoft.com/office/officeart/2005/8/layout/chevron2"/>
    <dgm:cxn modelId="{54FBC182-6B9E-441E-9D99-8038B387534E}" type="presParOf" srcId="{EB37CA0B-903F-4478-99F8-434CA9FD5D8D}" destId="{66ABB8E1-673D-403F-BA83-1DDF056EB5DF}" srcOrd="1" destOrd="0" presId="urn:microsoft.com/office/officeart/2005/8/layout/chevron2"/>
    <dgm:cxn modelId="{1907DB7D-41CF-47D0-8F0E-6BFDD0C79C29}" type="presParOf" srcId="{7057E37C-742F-4936-9FF2-7A0A5019DE4E}" destId="{8ED0027D-8007-4753-B81D-F8D06A42E113}" srcOrd="1" destOrd="0" presId="urn:microsoft.com/office/officeart/2005/8/layout/chevron2"/>
    <dgm:cxn modelId="{089451D7-1CDD-4C13-BFA1-55FE119EED82}" type="presParOf" srcId="{7057E37C-742F-4936-9FF2-7A0A5019DE4E}" destId="{09BF99ED-0F10-4232-967A-9765EFAD5F89}" srcOrd="2" destOrd="0" presId="urn:microsoft.com/office/officeart/2005/8/layout/chevron2"/>
    <dgm:cxn modelId="{81F2D9E2-951D-480C-BDFE-DC2AA0E5313E}" type="presParOf" srcId="{09BF99ED-0F10-4232-967A-9765EFAD5F89}" destId="{78EEBD20-C081-4CFB-AE6A-148BF683DE56}" srcOrd="0" destOrd="0" presId="urn:microsoft.com/office/officeart/2005/8/layout/chevron2"/>
    <dgm:cxn modelId="{DE3AB7F9-7C5F-4D2A-A7EA-9E15BB087487}" type="presParOf" srcId="{09BF99ED-0F10-4232-967A-9765EFAD5F89}" destId="{34ABE6CB-AB65-49D0-B7E6-3743B05322EF}" srcOrd="1" destOrd="0" presId="urn:microsoft.com/office/officeart/2005/8/layout/chevron2"/>
    <dgm:cxn modelId="{62163FDC-58FA-4AE3-A313-204F70C0EAAF}" type="presParOf" srcId="{7057E37C-742F-4936-9FF2-7A0A5019DE4E}" destId="{70D360E8-91D7-4A14-AD6E-431975629A1D}" srcOrd="3" destOrd="0" presId="urn:microsoft.com/office/officeart/2005/8/layout/chevron2"/>
    <dgm:cxn modelId="{A3808F4E-CC80-471B-BC11-7907D4CDCC74}" type="presParOf" srcId="{7057E37C-742F-4936-9FF2-7A0A5019DE4E}" destId="{8F6CE997-665E-4FB7-BFF7-8E1F97A60C1C}" srcOrd="4" destOrd="0" presId="urn:microsoft.com/office/officeart/2005/8/layout/chevron2"/>
    <dgm:cxn modelId="{87FB036E-A159-4DE7-90DA-2F14347017EF}" type="presParOf" srcId="{8F6CE997-665E-4FB7-BFF7-8E1F97A60C1C}" destId="{7C05A274-766B-43D2-96B5-EDA684A3DA01}" srcOrd="0" destOrd="0" presId="urn:microsoft.com/office/officeart/2005/8/layout/chevron2"/>
    <dgm:cxn modelId="{D4C3B549-C2F9-4ADD-B52F-3ECD40724D3F}" type="presParOf" srcId="{8F6CE997-665E-4FB7-BFF7-8E1F97A60C1C}" destId="{C4C614E5-0CBA-4079-9542-489ADBEFE3C6}" srcOrd="1" destOrd="0" presId="urn:microsoft.com/office/officeart/2005/8/layout/chevron2"/>
    <dgm:cxn modelId="{DFEF890B-57CE-4799-BDB2-66CB4CE0F367}" type="presParOf" srcId="{7057E37C-742F-4936-9FF2-7A0A5019DE4E}" destId="{D4516D31-716F-469D-9112-80A5BA6C468E}" srcOrd="5" destOrd="0" presId="urn:microsoft.com/office/officeart/2005/8/layout/chevron2"/>
    <dgm:cxn modelId="{D13E7942-E9BF-4CCF-885F-F0E19360FCFE}" type="presParOf" srcId="{7057E37C-742F-4936-9FF2-7A0A5019DE4E}" destId="{C5AC0BD7-4F2F-4F44-970C-1D724A5CE9D2}" srcOrd="6" destOrd="0" presId="urn:microsoft.com/office/officeart/2005/8/layout/chevron2"/>
    <dgm:cxn modelId="{6B4D9693-B614-40CE-89AC-A18EE66E750D}" type="presParOf" srcId="{C5AC0BD7-4F2F-4F44-970C-1D724A5CE9D2}" destId="{A109A5D7-1C6A-4EB4-9080-2BB72D7DECF8}" srcOrd="0" destOrd="0" presId="urn:microsoft.com/office/officeart/2005/8/layout/chevron2"/>
    <dgm:cxn modelId="{1A6039BF-C6C0-489F-B975-F0B2A73D8C12}" type="presParOf" srcId="{C5AC0BD7-4F2F-4F44-970C-1D724A5CE9D2}" destId="{12D00785-2680-4549-96BF-1C6841161A59}" srcOrd="1" destOrd="0" presId="urn:microsoft.com/office/officeart/2005/8/layout/chevron2"/>
    <dgm:cxn modelId="{FDE572EA-ECBE-48DF-A295-D1EECC96913E}" type="presParOf" srcId="{7057E37C-742F-4936-9FF2-7A0A5019DE4E}" destId="{6DACAA6E-B8DF-4EE7-8157-42C4296735A1}" srcOrd="7" destOrd="0" presId="urn:microsoft.com/office/officeart/2005/8/layout/chevron2"/>
    <dgm:cxn modelId="{4C4A000E-1257-4D65-BCFD-FA07F3438C59}" type="presParOf" srcId="{7057E37C-742F-4936-9FF2-7A0A5019DE4E}" destId="{C00DC5C4-CBE2-45D8-86EB-08672248C8C7}" srcOrd="8" destOrd="0" presId="urn:microsoft.com/office/officeart/2005/8/layout/chevron2"/>
    <dgm:cxn modelId="{99D627C1-DBB3-4277-B7AD-7D13EE6EE69A}" type="presParOf" srcId="{C00DC5C4-CBE2-45D8-86EB-08672248C8C7}" destId="{2FF5489A-A198-4A79-A27F-56AE9316EB6E}" srcOrd="0" destOrd="0" presId="urn:microsoft.com/office/officeart/2005/8/layout/chevron2"/>
    <dgm:cxn modelId="{2276E4FB-5EAD-457D-B113-A76326E7CCC9}" type="presParOf" srcId="{C00DC5C4-CBE2-45D8-86EB-08672248C8C7}" destId="{AD3267D3-F96F-4F10-8B68-11207DDF4865}"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D45521-5E77-4EA1-9AF6-4E5D97BBFB63}" type="doc">
      <dgm:prSet loTypeId="urn:microsoft.com/office/officeart/2005/8/layout/hProcess9" loCatId="process" qsTypeId="urn:microsoft.com/office/officeart/2005/8/quickstyle/simple1" qsCatId="simple" csTypeId="urn:microsoft.com/office/officeart/2005/8/colors/accent1_2" csCatId="accent1" phldr="1"/>
      <dgm:spPr/>
    </dgm:pt>
    <dgm:pt modelId="{A570F00F-33A7-4764-B6DC-7866A25A6872}">
      <dgm:prSet phldrT="[文本]"/>
      <dgm:spPr/>
      <dgm:t>
        <a:bodyPr/>
        <a:lstStyle/>
        <a:p>
          <a:r>
            <a:rPr lang="zh-CN" altLang="en-US" dirty="0" smtClean="0"/>
            <a:t>请求</a:t>
          </a:r>
          <a:endParaRPr lang="zh-CN" altLang="en-US" dirty="0"/>
        </a:p>
      </dgm:t>
    </dgm:pt>
    <dgm:pt modelId="{957926AF-4474-4E2F-AB91-06B7BD3C6AE8}" type="parTrans" cxnId="{7E2A74DC-0CDB-4DA3-B778-E599872A212E}">
      <dgm:prSet/>
      <dgm:spPr/>
      <dgm:t>
        <a:bodyPr/>
        <a:lstStyle/>
        <a:p>
          <a:endParaRPr lang="zh-CN" altLang="en-US"/>
        </a:p>
      </dgm:t>
    </dgm:pt>
    <dgm:pt modelId="{7AABC999-39FB-4C3E-A97E-B9BC2DF44763}" type="sibTrans" cxnId="{7E2A74DC-0CDB-4DA3-B778-E599872A212E}">
      <dgm:prSet/>
      <dgm:spPr/>
      <dgm:t>
        <a:bodyPr/>
        <a:lstStyle/>
        <a:p>
          <a:endParaRPr lang="zh-CN" altLang="en-US"/>
        </a:p>
      </dgm:t>
    </dgm:pt>
    <dgm:pt modelId="{6A34E986-207A-4EED-A1E0-924B3AF5F781}">
      <dgm:prSet phldrT="[文本]"/>
      <dgm:spPr/>
      <dgm:t>
        <a:bodyPr/>
        <a:lstStyle/>
        <a:p>
          <a:r>
            <a:rPr lang="en-US" altLang="zh-CN" dirty="0" err="1" smtClean="0"/>
            <a:t>Grid+TaeSite</a:t>
          </a:r>
          <a:r>
            <a:rPr lang="zh-CN" altLang="en-US" dirty="0" smtClean="0"/>
            <a:t>渲染引擎</a:t>
          </a:r>
          <a:endParaRPr lang="zh-CN" altLang="en-US" dirty="0"/>
        </a:p>
      </dgm:t>
    </dgm:pt>
    <dgm:pt modelId="{A46FFF90-F506-4AE3-AAFD-A3C980024879}" type="parTrans" cxnId="{47FAB232-5CDD-437E-BD55-6DA97336AA11}">
      <dgm:prSet/>
      <dgm:spPr/>
      <dgm:t>
        <a:bodyPr/>
        <a:lstStyle/>
        <a:p>
          <a:endParaRPr lang="zh-CN" altLang="en-US"/>
        </a:p>
      </dgm:t>
    </dgm:pt>
    <dgm:pt modelId="{2196ACE8-7E58-4FEC-95AA-C9334E5714AE}" type="sibTrans" cxnId="{47FAB232-5CDD-437E-BD55-6DA97336AA11}">
      <dgm:prSet/>
      <dgm:spPr/>
      <dgm:t>
        <a:bodyPr/>
        <a:lstStyle/>
        <a:p>
          <a:endParaRPr lang="zh-CN" altLang="en-US"/>
        </a:p>
      </dgm:t>
    </dgm:pt>
    <dgm:pt modelId="{E864616E-4BEF-4FB6-9BD7-F1AA734ACC1B}">
      <dgm:prSet phldrT="[文本]"/>
      <dgm:spPr/>
      <dgm:t>
        <a:bodyPr/>
        <a:lstStyle/>
        <a:p>
          <a:r>
            <a:rPr lang="zh-CN" altLang="en-US" dirty="0" smtClean="0"/>
            <a:t>输出</a:t>
          </a:r>
          <a:endParaRPr lang="zh-CN" altLang="en-US" dirty="0"/>
        </a:p>
      </dgm:t>
    </dgm:pt>
    <dgm:pt modelId="{C5574954-2144-4ED2-8C4D-084D3BAAE7B9}" type="parTrans" cxnId="{143E0092-8503-4CE3-8DA1-A6028EB1C75A}">
      <dgm:prSet/>
      <dgm:spPr/>
      <dgm:t>
        <a:bodyPr/>
        <a:lstStyle/>
        <a:p>
          <a:endParaRPr lang="zh-CN" altLang="en-US"/>
        </a:p>
      </dgm:t>
    </dgm:pt>
    <dgm:pt modelId="{88E3F5C1-C58C-4C35-86C3-7C2AEE7ECB9F}" type="sibTrans" cxnId="{143E0092-8503-4CE3-8DA1-A6028EB1C75A}">
      <dgm:prSet/>
      <dgm:spPr/>
      <dgm:t>
        <a:bodyPr/>
        <a:lstStyle/>
        <a:p>
          <a:endParaRPr lang="zh-CN" altLang="en-US"/>
        </a:p>
      </dgm:t>
    </dgm:pt>
    <dgm:pt modelId="{9F831D40-FA60-4094-B212-2EC22E50A53F}" type="pres">
      <dgm:prSet presAssocID="{C3D45521-5E77-4EA1-9AF6-4E5D97BBFB63}" presName="CompostProcess" presStyleCnt="0">
        <dgm:presLayoutVars>
          <dgm:dir/>
          <dgm:resizeHandles val="exact"/>
        </dgm:presLayoutVars>
      </dgm:prSet>
      <dgm:spPr/>
    </dgm:pt>
    <dgm:pt modelId="{6C3A4F7A-DFF6-47AB-A97E-A5D8F6180121}" type="pres">
      <dgm:prSet presAssocID="{C3D45521-5E77-4EA1-9AF6-4E5D97BBFB63}" presName="arrow" presStyleLbl="bgShp" presStyleIdx="0" presStyleCnt="1"/>
      <dgm:spPr/>
    </dgm:pt>
    <dgm:pt modelId="{F3FA8422-8485-4872-867D-734AA5E8F097}" type="pres">
      <dgm:prSet presAssocID="{C3D45521-5E77-4EA1-9AF6-4E5D97BBFB63}" presName="linearProcess" presStyleCnt="0"/>
      <dgm:spPr/>
    </dgm:pt>
    <dgm:pt modelId="{61BD18F2-D037-44AA-A17F-52CC215C2B42}" type="pres">
      <dgm:prSet presAssocID="{A570F00F-33A7-4764-B6DC-7866A25A6872}" presName="textNode" presStyleLbl="node1" presStyleIdx="0" presStyleCnt="3">
        <dgm:presLayoutVars>
          <dgm:bulletEnabled val="1"/>
        </dgm:presLayoutVars>
      </dgm:prSet>
      <dgm:spPr/>
      <dgm:t>
        <a:bodyPr/>
        <a:lstStyle/>
        <a:p>
          <a:endParaRPr lang="zh-CN" altLang="en-US"/>
        </a:p>
      </dgm:t>
    </dgm:pt>
    <dgm:pt modelId="{0B45D2AB-B7C2-4BE9-B34B-E0AC1E1B0B1A}" type="pres">
      <dgm:prSet presAssocID="{7AABC999-39FB-4C3E-A97E-B9BC2DF44763}" presName="sibTrans" presStyleCnt="0"/>
      <dgm:spPr/>
    </dgm:pt>
    <dgm:pt modelId="{C289D75E-7F4B-497C-B735-A4FABC5E34C2}" type="pres">
      <dgm:prSet presAssocID="{6A34E986-207A-4EED-A1E0-924B3AF5F781}" presName="textNode" presStyleLbl="node1" presStyleIdx="1" presStyleCnt="3">
        <dgm:presLayoutVars>
          <dgm:bulletEnabled val="1"/>
        </dgm:presLayoutVars>
      </dgm:prSet>
      <dgm:spPr/>
      <dgm:t>
        <a:bodyPr/>
        <a:lstStyle/>
        <a:p>
          <a:endParaRPr lang="zh-CN" altLang="en-US"/>
        </a:p>
      </dgm:t>
    </dgm:pt>
    <dgm:pt modelId="{514637D8-1BB9-43E5-8963-4D36D1A69E3D}" type="pres">
      <dgm:prSet presAssocID="{2196ACE8-7E58-4FEC-95AA-C9334E5714AE}" presName="sibTrans" presStyleCnt="0"/>
      <dgm:spPr/>
    </dgm:pt>
    <dgm:pt modelId="{4DE75D9F-E2CF-44C5-A123-F8B5BEE9A587}" type="pres">
      <dgm:prSet presAssocID="{E864616E-4BEF-4FB6-9BD7-F1AA734ACC1B}" presName="textNode" presStyleLbl="node1" presStyleIdx="2" presStyleCnt="3">
        <dgm:presLayoutVars>
          <dgm:bulletEnabled val="1"/>
        </dgm:presLayoutVars>
      </dgm:prSet>
      <dgm:spPr/>
      <dgm:t>
        <a:bodyPr/>
        <a:lstStyle/>
        <a:p>
          <a:endParaRPr lang="zh-CN" altLang="en-US"/>
        </a:p>
      </dgm:t>
    </dgm:pt>
  </dgm:ptLst>
  <dgm:cxnLst>
    <dgm:cxn modelId="{7E2A74DC-0CDB-4DA3-B778-E599872A212E}" srcId="{C3D45521-5E77-4EA1-9AF6-4E5D97BBFB63}" destId="{A570F00F-33A7-4764-B6DC-7866A25A6872}" srcOrd="0" destOrd="0" parTransId="{957926AF-4474-4E2F-AB91-06B7BD3C6AE8}" sibTransId="{7AABC999-39FB-4C3E-A97E-B9BC2DF44763}"/>
    <dgm:cxn modelId="{143E0092-8503-4CE3-8DA1-A6028EB1C75A}" srcId="{C3D45521-5E77-4EA1-9AF6-4E5D97BBFB63}" destId="{E864616E-4BEF-4FB6-9BD7-F1AA734ACC1B}" srcOrd="2" destOrd="0" parTransId="{C5574954-2144-4ED2-8C4D-084D3BAAE7B9}" sibTransId="{88E3F5C1-C58C-4C35-86C3-7C2AEE7ECB9F}"/>
    <dgm:cxn modelId="{026E45CB-E780-456D-8224-BAEBCC6D1A90}" type="presOf" srcId="{A570F00F-33A7-4764-B6DC-7866A25A6872}" destId="{61BD18F2-D037-44AA-A17F-52CC215C2B42}" srcOrd="0" destOrd="0" presId="urn:microsoft.com/office/officeart/2005/8/layout/hProcess9"/>
    <dgm:cxn modelId="{FF842A13-A671-466F-9BFA-77CEC8D027E2}" type="presOf" srcId="{6A34E986-207A-4EED-A1E0-924B3AF5F781}" destId="{C289D75E-7F4B-497C-B735-A4FABC5E34C2}" srcOrd="0" destOrd="0" presId="urn:microsoft.com/office/officeart/2005/8/layout/hProcess9"/>
    <dgm:cxn modelId="{F23F2094-98AD-4902-BB90-37620BAEFEEB}" type="presOf" srcId="{C3D45521-5E77-4EA1-9AF6-4E5D97BBFB63}" destId="{9F831D40-FA60-4094-B212-2EC22E50A53F}" srcOrd="0" destOrd="0" presId="urn:microsoft.com/office/officeart/2005/8/layout/hProcess9"/>
    <dgm:cxn modelId="{47FAB232-5CDD-437E-BD55-6DA97336AA11}" srcId="{C3D45521-5E77-4EA1-9AF6-4E5D97BBFB63}" destId="{6A34E986-207A-4EED-A1E0-924B3AF5F781}" srcOrd="1" destOrd="0" parTransId="{A46FFF90-F506-4AE3-AAFD-A3C980024879}" sibTransId="{2196ACE8-7E58-4FEC-95AA-C9334E5714AE}"/>
    <dgm:cxn modelId="{828E104E-F8A2-40F4-8D07-749818B0A65A}" type="presOf" srcId="{E864616E-4BEF-4FB6-9BD7-F1AA734ACC1B}" destId="{4DE75D9F-E2CF-44C5-A123-F8B5BEE9A587}" srcOrd="0" destOrd="0" presId="urn:microsoft.com/office/officeart/2005/8/layout/hProcess9"/>
    <dgm:cxn modelId="{4FC322CF-3E58-4070-B505-DFE9282FB8D5}" type="presParOf" srcId="{9F831D40-FA60-4094-B212-2EC22E50A53F}" destId="{6C3A4F7A-DFF6-47AB-A97E-A5D8F6180121}" srcOrd="0" destOrd="0" presId="urn:microsoft.com/office/officeart/2005/8/layout/hProcess9"/>
    <dgm:cxn modelId="{9B87717B-D53D-45F0-BDE6-2308E8A611B8}" type="presParOf" srcId="{9F831D40-FA60-4094-B212-2EC22E50A53F}" destId="{F3FA8422-8485-4872-867D-734AA5E8F097}" srcOrd="1" destOrd="0" presId="urn:microsoft.com/office/officeart/2005/8/layout/hProcess9"/>
    <dgm:cxn modelId="{0935A33C-6665-478B-B433-A17E28B5793F}" type="presParOf" srcId="{F3FA8422-8485-4872-867D-734AA5E8F097}" destId="{61BD18F2-D037-44AA-A17F-52CC215C2B42}" srcOrd="0" destOrd="0" presId="urn:microsoft.com/office/officeart/2005/8/layout/hProcess9"/>
    <dgm:cxn modelId="{4D913FFA-615C-4EE7-895B-F0DF7675A450}" type="presParOf" srcId="{F3FA8422-8485-4872-867D-734AA5E8F097}" destId="{0B45D2AB-B7C2-4BE9-B34B-E0AC1E1B0B1A}" srcOrd="1" destOrd="0" presId="urn:microsoft.com/office/officeart/2005/8/layout/hProcess9"/>
    <dgm:cxn modelId="{8A0873A5-FE35-4859-8349-0AB01CCE77E5}" type="presParOf" srcId="{F3FA8422-8485-4872-867D-734AA5E8F097}" destId="{C289D75E-7F4B-497C-B735-A4FABC5E34C2}" srcOrd="2" destOrd="0" presId="urn:microsoft.com/office/officeart/2005/8/layout/hProcess9"/>
    <dgm:cxn modelId="{5E28DA3D-3FA4-4427-A030-9CE3063EF563}" type="presParOf" srcId="{F3FA8422-8485-4872-867D-734AA5E8F097}" destId="{514637D8-1BB9-43E5-8963-4D36D1A69E3D}" srcOrd="3" destOrd="0" presId="urn:microsoft.com/office/officeart/2005/8/layout/hProcess9"/>
    <dgm:cxn modelId="{D18C3650-590C-4B74-A949-80766F1AF23E}" type="presParOf" srcId="{F3FA8422-8485-4872-867D-734AA5E8F097}" destId="{4DE75D9F-E2CF-44C5-A123-F8B5BEE9A587}" srcOrd="4"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BEE5BA-0A82-478E-BC25-C294C13BA07E}" type="datetimeFigureOut">
              <a:rPr lang="zh-CN" altLang="en-US" smtClean="0"/>
              <a:pPr/>
              <a:t>2013-03-29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43FF9B-8755-4B68-B2FB-A8CB4D2510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那么这么</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这么大的一个平台。我做了什么</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我是</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项目的创建者之一。从</a:t>
            </a:r>
            <a:r>
              <a:rPr lang="en-US" altLang="zh-CN" sz="1200" kern="1200" dirty="0" smtClean="0">
                <a:solidFill>
                  <a:schemeClr val="tx1"/>
                </a:solidFill>
                <a:latin typeface="+mn-lt"/>
                <a:ea typeface="+mn-ea"/>
                <a:cs typeface="+mn-cs"/>
              </a:rPr>
              <a:t>11</a:t>
            </a:r>
            <a:r>
              <a:rPr lang="zh-CN" altLang="zh-CN" sz="1200" kern="1200" dirty="0" smtClean="0">
                <a:solidFill>
                  <a:schemeClr val="tx1"/>
                </a:solidFill>
                <a:latin typeface="+mn-lt"/>
                <a:ea typeface="+mn-ea"/>
                <a:cs typeface="+mn-cs"/>
              </a:rPr>
              <a:t>年</a:t>
            </a:r>
            <a:r>
              <a:rPr lang="en-US" altLang="zh-CN" sz="1200" kern="1200" dirty="0" smtClean="0">
                <a:solidFill>
                  <a:schemeClr val="tx1"/>
                </a:solidFill>
                <a:latin typeface="+mn-lt"/>
                <a:ea typeface="+mn-ea"/>
                <a:cs typeface="+mn-cs"/>
              </a:rPr>
              <a:t>7</a:t>
            </a:r>
            <a:r>
              <a:rPr lang="zh-CN" altLang="zh-CN" sz="1200" kern="1200" dirty="0" smtClean="0">
                <a:solidFill>
                  <a:schemeClr val="tx1"/>
                </a:solidFill>
                <a:latin typeface="+mn-lt"/>
                <a:ea typeface="+mn-ea"/>
                <a:cs typeface="+mn-cs"/>
              </a:rPr>
              <a:t>月份</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项目发起到现在，我主要精力都专注于</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。那么讲我的贡献之前，先讲一下别人的贡献</a:t>
            </a:r>
            <a:endParaRPr lang="en-US" altLang="zh-CN"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#1 </a:t>
            </a:r>
            <a:r>
              <a:rPr lang="zh-CN" altLang="zh-CN" sz="1200" kern="1200" dirty="0" smtClean="0">
                <a:solidFill>
                  <a:schemeClr val="tx1"/>
                </a:solidFill>
                <a:latin typeface="+mn-lt"/>
                <a:ea typeface="+mn-ea"/>
                <a:cs typeface="+mn-cs"/>
              </a:rPr>
              <a:t>没有他们两个就没有</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。伯岩</a:t>
            </a:r>
            <a:r>
              <a:rPr lang="zh-CN" altLang="en-US" sz="1200" kern="1200" dirty="0" smtClean="0">
                <a:solidFill>
                  <a:schemeClr val="tx1"/>
                </a:solidFill>
                <a:latin typeface="+mn-lt"/>
                <a:ea typeface="+mn-ea"/>
                <a:cs typeface="+mn-cs"/>
              </a:rPr>
              <a:t>，从</a:t>
            </a:r>
            <a:r>
              <a:rPr lang="en-US" altLang="zh-CN" sz="1200" kern="1200" dirty="0" smtClean="0">
                <a:solidFill>
                  <a:schemeClr val="tx1"/>
                </a:solidFill>
                <a:latin typeface="+mn-lt"/>
                <a:ea typeface="+mn-ea"/>
                <a:cs typeface="+mn-cs"/>
              </a:rPr>
              <a:t>TAE</a:t>
            </a:r>
            <a:r>
              <a:rPr lang="zh-CN" altLang="en-US" sz="1200" kern="1200" dirty="0" smtClean="0">
                <a:solidFill>
                  <a:schemeClr val="tx1"/>
                </a:solidFill>
                <a:latin typeface="+mn-lt"/>
                <a:ea typeface="+mn-ea"/>
                <a:cs typeface="+mn-cs"/>
              </a:rPr>
              <a:t>开始，部分投入</a:t>
            </a:r>
            <a:r>
              <a:rPr lang="zh-CN" altLang="zh-CN" sz="1200" kern="1200" dirty="0" smtClean="0">
                <a:solidFill>
                  <a:schemeClr val="tx1"/>
                </a:solidFill>
                <a:latin typeface="+mn-lt"/>
                <a:ea typeface="+mn-ea"/>
                <a:cs typeface="+mn-cs"/>
              </a:rPr>
              <a:t>。最大的贡献是为</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引入了</a:t>
            </a:r>
            <a:r>
              <a:rPr lang="en-US" altLang="zh-CN" sz="1200" kern="1200" dirty="0" smtClean="0">
                <a:solidFill>
                  <a:schemeClr val="tx1"/>
                </a:solidFill>
                <a:latin typeface="+mn-lt"/>
                <a:ea typeface="+mn-ea"/>
                <a:cs typeface="+mn-cs"/>
              </a:rPr>
              <a:t>Storm</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11</a:t>
            </a:r>
            <a:r>
              <a:rPr lang="zh-CN" altLang="zh-CN" sz="1200" kern="1200" dirty="0" smtClean="0">
                <a:solidFill>
                  <a:schemeClr val="tx1"/>
                </a:solidFill>
                <a:latin typeface="+mn-lt"/>
                <a:ea typeface="+mn-ea"/>
                <a:cs typeface="+mn-cs"/>
              </a:rPr>
              <a:t>年底离职，后</a:t>
            </a:r>
            <a:r>
              <a:rPr lang="zh-CN" altLang="en-US" sz="1200" kern="1200" dirty="0" smtClean="0">
                <a:solidFill>
                  <a:schemeClr val="tx1"/>
                </a:solidFill>
                <a:latin typeface="+mn-lt"/>
                <a:ea typeface="+mn-ea"/>
                <a:cs typeface="+mn-cs"/>
              </a:rPr>
              <a:t>面</a:t>
            </a:r>
            <a:r>
              <a:rPr lang="zh-CN" altLang="zh-CN" sz="1200" kern="1200" dirty="0" smtClean="0">
                <a:solidFill>
                  <a:schemeClr val="tx1"/>
                </a:solidFill>
                <a:latin typeface="+mn-lt"/>
                <a:ea typeface="+mn-ea"/>
                <a:cs typeface="+mn-cs"/>
              </a:rPr>
              <a:t>他的这块工作都是我来接手的。</a:t>
            </a:r>
          </a:p>
          <a:p>
            <a:r>
              <a:rPr lang="en-US" altLang="zh-CN" sz="1200" kern="1200" dirty="0" smtClean="0">
                <a:solidFill>
                  <a:schemeClr val="tx1"/>
                </a:solidFill>
                <a:latin typeface="+mn-lt"/>
                <a:ea typeface="+mn-ea"/>
                <a:cs typeface="+mn-cs"/>
              </a:rPr>
              <a:t>12</a:t>
            </a:r>
            <a:r>
              <a:rPr lang="zh-CN" altLang="zh-CN" sz="1200" kern="1200" dirty="0" smtClean="0">
                <a:solidFill>
                  <a:schemeClr val="tx1"/>
                </a:solidFill>
                <a:latin typeface="+mn-lt"/>
                <a:ea typeface="+mn-ea"/>
                <a:cs typeface="+mn-cs"/>
              </a:rPr>
              <a:t>年</a:t>
            </a:r>
            <a:r>
              <a:rPr lang="en-US" altLang="zh-CN" sz="1200" kern="1200" dirty="0" smtClean="0">
                <a:solidFill>
                  <a:schemeClr val="tx1"/>
                </a:solidFill>
                <a:latin typeface="+mn-lt"/>
                <a:ea typeface="+mn-ea"/>
                <a:cs typeface="+mn-cs"/>
              </a:rPr>
              <a:t>3</a:t>
            </a:r>
            <a:r>
              <a:rPr lang="zh-CN" altLang="zh-CN" sz="1200" kern="1200" dirty="0" smtClean="0">
                <a:solidFill>
                  <a:schemeClr val="tx1"/>
                </a:solidFill>
                <a:latin typeface="+mn-lt"/>
                <a:ea typeface="+mn-ea"/>
                <a:cs typeface="+mn-cs"/>
              </a:rPr>
              <a:t>月雷卷离职，</a:t>
            </a:r>
            <a:r>
              <a:rPr lang="en-US" altLang="zh-CN" sz="1200" kern="1200" dirty="0" smtClean="0">
                <a:solidFill>
                  <a:schemeClr val="tx1"/>
                </a:solidFill>
                <a:latin typeface="+mn-lt"/>
                <a:ea typeface="+mn-ea"/>
                <a:cs typeface="+mn-cs"/>
              </a:rPr>
              <a:t>12</a:t>
            </a:r>
            <a:r>
              <a:rPr lang="zh-CN" altLang="zh-CN" sz="1200" kern="1200" dirty="0" smtClean="0">
                <a:solidFill>
                  <a:schemeClr val="tx1"/>
                </a:solidFill>
                <a:latin typeface="+mn-lt"/>
                <a:ea typeface="+mn-ea"/>
                <a:cs typeface="+mn-cs"/>
              </a:rPr>
              <a:t>年</a:t>
            </a:r>
            <a:r>
              <a:rPr lang="en-US" altLang="zh-CN" sz="1200" kern="1200" dirty="0" smtClean="0">
                <a:solidFill>
                  <a:schemeClr val="tx1"/>
                </a:solidFill>
                <a:latin typeface="+mn-lt"/>
                <a:ea typeface="+mn-ea"/>
                <a:cs typeface="+mn-cs"/>
              </a:rPr>
              <a:t>5</a:t>
            </a:r>
            <a:r>
              <a:rPr lang="zh-CN" altLang="zh-CN" sz="1200" kern="1200" dirty="0" smtClean="0">
                <a:solidFill>
                  <a:schemeClr val="tx1"/>
                </a:solidFill>
                <a:latin typeface="+mn-lt"/>
                <a:ea typeface="+mn-ea"/>
                <a:cs typeface="+mn-cs"/>
              </a:rPr>
              <a:t>月迦勒离职。伯昊带着</a:t>
            </a:r>
            <a:r>
              <a:rPr lang="en-US" altLang="zh-CN" sz="1200" kern="1200" dirty="0" smtClean="0">
                <a:solidFill>
                  <a:schemeClr val="tx1"/>
                </a:solidFill>
                <a:latin typeface="+mn-lt"/>
                <a:ea typeface="+mn-ea"/>
                <a:cs typeface="+mn-cs"/>
              </a:rPr>
              <a:t>4</a:t>
            </a:r>
            <a:r>
              <a:rPr lang="zh-CN" altLang="zh-CN" sz="1200" kern="1200" dirty="0" smtClean="0">
                <a:solidFill>
                  <a:schemeClr val="tx1"/>
                </a:solidFill>
                <a:latin typeface="+mn-lt"/>
                <a:ea typeface="+mn-ea"/>
                <a:cs typeface="+mn-cs"/>
              </a:rPr>
              <a:t>个人来，健全了</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的运维系统</a:t>
            </a:r>
            <a:r>
              <a:rPr lang="zh-CN" altLang="en-US" sz="1200" kern="1200" dirty="0" smtClean="0">
                <a:solidFill>
                  <a:schemeClr val="tx1"/>
                </a:solidFill>
                <a:latin typeface="+mn-lt"/>
                <a:ea typeface="+mn-ea"/>
                <a:cs typeface="+mn-cs"/>
              </a:rPr>
              <a:t>，让</a:t>
            </a:r>
            <a:r>
              <a:rPr lang="en-US" altLang="zh-CN" sz="1200" kern="1200" dirty="0" smtClean="0">
                <a:solidFill>
                  <a:schemeClr val="tx1"/>
                </a:solidFill>
                <a:latin typeface="+mn-lt"/>
                <a:ea typeface="+mn-ea"/>
                <a:cs typeface="+mn-cs"/>
              </a:rPr>
              <a:t>TAE</a:t>
            </a:r>
            <a:r>
              <a:rPr lang="zh-CN" altLang="en-US" sz="1200" kern="1200" dirty="0" smtClean="0">
                <a:solidFill>
                  <a:schemeClr val="tx1"/>
                </a:solidFill>
                <a:latin typeface="+mn-lt"/>
                <a:ea typeface="+mn-ea"/>
                <a:cs typeface="+mn-cs"/>
              </a:rPr>
              <a:t>的产品化迈上了一个新台阶。</a:t>
            </a:r>
            <a:r>
              <a:rPr lang="zh-CN" altLang="zh-CN" sz="1200" kern="1200" dirty="0" smtClean="0">
                <a:solidFill>
                  <a:schemeClr val="tx1"/>
                </a:solidFill>
                <a:latin typeface="+mn-lt"/>
                <a:ea typeface="+mn-ea"/>
                <a:cs typeface="+mn-cs"/>
              </a:rPr>
              <a:t>士宏主要是封装底层基础服务，像</a:t>
            </a:r>
            <a:r>
              <a:rPr lang="en-US" altLang="zh-CN" sz="1200" kern="1200" dirty="0" err="1" smtClean="0">
                <a:solidFill>
                  <a:schemeClr val="tx1"/>
                </a:solidFill>
                <a:latin typeface="+mn-lt"/>
                <a:ea typeface="+mn-ea"/>
                <a:cs typeface="+mn-cs"/>
              </a:rPr>
              <a:t>tair</a:t>
            </a:r>
            <a:r>
              <a:rPr lang="zh-CN"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tfs</a:t>
            </a:r>
            <a:r>
              <a:rPr lang="zh-CN" altLang="zh-CN" sz="1200" kern="1200" dirty="0" smtClean="0">
                <a:solidFill>
                  <a:schemeClr val="tx1"/>
                </a:solidFill>
                <a:latin typeface="+mn-lt"/>
                <a:ea typeface="+mn-ea"/>
                <a:cs typeface="+mn-cs"/>
              </a:rPr>
              <a:t>这些。后期偏向业务多一些。洞玄相当长的时间内一直专注于部署系统</a:t>
            </a:r>
            <a:r>
              <a:rPr lang="zh-CN" altLang="en-US" sz="1200" kern="1200" dirty="0" smtClean="0">
                <a:solidFill>
                  <a:schemeClr val="tx1"/>
                </a:solidFill>
                <a:latin typeface="+mn-lt"/>
                <a:ea typeface="+mn-ea"/>
                <a:cs typeface="+mn-cs"/>
              </a:rPr>
              <a:t>和小二后台</a:t>
            </a:r>
            <a:r>
              <a:rPr lang="zh-CN" altLang="zh-CN" sz="120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我的贡献。</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 #2  </a:t>
            </a:r>
            <a:r>
              <a:rPr lang="en-US" altLang="zh-CN" sz="1200" kern="1200" dirty="0" err="1" smtClean="0">
                <a:solidFill>
                  <a:schemeClr val="tx1"/>
                </a:solidFill>
                <a:latin typeface="+mn-lt"/>
                <a:ea typeface="+mn-ea"/>
                <a:cs typeface="+mn-cs"/>
              </a:rPr>
              <a:t>quercus</a:t>
            </a:r>
            <a:r>
              <a:rPr lang="zh-CN" altLang="zh-CN" sz="1200" kern="1200" dirty="0" smtClean="0">
                <a:solidFill>
                  <a:schemeClr val="tx1"/>
                </a:solidFill>
                <a:latin typeface="+mn-lt"/>
                <a:ea typeface="+mn-ea"/>
                <a:cs typeface="+mn-cs"/>
              </a:rPr>
              <a:t>是一个在</a:t>
            </a:r>
            <a:r>
              <a:rPr lang="en-US" altLang="zh-CN" sz="1200" kern="1200" dirty="0" smtClean="0">
                <a:solidFill>
                  <a:schemeClr val="tx1"/>
                </a:solidFill>
                <a:latin typeface="+mn-lt"/>
                <a:ea typeface="+mn-ea"/>
                <a:cs typeface="+mn-cs"/>
              </a:rPr>
              <a:t>JVM</a:t>
            </a:r>
            <a:r>
              <a:rPr lang="zh-CN" altLang="zh-CN" sz="1200" kern="1200" dirty="0" smtClean="0">
                <a:solidFill>
                  <a:schemeClr val="tx1"/>
                </a:solidFill>
                <a:latin typeface="+mn-lt"/>
                <a:ea typeface="+mn-ea"/>
                <a:cs typeface="+mn-cs"/>
              </a:rPr>
              <a:t>之上执行</a:t>
            </a:r>
            <a:r>
              <a:rPr lang="en-US" altLang="zh-CN" sz="1200" kern="1200" dirty="0" err="1" smtClean="0">
                <a:solidFill>
                  <a:schemeClr val="tx1"/>
                </a:solidFill>
                <a:latin typeface="+mn-lt"/>
                <a:ea typeface="+mn-ea"/>
                <a:cs typeface="+mn-cs"/>
              </a:rPr>
              <a:t>php</a:t>
            </a:r>
            <a:r>
              <a:rPr lang="zh-CN" altLang="zh-CN" sz="1200" kern="1200" dirty="0" smtClean="0">
                <a:solidFill>
                  <a:schemeClr val="tx1"/>
                </a:solidFill>
                <a:latin typeface="+mn-lt"/>
                <a:ea typeface="+mn-ea"/>
                <a:cs typeface="+mn-cs"/>
              </a:rPr>
              <a:t>代码的引擎。</a:t>
            </a:r>
            <a:r>
              <a:rPr lang="en-US" altLang="zh-CN" sz="1200" kern="1200" dirty="0" smtClean="0">
                <a:solidFill>
                  <a:schemeClr val="tx1"/>
                </a:solidFill>
                <a:latin typeface="+mn-lt"/>
                <a:ea typeface="+mn-ea"/>
                <a:cs typeface="+mn-cs"/>
              </a:rPr>
              <a:t>tae-common-engine</a:t>
            </a:r>
            <a:r>
              <a:rPr lang="zh-CN" altLang="en-US" sz="1200" kern="1200" dirty="0" smtClean="0">
                <a:solidFill>
                  <a:schemeClr val="tx1"/>
                </a:solidFill>
                <a:latin typeface="+mn-lt"/>
                <a:ea typeface="+mn-ea"/>
                <a:cs typeface="+mn-cs"/>
              </a:rPr>
              <a:t>对</a:t>
            </a:r>
            <a:r>
              <a:rPr lang="zh-CN" altLang="zh-CN" sz="1200" kern="1200" dirty="0" smtClean="0">
                <a:solidFill>
                  <a:schemeClr val="tx1"/>
                </a:solidFill>
                <a:latin typeface="+mn-lt"/>
                <a:ea typeface="+mn-ea"/>
                <a:cs typeface="+mn-cs"/>
              </a:rPr>
              <a:t>不同的代码，包括</a:t>
            </a:r>
            <a:r>
              <a:rPr lang="en-US" altLang="zh-CN" sz="1200" kern="1200" dirty="0" err="1" smtClean="0">
                <a:solidFill>
                  <a:schemeClr val="tx1"/>
                </a:solidFill>
                <a:latin typeface="+mn-lt"/>
                <a:ea typeface="+mn-ea"/>
                <a:cs typeface="+mn-cs"/>
              </a:rPr>
              <a:t>php</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groovy</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velocity</a:t>
            </a:r>
            <a:r>
              <a:rPr lang="zh-CN" altLang="zh-CN" sz="1200" kern="1200" dirty="0" smtClean="0">
                <a:solidFill>
                  <a:schemeClr val="tx1"/>
                </a:solidFill>
                <a:latin typeface="+mn-lt"/>
                <a:ea typeface="+mn-ea"/>
                <a:cs typeface="+mn-cs"/>
              </a:rPr>
              <a:t>封装了一个通用操作接口，统一处理了代码的加载、编译、缓存和执行逻辑。</a:t>
            </a:r>
            <a:r>
              <a:rPr lang="en-US" altLang="zh-CN" sz="1200" kern="1200" dirty="0" smtClean="0">
                <a:solidFill>
                  <a:schemeClr val="tx1"/>
                </a:solidFill>
                <a:latin typeface="+mn-lt"/>
                <a:ea typeface="+mn-ea"/>
                <a:cs typeface="+mn-cs"/>
              </a:rPr>
              <a:t>quercu+smarty4j+common-engine</a:t>
            </a:r>
            <a:r>
              <a:rPr lang="zh-CN" altLang="zh-CN" sz="1200" kern="1200" dirty="0" smtClean="0">
                <a:solidFill>
                  <a:schemeClr val="tx1"/>
                </a:solidFill>
                <a:latin typeface="+mn-lt"/>
                <a:ea typeface="+mn-ea"/>
                <a:cs typeface="+mn-cs"/>
              </a:rPr>
              <a:t>是目前为止</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的核心，是</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的代码执行引擎。</a:t>
            </a:r>
            <a:r>
              <a:rPr lang="en-US" altLang="zh-CN" sz="1200" kern="1200" dirty="0" err="1" smtClean="0">
                <a:solidFill>
                  <a:schemeClr val="tx1"/>
                </a:solidFill>
                <a:latin typeface="+mn-lt"/>
                <a:ea typeface="+mn-ea"/>
                <a:cs typeface="+mn-cs"/>
              </a:rPr>
              <a:t>taegrid</a:t>
            </a:r>
            <a:r>
              <a:rPr lang="zh-CN" altLang="zh-CN" sz="1200" kern="1200" dirty="0" smtClean="0">
                <a:solidFill>
                  <a:schemeClr val="tx1"/>
                </a:solidFill>
                <a:latin typeface="+mn-lt"/>
                <a:ea typeface="+mn-ea"/>
                <a:cs typeface="+mn-cs"/>
              </a:rPr>
              <a:t>是我们的</a:t>
            </a:r>
            <a:r>
              <a:rPr lang="en-US" altLang="zh-CN" sz="1200" kern="1200" dirty="0" err="1" smtClean="0">
                <a:solidFill>
                  <a:schemeClr val="tx1"/>
                </a:solidFill>
                <a:latin typeface="+mn-lt"/>
                <a:ea typeface="+mn-ea"/>
                <a:cs typeface="+mn-cs"/>
              </a:rPr>
              <a:t>php</a:t>
            </a:r>
            <a:r>
              <a:rPr lang="zh-CN" altLang="zh-CN" sz="1200" kern="1200" dirty="0" smtClean="0">
                <a:solidFill>
                  <a:schemeClr val="tx1"/>
                </a:solidFill>
                <a:latin typeface="+mn-lt"/>
                <a:ea typeface="+mn-ea"/>
                <a:cs typeface="+mn-cs"/>
              </a:rPr>
              <a:t>代码托管容器。</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部署系统一直是我指导洞玄做的，基本是我的设计洞玄的实现。旺铺功能模板，旺铺功能模块。</a:t>
            </a:r>
            <a:r>
              <a:rPr lang="en-US" altLang="zh-CN" sz="1200" kern="1200" baseline="0" dirty="0" smtClean="0">
                <a:solidFill>
                  <a:schemeClr val="tx1"/>
                </a:solidFill>
                <a:latin typeface="+mn-lt"/>
                <a:ea typeface="+mn-ea"/>
                <a:cs typeface="+mn-cs"/>
              </a:rPr>
              <a:t>  #-2 #-1</a:t>
            </a:r>
            <a:r>
              <a:rPr lang="zh-CN" altLang="en-US" sz="1200" kern="1200" baseline="0" dirty="0" smtClean="0">
                <a:solidFill>
                  <a:schemeClr val="tx1"/>
                </a:solidFill>
                <a:latin typeface="+mn-lt"/>
                <a:ea typeface="+mn-ea"/>
                <a:cs typeface="+mn-cs"/>
              </a:rPr>
              <a:t>后面都会讲到</a:t>
            </a:r>
            <a:endParaRPr lang="en-US" altLang="zh-CN" sz="1200" kern="1200" baseline="0" dirty="0" smtClean="0">
              <a:solidFill>
                <a:schemeClr val="tx1"/>
              </a:solidFill>
              <a:latin typeface="+mn-lt"/>
              <a:ea typeface="+mn-ea"/>
              <a:cs typeface="+mn-cs"/>
            </a:endParaRPr>
          </a:p>
          <a:p>
            <a:endParaRPr lang="en-US" altLang="zh-CN" sz="1200" kern="1200" baseline="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前者其实是走了一条避重就轻的路。真正纠结的地方还在于功能模块。这个不细讲了。</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接下来我会以时间顺序，讲一下</a:t>
            </a:r>
            <a:r>
              <a:rPr lang="zh-CN" altLang="en-US" sz="1200" kern="1200" dirty="0" smtClean="0">
                <a:solidFill>
                  <a:schemeClr val="tx1"/>
                </a:solidFill>
                <a:latin typeface="+mn-lt"/>
                <a:ea typeface="+mn-ea"/>
                <a:cs typeface="+mn-cs"/>
              </a:rPr>
              <a:t>各个阶段</a:t>
            </a:r>
            <a:r>
              <a:rPr lang="zh-CN" altLang="zh-CN" sz="1200" kern="1200" dirty="0" smtClean="0">
                <a:solidFill>
                  <a:schemeClr val="tx1"/>
                </a:solidFill>
                <a:latin typeface="+mn-lt"/>
                <a:ea typeface="+mn-ea"/>
                <a:cs typeface="+mn-cs"/>
              </a:rPr>
              <a:t>我在其中做的事情。</a:t>
            </a:r>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厚积薄发</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首先。</a:t>
            </a:r>
            <a:r>
              <a:rPr lang="zh-CN" altLang="en-US" dirty="0" smtClean="0"/>
              <a:t>代码托管面对的首要问题</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代码放在哪？ 肯定不能放在数据表里面了，没法扩展。放本地文件；每台机器放一份，还是不同的</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放不同机器？ 我们选择了后者，叫做分散部署，具体原因很简单不说了。分散部署带来一个路由问题，店铺页面里面会嵌一个</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模块；页面渲染的过程中要远程调用</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的代码，这个远程调用怎么路由？ </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的代码要完成自己的功能，依赖我们的数据存储和内部服务。</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代码怎么调用这些服务？不同的</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之间如果有互操作，</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之间怎么调用？</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zh-CN" altLang="zh-CN" sz="1200" kern="1200" dirty="0" smtClean="0">
                <a:solidFill>
                  <a:schemeClr val="tx1"/>
                </a:solidFill>
                <a:latin typeface="+mn-lt"/>
                <a:ea typeface="+mn-ea"/>
                <a:cs typeface="+mn-cs"/>
              </a:rPr>
              <a:t>针对这两个首要的问题，我快速开发出了两个</a:t>
            </a:r>
            <a:r>
              <a:rPr lang="en-US" altLang="zh-CN" sz="1200" kern="1200" dirty="0" smtClean="0">
                <a:solidFill>
                  <a:schemeClr val="tx1"/>
                </a:solidFill>
                <a:latin typeface="+mn-lt"/>
                <a:ea typeface="+mn-ea"/>
                <a:cs typeface="+mn-cs"/>
              </a:rPr>
              <a:t>DEMO</a:t>
            </a:r>
            <a:r>
              <a:rPr lang="zh-CN" altLang="zh-CN" sz="1200" kern="1200" dirty="0" smtClean="0">
                <a:solidFill>
                  <a:schemeClr val="tx1"/>
                </a:solidFill>
                <a:latin typeface="+mn-lt"/>
                <a:ea typeface="+mn-ea"/>
                <a:cs typeface="+mn-cs"/>
              </a:rPr>
              <a:t>；第一个</a:t>
            </a:r>
            <a:r>
              <a:rPr lang="en-US" altLang="zh-CN" sz="1200" kern="1200" dirty="0" smtClean="0">
                <a:solidFill>
                  <a:schemeClr val="tx1"/>
                </a:solidFill>
                <a:latin typeface="+mn-lt"/>
                <a:ea typeface="+mn-ea"/>
                <a:cs typeface="+mn-cs"/>
              </a:rPr>
              <a:t>demo</a:t>
            </a:r>
            <a:r>
              <a:rPr lang="zh-CN" altLang="zh-CN" sz="1200" kern="1200" dirty="0" smtClean="0">
                <a:solidFill>
                  <a:schemeClr val="tx1"/>
                </a:solidFill>
                <a:latin typeface="+mn-lt"/>
                <a:ea typeface="+mn-ea"/>
                <a:cs typeface="+mn-cs"/>
              </a:rPr>
              <a:t>，解决</a:t>
            </a:r>
            <a:r>
              <a:rPr lang="en-US" altLang="zh-CN" sz="1200" kern="1200" dirty="0" err="1" smtClean="0">
                <a:solidFill>
                  <a:schemeClr val="tx1"/>
                </a:solidFill>
                <a:latin typeface="+mn-lt"/>
                <a:ea typeface="+mn-ea"/>
                <a:cs typeface="+mn-cs"/>
              </a:rPr>
              <a:t>rpc</a:t>
            </a:r>
            <a:r>
              <a:rPr lang="zh-CN" altLang="zh-CN" sz="1200" kern="1200" dirty="0" smtClean="0">
                <a:solidFill>
                  <a:schemeClr val="tx1"/>
                </a:solidFill>
                <a:latin typeface="+mn-lt"/>
                <a:ea typeface="+mn-ea"/>
                <a:cs typeface="+mn-cs"/>
              </a:rPr>
              <a:t>路由问题。首先</a:t>
            </a:r>
            <a:r>
              <a:rPr lang="en-US" altLang="zh-CN" sz="1200" kern="1200" dirty="0" err="1" smtClean="0">
                <a:solidFill>
                  <a:schemeClr val="tx1"/>
                </a:solidFill>
                <a:latin typeface="+mn-lt"/>
                <a:ea typeface="+mn-ea"/>
                <a:cs typeface="+mn-cs"/>
              </a:rPr>
              <a:t>rpc</a:t>
            </a:r>
            <a:r>
              <a:rPr lang="zh-CN" altLang="zh-CN" sz="1200" kern="1200" dirty="0" smtClean="0">
                <a:solidFill>
                  <a:schemeClr val="tx1"/>
                </a:solidFill>
                <a:latin typeface="+mn-lt"/>
                <a:ea typeface="+mn-ea"/>
                <a:cs typeface="+mn-cs"/>
              </a:rPr>
              <a:t>框架采用了</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，这个不多说了，不想重复造轮子。其次为了简化处理，采用所有容器暴露一个相同的的</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服务，服务方法的第一个参数包含了</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的信息。容器在服务实现的内部根据这个</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信息分派给托管的</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 这个服务端。那么在客户端，当</a:t>
            </a:r>
            <a:r>
              <a:rPr lang="zh-CN" altLang="en-US" sz="1200" kern="1200" dirty="0" smtClean="0">
                <a:solidFill>
                  <a:schemeClr val="tx1"/>
                </a:solidFill>
                <a:latin typeface="+mn-lt"/>
                <a:ea typeface="+mn-ea"/>
                <a:cs typeface="+mn-cs"/>
              </a:rPr>
              <a:t>你</a:t>
            </a:r>
            <a:r>
              <a:rPr lang="zh-CN" altLang="zh-CN" sz="1200" kern="1200" dirty="0" smtClean="0">
                <a:solidFill>
                  <a:schemeClr val="tx1"/>
                </a:solidFill>
                <a:latin typeface="+mn-lt"/>
                <a:ea typeface="+mn-ea"/>
                <a:cs typeface="+mn-cs"/>
              </a:rPr>
              <a:t>调用一个</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的时候，就要知道这个</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部署在了哪些</a:t>
            </a:r>
            <a:r>
              <a:rPr lang="en-US" altLang="zh-CN" sz="1200" kern="1200" dirty="0" smtClean="0">
                <a:solidFill>
                  <a:schemeClr val="tx1"/>
                </a:solidFill>
                <a:latin typeface="+mn-lt"/>
                <a:ea typeface="+mn-ea"/>
                <a:cs typeface="+mn-cs"/>
              </a:rPr>
              <a:t>grid</a:t>
            </a:r>
            <a:r>
              <a:rPr lang="zh-CN" altLang="zh-CN" sz="1200" kern="1200" dirty="0" smtClean="0">
                <a:solidFill>
                  <a:schemeClr val="tx1"/>
                </a:solidFill>
                <a:latin typeface="+mn-lt"/>
                <a:ea typeface="+mn-ea"/>
                <a:cs typeface="+mn-cs"/>
              </a:rPr>
              <a:t>上。这个部署信息是动态的，而且只有</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自己知道。现有的</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动态路由不适合解决这个需求。（可能的问题：</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的按参数路由，动态</a:t>
            </a:r>
            <a:r>
              <a:rPr lang="en-US" altLang="zh-CN" sz="1200" kern="1200" dirty="0" smtClean="0">
                <a:solidFill>
                  <a:schemeClr val="tx1"/>
                </a:solidFill>
                <a:latin typeface="+mn-lt"/>
                <a:ea typeface="+mn-ea"/>
                <a:cs typeface="+mn-cs"/>
              </a:rPr>
              <a:t>groovy</a:t>
            </a:r>
            <a:r>
              <a:rPr lang="zh-CN" altLang="zh-CN" sz="1200" kern="1200" dirty="0" smtClean="0">
                <a:solidFill>
                  <a:schemeClr val="tx1"/>
                </a:solidFill>
                <a:latin typeface="+mn-lt"/>
                <a:ea typeface="+mn-ea"/>
                <a:cs typeface="+mn-cs"/>
              </a:rPr>
              <a:t>为什么不能满足这个需求？）所以我就拉了一个</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分支，扩展</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的路由实现，暴露了一个口子，允许业务在</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的路由处理链最末端注册自己定制的路由处理逻辑。然后在</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定制逻辑中，按</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部署的地址列表和</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服务的地址列表做交集，返回给</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框架。这个定制版本的</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一直服务于店铺线。除了路由的扩展，还陆续加了一些小功能，完善了无</a:t>
            </a:r>
            <a:r>
              <a:rPr lang="en-US" altLang="zh-CN" sz="1200" kern="1200" dirty="0" smtClean="0">
                <a:solidFill>
                  <a:schemeClr val="tx1"/>
                </a:solidFill>
                <a:latin typeface="+mn-lt"/>
                <a:ea typeface="+mn-ea"/>
                <a:cs typeface="+mn-cs"/>
              </a:rPr>
              <a:t>jar</a:t>
            </a:r>
            <a:r>
              <a:rPr lang="zh-CN" altLang="zh-CN" sz="1200" kern="1200" dirty="0" smtClean="0">
                <a:solidFill>
                  <a:schemeClr val="tx1"/>
                </a:solidFill>
                <a:latin typeface="+mn-lt"/>
                <a:ea typeface="+mn-ea"/>
                <a:cs typeface="+mn-cs"/>
              </a:rPr>
              <a:t>包依赖</a:t>
            </a:r>
            <a:r>
              <a:rPr lang="en-US" altLang="zh-CN" sz="1200" kern="1200" dirty="0" err="1" smtClean="0">
                <a:solidFill>
                  <a:schemeClr val="tx1"/>
                </a:solidFill>
                <a:latin typeface="+mn-lt"/>
                <a:ea typeface="+mn-ea"/>
                <a:cs typeface="+mn-cs"/>
              </a:rPr>
              <a:t>ndi</a:t>
            </a:r>
            <a:r>
              <a:rPr lang="zh-CN" altLang="zh-CN" sz="1200" kern="1200" dirty="0" smtClean="0">
                <a:solidFill>
                  <a:schemeClr val="tx1"/>
                </a:solidFill>
                <a:latin typeface="+mn-lt"/>
                <a:ea typeface="+mn-ea"/>
                <a:cs typeface="+mn-cs"/>
              </a:rPr>
              <a:t>调用。</a:t>
            </a: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另外一个</a:t>
            </a:r>
            <a:r>
              <a:rPr lang="en-US" altLang="zh-CN" sz="1200" kern="1200" dirty="0" smtClean="0">
                <a:solidFill>
                  <a:schemeClr val="tx1"/>
                </a:solidFill>
                <a:latin typeface="+mn-lt"/>
                <a:ea typeface="+mn-ea"/>
                <a:cs typeface="+mn-cs"/>
              </a:rPr>
              <a:t>DEMO</a:t>
            </a:r>
            <a:r>
              <a:rPr lang="zh-CN" altLang="zh-CN" sz="1200" kern="1200" dirty="0" smtClean="0">
                <a:solidFill>
                  <a:schemeClr val="tx1"/>
                </a:solidFill>
                <a:latin typeface="+mn-lt"/>
                <a:ea typeface="+mn-ea"/>
                <a:cs typeface="+mn-cs"/>
              </a:rPr>
              <a:t>解决</a:t>
            </a:r>
            <a:r>
              <a:rPr lang="en-US" altLang="zh-CN" sz="1200" kern="1200" dirty="0" smtClean="0">
                <a:solidFill>
                  <a:schemeClr val="tx1"/>
                </a:solidFill>
                <a:latin typeface="+mn-lt"/>
                <a:ea typeface="+mn-ea"/>
                <a:cs typeface="+mn-cs"/>
              </a:rPr>
              <a:t>PHP</a:t>
            </a:r>
            <a:r>
              <a:rPr lang="zh-CN" altLang="zh-CN" sz="1200" kern="1200" dirty="0" smtClean="0">
                <a:solidFill>
                  <a:schemeClr val="tx1"/>
                </a:solidFill>
                <a:latin typeface="+mn-lt"/>
                <a:ea typeface="+mn-ea"/>
                <a:cs typeface="+mn-cs"/>
              </a:rPr>
              <a:t>调用服务的问题。咱们来看这两行代码，</a:t>
            </a:r>
            <a:r>
              <a:rPr lang="en-US" altLang="zh-CN" sz="1200" kern="1200" dirty="0" err="1" smtClean="0">
                <a:solidFill>
                  <a:schemeClr val="tx1"/>
                </a:solidFill>
                <a:latin typeface="+mn-lt"/>
                <a:ea typeface="+mn-ea"/>
                <a:cs typeface="+mn-cs"/>
              </a:rPr>
              <a:t>appengine</a:t>
            </a:r>
            <a:r>
              <a:rPr lang="en-US" altLang="zh-CN" sz="1200" kern="1200" dirty="0" smtClean="0">
                <a:solidFill>
                  <a:schemeClr val="tx1"/>
                </a:solidFill>
                <a:latin typeface="+mn-lt"/>
                <a:ea typeface="+mn-ea"/>
                <a:cs typeface="+mn-cs"/>
              </a:rPr>
              <a:t> find </a:t>
            </a:r>
            <a:r>
              <a:rPr lang="zh-CN" altLang="zh-CN" sz="1200" kern="1200" dirty="0" smtClean="0">
                <a:solidFill>
                  <a:schemeClr val="tx1"/>
                </a:solidFill>
                <a:latin typeface="+mn-lt"/>
                <a:ea typeface="+mn-ea"/>
                <a:cs typeface="+mn-cs"/>
              </a:rPr>
              <a:t>根据名称得到一个服务对象， 然后去调用它的方法。 如果这个</a:t>
            </a:r>
            <a:r>
              <a:rPr lang="en-US" altLang="zh-CN" sz="1200" kern="1200" dirty="0" err="1" smtClean="0">
                <a:solidFill>
                  <a:schemeClr val="tx1"/>
                </a:solidFill>
                <a:latin typeface="+mn-lt"/>
                <a:ea typeface="+mn-ea"/>
                <a:cs typeface="+mn-cs"/>
              </a:rPr>
              <a:t>xxService</a:t>
            </a:r>
            <a:r>
              <a:rPr lang="zh-CN" altLang="zh-CN" sz="1200" kern="1200" dirty="0" smtClean="0">
                <a:solidFill>
                  <a:schemeClr val="tx1"/>
                </a:solidFill>
                <a:latin typeface="+mn-lt"/>
                <a:ea typeface="+mn-ea"/>
                <a:cs typeface="+mn-cs"/>
              </a:rPr>
              <a:t>是一个内部服务，我们是预先</a:t>
            </a:r>
            <a:r>
              <a:rPr lang="zh-CN" altLang="en-US" sz="1200" kern="1200" dirty="0" smtClean="0">
                <a:solidFill>
                  <a:schemeClr val="tx1"/>
                </a:solidFill>
                <a:latin typeface="+mn-lt"/>
                <a:ea typeface="+mn-ea"/>
                <a:cs typeface="+mn-cs"/>
              </a:rPr>
              <a:t>知道</a:t>
            </a:r>
            <a:r>
              <a:rPr lang="zh-CN" altLang="zh-CN" sz="1200" kern="1200" dirty="0" smtClean="0">
                <a:solidFill>
                  <a:schemeClr val="tx1"/>
                </a:solidFill>
                <a:latin typeface="+mn-lt"/>
                <a:ea typeface="+mn-ea"/>
                <a:cs typeface="+mn-cs"/>
              </a:rPr>
              <a:t>它接口，提供一个</a:t>
            </a:r>
            <a:r>
              <a:rPr lang="en-US" altLang="zh-CN" sz="1200" kern="1200" dirty="0" smtClean="0">
                <a:solidFill>
                  <a:schemeClr val="tx1"/>
                </a:solidFill>
                <a:latin typeface="+mn-lt"/>
                <a:ea typeface="+mn-ea"/>
                <a:cs typeface="+mn-cs"/>
              </a:rPr>
              <a:t>java</a:t>
            </a:r>
            <a:r>
              <a:rPr lang="zh-CN" altLang="zh-CN" sz="1200" kern="1200" dirty="0" smtClean="0">
                <a:solidFill>
                  <a:schemeClr val="tx1"/>
                </a:solidFill>
                <a:latin typeface="+mn-lt"/>
                <a:ea typeface="+mn-ea"/>
                <a:cs typeface="+mn-cs"/>
              </a:rPr>
              <a:t>代理实现注入到</a:t>
            </a:r>
            <a:r>
              <a:rPr lang="en-US" altLang="zh-CN" sz="1200" kern="1200" dirty="0" err="1" smtClean="0">
                <a:solidFill>
                  <a:schemeClr val="tx1"/>
                </a:solidFill>
                <a:latin typeface="+mn-lt"/>
                <a:ea typeface="+mn-ea"/>
                <a:cs typeface="+mn-cs"/>
              </a:rPr>
              <a:t>php</a:t>
            </a:r>
            <a:r>
              <a:rPr lang="zh-CN" altLang="zh-CN" sz="1200" kern="1200" dirty="0" smtClean="0">
                <a:solidFill>
                  <a:schemeClr val="tx1"/>
                </a:solidFill>
                <a:latin typeface="+mn-lt"/>
                <a:ea typeface="+mn-ea"/>
                <a:cs typeface="+mn-cs"/>
              </a:rPr>
              <a:t>代码执行环境中，</a:t>
            </a:r>
            <a:r>
              <a:rPr lang="en-US" altLang="zh-CN" sz="1200" kern="1200" dirty="0" smtClean="0">
                <a:solidFill>
                  <a:schemeClr val="tx1"/>
                </a:solidFill>
                <a:latin typeface="+mn-lt"/>
                <a:ea typeface="+mn-ea"/>
                <a:cs typeface="+mn-cs"/>
              </a:rPr>
              <a:t>ok</a:t>
            </a:r>
            <a:r>
              <a:rPr lang="zh-CN" altLang="zh-CN" sz="1200" kern="1200" dirty="0" smtClean="0">
                <a:solidFill>
                  <a:schemeClr val="tx1"/>
                </a:solidFill>
                <a:latin typeface="+mn-lt"/>
                <a:ea typeface="+mn-ea"/>
                <a:cs typeface="+mn-cs"/>
              </a:rPr>
              <a:t>了； 如果这个服务时另一个</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提供的，怎么办。有两点：</a:t>
            </a:r>
          </a:p>
          <a:p>
            <a:r>
              <a:rPr lang="zh-CN" altLang="zh-CN" sz="1200" kern="1200" dirty="0" smtClean="0">
                <a:solidFill>
                  <a:schemeClr val="tx1"/>
                </a:solidFill>
                <a:latin typeface="+mn-lt"/>
                <a:ea typeface="+mn-ea"/>
                <a:cs typeface="+mn-cs"/>
              </a:rPr>
              <a:t>第一，容器不可能把一个</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自己的服务接口集成进来</a:t>
            </a:r>
          </a:p>
          <a:p>
            <a:r>
              <a:rPr lang="zh-CN" altLang="zh-CN" sz="1200" kern="1200" dirty="0" smtClean="0">
                <a:solidFill>
                  <a:schemeClr val="tx1"/>
                </a:solidFill>
                <a:latin typeface="+mn-lt"/>
                <a:ea typeface="+mn-ea"/>
                <a:cs typeface="+mn-cs"/>
              </a:rPr>
              <a:t>第二，我容器不愿意去维护所有</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发布的所有服务的元信息，没必要有这个负担</a:t>
            </a:r>
          </a:p>
          <a:p>
            <a:r>
              <a:rPr lang="zh-CN" altLang="zh-CN" sz="1200" kern="1200" dirty="0" smtClean="0">
                <a:solidFill>
                  <a:schemeClr val="tx1"/>
                </a:solidFill>
                <a:latin typeface="+mn-lt"/>
                <a:ea typeface="+mn-ea"/>
                <a:cs typeface="+mn-cs"/>
              </a:rPr>
              <a:t>那么这里</a:t>
            </a:r>
            <a:r>
              <a:rPr lang="en-US" altLang="zh-CN" sz="1200" kern="1200" dirty="0" smtClean="0">
                <a:solidFill>
                  <a:schemeClr val="tx1"/>
                </a:solidFill>
                <a:latin typeface="+mn-lt"/>
                <a:ea typeface="+mn-ea"/>
                <a:cs typeface="+mn-cs"/>
              </a:rPr>
              <a:t>remote</a:t>
            </a:r>
            <a:r>
              <a:rPr lang="zh-CN" altLang="zh-CN" sz="1200" kern="1200" dirty="0" smtClean="0">
                <a:solidFill>
                  <a:schemeClr val="tx1"/>
                </a:solidFill>
                <a:latin typeface="+mn-lt"/>
                <a:ea typeface="+mn-ea"/>
                <a:cs typeface="+mn-cs"/>
              </a:rPr>
              <a:t>这个对象，我们该注入给他什么？这里用常规的</a:t>
            </a:r>
            <a:r>
              <a:rPr lang="en-US" altLang="zh-CN" sz="1200" kern="1200" dirty="0" smtClean="0">
                <a:solidFill>
                  <a:schemeClr val="tx1"/>
                </a:solidFill>
                <a:latin typeface="+mn-lt"/>
                <a:ea typeface="+mn-ea"/>
                <a:cs typeface="+mn-cs"/>
              </a:rPr>
              <a:t>java</a:t>
            </a:r>
            <a:r>
              <a:rPr lang="zh-CN" altLang="zh-CN" sz="1200" kern="1200" dirty="0" smtClean="0">
                <a:solidFill>
                  <a:schemeClr val="tx1"/>
                </a:solidFill>
                <a:latin typeface="+mn-lt"/>
                <a:ea typeface="+mn-ea"/>
                <a:cs typeface="+mn-cs"/>
              </a:rPr>
              <a:t>手段，不管是动态代理也好，动态生成类也好</a:t>
            </a:r>
            <a:r>
              <a:rPr lang="zh-CN" altLang="en-US" sz="1200" kern="1200" dirty="0" smtClean="0">
                <a:solidFill>
                  <a:schemeClr val="tx1"/>
                </a:solidFill>
                <a:latin typeface="+mn-lt"/>
                <a:ea typeface="+mn-ea"/>
                <a:cs typeface="+mn-cs"/>
              </a:rPr>
              <a:t>，是</a:t>
            </a:r>
            <a:r>
              <a:rPr lang="zh-CN" altLang="zh-CN" sz="1200" kern="1200" dirty="0" smtClean="0">
                <a:solidFill>
                  <a:schemeClr val="tx1"/>
                </a:solidFill>
                <a:latin typeface="+mn-lt"/>
                <a:ea typeface="+mn-ea"/>
                <a:cs typeface="+mn-cs"/>
              </a:rPr>
              <a:t>。因为没有接口，不知道它接下来会调用什么方法。</a:t>
            </a: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所以我就想，能不能从引擎的层面解决。于是我研究了</a:t>
            </a:r>
            <a:r>
              <a:rPr lang="en-US" altLang="zh-CN" sz="1200" kern="1200" dirty="0" err="1" smtClean="0">
                <a:solidFill>
                  <a:schemeClr val="tx1"/>
                </a:solidFill>
                <a:latin typeface="+mn-lt"/>
                <a:ea typeface="+mn-ea"/>
                <a:cs typeface="+mn-cs"/>
              </a:rPr>
              <a:t>quercus</a:t>
            </a:r>
            <a:r>
              <a:rPr lang="zh-CN" altLang="zh-CN" sz="1200" kern="1200" dirty="0" smtClean="0">
                <a:solidFill>
                  <a:schemeClr val="tx1"/>
                </a:solidFill>
                <a:latin typeface="+mn-lt"/>
                <a:ea typeface="+mn-ea"/>
                <a:cs typeface="+mn-cs"/>
              </a:rPr>
              <a:t>引擎代码，很快找到了思路：</a:t>
            </a:r>
            <a:r>
              <a:rPr lang="en-US" altLang="zh-CN" sz="1200" kern="1200" dirty="0" smtClean="0">
                <a:solidFill>
                  <a:schemeClr val="tx1"/>
                </a:solidFill>
                <a:latin typeface="+mn-lt"/>
                <a:ea typeface="+mn-ea"/>
                <a:cs typeface="+mn-cs"/>
              </a:rPr>
              <a:t>find</a:t>
            </a:r>
            <a:r>
              <a:rPr lang="zh-CN" altLang="zh-CN" sz="1200" kern="1200" dirty="0" smtClean="0">
                <a:solidFill>
                  <a:schemeClr val="tx1"/>
                </a:solidFill>
                <a:latin typeface="+mn-lt"/>
                <a:ea typeface="+mn-ea"/>
                <a:cs typeface="+mn-cs"/>
              </a:rPr>
              <a:t>返回一个伪对象，只用来跟踪当前调用的服务名，方法名，参数。然后在真正方法调用在</a:t>
            </a:r>
            <a:r>
              <a:rPr lang="en-US" altLang="zh-CN" sz="1200" kern="1200" dirty="0" err="1" smtClean="0">
                <a:solidFill>
                  <a:schemeClr val="tx1"/>
                </a:solidFill>
                <a:latin typeface="+mn-lt"/>
                <a:ea typeface="+mn-ea"/>
                <a:cs typeface="+mn-cs"/>
              </a:rPr>
              <a:t>quercus</a:t>
            </a:r>
            <a:r>
              <a:rPr lang="zh-CN" altLang="zh-CN" sz="1200" kern="1200" dirty="0" smtClean="0">
                <a:solidFill>
                  <a:schemeClr val="tx1"/>
                </a:solidFill>
                <a:latin typeface="+mn-lt"/>
                <a:ea typeface="+mn-ea"/>
                <a:cs typeface="+mn-cs"/>
              </a:rPr>
              <a:t>内部执行的时候，插入扩展代码，根据跟踪信息，完成</a:t>
            </a:r>
            <a:r>
              <a:rPr lang="en-US" altLang="zh-CN" sz="1200" kern="1200" dirty="0" err="1" smtClean="0">
                <a:solidFill>
                  <a:schemeClr val="tx1"/>
                </a:solidFill>
                <a:latin typeface="+mn-lt"/>
                <a:ea typeface="+mn-ea"/>
                <a:cs typeface="+mn-cs"/>
              </a:rPr>
              <a:t>rpc</a:t>
            </a:r>
            <a:r>
              <a:rPr lang="zh-CN" altLang="zh-CN" sz="1200" kern="1200" dirty="0" smtClean="0">
                <a:solidFill>
                  <a:schemeClr val="tx1"/>
                </a:solidFill>
                <a:latin typeface="+mn-lt"/>
                <a:ea typeface="+mn-ea"/>
                <a:cs typeface="+mn-cs"/>
              </a:rPr>
              <a:t>调用返回。 然后快速写了一个</a:t>
            </a:r>
            <a:r>
              <a:rPr lang="en-US" altLang="zh-CN" sz="1200" kern="1200" dirty="0" smtClean="0">
                <a:solidFill>
                  <a:schemeClr val="tx1"/>
                </a:solidFill>
                <a:latin typeface="+mn-lt"/>
                <a:ea typeface="+mn-ea"/>
                <a:cs typeface="+mn-cs"/>
              </a:rPr>
              <a:t>demo</a:t>
            </a:r>
            <a:r>
              <a:rPr lang="zh-CN" altLang="zh-CN" sz="1200" kern="1200" dirty="0" smtClean="0">
                <a:solidFill>
                  <a:schemeClr val="tx1"/>
                </a:solidFill>
                <a:latin typeface="+mn-lt"/>
                <a:ea typeface="+mn-ea"/>
                <a:cs typeface="+mn-cs"/>
              </a:rPr>
              <a:t>验证这个思路。</a:t>
            </a: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这个思路的转变很重要。从做这个</a:t>
            </a:r>
            <a:r>
              <a:rPr lang="en-US" altLang="zh-CN" sz="1200" kern="1200" dirty="0" smtClean="0">
                <a:solidFill>
                  <a:schemeClr val="tx1"/>
                </a:solidFill>
                <a:latin typeface="+mn-lt"/>
                <a:ea typeface="+mn-ea"/>
                <a:cs typeface="+mn-cs"/>
              </a:rPr>
              <a:t>demo</a:t>
            </a:r>
            <a:r>
              <a:rPr lang="zh-CN" altLang="zh-CN" sz="1200" kern="1200" dirty="0" smtClean="0">
                <a:solidFill>
                  <a:schemeClr val="tx1"/>
                </a:solidFill>
                <a:latin typeface="+mn-lt"/>
                <a:ea typeface="+mn-ea"/>
                <a:cs typeface="+mn-cs"/>
              </a:rPr>
              <a:t>，我开始逐步深入了解</a:t>
            </a:r>
            <a:r>
              <a:rPr lang="en-US" altLang="zh-CN" sz="1200" kern="1200" dirty="0" err="1" smtClean="0">
                <a:solidFill>
                  <a:schemeClr val="tx1"/>
                </a:solidFill>
                <a:latin typeface="+mn-lt"/>
                <a:ea typeface="+mn-ea"/>
                <a:cs typeface="+mn-cs"/>
              </a:rPr>
              <a:t>quercus</a:t>
            </a:r>
            <a:r>
              <a:rPr lang="zh-CN" altLang="zh-CN" sz="1200" kern="1200" dirty="0" smtClean="0">
                <a:solidFill>
                  <a:schemeClr val="tx1"/>
                </a:solidFill>
                <a:latin typeface="+mn-lt"/>
                <a:ea typeface="+mn-ea"/>
                <a:cs typeface="+mn-cs"/>
              </a:rPr>
              <a:t>引擎的实现。从中发现，执行引擎对于其上运行的代码来说，就是上帝。你控制住了执行引擎，就相当于控制了代码运行过程中的各个环节。你想在哪个环节做点什么，插入点儿什么逻辑，马上就能做到，而且对其上的代码完全透明。你能彻底控制他，而他根本感觉不到你，这种感觉很爽。就跟电影</a:t>
            </a:r>
            <a:r>
              <a:rPr lang="en-US" altLang="zh-CN" sz="1200" kern="1200" dirty="0" smtClean="0">
                <a:solidFill>
                  <a:schemeClr val="tx1"/>
                </a:solidFill>
                <a:latin typeface="+mn-lt"/>
                <a:ea typeface="+mn-ea"/>
                <a:cs typeface="+mn-cs"/>
              </a:rPr>
              <a:t>Matrix</a:t>
            </a:r>
            <a:r>
              <a:rPr lang="zh-CN" altLang="zh-CN" sz="1200" kern="1200" dirty="0" smtClean="0">
                <a:solidFill>
                  <a:schemeClr val="tx1"/>
                </a:solidFill>
                <a:latin typeface="+mn-lt"/>
                <a:ea typeface="+mn-ea"/>
                <a:cs typeface="+mn-cs"/>
              </a:rPr>
              <a:t>，骇客帝国一样，你懂得。深刻认识这一点对其后安全框架的设计，用哪种安全策略，安全架构怎么选择非常有帮助。这个我后面会提到。</a:t>
            </a:r>
          </a:p>
          <a:p>
            <a:r>
              <a:rPr lang="en-US" altLang="zh-CN" sz="1200" kern="1200" dirty="0" smtClean="0">
                <a:solidFill>
                  <a:schemeClr val="tx1"/>
                </a:solidFill>
                <a:latin typeface="+mn-lt"/>
                <a:ea typeface="+mn-ea"/>
                <a:cs typeface="+mn-cs"/>
              </a:rPr>
              <a:t> </a:t>
            </a:r>
            <a:endParaRPr lang="zh-CN"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通过这两个</a:t>
            </a:r>
            <a:r>
              <a:rPr lang="en-US" altLang="zh-CN" sz="1200" kern="1200" dirty="0" smtClean="0">
                <a:solidFill>
                  <a:schemeClr val="tx1"/>
                </a:solidFill>
                <a:latin typeface="+mn-lt"/>
                <a:ea typeface="+mn-ea"/>
                <a:cs typeface="+mn-cs"/>
              </a:rPr>
              <a:t>demo</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核心功能的主流程，关键环节得到了验证。在项目开始，没有人做过</a:t>
            </a:r>
            <a:r>
              <a:rPr lang="en-US" altLang="zh-CN" sz="1200" kern="1200" dirty="0" smtClean="0">
                <a:solidFill>
                  <a:schemeClr val="tx1"/>
                </a:solidFill>
                <a:latin typeface="+mn-lt"/>
                <a:ea typeface="+mn-ea"/>
                <a:cs typeface="+mn-cs"/>
              </a:rPr>
              <a:t>AE</a:t>
            </a:r>
            <a:r>
              <a:rPr lang="zh-CN" altLang="zh-CN" sz="1200" kern="1200" dirty="0" smtClean="0">
                <a:solidFill>
                  <a:schemeClr val="tx1"/>
                </a:solidFill>
                <a:latin typeface="+mn-lt"/>
                <a:ea typeface="+mn-ea"/>
                <a:cs typeface="+mn-cs"/>
              </a:rPr>
              <a:t>，大家都是摸着石头过河。很多问题，很多技术细节不是一下能想清楚。光是空泛的给出一个架构，没有人会觉的心里有底。所以我这种快速出原型的方式，迅速给大家垫了个底，得到了大家的认可。以后的</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进程中，也一直是按照这种方式，快速原型迭代，验证思路。</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zh-CN" sz="1200" kern="1200" dirty="0" smtClean="0">
                <a:solidFill>
                  <a:schemeClr val="tx1"/>
                </a:solidFill>
                <a:latin typeface="+mn-lt"/>
                <a:ea typeface="+mn-ea"/>
                <a:cs typeface="+mn-cs"/>
              </a:rPr>
              <a:t>这是</a:t>
            </a:r>
            <a:r>
              <a:rPr lang="en-US" altLang="zh-CN" sz="1200" kern="1200" dirty="0" smtClean="0">
                <a:solidFill>
                  <a:schemeClr val="tx1"/>
                </a:solidFill>
                <a:latin typeface="+mn-lt"/>
                <a:ea typeface="+mn-ea"/>
                <a:cs typeface="+mn-cs"/>
              </a:rPr>
              <a:t>11</a:t>
            </a:r>
            <a:r>
              <a:rPr lang="zh-CN" altLang="zh-CN" sz="1200" kern="1200" dirty="0" smtClean="0">
                <a:solidFill>
                  <a:schemeClr val="tx1"/>
                </a:solidFill>
                <a:latin typeface="+mn-lt"/>
                <a:ea typeface="+mn-ea"/>
                <a:cs typeface="+mn-cs"/>
              </a:rPr>
              <a:t>年</a:t>
            </a:r>
            <a:r>
              <a:rPr lang="en-US" altLang="zh-CN" sz="1200" kern="1200" dirty="0" smtClean="0">
                <a:solidFill>
                  <a:schemeClr val="tx1"/>
                </a:solidFill>
                <a:latin typeface="+mn-lt"/>
                <a:ea typeface="+mn-ea"/>
                <a:cs typeface="+mn-cs"/>
              </a:rPr>
              <a:t>7</a:t>
            </a:r>
            <a:r>
              <a:rPr lang="zh-CN" altLang="zh-CN" sz="1200" kern="1200" dirty="0" smtClean="0">
                <a:solidFill>
                  <a:schemeClr val="tx1"/>
                </a:solidFill>
                <a:latin typeface="+mn-lt"/>
                <a:ea typeface="+mn-ea"/>
                <a:cs typeface="+mn-cs"/>
              </a:rPr>
              <a:t>月底</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系统的一个初步的想法。上面的</a:t>
            </a:r>
            <a:r>
              <a:rPr lang="en-US" altLang="zh-CN" sz="1200" kern="1200" dirty="0" err="1" smtClean="0">
                <a:solidFill>
                  <a:schemeClr val="tx1"/>
                </a:solidFill>
                <a:latin typeface="+mn-lt"/>
                <a:ea typeface="+mn-ea"/>
                <a:cs typeface="+mn-cs"/>
              </a:rPr>
              <a:t>WebContainer</a:t>
            </a:r>
            <a:r>
              <a:rPr lang="zh-CN" altLang="zh-CN" sz="1200" kern="1200" dirty="0" smtClean="0">
                <a:solidFill>
                  <a:schemeClr val="tx1"/>
                </a:solidFill>
                <a:latin typeface="+mn-lt"/>
                <a:ea typeface="+mn-ea"/>
                <a:cs typeface="+mn-cs"/>
              </a:rPr>
              <a:t>代表旺铺装修和浏览系统。</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代码运行在</a:t>
            </a:r>
            <a:r>
              <a:rPr lang="en-US" altLang="zh-CN" sz="1200" kern="1200" dirty="0" err="1" smtClean="0">
                <a:solidFill>
                  <a:schemeClr val="tx1"/>
                </a:solidFill>
                <a:latin typeface="+mn-lt"/>
                <a:ea typeface="+mn-ea"/>
                <a:cs typeface="+mn-cs"/>
              </a:rPr>
              <a:t>ServiceContainer</a:t>
            </a:r>
            <a:r>
              <a:rPr lang="zh-CN" altLang="zh-CN" sz="1200" kern="1200" dirty="0" smtClean="0">
                <a:solidFill>
                  <a:schemeClr val="tx1"/>
                </a:solidFill>
                <a:latin typeface="+mn-lt"/>
                <a:ea typeface="+mn-ea"/>
                <a:cs typeface="+mn-cs"/>
              </a:rPr>
              <a:t>容器中。这个</a:t>
            </a:r>
            <a:r>
              <a:rPr lang="en-US" altLang="zh-CN" sz="1200" kern="1200" dirty="0" smtClean="0">
                <a:solidFill>
                  <a:schemeClr val="tx1"/>
                </a:solidFill>
                <a:latin typeface="+mn-lt"/>
                <a:ea typeface="+mn-ea"/>
                <a:cs typeface="+mn-cs"/>
              </a:rPr>
              <a:t>container</a:t>
            </a:r>
            <a:r>
              <a:rPr lang="zh-CN" altLang="zh-CN" sz="1200" kern="1200" dirty="0" smtClean="0">
                <a:solidFill>
                  <a:schemeClr val="tx1"/>
                </a:solidFill>
                <a:latin typeface="+mn-lt"/>
                <a:ea typeface="+mn-ea"/>
                <a:cs typeface="+mn-cs"/>
              </a:rPr>
              <a:t>是我一直直接负责的，现在叫</a:t>
            </a:r>
            <a:r>
              <a:rPr lang="en-US" altLang="zh-CN" sz="1200" kern="1200" dirty="0" err="1" smtClean="0">
                <a:solidFill>
                  <a:schemeClr val="tx1"/>
                </a:solidFill>
                <a:latin typeface="+mn-lt"/>
                <a:ea typeface="+mn-ea"/>
                <a:cs typeface="+mn-cs"/>
              </a:rPr>
              <a:t>taegrid</a:t>
            </a:r>
            <a:r>
              <a:rPr lang="zh-CN" altLang="zh-CN" sz="1200" kern="1200" dirty="0" smtClean="0">
                <a:solidFill>
                  <a:schemeClr val="tx1"/>
                </a:solidFill>
                <a:latin typeface="+mn-lt"/>
                <a:ea typeface="+mn-ea"/>
                <a:cs typeface="+mn-cs"/>
              </a:rPr>
              <a:t>。装修浏览系统通过</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调用</a:t>
            </a:r>
            <a:r>
              <a:rPr lang="en-US" altLang="zh-CN" sz="1200" kern="1200" dirty="0" err="1" smtClean="0">
                <a:solidFill>
                  <a:schemeClr val="tx1"/>
                </a:solidFill>
                <a:latin typeface="+mn-lt"/>
                <a:ea typeface="+mn-ea"/>
                <a:cs typeface="+mn-cs"/>
              </a:rPr>
              <a:t>ServiceContainer</a:t>
            </a:r>
            <a:r>
              <a:rPr lang="zh-CN" altLang="zh-CN" sz="1200" kern="1200" dirty="0" smtClean="0">
                <a:solidFill>
                  <a:schemeClr val="tx1"/>
                </a:solidFill>
                <a:latin typeface="+mn-lt"/>
                <a:ea typeface="+mn-ea"/>
                <a:cs typeface="+mn-cs"/>
              </a:rPr>
              <a:t>完成</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模块的渲染。</a:t>
            </a:r>
            <a:r>
              <a:rPr lang="en-US" altLang="zh-CN" sz="1200" kern="1200" dirty="0" err="1" smtClean="0">
                <a:solidFill>
                  <a:schemeClr val="tx1"/>
                </a:solidFill>
                <a:latin typeface="+mn-lt"/>
                <a:ea typeface="+mn-ea"/>
                <a:cs typeface="+mn-cs"/>
              </a:rPr>
              <a:t>ServiceContainer</a:t>
            </a:r>
            <a:r>
              <a:rPr lang="zh-CN" altLang="zh-CN" sz="1200" kern="1200" dirty="0" smtClean="0">
                <a:solidFill>
                  <a:schemeClr val="tx1"/>
                </a:solidFill>
                <a:latin typeface="+mn-lt"/>
                <a:ea typeface="+mn-ea"/>
                <a:cs typeface="+mn-cs"/>
              </a:rPr>
              <a:t>容器在</a:t>
            </a:r>
            <a:r>
              <a:rPr lang="en-US" altLang="zh-CN" sz="1200" kern="1200" dirty="0" err="1" smtClean="0">
                <a:solidFill>
                  <a:schemeClr val="tx1"/>
                </a:solidFill>
                <a:latin typeface="+mn-lt"/>
                <a:ea typeface="+mn-ea"/>
                <a:cs typeface="+mn-cs"/>
              </a:rPr>
              <a:t>php</a:t>
            </a:r>
            <a:r>
              <a:rPr lang="zh-CN" altLang="zh-CN" sz="1200" kern="1200" dirty="0" smtClean="0">
                <a:solidFill>
                  <a:schemeClr val="tx1"/>
                </a:solidFill>
                <a:latin typeface="+mn-lt"/>
                <a:ea typeface="+mn-ea"/>
                <a:cs typeface="+mn-cs"/>
              </a:rPr>
              <a:t>代码的执行环境中注入淘宝基础服务和公共服务。从这个图大家看到，</a:t>
            </a:r>
            <a:r>
              <a:rPr lang="en-US" altLang="zh-CN" sz="1200" kern="1200" dirty="0" err="1" smtClean="0">
                <a:solidFill>
                  <a:schemeClr val="tx1"/>
                </a:solidFill>
                <a:latin typeface="+mn-lt"/>
                <a:ea typeface="+mn-ea"/>
                <a:cs typeface="+mn-cs"/>
              </a:rPr>
              <a:t>ServiceContainer</a:t>
            </a:r>
            <a:r>
              <a:rPr lang="zh-CN" altLang="zh-CN" sz="1200" kern="1200" dirty="0" smtClean="0">
                <a:solidFill>
                  <a:schemeClr val="tx1"/>
                </a:solidFill>
                <a:latin typeface="+mn-lt"/>
                <a:ea typeface="+mn-ea"/>
                <a:cs typeface="+mn-cs"/>
              </a:rPr>
              <a:t>没有</a:t>
            </a:r>
            <a:r>
              <a:rPr lang="en-US" altLang="zh-CN" sz="1200" kern="1200" dirty="0" smtClean="0">
                <a:solidFill>
                  <a:schemeClr val="tx1"/>
                </a:solidFill>
                <a:latin typeface="+mn-lt"/>
                <a:ea typeface="+mn-ea"/>
                <a:cs typeface="+mn-cs"/>
              </a:rPr>
              <a:t>http</a:t>
            </a:r>
            <a:r>
              <a:rPr lang="zh-CN" altLang="zh-CN" sz="1200" kern="1200" dirty="0" smtClean="0">
                <a:solidFill>
                  <a:schemeClr val="tx1"/>
                </a:solidFill>
                <a:latin typeface="+mn-lt"/>
                <a:ea typeface="+mn-ea"/>
                <a:cs typeface="+mn-cs"/>
              </a:rPr>
              <a:t>访问。当时对于</a:t>
            </a:r>
            <a:r>
              <a:rPr lang="en-US" altLang="zh-CN" sz="1200" kern="1200" dirty="0" err="1" smtClean="0">
                <a:solidFill>
                  <a:schemeClr val="tx1"/>
                </a:solidFill>
                <a:latin typeface="+mn-lt"/>
                <a:ea typeface="+mn-ea"/>
                <a:cs typeface="+mn-cs"/>
              </a:rPr>
              <a:t>ServiceContainer</a:t>
            </a:r>
            <a:r>
              <a:rPr lang="zh-CN" altLang="zh-CN" sz="1200" kern="1200" dirty="0" smtClean="0">
                <a:solidFill>
                  <a:schemeClr val="tx1"/>
                </a:solidFill>
                <a:latin typeface="+mn-lt"/>
                <a:ea typeface="+mn-ea"/>
                <a:cs typeface="+mn-cs"/>
              </a:rPr>
              <a:t>要不要直接对外暴露</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服务存在分歧。</a:t>
            </a:r>
            <a:endParaRPr lang="zh-CN" altLang="en-US" dirty="0" smtClean="0"/>
          </a:p>
        </p:txBody>
      </p:sp>
      <p:sp>
        <p:nvSpPr>
          <p:cNvPr id="2048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DAD16A5-13D5-4A12-BC12-95B001202187}" type="slidenum">
              <a:rPr lang="zh-CN" altLang="en-US" smtClean="0">
                <a:latin typeface="Arial" pitchFamily="34" charset="0"/>
              </a:rPr>
              <a:pPr/>
              <a:t>17</a:t>
            </a:fld>
            <a:endParaRPr lang="zh-CN" alt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要不要往</a:t>
            </a:r>
            <a:r>
              <a:rPr lang="en-US" altLang="zh-CN" sz="1200" kern="1200" dirty="0" smtClean="0">
                <a:solidFill>
                  <a:schemeClr val="tx1"/>
                </a:solidFill>
                <a:latin typeface="+mn-lt"/>
                <a:ea typeface="+mn-ea"/>
                <a:cs typeface="+mn-cs"/>
              </a:rPr>
              <a:t>AE</a:t>
            </a:r>
            <a:r>
              <a:rPr lang="zh-CN" altLang="zh-CN" sz="1200" kern="1200" dirty="0" smtClean="0">
                <a:solidFill>
                  <a:schemeClr val="tx1"/>
                </a:solidFill>
                <a:latin typeface="+mn-lt"/>
                <a:ea typeface="+mn-ea"/>
                <a:cs typeface="+mn-cs"/>
              </a:rPr>
              <a:t>的方向走下去，还是只局限于满足店铺的需求也存在分歧。并且后来多次出现摇摆。我是倾向于开放的，所以在</a:t>
            </a:r>
            <a:r>
              <a:rPr lang="en-US" altLang="zh-CN" sz="1200" kern="1200" dirty="0" err="1" smtClean="0">
                <a:solidFill>
                  <a:schemeClr val="tx1"/>
                </a:solidFill>
                <a:latin typeface="+mn-lt"/>
                <a:ea typeface="+mn-ea"/>
                <a:cs typeface="+mn-cs"/>
              </a:rPr>
              <a:t>ServiceContainer</a:t>
            </a:r>
            <a:r>
              <a:rPr lang="zh-CN" altLang="zh-CN" sz="1200" kern="1200" dirty="0" smtClean="0">
                <a:solidFill>
                  <a:schemeClr val="tx1"/>
                </a:solidFill>
                <a:latin typeface="+mn-lt"/>
                <a:ea typeface="+mn-ea"/>
                <a:cs typeface="+mn-cs"/>
              </a:rPr>
              <a:t>的实现中直接支持了两种方式。从</a:t>
            </a:r>
            <a:r>
              <a:rPr lang="en-US" altLang="zh-CN" sz="1200" kern="1200" dirty="0" smtClean="0">
                <a:solidFill>
                  <a:schemeClr val="tx1"/>
                </a:solidFill>
                <a:latin typeface="+mn-lt"/>
                <a:ea typeface="+mn-ea"/>
                <a:cs typeface="+mn-cs"/>
              </a:rPr>
              <a:t>HTTP</a:t>
            </a:r>
            <a:r>
              <a:rPr lang="zh-CN" altLang="zh-CN" sz="1200" kern="1200" dirty="0" smtClean="0">
                <a:solidFill>
                  <a:schemeClr val="tx1"/>
                </a:solidFill>
                <a:latin typeface="+mn-lt"/>
                <a:ea typeface="+mn-ea"/>
                <a:cs typeface="+mn-cs"/>
              </a:rPr>
              <a:t>外部调用路径上，因为</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分散部署的原因，同样需要自己的路由。当时我考察了</a:t>
            </a:r>
            <a:r>
              <a:rPr lang="en-US" altLang="zh-CN" sz="1200" kern="1200" dirty="0" err="1" smtClean="0">
                <a:solidFill>
                  <a:schemeClr val="tx1"/>
                </a:solidFill>
                <a:latin typeface="+mn-lt"/>
                <a:ea typeface="+mn-ea"/>
                <a:cs typeface="+mn-cs"/>
              </a:rPr>
              <a:t>HAProxy</a:t>
            </a:r>
            <a:r>
              <a:rPr lang="zh-CN" altLang="zh-CN" sz="1200" kern="1200" dirty="0" smtClean="0">
                <a:solidFill>
                  <a:schemeClr val="tx1"/>
                </a:solidFill>
                <a:latin typeface="+mn-lt"/>
                <a:ea typeface="+mn-ea"/>
                <a:cs typeface="+mn-cs"/>
              </a:rPr>
              <a:t>和</a:t>
            </a:r>
            <a:r>
              <a:rPr lang="en-US" altLang="zh-CN" sz="1200" kern="1200" dirty="0" err="1" smtClean="0">
                <a:solidFill>
                  <a:schemeClr val="tx1"/>
                </a:solidFill>
                <a:latin typeface="+mn-lt"/>
                <a:ea typeface="+mn-ea"/>
                <a:cs typeface="+mn-cs"/>
              </a:rPr>
              <a:t>Nginx</a:t>
            </a:r>
            <a:r>
              <a:rPr lang="zh-CN" altLang="zh-CN" sz="1200" kern="1200" dirty="0" smtClean="0">
                <a:solidFill>
                  <a:schemeClr val="tx1"/>
                </a:solidFill>
                <a:latin typeface="+mn-lt"/>
                <a:ea typeface="+mn-ea"/>
                <a:cs typeface="+mn-cs"/>
              </a:rPr>
              <a:t>等产品，了解到叔度团队已经有一个</a:t>
            </a:r>
            <a:r>
              <a:rPr lang="en-US" altLang="zh-CN" sz="1200" kern="1200" dirty="0" err="1" smtClean="0">
                <a:solidFill>
                  <a:schemeClr val="tx1"/>
                </a:solidFill>
                <a:latin typeface="+mn-lt"/>
                <a:ea typeface="+mn-ea"/>
                <a:cs typeface="+mn-cs"/>
              </a:rPr>
              <a:t>nginx</a:t>
            </a:r>
            <a:r>
              <a:rPr lang="zh-CN" altLang="zh-CN" sz="1200" kern="1200" dirty="0" smtClean="0">
                <a:solidFill>
                  <a:schemeClr val="tx1"/>
                </a:solidFill>
                <a:latin typeface="+mn-lt"/>
                <a:ea typeface="+mn-ea"/>
                <a:cs typeface="+mn-cs"/>
              </a:rPr>
              <a:t>的</a:t>
            </a:r>
            <a:r>
              <a:rPr lang="en-US" altLang="zh-CN" sz="1200" kern="1200" dirty="0" err="1" smtClean="0">
                <a:solidFill>
                  <a:schemeClr val="tx1"/>
                </a:solidFill>
                <a:latin typeface="+mn-lt"/>
                <a:ea typeface="+mn-ea"/>
                <a:cs typeface="+mn-cs"/>
              </a:rPr>
              <a:t>lua</a:t>
            </a:r>
            <a:r>
              <a:rPr lang="zh-CN" altLang="zh-CN" sz="1200" kern="1200" dirty="0" smtClean="0">
                <a:solidFill>
                  <a:schemeClr val="tx1"/>
                </a:solidFill>
                <a:latin typeface="+mn-lt"/>
                <a:ea typeface="+mn-ea"/>
                <a:cs typeface="+mn-cs"/>
              </a:rPr>
              <a:t>模块可以做动态路由。稍加定制就能满足我们的需求。因此选择了</a:t>
            </a:r>
            <a:r>
              <a:rPr lang="en-US" altLang="zh-CN" sz="1200" kern="1200" dirty="0" err="1" smtClean="0">
                <a:solidFill>
                  <a:schemeClr val="tx1"/>
                </a:solidFill>
                <a:latin typeface="+mn-lt"/>
                <a:ea typeface="+mn-ea"/>
                <a:cs typeface="+mn-cs"/>
              </a:rPr>
              <a:t>nginx</a:t>
            </a:r>
            <a:r>
              <a:rPr lang="zh-CN" altLang="zh-CN" sz="120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这是加入</a:t>
            </a:r>
            <a:r>
              <a:rPr lang="en-US" altLang="zh-CN" sz="1200" kern="1200" dirty="0" smtClean="0">
                <a:solidFill>
                  <a:schemeClr val="tx1"/>
                </a:solidFill>
                <a:latin typeface="+mn-lt"/>
                <a:ea typeface="+mn-ea"/>
                <a:cs typeface="+mn-cs"/>
              </a:rPr>
              <a:t>http</a:t>
            </a:r>
            <a:r>
              <a:rPr lang="zh-CN" altLang="zh-CN" sz="1200" kern="1200" dirty="0" smtClean="0">
                <a:solidFill>
                  <a:schemeClr val="tx1"/>
                </a:solidFill>
                <a:latin typeface="+mn-lt"/>
                <a:ea typeface="+mn-ea"/>
                <a:cs typeface="+mn-cs"/>
              </a:rPr>
              <a:t>路由，支持了品牌站上线之后的一个架构图。对于</a:t>
            </a:r>
            <a:r>
              <a:rPr lang="en-US" altLang="zh-CN" sz="1200" kern="1200" dirty="0" smtClean="0">
                <a:solidFill>
                  <a:schemeClr val="tx1"/>
                </a:solidFill>
                <a:latin typeface="+mn-lt"/>
                <a:ea typeface="+mn-ea"/>
                <a:cs typeface="+mn-cs"/>
              </a:rPr>
              <a:t>grid</a:t>
            </a:r>
            <a:r>
              <a:rPr lang="zh-CN" altLang="zh-CN" sz="1200" kern="1200" dirty="0" smtClean="0">
                <a:solidFill>
                  <a:schemeClr val="tx1"/>
                </a:solidFill>
                <a:latin typeface="+mn-lt"/>
                <a:ea typeface="+mn-ea"/>
                <a:cs typeface="+mn-cs"/>
              </a:rPr>
              <a:t>上</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的</a:t>
            </a:r>
            <a:r>
              <a:rPr lang="en-US" altLang="zh-CN" sz="1200" kern="1200" dirty="0" smtClean="0">
                <a:solidFill>
                  <a:schemeClr val="tx1"/>
                </a:solidFill>
                <a:latin typeface="+mn-lt"/>
                <a:ea typeface="+mn-ea"/>
                <a:cs typeface="+mn-cs"/>
              </a:rPr>
              <a:t>http</a:t>
            </a:r>
            <a:r>
              <a:rPr lang="zh-CN" altLang="zh-CN" sz="1200" kern="1200" dirty="0" smtClean="0">
                <a:solidFill>
                  <a:schemeClr val="tx1"/>
                </a:solidFill>
                <a:latin typeface="+mn-lt"/>
                <a:ea typeface="+mn-ea"/>
                <a:cs typeface="+mn-cs"/>
              </a:rPr>
              <a:t>请求，采取泛域名解析的方式。</a:t>
            </a:r>
            <a:r>
              <a:rPr lang="en-US"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taegrid.taobao.com</a:t>
            </a:r>
            <a:r>
              <a:rPr lang="zh-CN" altLang="zh-CN" sz="1200" kern="1200" dirty="0" smtClean="0">
                <a:solidFill>
                  <a:schemeClr val="tx1"/>
                </a:solidFill>
                <a:latin typeface="+mn-lt"/>
                <a:ea typeface="+mn-ea"/>
                <a:cs typeface="+mn-cs"/>
              </a:rPr>
              <a:t>解析到</a:t>
            </a:r>
            <a:r>
              <a:rPr lang="en-US" altLang="zh-CN" sz="1200" kern="1200" dirty="0" err="1" smtClean="0">
                <a:solidFill>
                  <a:schemeClr val="tx1"/>
                </a:solidFill>
                <a:latin typeface="+mn-lt"/>
                <a:ea typeface="+mn-ea"/>
                <a:cs typeface="+mn-cs"/>
              </a:rPr>
              <a:t>Nginx</a:t>
            </a:r>
            <a:r>
              <a:rPr lang="zh-CN" altLang="zh-CN" sz="1200" kern="1200" dirty="0" smtClean="0">
                <a:solidFill>
                  <a:schemeClr val="tx1"/>
                </a:solidFill>
                <a:latin typeface="+mn-lt"/>
                <a:ea typeface="+mn-ea"/>
                <a:cs typeface="+mn-cs"/>
              </a:rPr>
              <a:t>上，</a:t>
            </a:r>
            <a:r>
              <a:rPr lang="en-US" altLang="zh-CN" sz="1200" kern="1200" dirty="0" err="1" smtClean="0">
                <a:solidFill>
                  <a:schemeClr val="tx1"/>
                </a:solidFill>
                <a:latin typeface="+mn-lt"/>
                <a:ea typeface="+mn-ea"/>
                <a:cs typeface="+mn-cs"/>
              </a:rPr>
              <a:t>Nginx</a:t>
            </a:r>
            <a:r>
              <a:rPr lang="zh-CN" altLang="zh-CN" sz="1200" kern="1200" dirty="0" smtClean="0">
                <a:solidFill>
                  <a:schemeClr val="tx1"/>
                </a:solidFill>
                <a:latin typeface="+mn-lt"/>
                <a:ea typeface="+mn-ea"/>
                <a:cs typeface="+mn-cs"/>
              </a:rPr>
              <a:t>根据我们的域名规则，取倒数第四段为</a:t>
            </a:r>
            <a:r>
              <a:rPr lang="en-US" altLang="zh-CN" sz="1200" kern="1200" dirty="0" err="1" smtClean="0">
                <a:solidFill>
                  <a:schemeClr val="tx1"/>
                </a:solidFill>
                <a:latin typeface="+mn-lt"/>
                <a:ea typeface="+mn-ea"/>
                <a:cs typeface="+mn-cs"/>
              </a:rPr>
              <a:t>appname</a:t>
            </a:r>
            <a:r>
              <a:rPr lang="zh-CN" altLang="zh-CN" sz="1200" kern="1200" dirty="0" smtClean="0">
                <a:solidFill>
                  <a:schemeClr val="tx1"/>
                </a:solidFill>
                <a:latin typeface="+mn-lt"/>
                <a:ea typeface="+mn-ea"/>
                <a:cs typeface="+mn-cs"/>
              </a:rPr>
              <a:t>；根据</a:t>
            </a:r>
            <a:r>
              <a:rPr lang="en-US" altLang="zh-CN" sz="1200" kern="1200" dirty="0" err="1" smtClean="0">
                <a:solidFill>
                  <a:schemeClr val="tx1"/>
                </a:solidFill>
                <a:latin typeface="+mn-lt"/>
                <a:ea typeface="+mn-ea"/>
                <a:cs typeface="+mn-cs"/>
              </a:rPr>
              <a:t>appname</a:t>
            </a:r>
            <a:r>
              <a:rPr lang="zh-CN" altLang="zh-CN" sz="1200" kern="1200" dirty="0" smtClean="0">
                <a:solidFill>
                  <a:schemeClr val="tx1"/>
                </a:solidFill>
                <a:latin typeface="+mn-lt"/>
                <a:ea typeface="+mn-ea"/>
                <a:cs typeface="+mn-cs"/>
              </a:rPr>
              <a:t>找到部署了这个</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的</a:t>
            </a:r>
            <a:r>
              <a:rPr lang="en-US" altLang="zh-CN" sz="1200" kern="1200" dirty="0" smtClean="0">
                <a:solidFill>
                  <a:schemeClr val="tx1"/>
                </a:solidFill>
                <a:latin typeface="+mn-lt"/>
                <a:ea typeface="+mn-ea"/>
                <a:cs typeface="+mn-cs"/>
              </a:rPr>
              <a:t>grid</a:t>
            </a:r>
            <a:r>
              <a:rPr lang="zh-CN" altLang="zh-CN" sz="1200" kern="1200" dirty="0" smtClean="0">
                <a:solidFill>
                  <a:schemeClr val="tx1"/>
                </a:solidFill>
                <a:latin typeface="+mn-lt"/>
                <a:ea typeface="+mn-ea"/>
                <a:cs typeface="+mn-cs"/>
              </a:rPr>
              <a:t>机器列表。然后</a:t>
            </a:r>
            <a:r>
              <a:rPr lang="en-US" altLang="zh-CN" sz="1200" kern="1200" dirty="0" smtClean="0">
                <a:solidFill>
                  <a:schemeClr val="tx1"/>
                </a:solidFill>
                <a:latin typeface="+mn-lt"/>
                <a:ea typeface="+mn-ea"/>
                <a:cs typeface="+mn-cs"/>
              </a:rPr>
              <a:t>rand-robin</a:t>
            </a:r>
            <a:r>
              <a:rPr lang="zh-CN" altLang="zh-CN" sz="1200" kern="1200" dirty="0" smtClean="0">
                <a:solidFill>
                  <a:schemeClr val="tx1"/>
                </a:solidFill>
                <a:latin typeface="+mn-lt"/>
                <a:ea typeface="+mn-ea"/>
                <a:cs typeface="+mn-cs"/>
              </a:rPr>
              <a:t>算法转发。当</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部署发生变化时候，比如新增，下线，调整，加机器，</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的部署系统都会将新</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地址映射同步给</a:t>
            </a:r>
            <a:r>
              <a:rPr lang="en-US" altLang="zh-CN" sz="1200" kern="1200" dirty="0" err="1" smtClean="0">
                <a:solidFill>
                  <a:schemeClr val="tx1"/>
                </a:solidFill>
                <a:latin typeface="+mn-lt"/>
                <a:ea typeface="+mn-ea"/>
                <a:cs typeface="+mn-cs"/>
              </a:rPr>
              <a:t>nginx</a:t>
            </a:r>
            <a:r>
              <a:rPr lang="zh-CN"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nginx</a:t>
            </a:r>
            <a:r>
              <a:rPr lang="zh-CN" altLang="zh-CN" sz="1200" kern="1200" dirty="0" smtClean="0">
                <a:solidFill>
                  <a:schemeClr val="tx1"/>
                </a:solidFill>
                <a:latin typeface="+mn-lt"/>
                <a:ea typeface="+mn-ea"/>
                <a:cs typeface="+mn-cs"/>
              </a:rPr>
              <a:t>动态跟新映射表。</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厚积薄发</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HSF</a:t>
            </a:r>
            <a:r>
              <a:rPr lang="zh-CN" altLang="en-US" sz="1200" kern="1200" dirty="0" smtClean="0">
                <a:solidFill>
                  <a:schemeClr val="tx1"/>
                </a:solidFill>
                <a:latin typeface="+mn-lt"/>
                <a:ea typeface="+mn-ea"/>
                <a:cs typeface="+mn-cs"/>
              </a:rPr>
              <a:t>能访问到</a:t>
            </a:r>
            <a:r>
              <a:rPr lang="en-US" altLang="zh-CN" sz="1200" kern="1200" dirty="0" smtClean="0">
                <a:solidFill>
                  <a:schemeClr val="tx1"/>
                </a:solidFill>
                <a:latin typeface="+mn-lt"/>
                <a:ea typeface="+mn-ea"/>
                <a:cs typeface="+mn-cs"/>
              </a:rPr>
              <a:t>APP</a:t>
            </a:r>
            <a:r>
              <a:rPr lang="zh-CN" altLang="en-US" sz="1200" kern="1200" dirty="0" smtClean="0">
                <a:solidFill>
                  <a:schemeClr val="tx1"/>
                </a:solidFill>
                <a:latin typeface="+mn-lt"/>
                <a:ea typeface="+mn-ea"/>
                <a:cs typeface="+mn-cs"/>
              </a:rPr>
              <a:t>的类： </a:t>
            </a:r>
            <a:r>
              <a:rPr lang="en-US" altLang="zh-CN" sz="1200" kern="1200" dirty="0" err="1" smtClean="0">
                <a:solidFill>
                  <a:schemeClr val="tx1"/>
                </a:solidFill>
                <a:latin typeface="+mn-lt"/>
                <a:ea typeface="+mn-ea"/>
                <a:cs typeface="+mn-cs"/>
              </a:rPr>
              <a:t>HSFContainer.</a:t>
            </a:r>
            <a:r>
              <a:rPr lang="en-US" altLang="zh-CN" sz="1200" i="1" kern="1200" dirty="0" err="1" smtClean="0">
                <a:solidFill>
                  <a:schemeClr val="tx1"/>
                </a:solidFill>
                <a:latin typeface="+mn-lt"/>
                <a:ea typeface="+mn-ea"/>
                <a:cs typeface="+mn-cs"/>
              </a:rPr>
              <a:t>setThirdContainerClassLoader</a:t>
            </a:r>
            <a:r>
              <a:rPr lang="en-US" altLang="zh-CN" sz="1200" i="1" kern="1200" dirty="0" smtClean="0">
                <a:solidFill>
                  <a:schemeClr val="tx1"/>
                </a:solidFill>
                <a:latin typeface="+mn-lt"/>
                <a:ea typeface="+mn-ea"/>
                <a:cs typeface="+mn-cs"/>
              </a:rPr>
              <a:t>(</a:t>
            </a:r>
            <a:r>
              <a:rPr lang="en-US" altLang="zh-CN" dirty="0" err="1" smtClean="0"/>
              <a:t>HsfJBossAppClassLoader</a:t>
            </a:r>
            <a:r>
              <a:rPr lang="en-US" altLang="zh-CN" sz="1200" i="1" kern="1200" dirty="0" smtClean="0">
                <a:solidFill>
                  <a:schemeClr val="tx1"/>
                </a:solidFill>
                <a:latin typeface="+mn-lt"/>
                <a:ea typeface="+mn-ea"/>
                <a:cs typeface="+mn-cs"/>
              </a:rPr>
              <a:t>);</a:t>
            </a:r>
          </a:p>
          <a:p>
            <a:endParaRPr lang="en-US" altLang="zh-CN" sz="1200" i="1" kern="1200" dirty="0" smtClean="0">
              <a:solidFill>
                <a:schemeClr val="tx1"/>
              </a:solidFill>
              <a:latin typeface="+mn-lt"/>
              <a:ea typeface="+mn-ea"/>
              <a:cs typeface="+mn-cs"/>
            </a:endParaRPr>
          </a:p>
          <a:p>
            <a:r>
              <a:rPr lang="en-US" altLang="zh-CN" sz="1200" i="1" kern="1200" dirty="0" smtClean="0">
                <a:solidFill>
                  <a:schemeClr val="tx1"/>
                </a:solidFill>
                <a:latin typeface="+mn-lt"/>
                <a:ea typeface="+mn-ea"/>
                <a:cs typeface="+mn-cs"/>
              </a:rPr>
              <a:t>TODO </a:t>
            </a:r>
            <a:r>
              <a:rPr lang="zh-CN" altLang="en-US" sz="1200" i="1" kern="1200" dirty="0" smtClean="0">
                <a:solidFill>
                  <a:schemeClr val="tx1"/>
                </a:solidFill>
                <a:latin typeface="+mn-lt"/>
                <a:ea typeface="+mn-ea"/>
                <a:cs typeface="+mn-cs"/>
              </a:rPr>
              <a:t>这里得有一个清晰的处理流程图</a:t>
            </a:r>
            <a:endParaRPr lang="en-US" altLang="zh-CN" sz="1200" i="1" kern="1200" dirty="0" smtClean="0">
              <a:solidFill>
                <a:schemeClr val="tx1"/>
              </a:solidFill>
              <a:latin typeface="+mn-lt"/>
              <a:ea typeface="+mn-ea"/>
              <a:cs typeface="+mn-cs"/>
            </a:endParaRPr>
          </a:p>
          <a:p>
            <a:endParaRPr lang="en-US" altLang="zh-CN" sz="1200" i="1" kern="1200" dirty="0" smtClean="0">
              <a:solidFill>
                <a:schemeClr val="tx1"/>
              </a:solidFill>
              <a:latin typeface="+mn-lt"/>
              <a:ea typeface="+mn-ea"/>
              <a:cs typeface="+mn-cs"/>
            </a:endParaRPr>
          </a:p>
          <a:p>
            <a:r>
              <a:rPr lang="en-US" altLang="zh-CN" dirty="0" smtClean="0"/>
              <a:t>1.</a:t>
            </a:r>
            <a:r>
              <a:rPr lang="zh-CN" altLang="en-US" dirty="0" smtClean="0"/>
              <a:t>两个</a:t>
            </a:r>
            <a:r>
              <a:rPr lang="en-US" altLang="zh-CN" dirty="0" smtClean="0"/>
              <a:t>war</a:t>
            </a:r>
            <a:r>
              <a:rPr lang="zh-CN" altLang="en-US" dirty="0" smtClean="0"/>
              <a:t>包调用同一个</a:t>
            </a:r>
            <a:r>
              <a:rPr lang="en-US" altLang="zh-CN" dirty="0" err="1" smtClean="0"/>
              <a:t>hsf</a:t>
            </a:r>
            <a:r>
              <a:rPr lang="zh-CN" altLang="en-US" dirty="0" smtClean="0"/>
              <a:t>服务</a:t>
            </a:r>
            <a:r>
              <a:rPr lang="en-US" altLang="zh-CN" dirty="0" smtClean="0"/>
              <a:t>:  </a:t>
            </a:r>
            <a:r>
              <a:rPr lang="en-US" altLang="zh-CN" sz="1200" i="1" kern="1200" baseline="0" dirty="0" err="1" smtClean="0">
                <a:solidFill>
                  <a:schemeClr val="tx1"/>
                </a:solidFill>
                <a:latin typeface="+mn-lt"/>
                <a:ea typeface="+mn-ea"/>
                <a:cs typeface="+mn-cs"/>
              </a:rPr>
              <a:t>Class.forName</a:t>
            </a:r>
            <a:r>
              <a:rPr lang="zh-CN" altLang="en-US" sz="1200" i="1" kern="1200" baseline="0" dirty="0" smtClean="0">
                <a:solidFill>
                  <a:schemeClr val="tx1"/>
                </a:solidFill>
                <a:latin typeface="+mn-lt"/>
                <a:ea typeface="+mn-ea"/>
                <a:cs typeface="+mn-cs"/>
              </a:rPr>
              <a:t>的缓存；</a:t>
            </a:r>
            <a:r>
              <a:rPr lang="en-US" altLang="zh-CN" sz="1200" i="1" kern="1200" baseline="0" dirty="0" smtClean="0">
                <a:solidFill>
                  <a:schemeClr val="tx1"/>
                </a:solidFill>
                <a:latin typeface="+mn-lt"/>
                <a:ea typeface="+mn-ea"/>
                <a:cs typeface="+mn-cs"/>
              </a:rPr>
              <a:t>a.</a:t>
            </a:r>
            <a:r>
              <a:rPr lang="zh-CN" altLang="en-US" sz="1200" i="1" kern="1200" baseline="0" dirty="0" smtClean="0">
                <a:solidFill>
                  <a:schemeClr val="tx1"/>
                </a:solidFill>
                <a:latin typeface="+mn-lt"/>
                <a:ea typeface="+mn-ea"/>
                <a:cs typeface="+mn-cs"/>
              </a:rPr>
              <a:t>设置代理类型 </a:t>
            </a:r>
            <a:r>
              <a:rPr lang="en-US" altLang="zh-CN" sz="1200" i="1" kern="1200" baseline="0" dirty="0" smtClean="0">
                <a:solidFill>
                  <a:schemeClr val="tx1"/>
                </a:solidFill>
                <a:latin typeface="+mn-lt"/>
                <a:ea typeface="+mn-ea"/>
                <a:cs typeface="+mn-cs"/>
              </a:rPr>
              <a:t>b.</a:t>
            </a:r>
            <a:r>
              <a:rPr lang="zh-CN" altLang="en-US" sz="1200" i="1" kern="1200" baseline="0" dirty="0" smtClean="0">
                <a:solidFill>
                  <a:schemeClr val="tx1"/>
                </a:solidFill>
                <a:latin typeface="+mn-lt"/>
                <a:ea typeface="+mn-ea"/>
                <a:cs typeface="+mn-cs"/>
              </a:rPr>
              <a:t>生成代理</a:t>
            </a:r>
            <a:r>
              <a:rPr lang="en-US" altLang="zh-CN" sz="1200" i="1" kern="1200" baseline="0" dirty="0" smtClean="0">
                <a:solidFill>
                  <a:schemeClr val="tx1"/>
                </a:solidFill>
                <a:latin typeface="+mn-lt"/>
                <a:ea typeface="+mn-ea"/>
                <a:cs typeface="+mn-cs"/>
              </a:rPr>
              <a:t>proxy</a:t>
            </a:r>
            <a:r>
              <a:rPr lang="zh-CN" altLang="en-US" sz="1200" i="1" kern="1200" baseline="0" dirty="0" smtClean="0">
                <a:solidFill>
                  <a:schemeClr val="tx1"/>
                </a:solidFill>
                <a:latin typeface="+mn-lt"/>
                <a:ea typeface="+mn-ea"/>
                <a:cs typeface="+mn-cs"/>
              </a:rPr>
              <a:t>两个地方</a:t>
            </a:r>
            <a:endParaRPr lang="en-US" altLang="zh-CN" sz="1200" i="1" kern="1200" dirty="0" smtClean="0">
              <a:solidFill>
                <a:schemeClr val="tx1"/>
              </a:solidFill>
              <a:latin typeface="+mn-lt"/>
              <a:ea typeface="+mn-ea"/>
              <a:cs typeface="+mn-cs"/>
            </a:endParaRPr>
          </a:p>
          <a:p>
            <a:r>
              <a:rPr lang="en-US" altLang="zh-CN" sz="1200" i="1" kern="1200" dirty="0" smtClean="0">
                <a:solidFill>
                  <a:schemeClr val="tx1"/>
                </a:solidFill>
                <a:latin typeface="+mn-lt"/>
                <a:ea typeface="+mn-ea"/>
                <a:cs typeface="+mn-cs"/>
              </a:rPr>
              <a:t>2.</a:t>
            </a:r>
            <a:r>
              <a:rPr lang="zh-CN" altLang="en-US" sz="1200" i="1" kern="1200" dirty="0" smtClean="0">
                <a:solidFill>
                  <a:schemeClr val="tx1"/>
                </a:solidFill>
                <a:latin typeface="+mn-lt"/>
                <a:ea typeface="+mn-ea"/>
                <a:cs typeface="+mn-cs"/>
              </a:rPr>
              <a:t>参数类相同： 请求时的反序列化，</a:t>
            </a:r>
            <a:r>
              <a:rPr lang="zh-CN" altLang="en-US" sz="1200" i="1" kern="1200" baseline="0" dirty="0" smtClean="0">
                <a:solidFill>
                  <a:schemeClr val="tx1"/>
                </a:solidFill>
                <a:latin typeface="+mn-lt"/>
                <a:ea typeface="+mn-ea"/>
                <a:cs typeface="+mn-cs"/>
              </a:rPr>
              <a:t> </a:t>
            </a:r>
            <a:r>
              <a:rPr lang="en-US" altLang="zh-CN" sz="1200" i="1" kern="1200" baseline="0" dirty="0" smtClean="0">
                <a:solidFill>
                  <a:schemeClr val="tx1"/>
                </a:solidFill>
                <a:latin typeface="+mn-lt"/>
                <a:ea typeface="+mn-ea"/>
                <a:cs typeface="+mn-cs"/>
              </a:rPr>
              <a:t>a. HSF</a:t>
            </a:r>
            <a:r>
              <a:rPr lang="zh-CN" altLang="en-US" sz="1200" i="1" kern="1200" baseline="0" dirty="0" smtClean="0">
                <a:solidFill>
                  <a:schemeClr val="tx1"/>
                </a:solidFill>
                <a:latin typeface="+mn-lt"/>
                <a:ea typeface="+mn-ea"/>
                <a:cs typeface="+mn-cs"/>
              </a:rPr>
              <a:t>服务端要用</a:t>
            </a:r>
            <a:r>
              <a:rPr lang="zh-CN" altLang="en-US" sz="1200" kern="1200" dirty="0" smtClean="0">
                <a:solidFill>
                  <a:schemeClr val="tx1"/>
                </a:solidFill>
                <a:latin typeface="+mn-lt"/>
                <a:ea typeface="+mn-ea"/>
                <a:cs typeface="+mn-cs"/>
              </a:rPr>
              <a:t>实现类的</a:t>
            </a:r>
            <a:r>
              <a:rPr lang="en-US" altLang="zh-CN" sz="1200" kern="1200" dirty="0" smtClean="0">
                <a:solidFill>
                  <a:schemeClr val="tx1"/>
                </a:solidFill>
                <a:latin typeface="+mn-lt"/>
                <a:ea typeface="+mn-ea"/>
                <a:cs typeface="+mn-cs"/>
              </a:rPr>
              <a:t>loader</a:t>
            </a:r>
            <a:r>
              <a:rPr lang="zh-CN" altLang="en-US" sz="1200" kern="1200" dirty="0" smtClean="0">
                <a:solidFill>
                  <a:schemeClr val="tx1"/>
                </a:solidFill>
                <a:latin typeface="+mn-lt"/>
                <a:ea typeface="+mn-ea"/>
                <a:cs typeface="+mn-cs"/>
              </a:rPr>
              <a:t>去装载请求参数类型；</a:t>
            </a:r>
            <a:endParaRPr lang="en-US" altLang="zh-CN" sz="1200" i="1" kern="1200" baseline="0" dirty="0" smtClean="0">
              <a:solidFill>
                <a:schemeClr val="tx1"/>
              </a:solidFill>
              <a:latin typeface="+mn-lt"/>
              <a:ea typeface="+mn-ea"/>
              <a:cs typeface="+mn-cs"/>
            </a:endParaRPr>
          </a:p>
          <a:p>
            <a:r>
              <a:rPr lang="en-US" altLang="zh-CN" sz="1200" i="1" kern="1200" baseline="0" dirty="0" smtClean="0">
                <a:solidFill>
                  <a:schemeClr val="tx1"/>
                </a:solidFill>
                <a:latin typeface="+mn-lt"/>
                <a:ea typeface="+mn-ea"/>
                <a:cs typeface="+mn-cs"/>
              </a:rPr>
              <a:t>3.</a:t>
            </a:r>
            <a:r>
              <a:rPr lang="zh-CN" altLang="en-US" sz="1200" i="1" kern="1200" baseline="0" dirty="0" smtClean="0">
                <a:solidFill>
                  <a:schemeClr val="tx1"/>
                </a:solidFill>
                <a:latin typeface="+mn-lt"/>
                <a:ea typeface="+mn-ea"/>
                <a:cs typeface="+mn-cs"/>
              </a:rPr>
              <a:t>返回类相同：</a:t>
            </a:r>
            <a:r>
              <a:rPr lang="en-US" altLang="zh-CN" dirty="0" err="1" smtClean="0"/>
              <a:t>SameArgType</a:t>
            </a:r>
            <a:r>
              <a:rPr lang="en-US" altLang="zh-CN" dirty="0" smtClean="0"/>
              <a:t> r = </a:t>
            </a:r>
            <a:r>
              <a:rPr lang="en-US" altLang="zh-CN" dirty="0" err="1" smtClean="0"/>
              <a:t>rpcinvoke</a:t>
            </a:r>
            <a:r>
              <a:rPr lang="en-US" altLang="zh-CN" dirty="0" smtClean="0"/>
              <a:t>()</a:t>
            </a:r>
            <a:r>
              <a:rPr lang="en-US" altLang="zh-CN" baseline="0" dirty="0" smtClean="0"/>
              <a:t> </a:t>
            </a:r>
            <a:r>
              <a:rPr lang="zh-CN" altLang="en-US" sz="1200" i="1" kern="1200" baseline="0" dirty="0" smtClean="0">
                <a:solidFill>
                  <a:schemeClr val="tx1"/>
                </a:solidFill>
                <a:latin typeface="+mn-lt"/>
                <a:ea typeface="+mn-ea"/>
                <a:cs typeface="+mn-cs"/>
              </a:rPr>
              <a:t>响应包的反序列化，</a:t>
            </a:r>
            <a:r>
              <a:rPr lang="en-US" altLang="zh-CN" sz="1200" i="1" kern="1200" baseline="0" dirty="0" smtClean="0">
                <a:solidFill>
                  <a:schemeClr val="tx1"/>
                </a:solidFill>
                <a:latin typeface="+mn-lt"/>
                <a:ea typeface="+mn-ea"/>
                <a:cs typeface="+mn-cs"/>
              </a:rPr>
              <a:t>a.</a:t>
            </a:r>
            <a:r>
              <a:rPr lang="zh-CN" altLang="en-US" sz="1200" i="1" kern="1200" baseline="0" dirty="0" smtClean="0">
                <a:solidFill>
                  <a:schemeClr val="tx1"/>
                </a:solidFill>
                <a:latin typeface="+mn-lt"/>
                <a:ea typeface="+mn-ea"/>
                <a:cs typeface="+mn-cs"/>
              </a:rPr>
              <a:t>需要用发送请求时的</a:t>
            </a:r>
            <a:r>
              <a:rPr lang="en-US" altLang="zh-CN" sz="1200" i="1" kern="1200" baseline="0" dirty="0" smtClean="0">
                <a:solidFill>
                  <a:schemeClr val="tx1"/>
                </a:solidFill>
                <a:latin typeface="+mn-lt"/>
                <a:ea typeface="+mn-ea"/>
                <a:cs typeface="+mn-cs"/>
              </a:rPr>
              <a:t>TCCL</a:t>
            </a:r>
            <a:r>
              <a:rPr lang="zh-CN" altLang="en-US" sz="1200" i="1" kern="1200" baseline="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b.</a:t>
            </a:r>
            <a:r>
              <a:rPr lang="en-US" altLang="zh-CN" sz="1200" i="1" kern="1200" baseline="0" dirty="0" err="1" smtClean="0">
                <a:solidFill>
                  <a:schemeClr val="tx1"/>
                </a:solidFill>
                <a:latin typeface="+mn-lt"/>
                <a:ea typeface="+mn-ea"/>
                <a:cs typeface="+mn-cs"/>
              </a:rPr>
              <a:t>tbremoting</a:t>
            </a:r>
            <a:r>
              <a:rPr lang="zh-CN" altLang="en-US" sz="1200" i="1" kern="1200" baseline="0" dirty="0" smtClean="0">
                <a:solidFill>
                  <a:schemeClr val="tx1"/>
                </a:solidFill>
                <a:latin typeface="+mn-lt"/>
                <a:ea typeface="+mn-ea"/>
                <a:cs typeface="+mn-cs"/>
              </a:rPr>
              <a:t>不按</a:t>
            </a:r>
            <a:r>
              <a:rPr lang="en-US" altLang="zh-CN" sz="1200" i="1" kern="1200" baseline="0" dirty="0" smtClean="0">
                <a:solidFill>
                  <a:schemeClr val="tx1"/>
                </a:solidFill>
                <a:latin typeface="+mn-lt"/>
                <a:ea typeface="+mn-ea"/>
                <a:cs typeface="+mn-cs"/>
              </a:rPr>
              <a:t>TCCL</a:t>
            </a:r>
            <a:r>
              <a:rPr lang="zh-CN" altLang="en-US" sz="1200" i="1" kern="1200" baseline="0" dirty="0" smtClean="0">
                <a:solidFill>
                  <a:schemeClr val="tx1"/>
                </a:solidFill>
                <a:latin typeface="+mn-lt"/>
                <a:ea typeface="+mn-ea"/>
                <a:cs typeface="+mn-cs"/>
              </a:rPr>
              <a:t>反序列化类。 </a:t>
            </a:r>
            <a:r>
              <a:rPr lang="en-US" altLang="zh-CN" sz="1200" i="1" kern="1200" baseline="0" dirty="0" smtClean="0">
                <a:solidFill>
                  <a:schemeClr val="tx1"/>
                </a:solidFill>
                <a:latin typeface="+mn-lt"/>
                <a:ea typeface="+mn-ea"/>
                <a:cs typeface="+mn-cs"/>
              </a:rPr>
              <a:t>c. hessian</a:t>
            </a:r>
            <a:r>
              <a:rPr lang="zh-CN" altLang="en-US" sz="1200" i="1" kern="1200" baseline="0" dirty="0" smtClean="0">
                <a:solidFill>
                  <a:schemeClr val="tx1"/>
                </a:solidFill>
                <a:latin typeface="+mn-lt"/>
                <a:ea typeface="+mn-ea"/>
                <a:cs typeface="+mn-cs"/>
              </a:rPr>
              <a:t>会按类字符串缓存的</a:t>
            </a:r>
            <a:r>
              <a:rPr lang="en-US" altLang="zh-CN" sz="1200" i="1" kern="1200" baseline="0" dirty="0" smtClean="0">
                <a:solidFill>
                  <a:schemeClr val="tx1"/>
                </a:solidFill>
                <a:latin typeface="+mn-lt"/>
                <a:ea typeface="+mn-ea"/>
                <a:cs typeface="+mn-cs"/>
              </a:rPr>
              <a:t>bug</a:t>
            </a:r>
            <a:r>
              <a:rPr lang="zh-CN" altLang="en-US" sz="1200" i="1" kern="1200" baseline="0" dirty="0" smtClean="0">
                <a:solidFill>
                  <a:schemeClr val="tx1"/>
                </a:solidFill>
                <a:latin typeface="+mn-lt"/>
                <a:ea typeface="+mn-ea"/>
                <a:cs typeface="+mn-cs"/>
              </a:rPr>
              <a:t>；</a:t>
            </a:r>
            <a:endParaRPr lang="en-US" altLang="zh-CN" sz="1200" i="1" kern="1200" baseline="0" dirty="0" smtClean="0">
              <a:solidFill>
                <a:schemeClr val="tx1"/>
              </a:solidFill>
              <a:latin typeface="+mn-lt"/>
              <a:ea typeface="+mn-ea"/>
              <a:cs typeface="+mn-cs"/>
            </a:endParaRPr>
          </a:p>
          <a:p>
            <a:endParaRPr lang="en-US" altLang="zh-CN" sz="1200" i="1" kern="1200" baseline="0" dirty="0" smtClean="0">
              <a:solidFill>
                <a:schemeClr val="tx1"/>
              </a:solidFill>
              <a:latin typeface="+mn-lt"/>
              <a:ea typeface="+mn-ea"/>
              <a:cs typeface="+mn-cs"/>
            </a:endParaRPr>
          </a:p>
          <a:p>
            <a:r>
              <a:rPr lang="en-US" altLang="zh-CN" sz="1200" i="1" kern="1200" baseline="0" dirty="0" smtClean="0">
                <a:solidFill>
                  <a:schemeClr val="tx1"/>
                </a:solidFill>
                <a:latin typeface="+mn-lt"/>
                <a:ea typeface="+mn-ea"/>
                <a:cs typeface="+mn-cs"/>
              </a:rPr>
              <a:t>Spring</a:t>
            </a:r>
            <a:r>
              <a:rPr lang="zh-CN" altLang="en-US" sz="1200" i="1" kern="1200" baseline="0" dirty="0" smtClean="0">
                <a:solidFill>
                  <a:schemeClr val="tx1"/>
                </a:solidFill>
                <a:latin typeface="+mn-lt"/>
                <a:ea typeface="+mn-ea"/>
                <a:cs typeface="+mn-cs"/>
              </a:rPr>
              <a:t>关联类的两头部分加载，汇聚点报错； 当时没想到好办法，过了一段时间才想到一种可以根治的方法。</a:t>
            </a:r>
            <a:endParaRPr lang="en-US" altLang="zh-CN" sz="1200" i="1" kern="1200" baseline="0" dirty="0" smtClean="0">
              <a:solidFill>
                <a:schemeClr val="tx1"/>
              </a:solidFill>
              <a:latin typeface="+mn-lt"/>
              <a:ea typeface="+mn-ea"/>
              <a:cs typeface="+mn-cs"/>
            </a:endParaRPr>
          </a:p>
          <a:p>
            <a:endParaRPr lang="en-US" altLang="zh-CN" sz="1200" i="1" kern="1200" baseline="0" dirty="0" smtClean="0">
              <a:solidFill>
                <a:schemeClr val="tx1"/>
              </a:solidFill>
              <a:latin typeface="+mn-lt"/>
              <a:ea typeface="+mn-ea"/>
              <a:cs typeface="+mn-cs"/>
            </a:endParaRPr>
          </a:p>
          <a:p>
            <a:endParaRPr lang="en-US" altLang="zh-CN" sz="1200" i="1"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项目开始后不久，店铺线启动了建站项目。由于两个项目是同一拨人搞的，原型都在</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项目室产生。当时的思路，定位也都不太清晰。结果呢，所有的项目都已</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开头了。不光是这样，因为有些互相复用，代码和表结构也掺杂在一起，互相依赖。但是事实</a:t>
            </a:r>
            <a:r>
              <a:rPr lang="en-US" altLang="zh-CN" sz="1200" kern="1200" dirty="0" smtClean="0">
                <a:solidFill>
                  <a:schemeClr val="tx1"/>
                </a:solidFill>
                <a:latin typeface="+mn-lt"/>
                <a:ea typeface="+mn-ea"/>
                <a:cs typeface="+mn-cs"/>
              </a:rPr>
              <a:t> TAE</a:t>
            </a:r>
            <a:r>
              <a:rPr lang="zh-CN" altLang="zh-CN" sz="1200" kern="1200" dirty="0" smtClean="0">
                <a:solidFill>
                  <a:schemeClr val="tx1"/>
                </a:solidFill>
                <a:latin typeface="+mn-lt"/>
                <a:ea typeface="+mn-ea"/>
                <a:cs typeface="+mn-cs"/>
              </a:rPr>
              <a:t>和建站本来是两个不同的范畴。相互之间可以有交互，但一定不是同一个范畴。所以我在去年</a:t>
            </a:r>
            <a:r>
              <a:rPr lang="en-US" altLang="zh-CN" sz="1200" kern="1200" dirty="0" smtClean="0">
                <a:solidFill>
                  <a:schemeClr val="tx1"/>
                </a:solidFill>
                <a:latin typeface="+mn-lt"/>
                <a:ea typeface="+mn-ea"/>
                <a:cs typeface="+mn-cs"/>
              </a:rPr>
              <a:t>Q1</a:t>
            </a:r>
            <a:r>
              <a:rPr lang="zh-CN" altLang="zh-CN" sz="1200" kern="1200" dirty="0" smtClean="0">
                <a:solidFill>
                  <a:schemeClr val="tx1"/>
                </a:solidFill>
                <a:latin typeface="+mn-lt"/>
                <a:ea typeface="+mn-ea"/>
                <a:cs typeface="+mn-cs"/>
              </a:rPr>
              <a:t>的时候，做了一件事情，就是拨乱反正。把这两坨系统扒拉开，去掉直接的代码依赖，和系统依赖。所谓系统依赖就是一方</a:t>
            </a:r>
            <a:r>
              <a:rPr lang="en-US" altLang="zh-CN" sz="1200" kern="1200" dirty="0" smtClean="0">
                <a:solidFill>
                  <a:schemeClr val="tx1"/>
                </a:solidFill>
                <a:latin typeface="+mn-lt"/>
                <a:ea typeface="+mn-ea"/>
                <a:cs typeface="+mn-cs"/>
              </a:rPr>
              <a:t>down</a:t>
            </a:r>
            <a:r>
              <a:rPr lang="zh-CN" altLang="zh-CN" sz="1200" kern="1200" dirty="0" smtClean="0">
                <a:solidFill>
                  <a:schemeClr val="tx1"/>
                </a:solidFill>
                <a:latin typeface="+mn-lt"/>
                <a:ea typeface="+mn-ea"/>
                <a:cs typeface="+mn-cs"/>
              </a:rPr>
              <a:t>了，不影响另一方运行。也就是互不依赖对方的</a:t>
            </a:r>
            <a:r>
              <a:rPr lang="en-US" altLang="zh-CN" sz="1200" kern="1200" dirty="0" err="1" smtClean="0">
                <a:solidFill>
                  <a:schemeClr val="tx1"/>
                </a:solidFill>
                <a:latin typeface="+mn-lt"/>
                <a:ea typeface="+mn-ea"/>
                <a:cs typeface="+mn-cs"/>
              </a:rPr>
              <a:t>hsf</a:t>
            </a:r>
            <a:r>
              <a:rPr lang="zh-CN" altLang="zh-CN" sz="1200" kern="1200" dirty="0" smtClean="0">
                <a:solidFill>
                  <a:schemeClr val="tx1"/>
                </a:solidFill>
                <a:latin typeface="+mn-lt"/>
                <a:ea typeface="+mn-ea"/>
                <a:cs typeface="+mn-cs"/>
              </a:rPr>
              <a:t>服务。只保留数据库接口。整理之后的系统就是上面的样子。</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店铺和</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真正结合的时候，遇到</a:t>
            </a:r>
            <a:r>
              <a:rPr lang="zh-CN" altLang="en-US" sz="1200" kern="1200" dirty="0" smtClean="0">
                <a:solidFill>
                  <a:schemeClr val="tx1"/>
                </a:solidFill>
                <a:latin typeface="+mn-lt"/>
                <a:ea typeface="+mn-ea"/>
                <a:cs typeface="+mn-cs"/>
              </a:rPr>
              <a:t>两个</a:t>
            </a:r>
            <a:r>
              <a:rPr lang="zh-CN" altLang="zh-CN" sz="1200" kern="1200" dirty="0" smtClean="0">
                <a:solidFill>
                  <a:schemeClr val="tx1"/>
                </a:solidFill>
                <a:latin typeface="+mn-lt"/>
                <a:ea typeface="+mn-ea"/>
                <a:cs typeface="+mn-cs"/>
              </a:rPr>
              <a:t>问题。</a:t>
            </a:r>
            <a:endParaRPr lang="en-US" altLang="zh-CN" sz="1200" kern="1200" dirty="0" smtClean="0">
              <a:solidFill>
                <a:schemeClr val="tx1"/>
              </a:solidFill>
              <a:latin typeface="+mn-lt"/>
              <a:ea typeface="+mn-ea"/>
              <a:cs typeface="+mn-cs"/>
            </a:endParaRPr>
          </a:p>
          <a:p>
            <a:pPr marL="228600" indent="-228600">
              <a:buAutoNum type="arabicPeriod"/>
            </a:pPr>
            <a:r>
              <a:rPr lang="en-US" altLang="zh-CN" sz="1200" kern="1200" dirty="0" smtClean="0">
                <a:solidFill>
                  <a:schemeClr val="tx1"/>
                </a:solidFill>
                <a:latin typeface="+mn-lt"/>
                <a:ea typeface="+mn-ea"/>
                <a:cs typeface="+mn-cs"/>
              </a:rPr>
              <a:t>Js/</a:t>
            </a:r>
            <a:r>
              <a:rPr lang="en-US" altLang="zh-CN" sz="1200" kern="1200" dirty="0" err="1" smtClean="0">
                <a:solidFill>
                  <a:schemeClr val="tx1"/>
                </a:solidFill>
                <a:latin typeface="+mn-lt"/>
                <a:ea typeface="+mn-ea"/>
                <a:cs typeface="+mn-cs"/>
              </a:rPr>
              <a:t>css</a:t>
            </a:r>
            <a:r>
              <a:rPr lang="zh-CN" altLang="en-US" sz="1200" kern="1200" dirty="0" smtClean="0">
                <a:solidFill>
                  <a:schemeClr val="tx1"/>
                </a:solidFill>
                <a:latin typeface="+mn-lt"/>
                <a:ea typeface="+mn-ea"/>
                <a:cs typeface="+mn-cs"/>
              </a:rPr>
              <a:t>安全的问题，这是一个障碍；不克服就无法</a:t>
            </a:r>
            <a:r>
              <a:rPr lang="en-US" altLang="zh-CN" sz="1200" kern="1200" dirty="0" smtClean="0">
                <a:solidFill>
                  <a:schemeClr val="tx1"/>
                </a:solidFill>
                <a:latin typeface="+mn-lt"/>
                <a:ea typeface="+mn-ea"/>
                <a:cs typeface="+mn-cs"/>
              </a:rPr>
              <a:t>app</a:t>
            </a:r>
            <a:r>
              <a:rPr lang="zh-CN" altLang="en-US" sz="1200" kern="1200" dirty="0" smtClean="0">
                <a:solidFill>
                  <a:schemeClr val="tx1"/>
                </a:solidFill>
                <a:latin typeface="+mn-lt"/>
                <a:ea typeface="+mn-ea"/>
                <a:cs typeface="+mn-cs"/>
              </a:rPr>
              <a:t>就无法和店铺结合</a:t>
            </a:r>
            <a:endParaRPr lang="en-US" altLang="zh-CN" sz="1200" kern="1200" dirty="0" smtClean="0">
              <a:solidFill>
                <a:schemeClr val="tx1"/>
              </a:solidFill>
              <a:latin typeface="+mn-lt"/>
              <a:ea typeface="+mn-ea"/>
              <a:cs typeface="+mn-cs"/>
            </a:endParaRPr>
          </a:p>
          <a:p>
            <a:pPr marL="228600" indent="-228600">
              <a:buAutoNum type="arabicPeriod"/>
            </a:pPr>
            <a:r>
              <a:rPr lang="en-US" altLang="zh-CN" sz="1200" kern="1200" dirty="0" smtClean="0">
                <a:solidFill>
                  <a:schemeClr val="tx1"/>
                </a:solidFill>
                <a:latin typeface="+mn-lt"/>
                <a:ea typeface="+mn-ea"/>
                <a:cs typeface="+mn-cs"/>
              </a:rPr>
              <a:t>App</a:t>
            </a:r>
            <a:r>
              <a:rPr lang="zh-CN" altLang="en-US" sz="1200" kern="1200" dirty="0" smtClean="0">
                <a:solidFill>
                  <a:schemeClr val="tx1"/>
                </a:solidFill>
                <a:latin typeface="+mn-lt"/>
                <a:ea typeface="+mn-ea"/>
                <a:cs typeface="+mn-cs"/>
              </a:rPr>
              <a:t>模块和店铺页面的远程交互，二次请求问题。这个非常纠结，知道最近才有彻底解决的思路。</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如果一个店铺页面里面有一个</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模块，</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是有自己的</a:t>
            </a:r>
            <a:r>
              <a:rPr lang="en-US" altLang="zh-CN" sz="1200" kern="1200" dirty="0" err="1" smtClean="0">
                <a:solidFill>
                  <a:schemeClr val="tx1"/>
                </a:solidFill>
                <a:latin typeface="+mn-lt"/>
                <a:ea typeface="+mn-ea"/>
                <a:cs typeface="+mn-cs"/>
              </a:rPr>
              <a:t>js</a:t>
            </a:r>
            <a:r>
              <a:rPr lang="zh-CN" altLang="zh-CN" sz="1200" kern="1200" dirty="0" smtClean="0">
                <a:solidFill>
                  <a:schemeClr val="tx1"/>
                </a:solidFill>
                <a:latin typeface="+mn-lt"/>
                <a:ea typeface="+mn-ea"/>
                <a:cs typeface="+mn-cs"/>
              </a:rPr>
              <a:t>和</a:t>
            </a:r>
            <a:r>
              <a:rPr lang="en-US" altLang="zh-CN" sz="1200" kern="1200" dirty="0" err="1" smtClean="0">
                <a:solidFill>
                  <a:schemeClr val="tx1"/>
                </a:solidFill>
                <a:latin typeface="+mn-lt"/>
                <a:ea typeface="+mn-ea"/>
                <a:cs typeface="+mn-cs"/>
              </a:rPr>
              <a:t>css</a:t>
            </a:r>
            <a:r>
              <a:rPr lang="zh-CN" altLang="zh-CN" sz="1200" kern="1200" dirty="0" smtClean="0">
                <a:solidFill>
                  <a:schemeClr val="tx1"/>
                </a:solidFill>
                <a:latin typeface="+mn-lt"/>
                <a:ea typeface="+mn-ea"/>
                <a:cs typeface="+mn-cs"/>
              </a:rPr>
              <a:t>；如果这些</a:t>
            </a:r>
            <a:r>
              <a:rPr lang="en-US" altLang="zh-CN" sz="1200" kern="1200" dirty="0" err="1" smtClean="0">
                <a:solidFill>
                  <a:schemeClr val="tx1"/>
                </a:solidFill>
                <a:latin typeface="+mn-lt"/>
                <a:ea typeface="+mn-ea"/>
                <a:cs typeface="+mn-cs"/>
              </a:rPr>
              <a:t>js</a:t>
            </a:r>
            <a:r>
              <a:rPr lang="zh-CN"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css</a:t>
            </a:r>
            <a:r>
              <a:rPr lang="zh-CN" altLang="zh-CN" sz="1200" kern="1200" dirty="0" smtClean="0">
                <a:solidFill>
                  <a:schemeClr val="tx1"/>
                </a:solidFill>
                <a:latin typeface="+mn-lt"/>
                <a:ea typeface="+mn-ea"/>
                <a:cs typeface="+mn-cs"/>
              </a:rPr>
              <a:t>不加以控制，那么它可以在店铺页面上为所欲为。比如他可以屏蔽卖家的信用等级，修改店铺的动态平分等等。 怎样保证恶意的</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代码在店铺页面上无法作恶，而正常的</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代码能够正常运行？这个是个大问题。</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zh-CN" sz="1200" kern="1200" dirty="0" smtClean="0">
                <a:solidFill>
                  <a:schemeClr val="tx1"/>
                </a:solidFill>
                <a:latin typeface="+mn-lt"/>
                <a:ea typeface="+mn-ea"/>
                <a:cs typeface="+mn-cs"/>
              </a:rPr>
              <a:t>这个问题不是找一个前端投入</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天就能解决。而且当时整个技术部的前端资源非常紧张。不可能抽调专人花专门的时间帮你解决这个问题。当时从我们的前端高手了解到有</a:t>
            </a:r>
            <a:r>
              <a:rPr lang="en-US" altLang="zh-CN" sz="1200" kern="1200" dirty="0" err="1" smtClean="0">
                <a:solidFill>
                  <a:schemeClr val="tx1"/>
                </a:solidFill>
                <a:latin typeface="+mn-lt"/>
                <a:ea typeface="+mn-ea"/>
                <a:cs typeface="+mn-cs"/>
              </a:rPr>
              <a:t>caja</a:t>
            </a:r>
            <a:r>
              <a:rPr lang="zh-CN" altLang="zh-CN" sz="1200" kern="1200" dirty="0" smtClean="0">
                <a:solidFill>
                  <a:schemeClr val="tx1"/>
                </a:solidFill>
                <a:latin typeface="+mn-lt"/>
                <a:ea typeface="+mn-ea"/>
                <a:cs typeface="+mn-cs"/>
              </a:rPr>
              <a:t>这么一个项目。</a:t>
            </a:r>
            <a:r>
              <a:rPr lang="en-US" altLang="zh-CN" sz="1200" kern="1200" dirty="0" err="1" smtClean="0">
                <a:solidFill>
                  <a:schemeClr val="tx1"/>
                </a:solidFill>
                <a:latin typeface="+mn-lt"/>
                <a:ea typeface="+mn-ea"/>
                <a:cs typeface="+mn-cs"/>
              </a:rPr>
              <a:t>caja</a:t>
            </a:r>
            <a:r>
              <a:rPr lang="zh-CN" altLang="zh-CN" sz="1200" kern="1200" dirty="0" smtClean="0">
                <a:solidFill>
                  <a:schemeClr val="tx1"/>
                </a:solidFill>
                <a:latin typeface="+mn-lt"/>
                <a:ea typeface="+mn-ea"/>
                <a:cs typeface="+mn-cs"/>
              </a:rPr>
              <a:t>是一个</a:t>
            </a:r>
            <a:r>
              <a:rPr lang="en-US" altLang="zh-CN" sz="1200" kern="1200" dirty="0" err="1" smtClean="0">
                <a:solidFill>
                  <a:schemeClr val="tx1"/>
                </a:solidFill>
                <a:latin typeface="+mn-lt"/>
                <a:ea typeface="+mn-ea"/>
                <a:cs typeface="+mn-cs"/>
              </a:rPr>
              <a:t>google</a:t>
            </a:r>
            <a:r>
              <a:rPr lang="zh-CN" altLang="zh-CN" sz="1200" kern="1200" dirty="0" smtClean="0">
                <a:solidFill>
                  <a:schemeClr val="tx1"/>
                </a:solidFill>
                <a:latin typeface="+mn-lt"/>
                <a:ea typeface="+mn-ea"/>
                <a:cs typeface="+mn-cs"/>
              </a:rPr>
              <a:t>开源的专门解决这种</a:t>
            </a:r>
            <a:r>
              <a:rPr lang="en-US" altLang="zh-CN" sz="1200" kern="1200" dirty="0" err="1" smtClean="0">
                <a:solidFill>
                  <a:schemeClr val="tx1"/>
                </a:solidFill>
                <a:latin typeface="+mn-lt"/>
                <a:ea typeface="+mn-ea"/>
                <a:cs typeface="+mn-cs"/>
              </a:rPr>
              <a:t>js</a:t>
            </a:r>
            <a:r>
              <a:rPr lang="zh-CN" altLang="zh-CN" sz="1200" kern="1200" dirty="0" smtClean="0">
                <a:solidFill>
                  <a:schemeClr val="tx1"/>
                </a:solidFill>
                <a:latin typeface="+mn-lt"/>
                <a:ea typeface="+mn-ea"/>
                <a:cs typeface="+mn-cs"/>
              </a:rPr>
              <a:t>安全问题的框架。当时整个淘宝前端懂</a:t>
            </a:r>
            <a:r>
              <a:rPr lang="en-US" altLang="zh-CN" sz="1200" kern="1200" dirty="0" err="1" smtClean="0">
                <a:solidFill>
                  <a:schemeClr val="tx1"/>
                </a:solidFill>
                <a:latin typeface="+mn-lt"/>
                <a:ea typeface="+mn-ea"/>
                <a:cs typeface="+mn-cs"/>
              </a:rPr>
              <a:t>caja</a:t>
            </a:r>
            <a:r>
              <a:rPr lang="zh-CN" altLang="zh-CN" sz="1200" kern="1200" dirty="0" smtClean="0">
                <a:solidFill>
                  <a:schemeClr val="tx1"/>
                </a:solidFill>
                <a:latin typeface="+mn-lt"/>
                <a:ea typeface="+mn-ea"/>
                <a:cs typeface="+mn-cs"/>
              </a:rPr>
              <a:t>的人不超过</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个，后面还离职走了一个。另外那个在忙其他的事情。</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于是我从去年</a:t>
            </a:r>
            <a:r>
              <a:rPr lang="en-US" altLang="zh-CN" sz="1200" kern="1200" dirty="0" smtClean="0">
                <a:solidFill>
                  <a:schemeClr val="tx1"/>
                </a:solidFill>
                <a:latin typeface="+mn-lt"/>
                <a:ea typeface="+mn-ea"/>
                <a:cs typeface="+mn-cs"/>
              </a:rPr>
              <a:t>5</a:t>
            </a:r>
            <a:r>
              <a:rPr lang="zh-CN" altLang="zh-CN" sz="1200" kern="1200" dirty="0" smtClean="0">
                <a:solidFill>
                  <a:schemeClr val="tx1"/>
                </a:solidFill>
                <a:latin typeface="+mn-lt"/>
                <a:ea typeface="+mn-ea"/>
                <a:cs typeface="+mn-cs"/>
              </a:rPr>
              <a:t>月投入了将近</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个月的时间专门研究</a:t>
            </a:r>
            <a:r>
              <a:rPr lang="en-US" altLang="zh-CN" sz="1200" kern="1200" dirty="0" err="1" smtClean="0">
                <a:solidFill>
                  <a:schemeClr val="tx1"/>
                </a:solidFill>
                <a:latin typeface="+mn-lt"/>
                <a:ea typeface="+mn-ea"/>
                <a:cs typeface="+mn-cs"/>
              </a:rPr>
              <a:t>caja</a:t>
            </a:r>
            <a:r>
              <a:rPr lang="zh-CN" altLang="zh-CN" sz="1200" kern="1200" dirty="0" smtClean="0">
                <a:solidFill>
                  <a:schemeClr val="tx1"/>
                </a:solidFill>
                <a:latin typeface="+mn-lt"/>
                <a:ea typeface="+mn-ea"/>
                <a:cs typeface="+mn-cs"/>
              </a:rPr>
              <a:t>的实现原理。全面了解了</a:t>
            </a:r>
            <a:r>
              <a:rPr lang="en-US" altLang="zh-CN" sz="1200" kern="1200" dirty="0" err="1" smtClean="0">
                <a:solidFill>
                  <a:schemeClr val="tx1"/>
                </a:solidFill>
                <a:latin typeface="+mn-lt"/>
                <a:ea typeface="+mn-ea"/>
                <a:cs typeface="+mn-cs"/>
              </a:rPr>
              <a:t>caja</a:t>
            </a:r>
            <a:r>
              <a:rPr lang="zh-CN" altLang="zh-CN" sz="1200" kern="1200" dirty="0" smtClean="0">
                <a:solidFill>
                  <a:schemeClr val="tx1"/>
                </a:solidFill>
                <a:latin typeface="+mn-lt"/>
                <a:ea typeface="+mn-ea"/>
                <a:cs typeface="+mn-cs"/>
              </a:rPr>
              <a:t>沙箱的机制和使用方法，应用到</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和店铺项目。将</a:t>
            </a:r>
            <a:r>
              <a:rPr lang="en-US" altLang="zh-CN" sz="1200" kern="1200" dirty="0" err="1" smtClean="0">
                <a:solidFill>
                  <a:schemeClr val="tx1"/>
                </a:solidFill>
                <a:latin typeface="+mn-lt"/>
                <a:ea typeface="+mn-ea"/>
                <a:cs typeface="+mn-cs"/>
              </a:rPr>
              <a:t>caja</a:t>
            </a:r>
            <a:r>
              <a:rPr lang="zh-CN" altLang="zh-CN" sz="1200" kern="1200" dirty="0" smtClean="0">
                <a:solidFill>
                  <a:schemeClr val="tx1"/>
                </a:solidFill>
                <a:latin typeface="+mn-lt"/>
                <a:ea typeface="+mn-ea"/>
                <a:cs typeface="+mn-cs"/>
              </a:rPr>
              <a:t>与</a:t>
            </a:r>
            <a:r>
              <a:rPr lang="en-US" altLang="zh-CN" sz="1200" kern="1200" dirty="0" smtClean="0">
                <a:solidFill>
                  <a:schemeClr val="tx1"/>
                </a:solidFill>
                <a:latin typeface="+mn-lt"/>
                <a:ea typeface="+mn-ea"/>
                <a:cs typeface="+mn-cs"/>
              </a:rPr>
              <a:t>kissy</a:t>
            </a:r>
            <a:r>
              <a:rPr lang="zh-CN" altLang="zh-CN" sz="1200" kern="1200" dirty="0" smtClean="0">
                <a:solidFill>
                  <a:schemeClr val="tx1"/>
                </a:solidFill>
                <a:latin typeface="+mn-lt"/>
                <a:ea typeface="+mn-ea"/>
                <a:cs typeface="+mn-cs"/>
              </a:rPr>
              <a:t>集成，与模版</a:t>
            </a:r>
            <a:r>
              <a:rPr lang="en-US" altLang="zh-CN" sz="1200" kern="1200" dirty="0" smtClean="0">
                <a:solidFill>
                  <a:schemeClr val="tx1"/>
                </a:solidFill>
                <a:latin typeface="+mn-lt"/>
                <a:ea typeface="+mn-ea"/>
                <a:cs typeface="+mn-cs"/>
              </a:rPr>
              <a:t>SDK</a:t>
            </a:r>
            <a:r>
              <a:rPr lang="zh-CN" altLang="zh-CN" sz="1200" kern="1200" dirty="0" smtClean="0">
                <a:solidFill>
                  <a:schemeClr val="tx1"/>
                </a:solidFill>
                <a:latin typeface="+mn-lt"/>
                <a:ea typeface="+mn-ea"/>
                <a:cs typeface="+mn-cs"/>
              </a:rPr>
              <a:t>集成，与</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模块集成。这是现在</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采用的</a:t>
            </a:r>
            <a:r>
              <a:rPr lang="en-US" altLang="zh-CN" sz="1200" kern="1200" dirty="0" err="1" smtClean="0">
                <a:solidFill>
                  <a:schemeClr val="tx1"/>
                </a:solidFill>
                <a:latin typeface="+mn-lt"/>
                <a:ea typeface="+mn-ea"/>
                <a:cs typeface="+mn-cs"/>
              </a:rPr>
              <a:t>js</a:t>
            </a:r>
            <a:r>
              <a:rPr lang="zh-CN" altLang="zh-CN" sz="1200" kern="1200" dirty="0" smtClean="0">
                <a:solidFill>
                  <a:schemeClr val="tx1"/>
                </a:solidFill>
                <a:latin typeface="+mn-lt"/>
                <a:ea typeface="+mn-ea"/>
                <a:cs typeface="+mn-cs"/>
              </a:rPr>
              <a:t>安全解决方案。首先我们的开发规范是不允许写内嵌</a:t>
            </a:r>
            <a:r>
              <a:rPr lang="en-US" altLang="zh-CN" sz="1200" kern="1200" dirty="0" smtClean="0">
                <a:solidFill>
                  <a:schemeClr val="tx1"/>
                </a:solidFill>
                <a:latin typeface="+mn-lt"/>
                <a:ea typeface="+mn-ea"/>
                <a:cs typeface="+mn-cs"/>
              </a:rPr>
              <a:t>script</a:t>
            </a:r>
            <a:r>
              <a:rPr lang="zh-CN" altLang="zh-CN" sz="1200" kern="1200" dirty="0" smtClean="0">
                <a:solidFill>
                  <a:schemeClr val="tx1"/>
                </a:solidFill>
                <a:latin typeface="+mn-lt"/>
                <a:ea typeface="+mn-ea"/>
                <a:cs typeface="+mn-cs"/>
              </a:rPr>
              <a:t>；我们有个</a:t>
            </a:r>
            <a:r>
              <a:rPr lang="en-US" altLang="zh-CN" sz="1200" kern="1200" dirty="0" err="1" smtClean="0">
                <a:solidFill>
                  <a:schemeClr val="tx1"/>
                </a:solidFill>
                <a:latin typeface="+mn-lt"/>
                <a:ea typeface="+mn-ea"/>
                <a:cs typeface="+mn-cs"/>
              </a:rPr>
              <a:t>tbmlfilter</a:t>
            </a:r>
            <a:r>
              <a:rPr lang="zh-CN" altLang="zh-CN" sz="1200" kern="1200" dirty="0" smtClean="0">
                <a:solidFill>
                  <a:schemeClr val="tx1"/>
                </a:solidFill>
                <a:latin typeface="+mn-lt"/>
                <a:ea typeface="+mn-ea"/>
                <a:cs typeface="+mn-cs"/>
              </a:rPr>
              <a:t>组件，会扫描</a:t>
            </a:r>
            <a:r>
              <a:rPr lang="en-US" altLang="zh-CN" sz="1200" kern="1200" dirty="0" smtClean="0">
                <a:solidFill>
                  <a:schemeClr val="tx1"/>
                </a:solidFill>
                <a:latin typeface="+mn-lt"/>
                <a:ea typeface="+mn-ea"/>
                <a:cs typeface="+mn-cs"/>
              </a:rPr>
              <a:t>html</a:t>
            </a:r>
            <a:r>
              <a:rPr lang="zh-CN" altLang="zh-CN" sz="1200" kern="1200" dirty="0" smtClean="0">
                <a:solidFill>
                  <a:schemeClr val="tx1"/>
                </a:solidFill>
                <a:latin typeface="+mn-lt"/>
                <a:ea typeface="+mn-ea"/>
                <a:cs typeface="+mn-cs"/>
              </a:rPr>
              <a:t>，过滤掉所有内嵌</a:t>
            </a:r>
            <a:r>
              <a:rPr lang="en-US" altLang="zh-CN" sz="1200" kern="1200" dirty="0" err="1" smtClean="0">
                <a:solidFill>
                  <a:schemeClr val="tx1"/>
                </a:solidFill>
                <a:latin typeface="+mn-lt"/>
                <a:ea typeface="+mn-ea"/>
                <a:cs typeface="+mn-cs"/>
              </a:rPr>
              <a:t>js</a:t>
            </a:r>
            <a:r>
              <a:rPr lang="zh-CN" altLang="zh-CN" sz="1200" kern="1200" dirty="0" smtClean="0">
                <a:solidFill>
                  <a:schemeClr val="tx1"/>
                </a:solidFill>
                <a:latin typeface="+mn-lt"/>
                <a:ea typeface="+mn-ea"/>
                <a:cs typeface="+mn-cs"/>
              </a:rPr>
              <a:t>脚本。我们只允许</a:t>
            </a:r>
            <a:r>
              <a:rPr lang="en-US" altLang="zh-CN" sz="1200" kern="1200" dirty="0" smtClean="0">
                <a:solidFill>
                  <a:schemeClr val="tx1"/>
                </a:solidFill>
                <a:latin typeface="+mn-lt"/>
                <a:ea typeface="+mn-ea"/>
                <a:cs typeface="+mn-cs"/>
              </a:rPr>
              <a:t>app</a:t>
            </a:r>
            <a:r>
              <a:rPr lang="zh-CN" altLang="zh-CN" sz="1200" kern="1200" dirty="0" smtClean="0">
                <a:solidFill>
                  <a:schemeClr val="tx1"/>
                </a:solidFill>
                <a:latin typeface="+mn-lt"/>
                <a:ea typeface="+mn-ea"/>
                <a:cs typeface="+mn-cs"/>
              </a:rPr>
              <a:t>的代码用</a:t>
            </a:r>
            <a:r>
              <a:rPr lang="en-US" altLang="zh-CN" sz="1200" kern="1200" dirty="0" smtClean="0">
                <a:solidFill>
                  <a:schemeClr val="tx1"/>
                </a:solidFill>
                <a:latin typeface="+mn-lt"/>
                <a:ea typeface="+mn-ea"/>
                <a:cs typeface="+mn-cs"/>
              </a:rPr>
              <a:t>script </a:t>
            </a:r>
            <a:r>
              <a:rPr lang="en-US" altLang="zh-CN" sz="1200" kern="1200" dirty="0" err="1" smtClean="0">
                <a:solidFill>
                  <a:schemeClr val="tx1"/>
                </a:solidFill>
                <a:latin typeface="+mn-lt"/>
                <a:ea typeface="+mn-ea"/>
                <a:cs typeface="+mn-cs"/>
              </a:rPr>
              <a:t>src</a:t>
            </a:r>
            <a:r>
              <a:rPr lang="zh-CN" altLang="zh-CN" sz="1200" kern="1200" dirty="0" smtClean="0">
                <a:solidFill>
                  <a:schemeClr val="tx1"/>
                </a:solidFill>
                <a:latin typeface="+mn-lt"/>
                <a:ea typeface="+mn-ea"/>
                <a:cs typeface="+mn-cs"/>
              </a:rPr>
              <a:t>的方式，引用独立</a:t>
            </a:r>
            <a:r>
              <a:rPr lang="en-US" altLang="zh-CN" sz="1200" kern="1200" dirty="0" err="1" smtClean="0">
                <a:solidFill>
                  <a:schemeClr val="tx1"/>
                </a:solidFill>
                <a:latin typeface="+mn-lt"/>
                <a:ea typeface="+mn-ea"/>
                <a:cs typeface="+mn-cs"/>
              </a:rPr>
              <a:t>js</a:t>
            </a:r>
            <a:r>
              <a:rPr lang="zh-CN" altLang="zh-CN" sz="1200" kern="1200" dirty="0" smtClean="0">
                <a:solidFill>
                  <a:schemeClr val="tx1"/>
                </a:solidFill>
                <a:latin typeface="+mn-lt"/>
                <a:ea typeface="+mn-ea"/>
                <a:cs typeface="+mn-cs"/>
              </a:rPr>
              <a:t>文件。然后我们对独立的</a:t>
            </a:r>
            <a:r>
              <a:rPr lang="en-US" altLang="zh-CN" sz="1200" kern="1200" dirty="0" err="1" smtClean="0">
                <a:solidFill>
                  <a:schemeClr val="tx1"/>
                </a:solidFill>
                <a:latin typeface="+mn-lt"/>
                <a:ea typeface="+mn-ea"/>
                <a:cs typeface="+mn-cs"/>
              </a:rPr>
              <a:t>js</a:t>
            </a:r>
            <a:r>
              <a:rPr lang="zh-CN" altLang="zh-CN" sz="1200" kern="1200" dirty="0" smtClean="0">
                <a:solidFill>
                  <a:schemeClr val="tx1"/>
                </a:solidFill>
                <a:latin typeface="+mn-lt"/>
                <a:ea typeface="+mn-ea"/>
                <a:cs typeface="+mn-cs"/>
              </a:rPr>
              <a:t>文件做</a:t>
            </a:r>
            <a:r>
              <a:rPr lang="en-US" altLang="zh-CN" sz="1200" kern="1200" dirty="0" err="1" smtClean="0">
                <a:solidFill>
                  <a:schemeClr val="tx1"/>
                </a:solidFill>
                <a:latin typeface="+mn-lt"/>
                <a:ea typeface="+mn-ea"/>
                <a:cs typeface="+mn-cs"/>
              </a:rPr>
              <a:t>caja</a:t>
            </a:r>
            <a:r>
              <a:rPr lang="zh-CN" altLang="zh-CN" sz="1200" kern="1200" dirty="0" smtClean="0">
                <a:solidFill>
                  <a:schemeClr val="tx1"/>
                </a:solidFill>
                <a:latin typeface="+mn-lt"/>
                <a:ea typeface="+mn-ea"/>
                <a:cs typeface="+mn-cs"/>
              </a:rPr>
              <a:t>编译。</a:t>
            </a:r>
            <a:r>
              <a:rPr lang="en-US" altLang="zh-CN" sz="1200" kern="1200" dirty="0" err="1" smtClean="0">
                <a:solidFill>
                  <a:schemeClr val="tx1"/>
                </a:solidFill>
                <a:latin typeface="+mn-lt"/>
                <a:ea typeface="+mn-ea"/>
                <a:cs typeface="+mn-cs"/>
              </a:rPr>
              <a:t>caja</a:t>
            </a:r>
            <a:r>
              <a:rPr lang="zh-CN" altLang="zh-CN" sz="1200" kern="1200" dirty="0" smtClean="0">
                <a:solidFill>
                  <a:schemeClr val="tx1"/>
                </a:solidFill>
                <a:latin typeface="+mn-lt"/>
                <a:ea typeface="+mn-ea"/>
                <a:cs typeface="+mn-cs"/>
              </a:rPr>
              <a:t>会按照自己的一套改写规则，统一将</a:t>
            </a:r>
            <a:r>
              <a:rPr lang="en-US" altLang="zh-CN" sz="1200" kern="1200" dirty="0" err="1" smtClean="0">
                <a:solidFill>
                  <a:schemeClr val="tx1"/>
                </a:solidFill>
                <a:latin typeface="+mn-lt"/>
                <a:ea typeface="+mn-ea"/>
                <a:cs typeface="+mn-cs"/>
              </a:rPr>
              <a:t>js</a:t>
            </a:r>
            <a:r>
              <a:rPr lang="zh-CN" altLang="zh-CN" sz="1200" kern="1200" dirty="0" smtClean="0">
                <a:solidFill>
                  <a:schemeClr val="tx1"/>
                </a:solidFill>
                <a:latin typeface="+mn-lt"/>
                <a:ea typeface="+mn-ea"/>
                <a:cs typeface="+mn-cs"/>
              </a:rPr>
              <a:t>做改写。改写后的</a:t>
            </a:r>
            <a:r>
              <a:rPr lang="en-US" altLang="zh-CN" sz="1200" kern="1200" dirty="0" err="1" smtClean="0">
                <a:solidFill>
                  <a:schemeClr val="tx1"/>
                </a:solidFill>
                <a:latin typeface="+mn-lt"/>
                <a:ea typeface="+mn-ea"/>
                <a:cs typeface="+mn-cs"/>
              </a:rPr>
              <a:t>js</a:t>
            </a:r>
            <a:r>
              <a:rPr lang="zh-CN" altLang="zh-CN" sz="1200" kern="1200" dirty="0" smtClean="0">
                <a:solidFill>
                  <a:schemeClr val="tx1"/>
                </a:solidFill>
                <a:latin typeface="+mn-lt"/>
                <a:ea typeface="+mn-ea"/>
                <a:cs typeface="+mn-cs"/>
              </a:rPr>
              <a:t>如果在规范之内，则可以正常运行。如果使用了规范之外的危险方法，或访问了沙箱之外的页面元素，都会被拦截掉。</a:t>
            </a:r>
            <a:endParaRPr lang="en-US" altLang="zh-CN" sz="1200" kern="120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厚积薄发</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然后去年</a:t>
            </a:r>
            <a:r>
              <a:rPr lang="en-US" altLang="zh-CN" sz="1200" kern="1200" dirty="0" smtClean="0">
                <a:solidFill>
                  <a:schemeClr val="tx1"/>
                </a:solidFill>
                <a:latin typeface="+mn-lt"/>
                <a:ea typeface="+mn-ea"/>
                <a:cs typeface="+mn-cs"/>
              </a:rPr>
              <a:t>6</a:t>
            </a:r>
            <a:r>
              <a:rPr lang="zh-CN" altLang="zh-CN" sz="1200" kern="1200" dirty="0" smtClean="0">
                <a:solidFill>
                  <a:schemeClr val="tx1"/>
                </a:solidFill>
                <a:latin typeface="+mn-lt"/>
                <a:ea typeface="+mn-ea"/>
                <a:cs typeface="+mn-cs"/>
              </a:rPr>
              <a:t>月份的时候，</a:t>
            </a:r>
            <a:r>
              <a:rPr lang="en-US" altLang="zh-CN" sz="1200" kern="1200" dirty="0" smtClean="0">
                <a:solidFill>
                  <a:schemeClr val="tx1"/>
                </a:solidFill>
                <a:latin typeface="+mn-lt"/>
                <a:ea typeface="+mn-ea"/>
                <a:cs typeface="+mn-cs"/>
              </a:rPr>
              <a:t>U</a:t>
            </a:r>
            <a:r>
              <a:rPr lang="zh-CN" altLang="zh-CN" sz="1200" kern="1200" dirty="0" smtClean="0">
                <a:solidFill>
                  <a:schemeClr val="tx1"/>
                </a:solidFill>
                <a:latin typeface="+mn-lt"/>
                <a:ea typeface="+mn-ea"/>
                <a:cs typeface="+mn-cs"/>
              </a:rPr>
              <a:t>站项目启动酝酿中，当时还没有名字，只知道是一个和买家导购相关的事情。当时我被云动拉去给烟霞讲了</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的现状，已经有的功能，和计划要做的事情。</a:t>
            </a:r>
            <a:r>
              <a:rPr lang="en-US" altLang="zh-CN" sz="1200" kern="1200" dirty="0" smtClean="0">
                <a:solidFill>
                  <a:schemeClr val="tx1"/>
                </a:solidFill>
                <a:latin typeface="+mn-lt"/>
                <a:ea typeface="+mn-ea"/>
                <a:cs typeface="+mn-cs"/>
              </a:rPr>
              <a:t>7</a:t>
            </a:r>
            <a:r>
              <a:rPr lang="zh-CN" altLang="zh-CN" sz="1200" kern="1200" dirty="0" smtClean="0">
                <a:solidFill>
                  <a:schemeClr val="tx1"/>
                </a:solidFill>
                <a:latin typeface="+mn-lt"/>
                <a:ea typeface="+mn-ea"/>
                <a:cs typeface="+mn-cs"/>
              </a:rPr>
              <a:t>月份，</a:t>
            </a:r>
            <a:r>
              <a:rPr lang="en-US" altLang="zh-CN" sz="1200" kern="1200" dirty="0" smtClean="0">
                <a:solidFill>
                  <a:schemeClr val="tx1"/>
                </a:solidFill>
                <a:latin typeface="+mn-lt"/>
                <a:ea typeface="+mn-ea"/>
                <a:cs typeface="+mn-cs"/>
              </a:rPr>
              <a:t>U</a:t>
            </a:r>
            <a:r>
              <a:rPr lang="zh-CN" altLang="zh-CN" sz="1200" kern="1200" dirty="0" smtClean="0">
                <a:solidFill>
                  <a:schemeClr val="tx1"/>
                </a:solidFill>
                <a:latin typeface="+mn-lt"/>
                <a:ea typeface="+mn-ea"/>
                <a:cs typeface="+mn-cs"/>
              </a:rPr>
              <a:t>站立项，技术选型采用了</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；同时伯昊带了</a:t>
            </a:r>
            <a:r>
              <a:rPr lang="en-US" altLang="zh-CN" sz="1200" kern="1200" dirty="0" smtClean="0">
                <a:solidFill>
                  <a:schemeClr val="tx1"/>
                </a:solidFill>
                <a:latin typeface="+mn-lt"/>
                <a:ea typeface="+mn-ea"/>
                <a:cs typeface="+mn-cs"/>
              </a:rPr>
              <a:t>4</a:t>
            </a:r>
            <a:r>
              <a:rPr lang="zh-CN" altLang="zh-CN" sz="1200" kern="1200" dirty="0" smtClean="0">
                <a:solidFill>
                  <a:schemeClr val="tx1"/>
                </a:solidFill>
                <a:latin typeface="+mn-lt"/>
                <a:ea typeface="+mn-ea"/>
                <a:cs typeface="+mn-cs"/>
              </a:rPr>
              <a:t>个人加入</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团队。伯昊来之前，只剩下我，士宏和洞穴</a:t>
            </a:r>
            <a:r>
              <a:rPr lang="en-US" altLang="zh-CN" sz="1200" kern="1200" dirty="0" smtClean="0">
                <a:solidFill>
                  <a:schemeClr val="tx1"/>
                </a:solidFill>
                <a:latin typeface="+mn-lt"/>
                <a:ea typeface="+mn-ea"/>
                <a:cs typeface="+mn-cs"/>
              </a:rPr>
              <a:t>3</a:t>
            </a:r>
            <a:r>
              <a:rPr lang="zh-CN" altLang="zh-CN" sz="1200" kern="1200" dirty="0" smtClean="0">
                <a:solidFill>
                  <a:schemeClr val="tx1"/>
                </a:solidFill>
                <a:latin typeface="+mn-lt"/>
                <a:ea typeface="+mn-ea"/>
                <a:cs typeface="+mn-cs"/>
              </a:rPr>
              <a:t>个人。现在队伍壮大了，又有业务刺激，</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迎来了高速发展期。</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伯昊带来的</a:t>
            </a:r>
            <a:r>
              <a:rPr lang="en-US" altLang="zh-CN" sz="1200" kern="1200" dirty="0" smtClean="0">
                <a:solidFill>
                  <a:schemeClr val="tx1"/>
                </a:solidFill>
                <a:latin typeface="+mn-lt"/>
                <a:ea typeface="+mn-ea"/>
                <a:cs typeface="+mn-cs"/>
              </a:rPr>
              <a:t>4</a:t>
            </a:r>
            <a:r>
              <a:rPr lang="zh-CN" altLang="zh-CN" sz="1200" kern="1200" dirty="0" smtClean="0">
                <a:solidFill>
                  <a:schemeClr val="tx1"/>
                </a:solidFill>
                <a:latin typeface="+mn-lt"/>
                <a:ea typeface="+mn-ea"/>
                <a:cs typeface="+mn-cs"/>
              </a:rPr>
              <a:t>个人对</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来说都是新人，对新人最好的切入方式之一，做日志、监控、运维。当时正好这块是最欠缺的。运维这块主要是仲简在牵头做。我做的就是在系统设计上</a:t>
            </a:r>
            <a:r>
              <a:rPr lang="zh-CN" altLang="en-US" sz="1200" kern="1200" dirty="0" smtClean="0">
                <a:solidFill>
                  <a:schemeClr val="tx1"/>
                </a:solidFill>
                <a:latin typeface="+mn-lt"/>
                <a:ea typeface="+mn-ea"/>
                <a:cs typeface="+mn-cs"/>
              </a:rPr>
              <a:t>的</a:t>
            </a:r>
            <a:r>
              <a:rPr lang="zh-CN" altLang="zh-CN" sz="1200" kern="1200" dirty="0" smtClean="0">
                <a:solidFill>
                  <a:schemeClr val="tx1"/>
                </a:solidFill>
                <a:latin typeface="+mn-lt"/>
                <a:ea typeface="+mn-ea"/>
                <a:cs typeface="+mn-cs"/>
              </a:rPr>
              <a:t>把关。这是最初的一个架构图。</a:t>
            </a:r>
            <a:r>
              <a:rPr lang="en-US" altLang="zh-CN" sz="1200" kern="1200" dirty="0" smtClean="0">
                <a:solidFill>
                  <a:schemeClr val="tx1"/>
                </a:solidFill>
                <a:latin typeface="+mn-lt"/>
                <a:ea typeface="+mn-ea"/>
                <a:cs typeface="+mn-cs"/>
              </a:rPr>
              <a:t>TECS</a:t>
            </a:r>
            <a:r>
              <a:rPr lang="zh-CN" altLang="en-US" sz="1200" kern="1200" dirty="0" smtClean="0">
                <a:solidFill>
                  <a:schemeClr val="tx1"/>
                </a:solidFill>
                <a:latin typeface="+mn-lt"/>
                <a:ea typeface="+mn-ea"/>
                <a:cs typeface="+mn-cs"/>
              </a:rPr>
              <a:t>就是</a:t>
            </a:r>
            <a:r>
              <a:rPr lang="en-US" altLang="zh-CN" sz="1200" kern="1200" dirty="0" smtClean="0">
                <a:solidFill>
                  <a:schemeClr val="tx1"/>
                </a:solidFill>
                <a:latin typeface="+mn-lt"/>
                <a:ea typeface="+mn-ea"/>
                <a:cs typeface="+mn-cs"/>
              </a:rPr>
              <a:t>TAE</a:t>
            </a:r>
            <a:r>
              <a:rPr lang="zh-CN" altLang="en-US" sz="1200" kern="1200" dirty="0" smtClean="0">
                <a:solidFill>
                  <a:schemeClr val="tx1"/>
                </a:solidFill>
                <a:latin typeface="+mn-lt"/>
                <a:ea typeface="+mn-ea"/>
                <a:cs typeface="+mn-cs"/>
              </a:rPr>
              <a:t>弹性计算服务。</a:t>
            </a:r>
            <a:r>
              <a:rPr lang="zh-CN" altLang="zh-CN" sz="1200" kern="1200" dirty="0" smtClean="0">
                <a:solidFill>
                  <a:schemeClr val="tx1"/>
                </a:solidFill>
                <a:latin typeface="+mn-lt"/>
                <a:ea typeface="+mn-ea"/>
                <a:cs typeface="+mn-cs"/>
              </a:rPr>
              <a:t>大家从这儿有没有看出什么问题？</a:t>
            </a:r>
            <a:r>
              <a:rPr lang="en-US" altLang="zh-CN" sz="1200" kern="1200" dirty="0" smtClean="0">
                <a:solidFill>
                  <a:schemeClr val="tx1"/>
                </a:solidFill>
                <a:latin typeface="+mn-lt"/>
                <a:ea typeface="+mn-ea"/>
                <a:cs typeface="+mn-cs"/>
              </a:rPr>
              <a:t>TECS</a:t>
            </a:r>
            <a:r>
              <a:rPr lang="zh-CN" altLang="en-US" sz="1200" kern="1200" dirty="0" smtClean="0">
                <a:solidFill>
                  <a:schemeClr val="tx1"/>
                </a:solidFill>
                <a:latin typeface="+mn-lt"/>
                <a:ea typeface="+mn-ea"/>
                <a:cs typeface="+mn-cs"/>
              </a:rPr>
              <a:t>是</a:t>
            </a:r>
            <a:r>
              <a:rPr lang="zh-CN" altLang="zh-CN" sz="1200" kern="1200" dirty="0" smtClean="0">
                <a:solidFill>
                  <a:schemeClr val="tx1"/>
                </a:solidFill>
                <a:latin typeface="+mn-lt"/>
                <a:ea typeface="+mn-ea"/>
                <a:cs typeface="+mn-cs"/>
              </a:rPr>
              <a:t>新作的一个东西，而</a:t>
            </a:r>
            <a:r>
              <a:rPr lang="en-US" altLang="zh-CN" sz="1200" kern="1200" dirty="0" smtClean="0">
                <a:solidFill>
                  <a:schemeClr val="tx1"/>
                </a:solidFill>
                <a:latin typeface="+mn-lt"/>
                <a:ea typeface="+mn-ea"/>
                <a:cs typeface="+mn-cs"/>
              </a:rPr>
              <a:t>Grid</a:t>
            </a:r>
            <a:r>
              <a:rPr lang="zh-CN" altLang="zh-CN" sz="1200" kern="1200" dirty="0" smtClean="0">
                <a:solidFill>
                  <a:schemeClr val="tx1"/>
                </a:solidFill>
                <a:latin typeface="+mn-lt"/>
                <a:ea typeface="+mn-ea"/>
                <a:cs typeface="+mn-cs"/>
              </a:rPr>
              <a:t>和现有的部署系统已经是经过线上考验的。从这儿看出</a:t>
            </a:r>
            <a:r>
              <a:rPr lang="en-US" altLang="zh-CN" sz="1200" kern="1200" dirty="0" smtClean="0">
                <a:solidFill>
                  <a:schemeClr val="tx1"/>
                </a:solidFill>
                <a:latin typeface="+mn-lt"/>
                <a:ea typeface="+mn-ea"/>
                <a:cs typeface="+mn-cs"/>
              </a:rPr>
              <a:t>TECS</a:t>
            </a:r>
            <a:r>
              <a:rPr lang="zh-CN" altLang="zh-CN" sz="1200" kern="1200" dirty="0" smtClean="0">
                <a:solidFill>
                  <a:schemeClr val="tx1"/>
                </a:solidFill>
                <a:latin typeface="+mn-lt"/>
                <a:ea typeface="+mn-ea"/>
                <a:cs typeface="+mn-cs"/>
              </a:rPr>
              <a:t>成为一个中心节点，所有的交互都先通过</a:t>
            </a:r>
            <a:r>
              <a:rPr lang="en-US" altLang="zh-CN" sz="1200" kern="1200" dirty="0" smtClean="0">
                <a:solidFill>
                  <a:schemeClr val="tx1"/>
                </a:solidFill>
                <a:latin typeface="+mn-lt"/>
                <a:ea typeface="+mn-ea"/>
                <a:cs typeface="+mn-cs"/>
              </a:rPr>
              <a:t>TECS</a:t>
            </a:r>
            <a:r>
              <a:rPr lang="zh-CN" altLang="zh-CN" sz="1200" kern="1200" dirty="0" smtClean="0">
                <a:solidFill>
                  <a:schemeClr val="tx1"/>
                </a:solidFill>
                <a:latin typeface="+mn-lt"/>
                <a:ea typeface="+mn-ea"/>
                <a:cs typeface="+mn-cs"/>
              </a:rPr>
              <a:t>，核心功能和</a:t>
            </a:r>
            <a:r>
              <a:rPr lang="en-US" altLang="zh-CN" sz="1200" kern="1200" dirty="0" smtClean="0">
                <a:solidFill>
                  <a:schemeClr val="tx1"/>
                </a:solidFill>
                <a:latin typeface="+mn-lt"/>
                <a:ea typeface="+mn-ea"/>
                <a:cs typeface="+mn-cs"/>
              </a:rPr>
              <a:t>TECS</a:t>
            </a:r>
            <a:r>
              <a:rPr lang="zh-CN" altLang="zh-CN" sz="1200" kern="1200" dirty="0" smtClean="0">
                <a:solidFill>
                  <a:schemeClr val="tx1"/>
                </a:solidFill>
                <a:latin typeface="+mn-lt"/>
                <a:ea typeface="+mn-ea"/>
                <a:cs typeface="+mn-cs"/>
              </a:rPr>
              <a:t>成了强依赖，这个显然有问题。</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经过我纠正后的系统结构图。核心流程和部件保持不变。监控运维作为外围功能。在任何情况下，保证人肉操作能够畅通无阻。</a:t>
            </a:r>
            <a:r>
              <a:rPr lang="zh-CN" altLang="en-US" sz="1200" kern="1200" dirty="0" smtClean="0">
                <a:solidFill>
                  <a:schemeClr val="tx1"/>
                </a:solidFill>
                <a:latin typeface="+mn-lt"/>
                <a:ea typeface="+mn-ea"/>
                <a:cs typeface="+mn-cs"/>
              </a:rPr>
              <a:t>就是这条红线。</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p:spPr>
      </p:sp>
      <p:sp>
        <p:nvSpPr>
          <p:cNvPr id="19459" name="备注占位符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Tx/>
              <a:buNone/>
              <a:tabLst/>
              <a:defRPr/>
            </a:pPr>
            <a:r>
              <a:rPr lang="zh-CN" altLang="zh-CN" sz="1200" kern="1200" dirty="0" smtClean="0">
                <a:solidFill>
                  <a:schemeClr val="tx1"/>
                </a:solidFill>
                <a:latin typeface="+mn-lt"/>
                <a:ea typeface="+mn-ea"/>
                <a:cs typeface="+mn-cs"/>
              </a:rPr>
              <a:t>我最近一年</a:t>
            </a:r>
            <a:r>
              <a:rPr lang="zh-CN" altLang="en-US" sz="1200" kern="1200" dirty="0" smtClean="0">
                <a:solidFill>
                  <a:schemeClr val="tx1"/>
                </a:solidFill>
                <a:latin typeface="+mn-lt"/>
                <a:ea typeface="+mn-ea"/>
                <a:cs typeface="+mn-cs"/>
              </a:rPr>
              <a:t>多</a:t>
            </a:r>
            <a:r>
              <a:rPr lang="zh-CN" altLang="zh-CN" sz="1200" kern="1200" dirty="0" smtClean="0">
                <a:solidFill>
                  <a:schemeClr val="tx1"/>
                </a:solidFill>
                <a:latin typeface="+mn-lt"/>
                <a:ea typeface="+mn-ea"/>
                <a:cs typeface="+mn-cs"/>
              </a:rPr>
              <a:t>做过的项目。</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是第一位的。下面</a:t>
            </a:r>
            <a:r>
              <a:rPr lang="en-US" altLang="zh-CN" sz="1200" kern="1200" dirty="0" smtClean="0">
                <a:solidFill>
                  <a:schemeClr val="tx1"/>
                </a:solidFill>
                <a:latin typeface="+mn-lt"/>
                <a:ea typeface="+mn-ea"/>
                <a:cs typeface="+mn-cs"/>
              </a:rPr>
              <a:t>3</a:t>
            </a:r>
            <a:r>
              <a:rPr lang="zh-CN" altLang="zh-CN" sz="1200" kern="1200" dirty="0" smtClean="0">
                <a:solidFill>
                  <a:schemeClr val="tx1"/>
                </a:solidFill>
                <a:latin typeface="+mn-lt"/>
                <a:ea typeface="+mn-ea"/>
                <a:cs typeface="+mn-cs"/>
              </a:rPr>
              <a:t>个都是在</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的基础上。</a:t>
            </a:r>
          </a:p>
          <a:p>
            <a:pPr eaLnBrk="1" hangingPunct="1">
              <a:spcBef>
                <a:spcPct val="0"/>
              </a:spcBef>
            </a:pPr>
            <a:endParaRPr lang="zh-CN" altLang="en-US" dirty="0" smtClean="0"/>
          </a:p>
        </p:txBody>
      </p:sp>
      <p:sp>
        <p:nvSpPr>
          <p:cNvPr id="1946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435B8B4-3CBA-46AE-9148-61D97BECED74}" type="slidenum">
              <a:rPr lang="zh-CN" altLang="en-US">
                <a:solidFill>
                  <a:prstClr val="black"/>
                </a:solidFill>
              </a:rPr>
              <a:pPr/>
              <a:t>3</a:t>
            </a:fld>
            <a:endParaRPr lang="zh-CN" alt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全力完善</a:t>
            </a:r>
            <a:r>
              <a:rPr lang="en-US" altLang="zh-CN" dirty="0" smtClean="0"/>
              <a:t>PHP</a:t>
            </a:r>
            <a:r>
              <a:rPr lang="zh-CN" altLang="en-US" dirty="0" smtClean="0"/>
              <a:t>容器</a:t>
            </a:r>
            <a:endParaRPr lang="en-US" altLang="zh-CN" dirty="0" smtClean="0"/>
          </a:p>
          <a:p>
            <a:r>
              <a:rPr lang="zh-CN" altLang="en-US" dirty="0" smtClean="0"/>
              <a:t>各种</a:t>
            </a:r>
            <a:r>
              <a:rPr lang="en-US" altLang="zh-CN" dirty="0" smtClean="0"/>
              <a:t>bug</a:t>
            </a:r>
          </a:p>
          <a:p>
            <a:r>
              <a:rPr lang="zh-CN" altLang="en-US" dirty="0" smtClean="0"/>
              <a:t>各种安全措施</a:t>
            </a:r>
            <a:endParaRPr lang="en-US" altLang="zh-CN" dirty="0" smtClean="0"/>
          </a:p>
          <a:p>
            <a:r>
              <a:rPr lang="zh-CN" altLang="en-US" dirty="0" smtClean="0"/>
              <a:t>功能完善</a:t>
            </a:r>
            <a:endParaRPr lang="en-US" altLang="zh-CN" dirty="0" smtClean="0"/>
          </a:p>
          <a:p>
            <a:endParaRPr lang="en-US" altLang="zh-CN" dirty="0" smtClean="0"/>
          </a:p>
          <a:p>
            <a:r>
              <a:rPr lang="zh-CN" altLang="zh-CN" sz="1200" kern="1200" dirty="0" smtClean="0">
                <a:solidFill>
                  <a:schemeClr val="tx1"/>
                </a:solidFill>
                <a:latin typeface="+mn-lt"/>
                <a:ea typeface="+mn-ea"/>
                <a:cs typeface="+mn-cs"/>
              </a:rPr>
              <a:t>接下来</a:t>
            </a:r>
            <a:r>
              <a:rPr lang="en-US" altLang="zh-CN" sz="1200" kern="1200" dirty="0" smtClean="0">
                <a:solidFill>
                  <a:schemeClr val="tx1"/>
                </a:solidFill>
                <a:latin typeface="+mn-lt"/>
                <a:ea typeface="+mn-ea"/>
                <a:cs typeface="+mn-cs"/>
              </a:rPr>
              <a:t>12</a:t>
            </a:r>
            <a:r>
              <a:rPr lang="zh-CN" altLang="zh-CN" sz="1200" kern="1200" dirty="0" smtClean="0">
                <a:solidFill>
                  <a:schemeClr val="tx1"/>
                </a:solidFill>
                <a:latin typeface="+mn-lt"/>
                <a:ea typeface="+mn-ea"/>
                <a:cs typeface="+mn-cs"/>
              </a:rPr>
              <a:t>年下半年，全力以赴在支持</a:t>
            </a:r>
            <a:r>
              <a:rPr lang="en-US" altLang="zh-CN" sz="1200" kern="1200" dirty="0" smtClean="0">
                <a:solidFill>
                  <a:schemeClr val="tx1"/>
                </a:solidFill>
                <a:latin typeface="+mn-lt"/>
                <a:ea typeface="+mn-ea"/>
                <a:cs typeface="+mn-cs"/>
              </a:rPr>
              <a:t>U</a:t>
            </a:r>
            <a:r>
              <a:rPr lang="zh-CN" altLang="zh-CN" sz="1200" kern="1200" dirty="0" smtClean="0">
                <a:solidFill>
                  <a:schemeClr val="tx1"/>
                </a:solidFill>
                <a:latin typeface="+mn-lt"/>
                <a:ea typeface="+mn-ea"/>
                <a:cs typeface="+mn-cs"/>
              </a:rPr>
              <a:t>站业务上。当时</a:t>
            </a:r>
            <a:r>
              <a:rPr lang="en-US" altLang="zh-CN" sz="1200" kern="1200" dirty="0" smtClean="0">
                <a:solidFill>
                  <a:schemeClr val="tx1"/>
                </a:solidFill>
                <a:latin typeface="+mn-lt"/>
                <a:ea typeface="+mn-ea"/>
                <a:cs typeface="+mn-cs"/>
              </a:rPr>
              <a:t>U</a:t>
            </a:r>
            <a:r>
              <a:rPr lang="zh-CN" altLang="zh-CN" sz="1200" kern="1200" dirty="0" smtClean="0">
                <a:solidFill>
                  <a:schemeClr val="tx1"/>
                </a:solidFill>
                <a:latin typeface="+mn-lt"/>
                <a:ea typeface="+mn-ea"/>
                <a:cs typeface="+mn-cs"/>
              </a:rPr>
              <a:t>站给我们的双</a:t>
            </a:r>
            <a:r>
              <a:rPr lang="en-US" altLang="zh-CN" sz="1200" kern="1200" dirty="0" smtClean="0">
                <a:solidFill>
                  <a:schemeClr val="tx1"/>
                </a:solidFill>
                <a:latin typeface="+mn-lt"/>
                <a:ea typeface="+mn-ea"/>
                <a:cs typeface="+mn-cs"/>
              </a:rPr>
              <a:t>12</a:t>
            </a:r>
            <a:r>
              <a:rPr lang="zh-CN" altLang="zh-CN" sz="1200" kern="1200" dirty="0" smtClean="0">
                <a:solidFill>
                  <a:schemeClr val="tx1"/>
                </a:solidFill>
                <a:latin typeface="+mn-lt"/>
                <a:ea typeface="+mn-ea"/>
                <a:cs typeface="+mn-cs"/>
              </a:rPr>
              <a:t>流量预估是</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亿</a:t>
            </a:r>
            <a:r>
              <a:rPr lang="en-US" altLang="zh-CN" sz="1200" kern="1200" dirty="0" err="1" smtClean="0">
                <a:solidFill>
                  <a:schemeClr val="tx1"/>
                </a:solidFill>
                <a:latin typeface="+mn-lt"/>
                <a:ea typeface="+mn-ea"/>
                <a:cs typeface="+mn-cs"/>
              </a:rPr>
              <a:t>pv</a:t>
            </a:r>
            <a:r>
              <a:rPr lang="zh-CN" altLang="zh-CN" sz="1200" kern="1200" dirty="0" smtClean="0">
                <a:solidFill>
                  <a:schemeClr val="tx1"/>
                </a:solidFill>
                <a:latin typeface="+mn-lt"/>
                <a:ea typeface="+mn-ea"/>
                <a:cs typeface="+mn-cs"/>
              </a:rPr>
              <a:t>；压力非常大。而</a:t>
            </a:r>
            <a:r>
              <a:rPr lang="en-US" altLang="zh-CN" sz="1200" kern="1200" dirty="0" smtClean="0">
                <a:solidFill>
                  <a:schemeClr val="tx1"/>
                </a:solidFill>
                <a:latin typeface="+mn-lt"/>
                <a:ea typeface="+mn-ea"/>
                <a:cs typeface="+mn-cs"/>
              </a:rPr>
              <a:t>grid</a:t>
            </a:r>
            <a:r>
              <a:rPr lang="zh-CN" altLang="zh-CN" sz="1200" kern="1200" dirty="0" smtClean="0">
                <a:solidFill>
                  <a:schemeClr val="tx1"/>
                </a:solidFill>
                <a:latin typeface="+mn-lt"/>
                <a:ea typeface="+mn-ea"/>
                <a:cs typeface="+mn-cs"/>
              </a:rPr>
              <a:t>线上只有</a:t>
            </a:r>
            <a:r>
              <a:rPr lang="en-US" altLang="zh-CN" sz="1200" kern="1200" dirty="0" smtClean="0">
                <a:solidFill>
                  <a:schemeClr val="tx1"/>
                </a:solidFill>
                <a:latin typeface="+mn-lt"/>
                <a:ea typeface="+mn-ea"/>
                <a:cs typeface="+mn-cs"/>
              </a:rPr>
              <a:t>8</a:t>
            </a:r>
            <a:r>
              <a:rPr lang="zh-CN" altLang="zh-CN" sz="1200" kern="1200" dirty="0" smtClean="0">
                <a:solidFill>
                  <a:schemeClr val="tx1"/>
                </a:solidFill>
                <a:latin typeface="+mn-lt"/>
                <a:ea typeface="+mn-ea"/>
                <a:cs typeface="+mn-cs"/>
              </a:rPr>
              <a:t>台机器，还都是虚拟机。然后申请机器，申请机器要有依据，每台</a:t>
            </a:r>
            <a:r>
              <a:rPr lang="en-US" altLang="zh-CN" sz="1200" kern="1200" dirty="0" smtClean="0">
                <a:solidFill>
                  <a:schemeClr val="tx1"/>
                </a:solidFill>
                <a:latin typeface="+mn-lt"/>
                <a:ea typeface="+mn-ea"/>
                <a:cs typeface="+mn-cs"/>
              </a:rPr>
              <a:t>grid</a:t>
            </a:r>
            <a:r>
              <a:rPr lang="zh-CN" altLang="zh-CN" sz="1200" kern="1200" dirty="0" smtClean="0">
                <a:solidFill>
                  <a:schemeClr val="tx1"/>
                </a:solidFill>
                <a:latin typeface="+mn-lt"/>
                <a:ea typeface="+mn-ea"/>
                <a:cs typeface="+mn-cs"/>
              </a:rPr>
              <a:t>的服务能力还尚不明确，所以马上开展性能测试。</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在解决了一些初级性能问题后，一个稳定的压测结果，</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核</a:t>
            </a:r>
            <a:r>
              <a:rPr lang="en-US" altLang="zh-CN" sz="1200" kern="1200" dirty="0" smtClean="0">
                <a:solidFill>
                  <a:schemeClr val="tx1"/>
                </a:solidFill>
                <a:latin typeface="+mn-lt"/>
                <a:ea typeface="+mn-ea"/>
                <a:cs typeface="+mn-cs"/>
              </a:rPr>
              <a:t>3G </a:t>
            </a:r>
            <a:r>
              <a:rPr lang="zh-CN" altLang="en-US" sz="1200" kern="1200" dirty="0" smtClean="0">
                <a:solidFill>
                  <a:schemeClr val="tx1"/>
                </a:solidFill>
                <a:latin typeface="+mn-lt"/>
                <a:ea typeface="+mn-ea"/>
                <a:cs typeface="+mn-cs"/>
              </a:rPr>
              <a:t>的</a:t>
            </a:r>
            <a:r>
              <a:rPr lang="en-US" altLang="zh-CN" sz="1200" kern="1200" dirty="0" smtClean="0">
                <a:solidFill>
                  <a:schemeClr val="tx1"/>
                </a:solidFill>
                <a:latin typeface="+mn-lt"/>
                <a:ea typeface="+mn-ea"/>
                <a:cs typeface="+mn-cs"/>
              </a:rPr>
              <a:t>t4</a:t>
            </a:r>
            <a:r>
              <a:rPr lang="zh-CN" altLang="en-US" sz="1200" kern="1200" dirty="0" smtClean="0">
                <a:solidFill>
                  <a:schemeClr val="tx1"/>
                </a:solidFill>
                <a:latin typeface="+mn-lt"/>
                <a:ea typeface="+mn-ea"/>
                <a:cs typeface="+mn-cs"/>
              </a:rPr>
              <a:t>虚拟机，</a:t>
            </a:r>
            <a:r>
              <a:rPr lang="en-US" altLang="zh-CN" sz="1200" kern="1200" dirty="0" smtClean="0">
                <a:solidFill>
                  <a:schemeClr val="tx1"/>
                </a:solidFill>
                <a:latin typeface="+mn-lt"/>
                <a:ea typeface="+mn-ea"/>
                <a:cs typeface="+mn-cs"/>
              </a:rPr>
              <a:t>(-16</a:t>
            </a:r>
            <a:r>
              <a:rPr lang="zh-CN" altLang="zh-CN" sz="1200" kern="1200" dirty="0" smtClean="0">
                <a:solidFill>
                  <a:schemeClr val="tx1"/>
                </a:solidFill>
                <a:latin typeface="+mn-lt"/>
                <a:ea typeface="+mn-ea"/>
                <a:cs typeface="+mn-cs"/>
              </a:rPr>
              <a:t>核</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虚</a:t>
            </a:r>
            <a:r>
              <a:rPr lang="en-US" altLang="zh-CN" sz="1200" kern="1200" dirty="0" smtClean="0">
                <a:solidFill>
                  <a:schemeClr val="tx1"/>
                </a:solidFill>
                <a:latin typeface="+mn-lt"/>
                <a:ea typeface="+mn-ea"/>
                <a:cs typeface="+mn-cs"/>
              </a:rPr>
              <a:t>8</a:t>
            </a:r>
            <a:r>
              <a:rPr lang="zh-CN" altLang="zh-CN" sz="1200" kern="1200" dirty="0" smtClean="0">
                <a:solidFill>
                  <a:schemeClr val="tx1"/>
                </a:solidFill>
                <a:latin typeface="+mn-lt"/>
                <a:ea typeface="+mn-ea"/>
                <a:cs typeface="+mn-cs"/>
              </a:rPr>
              <a:t>的</a:t>
            </a:r>
            <a:r>
              <a:rPr lang="en-US" altLang="zh-CN" sz="1200" kern="1200" dirty="0" smtClean="0">
                <a:solidFill>
                  <a:schemeClr val="tx1"/>
                </a:solidFill>
                <a:latin typeface="+mn-lt"/>
                <a:ea typeface="+mn-ea"/>
                <a:cs typeface="+mn-cs"/>
              </a:rPr>
              <a:t>T4</a:t>
            </a:r>
            <a:r>
              <a:rPr lang="zh-CN" altLang="zh-CN" sz="1200" kern="1200" dirty="0" smtClean="0">
                <a:solidFill>
                  <a:schemeClr val="tx1"/>
                </a:solidFill>
                <a:latin typeface="+mn-lt"/>
                <a:ea typeface="+mn-ea"/>
                <a:cs typeface="+mn-cs"/>
              </a:rPr>
              <a:t>虚拟机</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tps</a:t>
            </a:r>
            <a:r>
              <a:rPr lang="zh-CN" altLang="zh-CN" sz="1200" kern="1200" dirty="0" smtClean="0">
                <a:solidFill>
                  <a:schemeClr val="tx1"/>
                </a:solidFill>
                <a:latin typeface="+mn-lt"/>
                <a:ea typeface="+mn-ea"/>
                <a:cs typeface="+mn-cs"/>
              </a:rPr>
              <a:t>只有</a:t>
            </a:r>
            <a:r>
              <a:rPr lang="en-US" altLang="zh-CN" sz="1200" kern="1200" dirty="0" smtClean="0">
                <a:solidFill>
                  <a:schemeClr val="tx1"/>
                </a:solidFill>
                <a:latin typeface="+mn-lt"/>
                <a:ea typeface="+mn-ea"/>
                <a:cs typeface="+mn-cs"/>
              </a:rPr>
              <a:t>50</a:t>
            </a:r>
            <a:r>
              <a:rPr lang="zh-CN" altLang="zh-CN" sz="1200" kern="1200" dirty="0" smtClean="0">
                <a:solidFill>
                  <a:schemeClr val="tx1"/>
                </a:solidFill>
                <a:latin typeface="+mn-lt"/>
                <a:ea typeface="+mn-ea"/>
                <a:cs typeface="+mn-cs"/>
              </a:rPr>
              <a:t>； 然后我结合</a:t>
            </a:r>
            <a:r>
              <a:rPr lang="en-US" altLang="zh-CN" sz="1200" kern="1200" dirty="0" smtClean="0">
                <a:solidFill>
                  <a:schemeClr val="tx1"/>
                </a:solidFill>
                <a:latin typeface="+mn-lt"/>
                <a:ea typeface="+mn-ea"/>
                <a:cs typeface="+mn-cs"/>
              </a:rPr>
              <a:t>profiler</a:t>
            </a:r>
            <a:r>
              <a:rPr lang="zh-CN" altLang="zh-CN" sz="1200" kern="1200" dirty="0" smtClean="0">
                <a:solidFill>
                  <a:schemeClr val="tx1"/>
                </a:solidFill>
                <a:latin typeface="+mn-lt"/>
                <a:ea typeface="+mn-ea"/>
                <a:cs typeface="+mn-cs"/>
              </a:rPr>
              <a:t>，系统的分析了代码，找出了可以做优化的各个点，总结出了优化的总体思路。预估了优化可能达到的效果。当时分析完，我跟伯昊讲，没有时间都做完，捡最主要的做，翻一倍我还是有信心的。这个最主要的就是字节流优化</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处理链，优化点，难点</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字节流优化是一个涉及从顶至底的改造。</a:t>
            </a:r>
            <a:r>
              <a:rPr lang="en-US" altLang="zh-CN" sz="1200" kern="1200" dirty="0" smtClean="0">
                <a:solidFill>
                  <a:schemeClr val="tx1"/>
                </a:solidFill>
                <a:latin typeface="+mn-lt"/>
                <a:ea typeface="+mn-ea"/>
                <a:cs typeface="+mn-cs"/>
              </a:rPr>
              <a:t>Http</a:t>
            </a:r>
            <a:r>
              <a:rPr lang="zh-CN" altLang="zh-CN" sz="1200" kern="1200" dirty="0" smtClean="0">
                <a:solidFill>
                  <a:schemeClr val="tx1"/>
                </a:solidFill>
                <a:latin typeface="+mn-lt"/>
                <a:ea typeface="+mn-ea"/>
                <a:cs typeface="+mn-cs"/>
              </a:rPr>
              <a:t>请求和响应都是走的网络，而网络传输最终都是字节流。在一开始拼装</a:t>
            </a:r>
            <a:r>
              <a:rPr lang="en-US" altLang="zh-CN" sz="1200" kern="1200" dirty="0" smtClean="0">
                <a:solidFill>
                  <a:schemeClr val="tx1"/>
                </a:solidFill>
                <a:latin typeface="+mn-lt"/>
                <a:ea typeface="+mn-ea"/>
                <a:cs typeface="+mn-cs"/>
              </a:rPr>
              <a:t>response</a:t>
            </a:r>
            <a:r>
              <a:rPr lang="zh-CN" altLang="zh-CN" sz="1200" kern="1200" dirty="0" smtClean="0">
                <a:solidFill>
                  <a:schemeClr val="tx1"/>
                </a:solidFill>
                <a:latin typeface="+mn-lt"/>
                <a:ea typeface="+mn-ea"/>
                <a:cs typeface="+mn-cs"/>
              </a:rPr>
              <a:t>的时候就要想到，能够字节尽量走字节。而内部</a:t>
            </a:r>
            <a:r>
              <a:rPr lang="en-US" altLang="zh-CN" sz="1200" kern="1200" dirty="0" err="1" smtClean="0">
                <a:solidFill>
                  <a:schemeClr val="tx1"/>
                </a:solidFill>
                <a:latin typeface="+mn-lt"/>
                <a:ea typeface="+mn-ea"/>
                <a:cs typeface="+mn-cs"/>
              </a:rPr>
              <a:t>php</a:t>
            </a:r>
            <a:r>
              <a:rPr lang="zh-CN" altLang="zh-CN" sz="1200" kern="1200" dirty="0" smtClean="0">
                <a:solidFill>
                  <a:schemeClr val="tx1"/>
                </a:solidFill>
                <a:latin typeface="+mn-lt"/>
                <a:ea typeface="+mn-ea"/>
                <a:cs typeface="+mn-cs"/>
              </a:rPr>
              <a:t>代码的执行，</a:t>
            </a:r>
            <a:r>
              <a:rPr lang="en-US" altLang="zh-CN" sz="1200" kern="1200" dirty="0" smtClean="0">
                <a:solidFill>
                  <a:schemeClr val="tx1"/>
                </a:solidFill>
                <a:latin typeface="+mn-lt"/>
                <a:ea typeface="+mn-ea"/>
                <a:cs typeface="+mn-cs"/>
              </a:rPr>
              <a:t>smarty</a:t>
            </a:r>
            <a:r>
              <a:rPr lang="zh-CN" altLang="zh-CN" sz="1200" kern="1200" dirty="0" smtClean="0">
                <a:solidFill>
                  <a:schemeClr val="tx1"/>
                </a:solidFill>
                <a:latin typeface="+mn-lt"/>
                <a:ea typeface="+mn-ea"/>
                <a:cs typeface="+mn-cs"/>
              </a:rPr>
              <a:t>模板的执行，</a:t>
            </a:r>
            <a:r>
              <a:rPr lang="en-US" altLang="zh-CN" sz="1200" kern="1200" dirty="0" smtClean="0">
                <a:solidFill>
                  <a:schemeClr val="tx1"/>
                </a:solidFill>
                <a:latin typeface="+mn-lt"/>
                <a:ea typeface="+mn-ea"/>
                <a:cs typeface="+mn-cs"/>
              </a:rPr>
              <a:t>velocity</a:t>
            </a:r>
            <a:r>
              <a:rPr lang="zh-CN" altLang="zh-CN" sz="1200" kern="1200" dirty="0" smtClean="0">
                <a:solidFill>
                  <a:schemeClr val="tx1"/>
                </a:solidFill>
                <a:latin typeface="+mn-lt"/>
                <a:ea typeface="+mn-ea"/>
                <a:cs typeface="+mn-cs"/>
              </a:rPr>
              <a:t>模板的执行，都是基于字</a:t>
            </a:r>
            <a:r>
              <a:rPr lang="zh-CN" altLang="en-US" sz="1200" kern="1200" dirty="0" smtClean="0">
                <a:solidFill>
                  <a:schemeClr val="tx1"/>
                </a:solidFill>
                <a:latin typeface="+mn-lt"/>
                <a:ea typeface="+mn-ea"/>
                <a:cs typeface="+mn-cs"/>
              </a:rPr>
              <a:t>符</a:t>
            </a:r>
            <a:r>
              <a:rPr lang="zh-CN" altLang="zh-CN" sz="1200" kern="1200" dirty="0" smtClean="0">
                <a:solidFill>
                  <a:schemeClr val="tx1"/>
                </a:solidFill>
                <a:latin typeface="+mn-lt"/>
                <a:ea typeface="+mn-ea"/>
                <a:cs typeface="+mn-cs"/>
              </a:rPr>
              <a:t>的。所以从顶至底全部改造一遍，所有接口都重构成支持</a:t>
            </a:r>
            <a:r>
              <a:rPr lang="en-US" altLang="zh-CN" sz="1200" kern="1200" dirty="0" err="1" smtClean="0">
                <a:solidFill>
                  <a:schemeClr val="tx1"/>
                </a:solidFill>
                <a:latin typeface="+mn-lt"/>
                <a:ea typeface="+mn-ea"/>
                <a:cs typeface="+mn-cs"/>
              </a:rPr>
              <a:t>OutputStream</a:t>
            </a:r>
            <a:r>
              <a:rPr lang="zh-CN" altLang="zh-CN" sz="1200" kern="1200" dirty="0" smtClean="0">
                <a:solidFill>
                  <a:schemeClr val="tx1"/>
                </a:solidFill>
                <a:latin typeface="+mn-lt"/>
                <a:ea typeface="+mn-ea"/>
                <a:cs typeface="+mn-cs"/>
              </a:rPr>
              <a:t>和</a:t>
            </a:r>
            <a:r>
              <a:rPr lang="en-US" altLang="zh-CN" sz="1200" kern="1200" dirty="0" smtClean="0">
                <a:solidFill>
                  <a:schemeClr val="tx1"/>
                </a:solidFill>
                <a:latin typeface="+mn-lt"/>
                <a:ea typeface="+mn-ea"/>
                <a:cs typeface="+mn-cs"/>
              </a:rPr>
              <a:t>Writer</a:t>
            </a:r>
            <a:r>
              <a:rPr lang="zh-CN" altLang="zh-CN" sz="1200" kern="1200" dirty="0" smtClean="0">
                <a:solidFill>
                  <a:schemeClr val="tx1"/>
                </a:solidFill>
                <a:latin typeface="+mn-lt"/>
                <a:ea typeface="+mn-ea"/>
                <a:cs typeface="+mn-cs"/>
              </a:rPr>
              <a:t>种方式。在上层两个方式之间可随意切换</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en-US" dirty="0" smtClean="0"/>
              <a:t>结合图</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35</a:t>
            </a:fld>
            <a:endParaRPr lang="zh-CN" altLang="en-US">
              <a:latin typeface="Arial" pitchFamily="34" charset="0"/>
              <a:ea typeface="宋体"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这是</a:t>
            </a:r>
            <a:r>
              <a:rPr lang="en-US" altLang="zh-CN" dirty="0" smtClean="0"/>
              <a:t>U</a:t>
            </a:r>
            <a:r>
              <a:rPr lang="zh-CN" altLang="en-US" dirty="0" smtClean="0"/>
              <a:t>站上线后的一个容器层次图</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36</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Html</a:t>
            </a:r>
            <a:r>
              <a:rPr lang="zh-CN" altLang="en-US" dirty="0" smtClean="0"/>
              <a:t>输出之前会做</a:t>
            </a:r>
            <a:r>
              <a:rPr lang="en-US" altLang="zh-CN" dirty="0" err="1" smtClean="0"/>
              <a:t>tbmlfilter</a:t>
            </a:r>
            <a:r>
              <a:rPr lang="zh-CN" altLang="en-US" dirty="0" smtClean="0"/>
              <a:t>过滤；</a:t>
            </a:r>
            <a:r>
              <a:rPr lang="zh-CN" altLang="en-US" baseline="0" dirty="0" smtClean="0"/>
              <a:t> 输出之后，在浏览器端， </a:t>
            </a:r>
            <a:r>
              <a:rPr lang="en-US" altLang="zh-CN" baseline="0" dirty="0" smtClean="0"/>
              <a:t>app</a:t>
            </a:r>
            <a:r>
              <a:rPr lang="zh-CN" altLang="en-US" baseline="0" dirty="0" smtClean="0"/>
              <a:t>的</a:t>
            </a:r>
            <a:r>
              <a:rPr lang="en-US" altLang="zh-CN" baseline="0" dirty="0" err="1" smtClean="0"/>
              <a:t>js</a:t>
            </a:r>
            <a:r>
              <a:rPr lang="zh-CN" altLang="en-US" baseline="0" dirty="0" smtClean="0"/>
              <a:t>和</a:t>
            </a:r>
            <a:r>
              <a:rPr lang="en-US" altLang="zh-CN" baseline="0" dirty="0" err="1" smtClean="0"/>
              <a:t>css</a:t>
            </a:r>
            <a:r>
              <a:rPr lang="zh-CN" altLang="en-US" baseline="0" dirty="0" smtClean="0"/>
              <a:t>会运行在</a:t>
            </a:r>
            <a:r>
              <a:rPr lang="en-US" altLang="zh-CN" baseline="0" dirty="0" err="1" smtClean="0"/>
              <a:t>caja</a:t>
            </a:r>
            <a:r>
              <a:rPr lang="zh-CN" altLang="en-US" baseline="0" dirty="0" smtClean="0"/>
              <a:t>沙箱中</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37</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U</a:t>
            </a:r>
            <a:r>
              <a:rPr lang="zh-CN" altLang="en-US" dirty="0" smtClean="0"/>
              <a:t>站的意义在于把淘宝的部分运营工作，开放给了</a:t>
            </a:r>
            <a:r>
              <a:rPr lang="en-US" altLang="zh-CN" dirty="0" smtClean="0"/>
              <a:t>U</a:t>
            </a:r>
            <a:r>
              <a:rPr lang="zh-CN" altLang="en-US" dirty="0" smtClean="0"/>
              <a:t>站站长。给淘宝带来了不一样的商品汇聚和展示方式。并且从外部引来了流量</a:t>
            </a:r>
            <a:endParaRPr lang="en-US" altLang="zh-CN" dirty="0" smtClean="0"/>
          </a:p>
          <a:p>
            <a:endParaRPr lang="en-US" altLang="zh-CN" dirty="0" smtClean="0"/>
          </a:p>
          <a:p>
            <a:r>
              <a:rPr lang="zh-CN" altLang="en-US" dirty="0" smtClean="0"/>
              <a:t>另外将原来蘑菇街，美丽说这种模式从淘宝外部引入了淘宝内部</a:t>
            </a:r>
            <a:r>
              <a:rPr lang="zh-CN" altLang="en-US" smtClean="0"/>
              <a:t>。这样整个生态系统能够更好</a:t>
            </a:r>
            <a:r>
              <a:rPr lang="zh-CN" altLang="en-US" dirty="0" smtClean="0"/>
              <a:t>的积淀。</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38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厚积薄发</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39</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Java app</a:t>
            </a:r>
            <a:r>
              <a:rPr lang="zh-CN" altLang="en-US" dirty="0" smtClean="0"/>
              <a:t>要调用服务，要互操作，出于安全的考虑，希望做到两点：</a:t>
            </a:r>
            <a:endParaRPr lang="en-US" altLang="zh-CN" dirty="0" smtClean="0"/>
          </a:p>
          <a:p>
            <a:r>
              <a:rPr lang="en-US" altLang="zh-CN" dirty="0" smtClean="0"/>
              <a:t>1. </a:t>
            </a:r>
            <a:r>
              <a:rPr lang="zh-CN" altLang="en-US" dirty="0" smtClean="0"/>
              <a:t>不想让</a:t>
            </a:r>
            <a:r>
              <a:rPr lang="en-US" altLang="zh-CN" dirty="0" smtClean="0"/>
              <a:t>java app</a:t>
            </a:r>
            <a:r>
              <a:rPr lang="zh-CN" altLang="en-US" dirty="0" smtClean="0"/>
              <a:t>直连后端服务</a:t>
            </a:r>
            <a:endParaRPr lang="en-US" altLang="zh-CN" dirty="0" smtClean="0"/>
          </a:p>
          <a:p>
            <a:r>
              <a:rPr lang="en-US" altLang="zh-CN" dirty="0" smtClean="0"/>
              <a:t>2.</a:t>
            </a:r>
            <a:r>
              <a:rPr lang="en-US" altLang="zh-CN" baseline="0" dirty="0" smtClean="0"/>
              <a:t> </a:t>
            </a:r>
            <a:r>
              <a:rPr lang="zh-CN" altLang="en-US" dirty="0" smtClean="0"/>
              <a:t>不想在</a:t>
            </a:r>
            <a:r>
              <a:rPr lang="en-US" altLang="zh-CN" dirty="0" smtClean="0"/>
              <a:t>java</a:t>
            </a:r>
            <a:r>
              <a:rPr lang="zh-CN" altLang="en-US" dirty="0" smtClean="0"/>
              <a:t>容器里面有</a:t>
            </a:r>
            <a:r>
              <a:rPr lang="en-US" altLang="zh-CN" dirty="0" err="1" smtClean="0"/>
              <a:t>hsf</a:t>
            </a:r>
            <a:r>
              <a:rPr lang="zh-CN" altLang="en-US" dirty="0" smtClean="0"/>
              <a:t>和</a:t>
            </a:r>
            <a:r>
              <a:rPr lang="en-US" altLang="zh-CN" dirty="0" err="1" smtClean="0"/>
              <a:t>configserver</a:t>
            </a:r>
            <a:r>
              <a:rPr lang="zh-CN" altLang="en-US" dirty="0" smtClean="0"/>
              <a:t>；</a:t>
            </a:r>
            <a:endParaRPr lang="en-US" altLang="zh-CN" dirty="0" smtClean="0"/>
          </a:p>
          <a:p>
            <a:r>
              <a:rPr lang="zh-CN" altLang="en-US" dirty="0" smtClean="0"/>
              <a:t>（如果直接用</a:t>
            </a:r>
            <a:r>
              <a:rPr lang="en-US" altLang="zh-CN" dirty="0" err="1" smtClean="0"/>
              <a:t>hsf</a:t>
            </a:r>
            <a:r>
              <a:rPr lang="zh-CN" altLang="en-US" dirty="0" smtClean="0"/>
              <a:t>做</a:t>
            </a:r>
            <a:r>
              <a:rPr lang="en-US" altLang="zh-CN" dirty="0" err="1" smtClean="0"/>
              <a:t>rpc</a:t>
            </a:r>
            <a:r>
              <a:rPr lang="zh-CN" altLang="en-US" dirty="0" smtClean="0"/>
              <a:t>，担心</a:t>
            </a:r>
            <a:r>
              <a:rPr lang="en-US" altLang="zh-CN" dirty="0" smtClean="0"/>
              <a:t>app</a:t>
            </a:r>
            <a:r>
              <a:rPr lang="zh-CN" altLang="en-US" dirty="0" smtClean="0"/>
              <a:t>在突破</a:t>
            </a:r>
            <a:r>
              <a:rPr lang="en-US" altLang="zh-CN" dirty="0" smtClean="0"/>
              <a:t>java</a:t>
            </a:r>
            <a:r>
              <a:rPr lang="zh-CN" altLang="en-US" dirty="0" smtClean="0"/>
              <a:t>沙箱之后，窥探</a:t>
            </a:r>
            <a:r>
              <a:rPr lang="en-US" altLang="zh-CN" dirty="0" err="1" smtClean="0"/>
              <a:t>hsf</a:t>
            </a:r>
            <a:r>
              <a:rPr lang="zh-CN" altLang="en-US" dirty="0" smtClean="0"/>
              <a:t>和</a:t>
            </a:r>
            <a:r>
              <a:rPr lang="en-US" altLang="zh-CN" dirty="0" err="1" smtClean="0"/>
              <a:t>tbremoting</a:t>
            </a:r>
            <a:r>
              <a:rPr lang="zh-CN" altLang="en-US" dirty="0" smtClean="0"/>
              <a:t>的代码，窥探通信协议。伪造</a:t>
            </a:r>
            <a:r>
              <a:rPr lang="en-US" altLang="zh-CN" dirty="0" err="1" smtClean="0"/>
              <a:t>hsf</a:t>
            </a:r>
            <a:r>
              <a:rPr lang="zh-CN" altLang="en-US" dirty="0" smtClean="0"/>
              <a:t>请求。）</a:t>
            </a:r>
            <a:endParaRPr lang="en-US" altLang="zh-CN" dirty="0" smtClean="0"/>
          </a:p>
          <a:p>
            <a:r>
              <a:rPr lang="zh-CN" altLang="en-US" dirty="0" smtClean="0"/>
              <a:t>所以</a:t>
            </a:r>
            <a:r>
              <a:rPr lang="en-US" altLang="zh-CN" dirty="0" smtClean="0"/>
              <a:t>java</a:t>
            </a:r>
            <a:r>
              <a:rPr lang="en-US" altLang="zh-CN" baseline="0" dirty="0" smtClean="0"/>
              <a:t> app</a:t>
            </a:r>
            <a:r>
              <a:rPr lang="zh-CN" altLang="en-US" baseline="0" dirty="0" smtClean="0"/>
              <a:t>的</a:t>
            </a:r>
            <a:r>
              <a:rPr lang="en-US" altLang="zh-CN" baseline="0" dirty="0" err="1" smtClean="0"/>
              <a:t>rpc</a:t>
            </a:r>
            <a:r>
              <a:rPr lang="zh-CN" altLang="en-US" baseline="0" dirty="0" smtClean="0"/>
              <a:t>框架采用</a:t>
            </a:r>
            <a:r>
              <a:rPr lang="en-US" altLang="zh-CN" baseline="0" dirty="0" err="1" smtClean="0"/>
              <a:t>dubbo</a:t>
            </a:r>
            <a:r>
              <a:rPr lang="zh-CN" altLang="en-US" baseline="0" dirty="0" smtClean="0"/>
              <a:t>；</a:t>
            </a:r>
            <a:r>
              <a:rPr lang="zh-CN" altLang="en-US" dirty="0" smtClean="0"/>
              <a:t>那么内部服务又是</a:t>
            </a:r>
            <a:r>
              <a:rPr lang="en-US" altLang="zh-CN" dirty="0" smtClean="0"/>
              <a:t>HSF</a:t>
            </a:r>
            <a:r>
              <a:rPr lang="zh-CN" altLang="en-US" dirty="0" smtClean="0"/>
              <a:t>；</a:t>
            </a:r>
            <a:endParaRPr lang="en-US" altLang="zh-CN" dirty="0" smtClean="0"/>
          </a:p>
          <a:p>
            <a:endParaRPr lang="en-US" altLang="zh-CN" dirty="0" smtClean="0"/>
          </a:p>
          <a:p>
            <a:r>
              <a:rPr lang="zh-CN" altLang="en-US" dirty="0" smtClean="0"/>
              <a:t>有多种调用通路。每种都要支持。</a:t>
            </a:r>
            <a:endParaRPr lang="en-US" altLang="zh-CN" dirty="0" smtClean="0"/>
          </a:p>
          <a:p>
            <a:endParaRPr lang="en-US" altLang="zh-CN" dirty="0" smtClean="0"/>
          </a:p>
          <a:p>
            <a:r>
              <a:rPr lang="zh-CN" altLang="en-US" dirty="0" smtClean="0"/>
              <a:t>就像</a:t>
            </a:r>
            <a:r>
              <a:rPr lang="en-US" altLang="zh-CN" dirty="0" err="1" smtClean="0"/>
              <a:t>Hsf</a:t>
            </a:r>
            <a:r>
              <a:rPr lang="zh-CN" altLang="en-US" dirty="0" smtClean="0"/>
              <a:t>和多</a:t>
            </a:r>
            <a:r>
              <a:rPr lang="en-US" altLang="zh-CN" dirty="0" smtClean="0"/>
              <a:t>war</a:t>
            </a:r>
            <a:r>
              <a:rPr lang="zh-CN" altLang="en-US" dirty="0" smtClean="0"/>
              <a:t>包环境； </a:t>
            </a:r>
            <a:r>
              <a:rPr lang="en-US" altLang="zh-CN" dirty="0" err="1" smtClean="0"/>
              <a:t>Dubbo</a:t>
            </a:r>
            <a:r>
              <a:rPr lang="zh-CN" altLang="en-US" dirty="0" smtClean="0"/>
              <a:t>在</a:t>
            </a:r>
            <a:r>
              <a:rPr lang="en-US" altLang="zh-CN" dirty="0" smtClean="0"/>
              <a:t>java</a:t>
            </a:r>
            <a:r>
              <a:rPr lang="zh-CN" altLang="en-US" dirty="0" smtClean="0"/>
              <a:t>沙箱环境下也有问题。</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先来了解下</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#1, #2</a:t>
            </a:r>
            <a:r>
              <a:rPr lang="zh-CN" altLang="zh-CN" sz="1200" kern="1200" dirty="0" smtClean="0">
                <a:solidFill>
                  <a:schemeClr val="tx1"/>
                </a:solidFill>
                <a:latin typeface="+mn-lt"/>
                <a:ea typeface="+mn-ea"/>
                <a:cs typeface="+mn-cs"/>
              </a:rPr>
              <a:t>。当时模板设计师只能用</a:t>
            </a:r>
            <a:r>
              <a:rPr lang="en-US" altLang="zh-CN" sz="1200" kern="1200" dirty="0" err="1" smtClean="0">
                <a:solidFill>
                  <a:schemeClr val="tx1"/>
                </a:solidFill>
                <a:latin typeface="+mn-lt"/>
                <a:ea typeface="+mn-ea"/>
                <a:cs typeface="+mn-cs"/>
              </a:rPr>
              <a:t>php</a:t>
            </a:r>
            <a:r>
              <a:rPr lang="zh-CN" altLang="zh-CN" sz="1200" kern="1200" dirty="0" smtClean="0">
                <a:solidFill>
                  <a:schemeClr val="tx1"/>
                </a:solidFill>
                <a:latin typeface="+mn-lt"/>
                <a:ea typeface="+mn-ea"/>
                <a:cs typeface="+mn-cs"/>
              </a:rPr>
              <a:t>完成纯展示的简单功能。一个模块只能有一段</a:t>
            </a:r>
            <a:r>
              <a:rPr lang="en-US" altLang="zh-CN" sz="1200" kern="1200" dirty="0" err="1" smtClean="0">
                <a:solidFill>
                  <a:schemeClr val="tx1"/>
                </a:solidFill>
                <a:latin typeface="+mn-lt"/>
                <a:ea typeface="+mn-ea"/>
                <a:cs typeface="+mn-cs"/>
              </a:rPr>
              <a:t>php</a:t>
            </a:r>
            <a:r>
              <a:rPr lang="zh-CN" altLang="zh-CN" sz="1200" kern="1200" dirty="0" smtClean="0">
                <a:solidFill>
                  <a:schemeClr val="tx1"/>
                </a:solidFill>
                <a:latin typeface="+mn-lt"/>
                <a:ea typeface="+mn-ea"/>
                <a:cs typeface="+mn-cs"/>
              </a:rPr>
              <a:t>代码。代码放在数据表里面。那么很多设计师提出要做更高级一点的功能，比如个性化展示和交互，做不了。因为这样的功能要求有后台数据存储，需要编写复杂的后台业务逻辑。这些业务逻辑代码放在哪里？数据存取服务怎么提供。以现有的机制无法满足。于是有了</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项目。</a:t>
            </a:r>
            <a:r>
              <a:rPr lang="en-US" altLang="zh-CN" sz="1200" kern="1200" dirty="0" smtClean="0">
                <a:solidFill>
                  <a:schemeClr val="tx1"/>
                </a:solidFill>
                <a:latin typeface="+mn-lt"/>
                <a:ea typeface="+mn-ea"/>
                <a:cs typeface="+mn-cs"/>
              </a:rPr>
              <a:t>#3</a:t>
            </a:r>
            <a:r>
              <a:rPr lang="zh-CN" altLang="zh-CN"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 </a:t>
            </a:r>
            <a:r>
              <a:rPr lang="en-US" altLang="zh-CN" sz="1200" kern="1200" dirty="0" err="1" smtClean="0">
                <a:solidFill>
                  <a:schemeClr val="tx1"/>
                </a:solidFill>
                <a:latin typeface="+mn-lt"/>
                <a:ea typeface="+mn-ea"/>
                <a:cs typeface="+mn-cs"/>
              </a:rPr>
              <a:t>php</a:t>
            </a:r>
            <a:r>
              <a:rPr lang="zh-CN" altLang="zh-CN" sz="1200" kern="1200" dirty="0" smtClean="0">
                <a:solidFill>
                  <a:schemeClr val="tx1"/>
                </a:solidFill>
                <a:latin typeface="+mn-lt"/>
                <a:ea typeface="+mn-ea"/>
                <a:cs typeface="+mn-cs"/>
              </a:rPr>
              <a:t>已经在线上大规模运行，</a:t>
            </a:r>
            <a:r>
              <a:rPr lang="en-US" altLang="zh-CN" sz="1200" kern="1200" dirty="0" smtClean="0">
                <a:solidFill>
                  <a:schemeClr val="tx1"/>
                </a:solidFill>
                <a:latin typeface="+mn-lt"/>
                <a:ea typeface="+mn-ea"/>
                <a:cs typeface="+mn-cs"/>
              </a:rPr>
              <a:t>java</a:t>
            </a:r>
            <a:r>
              <a:rPr lang="zh-CN" altLang="zh-CN" sz="1200" kern="1200" dirty="0" smtClean="0">
                <a:solidFill>
                  <a:schemeClr val="tx1"/>
                </a:solidFill>
                <a:latin typeface="+mn-lt"/>
                <a:ea typeface="+mn-ea"/>
                <a:cs typeface="+mn-cs"/>
              </a:rPr>
              <a:t>已经初步成形，很快可以开放内测。</a:t>
            </a:r>
          </a:p>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有了</a:t>
            </a:r>
            <a:r>
              <a:rPr lang="en-US" altLang="zh-CN" dirty="0" err="1" smtClean="0"/>
              <a:t>serviceCenter</a:t>
            </a:r>
            <a:r>
              <a:rPr lang="zh-CN" altLang="en-US" dirty="0" smtClean="0"/>
              <a:t>之后， </a:t>
            </a:r>
            <a:r>
              <a:rPr lang="en-US" altLang="zh-CN" dirty="0" smtClean="0"/>
              <a:t>java app</a:t>
            </a:r>
            <a:r>
              <a:rPr lang="zh-CN" altLang="en-US" dirty="0" smtClean="0"/>
              <a:t>和主站的服务以及</a:t>
            </a:r>
            <a:r>
              <a:rPr lang="en-US" altLang="zh-CN" dirty="0" err="1" smtClean="0"/>
              <a:t>php</a:t>
            </a:r>
            <a:r>
              <a:rPr lang="en-US" altLang="zh-CN" baseline="0" dirty="0" smtClean="0"/>
              <a:t> app</a:t>
            </a:r>
            <a:r>
              <a:rPr lang="zh-CN" altLang="en-US" baseline="0" dirty="0" smtClean="0"/>
              <a:t>，</a:t>
            </a:r>
            <a:r>
              <a:rPr lang="zh-CN" altLang="en-US" dirty="0" smtClean="0"/>
              <a:t>从服务调用这一层可以有效的隔离开来</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41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这是安全团队帮我们</a:t>
            </a:r>
            <a:r>
              <a:rPr lang="en-US" altLang="zh-CN" dirty="0" err="1" smtClean="0"/>
              <a:t>JavaApp</a:t>
            </a:r>
            <a:r>
              <a:rPr lang="zh-CN" altLang="en-US" dirty="0" smtClean="0"/>
              <a:t>容器建立的安全层次规划。</a:t>
            </a:r>
            <a:endParaRPr lang="en-US" altLang="zh-CN" dirty="0" smtClean="0"/>
          </a:p>
          <a:p>
            <a:endParaRPr lang="en-US" altLang="zh-CN" dirty="0" smtClean="0"/>
          </a:p>
          <a:p>
            <a:r>
              <a:rPr lang="en-US" altLang="zh-CN" dirty="0" err="1" smtClean="0"/>
              <a:t>Iptables</a:t>
            </a:r>
            <a:r>
              <a:rPr lang="zh-CN" altLang="en-US" dirty="0" smtClean="0"/>
              <a:t>在</a:t>
            </a:r>
            <a:r>
              <a:rPr lang="en-US" altLang="zh-CN" dirty="0" err="1" smtClean="0"/>
              <a:t>php</a:t>
            </a:r>
            <a:r>
              <a:rPr lang="zh-CN" altLang="en-US" dirty="0" smtClean="0"/>
              <a:t>容器和</a:t>
            </a:r>
            <a:r>
              <a:rPr lang="en-US" altLang="zh-CN" dirty="0" smtClean="0"/>
              <a:t>java</a:t>
            </a:r>
            <a:r>
              <a:rPr lang="zh-CN" altLang="en-US" dirty="0" smtClean="0"/>
              <a:t>容器都有设置；但是介于</a:t>
            </a:r>
            <a:r>
              <a:rPr lang="en-US" altLang="zh-CN" dirty="0" smtClean="0"/>
              <a:t>java</a:t>
            </a:r>
            <a:r>
              <a:rPr lang="zh-CN" altLang="en-US" dirty="0" smtClean="0"/>
              <a:t> </a:t>
            </a:r>
            <a:r>
              <a:rPr lang="en-US" altLang="zh-CN" dirty="0" smtClean="0"/>
              <a:t>app</a:t>
            </a:r>
            <a:r>
              <a:rPr lang="zh-CN" altLang="en-US" dirty="0" smtClean="0"/>
              <a:t>的危险程度要比</a:t>
            </a:r>
            <a:r>
              <a:rPr lang="en-US" altLang="zh-CN" dirty="0" err="1" smtClean="0"/>
              <a:t>php</a:t>
            </a:r>
            <a:r>
              <a:rPr lang="zh-CN" altLang="en-US" dirty="0" smtClean="0"/>
              <a:t>高出一个等级。在</a:t>
            </a:r>
            <a:r>
              <a:rPr lang="en-US" altLang="zh-CN" dirty="0" err="1" smtClean="0"/>
              <a:t>jvm</a:t>
            </a:r>
            <a:r>
              <a:rPr lang="en-US" altLang="zh-CN" baseline="0" dirty="0" smtClean="0"/>
              <a:t> 0day</a:t>
            </a:r>
            <a:r>
              <a:rPr lang="zh-CN" altLang="en-US" baseline="0" dirty="0" smtClean="0"/>
              <a:t>和操作系统</a:t>
            </a:r>
            <a:r>
              <a:rPr lang="en-US" altLang="zh-CN" baseline="0" dirty="0" smtClean="0"/>
              <a:t>0day</a:t>
            </a:r>
            <a:r>
              <a:rPr lang="zh-CN" altLang="en-US" baseline="0" dirty="0" smtClean="0"/>
              <a:t>同时发生的时候，理论上有可能拿到</a:t>
            </a:r>
            <a:r>
              <a:rPr lang="en-US" altLang="zh-CN" baseline="0" dirty="0" smtClean="0"/>
              <a:t>root</a:t>
            </a:r>
            <a:r>
              <a:rPr lang="zh-CN" altLang="en-US" baseline="0" dirty="0" smtClean="0"/>
              <a:t>权限，从而改变</a:t>
            </a:r>
            <a:r>
              <a:rPr lang="en-US" altLang="zh-CN" baseline="0" dirty="0" err="1" smtClean="0"/>
              <a:t>iptables</a:t>
            </a:r>
            <a:r>
              <a:rPr lang="zh-CN" altLang="en-US" baseline="0" dirty="0" smtClean="0"/>
              <a:t>的设置，对内网造成威胁。</a:t>
            </a:r>
            <a:endParaRPr lang="en-US" altLang="zh-CN" dirty="0" smtClean="0"/>
          </a:p>
          <a:p>
            <a:endParaRPr lang="en-US" altLang="zh-CN" dirty="0" smtClean="0"/>
          </a:p>
          <a:p>
            <a:r>
              <a:rPr lang="zh-CN" altLang="en-US" dirty="0" smtClean="0"/>
              <a:t>网络方面，不再支持主站内部网络隔离，因为运维起来太复杂。</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42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43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现在</a:t>
            </a:r>
            <a:r>
              <a:rPr lang="en-US" altLang="zh-CN" sz="1200" kern="1200" dirty="0" smtClean="0">
                <a:solidFill>
                  <a:schemeClr val="tx1"/>
                </a:solidFill>
                <a:latin typeface="+mn-lt"/>
                <a:ea typeface="+mn-ea"/>
                <a:cs typeface="+mn-cs"/>
              </a:rPr>
              <a:t>TAE Java</a:t>
            </a:r>
            <a:r>
              <a:rPr lang="zh-CN" altLang="zh-CN" sz="1200" kern="1200" dirty="0" smtClean="0">
                <a:solidFill>
                  <a:schemeClr val="tx1"/>
                </a:solidFill>
                <a:latin typeface="+mn-lt"/>
                <a:ea typeface="+mn-ea"/>
                <a:cs typeface="+mn-cs"/>
              </a:rPr>
              <a:t>应用面临一个重大抉择，出于安全原因，在考虑是否迁移到</a:t>
            </a:r>
            <a:r>
              <a:rPr lang="en-US" altLang="zh-CN" sz="1200" kern="1200" dirty="0" smtClean="0">
                <a:solidFill>
                  <a:schemeClr val="tx1"/>
                </a:solidFill>
                <a:latin typeface="+mn-lt"/>
                <a:ea typeface="+mn-ea"/>
                <a:cs typeface="+mn-cs"/>
              </a:rPr>
              <a:t>ISV</a:t>
            </a:r>
            <a:r>
              <a:rPr lang="zh-CN" altLang="zh-CN" sz="1200" kern="1200" dirty="0" smtClean="0">
                <a:solidFill>
                  <a:schemeClr val="tx1"/>
                </a:solidFill>
                <a:latin typeface="+mn-lt"/>
                <a:ea typeface="+mn-ea"/>
                <a:cs typeface="+mn-cs"/>
              </a:rPr>
              <a:t>机房。上午和网络的同学了解到，</a:t>
            </a:r>
            <a:r>
              <a:rPr lang="en-US" altLang="zh-CN" sz="1200" kern="1200" dirty="0" smtClean="0">
                <a:solidFill>
                  <a:schemeClr val="tx1"/>
                </a:solidFill>
                <a:latin typeface="+mn-lt"/>
                <a:ea typeface="+mn-ea"/>
                <a:cs typeface="+mn-cs"/>
              </a:rPr>
              <a:t>ISV</a:t>
            </a:r>
            <a:r>
              <a:rPr lang="zh-CN" altLang="zh-CN" sz="1200" kern="1200" dirty="0" smtClean="0">
                <a:solidFill>
                  <a:schemeClr val="tx1"/>
                </a:solidFill>
                <a:latin typeface="+mn-lt"/>
                <a:ea typeface="+mn-ea"/>
                <a:cs typeface="+mn-cs"/>
              </a:rPr>
              <a:t>机房和主站机房只能通过公网</a:t>
            </a:r>
            <a:r>
              <a:rPr lang="en-US" altLang="zh-CN" sz="1200" kern="1200" dirty="0" smtClean="0">
                <a:solidFill>
                  <a:schemeClr val="tx1"/>
                </a:solidFill>
                <a:latin typeface="+mn-lt"/>
                <a:ea typeface="+mn-ea"/>
                <a:cs typeface="+mn-cs"/>
              </a:rPr>
              <a:t>VIP</a:t>
            </a:r>
            <a:r>
              <a:rPr lang="zh-CN" altLang="zh-CN" sz="1200" kern="1200" dirty="0" smtClean="0">
                <a:solidFill>
                  <a:schemeClr val="tx1"/>
                </a:solidFill>
                <a:latin typeface="+mn-lt"/>
                <a:ea typeface="+mn-ea"/>
                <a:cs typeface="+mn-cs"/>
              </a:rPr>
              <a:t>互通，并且最致命的一点，目前的</a:t>
            </a:r>
            <a:r>
              <a:rPr lang="en-US" altLang="zh-CN" sz="1200" kern="1200" dirty="0" smtClean="0">
                <a:solidFill>
                  <a:schemeClr val="tx1"/>
                </a:solidFill>
                <a:latin typeface="+mn-lt"/>
                <a:ea typeface="+mn-ea"/>
                <a:cs typeface="+mn-cs"/>
              </a:rPr>
              <a:t>LVS</a:t>
            </a:r>
            <a:r>
              <a:rPr lang="zh-CN" altLang="zh-CN" sz="1200" kern="1200" dirty="0" smtClean="0">
                <a:solidFill>
                  <a:schemeClr val="tx1"/>
                </a:solidFill>
                <a:latin typeface="+mn-lt"/>
                <a:ea typeface="+mn-ea"/>
                <a:cs typeface="+mn-cs"/>
              </a:rPr>
              <a:t>不支持</a:t>
            </a:r>
            <a:r>
              <a:rPr lang="en-US" altLang="zh-CN" sz="1200" kern="1200" dirty="0" smtClean="0">
                <a:solidFill>
                  <a:schemeClr val="tx1"/>
                </a:solidFill>
                <a:latin typeface="+mn-lt"/>
                <a:ea typeface="+mn-ea"/>
                <a:cs typeface="+mn-cs"/>
              </a:rPr>
              <a:t>Socket</a:t>
            </a:r>
            <a:r>
              <a:rPr lang="zh-CN" altLang="zh-CN" sz="1200" kern="1200" dirty="0" smtClean="0">
                <a:solidFill>
                  <a:schemeClr val="tx1"/>
                </a:solidFill>
                <a:latin typeface="+mn-lt"/>
                <a:ea typeface="+mn-ea"/>
                <a:cs typeface="+mn-cs"/>
              </a:rPr>
              <a:t>长连接。以后可能也不会支持。这样，如果迁移到</a:t>
            </a:r>
            <a:r>
              <a:rPr lang="en-US" altLang="zh-CN" sz="1200" kern="1200" dirty="0" smtClean="0">
                <a:solidFill>
                  <a:schemeClr val="tx1"/>
                </a:solidFill>
                <a:latin typeface="+mn-lt"/>
                <a:ea typeface="+mn-ea"/>
                <a:cs typeface="+mn-cs"/>
              </a:rPr>
              <a:t>ISV</a:t>
            </a:r>
            <a:r>
              <a:rPr lang="zh-CN" altLang="zh-CN" sz="1200" kern="1200" dirty="0" smtClean="0">
                <a:solidFill>
                  <a:schemeClr val="tx1"/>
                </a:solidFill>
                <a:latin typeface="+mn-lt"/>
                <a:ea typeface="+mn-ea"/>
                <a:cs typeface="+mn-cs"/>
              </a:rPr>
              <a:t>机房，</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内部的系统结构和所有的系统功能都要重新设计实现。即使有服务器绕过</a:t>
            </a:r>
            <a:r>
              <a:rPr lang="en-US" altLang="zh-CN" sz="1200" kern="1200" dirty="0" smtClean="0">
                <a:solidFill>
                  <a:schemeClr val="tx1"/>
                </a:solidFill>
                <a:latin typeface="+mn-lt"/>
                <a:ea typeface="+mn-ea"/>
                <a:cs typeface="+mn-cs"/>
              </a:rPr>
              <a:t>LVS</a:t>
            </a:r>
            <a:r>
              <a:rPr lang="zh-CN" altLang="zh-CN" sz="1200" kern="1200" dirty="0" smtClean="0">
                <a:solidFill>
                  <a:schemeClr val="tx1"/>
                </a:solidFill>
                <a:latin typeface="+mn-lt"/>
                <a:ea typeface="+mn-ea"/>
                <a:cs typeface="+mn-cs"/>
              </a:rPr>
              <a:t>直接暴露公网</a:t>
            </a:r>
            <a:r>
              <a:rPr lang="en-US" altLang="zh-CN" sz="1200" kern="1200" dirty="0" smtClean="0">
                <a:solidFill>
                  <a:schemeClr val="tx1"/>
                </a:solidFill>
                <a:latin typeface="+mn-lt"/>
                <a:ea typeface="+mn-ea"/>
                <a:cs typeface="+mn-cs"/>
              </a:rPr>
              <a:t>VIP</a:t>
            </a:r>
            <a:r>
              <a:rPr lang="zh-CN" altLang="zh-CN" sz="1200" kern="1200" dirty="0" smtClean="0">
                <a:solidFill>
                  <a:schemeClr val="tx1"/>
                </a:solidFill>
                <a:latin typeface="+mn-lt"/>
                <a:ea typeface="+mn-ea"/>
                <a:cs typeface="+mn-cs"/>
              </a:rPr>
              <a:t>这种方式，实现起来也限制重重。以后因为网络的特殊性，维护和排查问题的成本也可能非常大。并且最后可能丧失目前</a:t>
            </a:r>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所有的灵活性和优势。</a:t>
            </a:r>
          </a:p>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44</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促使安全接受不迁移</a:t>
            </a:r>
            <a:r>
              <a:rPr lang="en-US" altLang="zh-CN" dirty="0" err="1" smtClean="0"/>
              <a:t>isv</a:t>
            </a:r>
            <a:r>
              <a:rPr lang="zh-CN" altLang="en-US" dirty="0" smtClean="0"/>
              <a:t>机房的</a:t>
            </a:r>
            <a:r>
              <a:rPr lang="en-US" altLang="zh-CN" dirty="0" smtClean="0"/>
              <a:t>3</a:t>
            </a:r>
            <a:r>
              <a:rPr lang="zh-CN" altLang="en-US" dirty="0" smtClean="0"/>
              <a:t>个因素</a:t>
            </a:r>
            <a:endParaRPr lang="en-US" altLang="zh-CN" dirty="0" smtClean="0"/>
          </a:p>
          <a:p>
            <a:pPr marL="228600" indent="-228600">
              <a:buAutoNum type="arabicPeriod"/>
            </a:pPr>
            <a:r>
              <a:rPr lang="en-US" altLang="zh-CN" dirty="0" err="1" smtClean="0"/>
              <a:t>Jvm</a:t>
            </a:r>
            <a:r>
              <a:rPr lang="zh-CN" altLang="en-US" dirty="0" smtClean="0"/>
              <a:t>加固</a:t>
            </a:r>
            <a:endParaRPr lang="en-US" altLang="zh-CN" dirty="0" smtClean="0"/>
          </a:p>
          <a:p>
            <a:pPr marL="228600" indent="-228600">
              <a:buAutoNum type="arabicPeriod"/>
            </a:pPr>
            <a:r>
              <a:rPr lang="en-US" altLang="zh-CN" dirty="0" smtClean="0"/>
              <a:t>T4 instance </a:t>
            </a:r>
            <a:r>
              <a:rPr lang="zh-CN" altLang="en-US" dirty="0" smtClean="0"/>
              <a:t>最小功能集</a:t>
            </a:r>
            <a:endParaRPr lang="en-US" altLang="zh-CN" dirty="0" smtClean="0"/>
          </a:p>
          <a:p>
            <a:pPr marL="228600" indent="-228600">
              <a:buAutoNum type="arabicPeriod"/>
            </a:pPr>
            <a:r>
              <a:rPr lang="en-US" altLang="zh-CN" dirty="0" err="1" smtClean="0"/>
              <a:t>Kernelpatch</a:t>
            </a:r>
            <a:endParaRPr lang="en-US" altLang="zh-CN" dirty="0" smtClean="0"/>
          </a:p>
          <a:p>
            <a:pPr marL="228600" indent="-228600">
              <a:buNone/>
            </a:pPr>
            <a:r>
              <a:rPr lang="en-US" altLang="zh-CN" dirty="0" err="1" smtClean="0"/>
              <a:t>Jvm</a:t>
            </a:r>
            <a:r>
              <a:rPr lang="zh-CN" altLang="en-US" dirty="0" smtClean="0"/>
              <a:t>加固是我在</a:t>
            </a:r>
            <a:r>
              <a:rPr lang="en-US" altLang="zh-CN" dirty="0" smtClean="0"/>
              <a:t>service center</a:t>
            </a:r>
            <a:r>
              <a:rPr lang="zh-CN" altLang="en-US" dirty="0" smtClean="0"/>
              <a:t>架构讨论时就提出来的一个想法，这里单独说一下。</a:t>
            </a:r>
            <a:endParaRPr lang="en-US" altLang="zh-CN" dirty="0" smtClean="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45</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不考虑</a:t>
            </a:r>
            <a:r>
              <a:rPr lang="en-US" altLang="zh-CN" dirty="0" smtClean="0"/>
              <a:t>java</a:t>
            </a:r>
            <a:r>
              <a:rPr lang="zh-CN" altLang="en-US" dirty="0" smtClean="0"/>
              <a:t>沙箱，我们</a:t>
            </a:r>
            <a:r>
              <a:rPr lang="en-US" altLang="zh-CN" dirty="0" smtClean="0"/>
              <a:t>tae</a:t>
            </a:r>
            <a:r>
              <a:rPr lang="zh-CN" altLang="en-US" dirty="0" smtClean="0"/>
              <a:t>本身的代码相比</a:t>
            </a:r>
            <a:r>
              <a:rPr lang="en-US" altLang="zh-CN" dirty="0" smtClean="0"/>
              <a:t>app</a:t>
            </a:r>
            <a:r>
              <a:rPr lang="zh-CN" altLang="en-US" dirty="0" smtClean="0"/>
              <a:t>代码优势在哪里</a:t>
            </a:r>
            <a:endParaRPr lang="en-US" altLang="zh-CN" dirty="0" smtClean="0"/>
          </a:p>
          <a:p>
            <a:endParaRPr lang="en-US" altLang="zh-CN" dirty="0" smtClean="0"/>
          </a:p>
          <a:p>
            <a:r>
              <a:rPr lang="zh-CN" altLang="en-US" dirty="0" smtClean="0"/>
              <a:t>不管攻击者有多么强大，有一个点他是无法改变的，这个也就是我们最大的优势所在。</a:t>
            </a:r>
            <a:endParaRPr lang="en-US" altLang="zh-CN" dirty="0" smtClean="0"/>
          </a:p>
          <a:p>
            <a:endParaRPr lang="en-US" altLang="zh-CN" dirty="0" smtClean="0"/>
          </a:p>
          <a:p>
            <a:r>
              <a:rPr lang="zh-CN" altLang="en-US" dirty="0" smtClean="0"/>
              <a:t>直接演示</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46</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厚积薄发</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47</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看看有没有类比的方式</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48</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56</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给大家机会问， 不要直接跳进去讲。寻求下大家意见</a:t>
            </a:r>
            <a:endParaRPr lang="en-US" altLang="zh-CN" dirty="0" smtClean="0"/>
          </a:p>
          <a:p>
            <a:endParaRPr lang="en-US" altLang="zh-CN" dirty="0" smtClean="0"/>
          </a:p>
          <a:p>
            <a:r>
              <a:rPr lang="zh-CN" altLang="en-US" dirty="0" smtClean="0"/>
              <a:t>每一个块的难点。</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57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smtClean="0">
                <a:solidFill>
                  <a:schemeClr val="tx1"/>
                </a:solidFill>
                <a:latin typeface="+mn-lt"/>
                <a:ea typeface="+mn-ea"/>
                <a:cs typeface="+mn-cs"/>
              </a:rPr>
              <a:t>TAE</a:t>
            </a:r>
            <a:r>
              <a:rPr lang="zh-CN" altLang="zh-CN" sz="1200" kern="1200" dirty="0" smtClean="0">
                <a:solidFill>
                  <a:schemeClr val="tx1"/>
                </a:solidFill>
                <a:latin typeface="+mn-lt"/>
                <a:ea typeface="+mn-ea"/>
                <a:cs typeface="+mn-cs"/>
              </a:rPr>
              <a:t>现在有</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，分散部署，泛域名解析，</a:t>
            </a:r>
            <a:r>
              <a:rPr lang="en-US" altLang="zh-CN" sz="1200" kern="1200" dirty="0" smtClean="0">
                <a:solidFill>
                  <a:schemeClr val="tx1"/>
                </a:solidFill>
                <a:latin typeface="+mn-lt"/>
                <a:ea typeface="+mn-ea"/>
                <a:cs typeface="+mn-cs"/>
              </a:rPr>
              <a:t>7</a:t>
            </a:r>
            <a:r>
              <a:rPr lang="zh-CN" altLang="zh-CN" sz="1200" kern="1200" dirty="0" smtClean="0">
                <a:solidFill>
                  <a:schemeClr val="tx1"/>
                </a:solidFill>
                <a:latin typeface="+mn-lt"/>
                <a:ea typeface="+mn-ea"/>
                <a:cs typeface="+mn-cs"/>
              </a:rPr>
              <a:t>层路由。</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60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61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62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63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64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65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到了</a:t>
            </a:r>
            <a:r>
              <a:rPr lang="en-US" altLang="zh-CN" dirty="0" smtClean="0"/>
              <a:t>15</a:t>
            </a:r>
            <a:r>
              <a:rPr lang="zh-CN" altLang="en-US" dirty="0" smtClean="0"/>
              <a:t>年，我想我可以不用再干</a:t>
            </a:r>
            <a:r>
              <a:rPr lang="en-US" altLang="zh-CN" dirty="0" smtClean="0"/>
              <a:t>TAE</a:t>
            </a:r>
            <a:r>
              <a:rPr lang="zh-CN" altLang="en-US" dirty="0" smtClean="0"/>
              <a:t>了</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66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67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68</a:t>
            </a:fld>
            <a:endParaRPr lang="zh-CN" altLang="en-US">
              <a:latin typeface="Arial" pitchFamily="34" charset="0"/>
              <a:ea typeface="宋体"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业务线做平台产品？ 有利有弊</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70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有健全的容器架构。有用户域、系统域，有多级安全防御。</a:t>
            </a:r>
            <a:r>
              <a:rPr lang="zh-CN" altLang="en-US" sz="1200" kern="1200" dirty="0" smtClean="0">
                <a:solidFill>
                  <a:schemeClr val="tx1"/>
                </a:solidFill>
                <a:latin typeface="+mn-lt"/>
                <a:ea typeface="+mn-ea"/>
                <a:cs typeface="+mn-cs"/>
              </a:rPr>
              <a:t>中间这个虚线框就是</a:t>
            </a:r>
            <a:r>
              <a:rPr lang="en-US" altLang="zh-CN" sz="1200" kern="1200" dirty="0" err="1" smtClean="0">
                <a:solidFill>
                  <a:schemeClr val="tx1"/>
                </a:solidFill>
                <a:latin typeface="+mn-lt"/>
                <a:ea typeface="+mn-ea"/>
                <a:cs typeface="+mn-cs"/>
              </a:rPr>
              <a:t>taegrid</a:t>
            </a:r>
            <a:r>
              <a:rPr lang="zh-CN" altLang="en-US" sz="1200" kern="1200" dirty="0" smtClean="0">
                <a:solidFill>
                  <a:schemeClr val="tx1"/>
                </a:solidFill>
                <a:latin typeface="+mn-lt"/>
                <a:ea typeface="+mn-ea"/>
                <a:cs typeface="+mn-cs"/>
              </a:rPr>
              <a:t>的范围。系统和内核主要是内核组的高阳在支持。</a:t>
            </a:r>
            <a:endParaRPr lang="zh-CN" altLang="zh-CN"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6</a:t>
            </a:fld>
            <a:endParaRPr lang="zh-CN" altLang="en-US" dirty="0"/>
          </a:p>
        </p:txBody>
      </p:sp>
    </p:spTree>
    <p:extLst>
      <p:ext uri="{BB962C8B-B14F-4D97-AF65-F5344CB8AC3E}">
        <p14:creationId xmlns="" xmlns:p14="http://schemas.microsoft.com/office/powerpoint/2010/main" val="36894692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71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有</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。开发者写好代码上传，部署系统分发到容器。用户直接访问。</a:t>
            </a:r>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643FF9B-8755-4B68-B2FB-A8CB4D2510E3}"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normAutofit fontScale="92500"/>
          </a:bodyPr>
          <a:lstStyle/>
          <a:p>
            <a:pPr>
              <a:spcBef>
                <a:spcPct val="0"/>
              </a:spcBef>
            </a:pPr>
            <a:r>
              <a:rPr lang="en-US" altLang="zh-CN" sz="1200" kern="1200" dirty="0" smtClean="0">
                <a:solidFill>
                  <a:schemeClr val="tx1"/>
                </a:solidFill>
                <a:latin typeface="+mn-lt"/>
                <a:ea typeface="+mn-ea"/>
                <a:cs typeface="+mn-cs"/>
              </a:rPr>
              <a:t>13</a:t>
            </a:r>
            <a:r>
              <a:rPr lang="zh-CN" altLang="en-US" sz="1200" kern="1200" dirty="0" smtClean="0">
                <a:solidFill>
                  <a:schemeClr val="tx1"/>
                </a:solidFill>
                <a:latin typeface="+mn-lt"/>
                <a:ea typeface="+mn-ea"/>
                <a:cs typeface="+mn-cs"/>
              </a:rPr>
              <a:t>年</a:t>
            </a:r>
            <a:r>
              <a:rPr lang="zh-CN" altLang="zh-CN" sz="1200" kern="1200" dirty="0" smtClean="0">
                <a:solidFill>
                  <a:schemeClr val="tx1"/>
                </a:solidFill>
                <a:latin typeface="+mn-lt"/>
                <a:ea typeface="+mn-ea"/>
                <a:cs typeface="+mn-cs"/>
              </a:rPr>
              <a:t>最重要的项目之一，</a:t>
            </a:r>
            <a:r>
              <a:rPr lang="zh-CN" altLang="en-US" sz="1200" kern="1200" dirty="0" smtClean="0">
                <a:solidFill>
                  <a:schemeClr val="tx1"/>
                </a:solidFill>
                <a:latin typeface="+mn-lt"/>
                <a:ea typeface="+mn-ea"/>
                <a:cs typeface="+mn-cs"/>
              </a:rPr>
              <a:t>基础建站平台，即将</a:t>
            </a:r>
            <a:r>
              <a:rPr lang="en-US" altLang="zh-CN" sz="1200" kern="1200" dirty="0" err="1" smtClean="0">
                <a:solidFill>
                  <a:schemeClr val="tx1"/>
                </a:solidFill>
                <a:latin typeface="+mn-lt"/>
                <a:ea typeface="+mn-ea"/>
                <a:cs typeface="+mn-cs"/>
              </a:rPr>
              <a:t>PowerBy</a:t>
            </a:r>
            <a:r>
              <a:rPr lang="en-US" altLang="zh-CN" sz="1200" kern="1200" dirty="0" smtClean="0">
                <a:solidFill>
                  <a:schemeClr val="tx1"/>
                </a:solidFill>
                <a:latin typeface="+mn-lt"/>
                <a:ea typeface="+mn-ea"/>
                <a:cs typeface="+mn-cs"/>
              </a:rPr>
              <a:t> TAE</a:t>
            </a:r>
            <a:r>
              <a:rPr lang="zh-CN" altLang="zh-CN" sz="1200" kern="1200" dirty="0" smtClean="0">
                <a:solidFill>
                  <a:schemeClr val="tx1"/>
                </a:solidFill>
                <a:latin typeface="+mn-lt"/>
                <a:ea typeface="+mn-ea"/>
                <a:cs typeface="+mn-cs"/>
              </a:rPr>
              <a:t>；</a:t>
            </a:r>
            <a:endParaRPr lang="zh-CN" altLang="en-US" dirty="0" smtClean="0"/>
          </a:p>
        </p:txBody>
      </p:sp>
      <p:sp>
        <p:nvSpPr>
          <p:cNvPr id="1843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98FA86-743B-4607-B08D-531CA134C167}" type="slidenum">
              <a:rPr lang="zh-CN" altLang="en-US">
                <a:latin typeface="Arial" pitchFamily="34" charset="0"/>
                <a:ea typeface="宋体" pitchFamily="2" charset="-122"/>
              </a:rPr>
              <a:pPr/>
              <a:t>9</a:t>
            </a:fld>
            <a:endParaRPr lang="zh-CN" altLang="en-US">
              <a:latin typeface="Arial"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5862287-40A7-4959-96E6-3FD9103981A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FE0F54-4251-432B-B8F1-FB058F9FDF0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4160518-8DA8-495C-AD23-B835638054F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2786EC6-AA82-40F6-8C71-3BA41A218771}"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AF5E209-5295-4EE7-BC5E-E146E53C614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21A585E-A9E2-48C5-9E88-182CEA348B43}"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F37D130-C857-4CEE-9995-8DD36DD6593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DE8997A-4962-4818-A70C-D603342658C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29357F6-6520-4BD4-B59B-A0F28A70A41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7E9D316-9D71-4FAE-A871-34645689710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96C2CD4-34A3-4961-9BED-2AD07326E88B}"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5862287-40A7-4959-96E6-3FD9103981A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FE0F54-4251-432B-B8F1-FB058F9FDF0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4160518-8DA8-495C-AD23-B835638054F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2786EC6-AA82-40F6-8C71-3BA41A218771}"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AF5E209-5295-4EE7-BC5E-E146E53C614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21A585E-A9E2-48C5-9E88-182CEA348B43}"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F37D130-C857-4CEE-9995-8DD36DD6593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DE8997A-4962-4818-A70C-D603342658C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29357F6-6520-4BD4-B59B-A0F28A70A41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7E9D316-9D71-4FAE-A871-34645689710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96C2CD4-34A3-4961-9BED-2AD07326E88B}"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5862287-40A7-4959-96E6-3FD9103981A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FE0F54-4251-432B-B8F1-FB058F9FDF0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4160518-8DA8-495C-AD23-B835638054F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2786EC6-AA82-40F6-8C71-3BA41A218771}"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AF5E209-5295-4EE7-BC5E-E146E53C614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21A585E-A9E2-48C5-9E88-182CEA348B43}"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2013-03-29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F37D130-C857-4CEE-9995-8DD36DD6593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DE8997A-4962-4818-A70C-D603342658C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29357F6-6520-4BD4-B59B-A0F28A70A41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7E9D316-9D71-4FAE-A871-34645689710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96C2CD4-34A3-4961-9BED-2AD07326E88B}"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5862287-40A7-4959-96E6-3FD9103981A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FE0F54-4251-432B-B8F1-FB058F9FDF0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4160518-8DA8-495C-AD23-B835638054F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2786EC6-AA82-40F6-8C71-3BA41A218771}"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AF5E209-5295-4EE7-BC5E-E146E53C614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2013-03-29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21A585E-A9E2-48C5-9E88-182CEA348B43}"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F37D130-C857-4CEE-9995-8DD36DD6593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DE8997A-4962-4818-A70C-D603342658CA}"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29357F6-6520-4BD4-B59B-A0F28A70A419}"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7E9D316-9D71-4FAE-A871-34645689710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96C2CD4-34A3-4961-9BED-2AD07326E88B}"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2013-03-29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2013-03-29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2013-03-29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2013-03-29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2013-03-29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47C4F302-956D-41C6-A33F-4746C42AB59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47C4F302-956D-41C6-A33F-4746C42AB59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47C4F302-956D-41C6-A33F-4746C42AB59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fontAlgn="base">
              <a:spcBef>
                <a:spcPct val="0"/>
              </a:spcBef>
              <a:spcAft>
                <a:spcPct val="0"/>
              </a:spcAft>
              <a:defRPr/>
            </a:pPr>
            <a:fld id="{47C4F302-956D-41C6-A33F-4746C42AB59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hyperlink" Target="http://sae.sina.com.cn/?m=devcenter&amp;catId=204" TargetMode="External"/><Relationship Id="rId2" Type="http://schemas.openxmlformats.org/officeDocument/2006/relationships/notesSlide" Target="../notesSlides/notesSlide60.xml"/><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auto">
          <a:xfrm>
            <a:off x="6553200" y="6245225"/>
            <a:ext cx="2133600" cy="476250"/>
          </a:xfrm>
          <a:prstGeom prst="rect">
            <a:avLst/>
          </a:prstGeom>
          <a:noFill/>
          <a:ln w="9525">
            <a:noFill/>
            <a:miter lim="800000"/>
            <a:headEnd/>
            <a:tailEnd/>
          </a:ln>
        </p:spPr>
        <p:txBody>
          <a:bodyPr/>
          <a:lstStyle/>
          <a:p>
            <a:pPr algn="r" fontAlgn="base">
              <a:spcBef>
                <a:spcPct val="0"/>
              </a:spcBef>
              <a:spcAft>
                <a:spcPct val="0"/>
              </a:spcAft>
            </a:pPr>
            <a:fld id="{3A851AC4-A2B1-4550-A060-A325D50A4076}" type="slidenum">
              <a:rPr lang="en-US" altLang="zh-CN" sz="1400" smtClean="0">
                <a:solidFill>
                  <a:srgbClr val="000000"/>
                </a:solidFill>
              </a:rPr>
              <a:pPr algn="r" fontAlgn="base">
                <a:spcBef>
                  <a:spcPct val="0"/>
                </a:spcBef>
                <a:spcAft>
                  <a:spcPct val="0"/>
                </a:spcAft>
              </a:pPr>
              <a:t>1</a:t>
            </a:fld>
            <a:endParaRPr lang="en-US" altLang="zh-CN" sz="1400" smtClean="0">
              <a:solidFill>
                <a:srgbClr val="000000"/>
              </a:solidFill>
            </a:endParaRPr>
          </a:p>
        </p:txBody>
      </p:sp>
      <p:sp>
        <p:nvSpPr>
          <p:cNvPr id="2051" name="Rectangle 9"/>
          <p:cNvSpPr>
            <a:spLocks noChangeArrowheads="1"/>
          </p:cNvSpPr>
          <p:nvPr/>
        </p:nvSpPr>
        <p:spPr bwMode="auto">
          <a:xfrm>
            <a:off x="457200" y="1828800"/>
            <a:ext cx="8229600" cy="1143000"/>
          </a:xfrm>
          <a:prstGeom prst="rect">
            <a:avLst/>
          </a:prstGeom>
          <a:noFill/>
          <a:ln w="9525">
            <a:noFill/>
            <a:miter lim="800000"/>
            <a:headEnd/>
            <a:tailEnd/>
          </a:ln>
        </p:spPr>
        <p:txBody>
          <a:bodyPr anchor="ctr"/>
          <a:lstStyle/>
          <a:p>
            <a:pPr algn="ctr" fontAlgn="base">
              <a:spcBef>
                <a:spcPct val="0"/>
              </a:spcBef>
              <a:spcAft>
                <a:spcPct val="0"/>
              </a:spcAft>
            </a:pPr>
            <a:r>
              <a:rPr lang="zh-CN" altLang="en-US" sz="4400" dirty="0" smtClean="0">
                <a:solidFill>
                  <a:srgbClr val="FFFFFF"/>
                </a:solidFill>
                <a:ea typeface="黑体" pitchFamily="49" charset="-122"/>
              </a:rPr>
              <a:t>林轩晋升述职</a:t>
            </a:r>
            <a:endParaRPr lang="en-US" altLang="zh-CN" sz="4400" dirty="0" smtClean="0">
              <a:solidFill>
                <a:srgbClr val="FFFFFF"/>
              </a:solidFill>
              <a:ea typeface="黑体" pitchFamily="49" charset="-122"/>
            </a:endParaRPr>
          </a:p>
          <a:p>
            <a:pPr algn="ctr" fontAlgn="base">
              <a:spcBef>
                <a:spcPct val="0"/>
              </a:spcBef>
              <a:spcAft>
                <a:spcPct val="0"/>
              </a:spcAft>
            </a:pPr>
            <a:r>
              <a:rPr lang="en-US" altLang="zh-CN" sz="4400" dirty="0" smtClean="0">
                <a:solidFill>
                  <a:srgbClr val="FFFFFF"/>
                </a:solidFill>
                <a:ea typeface="黑体" pitchFamily="49" charset="-122"/>
              </a:rPr>
              <a:t>2013</a:t>
            </a:r>
            <a:endParaRPr lang="zh-CN" altLang="en-US" sz="4400" dirty="0" smtClean="0">
              <a:solidFill>
                <a:srgbClr val="FFFFFF"/>
              </a:solidFill>
              <a:ea typeface="黑体" pitchFamily="49" charset="-122"/>
            </a:endParaRPr>
          </a:p>
        </p:txBody>
      </p:sp>
      <p:sp>
        <p:nvSpPr>
          <p:cNvPr id="2052" name="Rectangle 11"/>
          <p:cNvSpPr>
            <a:spLocks noChangeArrowheads="1"/>
          </p:cNvSpPr>
          <p:nvPr/>
        </p:nvSpPr>
        <p:spPr bwMode="auto">
          <a:xfrm>
            <a:off x="3581400" y="3048000"/>
            <a:ext cx="4876800" cy="381000"/>
          </a:xfrm>
          <a:prstGeom prst="rect">
            <a:avLst/>
          </a:prstGeom>
          <a:noFill/>
          <a:ln w="9525">
            <a:noFill/>
            <a:miter lim="800000"/>
            <a:headEnd/>
            <a:tailEnd/>
          </a:ln>
        </p:spPr>
        <p:txBody>
          <a:bodyPr anchor="ctr"/>
          <a:lstStyle/>
          <a:p>
            <a:pPr algn="ctr" fontAlgn="base">
              <a:spcBef>
                <a:spcPct val="0"/>
              </a:spcBef>
              <a:spcAft>
                <a:spcPct val="0"/>
              </a:spcAft>
            </a:pPr>
            <a:endParaRPr lang="zh-CN" altLang="en-US" smtClean="0">
              <a:solidFill>
                <a:srgbClr val="FFFFFF"/>
              </a:solidFill>
            </a:endParaRPr>
          </a:p>
        </p:txBody>
      </p:sp>
      <p:sp>
        <p:nvSpPr>
          <p:cNvPr id="2053" name="Rectangle 12"/>
          <p:cNvSpPr>
            <a:spLocks noChangeArrowheads="1"/>
          </p:cNvSpPr>
          <p:nvPr/>
        </p:nvSpPr>
        <p:spPr bwMode="auto">
          <a:xfrm>
            <a:off x="3581400" y="3581400"/>
            <a:ext cx="4876800" cy="381000"/>
          </a:xfrm>
          <a:prstGeom prst="rect">
            <a:avLst/>
          </a:prstGeom>
          <a:noFill/>
          <a:ln w="9525">
            <a:noFill/>
            <a:miter lim="800000"/>
            <a:headEnd/>
            <a:tailEnd/>
          </a:ln>
        </p:spPr>
        <p:txBody>
          <a:bodyPr anchor="ctr"/>
          <a:lstStyle/>
          <a:p>
            <a:pPr algn="ctr" fontAlgn="base">
              <a:spcBef>
                <a:spcPct val="0"/>
              </a:spcBef>
              <a:spcAft>
                <a:spcPct val="0"/>
              </a:spcAft>
            </a:pPr>
            <a:endParaRPr lang="zh-CN" altLang="en-US" smtClean="0">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492896"/>
            <a:ext cx="8229600" cy="1143000"/>
          </a:xfrm>
        </p:spPr>
        <p:txBody>
          <a:bodyPr/>
          <a:lstStyle/>
          <a:p>
            <a:r>
              <a:rPr lang="zh-CN" altLang="en-US" dirty="0" smtClean="0"/>
              <a:t>我做了什么？</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别人的贡献</a:t>
            </a:r>
            <a:endParaRPr lang="zh-CN" altLang="en-US" b="1" dirty="0">
              <a:solidFill>
                <a:srgbClr val="FF0000"/>
              </a:solidFill>
            </a:endParaRPr>
          </a:p>
        </p:txBody>
      </p:sp>
      <p:sp>
        <p:nvSpPr>
          <p:cNvPr id="3" name="内容占位符 2"/>
          <p:cNvSpPr>
            <a:spLocks noGrp="1"/>
          </p:cNvSpPr>
          <p:nvPr>
            <p:ph idx="1"/>
          </p:nvPr>
        </p:nvSpPr>
        <p:spPr/>
        <p:txBody>
          <a:bodyPr>
            <a:normAutofit lnSpcReduction="10000"/>
          </a:bodyPr>
          <a:lstStyle/>
          <a:p>
            <a:r>
              <a:rPr lang="zh-CN" altLang="en-US" b="1" dirty="0" smtClean="0">
                <a:solidFill>
                  <a:srgbClr val="FF0000"/>
                </a:solidFill>
              </a:rPr>
              <a:t>迦勒、雷卷</a:t>
            </a:r>
            <a:endParaRPr lang="en-US" altLang="zh-CN" b="1" dirty="0" smtClean="0">
              <a:solidFill>
                <a:srgbClr val="FF0000"/>
              </a:solidFill>
            </a:endParaRPr>
          </a:p>
          <a:p>
            <a:pPr lvl="1"/>
            <a:r>
              <a:rPr lang="en-US" altLang="zh-CN" b="1" dirty="0" smtClean="0">
                <a:solidFill>
                  <a:srgbClr val="FF0000"/>
                </a:solidFill>
              </a:rPr>
              <a:t>2011</a:t>
            </a:r>
            <a:r>
              <a:rPr lang="zh-CN" altLang="en-US" b="1" dirty="0" smtClean="0">
                <a:solidFill>
                  <a:srgbClr val="FF0000"/>
                </a:solidFill>
              </a:rPr>
              <a:t>年</a:t>
            </a:r>
            <a:r>
              <a:rPr lang="en-US" altLang="zh-CN" b="1" dirty="0" smtClean="0">
                <a:solidFill>
                  <a:srgbClr val="FF0000"/>
                </a:solidFill>
              </a:rPr>
              <a:t>7</a:t>
            </a:r>
            <a:r>
              <a:rPr lang="zh-CN" altLang="en-US" b="1" dirty="0" smtClean="0">
                <a:solidFill>
                  <a:srgbClr val="FF0000"/>
                </a:solidFill>
              </a:rPr>
              <a:t>发起</a:t>
            </a:r>
            <a:r>
              <a:rPr lang="en-US" altLang="zh-CN" b="1" dirty="0" smtClean="0">
                <a:solidFill>
                  <a:srgbClr val="FF0000"/>
                </a:solidFill>
              </a:rPr>
              <a:t>TAE</a:t>
            </a:r>
            <a:r>
              <a:rPr lang="zh-CN" altLang="en-US" b="1" dirty="0" smtClean="0">
                <a:solidFill>
                  <a:srgbClr val="FF0000"/>
                </a:solidFill>
              </a:rPr>
              <a:t>项目</a:t>
            </a:r>
            <a:endParaRPr lang="en-US" altLang="zh-CN" b="1" dirty="0" smtClean="0">
              <a:solidFill>
                <a:srgbClr val="FF0000"/>
              </a:solidFill>
            </a:endParaRPr>
          </a:p>
          <a:p>
            <a:pPr lvl="1"/>
            <a:r>
              <a:rPr lang="zh-CN" altLang="zh-CN" b="1" dirty="0" smtClean="0">
                <a:solidFill>
                  <a:srgbClr val="FF0000"/>
                </a:solidFill>
              </a:rPr>
              <a:t>雷卷</a:t>
            </a:r>
            <a:r>
              <a:rPr lang="en-US" altLang="zh-CN" b="1" dirty="0" smtClean="0">
                <a:solidFill>
                  <a:srgbClr val="FF0000"/>
                </a:solidFill>
              </a:rPr>
              <a:t>12</a:t>
            </a:r>
            <a:r>
              <a:rPr lang="zh-CN" altLang="en-US" b="1" dirty="0" smtClean="0">
                <a:solidFill>
                  <a:srgbClr val="FF0000"/>
                </a:solidFill>
              </a:rPr>
              <a:t>年</a:t>
            </a:r>
            <a:r>
              <a:rPr lang="en-US" altLang="zh-CN" b="1" dirty="0" smtClean="0">
                <a:solidFill>
                  <a:srgbClr val="FF0000"/>
                </a:solidFill>
              </a:rPr>
              <a:t>3</a:t>
            </a:r>
            <a:r>
              <a:rPr lang="zh-CN" altLang="en-US" b="1" dirty="0" smtClean="0">
                <a:solidFill>
                  <a:srgbClr val="FF0000"/>
                </a:solidFill>
              </a:rPr>
              <a:t>月离职，</a:t>
            </a:r>
            <a:r>
              <a:rPr lang="zh-CN" altLang="zh-CN" b="1" dirty="0" smtClean="0">
                <a:solidFill>
                  <a:srgbClr val="FF0000"/>
                </a:solidFill>
              </a:rPr>
              <a:t>迦勒</a:t>
            </a:r>
            <a:r>
              <a:rPr lang="en-US" altLang="zh-CN" b="1" dirty="0" smtClean="0">
                <a:solidFill>
                  <a:srgbClr val="FF0000"/>
                </a:solidFill>
              </a:rPr>
              <a:t>12</a:t>
            </a:r>
            <a:r>
              <a:rPr lang="zh-CN" altLang="zh-CN" b="1" dirty="0" smtClean="0">
                <a:solidFill>
                  <a:srgbClr val="FF0000"/>
                </a:solidFill>
              </a:rPr>
              <a:t>年</a:t>
            </a:r>
            <a:r>
              <a:rPr lang="en-US" altLang="zh-CN" b="1" dirty="0" smtClean="0">
                <a:solidFill>
                  <a:srgbClr val="FF0000"/>
                </a:solidFill>
              </a:rPr>
              <a:t>5</a:t>
            </a:r>
            <a:r>
              <a:rPr lang="zh-CN" altLang="zh-CN" b="1" dirty="0" smtClean="0">
                <a:solidFill>
                  <a:srgbClr val="FF0000"/>
                </a:solidFill>
              </a:rPr>
              <a:t>月离职</a:t>
            </a:r>
            <a:endParaRPr lang="en-US" altLang="zh-CN" b="1" dirty="0" smtClean="0">
              <a:solidFill>
                <a:srgbClr val="FF0000"/>
              </a:solidFill>
            </a:endParaRPr>
          </a:p>
          <a:p>
            <a:r>
              <a:rPr lang="zh-CN" altLang="en-US" b="1" dirty="0" smtClean="0">
                <a:solidFill>
                  <a:srgbClr val="FF0000"/>
                </a:solidFill>
              </a:rPr>
              <a:t>伯岩</a:t>
            </a:r>
            <a:endParaRPr lang="en-US" altLang="zh-CN" b="1" dirty="0" smtClean="0">
              <a:solidFill>
                <a:srgbClr val="FF0000"/>
              </a:solidFill>
            </a:endParaRPr>
          </a:p>
          <a:p>
            <a:pPr lvl="1"/>
            <a:r>
              <a:rPr lang="zh-CN" altLang="en-US" b="1" dirty="0" smtClean="0">
                <a:solidFill>
                  <a:srgbClr val="FF0000"/>
                </a:solidFill>
              </a:rPr>
              <a:t>引入</a:t>
            </a:r>
            <a:r>
              <a:rPr lang="en-US" altLang="zh-CN" b="1" dirty="0" smtClean="0">
                <a:solidFill>
                  <a:srgbClr val="FF0000"/>
                </a:solidFill>
              </a:rPr>
              <a:t>Storm;  2011</a:t>
            </a:r>
            <a:r>
              <a:rPr lang="zh-CN" altLang="en-US" b="1" dirty="0" smtClean="0">
                <a:solidFill>
                  <a:srgbClr val="FF0000"/>
                </a:solidFill>
              </a:rPr>
              <a:t>年底离职</a:t>
            </a:r>
            <a:endParaRPr lang="en-US" altLang="zh-CN" b="1" dirty="0" smtClean="0">
              <a:solidFill>
                <a:srgbClr val="FF0000"/>
              </a:solidFill>
            </a:endParaRPr>
          </a:p>
          <a:p>
            <a:r>
              <a:rPr lang="zh-CN" altLang="en-US" b="1" dirty="0" smtClean="0">
                <a:solidFill>
                  <a:srgbClr val="FF0000"/>
                </a:solidFill>
              </a:rPr>
              <a:t>伯昊团队</a:t>
            </a:r>
            <a:endParaRPr lang="en-US" altLang="zh-CN" b="1" dirty="0" smtClean="0">
              <a:solidFill>
                <a:srgbClr val="FF0000"/>
              </a:solidFill>
            </a:endParaRPr>
          </a:p>
          <a:p>
            <a:pPr lvl="1"/>
            <a:r>
              <a:rPr lang="en-US" altLang="zh-CN" b="1" dirty="0" smtClean="0">
                <a:solidFill>
                  <a:srgbClr val="FF0000"/>
                </a:solidFill>
              </a:rPr>
              <a:t>2012</a:t>
            </a:r>
            <a:r>
              <a:rPr lang="zh-CN" altLang="en-US" b="1" dirty="0" smtClean="0">
                <a:solidFill>
                  <a:srgbClr val="FF0000"/>
                </a:solidFill>
              </a:rPr>
              <a:t>年</a:t>
            </a:r>
            <a:r>
              <a:rPr lang="en-US" altLang="zh-CN" b="1" dirty="0" smtClean="0">
                <a:solidFill>
                  <a:srgbClr val="FF0000"/>
                </a:solidFill>
              </a:rPr>
              <a:t>8</a:t>
            </a:r>
            <a:r>
              <a:rPr lang="zh-CN" altLang="en-US" b="1" dirty="0" smtClean="0">
                <a:solidFill>
                  <a:srgbClr val="FF0000"/>
                </a:solidFill>
              </a:rPr>
              <a:t>月加入，</a:t>
            </a:r>
            <a:r>
              <a:rPr lang="zh-CN" altLang="zh-CN" b="1" dirty="0" smtClean="0">
                <a:solidFill>
                  <a:srgbClr val="FF0000"/>
                </a:solidFill>
              </a:rPr>
              <a:t>健全了</a:t>
            </a:r>
            <a:r>
              <a:rPr lang="en-US" altLang="zh-CN" b="1" dirty="0" smtClean="0">
                <a:solidFill>
                  <a:srgbClr val="FF0000"/>
                </a:solidFill>
              </a:rPr>
              <a:t>TAE</a:t>
            </a:r>
            <a:r>
              <a:rPr lang="zh-CN" altLang="zh-CN" b="1" dirty="0" smtClean="0">
                <a:solidFill>
                  <a:srgbClr val="FF0000"/>
                </a:solidFill>
              </a:rPr>
              <a:t>的运维系统</a:t>
            </a:r>
            <a:endParaRPr lang="en-US" altLang="zh-CN" b="1" dirty="0" smtClean="0">
              <a:solidFill>
                <a:srgbClr val="FF0000"/>
              </a:solidFill>
            </a:endParaRPr>
          </a:p>
          <a:p>
            <a:r>
              <a:rPr lang="zh-CN" altLang="en-US" b="1" dirty="0" smtClean="0">
                <a:solidFill>
                  <a:srgbClr val="FF0000"/>
                </a:solidFill>
              </a:rPr>
              <a:t>士宏、洞玄</a:t>
            </a:r>
            <a:endParaRPr lang="en-US" altLang="zh-CN" b="1" dirty="0" smtClean="0">
              <a:solidFill>
                <a:srgbClr val="FF0000"/>
              </a:solidFill>
            </a:endParaRPr>
          </a:p>
          <a:p>
            <a:pPr lvl="1"/>
            <a:r>
              <a:rPr lang="zh-CN" altLang="en-US" b="1" dirty="0" smtClean="0">
                <a:solidFill>
                  <a:srgbClr val="FF0000"/>
                </a:solidFill>
              </a:rPr>
              <a:t>自始自终贯穿</a:t>
            </a:r>
            <a:r>
              <a:rPr lang="en-US" altLang="zh-CN" b="1" dirty="0" smtClean="0">
                <a:solidFill>
                  <a:srgbClr val="FF0000"/>
                </a:solidFill>
              </a:rPr>
              <a:t>TAE</a:t>
            </a:r>
            <a:r>
              <a:rPr lang="zh-CN" altLang="en-US" b="1" dirty="0" smtClean="0">
                <a:solidFill>
                  <a:srgbClr val="FF0000"/>
                </a:solidFill>
              </a:rPr>
              <a:t>历史的</a:t>
            </a:r>
            <a:r>
              <a:rPr lang="en-US" altLang="zh-CN" b="1" dirty="0" smtClean="0">
                <a:solidFill>
                  <a:srgbClr val="FF0000"/>
                </a:solidFill>
              </a:rPr>
              <a:t>3</a:t>
            </a:r>
            <a:r>
              <a:rPr lang="zh-CN" altLang="en-US" b="1" dirty="0" smtClean="0">
                <a:solidFill>
                  <a:srgbClr val="FF0000"/>
                </a:solidFill>
              </a:rPr>
              <a:t>个人</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778098"/>
          </a:xfrm>
        </p:spPr>
        <p:txBody>
          <a:bodyPr>
            <a:normAutofit/>
          </a:bodyPr>
          <a:lstStyle/>
          <a:p>
            <a:r>
              <a:rPr lang="zh-CN" altLang="en-US" b="1" dirty="0" smtClean="0">
                <a:solidFill>
                  <a:srgbClr val="FF0000"/>
                </a:solidFill>
              </a:rPr>
              <a:t>我的贡献</a:t>
            </a:r>
            <a:endParaRPr lang="zh-CN" altLang="en-US" b="1" dirty="0"/>
          </a:p>
        </p:txBody>
      </p:sp>
      <p:sp>
        <p:nvSpPr>
          <p:cNvPr id="3" name="内容占位符 2"/>
          <p:cNvSpPr>
            <a:spLocks noGrp="1"/>
          </p:cNvSpPr>
          <p:nvPr>
            <p:ph idx="1"/>
          </p:nvPr>
        </p:nvSpPr>
        <p:spPr>
          <a:xfrm>
            <a:off x="395536" y="908720"/>
            <a:ext cx="8229600" cy="5877272"/>
          </a:xfrm>
        </p:spPr>
        <p:txBody>
          <a:bodyPr>
            <a:normAutofit fontScale="92500" lnSpcReduction="10000"/>
          </a:bodyPr>
          <a:lstStyle/>
          <a:p>
            <a:r>
              <a:rPr lang="en-US" altLang="zh-CN" b="1" dirty="0" smtClean="0">
                <a:solidFill>
                  <a:srgbClr val="FF0000"/>
                </a:solidFill>
              </a:rPr>
              <a:t>TAE </a:t>
            </a:r>
            <a:r>
              <a:rPr lang="zh-CN" altLang="en-US" b="1" dirty="0" smtClean="0">
                <a:solidFill>
                  <a:srgbClr val="FF0000"/>
                </a:solidFill>
              </a:rPr>
              <a:t>整体的系统结构设计和技术方向的把握</a:t>
            </a:r>
            <a:endParaRPr lang="en-US" altLang="zh-CN" b="1" dirty="0" smtClean="0">
              <a:solidFill>
                <a:srgbClr val="FF0000"/>
              </a:solidFill>
            </a:endParaRPr>
          </a:p>
          <a:p>
            <a:pPr lvl="1"/>
            <a:r>
              <a:rPr lang="zh-CN" altLang="en-US" b="1" dirty="0" smtClean="0">
                <a:solidFill>
                  <a:srgbClr val="FF0000"/>
                </a:solidFill>
              </a:rPr>
              <a:t>从网络路径到部署结构</a:t>
            </a:r>
            <a:endParaRPr lang="en-US" altLang="zh-CN" b="1" dirty="0" smtClean="0">
              <a:solidFill>
                <a:srgbClr val="FF0000"/>
              </a:solidFill>
            </a:endParaRPr>
          </a:p>
          <a:p>
            <a:pPr lvl="1"/>
            <a:r>
              <a:rPr lang="zh-CN" altLang="en-US" b="1" dirty="0" smtClean="0">
                <a:solidFill>
                  <a:srgbClr val="FF0000"/>
                </a:solidFill>
              </a:rPr>
              <a:t>从前端架构到后端服务</a:t>
            </a:r>
            <a:endParaRPr lang="en-US" altLang="zh-CN" b="1" dirty="0" smtClean="0">
              <a:solidFill>
                <a:srgbClr val="FF0000"/>
              </a:solidFill>
            </a:endParaRPr>
          </a:p>
          <a:p>
            <a:pPr lvl="1"/>
            <a:r>
              <a:rPr lang="zh-CN" altLang="en-US" b="1" dirty="0" smtClean="0">
                <a:solidFill>
                  <a:srgbClr val="FF0000"/>
                </a:solidFill>
              </a:rPr>
              <a:t>系统结构设计演化方向</a:t>
            </a:r>
            <a:endParaRPr lang="en-US" altLang="zh-CN" b="1" dirty="0" smtClean="0">
              <a:solidFill>
                <a:srgbClr val="FF0000"/>
              </a:solidFill>
            </a:endParaRPr>
          </a:p>
          <a:p>
            <a:r>
              <a:rPr lang="zh-CN" altLang="en-US" b="1" dirty="0" smtClean="0">
                <a:solidFill>
                  <a:srgbClr val="FF0000"/>
                </a:solidFill>
              </a:rPr>
              <a:t>基础组件和核心系统的设计和实现</a:t>
            </a:r>
            <a:endParaRPr lang="en-US" altLang="zh-CN" b="1" dirty="0" smtClean="0">
              <a:solidFill>
                <a:srgbClr val="FF0000"/>
              </a:solidFill>
            </a:endParaRPr>
          </a:p>
          <a:p>
            <a:pPr lvl="1"/>
            <a:r>
              <a:rPr lang="en-US" altLang="zh-CN" b="1" dirty="0" smtClean="0">
                <a:solidFill>
                  <a:srgbClr val="FF0000"/>
                </a:solidFill>
              </a:rPr>
              <a:t> </a:t>
            </a:r>
            <a:r>
              <a:rPr lang="en-US" altLang="zh-CN" b="1" dirty="0" err="1" smtClean="0">
                <a:solidFill>
                  <a:srgbClr val="FF0000"/>
                </a:solidFill>
              </a:rPr>
              <a:t>quercus</a:t>
            </a:r>
            <a:r>
              <a:rPr lang="zh-CN" altLang="en-US" b="1" dirty="0" smtClean="0">
                <a:solidFill>
                  <a:srgbClr val="FF0000"/>
                </a:solidFill>
              </a:rPr>
              <a:t>和</a:t>
            </a:r>
            <a:r>
              <a:rPr lang="en-US" altLang="zh-CN" b="1" dirty="0" smtClean="0">
                <a:solidFill>
                  <a:srgbClr val="FF0000"/>
                </a:solidFill>
              </a:rPr>
              <a:t>smarty4j</a:t>
            </a:r>
            <a:r>
              <a:rPr lang="zh-CN" altLang="en-US" b="1" dirty="0" smtClean="0">
                <a:solidFill>
                  <a:srgbClr val="FF0000"/>
                </a:solidFill>
              </a:rPr>
              <a:t>改造</a:t>
            </a:r>
            <a:endParaRPr lang="en-US" altLang="zh-CN" b="1" dirty="0" smtClean="0">
              <a:solidFill>
                <a:srgbClr val="FF0000"/>
              </a:solidFill>
            </a:endParaRPr>
          </a:p>
          <a:p>
            <a:pPr lvl="1"/>
            <a:r>
              <a:rPr lang="en-US" altLang="zh-CN" b="1" dirty="0" smtClean="0">
                <a:solidFill>
                  <a:srgbClr val="FF0000"/>
                </a:solidFill>
              </a:rPr>
              <a:t> tae-common-engine</a:t>
            </a:r>
          </a:p>
          <a:p>
            <a:pPr lvl="1"/>
            <a:r>
              <a:rPr lang="en-US" altLang="zh-CN" b="1" dirty="0" smtClean="0">
                <a:solidFill>
                  <a:srgbClr val="FF0000"/>
                </a:solidFill>
              </a:rPr>
              <a:t> </a:t>
            </a:r>
            <a:r>
              <a:rPr lang="en-US" altLang="zh-CN" b="1" dirty="0" err="1" smtClean="0">
                <a:solidFill>
                  <a:srgbClr val="FF0000"/>
                </a:solidFill>
              </a:rPr>
              <a:t>taegrid</a:t>
            </a:r>
            <a:endParaRPr lang="en-US" altLang="zh-CN" b="1" dirty="0" smtClean="0">
              <a:solidFill>
                <a:srgbClr val="FF0000"/>
              </a:solidFill>
            </a:endParaRPr>
          </a:p>
          <a:p>
            <a:r>
              <a:rPr lang="zh-CN" altLang="en-US" b="1" dirty="0" smtClean="0">
                <a:solidFill>
                  <a:srgbClr val="FF0000"/>
                </a:solidFill>
              </a:rPr>
              <a:t>各种局部技术方案的敲定和把关</a:t>
            </a:r>
            <a:endParaRPr lang="en-US" altLang="zh-CN" b="1" dirty="0" smtClean="0">
              <a:solidFill>
                <a:srgbClr val="FF0000"/>
              </a:solidFill>
            </a:endParaRPr>
          </a:p>
          <a:p>
            <a:pPr lvl="1"/>
            <a:r>
              <a:rPr lang="en-US" altLang="zh-CN" b="1" dirty="0" smtClean="0">
                <a:solidFill>
                  <a:srgbClr val="FF0000"/>
                </a:solidFill>
              </a:rPr>
              <a:t>Tae</a:t>
            </a:r>
            <a:r>
              <a:rPr lang="zh-CN" altLang="en-US" b="1" dirty="0" smtClean="0">
                <a:solidFill>
                  <a:srgbClr val="FF0000"/>
                </a:solidFill>
              </a:rPr>
              <a:t>部署系统、旺铺功能模板</a:t>
            </a:r>
            <a:endParaRPr lang="en-US" altLang="zh-CN" b="1" dirty="0" smtClean="0">
              <a:solidFill>
                <a:srgbClr val="FF0000"/>
              </a:solidFill>
            </a:endParaRPr>
          </a:p>
          <a:p>
            <a:pPr lvl="1"/>
            <a:r>
              <a:rPr lang="en-US" altLang="zh-CN" b="1" dirty="0" smtClean="0">
                <a:solidFill>
                  <a:srgbClr val="FF0000"/>
                </a:solidFill>
              </a:rPr>
              <a:t>TAE</a:t>
            </a:r>
            <a:r>
              <a:rPr lang="zh-CN" altLang="en-US" b="1" dirty="0" smtClean="0">
                <a:solidFill>
                  <a:srgbClr val="FF0000"/>
                </a:solidFill>
              </a:rPr>
              <a:t>和店铺建站系统的解耦合</a:t>
            </a:r>
            <a:endParaRPr lang="en-US" altLang="zh-CN" b="1" dirty="0" smtClean="0">
              <a:solidFill>
                <a:srgbClr val="FF0000"/>
              </a:solidFill>
            </a:endParaRPr>
          </a:p>
          <a:p>
            <a:pPr lvl="1"/>
            <a:r>
              <a:rPr lang="en-US" altLang="zh-CN" b="1" dirty="0" smtClean="0">
                <a:solidFill>
                  <a:srgbClr val="FF0000"/>
                </a:solidFill>
              </a:rPr>
              <a:t>TAE</a:t>
            </a:r>
            <a:r>
              <a:rPr lang="zh-CN" altLang="en-US" b="1" dirty="0" smtClean="0">
                <a:solidFill>
                  <a:srgbClr val="FF0000"/>
                </a:solidFill>
              </a:rPr>
              <a:t>主流程和</a:t>
            </a:r>
            <a:r>
              <a:rPr lang="en-US" altLang="zh-CN" b="1" dirty="0" smtClean="0">
                <a:solidFill>
                  <a:srgbClr val="FF0000"/>
                </a:solidFill>
              </a:rPr>
              <a:t>TECS</a:t>
            </a:r>
            <a:r>
              <a:rPr lang="zh-CN" altLang="en-US" b="1" dirty="0" smtClean="0">
                <a:solidFill>
                  <a:srgbClr val="FF0000"/>
                </a:solidFill>
              </a:rPr>
              <a:t>的弱依赖</a:t>
            </a:r>
            <a:endParaRPr lang="en-US" altLang="zh-CN" b="1" dirty="0" smtClean="0">
              <a:solidFill>
                <a:srgbClr val="FF0000"/>
              </a:solidFill>
            </a:endParaRPr>
          </a:p>
          <a:p>
            <a:endParaRPr lang="en-US" altLang="zh-CN" b="1" dirty="0" smtClean="0">
              <a:solidFill>
                <a:srgbClr val="FF0000"/>
              </a:solidFill>
            </a:endParaRPr>
          </a:p>
          <a:p>
            <a:pPr lvl="1"/>
            <a:endParaRPr lang="en-US" altLang="zh-CN" b="1" dirty="0" smtClean="0">
              <a:solidFill>
                <a:srgbClr val="FF0000"/>
              </a:solidFill>
            </a:endParaRPr>
          </a:p>
          <a:p>
            <a:pPr lvl="1">
              <a:buNone/>
            </a:pPr>
            <a:endParaRPr lang="zh-CN" alt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778098"/>
          </a:xfrm>
        </p:spPr>
        <p:txBody>
          <a:bodyPr>
            <a:normAutofit fontScale="90000"/>
          </a:bodyPr>
          <a:lstStyle/>
          <a:p>
            <a:r>
              <a:rPr lang="en-US" altLang="zh-CN" b="1" dirty="0" smtClean="0">
                <a:solidFill>
                  <a:srgbClr val="FF0000"/>
                </a:solidFill>
              </a:rPr>
              <a:t/>
            </a:r>
            <a:br>
              <a:rPr lang="en-US" altLang="zh-CN" b="1" dirty="0" smtClean="0">
                <a:solidFill>
                  <a:srgbClr val="FF0000"/>
                </a:solidFill>
              </a:rPr>
            </a:br>
            <a:r>
              <a:rPr lang="zh-CN" altLang="en-US" b="1" dirty="0" smtClean="0">
                <a:solidFill>
                  <a:srgbClr val="FF0000"/>
                </a:solidFill>
              </a:rPr>
              <a:t>我的贡献</a:t>
            </a:r>
            <a:r>
              <a:rPr lang="en-US" altLang="zh-CN" sz="5400" b="1" dirty="0" smtClean="0">
                <a:solidFill>
                  <a:srgbClr val="FF0000"/>
                </a:solidFill>
              </a:rPr>
              <a:t/>
            </a:r>
            <a:br>
              <a:rPr lang="en-US" altLang="zh-CN" sz="5400" b="1" dirty="0" smtClean="0">
                <a:solidFill>
                  <a:srgbClr val="FF0000"/>
                </a:solidFill>
              </a:rPr>
            </a:br>
            <a:endParaRPr lang="zh-CN" altLang="en-US" b="1" dirty="0"/>
          </a:p>
        </p:txBody>
      </p:sp>
      <p:sp>
        <p:nvSpPr>
          <p:cNvPr id="3" name="内容占位符 2"/>
          <p:cNvSpPr>
            <a:spLocks noGrp="1"/>
          </p:cNvSpPr>
          <p:nvPr>
            <p:ph idx="1"/>
          </p:nvPr>
        </p:nvSpPr>
        <p:spPr>
          <a:xfrm>
            <a:off x="395536" y="908720"/>
            <a:ext cx="8229600" cy="5877272"/>
          </a:xfrm>
        </p:spPr>
        <p:txBody>
          <a:bodyPr>
            <a:normAutofit/>
          </a:bodyPr>
          <a:lstStyle/>
          <a:p>
            <a:r>
              <a:rPr lang="zh-CN" altLang="en-US" b="1" dirty="0" smtClean="0">
                <a:solidFill>
                  <a:srgbClr val="FF0000"/>
                </a:solidFill>
              </a:rPr>
              <a:t>关键时刻的把握</a:t>
            </a:r>
            <a:endParaRPr lang="en-US" altLang="zh-CN" b="1" dirty="0" smtClean="0">
              <a:solidFill>
                <a:srgbClr val="FF0000"/>
              </a:solidFill>
            </a:endParaRPr>
          </a:p>
          <a:p>
            <a:pPr lvl="1"/>
            <a:r>
              <a:rPr lang="en-US" altLang="zh-CN" b="1" dirty="0" smtClean="0">
                <a:solidFill>
                  <a:srgbClr val="FF0000"/>
                </a:solidFill>
              </a:rPr>
              <a:t> PHP</a:t>
            </a:r>
            <a:r>
              <a:rPr lang="zh-CN" altLang="en-US" b="1" dirty="0" smtClean="0">
                <a:solidFill>
                  <a:srgbClr val="FF0000"/>
                </a:solidFill>
              </a:rPr>
              <a:t>容器</a:t>
            </a:r>
            <a:r>
              <a:rPr lang="en-US" altLang="zh-CN" b="1" dirty="0" smtClean="0">
                <a:solidFill>
                  <a:srgbClr val="FF0000"/>
                </a:solidFill>
              </a:rPr>
              <a:t>Enable</a:t>
            </a:r>
            <a:r>
              <a:rPr lang="zh-CN" altLang="en-US" b="1" dirty="0" smtClean="0">
                <a:solidFill>
                  <a:srgbClr val="FF0000"/>
                </a:solidFill>
              </a:rPr>
              <a:t>；</a:t>
            </a:r>
            <a:r>
              <a:rPr lang="en-US" altLang="zh-CN" b="1" dirty="0" smtClean="0">
                <a:solidFill>
                  <a:srgbClr val="FF0000"/>
                </a:solidFill>
              </a:rPr>
              <a:t> HTTP</a:t>
            </a:r>
            <a:r>
              <a:rPr lang="zh-CN" altLang="en-US" b="1" dirty="0" smtClean="0">
                <a:solidFill>
                  <a:srgbClr val="FF0000"/>
                </a:solidFill>
              </a:rPr>
              <a:t>路由搭建</a:t>
            </a:r>
            <a:endParaRPr lang="en-US" altLang="zh-CN" b="1" dirty="0" smtClean="0">
              <a:solidFill>
                <a:srgbClr val="FF0000"/>
              </a:solidFill>
            </a:endParaRPr>
          </a:p>
          <a:p>
            <a:pPr lvl="1"/>
            <a:r>
              <a:rPr lang="zh-CN" altLang="en-US" b="1" dirty="0" smtClean="0">
                <a:solidFill>
                  <a:srgbClr val="FF0000"/>
                </a:solidFill>
              </a:rPr>
              <a:t> 为清除</a:t>
            </a:r>
            <a:r>
              <a:rPr lang="en-US" altLang="zh-CN" b="1" dirty="0" smtClean="0">
                <a:solidFill>
                  <a:srgbClr val="FF0000"/>
                </a:solidFill>
              </a:rPr>
              <a:t>TAE</a:t>
            </a:r>
            <a:r>
              <a:rPr lang="zh-CN" altLang="en-US" b="1" dirty="0" smtClean="0">
                <a:solidFill>
                  <a:srgbClr val="FF0000"/>
                </a:solidFill>
              </a:rPr>
              <a:t>前端屏障的</a:t>
            </a:r>
            <a:r>
              <a:rPr lang="en-US" altLang="zh-CN" b="1" dirty="0" smtClean="0">
                <a:solidFill>
                  <a:srgbClr val="FF0000"/>
                </a:solidFill>
              </a:rPr>
              <a:t>CAJA</a:t>
            </a:r>
            <a:r>
              <a:rPr lang="zh-CN" altLang="en-US" b="1" dirty="0" smtClean="0">
                <a:solidFill>
                  <a:srgbClr val="FF0000"/>
                </a:solidFill>
              </a:rPr>
              <a:t>研究</a:t>
            </a:r>
            <a:endParaRPr lang="en-US" altLang="zh-CN" b="1" dirty="0" smtClean="0">
              <a:solidFill>
                <a:srgbClr val="FF0000"/>
              </a:solidFill>
            </a:endParaRPr>
          </a:p>
          <a:p>
            <a:pPr lvl="1"/>
            <a:r>
              <a:rPr lang="en-US" altLang="zh-CN" b="1" dirty="0" smtClean="0">
                <a:solidFill>
                  <a:srgbClr val="FF0000"/>
                </a:solidFill>
              </a:rPr>
              <a:t> PHP</a:t>
            </a:r>
            <a:r>
              <a:rPr lang="zh-CN" altLang="en-US" b="1" dirty="0" smtClean="0">
                <a:solidFill>
                  <a:srgbClr val="FF0000"/>
                </a:solidFill>
              </a:rPr>
              <a:t>容器性能调优</a:t>
            </a:r>
            <a:endParaRPr lang="en-US" altLang="zh-CN" b="1" dirty="0" smtClean="0">
              <a:solidFill>
                <a:srgbClr val="FF0000"/>
              </a:solidFill>
            </a:endParaRPr>
          </a:p>
          <a:p>
            <a:pPr lvl="1"/>
            <a:r>
              <a:rPr lang="en-US" altLang="zh-CN" b="1" dirty="0" smtClean="0">
                <a:solidFill>
                  <a:srgbClr val="FF0000"/>
                </a:solidFill>
              </a:rPr>
              <a:t> JAVA</a:t>
            </a:r>
            <a:r>
              <a:rPr lang="zh-CN" altLang="en-US" b="1" dirty="0" smtClean="0">
                <a:solidFill>
                  <a:srgbClr val="FF0000"/>
                </a:solidFill>
              </a:rPr>
              <a:t>应用安全架构层次调整</a:t>
            </a:r>
            <a:endParaRPr lang="en-US" altLang="zh-CN" b="1" dirty="0" smtClean="0">
              <a:solidFill>
                <a:srgbClr val="FF0000"/>
              </a:solidFill>
            </a:endParaRPr>
          </a:p>
          <a:p>
            <a:pPr lvl="1"/>
            <a:r>
              <a:rPr lang="en-US" altLang="zh-CN" b="1" dirty="0" smtClean="0">
                <a:solidFill>
                  <a:srgbClr val="FF0000"/>
                </a:solidFill>
              </a:rPr>
              <a:t> </a:t>
            </a:r>
            <a:r>
              <a:rPr lang="zh-CN" altLang="en-US" b="1" dirty="0" smtClean="0">
                <a:solidFill>
                  <a:srgbClr val="FF0000"/>
                </a:solidFill>
              </a:rPr>
              <a:t>基础建站平台技术架构思路的主导</a:t>
            </a:r>
            <a:r>
              <a:rPr lang="en-US" altLang="zh-CN" b="1" dirty="0" smtClean="0">
                <a:solidFill>
                  <a:srgbClr val="FF0000"/>
                </a:solidFill>
              </a:rPr>
              <a:t> </a:t>
            </a:r>
          </a:p>
          <a:p>
            <a:r>
              <a:rPr lang="zh-CN" altLang="en-US" b="1" dirty="0" smtClean="0">
                <a:solidFill>
                  <a:srgbClr val="FF0000"/>
                </a:solidFill>
              </a:rPr>
              <a:t>技术上各种疑难杂症的问题终结者</a:t>
            </a:r>
            <a:endParaRPr lang="en-US" altLang="zh-CN" b="1" dirty="0" smtClean="0">
              <a:solidFill>
                <a:srgbClr val="FF0000"/>
              </a:solidFill>
            </a:endParaRPr>
          </a:p>
          <a:p>
            <a:pPr lvl="1"/>
            <a:r>
              <a:rPr lang="en-US" altLang="zh-CN" b="1" dirty="0" smtClean="0">
                <a:solidFill>
                  <a:srgbClr val="FF0000"/>
                </a:solidFill>
              </a:rPr>
              <a:t>common-logging</a:t>
            </a:r>
            <a:r>
              <a:rPr lang="zh-CN" altLang="en-US" b="1" dirty="0" smtClean="0">
                <a:solidFill>
                  <a:srgbClr val="FF0000"/>
                </a:solidFill>
              </a:rPr>
              <a:t>类冲突问题</a:t>
            </a:r>
            <a:endParaRPr lang="en-US" altLang="zh-CN" b="1" dirty="0" smtClean="0">
              <a:solidFill>
                <a:srgbClr val="FF0000"/>
              </a:solidFill>
            </a:endParaRPr>
          </a:p>
          <a:p>
            <a:pPr lvl="1"/>
            <a:r>
              <a:rPr lang="zh-CN" altLang="en-US" b="1" dirty="0" smtClean="0">
                <a:solidFill>
                  <a:srgbClr val="FF0000"/>
                </a:solidFill>
              </a:rPr>
              <a:t>长期困扰店铺多个系统，时隐时现的乱码问题</a:t>
            </a:r>
            <a:endParaRPr lang="en-US" altLang="zh-CN" b="1" dirty="0" smtClean="0">
              <a:solidFill>
                <a:srgbClr val="FF0000"/>
              </a:solidFill>
            </a:endParaRPr>
          </a:p>
          <a:p>
            <a:pPr lvl="1"/>
            <a:r>
              <a:rPr lang="zh-CN" altLang="en-US" b="1" dirty="0" smtClean="0">
                <a:solidFill>
                  <a:srgbClr val="FF0000"/>
                </a:solidFill>
              </a:rPr>
              <a:t>两次</a:t>
            </a:r>
            <a:r>
              <a:rPr lang="en-US" altLang="zh-CN" b="1" dirty="0" smtClean="0">
                <a:solidFill>
                  <a:srgbClr val="FF0000"/>
                </a:solidFill>
              </a:rPr>
              <a:t>Grid</a:t>
            </a:r>
            <a:r>
              <a:rPr lang="zh-CN" altLang="en-US" b="1" dirty="0" smtClean="0">
                <a:solidFill>
                  <a:srgbClr val="FF0000"/>
                </a:solidFill>
              </a:rPr>
              <a:t>无响应，所有线程挂死</a:t>
            </a:r>
            <a:endParaRPr lang="en-US" altLang="zh-CN" b="1" dirty="0" smtClean="0">
              <a:solidFill>
                <a:srgbClr val="FF0000"/>
              </a:solidFill>
            </a:endParaRPr>
          </a:p>
          <a:p>
            <a:pPr lvl="1"/>
            <a:r>
              <a:rPr lang="en-US" altLang="zh-CN" b="1" dirty="0" err="1" smtClean="0">
                <a:solidFill>
                  <a:srgbClr val="FF0000"/>
                </a:solidFill>
              </a:rPr>
              <a:t>Quercus</a:t>
            </a:r>
            <a:r>
              <a:rPr lang="zh-CN" altLang="en-US" b="1" dirty="0" smtClean="0">
                <a:solidFill>
                  <a:srgbClr val="FF0000"/>
                </a:solidFill>
              </a:rPr>
              <a:t>和</a:t>
            </a:r>
            <a:r>
              <a:rPr lang="en-US" altLang="zh-CN" b="1" dirty="0" smtClean="0">
                <a:solidFill>
                  <a:srgbClr val="FF0000"/>
                </a:solidFill>
              </a:rPr>
              <a:t>smarty</a:t>
            </a:r>
            <a:r>
              <a:rPr lang="zh-CN" altLang="en-US" b="1" dirty="0" smtClean="0">
                <a:solidFill>
                  <a:srgbClr val="FF0000"/>
                </a:solidFill>
              </a:rPr>
              <a:t>模板语法解析问题</a:t>
            </a:r>
            <a:endParaRPr lang="en-US" altLang="zh-CN" b="1" dirty="0" smtClean="0">
              <a:solidFill>
                <a:srgbClr val="FF0000"/>
              </a:solidFill>
            </a:endParaRPr>
          </a:p>
          <a:p>
            <a:endParaRPr lang="en-US" altLang="zh-CN" b="1" dirty="0" smtClean="0">
              <a:solidFill>
                <a:srgbClr val="FF0000"/>
              </a:solidFill>
            </a:endParaRPr>
          </a:p>
          <a:p>
            <a:pPr lvl="1">
              <a:buNone/>
            </a:pPr>
            <a:endParaRPr lang="zh-CN" alt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图示 3"/>
          <p:cNvGraphicFramePr/>
          <p:nvPr>
            <p:extLst>
              <p:ext uri="{D42A27DB-BD31-4B8C-83A1-F6EECF244321}">
                <p14:modId xmlns="" xmlns:p14="http://schemas.microsoft.com/office/powerpoint/2010/main" val="3466038989"/>
              </p:ext>
            </p:extLst>
          </p:nvPr>
        </p:nvGraphicFramePr>
        <p:xfrm>
          <a:off x="2744180" y="1340768"/>
          <a:ext cx="3960440"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流程图: 可选过程 9"/>
          <p:cNvSpPr/>
          <p:nvPr/>
        </p:nvSpPr>
        <p:spPr>
          <a:xfrm>
            <a:off x="2771800" y="2492896"/>
            <a:ext cx="2952328" cy="1872208"/>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t"/>
          <a:lstStyle/>
          <a:p>
            <a:pPr algn="ctr"/>
            <a:r>
              <a:rPr lang="zh-CN" altLang="en-US" sz="2400" dirty="0" smtClean="0"/>
              <a:t>店铺页面</a:t>
            </a:r>
            <a:endParaRPr lang="zh-CN" altLang="en-US" sz="2400" dirty="0"/>
          </a:p>
        </p:txBody>
      </p:sp>
      <p:sp>
        <p:nvSpPr>
          <p:cNvPr id="2" name="标题 1"/>
          <p:cNvSpPr>
            <a:spLocks noGrp="1"/>
          </p:cNvSpPr>
          <p:nvPr>
            <p:ph type="title"/>
          </p:nvPr>
        </p:nvSpPr>
        <p:spPr>
          <a:xfrm>
            <a:off x="457200" y="274638"/>
            <a:ext cx="8229600" cy="346050"/>
          </a:xfrm>
        </p:spPr>
        <p:txBody>
          <a:bodyPr>
            <a:normAutofit fontScale="90000"/>
          </a:bodyPr>
          <a:lstStyle/>
          <a:p>
            <a:endParaRPr lang="zh-CN" altLang="en-US" dirty="0"/>
          </a:p>
        </p:txBody>
      </p:sp>
      <p:sp>
        <p:nvSpPr>
          <p:cNvPr id="3" name="内容占位符 2"/>
          <p:cNvSpPr>
            <a:spLocks noGrp="1"/>
          </p:cNvSpPr>
          <p:nvPr>
            <p:ph idx="1"/>
          </p:nvPr>
        </p:nvSpPr>
        <p:spPr>
          <a:xfrm>
            <a:off x="467544" y="692696"/>
            <a:ext cx="8229600" cy="1728192"/>
          </a:xfrm>
        </p:spPr>
        <p:txBody>
          <a:bodyPr/>
          <a:lstStyle/>
          <a:p>
            <a:pPr marL="342900" lvl="1" indent="-342900">
              <a:buFontTx/>
              <a:buChar char="•"/>
            </a:pPr>
            <a:r>
              <a:rPr lang="zh-CN" altLang="en-US" dirty="0" smtClean="0"/>
              <a:t>代码托管面对的首要问题</a:t>
            </a:r>
            <a:endParaRPr lang="en-US" altLang="zh-CN" dirty="0" smtClean="0"/>
          </a:p>
          <a:p>
            <a:pPr lvl="1"/>
            <a:r>
              <a:rPr lang="en-US" altLang="zh-CN" dirty="0" smtClean="0"/>
              <a:t>App</a:t>
            </a:r>
            <a:r>
              <a:rPr lang="zh-CN" altLang="zh-CN" dirty="0" smtClean="0"/>
              <a:t>代码</a:t>
            </a:r>
            <a:r>
              <a:rPr lang="zh-CN" altLang="en-US" dirty="0" smtClean="0"/>
              <a:t>怎么放？</a:t>
            </a:r>
            <a:r>
              <a:rPr lang="en-US" altLang="zh-CN" dirty="0" smtClean="0"/>
              <a:t>	</a:t>
            </a:r>
            <a:endParaRPr lang="zh-CN" altLang="en-US" dirty="0" smtClean="0"/>
          </a:p>
          <a:p>
            <a:pPr lvl="1"/>
            <a:r>
              <a:rPr lang="en-US" altLang="zh-CN" dirty="0" smtClean="0"/>
              <a:t>App</a:t>
            </a:r>
            <a:r>
              <a:rPr lang="zh-CN" altLang="zh-CN" dirty="0" smtClean="0"/>
              <a:t>代码怎么调用服务</a:t>
            </a:r>
            <a:endParaRPr lang="zh-CN" altLang="en-US" dirty="0" smtClean="0"/>
          </a:p>
          <a:p>
            <a:endParaRPr lang="zh-CN" altLang="en-US" dirty="0"/>
          </a:p>
        </p:txBody>
      </p:sp>
      <p:sp>
        <p:nvSpPr>
          <p:cNvPr id="4" name="流程图: 可选过程 3"/>
          <p:cNvSpPr/>
          <p:nvPr/>
        </p:nvSpPr>
        <p:spPr>
          <a:xfrm>
            <a:off x="1619672" y="4869160"/>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zh-CN" altLang="en-US" sz="3200" dirty="0" smtClean="0"/>
              <a:t>代码容器</a:t>
            </a:r>
            <a:endParaRPr lang="zh-CN" altLang="en-US" sz="3200" dirty="0"/>
          </a:p>
        </p:txBody>
      </p:sp>
      <p:sp>
        <p:nvSpPr>
          <p:cNvPr id="5" name="椭圆 4"/>
          <p:cNvSpPr/>
          <p:nvPr/>
        </p:nvSpPr>
        <p:spPr>
          <a:xfrm>
            <a:off x="1691680" y="4941168"/>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6" name="椭圆 5"/>
          <p:cNvSpPr/>
          <p:nvPr/>
        </p:nvSpPr>
        <p:spPr>
          <a:xfrm>
            <a:off x="2915816" y="4941168"/>
            <a:ext cx="936104" cy="6480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7" name="流程图: 可选过程 6"/>
          <p:cNvSpPr/>
          <p:nvPr/>
        </p:nvSpPr>
        <p:spPr>
          <a:xfrm>
            <a:off x="4499992" y="4869160"/>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zh-CN" altLang="en-US" sz="3200" dirty="0" smtClean="0"/>
              <a:t>代码容器</a:t>
            </a:r>
            <a:endParaRPr lang="zh-CN" altLang="en-US" sz="3200" dirty="0"/>
          </a:p>
        </p:txBody>
      </p:sp>
      <p:sp>
        <p:nvSpPr>
          <p:cNvPr id="8" name="椭圆 7"/>
          <p:cNvSpPr/>
          <p:nvPr/>
        </p:nvSpPr>
        <p:spPr>
          <a:xfrm>
            <a:off x="4572000" y="4941168"/>
            <a:ext cx="936104" cy="6480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9" name="椭圆 8"/>
          <p:cNvSpPr/>
          <p:nvPr/>
        </p:nvSpPr>
        <p:spPr>
          <a:xfrm>
            <a:off x="5796136" y="4941168"/>
            <a:ext cx="936104" cy="6480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app3</a:t>
            </a:r>
            <a:endParaRPr lang="zh-CN" altLang="en-US" dirty="0"/>
          </a:p>
        </p:txBody>
      </p:sp>
      <p:sp>
        <p:nvSpPr>
          <p:cNvPr id="11" name="圆角矩形 10"/>
          <p:cNvSpPr/>
          <p:nvPr/>
        </p:nvSpPr>
        <p:spPr>
          <a:xfrm>
            <a:off x="2987824" y="3212976"/>
            <a:ext cx="1152128" cy="864096"/>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dirty="0" smtClean="0"/>
              <a:t>调用</a:t>
            </a:r>
            <a:r>
              <a:rPr lang="en-US" altLang="zh-CN" dirty="0" smtClean="0"/>
              <a:t>app2</a:t>
            </a:r>
            <a:r>
              <a:rPr lang="zh-CN" altLang="en-US" dirty="0" smtClean="0"/>
              <a:t>的模块</a:t>
            </a:r>
            <a:endParaRPr lang="zh-CN" altLang="en-US" dirty="0"/>
          </a:p>
        </p:txBody>
      </p:sp>
      <p:sp>
        <p:nvSpPr>
          <p:cNvPr id="13" name="圆角矩形 12"/>
          <p:cNvSpPr/>
          <p:nvPr/>
        </p:nvSpPr>
        <p:spPr>
          <a:xfrm>
            <a:off x="4355976" y="3212976"/>
            <a:ext cx="1152128" cy="86409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smtClean="0"/>
              <a:t>调用</a:t>
            </a:r>
            <a:r>
              <a:rPr lang="en-US" altLang="zh-CN" dirty="0" smtClean="0"/>
              <a:t>app1</a:t>
            </a:r>
            <a:r>
              <a:rPr lang="zh-CN" altLang="en-US" dirty="0" smtClean="0"/>
              <a:t>和</a:t>
            </a:r>
            <a:r>
              <a:rPr lang="en-US" altLang="zh-CN" dirty="0" smtClean="0"/>
              <a:t>2</a:t>
            </a:r>
            <a:r>
              <a:rPr lang="zh-CN" altLang="en-US" dirty="0" smtClean="0"/>
              <a:t>的模块</a:t>
            </a:r>
            <a:endParaRPr lang="zh-CN" altLang="en-US" dirty="0"/>
          </a:p>
        </p:txBody>
      </p:sp>
      <p:cxnSp>
        <p:nvCxnSpPr>
          <p:cNvPr id="15" name="直接箭头连接符 14"/>
          <p:cNvCxnSpPr>
            <a:stCxn id="11" idx="2"/>
            <a:endCxn id="6" idx="0"/>
          </p:cNvCxnSpPr>
          <p:nvPr/>
        </p:nvCxnSpPr>
        <p:spPr>
          <a:xfrm flipH="1">
            <a:off x="3383868" y="4077072"/>
            <a:ext cx="180020"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2"/>
            <a:endCxn id="5" idx="0"/>
          </p:cNvCxnSpPr>
          <p:nvPr/>
        </p:nvCxnSpPr>
        <p:spPr>
          <a:xfrm flipH="1">
            <a:off x="2159732" y="4077072"/>
            <a:ext cx="2772308"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3" idx="2"/>
            <a:endCxn id="8" idx="0"/>
          </p:cNvCxnSpPr>
          <p:nvPr/>
        </p:nvCxnSpPr>
        <p:spPr>
          <a:xfrm>
            <a:off x="4932040" y="4077072"/>
            <a:ext cx="108012"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1" idx="2"/>
            <a:endCxn id="8" idx="0"/>
          </p:cNvCxnSpPr>
          <p:nvPr/>
        </p:nvCxnSpPr>
        <p:spPr>
          <a:xfrm>
            <a:off x="3563888" y="4077072"/>
            <a:ext cx="1476164"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下弧形箭头 24"/>
          <p:cNvSpPr/>
          <p:nvPr/>
        </p:nvSpPr>
        <p:spPr>
          <a:xfrm>
            <a:off x="3779912" y="5445224"/>
            <a:ext cx="2304256" cy="72008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6312"/>
            <a:ext cx="8229600" cy="1143000"/>
          </a:xfrm>
        </p:spPr>
        <p:txBody>
          <a:bodyPr/>
          <a:lstStyle/>
          <a:p>
            <a:r>
              <a:rPr lang="zh-CN" altLang="en-US" dirty="0" smtClean="0"/>
              <a:t>快速原型</a:t>
            </a:r>
            <a:r>
              <a:rPr lang="en-US" altLang="zh-CN" dirty="0" smtClean="0"/>
              <a:t>DEMO</a:t>
            </a:r>
            <a:endParaRPr lang="zh-CN" altLang="en-US" dirty="0"/>
          </a:p>
        </p:txBody>
      </p:sp>
      <p:sp>
        <p:nvSpPr>
          <p:cNvPr id="3" name="内容占位符 2"/>
          <p:cNvSpPr>
            <a:spLocks noGrp="1"/>
          </p:cNvSpPr>
          <p:nvPr>
            <p:ph idx="1"/>
          </p:nvPr>
        </p:nvSpPr>
        <p:spPr>
          <a:xfrm>
            <a:off x="467544" y="1052736"/>
            <a:ext cx="8928992" cy="5544616"/>
          </a:xfrm>
        </p:spPr>
        <p:txBody>
          <a:bodyPr/>
          <a:lstStyle/>
          <a:p>
            <a:r>
              <a:rPr lang="en-US" altLang="zh-CN" dirty="0" smtClean="0"/>
              <a:t>App</a:t>
            </a:r>
            <a:r>
              <a:rPr lang="zh-CN" altLang="en-US" dirty="0" smtClean="0"/>
              <a:t>的</a:t>
            </a:r>
            <a:r>
              <a:rPr lang="en-US" altLang="zh-CN" dirty="0" smtClean="0"/>
              <a:t>RPC</a:t>
            </a:r>
            <a:r>
              <a:rPr lang="zh-CN" altLang="en-US" dirty="0" smtClean="0"/>
              <a:t>路由</a:t>
            </a:r>
            <a:endParaRPr lang="en-US" altLang="zh-CN" dirty="0" smtClean="0"/>
          </a:p>
          <a:p>
            <a:pPr lvl="1"/>
            <a:r>
              <a:rPr lang="en-US" altLang="zh-CN" dirty="0" err="1" smtClean="0"/>
              <a:t>com.taobao.tae.common.rpc.PhpService</a:t>
            </a:r>
            <a:endParaRPr lang="en-US" altLang="zh-CN" dirty="0" smtClean="0"/>
          </a:p>
          <a:p>
            <a:pPr lvl="1"/>
            <a:r>
              <a:rPr lang="zh-CN" altLang="en-US" dirty="0" smtClean="0"/>
              <a:t>客户端如何按参数路由</a:t>
            </a:r>
            <a:endParaRPr lang="en-US" altLang="zh-CN" dirty="0" smtClean="0"/>
          </a:p>
          <a:p>
            <a:pPr lvl="1"/>
            <a:r>
              <a:rPr lang="en-US" altLang="zh-CN" dirty="0" smtClean="0"/>
              <a:t>hsf-1.4.9.2-tae2</a:t>
            </a:r>
          </a:p>
          <a:p>
            <a:r>
              <a:rPr lang="en-US" altLang="zh-CN" dirty="0" smtClean="0"/>
              <a:t>PHP</a:t>
            </a:r>
            <a:r>
              <a:rPr lang="zh-CN" altLang="en-US" dirty="0" smtClean="0"/>
              <a:t>调用服务</a:t>
            </a:r>
            <a:endParaRPr lang="en-US" altLang="zh-CN" dirty="0" smtClean="0"/>
          </a:p>
          <a:p>
            <a:pPr lvl="1"/>
            <a:r>
              <a:rPr lang="en-US" altLang="zh-CN" b="1" dirty="0" smtClean="0">
                <a:solidFill>
                  <a:srgbClr val="00B050"/>
                </a:solidFill>
              </a:rPr>
              <a:t>$remote = $</a:t>
            </a:r>
            <a:r>
              <a:rPr lang="en-US" altLang="zh-CN" b="1" dirty="0" err="1" smtClean="0">
                <a:solidFill>
                  <a:srgbClr val="00B050"/>
                </a:solidFill>
              </a:rPr>
              <a:t>AppEngine</a:t>
            </a:r>
            <a:r>
              <a:rPr lang="en-US" altLang="zh-CN" b="1" dirty="0" smtClean="0">
                <a:solidFill>
                  <a:srgbClr val="00B050"/>
                </a:solidFill>
              </a:rPr>
              <a:t>-&gt;find('</a:t>
            </a:r>
            <a:r>
              <a:rPr lang="en-US" altLang="zh-CN" b="1" dirty="0" err="1" smtClean="0">
                <a:solidFill>
                  <a:srgbClr val="00B050"/>
                </a:solidFill>
              </a:rPr>
              <a:t>AppXServiceY</a:t>
            </a:r>
            <a:r>
              <a:rPr lang="en-US" altLang="zh-CN" b="1" dirty="0" smtClean="0">
                <a:solidFill>
                  <a:srgbClr val="00B050"/>
                </a:solidFill>
              </a:rPr>
              <a:t>');</a:t>
            </a:r>
          </a:p>
          <a:p>
            <a:pPr lvl="1"/>
            <a:r>
              <a:rPr lang="en-US" altLang="zh-CN" b="1" dirty="0" smtClean="0">
                <a:solidFill>
                  <a:srgbClr val="00B050"/>
                </a:solidFill>
              </a:rPr>
              <a:t>$result = $remote-&gt;</a:t>
            </a:r>
            <a:r>
              <a:rPr lang="en-US" altLang="zh-CN" b="1" dirty="0" err="1" smtClean="0">
                <a:solidFill>
                  <a:srgbClr val="00B050"/>
                </a:solidFill>
              </a:rPr>
              <a:t>xxMethod</a:t>
            </a:r>
            <a:r>
              <a:rPr lang="en-US" altLang="zh-CN" b="1" dirty="0" smtClean="0">
                <a:solidFill>
                  <a:srgbClr val="00B050"/>
                </a:solidFill>
              </a:rPr>
              <a:t>($</a:t>
            </a:r>
            <a:r>
              <a:rPr lang="en-US" altLang="zh-CN" b="1" dirty="0" err="1" smtClean="0">
                <a:solidFill>
                  <a:srgbClr val="00B050"/>
                </a:solidFill>
              </a:rPr>
              <a:t>args</a:t>
            </a:r>
            <a:r>
              <a:rPr lang="en-US" altLang="zh-CN" b="1" dirty="0" smtClean="0">
                <a:solidFill>
                  <a:srgbClr val="00B050"/>
                </a:solidFill>
              </a:rPr>
              <a:t>);</a:t>
            </a:r>
          </a:p>
          <a:p>
            <a:r>
              <a:rPr lang="zh-CN" altLang="en-US" dirty="0" smtClean="0"/>
              <a:t>意义</a:t>
            </a:r>
            <a:endParaRPr lang="en-US" altLang="zh-CN" dirty="0" smtClean="0"/>
          </a:p>
          <a:p>
            <a:pPr lvl="1"/>
            <a:r>
              <a:rPr lang="zh-CN" altLang="zh-CN" dirty="0" smtClean="0"/>
              <a:t>核心功能的主流程，关键环节得到了验证</a:t>
            </a:r>
            <a:endParaRPr lang="en-US" altLang="zh-CN" dirty="0" smtClean="0"/>
          </a:p>
          <a:p>
            <a:pPr lvl="1"/>
            <a:r>
              <a:rPr lang="zh-CN" altLang="zh-CN" dirty="0" smtClean="0"/>
              <a:t>迅速给大家垫了个底</a:t>
            </a:r>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endParaRPr lang="zh-CN" altLang="en-US" smtClean="0"/>
          </a:p>
        </p:txBody>
      </p:sp>
      <p:sp>
        <p:nvSpPr>
          <p:cNvPr id="6147" name="内容占位符 2"/>
          <p:cNvSpPr>
            <a:spLocks noGrp="1"/>
          </p:cNvSpPr>
          <p:nvPr>
            <p:ph idx="1"/>
          </p:nvPr>
        </p:nvSpPr>
        <p:spPr>
          <a:xfrm>
            <a:off x="35496" y="6309320"/>
            <a:ext cx="8229600" cy="487362"/>
          </a:xfrm>
        </p:spPr>
        <p:txBody>
          <a:bodyPr>
            <a:normAutofit fontScale="92500" lnSpcReduction="20000"/>
          </a:bodyPr>
          <a:lstStyle/>
          <a:p>
            <a:r>
              <a:rPr lang="en-US" altLang="zh-CN" dirty="0" smtClean="0"/>
              <a:t>2011</a:t>
            </a:r>
            <a:r>
              <a:rPr lang="zh-CN" altLang="en-US" dirty="0" smtClean="0"/>
              <a:t>年</a:t>
            </a:r>
            <a:r>
              <a:rPr lang="en-US" altLang="zh-CN" dirty="0" smtClean="0"/>
              <a:t>7</a:t>
            </a:r>
            <a:r>
              <a:rPr lang="zh-CN" altLang="en-US" dirty="0" smtClean="0"/>
              <a:t>月</a:t>
            </a:r>
          </a:p>
        </p:txBody>
      </p:sp>
      <p:sp>
        <p:nvSpPr>
          <p:cNvPr id="6148" name="AutoShape 2" descr="File:TAE-original.jpg"/>
          <p:cNvSpPr>
            <a:spLocks noChangeAspect="1" noChangeArrowheads="1"/>
          </p:cNvSpPr>
          <p:nvPr/>
        </p:nvSpPr>
        <p:spPr bwMode="auto">
          <a:xfrm>
            <a:off x="63500" y="-136525"/>
            <a:ext cx="7620000" cy="5715000"/>
          </a:xfrm>
          <a:prstGeom prst="rect">
            <a:avLst/>
          </a:prstGeom>
          <a:noFill/>
          <a:ln w="9525">
            <a:noFill/>
            <a:miter lim="800000"/>
            <a:headEnd/>
            <a:tailEnd/>
          </a:ln>
        </p:spPr>
        <p:txBody>
          <a:bodyPr/>
          <a:lstStyle/>
          <a:p>
            <a:endParaRPr lang="zh-CN" altLang="en-US"/>
          </a:p>
        </p:txBody>
      </p:sp>
      <p:pic>
        <p:nvPicPr>
          <p:cNvPr id="6149" name="Picture 3"/>
          <p:cNvPicPr>
            <a:picLocks noChangeAspect="1" noChangeArrowheads="1"/>
          </p:cNvPicPr>
          <p:nvPr/>
        </p:nvPicPr>
        <p:blipFill>
          <a:blip r:embed="rId3" cstate="print"/>
          <a:srcRect/>
          <a:stretch>
            <a:fillRect/>
          </a:stretch>
        </p:blipFill>
        <p:spPr bwMode="auto">
          <a:xfrm>
            <a:off x="0" y="188640"/>
            <a:ext cx="9144000" cy="5853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容器是否要开放外网</a:t>
            </a:r>
            <a:r>
              <a:rPr lang="en-US" altLang="zh-CN" dirty="0" smtClean="0"/>
              <a:t>http</a:t>
            </a:r>
            <a:r>
              <a:rPr lang="zh-CN" altLang="en-US" dirty="0" smtClean="0"/>
              <a:t>访问</a:t>
            </a:r>
            <a:endParaRPr lang="en-US" altLang="zh-CN" dirty="0" smtClean="0"/>
          </a:p>
          <a:p>
            <a:pPr lvl="1"/>
            <a:r>
              <a:rPr lang="zh-CN" altLang="en-US" dirty="0" smtClean="0"/>
              <a:t>安全性</a:t>
            </a:r>
            <a:endParaRPr lang="en-US" altLang="zh-CN" dirty="0" smtClean="0"/>
          </a:p>
          <a:p>
            <a:pPr lvl="1"/>
            <a:r>
              <a:rPr lang="zh-CN" altLang="en-US" dirty="0" smtClean="0"/>
              <a:t>路由</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nvSpPr>
        <p:spPr>
          <a:xfrm>
            <a:off x="467544" y="1385392"/>
            <a:ext cx="1800200" cy="7200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店铺装修</a:t>
            </a:r>
            <a:endParaRPr lang="zh-CN" altLang="en-US" sz="2400" dirty="0"/>
          </a:p>
        </p:txBody>
      </p:sp>
      <p:sp>
        <p:nvSpPr>
          <p:cNvPr id="7" name="流程图: 可选过程 6"/>
          <p:cNvSpPr/>
          <p:nvPr/>
        </p:nvSpPr>
        <p:spPr>
          <a:xfrm>
            <a:off x="467544" y="3041576"/>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en-US" altLang="zh-CN" sz="3200" dirty="0" smtClean="0"/>
              <a:t>grid</a:t>
            </a:r>
            <a:endParaRPr lang="zh-CN" altLang="en-US" sz="3200" dirty="0"/>
          </a:p>
        </p:txBody>
      </p:sp>
      <p:sp>
        <p:nvSpPr>
          <p:cNvPr id="8" name="椭圆 7"/>
          <p:cNvSpPr/>
          <p:nvPr/>
        </p:nvSpPr>
        <p:spPr>
          <a:xfrm>
            <a:off x="539552" y="3113584"/>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9" name="椭圆 8"/>
          <p:cNvSpPr/>
          <p:nvPr/>
        </p:nvSpPr>
        <p:spPr>
          <a:xfrm>
            <a:off x="1763688" y="3113584"/>
            <a:ext cx="936104" cy="6480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18" name="流程图: 可选过程 17"/>
          <p:cNvSpPr/>
          <p:nvPr/>
        </p:nvSpPr>
        <p:spPr>
          <a:xfrm>
            <a:off x="3347864" y="3041576"/>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en-US" altLang="zh-CN" sz="3200" dirty="0" smtClean="0"/>
              <a:t>grid</a:t>
            </a:r>
            <a:endParaRPr lang="zh-CN" altLang="en-US" sz="3200" dirty="0"/>
          </a:p>
        </p:txBody>
      </p:sp>
      <p:sp>
        <p:nvSpPr>
          <p:cNvPr id="19" name="椭圆 18"/>
          <p:cNvSpPr/>
          <p:nvPr/>
        </p:nvSpPr>
        <p:spPr>
          <a:xfrm>
            <a:off x="3419872" y="3113584"/>
            <a:ext cx="936104" cy="6480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20" name="椭圆 19"/>
          <p:cNvSpPr/>
          <p:nvPr/>
        </p:nvSpPr>
        <p:spPr>
          <a:xfrm>
            <a:off x="4644008" y="3113584"/>
            <a:ext cx="936104" cy="6480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app3</a:t>
            </a:r>
            <a:endParaRPr lang="zh-CN" altLang="en-US" dirty="0"/>
          </a:p>
        </p:txBody>
      </p:sp>
      <p:sp>
        <p:nvSpPr>
          <p:cNvPr id="21" name="流程图: 可选过程 20"/>
          <p:cNvSpPr/>
          <p:nvPr/>
        </p:nvSpPr>
        <p:spPr>
          <a:xfrm>
            <a:off x="6300192" y="3041576"/>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en-US" altLang="zh-CN" sz="3200" dirty="0" smtClean="0"/>
              <a:t>grid</a:t>
            </a:r>
            <a:endParaRPr lang="zh-CN" altLang="en-US" sz="3200" dirty="0"/>
          </a:p>
        </p:txBody>
      </p:sp>
      <p:sp>
        <p:nvSpPr>
          <p:cNvPr id="22" name="椭圆 21"/>
          <p:cNvSpPr/>
          <p:nvPr/>
        </p:nvSpPr>
        <p:spPr>
          <a:xfrm>
            <a:off x="6372200" y="3113584"/>
            <a:ext cx="936104" cy="6480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app3</a:t>
            </a:r>
            <a:endParaRPr lang="zh-CN" altLang="en-US" dirty="0"/>
          </a:p>
        </p:txBody>
      </p:sp>
      <p:sp>
        <p:nvSpPr>
          <p:cNvPr id="23" name="椭圆 22"/>
          <p:cNvSpPr/>
          <p:nvPr/>
        </p:nvSpPr>
        <p:spPr>
          <a:xfrm>
            <a:off x="7596336" y="3113584"/>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24" name="流程图: 可选过程 23"/>
          <p:cNvSpPr/>
          <p:nvPr/>
        </p:nvSpPr>
        <p:spPr>
          <a:xfrm>
            <a:off x="6732240" y="1313384"/>
            <a:ext cx="1800200" cy="79208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店铺浏览</a:t>
            </a:r>
            <a:endParaRPr lang="zh-CN" altLang="en-US" sz="2400" dirty="0"/>
          </a:p>
        </p:txBody>
      </p:sp>
      <p:cxnSp>
        <p:nvCxnSpPr>
          <p:cNvPr id="27" name="直接箭头连接符 26"/>
          <p:cNvCxnSpPr>
            <a:stCxn id="4" idx="2"/>
            <a:endCxn id="7" idx="0"/>
          </p:cNvCxnSpPr>
          <p:nvPr/>
        </p:nvCxnSpPr>
        <p:spPr>
          <a:xfrm>
            <a:off x="1367644" y="2105472"/>
            <a:ext cx="25202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4" idx="2"/>
            <a:endCxn id="21" idx="0"/>
          </p:cNvCxnSpPr>
          <p:nvPr/>
        </p:nvCxnSpPr>
        <p:spPr>
          <a:xfrm flipH="1">
            <a:off x="7452320" y="2105472"/>
            <a:ext cx="180020"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4" idx="2"/>
            <a:endCxn id="18" idx="0"/>
          </p:cNvCxnSpPr>
          <p:nvPr/>
        </p:nvCxnSpPr>
        <p:spPr>
          <a:xfrm>
            <a:off x="1367644" y="2105472"/>
            <a:ext cx="313234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4" idx="2"/>
            <a:endCxn id="18" idx="0"/>
          </p:cNvCxnSpPr>
          <p:nvPr/>
        </p:nvCxnSpPr>
        <p:spPr>
          <a:xfrm flipH="1">
            <a:off x="4499992" y="2105472"/>
            <a:ext cx="313234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4" idx="2"/>
            <a:endCxn id="21" idx="0"/>
          </p:cNvCxnSpPr>
          <p:nvPr/>
        </p:nvCxnSpPr>
        <p:spPr>
          <a:xfrm>
            <a:off x="1367644" y="2105472"/>
            <a:ext cx="6084676"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4" idx="2"/>
            <a:endCxn id="7" idx="0"/>
          </p:cNvCxnSpPr>
          <p:nvPr/>
        </p:nvCxnSpPr>
        <p:spPr>
          <a:xfrm flipH="1">
            <a:off x="1619672" y="2105472"/>
            <a:ext cx="601266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7" idx="3"/>
            <a:endCxn id="18" idx="1"/>
          </p:cNvCxnSpPr>
          <p:nvPr/>
        </p:nvCxnSpPr>
        <p:spPr>
          <a:xfrm>
            <a:off x="2771800" y="3761656"/>
            <a:ext cx="57606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18" idx="3"/>
            <a:endCxn id="21" idx="1"/>
          </p:cNvCxnSpPr>
          <p:nvPr/>
        </p:nvCxnSpPr>
        <p:spPr>
          <a:xfrm>
            <a:off x="5652120" y="3761656"/>
            <a:ext cx="64807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7" idx="2"/>
            <a:endCxn id="21" idx="2"/>
          </p:cNvCxnSpPr>
          <p:nvPr/>
        </p:nvCxnSpPr>
        <p:spPr>
          <a:xfrm rot="16200000" flipH="1">
            <a:off x="4535996" y="1565412"/>
            <a:ext cx="12700" cy="5832648"/>
          </a:xfrm>
          <a:prstGeom prst="bentConnector3">
            <a:avLst>
              <a:gd name="adj1" fmla="val 423530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767771" y="2168188"/>
            <a:ext cx="540533" cy="369332"/>
          </a:xfrm>
          <a:prstGeom prst="rect">
            <a:avLst/>
          </a:prstGeom>
        </p:spPr>
        <p:txBody>
          <a:bodyPr wrap="none">
            <a:spAutoFit/>
          </a:bodyPr>
          <a:lstStyle/>
          <a:p>
            <a:r>
              <a:rPr lang="en-US" altLang="zh-CN" dirty="0" smtClean="0"/>
              <a:t>HSF</a:t>
            </a:r>
          </a:p>
        </p:txBody>
      </p:sp>
      <p:sp>
        <p:nvSpPr>
          <p:cNvPr id="25" name="矩形 24"/>
          <p:cNvSpPr/>
          <p:nvPr/>
        </p:nvSpPr>
        <p:spPr>
          <a:xfrm>
            <a:off x="323528" y="5629963"/>
            <a:ext cx="8568952" cy="64807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dirty="0" smtClean="0"/>
              <a:t>淘 宝 基 础 服 务</a:t>
            </a:r>
            <a:endParaRPr lang="zh-CN" altLang="en-US" dirty="0"/>
          </a:p>
        </p:txBody>
      </p:sp>
      <p:sp>
        <p:nvSpPr>
          <p:cNvPr id="30" name="流程图: 直接访问存储器 29"/>
          <p:cNvSpPr/>
          <p:nvPr/>
        </p:nvSpPr>
        <p:spPr>
          <a:xfrm>
            <a:off x="345649" y="5701971"/>
            <a:ext cx="1152128" cy="504056"/>
          </a:xfrm>
          <a:prstGeom prst="flowChartMagneticDrum">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err="1" smtClean="0"/>
              <a:t>Tair</a:t>
            </a:r>
            <a:endParaRPr lang="zh-CN" altLang="en-US" dirty="0"/>
          </a:p>
        </p:txBody>
      </p:sp>
      <p:sp>
        <p:nvSpPr>
          <p:cNvPr id="32" name="流程图: 磁盘 31"/>
          <p:cNvSpPr/>
          <p:nvPr/>
        </p:nvSpPr>
        <p:spPr>
          <a:xfrm>
            <a:off x="1569785" y="5701971"/>
            <a:ext cx="1152128" cy="504056"/>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TFS</a:t>
            </a:r>
            <a:endParaRPr lang="zh-CN" altLang="en-US" dirty="0"/>
          </a:p>
        </p:txBody>
      </p:sp>
      <p:sp>
        <p:nvSpPr>
          <p:cNvPr id="33" name="圆柱形 32"/>
          <p:cNvSpPr/>
          <p:nvPr/>
        </p:nvSpPr>
        <p:spPr>
          <a:xfrm>
            <a:off x="6394321" y="5701971"/>
            <a:ext cx="1080120" cy="504056"/>
          </a:xfrm>
          <a:prstGeom prst="can">
            <a:avLst>
              <a:gd name="adj" fmla="val 261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err="1" smtClean="0"/>
              <a:t>MySql</a:t>
            </a:r>
            <a:endParaRPr lang="zh-CN" altLang="en-US" dirty="0"/>
          </a:p>
        </p:txBody>
      </p:sp>
      <p:sp>
        <p:nvSpPr>
          <p:cNvPr id="35" name="圆柱形 34"/>
          <p:cNvSpPr/>
          <p:nvPr/>
        </p:nvSpPr>
        <p:spPr>
          <a:xfrm>
            <a:off x="7546449" y="5701971"/>
            <a:ext cx="1296144" cy="504056"/>
          </a:xfrm>
          <a:prstGeom prst="can">
            <a:avLst>
              <a:gd name="adj" fmla="val 2616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err="1" smtClean="0"/>
              <a:t>OceanBase</a:t>
            </a:r>
            <a:endParaRPr lang="zh-CN" altLang="en-US" dirty="0"/>
          </a:p>
        </p:txBody>
      </p:sp>
      <p:sp>
        <p:nvSpPr>
          <p:cNvPr id="36" name="上下箭头 35"/>
          <p:cNvSpPr/>
          <p:nvPr/>
        </p:nvSpPr>
        <p:spPr>
          <a:xfrm>
            <a:off x="4139952" y="4409728"/>
            <a:ext cx="720080" cy="122023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柱形 36"/>
          <p:cNvSpPr/>
          <p:nvPr/>
        </p:nvSpPr>
        <p:spPr>
          <a:xfrm>
            <a:off x="2865929" y="5701971"/>
            <a:ext cx="720080" cy="504056"/>
          </a:xfrm>
          <a:prstGeom prst="can">
            <a:avLst>
              <a:gd name="adj" fmla="val 2616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Meta</a:t>
            </a:r>
            <a:endParaRPr lang="zh-CN" altLang="en-US" dirty="0"/>
          </a:p>
        </p:txBody>
      </p:sp>
      <p:sp>
        <p:nvSpPr>
          <p:cNvPr id="38" name="圆柱形 37"/>
          <p:cNvSpPr/>
          <p:nvPr/>
        </p:nvSpPr>
        <p:spPr>
          <a:xfrm>
            <a:off x="5602233" y="5701971"/>
            <a:ext cx="720080" cy="504056"/>
          </a:xfrm>
          <a:prstGeom prst="can">
            <a:avLst>
              <a:gd name="adj" fmla="val 26167"/>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HSF</a:t>
            </a:r>
            <a:endParaRPr lang="zh-CN" altLang="en-US" dirty="0"/>
          </a:p>
        </p:txBody>
      </p:sp>
      <p:sp>
        <p:nvSpPr>
          <p:cNvPr id="40" name="上下箭头 39"/>
          <p:cNvSpPr/>
          <p:nvPr/>
        </p:nvSpPr>
        <p:spPr>
          <a:xfrm>
            <a:off x="6588224" y="4409728"/>
            <a:ext cx="720080" cy="122023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上下箭头 40"/>
          <p:cNvSpPr/>
          <p:nvPr/>
        </p:nvSpPr>
        <p:spPr>
          <a:xfrm>
            <a:off x="1835696" y="4409728"/>
            <a:ext cx="720080" cy="122023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2843808" y="44624"/>
            <a:ext cx="324036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http://app2.taegrid.taobao.com/</a:t>
            </a:r>
            <a:endParaRPr lang="zh-CN" altLang="en-US" dirty="0"/>
          </a:p>
        </p:txBody>
      </p:sp>
      <p:sp>
        <p:nvSpPr>
          <p:cNvPr id="44" name="矩形 43"/>
          <p:cNvSpPr/>
          <p:nvPr/>
        </p:nvSpPr>
        <p:spPr>
          <a:xfrm>
            <a:off x="2843808" y="449288"/>
            <a:ext cx="324036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Tae Grid LB</a:t>
            </a:r>
            <a:endParaRPr lang="zh-CN" altLang="en-US" dirty="0"/>
          </a:p>
        </p:txBody>
      </p:sp>
      <p:sp>
        <p:nvSpPr>
          <p:cNvPr id="45" name="圆角矩形 44"/>
          <p:cNvSpPr/>
          <p:nvPr/>
        </p:nvSpPr>
        <p:spPr>
          <a:xfrm>
            <a:off x="2627784" y="1169368"/>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Tae Grid </a:t>
            </a:r>
            <a:r>
              <a:rPr lang="en-US" altLang="zh-CN" dirty="0" err="1" smtClean="0"/>
              <a:t>Nginx</a:t>
            </a:r>
            <a:endParaRPr lang="zh-CN" altLang="en-US" dirty="0"/>
          </a:p>
        </p:txBody>
      </p:sp>
      <p:sp>
        <p:nvSpPr>
          <p:cNvPr id="46" name="圆角矩形 45"/>
          <p:cNvSpPr/>
          <p:nvPr/>
        </p:nvSpPr>
        <p:spPr>
          <a:xfrm>
            <a:off x="4716016" y="1169368"/>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Tae Grid </a:t>
            </a:r>
            <a:r>
              <a:rPr lang="en-US" altLang="zh-CN" dirty="0" err="1" smtClean="0"/>
              <a:t>Nginx</a:t>
            </a:r>
            <a:endParaRPr lang="zh-CN" altLang="en-US" dirty="0"/>
          </a:p>
        </p:txBody>
      </p:sp>
      <p:cxnSp>
        <p:nvCxnSpPr>
          <p:cNvPr id="47" name="直接箭头连接符 46"/>
          <p:cNvCxnSpPr>
            <a:stCxn id="43" idx="2"/>
            <a:endCxn id="44" idx="0"/>
          </p:cNvCxnSpPr>
          <p:nvPr/>
        </p:nvCxnSpPr>
        <p:spPr>
          <a:xfrm>
            <a:off x="4463988" y="404664"/>
            <a:ext cx="0" cy="446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4" idx="2"/>
            <a:endCxn id="45" idx="0"/>
          </p:cNvCxnSpPr>
          <p:nvPr/>
        </p:nvCxnSpPr>
        <p:spPr>
          <a:xfrm flipH="1">
            <a:off x="3455876" y="809328"/>
            <a:ext cx="1008112" cy="36004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1" name="直接箭头连接符 50"/>
          <p:cNvCxnSpPr>
            <a:stCxn id="44" idx="2"/>
            <a:endCxn id="46" idx="0"/>
          </p:cNvCxnSpPr>
          <p:nvPr/>
        </p:nvCxnSpPr>
        <p:spPr>
          <a:xfrm>
            <a:off x="4463988" y="809328"/>
            <a:ext cx="1080120" cy="36004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71" name="矩形 70"/>
          <p:cNvSpPr/>
          <p:nvPr/>
        </p:nvSpPr>
        <p:spPr>
          <a:xfrm>
            <a:off x="1403648" y="2168188"/>
            <a:ext cx="540533" cy="369332"/>
          </a:xfrm>
          <a:prstGeom prst="rect">
            <a:avLst/>
          </a:prstGeom>
        </p:spPr>
        <p:txBody>
          <a:bodyPr wrap="none">
            <a:spAutoFit/>
          </a:bodyPr>
          <a:lstStyle/>
          <a:p>
            <a:r>
              <a:rPr lang="en-US" altLang="zh-CN" dirty="0" smtClean="0"/>
              <a:t>HSF</a:t>
            </a:r>
          </a:p>
        </p:txBody>
      </p:sp>
      <p:sp>
        <p:nvSpPr>
          <p:cNvPr id="72" name="矩形 71"/>
          <p:cNvSpPr/>
          <p:nvPr/>
        </p:nvSpPr>
        <p:spPr>
          <a:xfrm>
            <a:off x="2771800" y="3464332"/>
            <a:ext cx="540533" cy="369332"/>
          </a:xfrm>
          <a:prstGeom prst="rect">
            <a:avLst/>
          </a:prstGeom>
        </p:spPr>
        <p:txBody>
          <a:bodyPr wrap="none">
            <a:spAutoFit/>
          </a:bodyPr>
          <a:lstStyle/>
          <a:p>
            <a:r>
              <a:rPr lang="en-US" altLang="zh-CN" dirty="0" smtClean="0"/>
              <a:t>HSF</a:t>
            </a:r>
          </a:p>
        </p:txBody>
      </p:sp>
      <p:sp>
        <p:nvSpPr>
          <p:cNvPr id="73" name="矩形 72"/>
          <p:cNvSpPr/>
          <p:nvPr/>
        </p:nvSpPr>
        <p:spPr>
          <a:xfrm>
            <a:off x="5724128" y="3464332"/>
            <a:ext cx="540533" cy="369332"/>
          </a:xfrm>
          <a:prstGeom prst="rect">
            <a:avLst/>
          </a:prstGeom>
        </p:spPr>
        <p:txBody>
          <a:bodyPr wrap="none">
            <a:spAutoFit/>
          </a:bodyPr>
          <a:lstStyle/>
          <a:p>
            <a:r>
              <a:rPr lang="en-US" altLang="zh-CN" dirty="0" smtClean="0"/>
              <a:t>HSF</a:t>
            </a:r>
          </a:p>
        </p:txBody>
      </p:sp>
      <p:cxnSp>
        <p:nvCxnSpPr>
          <p:cNvPr id="75" name="直接箭头连接符 74"/>
          <p:cNvCxnSpPr>
            <a:stCxn id="45" idx="2"/>
            <a:endCxn id="7" idx="0"/>
          </p:cNvCxnSpPr>
          <p:nvPr/>
        </p:nvCxnSpPr>
        <p:spPr>
          <a:xfrm flipH="1">
            <a:off x="1619672" y="1817440"/>
            <a:ext cx="1836204" cy="122413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7" name="直接箭头连接符 76"/>
          <p:cNvCxnSpPr>
            <a:stCxn id="45" idx="2"/>
            <a:endCxn id="18" idx="0"/>
          </p:cNvCxnSpPr>
          <p:nvPr/>
        </p:nvCxnSpPr>
        <p:spPr>
          <a:xfrm>
            <a:off x="3455876" y="1817440"/>
            <a:ext cx="1044116" cy="122413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2" name="直接箭头连接符 81"/>
          <p:cNvCxnSpPr>
            <a:stCxn id="46" idx="2"/>
          </p:cNvCxnSpPr>
          <p:nvPr/>
        </p:nvCxnSpPr>
        <p:spPr>
          <a:xfrm flipH="1">
            <a:off x="4427984" y="1817440"/>
            <a:ext cx="1116124" cy="132352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84" name="直接箭头连接符 83"/>
          <p:cNvCxnSpPr>
            <a:stCxn id="46" idx="2"/>
            <a:endCxn id="7" idx="0"/>
          </p:cNvCxnSpPr>
          <p:nvPr/>
        </p:nvCxnSpPr>
        <p:spPr>
          <a:xfrm flipH="1">
            <a:off x="1619672" y="1817440"/>
            <a:ext cx="3924436" cy="1224136"/>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52" name="内容占位符 2"/>
          <p:cNvSpPr txBox="1">
            <a:spLocks/>
          </p:cNvSpPr>
          <p:nvPr/>
        </p:nvSpPr>
        <p:spPr>
          <a:xfrm>
            <a:off x="0" y="6381328"/>
            <a:ext cx="8229600" cy="648072"/>
          </a:xfrm>
          <a:prstGeom prst="rect">
            <a:avLst/>
          </a:prstGeom>
        </p:spPr>
        <p:txBody>
          <a:bodyPr vert="horz" lIns="91440" tIns="45720" rIns="91440" bIns="45720" rtlCol="0">
            <a:normAutofit/>
          </a:bodyPr>
          <a:lstStyle/>
          <a:p>
            <a:pPr marL="342900" indent="-342900">
              <a:lnSpc>
                <a:spcPct val="80000"/>
              </a:lnSpc>
              <a:spcBef>
                <a:spcPct val="20000"/>
              </a:spcBef>
              <a:buFont typeface="Arial" pitchFamily="34" charset="0"/>
              <a:buChar char="•"/>
            </a:pPr>
            <a:r>
              <a:rPr lang="en-US" altLang="zh-CN" sz="3200" dirty="0" smtClean="0"/>
              <a:t>2012</a:t>
            </a:r>
            <a:r>
              <a:rPr lang="zh-CN" altLang="en-US" sz="3200" dirty="0" smtClean="0"/>
              <a:t>年初</a:t>
            </a:r>
          </a:p>
          <a:p>
            <a:pPr marL="342900" marR="0" lvl="0" indent="-342900" fontAlgn="auto">
              <a:lnSpc>
                <a:spcPct val="80000"/>
              </a:lnSpc>
              <a:spcBef>
                <a:spcPct val="20000"/>
              </a:spcBef>
              <a:spcAft>
                <a:spcPts val="0"/>
              </a:spcAft>
              <a:buClrTx/>
              <a:buSzTx/>
              <a:tabLst/>
              <a:defRPr/>
            </a:pPr>
            <a:endParaRPr lang="zh-CN" altLang="en-US" sz="3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0364"/>
            <a:ext cx="8229600" cy="1143000"/>
          </a:xfrm>
        </p:spPr>
        <p:txBody>
          <a:bodyPr/>
          <a:lstStyle/>
          <a:p>
            <a:r>
              <a:rPr lang="zh-CN" altLang="en-US" dirty="0" smtClean="0"/>
              <a:t>自我介绍</a:t>
            </a:r>
            <a:endParaRPr lang="zh-CN" altLang="en-US" dirty="0"/>
          </a:p>
        </p:txBody>
      </p:sp>
      <p:sp>
        <p:nvSpPr>
          <p:cNvPr id="3" name="内容占位符 2"/>
          <p:cNvSpPr>
            <a:spLocks noGrp="1"/>
          </p:cNvSpPr>
          <p:nvPr>
            <p:ph idx="1"/>
          </p:nvPr>
        </p:nvSpPr>
        <p:spPr/>
        <p:txBody>
          <a:bodyPr/>
          <a:lstStyle/>
          <a:p>
            <a:r>
              <a:rPr lang="en-US" altLang="zh-CN" dirty="0" smtClean="0"/>
              <a:t>2002</a:t>
            </a:r>
            <a:r>
              <a:rPr lang="zh-CN" altLang="en-US" dirty="0" smtClean="0"/>
              <a:t>年毕业</a:t>
            </a:r>
            <a:endParaRPr lang="en-US" altLang="zh-CN" dirty="0" smtClean="0"/>
          </a:p>
          <a:p>
            <a:r>
              <a:rPr lang="en-US" altLang="zh-CN" dirty="0" smtClean="0"/>
              <a:t>2009</a:t>
            </a:r>
            <a:r>
              <a:rPr lang="zh-CN" altLang="en-US" dirty="0" smtClean="0"/>
              <a:t>年</a:t>
            </a:r>
            <a:r>
              <a:rPr lang="en-US" altLang="zh-CN" dirty="0" smtClean="0"/>
              <a:t>3</a:t>
            </a:r>
            <a:r>
              <a:rPr lang="zh-CN" altLang="en-US" dirty="0" smtClean="0"/>
              <a:t>月加入淘宝</a:t>
            </a:r>
            <a:endParaRPr lang="en-US" altLang="zh-CN" dirty="0" smtClean="0"/>
          </a:p>
          <a:p>
            <a:r>
              <a:rPr lang="zh-CN" altLang="en-US" dirty="0" smtClean="0"/>
              <a:t>做过一个月</a:t>
            </a:r>
            <a:r>
              <a:rPr lang="en-US" altLang="zh-CN" dirty="0" smtClean="0"/>
              <a:t>HSF</a:t>
            </a:r>
          </a:p>
          <a:p>
            <a:r>
              <a:rPr lang="zh-CN" altLang="en-US" dirty="0" smtClean="0"/>
              <a:t>做过一年</a:t>
            </a:r>
            <a:r>
              <a:rPr lang="en-US" altLang="zh-CN" dirty="0" smtClean="0"/>
              <a:t>TDDL</a:t>
            </a:r>
          </a:p>
          <a:p>
            <a:r>
              <a:rPr lang="zh-CN" altLang="en-US" dirty="0" smtClean="0"/>
              <a:t>做过</a:t>
            </a:r>
            <a:r>
              <a:rPr lang="en-US" altLang="zh-CN" dirty="0" smtClean="0"/>
              <a:t>Notify</a:t>
            </a:r>
            <a:r>
              <a:rPr lang="zh-CN" altLang="en-US" dirty="0" smtClean="0"/>
              <a:t>性能调优</a:t>
            </a:r>
            <a:endParaRPr lang="en-US" altLang="zh-CN" dirty="0" smtClean="0"/>
          </a:p>
          <a:p>
            <a:r>
              <a:rPr lang="en-US" altLang="zh-CN" dirty="0" smtClean="0"/>
              <a:t>2011</a:t>
            </a:r>
            <a:r>
              <a:rPr lang="zh-CN" altLang="en-US" dirty="0" smtClean="0"/>
              <a:t>年</a:t>
            </a:r>
            <a:r>
              <a:rPr lang="en-US" altLang="zh-CN" dirty="0" smtClean="0"/>
              <a:t>7</a:t>
            </a:r>
            <a:r>
              <a:rPr lang="zh-CN" altLang="en-US" dirty="0" smtClean="0"/>
              <a:t>月开始</a:t>
            </a:r>
            <a:r>
              <a:rPr lang="en-US" altLang="zh-CN" dirty="0" smtClean="0"/>
              <a:t>TAE</a:t>
            </a:r>
            <a:r>
              <a:rPr lang="zh-CN" altLang="en-US" dirty="0" smtClean="0"/>
              <a:t>项目</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 xmlns:p14="http://schemas.microsoft.com/office/powerpoint/2010/main" val="3466038989"/>
              </p:ext>
            </p:extLst>
          </p:nvPr>
        </p:nvGraphicFramePr>
        <p:xfrm>
          <a:off x="2339752" y="1196752"/>
          <a:ext cx="3960440"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0264"/>
            <a:ext cx="8229600" cy="1143000"/>
          </a:xfrm>
        </p:spPr>
        <p:txBody>
          <a:bodyPr/>
          <a:lstStyle/>
          <a:p>
            <a:r>
              <a:rPr lang="en-US" altLang="zh-CN" dirty="0" smtClean="0"/>
              <a:t>Java App</a:t>
            </a:r>
            <a:r>
              <a:rPr lang="zh-CN" altLang="en-US" dirty="0" smtClean="0"/>
              <a:t>托管早期探索</a:t>
            </a:r>
            <a:endParaRPr lang="zh-CN" altLang="en-US" dirty="0"/>
          </a:p>
        </p:txBody>
      </p:sp>
      <p:sp>
        <p:nvSpPr>
          <p:cNvPr id="3" name="内容占位符 2"/>
          <p:cNvSpPr>
            <a:spLocks noGrp="1"/>
          </p:cNvSpPr>
          <p:nvPr>
            <p:ph idx="1"/>
          </p:nvPr>
        </p:nvSpPr>
        <p:spPr>
          <a:xfrm>
            <a:off x="395536" y="980728"/>
            <a:ext cx="8291264" cy="5976664"/>
          </a:xfrm>
        </p:spPr>
        <p:txBody>
          <a:bodyPr>
            <a:normAutofit fontScale="85000" lnSpcReduction="20000"/>
          </a:bodyPr>
          <a:lstStyle/>
          <a:p>
            <a:r>
              <a:rPr lang="zh-CN" altLang="en-US" dirty="0" smtClean="0"/>
              <a:t>方向：一个容器内部署多个</a:t>
            </a:r>
            <a:r>
              <a:rPr lang="en-US" altLang="zh-CN" dirty="0" smtClean="0"/>
              <a:t>war</a:t>
            </a:r>
            <a:r>
              <a:rPr lang="zh-CN" altLang="en-US" dirty="0" smtClean="0"/>
              <a:t>包</a:t>
            </a:r>
            <a:endParaRPr lang="en-US" altLang="zh-CN" dirty="0" smtClean="0"/>
          </a:p>
          <a:p>
            <a:pPr lvl="1"/>
            <a:r>
              <a:rPr lang="zh-CN" altLang="en-US" dirty="0" smtClean="0"/>
              <a:t>多个</a:t>
            </a:r>
            <a:r>
              <a:rPr lang="en-US" altLang="zh-CN" dirty="0" smtClean="0"/>
              <a:t>war</a:t>
            </a:r>
            <a:r>
              <a:rPr lang="zh-CN" altLang="en-US" dirty="0" smtClean="0"/>
              <a:t>包</a:t>
            </a:r>
            <a:r>
              <a:rPr lang="en-US" altLang="zh-CN" dirty="0" err="1" smtClean="0"/>
              <a:t>Classloader</a:t>
            </a:r>
            <a:r>
              <a:rPr lang="zh-CN" altLang="en-US" dirty="0" smtClean="0"/>
              <a:t>隔离</a:t>
            </a:r>
            <a:endParaRPr lang="en-US" altLang="zh-CN" dirty="0" smtClean="0"/>
          </a:p>
          <a:p>
            <a:pPr lvl="2"/>
            <a:r>
              <a:rPr lang="en-US" altLang="zh-CN" dirty="0" smtClean="0"/>
              <a:t>&lt;attribute name="</a:t>
            </a:r>
            <a:r>
              <a:rPr lang="en-US" altLang="zh-CN" dirty="0" err="1" smtClean="0"/>
              <a:t>UseJBossWebLoader</a:t>
            </a:r>
            <a:r>
              <a:rPr lang="en-US" altLang="zh-CN" dirty="0" smtClean="0"/>
              <a:t>"&gt;false&lt;/attribute&gt;</a:t>
            </a:r>
          </a:p>
          <a:p>
            <a:pPr lvl="2"/>
            <a:r>
              <a:rPr lang="en-US" altLang="zh-CN" dirty="0" err="1" smtClean="0"/>
              <a:t>HsfJBossAppLoader</a:t>
            </a:r>
            <a:r>
              <a:rPr lang="en-US" altLang="zh-CN" dirty="0" smtClean="0"/>
              <a:t>  </a:t>
            </a:r>
            <a:r>
              <a:rPr lang="en-US" altLang="zh-CN" dirty="0" err="1" smtClean="0"/>
              <a:t>HsfJBossAppClassLoader</a:t>
            </a:r>
            <a:endParaRPr lang="en-US" altLang="zh-CN" dirty="0" smtClean="0"/>
          </a:p>
          <a:p>
            <a:pPr lvl="2"/>
            <a:r>
              <a:rPr lang="zh-CN" altLang="en-US" dirty="0" smtClean="0"/>
              <a:t>相当于将原来</a:t>
            </a:r>
            <a:r>
              <a:rPr lang="en-US" altLang="zh-CN" dirty="0" smtClean="0"/>
              <a:t>UnifiedClassLoader3</a:t>
            </a:r>
            <a:r>
              <a:rPr lang="zh-CN" altLang="en-US" dirty="0" smtClean="0"/>
              <a:t>的</a:t>
            </a:r>
            <a:r>
              <a:rPr lang="en-US" altLang="zh-CN" dirty="0" smtClean="0"/>
              <a:t>cache</a:t>
            </a:r>
            <a:r>
              <a:rPr lang="zh-CN" altLang="en-US" dirty="0" smtClean="0"/>
              <a:t>分散到每个</a:t>
            </a:r>
            <a:r>
              <a:rPr lang="en-US" altLang="zh-CN" u="sng" dirty="0" smtClean="0"/>
              <a:t>app</a:t>
            </a:r>
          </a:p>
          <a:p>
            <a:pPr lvl="2"/>
            <a:r>
              <a:rPr lang="zh-CN" altLang="en-US" dirty="0" smtClean="0"/>
              <a:t>哪些包从</a:t>
            </a:r>
            <a:r>
              <a:rPr lang="en-US" altLang="zh-CN" dirty="0" err="1" smtClean="0"/>
              <a:t>hsf</a:t>
            </a:r>
            <a:r>
              <a:rPr lang="zh-CN" altLang="en-US" dirty="0" smtClean="0"/>
              <a:t>内部加载，哪些包从</a:t>
            </a:r>
            <a:r>
              <a:rPr lang="en-US" altLang="zh-CN" dirty="0" smtClean="0"/>
              <a:t>app</a:t>
            </a:r>
            <a:r>
              <a:rPr lang="zh-CN" altLang="en-US" dirty="0" smtClean="0"/>
              <a:t>内部加载</a:t>
            </a:r>
            <a:endParaRPr lang="en-US" altLang="zh-CN" dirty="0" smtClean="0"/>
          </a:p>
          <a:p>
            <a:pPr lvl="1"/>
            <a:r>
              <a:rPr lang="zh-CN" altLang="zh-CN" dirty="0" smtClean="0"/>
              <a:t>多个</a:t>
            </a:r>
            <a:r>
              <a:rPr lang="en-US" altLang="zh-CN" dirty="0" smtClean="0"/>
              <a:t>war</a:t>
            </a:r>
            <a:r>
              <a:rPr lang="zh-CN" altLang="zh-CN" dirty="0" smtClean="0"/>
              <a:t>包</a:t>
            </a:r>
            <a:r>
              <a:rPr lang="en-US" altLang="zh-CN" dirty="0" err="1" smtClean="0"/>
              <a:t>hsf</a:t>
            </a:r>
            <a:r>
              <a:rPr lang="zh-CN" altLang="zh-CN" dirty="0" smtClean="0"/>
              <a:t>接口类并存的问题</a:t>
            </a:r>
            <a:endParaRPr lang="en-US" altLang="zh-CN" dirty="0" smtClean="0"/>
          </a:p>
          <a:p>
            <a:pPr lvl="2"/>
            <a:r>
              <a:rPr lang="zh-CN" altLang="en-US" dirty="0" smtClean="0"/>
              <a:t>两个</a:t>
            </a:r>
            <a:r>
              <a:rPr lang="en-US" altLang="zh-CN" dirty="0" smtClean="0"/>
              <a:t>war</a:t>
            </a:r>
            <a:r>
              <a:rPr lang="zh-CN" altLang="en-US" dirty="0" smtClean="0"/>
              <a:t>包调用同一个</a:t>
            </a:r>
            <a:r>
              <a:rPr lang="en-US" altLang="zh-CN" dirty="0" err="1" smtClean="0"/>
              <a:t>hsf</a:t>
            </a:r>
            <a:r>
              <a:rPr lang="zh-CN" altLang="en-US" dirty="0" smtClean="0"/>
              <a:t>服务</a:t>
            </a:r>
            <a:endParaRPr lang="en-US" altLang="zh-CN" dirty="0" smtClean="0"/>
          </a:p>
          <a:p>
            <a:pPr lvl="2"/>
            <a:r>
              <a:rPr lang="en-US" altLang="zh-CN" dirty="0" err="1" smtClean="0"/>
              <a:t>A.war</a:t>
            </a:r>
            <a:r>
              <a:rPr lang="en-US" altLang="zh-CN" dirty="0" smtClean="0"/>
              <a:t>: </a:t>
            </a:r>
            <a:r>
              <a:rPr lang="en-US" altLang="zh-CN" dirty="0" err="1" smtClean="0"/>
              <a:t>SameReturnType</a:t>
            </a:r>
            <a:r>
              <a:rPr lang="en-US" altLang="zh-CN" dirty="0" smtClean="0"/>
              <a:t> ServiceA.method1(</a:t>
            </a:r>
            <a:r>
              <a:rPr lang="en-US" altLang="zh-CN" dirty="0" err="1" smtClean="0"/>
              <a:t>SameArgType</a:t>
            </a:r>
            <a:r>
              <a:rPr lang="en-US" altLang="zh-CN" dirty="0" smtClean="0"/>
              <a:t> </a:t>
            </a:r>
            <a:r>
              <a:rPr lang="en-US" altLang="zh-CN" dirty="0" err="1" smtClean="0"/>
              <a:t>arg</a:t>
            </a:r>
            <a:r>
              <a:rPr lang="en-US" altLang="zh-CN" dirty="0" smtClean="0"/>
              <a:t>);</a:t>
            </a:r>
          </a:p>
          <a:p>
            <a:pPr lvl="2"/>
            <a:r>
              <a:rPr lang="en-US" altLang="zh-CN" dirty="0" err="1" smtClean="0"/>
              <a:t>B.war</a:t>
            </a:r>
            <a:r>
              <a:rPr lang="en-US" altLang="zh-CN" dirty="0" smtClean="0"/>
              <a:t>: </a:t>
            </a:r>
            <a:r>
              <a:rPr lang="en-US" altLang="zh-CN" dirty="0" err="1" smtClean="0"/>
              <a:t>SameReturnType</a:t>
            </a:r>
            <a:r>
              <a:rPr lang="en-US" altLang="zh-CN" dirty="0" smtClean="0"/>
              <a:t> ServiceB.method2(</a:t>
            </a:r>
            <a:r>
              <a:rPr lang="en-US" altLang="zh-CN" dirty="0" err="1" smtClean="0"/>
              <a:t>SameArgType</a:t>
            </a:r>
            <a:r>
              <a:rPr lang="en-US" altLang="zh-CN" dirty="0" smtClean="0"/>
              <a:t> </a:t>
            </a:r>
            <a:r>
              <a:rPr lang="en-US" altLang="zh-CN" dirty="0" err="1" smtClean="0"/>
              <a:t>arg</a:t>
            </a:r>
            <a:r>
              <a:rPr lang="en-US" altLang="zh-CN" dirty="0" smtClean="0"/>
              <a:t>);</a:t>
            </a:r>
          </a:p>
          <a:p>
            <a:pPr lvl="1"/>
            <a:r>
              <a:rPr lang="zh-CN" altLang="zh-CN" dirty="0" smtClean="0"/>
              <a:t>发现并填平各种坑</a:t>
            </a:r>
            <a:endParaRPr lang="en-US" altLang="zh-CN" dirty="0" smtClean="0"/>
          </a:p>
          <a:p>
            <a:pPr lvl="2"/>
            <a:r>
              <a:rPr lang="en-US" altLang="zh-CN" dirty="0" smtClean="0"/>
              <a:t>HSF</a:t>
            </a:r>
            <a:r>
              <a:rPr lang="zh-CN" altLang="en-US" dirty="0" smtClean="0"/>
              <a:t> </a:t>
            </a:r>
            <a:r>
              <a:rPr lang="en-US" altLang="zh-CN" dirty="0" err="1" smtClean="0"/>
              <a:t>TBRemoting</a:t>
            </a:r>
            <a:r>
              <a:rPr lang="en-US" altLang="zh-CN" dirty="0" smtClean="0"/>
              <a:t> Hessian </a:t>
            </a:r>
            <a:r>
              <a:rPr lang="en-US" altLang="zh-CN" dirty="0" err="1" smtClean="0"/>
              <a:t>Jboss</a:t>
            </a:r>
            <a:r>
              <a:rPr lang="en-US" altLang="zh-CN" dirty="0" smtClean="0"/>
              <a:t>/Tomcat</a:t>
            </a:r>
          </a:p>
          <a:p>
            <a:r>
              <a:rPr lang="zh-CN" altLang="en-US" dirty="0" smtClean="0"/>
              <a:t>意义</a:t>
            </a:r>
            <a:endParaRPr lang="en-US" altLang="zh-CN" dirty="0" smtClean="0"/>
          </a:p>
          <a:p>
            <a:pPr lvl="1"/>
            <a:r>
              <a:rPr lang="zh-CN" altLang="en-US" dirty="0" smtClean="0"/>
              <a:t>单进程多</a:t>
            </a:r>
            <a:r>
              <a:rPr lang="en-US" altLang="zh-CN" dirty="0" smtClean="0"/>
              <a:t>WAR</a:t>
            </a:r>
            <a:r>
              <a:rPr lang="zh-CN" altLang="en-US" dirty="0" smtClean="0"/>
              <a:t>包的尝试</a:t>
            </a:r>
            <a:endParaRPr lang="en-US" altLang="zh-CN" dirty="0" smtClean="0"/>
          </a:p>
          <a:p>
            <a:pPr lvl="1"/>
            <a:r>
              <a:rPr lang="en-US" altLang="zh-CN" dirty="0" smtClean="0"/>
              <a:t>HSF</a:t>
            </a:r>
            <a:r>
              <a:rPr lang="zh-CN" altLang="en-US" dirty="0" smtClean="0"/>
              <a:t>在多</a:t>
            </a:r>
            <a:r>
              <a:rPr lang="en-US" altLang="zh-CN" dirty="0" smtClean="0"/>
              <a:t>loader</a:t>
            </a:r>
            <a:r>
              <a:rPr lang="zh-CN" altLang="en-US" dirty="0" smtClean="0"/>
              <a:t>的处理上更健壮</a:t>
            </a:r>
            <a:endParaRPr lang="en-US" altLang="zh-CN" dirty="0" smtClean="0"/>
          </a:p>
          <a:p>
            <a:pPr lvl="1"/>
            <a:r>
              <a:rPr lang="en-US" altLang="zh-CN" dirty="0" smtClean="0"/>
              <a:t>HSF</a:t>
            </a:r>
            <a:r>
              <a:rPr lang="zh-CN" altLang="en-US" dirty="0" smtClean="0"/>
              <a:t>可以做得更好的地方</a:t>
            </a:r>
            <a:endParaRPr lang="en-US" altLang="zh-CN" dirty="0" smtClean="0"/>
          </a:p>
          <a:p>
            <a:pPr lvl="1"/>
            <a:r>
              <a:rPr lang="zh-CN" altLang="en-US" dirty="0" smtClean="0"/>
              <a:t>促使后来坚决走上多进程道路</a:t>
            </a:r>
          </a:p>
          <a:p>
            <a:pPr lvl="1">
              <a:buNone/>
            </a:pP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nvSpPr>
        <p:spPr>
          <a:xfrm>
            <a:off x="3203848" y="260648"/>
            <a:ext cx="1800200" cy="98511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t>TaeSite</a:t>
            </a:r>
            <a:endParaRPr lang="en-US" altLang="zh-CN" sz="2400" dirty="0" smtClean="0"/>
          </a:p>
          <a:p>
            <a:pPr algn="ctr"/>
            <a:r>
              <a:rPr lang="zh-CN" altLang="en-US" sz="2400" dirty="0" smtClean="0"/>
              <a:t>建站</a:t>
            </a:r>
            <a:r>
              <a:rPr lang="en-US" altLang="zh-CN" sz="2400" dirty="0" smtClean="0"/>
              <a:t>/</a:t>
            </a:r>
            <a:r>
              <a:rPr lang="zh-CN" altLang="en-US" sz="2400" dirty="0" smtClean="0"/>
              <a:t>装修</a:t>
            </a:r>
            <a:endParaRPr lang="zh-CN" altLang="en-US" sz="2400" dirty="0"/>
          </a:p>
        </p:txBody>
      </p:sp>
      <p:sp>
        <p:nvSpPr>
          <p:cNvPr id="5" name="流程图: 可选过程 4"/>
          <p:cNvSpPr/>
          <p:nvPr/>
        </p:nvSpPr>
        <p:spPr>
          <a:xfrm>
            <a:off x="755576" y="1916832"/>
            <a:ext cx="2016224" cy="98511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t>TaeSiteCenter</a:t>
            </a:r>
            <a:endParaRPr lang="en-US" altLang="zh-CN" sz="2400" dirty="0" smtClean="0"/>
          </a:p>
          <a:p>
            <a:pPr algn="ctr"/>
            <a:r>
              <a:rPr lang="en-US" altLang="zh-CN" sz="2400" dirty="0" err="1" smtClean="0"/>
              <a:t>Hsf</a:t>
            </a:r>
            <a:r>
              <a:rPr lang="zh-CN" altLang="en-US" sz="2400" dirty="0" smtClean="0"/>
              <a:t>服务</a:t>
            </a:r>
            <a:endParaRPr lang="en-US" altLang="zh-CN" sz="2400" dirty="0" smtClean="0"/>
          </a:p>
        </p:txBody>
      </p:sp>
      <p:sp>
        <p:nvSpPr>
          <p:cNvPr id="6" name="流程图: 可选过程 5"/>
          <p:cNvSpPr/>
          <p:nvPr/>
        </p:nvSpPr>
        <p:spPr>
          <a:xfrm>
            <a:off x="3707904" y="5013176"/>
            <a:ext cx="2016224" cy="98511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t>TaeAdmin</a:t>
            </a:r>
            <a:endParaRPr lang="en-US" altLang="zh-CN" sz="2400" dirty="0" smtClean="0"/>
          </a:p>
          <a:p>
            <a:pPr algn="ctr"/>
            <a:r>
              <a:rPr lang="zh-CN" altLang="en-US" sz="2400" dirty="0" smtClean="0"/>
              <a:t>小二</a:t>
            </a:r>
            <a:r>
              <a:rPr lang="en-US" altLang="zh-CN" sz="2400" dirty="0" smtClean="0"/>
              <a:t>app</a:t>
            </a:r>
            <a:r>
              <a:rPr lang="zh-CN" altLang="en-US" sz="2400" dirty="0" smtClean="0"/>
              <a:t>管理</a:t>
            </a:r>
            <a:endParaRPr lang="zh-CN" altLang="en-US" sz="2400" dirty="0"/>
          </a:p>
        </p:txBody>
      </p:sp>
      <p:sp>
        <p:nvSpPr>
          <p:cNvPr id="7" name="流程图: 可选过程 6"/>
          <p:cNvSpPr/>
          <p:nvPr/>
        </p:nvSpPr>
        <p:spPr>
          <a:xfrm>
            <a:off x="6084168" y="5013176"/>
            <a:ext cx="1800200" cy="98511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t>TaeGrid</a:t>
            </a:r>
            <a:endParaRPr lang="en-US" altLang="zh-CN" sz="2400" dirty="0" smtClean="0"/>
          </a:p>
          <a:p>
            <a:pPr algn="ctr"/>
            <a:r>
              <a:rPr lang="zh-CN" altLang="en-US" sz="2400" dirty="0" smtClean="0"/>
              <a:t>托管系统</a:t>
            </a:r>
            <a:endParaRPr lang="zh-CN" altLang="en-US" sz="2400" dirty="0"/>
          </a:p>
        </p:txBody>
      </p:sp>
      <p:sp>
        <p:nvSpPr>
          <p:cNvPr id="8" name="流程图: 可选过程 7"/>
          <p:cNvSpPr/>
          <p:nvPr/>
        </p:nvSpPr>
        <p:spPr>
          <a:xfrm>
            <a:off x="827584" y="5013176"/>
            <a:ext cx="2376264" cy="98511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t>TaeDevAdmin</a:t>
            </a:r>
            <a:endParaRPr lang="en-US" altLang="zh-CN" sz="2400" dirty="0" smtClean="0"/>
          </a:p>
          <a:p>
            <a:pPr algn="ctr"/>
            <a:r>
              <a:rPr lang="zh-CN" altLang="en-US" sz="2400" dirty="0" smtClean="0"/>
              <a:t>开发者</a:t>
            </a:r>
            <a:r>
              <a:rPr lang="en-US" altLang="zh-CN" sz="2400" dirty="0" smtClean="0"/>
              <a:t>app</a:t>
            </a:r>
            <a:r>
              <a:rPr lang="zh-CN" altLang="en-US" sz="2400" dirty="0" smtClean="0"/>
              <a:t>管理</a:t>
            </a:r>
            <a:endParaRPr lang="zh-CN" altLang="en-US" sz="2400" dirty="0"/>
          </a:p>
        </p:txBody>
      </p:sp>
      <p:sp>
        <p:nvSpPr>
          <p:cNvPr id="9" name="流程图: 可选过程 8"/>
          <p:cNvSpPr/>
          <p:nvPr/>
        </p:nvSpPr>
        <p:spPr>
          <a:xfrm>
            <a:off x="5724128" y="3163961"/>
            <a:ext cx="2160240" cy="98511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t>TaeAppCenter</a:t>
            </a:r>
            <a:endParaRPr lang="en-US" altLang="zh-CN" sz="2400" dirty="0" smtClean="0"/>
          </a:p>
          <a:p>
            <a:pPr algn="ctr"/>
            <a:r>
              <a:rPr lang="en-US" altLang="zh-CN" sz="2400" dirty="0" err="1" smtClean="0"/>
              <a:t>Hsf</a:t>
            </a:r>
            <a:r>
              <a:rPr lang="zh-CN" altLang="en-US" sz="2400" dirty="0" smtClean="0"/>
              <a:t>服务</a:t>
            </a:r>
            <a:endParaRPr lang="en-US" altLang="zh-CN" sz="2400" dirty="0" smtClean="0"/>
          </a:p>
        </p:txBody>
      </p:sp>
      <p:sp>
        <p:nvSpPr>
          <p:cNvPr id="10" name="流程图: 可选过程 9"/>
          <p:cNvSpPr/>
          <p:nvPr/>
        </p:nvSpPr>
        <p:spPr>
          <a:xfrm>
            <a:off x="755576" y="260648"/>
            <a:ext cx="2088232" cy="98511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t>TaeContainer</a:t>
            </a:r>
            <a:endParaRPr lang="en-US" altLang="zh-CN" sz="2400" dirty="0" smtClean="0"/>
          </a:p>
          <a:p>
            <a:pPr algn="ctr"/>
            <a:r>
              <a:rPr lang="zh-CN" altLang="en-US" sz="2400" dirty="0" smtClean="0"/>
              <a:t>站点浏览</a:t>
            </a:r>
            <a:endParaRPr lang="zh-CN" altLang="en-US" sz="2400" dirty="0"/>
          </a:p>
        </p:txBody>
      </p:sp>
      <p:sp>
        <p:nvSpPr>
          <p:cNvPr id="11" name="圆柱形 10"/>
          <p:cNvSpPr/>
          <p:nvPr/>
        </p:nvSpPr>
        <p:spPr>
          <a:xfrm>
            <a:off x="3491880" y="2564904"/>
            <a:ext cx="1584176" cy="1008112"/>
          </a:xfrm>
          <a:prstGeom prst="can">
            <a:avLst>
              <a:gd name="adj" fmla="val 261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tLang="zh-CN" dirty="0" smtClean="0"/>
          </a:p>
          <a:p>
            <a:pPr algn="ctr"/>
            <a:r>
              <a:rPr lang="zh-CN" altLang="en-US" dirty="0" smtClean="0"/>
              <a:t>存储</a:t>
            </a:r>
            <a:endParaRPr lang="en-US" altLang="zh-CN" dirty="0" smtClean="0"/>
          </a:p>
          <a:p>
            <a:pPr algn="ctr"/>
            <a:r>
              <a:rPr lang="en-US" altLang="zh-CN" dirty="0" err="1" smtClean="0"/>
              <a:t>MySQL</a:t>
            </a:r>
            <a:r>
              <a:rPr lang="en-US" altLang="zh-CN" dirty="0" smtClean="0"/>
              <a:t>/OB</a:t>
            </a:r>
          </a:p>
          <a:p>
            <a:pPr algn="ctr"/>
            <a:endParaRPr lang="zh-CN" altLang="en-US" dirty="0"/>
          </a:p>
        </p:txBody>
      </p:sp>
      <p:cxnSp>
        <p:nvCxnSpPr>
          <p:cNvPr id="13" name="直接箭头连接符 12"/>
          <p:cNvCxnSpPr>
            <a:stCxn id="4" idx="2"/>
            <a:endCxn id="5" idx="0"/>
          </p:cNvCxnSpPr>
          <p:nvPr/>
        </p:nvCxnSpPr>
        <p:spPr>
          <a:xfrm flipH="1">
            <a:off x="1763688" y="1245767"/>
            <a:ext cx="2340260" cy="671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2"/>
            <a:endCxn id="5" idx="0"/>
          </p:cNvCxnSpPr>
          <p:nvPr/>
        </p:nvCxnSpPr>
        <p:spPr>
          <a:xfrm flipH="1">
            <a:off x="1763688" y="1245767"/>
            <a:ext cx="36004" cy="671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3"/>
            <a:endCxn id="11" idx="2"/>
          </p:cNvCxnSpPr>
          <p:nvPr/>
        </p:nvCxnSpPr>
        <p:spPr>
          <a:xfrm>
            <a:off x="2771800" y="2409392"/>
            <a:ext cx="720080" cy="6595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8" idx="0"/>
            <a:endCxn id="9" idx="2"/>
          </p:cNvCxnSpPr>
          <p:nvPr/>
        </p:nvCxnSpPr>
        <p:spPr>
          <a:xfrm flipV="1">
            <a:off x="2015716" y="4149080"/>
            <a:ext cx="4788532"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6" idx="0"/>
            <a:endCxn id="9" idx="2"/>
          </p:cNvCxnSpPr>
          <p:nvPr/>
        </p:nvCxnSpPr>
        <p:spPr>
          <a:xfrm flipV="1">
            <a:off x="4716016" y="4149080"/>
            <a:ext cx="2088232"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7" idx="0"/>
            <a:endCxn id="9" idx="2"/>
          </p:cNvCxnSpPr>
          <p:nvPr/>
        </p:nvCxnSpPr>
        <p:spPr>
          <a:xfrm flipH="1" flipV="1">
            <a:off x="6804248" y="4149080"/>
            <a:ext cx="180020"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9" idx="1"/>
            <a:endCxn id="11" idx="4"/>
          </p:cNvCxnSpPr>
          <p:nvPr/>
        </p:nvCxnSpPr>
        <p:spPr>
          <a:xfrm flipH="1" flipV="1">
            <a:off x="5076056" y="3068960"/>
            <a:ext cx="648072" cy="5875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内容占位符 2"/>
          <p:cNvSpPr txBox="1">
            <a:spLocks/>
          </p:cNvSpPr>
          <p:nvPr/>
        </p:nvSpPr>
        <p:spPr>
          <a:xfrm>
            <a:off x="0" y="6381328"/>
            <a:ext cx="8229600" cy="648072"/>
          </a:xfrm>
          <a:prstGeom prst="rect">
            <a:avLst/>
          </a:prstGeom>
        </p:spPr>
        <p:txBody>
          <a:bodyPr vert="horz" lIns="91440" tIns="45720" rIns="91440" bIns="45720" rtlCol="0">
            <a:normAutofit/>
          </a:bodyPr>
          <a:lstStyle/>
          <a:p>
            <a:pPr marL="342900" indent="-342900">
              <a:lnSpc>
                <a:spcPct val="80000"/>
              </a:lnSpc>
              <a:spcBef>
                <a:spcPct val="20000"/>
              </a:spcBef>
              <a:buFont typeface="Arial" pitchFamily="34" charset="0"/>
              <a:buChar char="•"/>
            </a:pPr>
            <a:r>
              <a:rPr lang="en-US" altLang="zh-CN" sz="3200" dirty="0" smtClean="0"/>
              <a:t>2012.Q1</a:t>
            </a:r>
            <a:endParaRPr lang="zh-CN" altLang="en-US" sz="3200" dirty="0" smtClean="0"/>
          </a:p>
          <a:p>
            <a:pPr marL="342900" marR="0" lvl="0" indent="-342900" fontAlgn="auto">
              <a:lnSpc>
                <a:spcPct val="80000"/>
              </a:lnSpc>
              <a:spcBef>
                <a:spcPct val="20000"/>
              </a:spcBef>
              <a:spcAft>
                <a:spcPts val="0"/>
              </a:spcAft>
              <a:buClrTx/>
              <a:buSzTx/>
              <a:tabLst/>
              <a:defRPr/>
            </a:pPr>
            <a:endParaRPr lang="zh-CN" altLang="en-US" sz="30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可选过程 6"/>
          <p:cNvSpPr/>
          <p:nvPr/>
        </p:nvSpPr>
        <p:spPr>
          <a:xfrm>
            <a:off x="1403648" y="1052736"/>
            <a:ext cx="3024336" cy="129614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t>TaeSite</a:t>
            </a:r>
            <a:r>
              <a:rPr lang="zh-CN" altLang="en-US" sz="2400" dirty="0" smtClean="0"/>
              <a:t>店铺装修</a:t>
            </a:r>
            <a:endParaRPr lang="en-US" altLang="zh-CN" sz="2400" dirty="0" smtClean="0"/>
          </a:p>
          <a:p>
            <a:pPr algn="ctr"/>
            <a:endParaRPr lang="zh-CN" altLang="en-US" sz="2400" dirty="0"/>
          </a:p>
        </p:txBody>
      </p:sp>
      <p:sp>
        <p:nvSpPr>
          <p:cNvPr id="8" name="流程图: 可选过程 7"/>
          <p:cNvSpPr/>
          <p:nvPr/>
        </p:nvSpPr>
        <p:spPr>
          <a:xfrm>
            <a:off x="4932040" y="1052736"/>
            <a:ext cx="2952328" cy="129614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Container</a:t>
            </a:r>
            <a:r>
              <a:rPr lang="zh-CN" altLang="en-US" sz="2400" dirty="0" smtClean="0"/>
              <a:t>店铺浏览</a:t>
            </a:r>
            <a:endParaRPr lang="en-US" altLang="zh-CN" sz="2400" dirty="0" smtClean="0"/>
          </a:p>
          <a:p>
            <a:pPr algn="ctr"/>
            <a:r>
              <a:rPr lang="zh-CN" altLang="en-US" sz="2400" dirty="0" smtClean="0"/>
              <a:t>                                     </a:t>
            </a:r>
            <a:endParaRPr lang="zh-CN" altLang="en-US" sz="2400" dirty="0"/>
          </a:p>
        </p:txBody>
      </p:sp>
      <p:sp>
        <p:nvSpPr>
          <p:cNvPr id="9" name="流程图: 可选过程 8"/>
          <p:cNvSpPr/>
          <p:nvPr/>
        </p:nvSpPr>
        <p:spPr>
          <a:xfrm>
            <a:off x="2915816" y="4437112"/>
            <a:ext cx="4032448" cy="223224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endParaRPr lang="en-US" altLang="zh-CN" sz="3200" dirty="0" smtClean="0"/>
          </a:p>
          <a:p>
            <a:pPr algn="ctr"/>
            <a:endParaRPr lang="en-US" altLang="zh-CN" sz="3200" dirty="0" smtClean="0"/>
          </a:p>
          <a:p>
            <a:pPr algn="ctr"/>
            <a:r>
              <a:rPr lang="en-US" altLang="zh-CN" sz="3200" dirty="0" smtClean="0"/>
              <a:t>grid</a:t>
            </a:r>
            <a:endParaRPr lang="zh-CN" altLang="en-US" sz="3200" dirty="0"/>
          </a:p>
        </p:txBody>
      </p:sp>
      <p:sp>
        <p:nvSpPr>
          <p:cNvPr id="12" name="内容占位符 2"/>
          <p:cNvSpPr>
            <a:spLocks noGrp="1"/>
          </p:cNvSpPr>
          <p:nvPr>
            <p:ph idx="1"/>
          </p:nvPr>
        </p:nvSpPr>
        <p:spPr>
          <a:xfrm>
            <a:off x="395536" y="2780928"/>
            <a:ext cx="1944216" cy="3096344"/>
          </a:xfrm>
          <a:blipFill>
            <a:blip r:embed="rId3" cstate="print"/>
            <a:tile tx="0" ty="0" sx="100000" sy="100000" flip="none" algn="tl"/>
          </a:blipFill>
        </p:spPr>
        <p:txBody>
          <a:bodyPr>
            <a:noAutofit/>
          </a:bodyPr>
          <a:lstStyle/>
          <a:p>
            <a:pPr>
              <a:buNone/>
            </a:pPr>
            <a:r>
              <a:rPr lang="en-US" altLang="zh-CN" sz="1800" dirty="0" smtClean="0"/>
              <a:t>app1</a:t>
            </a:r>
            <a:endParaRPr lang="en-US" altLang="zh-CN" sz="1800" b="1" dirty="0" smtClean="0">
              <a:solidFill>
                <a:srgbClr val="00B050"/>
              </a:solidFill>
            </a:endParaRPr>
          </a:p>
          <a:p>
            <a:pPr>
              <a:buNone/>
            </a:pPr>
            <a:r>
              <a:rPr lang="en-US" altLang="zh-CN" sz="1800" dirty="0" smtClean="0"/>
              <a:t>─</a:t>
            </a:r>
            <a:r>
              <a:rPr lang="en-US" altLang="zh-CN" sz="1800" b="1" dirty="0" smtClean="0">
                <a:solidFill>
                  <a:srgbClr val="FF0000"/>
                </a:solidFill>
              </a:rPr>
              <a:t>modules</a:t>
            </a:r>
          </a:p>
          <a:p>
            <a:pPr>
              <a:buNone/>
            </a:pPr>
            <a:r>
              <a:rPr lang="en-US" altLang="zh-CN" sz="1800" dirty="0" smtClean="0"/>
              <a:t>    └─tuangou</a:t>
            </a:r>
          </a:p>
          <a:p>
            <a:pPr>
              <a:buNone/>
            </a:pPr>
            <a:r>
              <a:rPr lang="en-US" altLang="zh-CN" sz="1800" dirty="0" smtClean="0"/>
              <a:t>           </a:t>
            </a:r>
            <a:r>
              <a:rPr lang="en-US" altLang="zh-CN" sz="1800" i="1" dirty="0" smtClean="0">
                <a:solidFill>
                  <a:srgbClr val="0070C0"/>
                </a:solidFill>
              </a:rPr>
              <a:t>edit.php</a:t>
            </a:r>
          </a:p>
          <a:p>
            <a:pPr>
              <a:buNone/>
            </a:pPr>
            <a:r>
              <a:rPr lang="en-US" altLang="zh-CN" sz="1800" i="1" dirty="0" smtClean="0">
                <a:solidFill>
                  <a:srgbClr val="0070C0"/>
                </a:solidFill>
              </a:rPr>
              <a:t>           view.php</a:t>
            </a:r>
          </a:p>
          <a:p>
            <a:pPr>
              <a:buNone/>
            </a:pPr>
            <a:r>
              <a:rPr lang="en-US" altLang="zh-CN" sz="1800" dirty="0" smtClean="0"/>
              <a:t>           </a:t>
            </a:r>
            <a:r>
              <a:rPr lang="en-US" altLang="zh-CN" sz="1800" b="1" dirty="0" smtClean="0">
                <a:solidFill>
                  <a:srgbClr val="00B050"/>
                </a:solidFill>
              </a:rPr>
              <a:t>module.xml</a:t>
            </a:r>
          </a:p>
          <a:p>
            <a:pPr>
              <a:buNone/>
            </a:pPr>
            <a:r>
              <a:rPr lang="en-US" altLang="zh-CN" sz="1800" dirty="0" smtClean="0"/>
              <a:t>─</a:t>
            </a:r>
            <a:r>
              <a:rPr lang="en-US" altLang="zh-CN" sz="1800" b="1" dirty="0" err="1" smtClean="0">
                <a:solidFill>
                  <a:srgbClr val="FF0000"/>
                </a:solidFill>
              </a:rPr>
              <a:t>seller_admin</a:t>
            </a:r>
            <a:endParaRPr lang="en-US" altLang="zh-CN" sz="1800" b="1" dirty="0" smtClean="0">
              <a:solidFill>
                <a:srgbClr val="FF0000"/>
              </a:solidFill>
            </a:endParaRPr>
          </a:p>
          <a:p>
            <a:pPr>
              <a:buNone/>
            </a:pPr>
            <a:r>
              <a:rPr lang="en-US" altLang="zh-CN" sz="1800" dirty="0" smtClean="0"/>
              <a:t>─</a:t>
            </a:r>
            <a:r>
              <a:rPr lang="en-US" altLang="zh-CN" sz="1800" b="1" dirty="0" smtClean="0"/>
              <a:t>others</a:t>
            </a:r>
          </a:p>
          <a:p>
            <a:pPr>
              <a:buNone/>
            </a:pPr>
            <a:r>
              <a:rPr lang="en-US" altLang="zh-CN" sz="1800" dirty="0" smtClean="0"/>
              <a:t>─ </a:t>
            </a:r>
            <a:r>
              <a:rPr lang="en-US" altLang="zh-CN" sz="1800" b="1" dirty="0" smtClean="0">
                <a:solidFill>
                  <a:srgbClr val="FF0000"/>
                </a:solidFill>
              </a:rPr>
              <a:t>services</a:t>
            </a:r>
            <a:endParaRPr lang="en-US" altLang="zh-CN" sz="1800" b="1" dirty="0" smtClean="0">
              <a:solidFill>
                <a:srgbClr val="00B050"/>
              </a:solidFill>
            </a:endParaRPr>
          </a:p>
          <a:p>
            <a:pPr>
              <a:buNone/>
            </a:pPr>
            <a:r>
              <a:rPr lang="en-US" altLang="zh-CN" sz="1800" dirty="0" smtClean="0"/>
              <a:t>           </a:t>
            </a:r>
            <a:endParaRPr lang="en-US" altLang="zh-CN" sz="1800" i="1" dirty="0" smtClean="0">
              <a:solidFill>
                <a:srgbClr val="0070C0"/>
              </a:solidFill>
            </a:endParaRPr>
          </a:p>
          <a:p>
            <a:pPr>
              <a:buNone/>
            </a:pPr>
            <a:endParaRPr lang="zh-CN" altLang="en-US" sz="1800" dirty="0"/>
          </a:p>
        </p:txBody>
      </p:sp>
      <p:cxnSp>
        <p:nvCxnSpPr>
          <p:cNvPr id="14" name="直接连接符 13"/>
          <p:cNvCxnSpPr>
            <a:endCxn id="15" idx="1"/>
          </p:cNvCxnSpPr>
          <p:nvPr/>
        </p:nvCxnSpPr>
        <p:spPr>
          <a:xfrm flipV="1">
            <a:off x="1835696" y="2024844"/>
            <a:ext cx="1224136" cy="1908212"/>
          </a:xfrm>
          <a:prstGeom prst="line">
            <a:avLst/>
          </a:prstGeom>
        </p:spPr>
        <p:style>
          <a:lnRef idx="2">
            <a:schemeClr val="accent3"/>
          </a:lnRef>
          <a:fillRef idx="0">
            <a:schemeClr val="accent3"/>
          </a:fillRef>
          <a:effectRef idx="1">
            <a:schemeClr val="accent3"/>
          </a:effectRef>
          <a:fontRef idx="minor">
            <a:schemeClr val="tx1"/>
          </a:fontRef>
        </p:style>
      </p:cxnSp>
      <p:sp>
        <p:nvSpPr>
          <p:cNvPr id="15" name="矩形 14"/>
          <p:cNvSpPr/>
          <p:nvPr/>
        </p:nvSpPr>
        <p:spPr>
          <a:xfrm>
            <a:off x="3059832" y="1844824"/>
            <a:ext cx="100811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edit.php</a:t>
            </a:r>
            <a:endParaRPr lang="zh-CN" altLang="en-US" dirty="0"/>
          </a:p>
        </p:txBody>
      </p:sp>
      <p:sp>
        <p:nvSpPr>
          <p:cNvPr id="16" name="矩形 15"/>
          <p:cNvSpPr/>
          <p:nvPr/>
        </p:nvSpPr>
        <p:spPr>
          <a:xfrm>
            <a:off x="6444208" y="1844824"/>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view.php</a:t>
            </a:r>
            <a:endParaRPr lang="zh-CN" altLang="en-US" dirty="0"/>
          </a:p>
        </p:txBody>
      </p:sp>
      <p:cxnSp>
        <p:nvCxnSpPr>
          <p:cNvPr id="17" name="直接连接符 16"/>
          <p:cNvCxnSpPr>
            <a:endCxn id="16" idx="1"/>
          </p:cNvCxnSpPr>
          <p:nvPr/>
        </p:nvCxnSpPr>
        <p:spPr>
          <a:xfrm flipV="1">
            <a:off x="1907704" y="2024844"/>
            <a:ext cx="4536504" cy="2268252"/>
          </a:xfrm>
          <a:prstGeom prst="line">
            <a:avLst/>
          </a:prstGeom>
        </p:spPr>
        <p:style>
          <a:lnRef idx="2">
            <a:schemeClr val="accent3"/>
          </a:lnRef>
          <a:fillRef idx="0">
            <a:schemeClr val="accent3"/>
          </a:fillRef>
          <a:effectRef idx="1">
            <a:schemeClr val="accent3"/>
          </a:effectRef>
          <a:fontRef idx="minor">
            <a:schemeClr val="tx1"/>
          </a:fontRef>
        </p:style>
      </p:cxnSp>
      <p:cxnSp>
        <p:nvCxnSpPr>
          <p:cNvPr id="22" name="直接连接符 21"/>
          <p:cNvCxnSpPr>
            <a:stCxn id="12" idx="3"/>
            <a:endCxn id="10" idx="2"/>
          </p:cNvCxnSpPr>
          <p:nvPr/>
        </p:nvCxnSpPr>
        <p:spPr>
          <a:xfrm>
            <a:off x="2339752" y="4329100"/>
            <a:ext cx="720080" cy="576064"/>
          </a:xfrm>
          <a:prstGeom prst="line">
            <a:avLst/>
          </a:prstGeom>
        </p:spPr>
        <p:style>
          <a:lnRef idx="2">
            <a:schemeClr val="accent3"/>
          </a:lnRef>
          <a:fillRef idx="0">
            <a:schemeClr val="accent3"/>
          </a:fillRef>
          <a:effectRef idx="1">
            <a:schemeClr val="accent3"/>
          </a:effectRef>
          <a:fontRef idx="minor">
            <a:schemeClr val="tx1"/>
          </a:fontRef>
        </p:style>
      </p:cxnSp>
      <p:sp>
        <p:nvSpPr>
          <p:cNvPr id="38" name="内容占位符 2"/>
          <p:cNvSpPr txBox="1">
            <a:spLocks/>
          </p:cNvSpPr>
          <p:nvPr/>
        </p:nvSpPr>
        <p:spPr>
          <a:xfrm>
            <a:off x="3131840" y="4797152"/>
            <a:ext cx="1656184" cy="1368152"/>
          </a:xfrm>
          <a:prstGeom prst="rect">
            <a:avLst/>
          </a:prstGeom>
          <a:blipFill>
            <a:blip r:embed="rId3" cstate="print"/>
            <a:tile tx="0" ty="0" sx="100000" sy="100000" flip="none" algn="tl"/>
          </a:blip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app1</a:t>
            </a:r>
            <a:endParaRPr kumimoji="0" lang="en-US" altLang="zh-CN" sz="1800" b="1" i="0" u="none" strike="noStrike" kern="1200" cap="none" spc="0" normalizeH="0" baseline="0" noProof="0" dirty="0" smtClean="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1" i="0" u="none" strike="noStrike" kern="1200" cap="none" spc="0" normalizeH="0" baseline="0" noProof="0" dirty="0" smtClean="0">
                <a:ln>
                  <a:noFill/>
                </a:ln>
                <a:solidFill>
                  <a:srgbClr val="FF0000"/>
                </a:solidFill>
                <a:effectLst/>
                <a:uLnTx/>
                <a:uFillTx/>
                <a:latin typeface="+mn-lt"/>
                <a:ea typeface="+mn-ea"/>
                <a:cs typeface="+mn-cs"/>
              </a:rPr>
              <a:t>services</a:t>
            </a:r>
          </a:p>
          <a:p>
            <a:pPr marL="342900" indent="-342900">
              <a:spcBef>
                <a:spcPct val="20000"/>
              </a:spcBef>
            </a:pPr>
            <a:r>
              <a:rPr lang="en-US" altLang="zh-CN" dirty="0" smtClean="0"/>
              <a:t>─</a:t>
            </a:r>
            <a:r>
              <a:rPr lang="en-US" altLang="zh-CN" b="1" dirty="0" smtClean="0"/>
              <a:t>others</a:t>
            </a:r>
          </a:p>
          <a:p>
            <a:pPr marL="342900" lvl="0" indent="-342900">
              <a:spcBef>
                <a:spcPct val="20000"/>
              </a:spcBef>
            </a:pPr>
            <a:r>
              <a:rPr lang="en-US" altLang="zh-CN" dirty="0" smtClean="0"/>
              <a:t>─</a:t>
            </a:r>
            <a:r>
              <a:rPr lang="en-US" altLang="zh-CN" b="1" dirty="0" err="1" smtClean="0">
                <a:solidFill>
                  <a:srgbClr val="FF0000"/>
                </a:solidFill>
              </a:rPr>
              <a:t>seller_admin</a:t>
            </a:r>
            <a:endParaRPr kumimoji="0" lang="en-US" altLang="zh-CN" sz="1800" b="1" i="0" u="none" strike="noStrike" kern="1200" cap="none" spc="0" normalizeH="0" baseline="0" noProof="0" dirty="0" smtClean="0">
              <a:ln>
                <a:noFill/>
              </a:ln>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1800" b="0" i="1" u="none" strike="noStrike" kern="1200" cap="none" spc="0" normalizeH="0" baseline="0" noProof="0" dirty="0" smtClean="0">
              <a:ln>
                <a:noFill/>
              </a:ln>
              <a:solidFill>
                <a:srgbClr val="0070C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椭圆 9"/>
          <p:cNvSpPr/>
          <p:nvPr/>
        </p:nvSpPr>
        <p:spPr>
          <a:xfrm>
            <a:off x="3059832" y="4581128"/>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cxnSp>
        <p:nvCxnSpPr>
          <p:cNvPr id="44" name="直接箭头连接符 43"/>
          <p:cNvCxnSpPr/>
          <p:nvPr/>
        </p:nvCxnSpPr>
        <p:spPr>
          <a:xfrm>
            <a:off x="3491880" y="2132856"/>
            <a:ext cx="648072" cy="3168352"/>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6" idx="2"/>
          </p:cNvCxnSpPr>
          <p:nvPr/>
        </p:nvCxnSpPr>
        <p:spPr>
          <a:xfrm flipH="1">
            <a:off x="4139952" y="2204864"/>
            <a:ext cx="2880320" cy="3096344"/>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53" name="圆柱形 52"/>
          <p:cNvSpPr/>
          <p:nvPr/>
        </p:nvSpPr>
        <p:spPr>
          <a:xfrm>
            <a:off x="7164288" y="3717032"/>
            <a:ext cx="1440160" cy="648072"/>
          </a:xfrm>
          <a:prstGeom prst="can">
            <a:avLst>
              <a:gd name="adj" fmla="val 261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err="1" smtClean="0"/>
              <a:t>MySql</a:t>
            </a:r>
            <a:endParaRPr lang="zh-CN" altLang="en-US" dirty="0"/>
          </a:p>
        </p:txBody>
      </p:sp>
      <p:sp>
        <p:nvSpPr>
          <p:cNvPr id="54" name="流程图: 直接访问存储器 53"/>
          <p:cNvSpPr/>
          <p:nvPr/>
        </p:nvSpPr>
        <p:spPr>
          <a:xfrm>
            <a:off x="7164288" y="2780928"/>
            <a:ext cx="1368152" cy="648072"/>
          </a:xfrm>
          <a:prstGeom prst="flowChartMagneticDrum">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err="1" smtClean="0"/>
              <a:t>Tair</a:t>
            </a:r>
            <a:endParaRPr lang="zh-CN" altLang="en-US" dirty="0"/>
          </a:p>
        </p:txBody>
      </p:sp>
      <p:sp>
        <p:nvSpPr>
          <p:cNvPr id="58" name="内容占位符 2"/>
          <p:cNvSpPr txBox="1">
            <a:spLocks/>
          </p:cNvSpPr>
          <p:nvPr/>
        </p:nvSpPr>
        <p:spPr>
          <a:xfrm>
            <a:off x="5220072" y="4797152"/>
            <a:ext cx="1656184" cy="1368152"/>
          </a:xfrm>
          <a:prstGeom prst="rect">
            <a:avLst/>
          </a:prstGeom>
          <a:blipFill>
            <a:blip r:embed="rId3" cstate="print"/>
            <a:tile tx="0" ty="0" sx="100000" sy="100000" flip="none" algn="tl"/>
          </a:blip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app1</a:t>
            </a:r>
            <a:endParaRPr kumimoji="0" lang="en-US" altLang="zh-CN" sz="1800" b="1" i="0" u="none" strike="noStrike" kern="1200" cap="none" spc="0" normalizeH="0" baseline="0" noProof="0" dirty="0" smtClean="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1800" b="1" i="0" u="none" strike="noStrike" kern="1200" cap="none" spc="0" normalizeH="0" baseline="0" noProof="0" dirty="0" smtClean="0">
                <a:ln>
                  <a:noFill/>
                </a:ln>
                <a:solidFill>
                  <a:srgbClr val="FF0000"/>
                </a:solidFill>
                <a:effectLst/>
                <a:uLnTx/>
                <a:uFillTx/>
                <a:latin typeface="+mn-lt"/>
                <a:ea typeface="+mn-ea"/>
                <a:cs typeface="+mn-cs"/>
              </a:rPr>
              <a:t>services</a:t>
            </a:r>
          </a:p>
          <a:p>
            <a:pPr marL="342900" indent="-342900">
              <a:spcBef>
                <a:spcPct val="20000"/>
              </a:spcBef>
            </a:pPr>
            <a:r>
              <a:rPr lang="en-US" altLang="zh-CN" dirty="0" smtClean="0"/>
              <a:t>─</a:t>
            </a:r>
            <a:r>
              <a:rPr lang="en-US" altLang="zh-CN" b="1" dirty="0" smtClean="0"/>
              <a:t>others</a:t>
            </a:r>
          </a:p>
          <a:p>
            <a:pPr marL="342900" lvl="0" indent="-342900">
              <a:spcBef>
                <a:spcPct val="20000"/>
              </a:spcBef>
            </a:pPr>
            <a:r>
              <a:rPr lang="en-US" altLang="zh-CN" dirty="0" smtClean="0"/>
              <a:t>─</a:t>
            </a:r>
            <a:r>
              <a:rPr lang="en-US" altLang="zh-CN" b="1" dirty="0" err="1" smtClean="0">
                <a:solidFill>
                  <a:srgbClr val="FF0000"/>
                </a:solidFill>
              </a:rPr>
              <a:t>seller_admin</a:t>
            </a:r>
            <a:endParaRPr kumimoji="0" lang="en-US" altLang="zh-CN" sz="1800" b="1" i="0" u="none" strike="noStrike" kern="1200" cap="none" spc="0" normalizeH="0" baseline="0" noProof="0" dirty="0" smtClean="0">
              <a:ln>
                <a:noFill/>
              </a:ln>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zh-CN" sz="1800" b="0" i="1" u="none" strike="noStrike" kern="1200" cap="none" spc="0" normalizeH="0" baseline="0" noProof="0" dirty="0" smtClean="0">
              <a:ln>
                <a:noFill/>
              </a:ln>
              <a:solidFill>
                <a:srgbClr val="0070C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椭圆 10"/>
          <p:cNvSpPr/>
          <p:nvPr/>
        </p:nvSpPr>
        <p:spPr>
          <a:xfrm>
            <a:off x="5148064" y="4581128"/>
            <a:ext cx="936104" cy="6480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21" name="标题 1"/>
          <p:cNvSpPr>
            <a:spLocks noGrp="1"/>
          </p:cNvSpPr>
          <p:nvPr>
            <p:ph type="title"/>
          </p:nvPr>
        </p:nvSpPr>
        <p:spPr>
          <a:xfrm>
            <a:off x="457200" y="-99392"/>
            <a:ext cx="8229600" cy="1143000"/>
          </a:xfrm>
        </p:spPr>
        <p:txBody>
          <a:bodyPr/>
          <a:lstStyle/>
          <a:p>
            <a:r>
              <a:rPr lang="en-US" altLang="zh-CN" dirty="0" smtClean="0"/>
              <a:t>TAE</a:t>
            </a:r>
            <a:r>
              <a:rPr lang="zh-CN" altLang="en-US" dirty="0" smtClean="0"/>
              <a:t>遇到前端瓶颈</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JS</a:t>
            </a:r>
            <a:r>
              <a:rPr lang="zh-CN" altLang="en-US" dirty="0" smtClean="0"/>
              <a:t>安全解决方案</a:t>
            </a:r>
            <a:endParaRPr lang="zh-CN" altLang="en-US" dirty="0"/>
          </a:p>
        </p:txBody>
      </p:sp>
      <p:pic>
        <p:nvPicPr>
          <p:cNvPr id="2051" name="Picture 3"/>
          <p:cNvPicPr>
            <a:picLocks noChangeAspect="1" noChangeArrowheads="1"/>
          </p:cNvPicPr>
          <p:nvPr/>
        </p:nvPicPr>
        <p:blipFill>
          <a:blip r:embed="rId3" cstate="print"/>
          <a:srcRect/>
          <a:stretch>
            <a:fillRect/>
          </a:stretch>
        </p:blipFill>
        <p:spPr bwMode="auto">
          <a:xfrm>
            <a:off x="251519" y="1412776"/>
            <a:ext cx="3168353" cy="600894"/>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251520" y="3068960"/>
            <a:ext cx="8526947" cy="3528392"/>
          </a:xfrm>
          <a:prstGeom prst="rect">
            <a:avLst/>
          </a:prstGeom>
          <a:noFill/>
          <a:ln w="9525">
            <a:noFill/>
            <a:miter lim="800000"/>
            <a:headEnd/>
            <a:tailEnd/>
          </a:ln>
        </p:spPr>
      </p:pic>
      <p:pic>
        <p:nvPicPr>
          <p:cNvPr id="2054" name="Picture 6"/>
          <p:cNvPicPr>
            <a:picLocks noChangeAspect="1" noChangeArrowheads="1"/>
          </p:cNvPicPr>
          <p:nvPr/>
        </p:nvPicPr>
        <p:blipFill>
          <a:blip r:embed="rId5" cstate="print"/>
          <a:srcRect/>
          <a:stretch>
            <a:fillRect/>
          </a:stretch>
        </p:blipFill>
        <p:spPr bwMode="auto">
          <a:xfrm>
            <a:off x="251521" y="2312026"/>
            <a:ext cx="2520279" cy="3968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a:t>
            </a:r>
            <a:r>
              <a:rPr lang="en-US" altLang="zh-CN" dirty="0" err="1" smtClean="0"/>
              <a:t>caja</a:t>
            </a:r>
            <a:r>
              <a:rPr lang="zh-CN" altLang="en-US" dirty="0" smtClean="0"/>
              <a:t>的意义</a:t>
            </a:r>
            <a:endParaRPr lang="zh-CN" altLang="en-US" dirty="0"/>
          </a:p>
        </p:txBody>
      </p:sp>
      <p:sp>
        <p:nvSpPr>
          <p:cNvPr id="3" name="内容占位符 2"/>
          <p:cNvSpPr>
            <a:spLocks noGrp="1"/>
          </p:cNvSpPr>
          <p:nvPr>
            <p:ph idx="1"/>
          </p:nvPr>
        </p:nvSpPr>
        <p:spPr/>
        <p:txBody>
          <a:bodyPr/>
          <a:lstStyle/>
          <a:p>
            <a:r>
              <a:rPr lang="zh-CN" altLang="zh-CN" dirty="0" smtClean="0"/>
              <a:t>确立了</a:t>
            </a:r>
            <a:r>
              <a:rPr lang="en-US" altLang="zh-CN" dirty="0" smtClean="0"/>
              <a:t>tae</a:t>
            </a:r>
            <a:r>
              <a:rPr lang="zh-CN" altLang="zh-CN" dirty="0" smtClean="0"/>
              <a:t>的</a:t>
            </a:r>
            <a:r>
              <a:rPr lang="en-US" altLang="zh-CN" dirty="0" err="1" smtClean="0"/>
              <a:t>js</a:t>
            </a:r>
            <a:r>
              <a:rPr lang="zh-CN" altLang="zh-CN" dirty="0" smtClean="0"/>
              <a:t>安全机制</a:t>
            </a:r>
            <a:endParaRPr lang="en-US" altLang="zh-CN" dirty="0" smtClean="0"/>
          </a:p>
          <a:p>
            <a:r>
              <a:rPr lang="zh-CN" altLang="en-US" dirty="0" smtClean="0"/>
              <a:t>为</a:t>
            </a:r>
            <a:r>
              <a:rPr lang="en-US" altLang="zh-CN" dirty="0" smtClean="0"/>
              <a:t>TAE</a:t>
            </a:r>
            <a:r>
              <a:rPr lang="zh-CN" altLang="en-US" dirty="0" smtClean="0"/>
              <a:t>的大规模正式商用扫清了障碍</a:t>
            </a:r>
            <a:endParaRPr lang="en-US" altLang="zh-CN" dirty="0" smtClean="0"/>
          </a:p>
          <a:p>
            <a:r>
              <a:rPr lang="zh-CN" altLang="zh-CN" dirty="0" smtClean="0"/>
              <a:t>为后续专职前端的接手奠定了基础</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图示 3"/>
          <p:cNvGraphicFramePr/>
          <p:nvPr>
            <p:extLst>
              <p:ext uri="{D42A27DB-BD31-4B8C-83A1-F6EECF244321}">
                <p14:modId xmlns="" xmlns:p14="http://schemas.microsoft.com/office/powerpoint/2010/main" val="3466038989"/>
              </p:ext>
            </p:extLst>
          </p:nvPr>
        </p:nvGraphicFramePr>
        <p:xfrm>
          <a:off x="2744180" y="1340768"/>
          <a:ext cx="3960440"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lstStyle/>
          <a:p>
            <a:r>
              <a:rPr lang="zh-CN" altLang="en-US" dirty="0" smtClean="0"/>
              <a:t>淘宝</a:t>
            </a:r>
            <a:r>
              <a:rPr lang="en-US" altLang="zh-CN" dirty="0" smtClean="0"/>
              <a:t>U</a:t>
            </a:r>
            <a:r>
              <a:rPr lang="zh-CN" altLang="en-US" dirty="0" smtClean="0"/>
              <a:t>站</a:t>
            </a:r>
            <a:endParaRPr lang="zh-CN" altLang="en-US" dirty="0"/>
          </a:p>
        </p:txBody>
      </p:sp>
      <p:sp>
        <p:nvSpPr>
          <p:cNvPr id="3" name="内容占位符 2"/>
          <p:cNvSpPr>
            <a:spLocks noGrp="1"/>
          </p:cNvSpPr>
          <p:nvPr>
            <p:ph idx="1"/>
          </p:nvPr>
        </p:nvSpPr>
        <p:spPr>
          <a:xfrm>
            <a:off x="395536" y="1124744"/>
            <a:ext cx="8229600" cy="5472608"/>
          </a:xfrm>
        </p:spPr>
        <p:txBody>
          <a:bodyPr>
            <a:normAutofit lnSpcReduction="10000"/>
          </a:bodyPr>
          <a:lstStyle/>
          <a:p>
            <a:r>
              <a:rPr lang="en-US" altLang="zh-CN" dirty="0" smtClean="0"/>
              <a:t>2012.6   U</a:t>
            </a:r>
            <a:r>
              <a:rPr lang="zh-CN" altLang="en-US" dirty="0" smtClean="0"/>
              <a:t>站项目筹备</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r>
              <a:rPr lang="en-US" altLang="zh-CN" dirty="0" smtClean="0"/>
              <a:t>2012.7</a:t>
            </a:r>
          </a:p>
          <a:p>
            <a:pPr lvl="1">
              <a:buNone/>
            </a:pPr>
            <a:r>
              <a:rPr lang="en-US" altLang="zh-CN" dirty="0" smtClean="0"/>
              <a:t>U</a:t>
            </a:r>
            <a:r>
              <a:rPr lang="zh-CN" altLang="en-US" dirty="0" smtClean="0"/>
              <a:t>站立项，技术选型采用</a:t>
            </a:r>
            <a:r>
              <a:rPr lang="en-US" altLang="zh-CN" dirty="0" smtClean="0"/>
              <a:t>TAE Host</a:t>
            </a:r>
            <a:r>
              <a:rPr lang="zh-CN" altLang="en-US" dirty="0" smtClean="0"/>
              <a:t>代码</a:t>
            </a:r>
            <a:endParaRPr lang="en-US" altLang="zh-CN" dirty="0" smtClean="0"/>
          </a:p>
          <a:p>
            <a:pPr lvl="1">
              <a:buNone/>
            </a:pPr>
            <a:endParaRPr lang="en-US" altLang="zh-CN" dirty="0" smtClean="0"/>
          </a:p>
          <a:p>
            <a:r>
              <a:rPr lang="en-US" altLang="zh-CN" dirty="0" smtClean="0"/>
              <a:t>2012.8</a:t>
            </a:r>
          </a:p>
          <a:p>
            <a:pPr lvl="1">
              <a:buNone/>
            </a:pPr>
            <a:r>
              <a:rPr lang="zh-CN" altLang="en-US" dirty="0" smtClean="0"/>
              <a:t>伯昊团队加入</a:t>
            </a:r>
            <a:r>
              <a:rPr lang="en-US" altLang="zh-CN" dirty="0" smtClean="0"/>
              <a:t>TAE</a:t>
            </a:r>
          </a:p>
          <a:p>
            <a:pPr>
              <a:buNone/>
            </a:pPr>
            <a:endParaRPr lang="en-US" altLang="zh-CN" dirty="0" smtClean="0"/>
          </a:p>
          <a:p>
            <a:pPr>
              <a:buNone/>
            </a:pPr>
            <a:endParaRPr lang="zh-CN" altLang="en-US" dirty="0"/>
          </a:p>
        </p:txBody>
      </p:sp>
      <p:pic>
        <p:nvPicPr>
          <p:cNvPr id="5" name="Picture 2"/>
          <p:cNvPicPr>
            <a:picLocks noChangeAspect="1" noChangeArrowheads="1"/>
          </p:cNvPicPr>
          <p:nvPr/>
        </p:nvPicPr>
        <p:blipFill>
          <a:blip r:embed="rId3" cstate="print"/>
          <a:srcRect/>
          <a:stretch>
            <a:fillRect/>
          </a:stretch>
        </p:blipFill>
        <p:spPr bwMode="auto">
          <a:xfrm>
            <a:off x="1120477" y="1772816"/>
            <a:ext cx="6619875" cy="179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标题 59"/>
          <p:cNvSpPr>
            <a:spLocks noGrp="1"/>
          </p:cNvSpPr>
          <p:nvPr>
            <p:ph type="title"/>
          </p:nvPr>
        </p:nvSpPr>
        <p:spPr>
          <a:xfrm>
            <a:off x="323528" y="53752"/>
            <a:ext cx="8229600" cy="1143000"/>
          </a:xfrm>
        </p:spPr>
        <p:txBody>
          <a:bodyPr/>
          <a:lstStyle/>
          <a:p>
            <a:r>
              <a:rPr lang="en-US" altLang="zh-CN" dirty="0" smtClean="0"/>
              <a:t>TAE</a:t>
            </a:r>
            <a:r>
              <a:rPr lang="zh-CN" altLang="en-US" dirty="0" smtClean="0"/>
              <a:t>的运维</a:t>
            </a:r>
            <a:endParaRPr lang="zh-CN" altLang="en-US" dirty="0"/>
          </a:p>
        </p:txBody>
      </p:sp>
      <p:sp>
        <p:nvSpPr>
          <p:cNvPr id="61" name="矩形 60"/>
          <p:cNvSpPr/>
          <p:nvPr/>
        </p:nvSpPr>
        <p:spPr>
          <a:xfrm>
            <a:off x="539552" y="4235908"/>
            <a:ext cx="8072494" cy="1857388"/>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t"/>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sz="1400" dirty="0" smtClean="0">
                <a:solidFill>
                  <a:srgbClr val="C00000"/>
                </a:solidFill>
                <a:latin typeface="微软雅黑" pitchFamily="34" charset="-122"/>
                <a:ea typeface="微软雅黑" pitchFamily="34" charset="-122"/>
              </a:rPr>
              <a:t>T4 VM</a:t>
            </a:r>
            <a:endParaRPr lang="zh-CN" altLang="en-US" sz="1400" dirty="0" smtClean="0">
              <a:solidFill>
                <a:srgbClr val="C00000"/>
              </a:solidFill>
              <a:latin typeface="微软雅黑" pitchFamily="34" charset="-122"/>
              <a:ea typeface="微软雅黑" pitchFamily="34" charset="-122"/>
            </a:endParaRPr>
          </a:p>
        </p:txBody>
      </p:sp>
      <p:sp>
        <p:nvSpPr>
          <p:cNvPr id="62" name="剪去单角的矩形 61"/>
          <p:cNvSpPr/>
          <p:nvPr/>
        </p:nvSpPr>
        <p:spPr>
          <a:xfrm>
            <a:off x="652218" y="1268760"/>
            <a:ext cx="7632848" cy="576064"/>
          </a:xfrm>
          <a:prstGeom prst="snip1Rect">
            <a:avLst/>
          </a:prstGeom>
          <a:ln/>
        </p:spPr>
        <p:style>
          <a:lnRef idx="3">
            <a:schemeClr val="lt1"/>
          </a:lnRef>
          <a:fillRef idx="1">
            <a:schemeClr val="accent6"/>
          </a:fillRef>
          <a:effectRef idx="1">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smtClean="0">
                <a:solidFill>
                  <a:schemeClr val="bg1"/>
                </a:solidFill>
                <a:latin typeface="微软雅黑" pitchFamily="34" charset="-122"/>
                <a:ea typeface="微软雅黑" pitchFamily="34" charset="-122"/>
              </a:rPr>
              <a:t>小二后台</a:t>
            </a:r>
          </a:p>
        </p:txBody>
      </p:sp>
      <p:cxnSp>
        <p:nvCxnSpPr>
          <p:cNvPr id="63" name="直接箭头连接符 62"/>
          <p:cNvCxnSpPr/>
          <p:nvPr/>
        </p:nvCxnSpPr>
        <p:spPr>
          <a:xfrm>
            <a:off x="5620770" y="1844824"/>
            <a:ext cx="0" cy="93610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4" name="圆角矩形 63"/>
          <p:cNvSpPr/>
          <p:nvPr/>
        </p:nvSpPr>
        <p:spPr>
          <a:xfrm>
            <a:off x="3604546" y="2780928"/>
            <a:ext cx="2160240" cy="857256"/>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itchFamily="34" charset="-122"/>
                <a:ea typeface="微软雅黑" pitchFamily="34" charset="-122"/>
              </a:rPr>
              <a:t>TECS</a:t>
            </a:r>
            <a:endParaRPr lang="zh-CN" altLang="en-US" sz="1400" dirty="0" smtClean="0">
              <a:solidFill>
                <a:schemeClr val="bg1"/>
              </a:solidFill>
              <a:latin typeface="微软雅黑" pitchFamily="34" charset="-122"/>
              <a:ea typeface="微软雅黑" pitchFamily="34" charset="-122"/>
            </a:endParaRPr>
          </a:p>
        </p:txBody>
      </p:sp>
      <p:sp>
        <p:nvSpPr>
          <p:cNvPr id="65" name="圆角矩形 64"/>
          <p:cNvSpPr/>
          <p:nvPr/>
        </p:nvSpPr>
        <p:spPr>
          <a:xfrm>
            <a:off x="3820570" y="4437112"/>
            <a:ext cx="1728192" cy="50405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smtClean="0">
                <a:solidFill>
                  <a:schemeClr val="bg1"/>
                </a:solidFill>
                <a:latin typeface="微软雅黑" pitchFamily="34" charset="-122"/>
                <a:ea typeface="微软雅黑" pitchFamily="34" charset="-122"/>
              </a:rPr>
              <a:t>TAE Agent</a:t>
            </a:r>
            <a:endParaRPr lang="zh-CN" altLang="en-US" sz="1400" dirty="0" smtClean="0">
              <a:solidFill>
                <a:schemeClr val="bg1"/>
              </a:solidFill>
              <a:latin typeface="微软雅黑" pitchFamily="34" charset="-122"/>
              <a:ea typeface="微软雅黑" pitchFamily="34" charset="-122"/>
            </a:endParaRPr>
          </a:p>
        </p:txBody>
      </p:sp>
      <p:cxnSp>
        <p:nvCxnSpPr>
          <p:cNvPr id="66" name="直接箭头连接符 65"/>
          <p:cNvCxnSpPr/>
          <p:nvPr/>
        </p:nvCxnSpPr>
        <p:spPr>
          <a:xfrm rot="5400000">
            <a:off x="1339429" y="4037933"/>
            <a:ext cx="786612" cy="79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67" name="TextBox 24"/>
          <p:cNvSpPr txBox="1"/>
          <p:nvPr/>
        </p:nvSpPr>
        <p:spPr>
          <a:xfrm>
            <a:off x="5332738" y="2132856"/>
            <a:ext cx="740908"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EC</a:t>
            </a:r>
            <a:r>
              <a:rPr lang="zh-CN" altLang="en-US" sz="1200" dirty="0" smtClean="0">
                <a:latin typeface="微软雅黑" pitchFamily="34" charset="-122"/>
                <a:ea typeface="微软雅黑" pitchFamily="34" charset="-122"/>
              </a:rPr>
              <a:t> </a:t>
            </a:r>
            <a:r>
              <a:rPr lang="en-US" altLang="zh-CN" sz="1200" dirty="0" smtClean="0">
                <a:latin typeface="微软雅黑" pitchFamily="34" charset="-122"/>
                <a:ea typeface="微软雅黑" pitchFamily="34" charset="-122"/>
              </a:rPr>
              <a:t>Rule</a:t>
            </a:r>
            <a:endParaRPr lang="zh-CN" altLang="en-US" sz="1200" dirty="0" smtClean="0">
              <a:latin typeface="微软雅黑" pitchFamily="34" charset="-122"/>
              <a:ea typeface="微软雅黑" pitchFamily="34" charset="-122"/>
            </a:endParaRPr>
          </a:p>
        </p:txBody>
      </p:sp>
      <p:sp>
        <p:nvSpPr>
          <p:cNvPr id="68" name="圆角矩形 67"/>
          <p:cNvSpPr/>
          <p:nvPr/>
        </p:nvSpPr>
        <p:spPr>
          <a:xfrm>
            <a:off x="724226" y="5467454"/>
            <a:ext cx="7776864" cy="57150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smtClean="0">
                <a:solidFill>
                  <a:schemeClr val="bg1"/>
                </a:solidFill>
                <a:latin typeface="微软雅黑" pitchFamily="34" charset="-122"/>
                <a:ea typeface="微软雅黑" pitchFamily="34" charset="-122"/>
              </a:rPr>
              <a:t>TAE Application Server</a:t>
            </a:r>
            <a:r>
              <a:rPr lang="zh-CN" altLang="en-US" sz="1400" dirty="0" smtClean="0">
                <a:solidFill>
                  <a:schemeClr val="bg1"/>
                </a:solidFill>
                <a:latin typeface="微软雅黑" pitchFamily="34" charset="-122"/>
                <a:ea typeface="微软雅黑" pitchFamily="34" charset="-122"/>
              </a:rPr>
              <a:t>（</a:t>
            </a:r>
            <a:r>
              <a:rPr lang="en-US" altLang="zh-CN" sz="1400" dirty="0" err="1" smtClean="0">
                <a:solidFill>
                  <a:schemeClr val="bg1"/>
                </a:solidFill>
                <a:latin typeface="微软雅黑" pitchFamily="34" charset="-122"/>
                <a:ea typeface="微软雅黑" pitchFamily="34" charset="-122"/>
              </a:rPr>
              <a:t>TaeGrid</a:t>
            </a:r>
            <a:r>
              <a:rPr lang="zh-CN" altLang="en-US" sz="1400" dirty="0" smtClean="0">
                <a:solidFill>
                  <a:schemeClr val="bg1"/>
                </a:solidFill>
                <a:latin typeface="微软雅黑" pitchFamily="34" charset="-122"/>
                <a:ea typeface="微软雅黑" pitchFamily="34" charset="-122"/>
              </a:rPr>
              <a:t>）</a:t>
            </a:r>
          </a:p>
        </p:txBody>
      </p:sp>
      <p:cxnSp>
        <p:nvCxnSpPr>
          <p:cNvPr id="69" name="直接箭头连接符 68"/>
          <p:cNvCxnSpPr/>
          <p:nvPr/>
        </p:nvCxnSpPr>
        <p:spPr>
          <a:xfrm rot="5400000">
            <a:off x="1518818" y="5226696"/>
            <a:ext cx="428628"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0" name="圆角矩形 69"/>
          <p:cNvSpPr/>
          <p:nvPr/>
        </p:nvSpPr>
        <p:spPr>
          <a:xfrm>
            <a:off x="6988922" y="2780928"/>
            <a:ext cx="1512168" cy="8572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smtClean="0">
                <a:solidFill>
                  <a:schemeClr val="bg1"/>
                </a:solidFill>
                <a:latin typeface="微软雅黑" pitchFamily="34" charset="-122"/>
                <a:ea typeface="微软雅黑" pitchFamily="34" charset="-122"/>
              </a:rPr>
              <a:t>TAE Deploy Center</a:t>
            </a:r>
            <a:endParaRPr lang="zh-CN" altLang="en-US" sz="1400" dirty="0" smtClean="0">
              <a:solidFill>
                <a:schemeClr val="bg1"/>
              </a:solidFill>
              <a:latin typeface="微软雅黑" pitchFamily="34" charset="-122"/>
              <a:ea typeface="微软雅黑" pitchFamily="34" charset="-122"/>
            </a:endParaRPr>
          </a:p>
        </p:txBody>
      </p:sp>
      <p:cxnSp>
        <p:nvCxnSpPr>
          <p:cNvPr id="71" name="直接箭头连接符 70"/>
          <p:cNvCxnSpPr/>
          <p:nvPr/>
        </p:nvCxnSpPr>
        <p:spPr>
          <a:xfrm>
            <a:off x="3820570" y="1844824"/>
            <a:ext cx="0" cy="93610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2" name="TextBox 80"/>
          <p:cNvSpPr txBox="1"/>
          <p:nvPr/>
        </p:nvSpPr>
        <p:spPr>
          <a:xfrm>
            <a:off x="2596434" y="2132856"/>
            <a:ext cx="1406475"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2. Scale </a:t>
            </a:r>
            <a:r>
              <a:rPr lang="en-US" altLang="zh-CN" sz="1200" dirty="0" smtClean="0"/>
              <a:t>command</a:t>
            </a:r>
            <a:endParaRPr lang="zh-CN" altLang="en-US" sz="1200" dirty="0" smtClean="0">
              <a:latin typeface="微软雅黑" pitchFamily="34" charset="-122"/>
              <a:ea typeface="微软雅黑" pitchFamily="34" charset="-122"/>
            </a:endParaRPr>
          </a:p>
        </p:txBody>
      </p:sp>
      <p:cxnSp>
        <p:nvCxnSpPr>
          <p:cNvPr id="73" name="直接箭头连接符 72"/>
          <p:cNvCxnSpPr>
            <a:stCxn id="64" idx="3"/>
            <a:endCxn id="70" idx="1"/>
          </p:cNvCxnSpPr>
          <p:nvPr/>
        </p:nvCxnSpPr>
        <p:spPr>
          <a:xfrm>
            <a:off x="5764786" y="3209556"/>
            <a:ext cx="122413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4" name="TextBox 84"/>
          <p:cNvSpPr txBox="1"/>
          <p:nvPr/>
        </p:nvSpPr>
        <p:spPr>
          <a:xfrm>
            <a:off x="5836794" y="2924944"/>
            <a:ext cx="108012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8. Deploy Command</a:t>
            </a:r>
            <a:endParaRPr lang="zh-CN" altLang="en-US" sz="1200" dirty="0" smtClean="0">
              <a:latin typeface="微软雅黑" pitchFamily="34" charset="-122"/>
              <a:ea typeface="微软雅黑" pitchFamily="34" charset="-122"/>
            </a:endParaRPr>
          </a:p>
        </p:txBody>
      </p:sp>
      <p:sp>
        <p:nvSpPr>
          <p:cNvPr id="75" name="圆角矩形 74"/>
          <p:cNvSpPr/>
          <p:nvPr/>
        </p:nvSpPr>
        <p:spPr>
          <a:xfrm>
            <a:off x="868242" y="2780928"/>
            <a:ext cx="1584176" cy="8572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smtClean="0">
                <a:solidFill>
                  <a:schemeClr val="bg1"/>
                </a:solidFill>
                <a:latin typeface="微软雅黑" pitchFamily="34" charset="-122"/>
                <a:ea typeface="微软雅黑" pitchFamily="34" charset="-122"/>
              </a:rPr>
              <a:t>T4 Console/</a:t>
            </a:r>
            <a:r>
              <a:rPr lang="en-US" altLang="zh-CN" sz="1400" dirty="0" err="1" smtClean="0">
                <a:solidFill>
                  <a:schemeClr val="bg1"/>
                </a:solidFill>
                <a:latin typeface="微软雅黑" pitchFamily="34" charset="-122"/>
                <a:ea typeface="微软雅黑" pitchFamily="34" charset="-122"/>
              </a:rPr>
              <a:t>Api</a:t>
            </a:r>
            <a:endParaRPr lang="zh-CN" altLang="en-US" sz="1400" dirty="0" smtClean="0">
              <a:solidFill>
                <a:schemeClr val="bg1"/>
              </a:solidFill>
              <a:latin typeface="微软雅黑" pitchFamily="34" charset="-122"/>
              <a:ea typeface="微软雅黑" pitchFamily="34" charset="-122"/>
            </a:endParaRPr>
          </a:p>
        </p:txBody>
      </p:sp>
      <p:sp>
        <p:nvSpPr>
          <p:cNvPr id="76" name="圆角矩形 75"/>
          <p:cNvSpPr/>
          <p:nvPr/>
        </p:nvSpPr>
        <p:spPr>
          <a:xfrm>
            <a:off x="940250" y="4437112"/>
            <a:ext cx="1728192" cy="504056"/>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smtClean="0">
                <a:solidFill>
                  <a:schemeClr val="bg1"/>
                </a:solidFill>
                <a:latin typeface="微软雅黑" pitchFamily="34" charset="-122"/>
                <a:ea typeface="微软雅黑" pitchFamily="34" charset="-122"/>
              </a:rPr>
              <a:t>T4 Agent</a:t>
            </a:r>
            <a:endParaRPr lang="zh-CN" altLang="en-US" sz="1400" dirty="0" smtClean="0">
              <a:solidFill>
                <a:schemeClr val="bg1"/>
              </a:solidFill>
              <a:latin typeface="微软雅黑" pitchFamily="34" charset="-122"/>
              <a:ea typeface="微软雅黑" pitchFamily="34" charset="-122"/>
            </a:endParaRPr>
          </a:p>
        </p:txBody>
      </p:sp>
      <p:cxnSp>
        <p:nvCxnSpPr>
          <p:cNvPr id="77" name="直接箭头连接符 76"/>
          <p:cNvCxnSpPr>
            <a:stCxn id="64" idx="1"/>
            <a:endCxn id="75" idx="3"/>
          </p:cNvCxnSpPr>
          <p:nvPr/>
        </p:nvCxnSpPr>
        <p:spPr>
          <a:xfrm flipH="1">
            <a:off x="2452418" y="3209556"/>
            <a:ext cx="115212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8" name="TextBox 99"/>
          <p:cNvSpPr txBox="1"/>
          <p:nvPr/>
        </p:nvSpPr>
        <p:spPr>
          <a:xfrm>
            <a:off x="2668442" y="2996952"/>
            <a:ext cx="1080120"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3. New </a:t>
            </a:r>
            <a:r>
              <a:rPr lang="en-US" altLang="zh-CN" sz="1200" dirty="0" err="1" smtClean="0">
                <a:latin typeface="微软雅黑" pitchFamily="34" charset="-122"/>
                <a:ea typeface="微软雅黑" pitchFamily="34" charset="-122"/>
              </a:rPr>
              <a:t>Vm</a:t>
            </a:r>
            <a:endParaRPr lang="zh-CN" altLang="en-US" sz="1200" dirty="0" smtClean="0">
              <a:latin typeface="微软雅黑" pitchFamily="34" charset="-122"/>
              <a:ea typeface="微软雅黑" pitchFamily="34" charset="-122"/>
            </a:endParaRPr>
          </a:p>
        </p:txBody>
      </p:sp>
      <p:cxnSp>
        <p:nvCxnSpPr>
          <p:cNvPr id="79" name="直接箭头连接符 78"/>
          <p:cNvCxnSpPr/>
          <p:nvPr/>
        </p:nvCxnSpPr>
        <p:spPr>
          <a:xfrm flipV="1">
            <a:off x="4324626" y="3645024"/>
            <a:ext cx="0" cy="79892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0" name="TextBox 108"/>
          <p:cNvSpPr txBox="1"/>
          <p:nvPr/>
        </p:nvSpPr>
        <p:spPr>
          <a:xfrm>
            <a:off x="3460530" y="3789040"/>
            <a:ext cx="1633268"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7. VM &amp; App Status</a:t>
            </a:r>
          </a:p>
          <a:p>
            <a:r>
              <a:rPr lang="en-US" altLang="zh-CN" sz="1200" dirty="0" smtClean="0">
                <a:latin typeface="微软雅黑" pitchFamily="34" charset="-122"/>
                <a:ea typeface="微软雅黑" pitchFamily="34" charset="-122"/>
              </a:rPr>
              <a:t>heartbeat</a:t>
            </a:r>
            <a:endParaRPr lang="zh-CN" altLang="en-US" sz="1200" dirty="0" smtClean="0">
              <a:latin typeface="微软雅黑" pitchFamily="34" charset="-122"/>
              <a:ea typeface="微软雅黑" pitchFamily="34" charset="-122"/>
            </a:endParaRPr>
          </a:p>
        </p:txBody>
      </p:sp>
      <p:cxnSp>
        <p:nvCxnSpPr>
          <p:cNvPr id="81" name="直接箭头连接符 80"/>
          <p:cNvCxnSpPr/>
          <p:nvPr/>
        </p:nvCxnSpPr>
        <p:spPr>
          <a:xfrm>
            <a:off x="7564986" y="1844824"/>
            <a:ext cx="0" cy="93610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2" name="TextBox 113"/>
          <p:cNvSpPr txBox="1"/>
          <p:nvPr/>
        </p:nvSpPr>
        <p:spPr>
          <a:xfrm>
            <a:off x="7204946" y="2204864"/>
            <a:ext cx="1238865"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1. Upload App</a:t>
            </a:r>
            <a:endParaRPr lang="zh-CN" altLang="en-US" sz="1200" dirty="0" smtClean="0">
              <a:latin typeface="微软雅黑" pitchFamily="34" charset="-122"/>
              <a:ea typeface="微软雅黑" pitchFamily="34" charset="-122"/>
            </a:endParaRPr>
          </a:p>
        </p:txBody>
      </p:sp>
      <p:sp>
        <p:nvSpPr>
          <p:cNvPr id="83" name="TextBox 114"/>
          <p:cNvSpPr txBox="1"/>
          <p:nvPr/>
        </p:nvSpPr>
        <p:spPr>
          <a:xfrm>
            <a:off x="1228282" y="5013176"/>
            <a:ext cx="691215"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6. start</a:t>
            </a:r>
            <a:endParaRPr lang="zh-CN" altLang="en-US" sz="1200" dirty="0" smtClean="0">
              <a:latin typeface="微软雅黑" pitchFamily="34" charset="-122"/>
              <a:ea typeface="微软雅黑" pitchFamily="34" charset="-122"/>
            </a:endParaRPr>
          </a:p>
        </p:txBody>
      </p:sp>
      <p:cxnSp>
        <p:nvCxnSpPr>
          <p:cNvPr id="84" name="直接箭头连接符 83"/>
          <p:cNvCxnSpPr>
            <a:stCxn id="76" idx="3"/>
            <a:endCxn id="65" idx="1"/>
          </p:cNvCxnSpPr>
          <p:nvPr/>
        </p:nvCxnSpPr>
        <p:spPr>
          <a:xfrm>
            <a:off x="2668442" y="4689140"/>
            <a:ext cx="115212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5" name="TextBox 118"/>
          <p:cNvSpPr txBox="1"/>
          <p:nvPr/>
        </p:nvSpPr>
        <p:spPr>
          <a:xfrm>
            <a:off x="3028482" y="4365104"/>
            <a:ext cx="70352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5. Start</a:t>
            </a:r>
            <a:endParaRPr lang="zh-CN" altLang="en-US" sz="1200" dirty="0" smtClean="0">
              <a:latin typeface="微软雅黑" pitchFamily="34" charset="-122"/>
              <a:ea typeface="微软雅黑" pitchFamily="34" charset="-122"/>
            </a:endParaRPr>
          </a:p>
        </p:txBody>
      </p:sp>
      <p:cxnSp>
        <p:nvCxnSpPr>
          <p:cNvPr id="86" name="直接箭头连接符 85"/>
          <p:cNvCxnSpPr/>
          <p:nvPr/>
        </p:nvCxnSpPr>
        <p:spPr>
          <a:xfrm flipH="1">
            <a:off x="7564986" y="3645024"/>
            <a:ext cx="794" cy="1800200"/>
          </a:xfrm>
          <a:prstGeom prst="straightConnector1">
            <a:avLst/>
          </a:prstGeom>
          <a:ln>
            <a:prstDash val="sysDot"/>
            <a:tailEnd type="arrow"/>
          </a:ln>
        </p:spPr>
        <p:style>
          <a:lnRef idx="3">
            <a:schemeClr val="accent1"/>
          </a:lnRef>
          <a:fillRef idx="0">
            <a:schemeClr val="accent1"/>
          </a:fillRef>
          <a:effectRef idx="2">
            <a:schemeClr val="accent1"/>
          </a:effectRef>
          <a:fontRef idx="minor">
            <a:schemeClr val="tx1"/>
          </a:fontRef>
        </p:style>
      </p:cxnSp>
      <p:sp>
        <p:nvSpPr>
          <p:cNvPr id="87" name="TextBox 122"/>
          <p:cNvSpPr txBox="1"/>
          <p:nvPr/>
        </p:nvSpPr>
        <p:spPr>
          <a:xfrm>
            <a:off x="7060930" y="4581128"/>
            <a:ext cx="1638590"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9. Deploy App(</a:t>
            </a:r>
            <a:r>
              <a:rPr lang="zh-CN" altLang="en-US" sz="1200" dirty="0" smtClean="0">
                <a:latin typeface="微软雅黑" pitchFamily="34" charset="-122"/>
                <a:ea typeface="微软雅黑" pitchFamily="34" charset="-122"/>
              </a:rPr>
              <a:t>一期</a:t>
            </a:r>
            <a:r>
              <a:rPr lang="en-US" altLang="zh-CN" sz="1200" dirty="0" smtClean="0">
                <a:latin typeface="微软雅黑" pitchFamily="34" charset="-122"/>
                <a:ea typeface="微软雅黑" pitchFamily="34" charset="-122"/>
              </a:rPr>
              <a:t>)</a:t>
            </a:r>
            <a:endParaRPr lang="zh-CN" altLang="en-US" sz="1200" dirty="0" smtClean="0">
              <a:latin typeface="微软雅黑" pitchFamily="34" charset="-122"/>
              <a:ea typeface="微软雅黑" pitchFamily="34" charset="-122"/>
            </a:endParaRPr>
          </a:p>
        </p:txBody>
      </p:sp>
      <p:cxnSp>
        <p:nvCxnSpPr>
          <p:cNvPr id="88" name="直接箭头连接符 87"/>
          <p:cNvCxnSpPr>
            <a:stCxn id="64" idx="0"/>
          </p:cNvCxnSpPr>
          <p:nvPr/>
        </p:nvCxnSpPr>
        <p:spPr>
          <a:xfrm flipV="1">
            <a:off x="4684666" y="1844824"/>
            <a:ext cx="0" cy="93610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9" name="TextBox 147"/>
          <p:cNvSpPr txBox="1"/>
          <p:nvPr/>
        </p:nvSpPr>
        <p:spPr>
          <a:xfrm>
            <a:off x="3964586" y="2132856"/>
            <a:ext cx="1342162"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r>
              <a:rPr lang="en-US" altLang="zh-CN" sz="1200" dirty="0" smtClean="0">
                <a:latin typeface="微软雅黑" pitchFamily="34" charset="-122"/>
                <a:ea typeface="微软雅黑" pitchFamily="34" charset="-122"/>
              </a:rPr>
              <a:t>EC Info /</a:t>
            </a:r>
            <a:endParaRPr lang="en-US" altLang="zh-CN" sz="1200" dirty="0">
              <a:latin typeface="微软雅黑" pitchFamily="34" charset="-122"/>
              <a:ea typeface="微软雅黑" pitchFamily="34" charset="-122"/>
            </a:endParaRPr>
          </a:p>
          <a:p>
            <a:pPr marL="228600" indent="-228600"/>
            <a:r>
              <a:rPr lang="en-US" altLang="zh-CN" sz="1200" dirty="0" smtClean="0">
                <a:latin typeface="微软雅黑" pitchFamily="34" charset="-122"/>
                <a:ea typeface="微软雅黑" pitchFamily="34" charset="-122"/>
              </a:rPr>
              <a:t>EC Recommend</a:t>
            </a:r>
            <a:endParaRPr lang="zh-CN" altLang="en-US" sz="1200" dirty="0" smtClean="0">
              <a:latin typeface="微软雅黑" pitchFamily="34" charset="-122"/>
              <a:ea typeface="微软雅黑" pitchFamily="34" charset="-122"/>
            </a:endParaRPr>
          </a:p>
        </p:txBody>
      </p:sp>
      <p:sp>
        <p:nvSpPr>
          <p:cNvPr id="90" name="TextBox 149"/>
          <p:cNvSpPr txBox="1"/>
          <p:nvPr/>
        </p:nvSpPr>
        <p:spPr>
          <a:xfrm>
            <a:off x="1300290" y="3789040"/>
            <a:ext cx="1080120"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4. Init App</a:t>
            </a:r>
            <a:endParaRPr lang="zh-CN" altLang="en-US" sz="1200" dirty="0" smtClean="0">
              <a:latin typeface="微软雅黑" pitchFamily="34" charset="-122"/>
              <a:ea typeface="微软雅黑" pitchFamily="34" charset="-122"/>
            </a:endParaRPr>
          </a:p>
        </p:txBody>
      </p:sp>
      <p:cxnSp>
        <p:nvCxnSpPr>
          <p:cNvPr id="91" name="直接箭头连接符 90"/>
          <p:cNvCxnSpPr/>
          <p:nvPr/>
        </p:nvCxnSpPr>
        <p:spPr>
          <a:xfrm>
            <a:off x="5116714" y="3645024"/>
            <a:ext cx="0" cy="7920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92" name="TextBox 35"/>
          <p:cNvSpPr txBox="1"/>
          <p:nvPr/>
        </p:nvSpPr>
        <p:spPr>
          <a:xfrm>
            <a:off x="5044706" y="3861048"/>
            <a:ext cx="1595309"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Manage Command</a:t>
            </a:r>
            <a:endParaRPr lang="zh-CN" altLang="en-US" sz="1200" dirty="0" smtClean="0">
              <a:latin typeface="微软雅黑" pitchFamily="34" charset="-122"/>
              <a:ea typeface="微软雅黑" pitchFamily="34" charset="-122"/>
            </a:endParaRPr>
          </a:p>
        </p:txBody>
      </p:sp>
      <p:cxnSp>
        <p:nvCxnSpPr>
          <p:cNvPr id="93" name="直接箭头连接符 92"/>
          <p:cNvCxnSpPr/>
          <p:nvPr/>
        </p:nvCxnSpPr>
        <p:spPr>
          <a:xfrm>
            <a:off x="5116714" y="4941168"/>
            <a:ext cx="0" cy="57606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94" name="TextBox 38"/>
          <p:cNvSpPr txBox="1"/>
          <p:nvPr/>
        </p:nvSpPr>
        <p:spPr>
          <a:xfrm>
            <a:off x="5116714" y="5013176"/>
            <a:ext cx="784189"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Manage</a:t>
            </a:r>
            <a:endParaRPr lang="zh-CN" altLang="en-US" sz="1200" dirty="0" smtClean="0">
              <a:latin typeface="微软雅黑" pitchFamily="34" charset="-122"/>
              <a:ea typeface="微软雅黑" pitchFamily="34" charset="-122"/>
            </a:endParaRPr>
          </a:p>
        </p:txBody>
      </p:sp>
      <p:cxnSp>
        <p:nvCxnSpPr>
          <p:cNvPr id="95" name="直接箭头连接符 94"/>
          <p:cNvCxnSpPr/>
          <p:nvPr/>
        </p:nvCxnSpPr>
        <p:spPr>
          <a:xfrm flipH="1">
            <a:off x="4324626" y="4941168"/>
            <a:ext cx="794" cy="57606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96" name="TextBox 41"/>
          <p:cNvSpPr txBox="1"/>
          <p:nvPr/>
        </p:nvSpPr>
        <p:spPr>
          <a:xfrm>
            <a:off x="3748562" y="5013176"/>
            <a:ext cx="1152128"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smtClean="0">
                <a:latin typeface="微软雅黑" pitchFamily="34" charset="-122"/>
                <a:ea typeface="微软雅黑" pitchFamily="34" charset="-122"/>
              </a:rPr>
              <a:t>9 Deploy App</a:t>
            </a:r>
            <a:endParaRPr lang="zh-CN" altLang="en-US" sz="12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99009" y="3609018"/>
            <a:ext cx="2040607" cy="875903"/>
          </a:xfrm>
          <a:prstGeom prst="roundRect">
            <a:avLst>
              <a:gd name="adj" fmla="val 6898"/>
            </a:avLst>
          </a:prstGeom>
          <a:ln w="9525">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5" name="圆角矩形 4"/>
          <p:cNvSpPr/>
          <p:nvPr/>
        </p:nvSpPr>
        <p:spPr>
          <a:xfrm>
            <a:off x="1187624" y="2625104"/>
            <a:ext cx="2040607" cy="739352"/>
          </a:xfrm>
          <a:prstGeom prst="roundRect">
            <a:avLst>
              <a:gd name="adj" fmla="val 6898"/>
            </a:avLst>
          </a:prstGeom>
          <a:ln w="9525">
            <a:prstDash val="sysDash"/>
          </a:ln>
        </p:spPr>
        <p:style>
          <a:lnRef idx="2">
            <a:schemeClr val="accent2"/>
          </a:lnRef>
          <a:fillRef idx="1">
            <a:schemeClr val="lt1"/>
          </a:fillRef>
          <a:effectRef idx="0">
            <a:schemeClr val="accent2"/>
          </a:effectRef>
          <a:fontRef idx="minor">
            <a:schemeClr val="dk1"/>
          </a:fontRef>
        </p:style>
        <p:txBody>
          <a:bodyPr rtlCol="0" anchor="t"/>
          <a:lstStyle/>
          <a:p>
            <a:endParaRPr lang="zh-CN" altLang="en-US" sz="1000" dirty="0"/>
          </a:p>
        </p:txBody>
      </p:sp>
      <p:sp>
        <p:nvSpPr>
          <p:cNvPr id="6" name="圆角矩形 5"/>
          <p:cNvSpPr/>
          <p:nvPr/>
        </p:nvSpPr>
        <p:spPr>
          <a:xfrm>
            <a:off x="1053520" y="3549122"/>
            <a:ext cx="3374464" cy="996001"/>
          </a:xfrm>
          <a:prstGeom prst="roundRect">
            <a:avLst>
              <a:gd name="adj" fmla="val 7134"/>
            </a:avLst>
          </a:prstGeom>
          <a:noFill/>
          <a:ln w="3175">
            <a:solidFill>
              <a:srgbClr val="00B050"/>
            </a:solidFill>
            <a:prstDash val="sysDot"/>
          </a:ln>
        </p:spPr>
        <p:style>
          <a:lnRef idx="2">
            <a:schemeClr val="accent1"/>
          </a:lnRef>
          <a:fillRef idx="1">
            <a:schemeClr val="lt1"/>
          </a:fillRef>
          <a:effectRef idx="0">
            <a:schemeClr val="accent1"/>
          </a:effectRef>
          <a:fontRef idx="minor">
            <a:schemeClr val="dk1"/>
          </a:fontRef>
        </p:style>
        <p:txBody>
          <a:bodyPr rtlCol="0" anchor="t"/>
          <a:lstStyle/>
          <a:p>
            <a:pPr algn="r"/>
            <a:r>
              <a:rPr lang="en-US" altLang="zh-CN" sz="1000" dirty="0" smtClean="0">
                <a:ln w="3175">
                  <a:solidFill>
                    <a:schemeClr val="tx1"/>
                  </a:solidFill>
                  <a:prstDash val="sysDot"/>
                </a:ln>
              </a:rPr>
              <a:t>T4</a:t>
            </a:r>
            <a:r>
              <a:rPr lang="zh-CN" altLang="en-US" sz="1000" dirty="0" smtClean="0">
                <a:ln w="3175">
                  <a:solidFill>
                    <a:schemeClr val="tx1"/>
                  </a:solidFill>
                  <a:prstDash val="sysDot"/>
                </a:ln>
              </a:rPr>
              <a:t>资源池</a:t>
            </a:r>
            <a:endParaRPr lang="zh-CN" altLang="en-US" sz="1000" dirty="0">
              <a:ln w="3175">
                <a:solidFill>
                  <a:schemeClr val="tx1"/>
                </a:solidFill>
                <a:prstDash val="sysDot"/>
              </a:ln>
            </a:endParaRPr>
          </a:p>
        </p:txBody>
      </p:sp>
      <p:sp>
        <p:nvSpPr>
          <p:cNvPr id="11" name="圆角矩形 10"/>
          <p:cNvSpPr/>
          <p:nvPr/>
        </p:nvSpPr>
        <p:spPr>
          <a:xfrm>
            <a:off x="1094408" y="2024843"/>
            <a:ext cx="3333576"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负载均衡设备</a:t>
            </a:r>
            <a:endParaRPr lang="zh-CN" altLang="en-US" dirty="0"/>
          </a:p>
        </p:txBody>
      </p:sp>
      <p:sp>
        <p:nvSpPr>
          <p:cNvPr id="12" name="圆角矩形 11"/>
          <p:cNvSpPr/>
          <p:nvPr/>
        </p:nvSpPr>
        <p:spPr>
          <a:xfrm>
            <a:off x="1043608" y="2494991"/>
            <a:ext cx="3384376" cy="937626"/>
          </a:xfrm>
          <a:prstGeom prst="roundRect">
            <a:avLst>
              <a:gd name="adj" fmla="val 7134"/>
            </a:avLst>
          </a:prstGeom>
          <a:noFill/>
          <a:ln w="3175">
            <a:solidFill>
              <a:srgbClr val="00B050"/>
            </a:solidFill>
            <a:prstDash val="sysDot"/>
          </a:ln>
        </p:spPr>
        <p:style>
          <a:lnRef idx="2">
            <a:schemeClr val="accent1"/>
          </a:lnRef>
          <a:fillRef idx="1">
            <a:schemeClr val="lt1"/>
          </a:fillRef>
          <a:effectRef idx="0">
            <a:schemeClr val="accent1"/>
          </a:effectRef>
          <a:fontRef idx="minor">
            <a:schemeClr val="dk1"/>
          </a:fontRef>
        </p:style>
        <p:txBody>
          <a:bodyPr rtlCol="0" anchor="t"/>
          <a:lstStyle/>
          <a:p>
            <a:pPr algn="r"/>
            <a:r>
              <a:rPr lang="en-US" altLang="zh-CN" sz="1000" dirty="0" err="1" smtClean="0">
                <a:ln w="3175">
                  <a:solidFill>
                    <a:schemeClr val="tx1"/>
                  </a:solidFill>
                  <a:prstDash val="sysDot"/>
                </a:ln>
              </a:rPr>
              <a:t>Nginx</a:t>
            </a:r>
            <a:r>
              <a:rPr lang="zh-CN" altLang="en-US" sz="1000" dirty="0" smtClean="0">
                <a:ln w="3175">
                  <a:solidFill>
                    <a:schemeClr val="tx1"/>
                  </a:solidFill>
                  <a:prstDash val="sysDot"/>
                </a:ln>
              </a:rPr>
              <a:t>资源池</a:t>
            </a:r>
            <a:endParaRPr lang="zh-CN" altLang="en-US" dirty="0">
              <a:ln w="3175">
                <a:solidFill>
                  <a:schemeClr val="tx1"/>
                </a:solidFill>
                <a:prstDash val="sysDot"/>
              </a:ln>
            </a:endParaRPr>
          </a:p>
        </p:txBody>
      </p:sp>
      <p:sp>
        <p:nvSpPr>
          <p:cNvPr id="13" name="圆角矩形 12"/>
          <p:cNvSpPr/>
          <p:nvPr/>
        </p:nvSpPr>
        <p:spPr>
          <a:xfrm>
            <a:off x="1225848" y="2939615"/>
            <a:ext cx="936104" cy="3093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Nginx</a:t>
            </a:r>
            <a:endParaRPr lang="zh-CN" altLang="en-US" dirty="0"/>
          </a:p>
        </p:txBody>
      </p:sp>
      <p:sp>
        <p:nvSpPr>
          <p:cNvPr id="14" name="圆角矩形 13"/>
          <p:cNvSpPr/>
          <p:nvPr/>
        </p:nvSpPr>
        <p:spPr>
          <a:xfrm>
            <a:off x="1225848" y="3827325"/>
            <a:ext cx="936104" cy="3093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a:t>App </a:t>
            </a:r>
            <a:r>
              <a:rPr lang="en-US" altLang="zh-CN" sz="1100" dirty="0" smtClean="0"/>
              <a:t>Server</a:t>
            </a:r>
            <a:endParaRPr lang="zh-CN" altLang="en-US" dirty="0"/>
          </a:p>
        </p:txBody>
      </p:sp>
      <p:sp>
        <p:nvSpPr>
          <p:cNvPr id="15" name="圆角矩形 14"/>
          <p:cNvSpPr/>
          <p:nvPr/>
        </p:nvSpPr>
        <p:spPr>
          <a:xfrm>
            <a:off x="2242344" y="3825043"/>
            <a:ext cx="936104" cy="3093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a:t>App </a:t>
            </a:r>
            <a:r>
              <a:rPr lang="en-US" altLang="zh-CN" sz="1100" dirty="0" smtClean="0"/>
              <a:t>Server</a:t>
            </a:r>
            <a:endParaRPr lang="zh-CN" altLang="en-US" sz="1100" dirty="0"/>
          </a:p>
        </p:txBody>
      </p:sp>
      <p:sp>
        <p:nvSpPr>
          <p:cNvPr id="16" name="圆角矩形 15"/>
          <p:cNvSpPr/>
          <p:nvPr/>
        </p:nvSpPr>
        <p:spPr>
          <a:xfrm>
            <a:off x="3275856" y="2939615"/>
            <a:ext cx="936104" cy="3093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a:t>
            </a:r>
            <a:endParaRPr lang="zh-CN" altLang="en-US" dirty="0"/>
          </a:p>
        </p:txBody>
      </p:sp>
      <p:sp>
        <p:nvSpPr>
          <p:cNvPr id="17" name="圆角矩形 16"/>
          <p:cNvSpPr/>
          <p:nvPr/>
        </p:nvSpPr>
        <p:spPr>
          <a:xfrm>
            <a:off x="3275856" y="3827325"/>
            <a:ext cx="936104" cy="3093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a:t>
            </a:r>
            <a:endParaRPr lang="zh-CN" altLang="en-US" dirty="0"/>
          </a:p>
        </p:txBody>
      </p:sp>
      <p:sp>
        <p:nvSpPr>
          <p:cNvPr id="18" name="圆角矩形 17"/>
          <p:cNvSpPr/>
          <p:nvPr/>
        </p:nvSpPr>
        <p:spPr>
          <a:xfrm>
            <a:off x="1115616" y="5489239"/>
            <a:ext cx="650292" cy="56311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Tair</a:t>
            </a:r>
            <a:endParaRPr lang="zh-CN" altLang="en-US" dirty="0"/>
          </a:p>
        </p:txBody>
      </p:sp>
      <p:sp>
        <p:nvSpPr>
          <p:cNvPr id="19" name="圆角矩形 18"/>
          <p:cNvSpPr/>
          <p:nvPr/>
        </p:nvSpPr>
        <p:spPr>
          <a:xfrm>
            <a:off x="1901900" y="5481227"/>
            <a:ext cx="653876" cy="5711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TFS</a:t>
            </a:r>
            <a:endParaRPr lang="zh-CN" altLang="en-US" sz="1400" dirty="0"/>
          </a:p>
        </p:txBody>
      </p:sp>
      <p:sp>
        <p:nvSpPr>
          <p:cNvPr id="20" name="圆角矩形 19"/>
          <p:cNvSpPr/>
          <p:nvPr/>
        </p:nvSpPr>
        <p:spPr>
          <a:xfrm>
            <a:off x="3494460" y="5481227"/>
            <a:ext cx="717500" cy="5711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业务服务</a:t>
            </a:r>
            <a:endParaRPr lang="zh-CN" altLang="en-US" dirty="0"/>
          </a:p>
        </p:txBody>
      </p:sp>
      <p:sp>
        <p:nvSpPr>
          <p:cNvPr id="21" name="圆角矩形 20"/>
          <p:cNvSpPr/>
          <p:nvPr/>
        </p:nvSpPr>
        <p:spPr>
          <a:xfrm>
            <a:off x="2638388" y="5489239"/>
            <a:ext cx="653876" cy="5711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a:t>
            </a:r>
            <a:endParaRPr lang="zh-CN" altLang="en-US" sz="1400" dirty="0"/>
          </a:p>
        </p:txBody>
      </p:sp>
      <p:cxnSp>
        <p:nvCxnSpPr>
          <p:cNvPr id="22" name="直接箭头连接符 21"/>
          <p:cNvCxnSpPr>
            <a:endCxn id="18" idx="0"/>
          </p:cNvCxnSpPr>
          <p:nvPr/>
        </p:nvCxnSpPr>
        <p:spPr>
          <a:xfrm flipH="1">
            <a:off x="1440762" y="4674213"/>
            <a:ext cx="13686" cy="815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3" idx="2"/>
            <a:endCxn id="14" idx="0"/>
          </p:cNvCxnSpPr>
          <p:nvPr/>
        </p:nvCxnSpPr>
        <p:spPr>
          <a:xfrm>
            <a:off x="1693900" y="3248979"/>
            <a:ext cx="0" cy="5783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3" idx="2"/>
            <a:endCxn id="15" idx="0"/>
          </p:cNvCxnSpPr>
          <p:nvPr/>
        </p:nvCxnSpPr>
        <p:spPr>
          <a:xfrm>
            <a:off x="1693900" y="3248979"/>
            <a:ext cx="1016496"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45" idx="2"/>
            <a:endCxn id="14" idx="0"/>
          </p:cNvCxnSpPr>
          <p:nvPr/>
        </p:nvCxnSpPr>
        <p:spPr>
          <a:xfrm flipH="1">
            <a:off x="1693900" y="3248979"/>
            <a:ext cx="1011622" cy="5783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45" idx="2"/>
            <a:endCxn id="15" idx="0"/>
          </p:cNvCxnSpPr>
          <p:nvPr/>
        </p:nvCxnSpPr>
        <p:spPr>
          <a:xfrm>
            <a:off x="2705522" y="3248979"/>
            <a:ext cx="4874"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693900" y="2384883"/>
            <a:ext cx="0" cy="480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7375936" y="1996100"/>
            <a:ext cx="415900" cy="16815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开发者后台</a:t>
            </a:r>
            <a:endParaRPr lang="zh-CN" altLang="en-US" dirty="0"/>
          </a:p>
        </p:txBody>
      </p:sp>
      <p:sp>
        <p:nvSpPr>
          <p:cNvPr id="29" name="圆角矩形 28"/>
          <p:cNvSpPr/>
          <p:nvPr/>
        </p:nvSpPr>
        <p:spPr>
          <a:xfrm>
            <a:off x="7375936" y="3933056"/>
            <a:ext cx="479834" cy="20882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小二</a:t>
            </a:r>
            <a:endParaRPr lang="en-US" altLang="zh-CN" dirty="0" smtClean="0"/>
          </a:p>
          <a:p>
            <a:pPr algn="ctr"/>
            <a:r>
              <a:rPr lang="zh-CN" altLang="en-US" dirty="0" smtClean="0"/>
              <a:t>后台</a:t>
            </a:r>
            <a:endParaRPr lang="zh-CN" altLang="en-US" dirty="0"/>
          </a:p>
        </p:txBody>
      </p:sp>
      <p:sp>
        <p:nvSpPr>
          <p:cNvPr id="30" name="圆角矩形 29"/>
          <p:cNvSpPr/>
          <p:nvPr/>
        </p:nvSpPr>
        <p:spPr>
          <a:xfrm>
            <a:off x="6660232" y="2619959"/>
            <a:ext cx="360040" cy="27023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t>应用中心</a:t>
            </a:r>
            <a:endParaRPr lang="zh-CN" altLang="en-US" sz="1200" dirty="0"/>
          </a:p>
        </p:txBody>
      </p:sp>
      <p:cxnSp>
        <p:nvCxnSpPr>
          <p:cNvPr id="31" name="直接箭头连接符 30"/>
          <p:cNvCxnSpPr/>
          <p:nvPr/>
        </p:nvCxnSpPr>
        <p:spPr>
          <a:xfrm flipH="1" flipV="1">
            <a:off x="7029742" y="2797845"/>
            <a:ext cx="35566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48" idx="1"/>
            <a:endCxn id="53" idx="3"/>
          </p:cNvCxnSpPr>
          <p:nvPr/>
        </p:nvCxnSpPr>
        <p:spPr>
          <a:xfrm flipH="1">
            <a:off x="5220073" y="3971164"/>
            <a:ext cx="424060" cy="53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4" idx="2"/>
            <a:endCxn id="29" idx="3"/>
          </p:cNvCxnSpPr>
          <p:nvPr/>
        </p:nvCxnSpPr>
        <p:spPr>
          <a:xfrm flipH="1" flipV="1">
            <a:off x="7855770" y="4977172"/>
            <a:ext cx="288382" cy="16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椭圆 33"/>
          <p:cNvSpPr/>
          <p:nvPr/>
        </p:nvSpPr>
        <p:spPr>
          <a:xfrm>
            <a:off x="8144152" y="4710856"/>
            <a:ext cx="576064" cy="535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小二</a:t>
            </a:r>
            <a:endParaRPr lang="zh-CN" altLang="en-US" dirty="0"/>
          </a:p>
        </p:txBody>
      </p:sp>
      <p:sp>
        <p:nvSpPr>
          <p:cNvPr id="35" name="椭圆 34"/>
          <p:cNvSpPr/>
          <p:nvPr/>
        </p:nvSpPr>
        <p:spPr>
          <a:xfrm>
            <a:off x="8198558" y="2457231"/>
            <a:ext cx="837937" cy="7447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开发者</a:t>
            </a:r>
            <a:endParaRPr lang="zh-CN" altLang="en-US" dirty="0"/>
          </a:p>
        </p:txBody>
      </p:sp>
      <p:cxnSp>
        <p:nvCxnSpPr>
          <p:cNvPr id="36" name="直接箭头连接符 35"/>
          <p:cNvCxnSpPr>
            <a:stCxn id="35" idx="2"/>
            <a:endCxn id="28" idx="3"/>
          </p:cNvCxnSpPr>
          <p:nvPr/>
        </p:nvCxnSpPr>
        <p:spPr>
          <a:xfrm flipH="1">
            <a:off x="7791836" y="2829588"/>
            <a:ext cx="406722" cy="72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椭圆 36"/>
          <p:cNvSpPr/>
          <p:nvPr/>
        </p:nvSpPr>
        <p:spPr>
          <a:xfrm>
            <a:off x="2249302" y="1268760"/>
            <a:ext cx="10164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a:t>
            </a:r>
          </a:p>
        </p:txBody>
      </p:sp>
      <p:cxnSp>
        <p:nvCxnSpPr>
          <p:cNvPr id="38" name="直接箭头连接符 37"/>
          <p:cNvCxnSpPr>
            <a:stCxn id="37" idx="4"/>
            <a:endCxn id="11" idx="0"/>
          </p:cNvCxnSpPr>
          <p:nvPr/>
        </p:nvCxnSpPr>
        <p:spPr>
          <a:xfrm>
            <a:off x="2757550" y="1772816"/>
            <a:ext cx="3646" cy="2520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圆角矩形 38"/>
          <p:cNvSpPr/>
          <p:nvPr/>
        </p:nvSpPr>
        <p:spPr>
          <a:xfrm>
            <a:off x="1087038" y="4689139"/>
            <a:ext cx="3124922" cy="360040"/>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数据总线</a:t>
            </a:r>
            <a:endParaRPr lang="zh-CN" altLang="en-US" dirty="0"/>
          </a:p>
        </p:txBody>
      </p:sp>
      <p:cxnSp>
        <p:nvCxnSpPr>
          <p:cNvPr id="40" name="直接箭头连接符 39"/>
          <p:cNvCxnSpPr>
            <a:endCxn id="19" idx="0"/>
          </p:cNvCxnSpPr>
          <p:nvPr/>
        </p:nvCxnSpPr>
        <p:spPr>
          <a:xfrm>
            <a:off x="2228838" y="5081726"/>
            <a:ext cx="0" cy="3995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endCxn id="21" idx="0"/>
          </p:cNvCxnSpPr>
          <p:nvPr/>
        </p:nvCxnSpPr>
        <p:spPr>
          <a:xfrm>
            <a:off x="2965326" y="5081726"/>
            <a:ext cx="0" cy="407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3853210" y="5081726"/>
            <a:ext cx="0" cy="3995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4" idx="2"/>
          </p:cNvCxnSpPr>
          <p:nvPr/>
        </p:nvCxnSpPr>
        <p:spPr>
          <a:xfrm>
            <a:off x="1693900" y="4136689"/>
            <a:ext cx="0" cy="537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5" idx="2"/>
          </p:cNvCxnSpPr>
          <p:nvPr/>
        </p:nvCxnSpPr>
        <p:spPr>
          <a:xfrm>
            <a:off x="2710396" y="4134407"/>
            <a:ext cx="0" cy="5398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圆角矩形 44"/>
          <p:cNvSpPr/>
          <p:nvPr/>
        </p:nvSpPr>
        <p:spPr>
          <a:xfrm>
            <a:off x="2237470" y="2939615"/>
            <a:ext cx="936104" cy="3093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Nginx</a:t>
            </a:r>
            <a:endParaRPr lang="zh-CN" altLang="en-US" dirty="0"/>
          </a:p>
        </p:txBody>
      </p:sp>
      <p:cxnSp>
        <p:nvCxnSpPr>
          <p:cNvPr id="46" name="直接箭头连接符 45"/>
          <p:cNvCxnSpPr/>
          <p:nvPr/>
        </p:nvCxnSpPr>
        <p:spPr>
          <a:xfrm>
            <a:off x="2694447" y="2408497"/>
            <a:ext cx="0" cy="480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圆角矩形 46"/>
          <p:cNvSpPr/>
          <p:nvPr/>
        </p:nvSpPr>
        <p:spPr>
          <a:xfrm>
            <a:off x="4896035" y="5048463"/>
            <a:ext cx="1404156" cy="360756"/>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t>日志系统</a:t>
            </a:r>
            <a:endParaRPr lang="zh-CN" altLang="en-US" sz="1200" dirty="0"/>
          </a:p>
        </p:txBody>
      </p:sp>
      <p:sp>
        <p:nvSpPr>
          <p:cNvPr id="48" name="圆角矩形 47"/>
          <p:cNvSpPr/>
          <p:nvPr/>
        </p:nvSpPr>
        <p:spPr>
          <a:xfrm>
            <a:off x="5644133" y="3677623"/>
            <a:ext cx="648071" cy="587082"/>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t>弹性计算</a:t>
            </a:r>
            <a:endParaRPr lang="zh-CN" altLang="en-US" sz="1200" dirty="0"/>
          </a:p>
        </p:txBody>
      </p:sp>
      <p:sp>
        <p:nvSpPr>
          <p:cNvPr id="49" name="圆角矩形 48"/>
          <p:cNvSpPr/>
          <p:nvPr/>
        </p:nvSpPr>
        <p:spPr>
          <a:xfrm>
            <a:off x="4860032" y="2600907"/>
            <a:ext cx="1440159" cy="342562"/>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t>监控系统</a:t>
            </a:r>
            <a:endParaRPr lang="zh-CN" altLang="en-US" sz="1200" dirty="0"/>
          </a:p>
        </p:txBody>
      </p:sp>
      <p:cxnSp>
        <p:nvCxnSpPr>
          <p:cNvPr id="50" name="直接箭头连接符 49"/>
          <p:cNvCxnSpPr/>
          <p:nvPr/>
        </p:nvCxnSpPr>
        <p:spPr>
          <a:xfrm>
            <a:off x="5957874" y="2943469"/>
            <a:ext cx="0" cy="7341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endCxn id="47" idx="1"/>
          </p:cNvCxnSpPr>
          <p:nvPr/>
        </p:nvCxnSpPr>
        <p:spPr>
          <a:xfrm>
            <a:off x="4537472" y="5228841"/>
            <a:ext cx="3585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48" idx="2"/>
          </p:cNvCxnSpPr>
          <p:nvPr/>
        </p:nvCxnSpPr>
        <p:spPr>
          <a:xfrm flipV="1">
            <a:off x="5957874" y="4264705"/>
            <a:ext cx="10295" cy="783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圆角矩形 52"/>
          <p:cNvSpPr/>
          <p:nvPr/>
        </p:nvSpPr>
        <p:spPr>
          <a:xfrm>
            <a:off x="4860033" y="3263905"/>
            <a:ext cx="360040" cy="1425234"/>
          </a:xfrm>
          <a:prstGeom prst="roundRect">
            <a:avLst/>
          </a:prstGeom>
          <a:no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t>部署系统</a:t>
            </a:r>
            <a:endParaRPr lang="zh-CN" altLang="en-US" sz="1200" dirty="0"/>
          </a:p>
        </p:txBody>
      </p:sp>
      <p:cxnSp>
        <p:nvCxnSpPr>
          <p:cNvPr id="54" name="直接箭头连接符 53"/>
          <p:cNvCxnSpPr/>
          <p:nvPr/>
        </p:nvCxnSpPr>
        <p:spPr>
          <a:xfrm flipH="1">
            <a:off x="7039212" y="5201571"/>
            <a:ext cx="3461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53" idx="1"/>
            <a:endCxn id="17" idx="3"/>
          </p:cNvCxnSpPr>
          <p:nvPr/>
        </p:nvCxnSpPr>
        <p:spPr>
          <a:xfrm flipH="1">
            <a:off x="4211960" y="3976522"/>
            <a:ext cx="648073" cy="5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endCxn id="49" idx="1"/>
          </p:cNvCxnSpPr>
          <p:nvPr/>
        </p:nvCxnSpPr>
        <p:spPr>
          <a:xfrm>
            <a:off x="4537472" y="2772188"/>
            <a:ext cx="322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8" idx="3"/>
            <a:endCxn id="30" idx="1"/>
          </p:cNvCxnSpPr>
          <p:nvPr/>
        </p:nvCxnSpPr>
        <p:spPr>
          <a:xfrm flipV="1">
            <a:off x="6292204" y="3971157"/>
            <a:ext cx="368028" cy="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6319118" y="5220316"/>
            <a:ext cx="3411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6319118" y="2797845"/>
            <a:ext cx="3411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标题 59"/>
          <p:cNvSpPr>
            <a:spLocks noGrp="1"/>
          </p:cNvSpPr>
          <p:nvPr>
            <p:ph type="title"/>
          </p:nvPr>
        </p:nvSpPr>
        <p:spPr>
          <a:xfrm>
            <a:off x="457200" y="116632"/>
            <a:ext cx="8229600" cy="1143000"/>
          </a:xfrm>
        </p:spPr>
        <p:txBody>
          <a:bodyPr/>
          <a:lstStyle/>
          <a:p>
            <a:r>
              <a:rPr lang="en-US" altLang="zh-CN" dirty="0" smtClean="0"/>
              <a:t>TAE</a:t>
            </a:r>
            <a:r>
              <a:rPr lang="zh-CN" altLang="en-US" dirty="0" smtClean="0"/>
              <a:t>的运维系统</a:t>
            </a:r>
            <a:endParaRPr lang="zh-CN" altLang="en-US" dirty="0"/>
          </a:p>
        </p:txBody>
      </p:sp>
      <p:cxnSp>
        <p:nvCxnSpPr>
          <p:cNvPr id="68" name="直接箭头连接符 67"/>
          <p:cNvCxnSpPr/>
          <p:nvPr/>
        </p:nvCxnSpPr>
        <p:spPr>
          <a:xfrm flipH="1">
            <a:off x="7020272" y="4509120"/>
            <a:ext cx="36004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0" name="直接箭头连接符 69"/>
          <p:cNvCxnSpPr/>
          <p:nvPr/>
        </p:nvCxnSpPr>
        <p:spPr>
          <a:xfrm flipH="1">
            <a:off x="5220072" y="4509120"/>
            <a:ext cx="144016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71" name="矩形 70"/>
          <p:cNvSpPr/>
          <p:nvPr/>
        </p:nvSpPr>
        <p:spPr>
          <a:xfrm>
            <a:off x="649040" y="1880827"/>
            <a:ext cx="3888432" cy="4595564"/>
          </a:xfrm>
          <a:prstGeom prst="rect">
            <a:avLst/>
          </a:prstGeom>
          <a:noFill/>
          <a:ln w="3175">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2" name="矩形 71"/>
          <p:cNvSpPr/>
          <p:nvPr/>
        </p:nvSpPr>
        <p:spPr>
          <a:xfrm>
            <a:off x="4763492" y="1880827"/>
            <a:ext cx="3192884" cy="4595564"/>
          </a:xfrm>
          <a:prstGeom prst="rect">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ChangeArrowheads="1"/>
          </p:cNvSpPr>
          <p:nvPr/>
        </p:nvSpPr>
        <p:spPr bwMode="auto">
          <a:xfrm>
            <a:off x="6553200" y="6245225"/>
            <a:ext cx="2133600" cy="476250"/>
          </a:xfrm>
          <a:prstGeom prst="rect">
            <a:avLst/>
          </a:prstGeom>
          <a:noFill/>
          <a:ln w="9525">
            <a:noFill/>
            <a:miter lim="800000"/>
            <a:headEnd/>
            <a:tailEnd/>
          </a:ln>
        </p:spPr>
        <p:txBody>
          <a:bodyPr/>
          <a:lstStyle/>
          <a:p>
            <a:pPr algn="r" fontAlgn="base">
              <a:spcBef>
                <a:spcPct val="0"/>
              </a:spcBef>
              <a:spcAft>
                <a:spcPct val="0"/>
              </a:spcAft>
            </a:pPr>
            <a:fld id="{A22A68AA-AA11-4BF3-B063-488A2B204C27}" type="slidenum">
              <a:rPr lang="en-US" altLang="zh-CN" sz="1400" smtClean="0">
                <a:solidFill>
                  <a:srgbClr val="000000"/>
                </a:solidFill>
              </a:rPr>
              <a:pPr algn="r" fontAlgn="base">
                <a:spcBef>
                  <a:spcPct val="0"/>
                </a:spcBef>
                <a:spcAft>
                  <a:spcPct val="0"/>
                </a:spcAft>
              </a:pPr>
              <a:t>3</a:t>
            </a:fld>
            <a:endParaRPr lang="en-US" altLang="zh-CN" sz="1400" smtClean="0">
              <a:solidFill>
                <a:srgbClr val="000000"/>
              </a:solidFill>
            </a:endParaRPr>
          </a:p>
        </p:txBody>
      </p:sp>
      <p:sp>
        <p:nvSpPr>
          <p:cNvPr id="3075" name="Rectangle 15"/>
          <p:cNvSpPr>
            <a:spLocks noChangeArrowheads="1"/>
          </p:cNvSpPr>
          <p:nvPr/>
        </p:nvSpPr>
        <p:spPr bwMode="auto">
          <a:xfrm>
            <a:off x="2209800" y="1828800"/>
            <a:ext cx="6553200" cy="2514600"/>
          </a:xfrm>
          <a:prstGeom prst="rect">
            <a:avLst/>
          </a:prstGeom>
          <a:noFill/>
          <a:ln w="9525">
            <a:noFill/>
            <a:miter lim="800000"/>
            <a:headEnd/>
            <a:tailEnd/>
          </a:ln>
        </p:spPr>
        <p:txBody>
          <a:bodyPr/>
          <a:lstStyle/>
          <a:p>
            <a:pPr fontAlgn="base">
              <a:spcBef>
                <a:spcPct val="20000"/>
              </a:spcBef>
              <a:spcAft>
                <a:spcPct val="0"/>
              </a:spcAft>
              <a:buFontTx/>
              <a:buChar char="•"/>
            </a:pPr>
            <a:endParaRPr lang="zh-CN" altLang="en-US" sz="2000" smtClean="0">
              <a:solidFill>
                <a:srgbClr val="000000"/>
              </a:solidFill>
            </a:endParaRPr>
          </a:p>
        </p:txBody>
      </p:sp>
      <p:sp>
        <p:nvSpPr>
          <p:cNvPr id="3076" name="内容占位符 8"/>
          <p:cNvSpPr>
            <a:spLocks noGrp="1"/>
          </p:cNvSpPr>
          <p:nvPr>
            <p:ph idx="1"/>
          </p:nvPr>
        </p:nvSpPr>
        <p:spPr>
          <a:xfrm>
            <a:off x="1143000" y="152400"/>
            <a:ext cx="7086600" cy="6553200"/>
          </a:xfrm>
        </p:spPr>
        <p:txBody>
          <a:bodyPr/>
          <a:lstStyle/>
          <a:p>
            <a:pPr>
              <a:buFontTx/>
              <a:buNone/>
            </a:pPr>
            <a:r>
              <a:rPr lang="zh-CN" altLang="zh-CN" b="1" dirty="0" smtClean="0">
                <a:solidFill>
                  <a:srgbClr val="FF0000"/>
                </a:solidFill>
              </a:rPr>
              <a:t>第一部分：年度参与的项目简介</a:t>
            </a:r>
            <a:endParaRPr lang="en-US" altLang="zh-CN" b="1" dirty="0" smtClean="0">
              <a:solidFill>
                <a:srgbClr val="FF0000"/>
              </a:solidFill>
            </a:endParaRPr>
          </a:p>
          <a:p>
            <a:pPr>
              <a:buFontTx/>
              <a:buNone/>
            </a:pPr>
            <a:r>
              <a:rPr lang="en-US" altLang="zh-CN" sz="2400" b="1" dirty="0" smtClean="0">
                <a:solidFill>
                  <a:srgbClr val="FF0000"/>
                </a:solidFill>
              </a:rPr>
              <a:t>                          --</a:t>
            </a:r>
            <a:r>
              <a:rPr lang="zh-CN" altLang="en-US" sz="2400" b="1" dirty="0" smtClean="0">
                <a:solidFill>
                  <a:srgbClr val="FF0000"/>
                </a:solidFill>
              </a:rPr>
              <a:t>直接支持的重大项目</a:t>
            </a:r>
            <a:endParaRPr lang="en-US" altLang="zh-CN" sz="2400" b="1" dirty="0" smtClean="0">
              <a:solidFill>
                <a:srgbClr val="FF0000"/>
              </a:solidFill>
            </a:endParaRPr>
          </a:p>
          <a:p>
            <a:pPr>
              <a:buFontTx/>
              <a:buNone/>
            </a:pPr>
            <a:endParaRPr lang="en-US" altLang="zh-CN" sz="3600" b="1" dirty="0" smtClean="0">
              <a:solidFill>
                <a:srgbClr val="FF0000"/>
              </a:solidFill>
            </a:endParaRPr>
          </a:p>
          <a:p>
            <a:pPr>
              <a:buFontTx/>
              <a:buNone/>
            </a:pPr>
            <a:r>
              <a:rPr lang="en-US" altLang="zh-CN" sz="7200" b="1" dirty="0" smtClean="0">
                <a:solidFill>
                  <a:srgbClr val="FF0000"/>
                </a:solidFill>
              </a:rPr>
              <a:t>TAE</a:t>
            </a:r>
          </a:p>
          <a:p>
            <a:pPr>
              <a:buFontTx/>
              <a:buNone/>
            </a:pPr>
            <a:r>
              <a:rPr lang="en-US" altLang="zh-CN" sz="3600" b="1" dirty="0" smtClean="0">
                <a:solidFill>
                  <a:srgbClr val="FF0000"/>
                </a:solidFill>
              </a:rPr>
              <a:t>  </a:t>
            </a:r>
          </a:p>
          <a:p>
            <a:pPr>
              <a:buNone/>
            </a:pPr>
            <a:r>
              <a:rPr lang="zh-CN" altLang="en-US" b="1" dirty="0" smtClean="0">
                <a:solidFill>
                  <a:srgbClr val="FF0000"/>
                </a:solidFill>
              </a:rPr>
              <a:t>新旺铺项目</a:t>
            </a:r>
            <a:endParaRPr lang="en-US" altLang="zh-CN" b="1" dirty="0" smtClean="0">
              <a:solidFill>
                <a:srgbClr val="FF0000"/>
              </a:solidFill>
            </a:endParaRPr>
          </a:p>
          <a:p>
            <a:pPr>
              <a:buFontTx/>
              <a:buNone/>
            </a:pPr>
            <a:endParaRPr lang="en-US" altLang="zh-CN" sz="2400" b="1" dirty="0" smtClean="0">
              <a:solidFill>
                <a:srgbClr val="FF0000"/>
              </a:solidFill>
            </a:endParaRPr>
          </a:p>
          <a:p>
            <a:pPr>
              <a:buFontTx/>
              <a:buNone/>
            </a:pPr>
            <a:r>
              <a:rPr lang="zh-CN" altLang="en-US" b="1" dirty="0" smtClean="0">
                <a:solidFill>
                  <a:srgbClr val="FF0000"/>
                </a:solidFill>
              </a:rPr>
              <a:t>淘宝</a:t>
            </a:r>
            <a:r>
              <a:rPr lang="en-US" altLang="zh-CN" b="1" dirty="0" smtClean="0">
                <a:solidFill>
                  <a:srgbClr val="FF0000"/>
                </a:solidFill>
              </a:rPr>
              <a:t>U</a:t>
            </a:r>
            <a:r>
              <a:rPr lang="zh-CN" altLang="en-US" b="1" dirty="0" smtClean="0">
                <a:solidFill>
                  <a:srgbClr val="FF0000"/>
                </a:solidFill>
              </a:rPr>
              <a:t>站（导购店铺）</a:t>
            </a:r>
            <a:endParaRPr lang="en-US" altLang="zh-CN" b="1" dirty="0" smtClean="0">
              <a:solidFill>
                <a:srgbClr val="FF0000"/>
              </a:solidFill>
            </a:endParaRPr>
          </a:p>
          <a:p>
            <a:pPr>
              <a:buFontTx/>
              <a:buNone/>
            </a:pPr>
            <a:endParaRPr lang="en-US" altLang="zh-CN" sz="2400" b="1" dirty="0" smtClean="0">
              <a:solidFill>
                <a:srgbClr val="FF0000"/>
              </a:solidFill>
            </a:endParaRPr>
          </a:p>
          <a:p>
            <a:pPr>
              <a:buFontTx/>
              <a:buNone/>
            </a:pPr>
            <a:r>
              <a:rPr lang="zh-CN" altLang="en-US" b="1" dirty="0" smtClean="0">
                <a:solidFill>
                  <a:srgbClr val="FF0000"/>
                </a:solidFill>
              </a:rPr>
              <a:t>基础建站平台</a:t>
            </a:r>
            <a:r>
              <a:rPr lang="en-US" altLang="zh-CN" b="1" dirty="0" smtClean="0">
                <a:solidFill>
                  <a:srgbClr val="FF0000"/>
                </a:solidFill>
              </a:rPr>
              <a:t>   </a:t>
            </a:r>
          </a:p>
          <a:p>
            <a:pPr lvl="1">
              <a:buFontTx/>
              <a:buNone/>
            </a:pPr>
            <a:endParaRPr lang="en-US" altLang="zh-CN" sz="2000" b="1" dirty="0" smtClean="0">
              <a:solidFill>
                <a:srgbClr val="FF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653536" cy="792088"/>
          </a:xfrm>
        </p:spPr>
        <p:txBody>
          <a:bodyPr/>
          <a:lstStyle/>
          <a:p>
            <a:r>
              <a:rPr lang="zh-CN" altLang="en-US" sz="4000" dirty="0" smtClean="0"/>
              <a:t>全力支持</a:t>
            </a:r>
            <a:r>
              <a:rPr lang="en-US" altLang="zh-CN" sz="4000" dirty="0" smtClean="0"/>
              <a:t>U</a:t>
            </a:r>
            <a:r>
              <a:rPr lang="zh-CN" altLang="en-US" sz="4000" dirty="0" smtClean="0"/>
              <a:t>站业务</a:t>
            </a:r>
            <a:endParaRPr lang="zh-CN" altLang="en-US" sz="4000" dirty="0"/>
          </a:p>
        </p:txBody>
      </p:sp>
      <p:sp>
        <p:nvSpPr>
          <p:cNvPr id="3" name="内容占位符 2"/>
          <p:cNvSpPr>
            <a:spLocks noGrp="1"/>
          </p:cNvSpPr>
          <p:nvPr>
            <p:ph idx="1"/>
          </p:nvPr>
        </p:nvSpPr>
        <p:spPr>
          <a:xfrm>
            <a:off x="457200" y="1196752"/>
            <a:ext cx="4546848" cy="5400600"/>
          </a:xfrm>
        </p:spPr>
        <p:txBody>
          <a:bodyPr>
            <a:normAutofit/>
          </a:bodyPr>
          <a:lstStyle/>
          <a:p>
            <a:r>
              <a:rPr lang="en-US" altLang="zh-CN" dirty="0" smtClean="0"/>
              <a:t>U</a:t>
            </a:r>
            <a:r>
              <a:rPr lang="zh-CN" altLang="en-US" dirty="0" smtClean="0"/>
              <a:t>站预估：</a:t>
            </a:r>
            <a:r>
              <a:rPr lang="en-US" altLang="zh-CN" dirty="0" smtClean="0"/>
              <a:t>1</a:t>
            </a:r>
            <a:r>
              <a:rPr lang="zh-CN" altLang="en-US" dirty="0" smtClean="0"/>
              <a:t>亿</a:t>
            </a:r>
            <a:r>
              <a:rPr lang="en-US" altLang="zh-CN" dirty="0" smtClean="0"/>
              <a:t>PV</a:t>
            </a:r>
          </a:p>
          <a:p>
            <a:pPr lvl="1"/>
            <a:r>
              <a:rPr lang="zh-CN" altLang="en-US" dirty="0" smtClean="0"/>
              <a:t>机器</a:t>
            </a:r>
            <a:endParaRPr lang="en-US" altLang="zh-CN" dirty="0" smtClean="0"/>
          </a:p>
          <a:p>
            <a:pPr lvl="1"/>
            <a:r>
              <a:rPr lang="zh-CN" altLang="en-US" dirty="0" smtClean="0"/>
              <a:t>性能</a:t>
            </a:r>
            <a:endParaRPr lang="en-US" altLang="zh-CN" dirty="0" smtClean="0"/>
          </a:p>
          <a:p>
            <a:pPr lvl="1"/>
            <a:r>
              <a:rPr lang="zh-CN" altLang="en-US" dirty="0" smtClean="0"/>
              <a:t>稳定性</a:t>
            </a:r>
            <a:endParaRPr lang="en-US" altLang="zh-CN" dirty="0" smtClean="0"/>
          </a:p>
          <a:p>
            <a:pPr lvl="1"/>
            <a:r>
              <a:rPr lang="zh-CN" altLang="en-US" dirty="0" smtClean="0"/>
              <a:t>成熟度</a:t>
            </a:r>
            <a:endParaRPr lang="en-US" altLang="zh-CN" dirty="0" smtClean="0"/>
          </a:p>
          <a:p>
            <a:pPr lvl="1"/>
            <a:r>
              <a:rPr lang="zh-CN" altLang="en-US" dirty="0" smtClean="0"/>
              <a:t>安全</a:t>
            </a:r>
            <a:endParaRPr lang="en-US" altLang="zh-CN" dirty="0" smtClean="0"/>
          </a:p>
          <a:p>
            <a:r>
              <a:rPr lang="zh-CN" altLang="en-US" b="1" dirty="0" smtClean="0"/>
              <a:t>我做的事情</a:t>
            </a:r>
            <a:endParaRPr lang="en-US" altLang="zh-CN" b="1" dirty="0" smtClean="0"/>
          </a:p>
          <a:p>
            <a:pPr lvl="1"/>
            <a:r>
              <a:rPr lang="zh-CN" altLang="en-US" b="1" dirty="0" smtClean="0"/>
              <a:t>全力完善</a:t>
            </a:r>
            <a:r>
              <a:rPr lang="en-US" altLang="zh-CN" b="1" dirty="0" smtClean="0"/>
              <a:t>PHP</a:t>
            </a:r>
            <a:r>
              <a:rPr lang="zh-CN" altLang="en-US" b="1" dirty="0" smtClean="0"/>
              <a:t>容器</a:t>
            </a:r>
            <a:endParaRPr lang="en-US" altLang="zh-CN" b="1" dirty="0" smtClean="0"/>
          </a:p>
          <a:p>
            <a:pPr lvl="1"/>
            <a:r>
              <a:rPr lang="zh-CN" altLang="en-US" b="1" dirty="0" smtClean="0"/>
              <a:t>兼顾安全等各种问题</a:t>
            </a:r>
            <a:endParaRPr lang="en-US" altLang="zh-CN" b="1" dirty="0" smtClean="0"/>
          </a:p>
          <a:p>
            <a:pPr lvl="1"/>
            <a:r>
              <a:rPr lang="zh-CN" altLang="en-US" b="1" dirty="0" smtClean="0"/>
              <a:t>专注于性能优化</a:t>
            </a:r>
            <a:endParaRPr lang="en-US" altLang="zh-CN" b="1" dirty="0" smtClean="0"/>
          </a:p>
          <a:p>
            <a:pPr lvl="1">
              <a:buNone/>
            </a:pPr>
            <a:endParaRPr lang="en-US" altLang="zh-CN" dirty="0" smtClean="0"/>
          </a:p>
          <a:p>
            <a:pPr>
              <a:buNone/>
            </a:pPr>
            <a:endParaRPr lang="en-US" altLang="zh-CN" dirty="0" smtClean="0"/>
          </a:p>
          <a:p>
            <a:pPr>
              <a:buNone/>
            </a:pPr>
            <a:endParaRPr lang="zh-CN" altLang="en-US" dirty="0"/>
          </a:p>
        </p:txBody>
      </p:sp>
      <p:sp>
        <p:nvSpPr>
          <p:cNvPr id="5" name="内容占位符 2"/>
          <p:cNvSpPr txBox="1">
            <a:spLocks/>
          </p:cNvSpPr>
          <p:nvPr/>
        </p:nvSpPr>
        <p:spPr>
          <a:xfrm>
            <a:off x="5220072" y="1484784"/>
            <a:ext cx="3610744"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2012.9</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正式发布，内测</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2012.11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U</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站小而美活动</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2012.12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U</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站双</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12</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活动</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755576" y="-27384"/>
            <a:ext cx="7488832" cy="68226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16016" y="3284984"/>
            <a:ext cx="4176464" cy="1728192"/>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字节流优化</a:t>
            </a:r>
            <a:endParaRPr lang="zh-CN" altLang="en-US" dirty="0"/>
          </a:p>
        </p:txBody>
      </p:sp>
      <p:sp>
        <p:nvSpPr>
          <p:cNvPr id="3" name="内容占位符 2"/>
          <p:cNvSpPr>
            <a:spLocks noGrp="1"/>
          </p:cNvSpPr>
          <p:nvPr>
            <p:ph idx="1"/>
          </p:nvPr>
        </p:nvSpPr>
        <p:spPr>
          <a:xfrm>
            <a:off x="457200" y="1340768"/>
            <a:ext cx="8229600" cy="4785395"/>
          </a:xfrm>
        </p:spPr>
        <p:txBody>
          <a:bodyPr>
            <a:normAutofit fontScale="92500" lnSpcReduction="10000"/>
          </a:bodyPr>
          <a:lstStyle/>
          <a:p>
            <a:r>
              <a:rPr lang="zh-CN" altLang="en-US" dirty="0" smtClean="0"/>
              <a:t>从顶至底的改造</a:t>
            </a:r>
            <a:endParaRPr lang="en-US" altLang="zh-CN" dirty="0" smtClean="0"/>
          </a:p>
          <a:p>
            <a:r>
              <a:rPr lang="en-US" altLang="zh-CN" dirty="0" smtClean="0"/>
              <a:t>Tae </a:t>
            </a:r>
            <a:r>
              <a:rPr lang="en-US" altLang="zh-CN" dirty="0" err="1" smtClean="0"/>
              <a:t>Servlet</a:t>
            </a:r>
            <a:r>
              <a:rPr lang="en-US" altLang="zh-CN" dirty="0" smtClean="0"/>
              <a:t> </a:t>
            </a:r>
            <a:r>
              <a:rPr lang="zh-CN" altLang="en-US" dirty="0" smtClean="0"/>
              <a:t>层</a:t>
            </a:r>
            <a:endParaRPr lang="en-US" altLang="zh-CN" dirty="0" smtClean="0"/>
          </a:p>
          <a:p>
            <a:r>
              <a:rPr lang="en-US" altLang="zh-CN" dirty="0" smtClean="0"/>
              <a:t>Tae Common Engine</a:t>
            </a:r>
          </a:p>
          <a:p>
            <a:r>
              <a:rPr lang="en-US" altLang="zh-CN" dirty="0" err="1" smtClean="0"/>
              <a:t>Quercus</a:t>
            </a:r>
            <a:endParaRPr lang="en-US" altLang="zh-CN" dirty="0" smtClean="0"/>
          </a:p>
          <a:p>
            <a:pPr lvl="1"/>
            <a:r>
              <a:rPr lang="zh-CN" altLang="en-US" dirty="0" smtClean="0"/>
              <a:t>替换整个</a:t>
            </a:r>
            <a:r>
              <a:rPr lang="en-US" altLang="zh-CN" dirty="0" err="1" smtClean="0"/>
              <a:t>WriteStream</a:t>
            </a:r>
            <a:endParaRPr lang="en-US" altLang="zh-CN" dirty="0" smtClean="0"/>
          </a:p>
          <a:p>
            <a:r>
              <a:rPr lang="en-US" altLang="zh-CN" dirty="0" smtClean="0"/>
              <a:t>Smarty</a:t>
            </a:r>
          </a:p>
          <a:p>
            <a:pPr lvl="1"/>
            <a:r>
              <a:rPr lang="en-US" altLang="zh-CN" dirty="0" smtClean="0"/>
              <a:t>ASM </a:t>
            </a:r>
            <a:r>
              <a:rPr lang="zh-CN" altLang="en-US" dirty="0" smtClean="0"/>
              <a:t>动态类</a:t>
            </a:r>
            <a:endParaRPr lang="en-US" altLang="zh-CN" dirty="0" smtClean="0"/>
          </a:p>
          <a:p>
            <a:pPr lvl="1"/>
            <a:r>
              <a:rPr lang="en-US" altLang="zh-CN" dirty="0" smtClean="0"/>
              <a:t>Perm</a:t>
            </a:r>
            <a:r>
              <a:rPr lang="zh-CN" altLang="en-US" dirty="0" smtClean="0"/>
              <a:t>到</a:t>
            </a:r>
            <a:r>
              <a:rPr lang="en-US" altLang="zh-CN" dirty="0" smtClean="0"/>
              <a:t>Old</a:t>
            </a:r>
            <a:r>
              <a:rPr lang="zh-CN" altLang="en-US" dirty="0" smtClean="0"/>
              <a:t>区</a:t>
            </a:r>
            <a:endParaRPr lang="en-US" altLang="zh-CN" dirty="0" smtClean="0"/>
          </a:p>
          <a:p>
            <a:r>
              <a:rPr lang="en-US" altLang="zh-CN" dirty="0" smtClean="0"/>
              <a:t>Velocity</a:t>
            </a:r>
          </a:p>
          <a:p>
            <a:pPr lvl="1"/>
            <a:r>
              <a:rPr lang="zh-CN" altLang="en-US" dirty="0" smtClean="0"/>
              <a:t>页面外层</a:t>
            </a:r>
            <a:endParaRPr lang="en-US" altLang="zh-CN" dirty="0" smtClean="0"/>
          </a:p>
          <a:p>
            <a:endParaRPr lang="zh-CN" altLang="en-US" dirty="0"/>
          </a:p>
        </p:txBody>
      </p:sp>
      <p:graphicFrame>
        <p:nvGraphicFramePr>
          <p:cNvPr id="4" name="图示 3"/>
          <p:cNvGraphicFramePr/>
          <p:nvPr/>
        </p:nvGraphicFramePr>
        <p:xfrm>
          <a:off x="4860032" y="1700808"/>
          <a:ext cx="388843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1026" name="图片 1" descr="cid:image001.png@01CDD2FE.2C2809C0"/>
          <p:cNvPicPr>
            <a:picLocks noChangeAspect="1" noChangeArrowheads="1"/>
          </p:cNvPicPr>
          <p:nvPr/>
        </p:nvPicPr>
        <p:blipFill>
          <a:blip r:embed="rId2" cstate="print"/>
          <a:srcRect/>
          <a:stretch>
            <a:fillRect/>
          </a:stretch>
        </p:blipFill>
        <p:spPr bwMode="auto">
          <a:xfrm>
            <a:off x="0" y="548680"/>
            <a:ext cx="9144000" cy="293698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52425" y="3723853"/>
            <a:ext cx="8439150" cy="2657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p:spPr>
        <p:txBody>
          <a:bodyPr/>
          <a:lstStyle/>
          <a:p>
            <a:r>
              <a:rPr lang="en-US" altLang="zh-CN" dirty="0" err="1" smtClean="0"/>
              <a:t>Quercus</a:t>
            </a:r>
            <a:r>
              <a:rPr lang="zh-CN" altLang="en-US" dirty="0" smtClean="0"/>
              <a:t>功能方面</a:t>
            </a:r>
            <a:endParaRPr lang="zh-CN" altLang="en-US" dirty="0"/>
          </a:p>
        </p:txBody>
      </p:sp>
      <p:sp>
        <p:nvSpPr>
          <p:cNvPr id="3" name="内容占位符 2"/>
          <p:cNvSpPr>
            <a:spLocks noGrp="1"/>
          </p:cNvSpPr>
          <p:nvPr>
            <p:ph idx="1"/>
          </p:nvPr>
        </p:nvSpPr>
        <p:spPr>
          <a:xfrm>
            <a:off x="457200" y="1340768"/>
            <a:ext cx="8229600" cy="5256584"/>
          </a:xfrm>
        </p:spPr>
        <p:txBody>
          <a:bodyPr>
            <a:normAutofit fontScale="85000" lnSpcReduction="20000"/>
          </a:bodyPr>
          <a:lstStyle/>
          <a:p>
            <a:r>
              <a:rPr lang="zh-CN" altLang="en-US" dirty="0" smtClean="0"/>
              <a:t>发现并修复了巨多</a:t>
            </a:r>
            <a:r>
              <a:rPr lang="en-US" altLang="zh-CN" dirty="0" smtClean="0"/>
              <a:t>bug</a:t>
            </a:r>
          </a:p>
          <a:p>
            <a:pPr lvl="1"/>
            <a:r>
              <a:rPr lang="en-US" altLang="zh-CN" dirty="0" smtClean="0"/>
              <a:t>byte[]</a:t>
            </a:r>
            <a:r>
              <a:rPr lang="zh-CN" altLang="en-US" dirty="0" smtClean="0"/>
              <a:t>为奇数，最后一个字符是半个中文时，</a:t>
            </a:r>
            <a:r>
              <a:rPr lang="en-US" altLang="zh-CN" dirty="0" err="1" smtClean="0"/>
              <a:t>decodeImpl</a:t>
            </a:r>
            <a:r>
              <a:rPr lang="zh-CN" altLang="en-US" dirty="0" smtClean="0"/>
              <a:t>会陷入死循环</a:t>
            </a:r>
            <a:endParaRPr lang="en-US" altLang="zh-CN" dirty="0" smtClean="0"/>
          </a:p>
          <a:p>
            <a:pPr lvl="1"/>
            <a:r>
              <a:rPr lang="en-US" altLang="zh-CN" dirty="0" err="1" smtClean="0"/>
              <a:t>jsonEncode</a:t>
            </a:r>
            <a:r>
              <a:rPr lang="zh-CN" altLang="en-US" dirty="0" smtClean="0"/>
              <a:t>把多字节字符转成了乱码</a:t>
            </a:r>
            <a:endParaRPr lang="en-US" altLang="zh-CN" dirty="0" smtClean="0"/>
          </a:p>
          <a:p>
            <a:pPr lvl="1"/>
            <a:r>
              <a:rPr lang="zh-CN" altLang="en-US" dirty="0" smtClean="0"/>
              <a:t>并发问题</a:t>
            </a:r>
            <a:endParaRPr lang="en-US" altLang="zh-CN" dirty="0" smtClean="0"/>
          </a:p>
          <a:p>
            <a:pPr lvl="1"/>
            <a:r>
              <a:rPr lang="zh-CN" altLang="en-US" dirty="0" smtClean="0"/>
              <a:t>数字超出</a:t>
            </a:r>
            <a:r>
              <a:rPr lang="en-US" altLang="zh-CN" dirty="0" err="1" smtClean="0"/>
              <a:t>int</a:t>
            </a:r>
            <a:r>
              <a:rPr lang="zh-CN" altLang="en-US" dirty="0" smtClean="0"/>
              <a:t>范围被截断</a:t>
            </a:r>
            <a:endParaRPr lang="en-US" altLang="zh-CN" dirty="0" smtClean="0"/>
          </a:p>
          <a:p>
            <a:pPr lvl="1"/>
            <a:r>
              <a:rPr lang="zh-CN" altLang="en-US" dirty="0" smtClean="0"/>
              <a:t>数组下标串掉（</a:t>
            </a:r>
            <a:r>
              <a:rPr lang="en-US" altLang="zh-CN" dirty="0" err="1" smtClean="0"/>
              <a:t>php</a:t>
            </a:r>
            <a:r>
              <a:rPr lang="en-US" altLang="zh-CN" dirty="0" smtClean="0"/>
              <a:t> define</a:t>
            </a:r>
            <a:r>
              <a:rPr lang="zh-CN" altLang="en-US" dirty="0" smtClean="0"/>
              <a:t>）</a:t>
            </a:r>
            <a:endParaRPr lang="en-US" altLang="zh-CN" dirty="0" smtClean="0"/>
          </a:p>
          <a:p>
            <a:pPr lvl="1"/>
            <a:r>
              <a:rPr lang="en-US" altLang="zh-CN" dirty="0" smtClean="0"/>
              <a:t>PDO</a:t>
            </a:r>
            <a:r>
              <a:rPr lang="zh-CN" altLang="en-US" dirty="0" smtClean="0"/>
              <a:t>的优化</a:t>
            </a:r>
            <a:endParaRPr lang="en-US" altLang="zh-CN" dirty="0" smtClean="0"/>
          </a:p>
          <a:p>
            <a:pPr lvl="1"/>
            <a:r>
              <a:rPr lang="zh-CN" altLang="en-US" dirty="0" smtClean="0"/>
              <a:t>输出超过</a:t>
            </a:r>
            <a:r>
              <a:rPr lang="en-US" altLang="zh-CN" dirty="0" smtClean="0"/>
              <a:t>8k</a:t>
            </a:r>
            <a:r>
              <a:rPr lang="zh-CN" altLang="en-US" dirty="0" smtClean="0"/>
              <a:t>时汉字截断处乱码</a:t>
            </a:r>
            <a:endParaRPr lang="en-US" altLang="zh-CN" dirty="0" smtClean="0"/>
          </a:p>
          <a:p>
            <a:r>
              <a:rPr lang="zh-CN" altLang="en-US" dirty="0" smtClean="0"/>
              <a:t>健壮性</a:t>
            </a:r>
            <a:endParaRPr lang="en-US" altLang="zh-CN" dirty="0" smtClean="0"/>
          </a:p>
          <a:p>
            <a:pPr lvl="1"/>
            <a:r>
              <a:rPr lang="zh-CN" altLang="en-US" dirty="0" smtClean="0"/>
              <a:t>正则式超时控制</a:t>
            </a:r>
            <a:endParaRPr lang="en-US" altLang="zh-CN" dirty="0" smtClean="0"/>
          </a:p>
          <a:p>
            <a:pPr lvl="1"/>
            <a:r>
              <a:rPr lang="zh-CN" altLang="en-US" dirty="0" smtClean="0"/>
              <a:t>方法执行次数控制</a:t>
            </a:r>
            <a:endParaRPr lang="en-US" altLang="zh-CN" dirty="0" smtClean="0"/>
          </a:p>
          <a:p>
            <a:pPr lvl="1"/>
            <a:r>
              <a:rPr lang="zh-CN" altLang="en-US" dirty="0" smtClean="0"/>
              <a:t>文件大小控制</a:t>
            </a:r>
            <a:endParaRPr lang="en-US" altLang="zh-CN" dirty="0" smtClean="0"/>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1835694" y="-243408"/>
            <a:ext cx="4824538" cy="1143000"/>
          </a:xfrm>
        </p:spPr>
        <p:txBody>
          <a:bodyPr>
            <a:normAutofit/>
          </a:bodyPr>
          <a:lstStyle/>
          <a:p>
            <a:r>
              <a:rPr lang="zh-CN" altLang="en-US" sz="4000" dirty="0" smtClean="0"/>
              <a:t>对</a:t>
            </a:r>
            <a:r>
              <a:rPr lang="en-US" altLang="zh-CN" sz="4000" dirty="0" err="1" smtClean="0"/>
              <a:t>Quercus</a:t>
            </a:r>
            <a:r>
              <a:rPr lang="zh-CN" altLang="en-US" sz="4000" dirty="0" smtClean="0"/>
              <a:t>的改进</a:t>
            </a:r>
          </a:p>
        </p:txBody>
      </p:sp>
      <p:sp>
        <p:nvSpPr>
          <p:cNvPr id="2" name="Rectangle 2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35163" y="3594950"/>
            <a:ext cx="4907249" cy="32650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4288" y="790104"/>
            <a:ext cx="4211949" cy="26784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235163" y="1340768"/>
            <a:ext cx="3185487" cy="369332"/>
          </a:xfrm>
          <a:prstGeom prst="rect">
            <a:avLst/>
          </a:prstGeom>
          <a:noFill/>
        </p:spPr>
        <p:txBody>
          <a:bodyPr wrap="none" rtlCol="0">
            <a:spAutoFit/>
          </a:bodyPr>
          <a:lstStyle/>
          <a:p>
            <a:r>
              <a:rPr lang="zh-CN" altLang="en-US" dirty="0" smtClean="0"/>
              <a:t>没有大规模商用的实验室产品</a:t>
            </a:r>
            <a:endParaRPr lang="zh-CN" altLang="en-US" dirty="0"/>
          </a:p>
        </p:txBody>
      </p:sp>
      <p:sp>
        <p:nvSpPr>
          <p:cNvPr id="12" name="TextBox 11"/>
          <p:cNvSpPr txBox="1"/>
          <p:nvPr/>
        </p:nvSpPr>
        <p:spPr>
          <a:xfrm>
            <a:off x="446326" y="5157191"/>
            <a:ext cx="3801041" cy="1200329"/>
          </a:xfrm>
          <a:prstGeom prst="rect">
            <a:avLst/>
          </a:prstGeom>
          <a:noFill/>
        </p:spPr>
        <p:txBody>
          <a:bodyPr wrap="none" rtlCol="0">
            <a:spAutoFit/>
          </a:bodyPr>
          <a:lstStyle/>
          <a:p>
            <a:r>
              <a:rPr lang="zh-CN" altLang="en-US" dirty="0" smtClean="0"/>
              <a:t>能够</a:t>
            </a:r>
            <a:r>
              <a:rPr lang="zh-CN" altLang="en-US" b="1" dirty="0" smtClean="0"/>
              <a:t>工业化</a:t>
            </a:r>
            <a:r>
              <a:rPr lang="zh-CN" altLang="en-US" dirty="0" smtClean="0"/>
              <a:t>，</a:t>
            </a:r>
            <a:r>
              <a:rPr lang="zh-CN" altLang="en-US" b="1" dirty="0" smtClean="0"/>
              <a:t>大规模</a:t>
            </a:r>
            <a:r>
              <a:rPr lang="zh-CN" altLang="en-US" dirty="0" smtClean="0"/>
              <a:t>使用的产品</a:t>
            </a:r>
            <a:endParaRPr lang="en-US" altLang="zh-CN" dirty="0" smtClean="0"/>
          </a:p>
          <a:p>
            <a:endParaRPr lang="en-US" altLang="zh-CN" dirty="0"/>
          </a:p>
          <a:p>
            <a:r>
              <a:rPr lang="en-US" altLang="zh-CN" dirty="0" smtClean="0"/>
              <a:t>U</a:t>
            </a:r>
            <a:r>
              <a:rPr lang="zh-CN" altLang="en-US" dirty="0" smtClean="0"/>
              <a:t>站  </a:t>
            </a:r>
            <a:r>
              <a:rPr lang="en-US" altLang="zh-CN" dirty="0" smtClean="0"/>
              <a:t>--  3</a:t>
            </a:r>
            <a:r>
              <a:rPr lang="zh-CN" altLang="en-US" dirty="0" smtClean="0"/>
              <a:t>个月  </a:t>
            </a:r>
            <a:r>
              <a:rPr lang="en-US" altLang="zh-CN" dirty="0" smtClean="0"/>
              <a:t>-- 3000 ISV</a:t>
            </a:r>
            <a:r>
              <a:rPr lang="zh-CN" altLang="en-US" dirty="0" smtClean="0"/>
              <a:t>应用版本</a:t>
            </a:r>
            <a:endParaRPr lang="en-US" altLang="zh-CN" dirty="0"/>
          </a:p>
          <a:p>
            <a:endParaRPr lang="zh-CN" altLang="en-US" dirty="0"/>
          </a:p>
        </p:txBody>
      </p:sp>
    </p:spTree>
    <p:extLst>
      <p:ext uri="{BB962C8B-B14F-4D97-AF65-F5344CB8AC3E}">
        <p14:creationId xmlns="" xmlns:p14="http://schemas.microsoft.com/office/powerpoint/2010/main" val="2933278058"/>
      </p:ext>
    </p:extLst>
  </p:cSld>
  <p:clrMapOvr>
    <a:masterClrMapping/>
  </p:clrMapOvr>
  <p:transition advTm="27"/>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88"/>
          <p:cNvSpPr/>
          <p:nvPr/>
        </p:nvSpPr>
        <p:spPr>
          <a:xfrm>
            <a:off x="0" y="0"/>
            <a:ext cx="9144000" cy="6858000"/>
          </a:xfrm>
          <a:prstGeom prst="rect">
            <a:avLst/>
          </a:prstGeom>
        </p:spPr>
        <p:style>
          <a:lnRef idx="1">
            <a:schemeClr val="accent4"/>
          </a:lnRef>
          <a:fillRef idx="3">
            <a:schemeClr val="accent4"/>
          </a:fillRef>
          <a:effectRef idx="2">
            <a:schemeClr val="accent4"/>
          </a:effectRef>
          <a:fontRef idx="minor">
            <a:schemeClr val="lt1"/>
          </a:fontRef>
        </p:style>
        <p:txBody>
          <a:bodyPr rtlCol="0" anchor="b"/>
          <a:lstStyle/>
          <a:p>
            <a:pPr>
              <a:defRPr/>
            </a:pPr>
            <a:r>
              <a:rPr lang="zh-CN" altLang="en-US" b="1" dirty="0" smtClean="0">
                <a:solidFill>
                  <a:schemeClr val="tx1"/>
                </a:solidFill>
                <a:latin typeface="微软雅黑" pitchFamily="34" charset="-122"/>
                <a:ea typeface="微软雅黑" pitchFamily="34" charset="-122"/>
              </a:rPr>
              <a:t>物理机</a:t>
            </a:r>
            <a:endParaRPr lang="zh-CN" altLang="en-US" b="1" dirty="0">
              <a:solidFill>
                <a:schemeClr val="tx1"/>
              </a:solidFill>
              <a:latin typeface="微软雅黑" pitchFamily="34" charset="-122"/>
              <a:ea typeface="微软雅黑" pitchFamily="34" charset="-122"/>
            </a:endParaRPr>
          </a:p>
        </p:txBody>
      </p:sp>
      <p:sp>
        <p:nvSpPr>
          <p:cNvPr id="85" name="矩形 84"/>
          <p:cNvSpPr/>
          <p:nvPr/>
        </p:nvSpPr>
        <p:spPr>
          <a:xfrm>
            <a:off x="323528" y="476672"/>
            <a:ext cx="8496944" cy="5803101"/>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pPr>
              <a:defRPr/>
            </a:pPr>
            <a:r>
              <a:rPr lang="en-US" altLang="zh-CN" b="1" dirty="0" smtClean="0">
                <a:solidFill>
                  <a:schemeClr val="tx1"/>
                </a:solidFill>
                <a:latin typeface="微软雅黑" pitchFamily="34" charset="-122"/>
                <a:ea typeface="微软雅黑" pitchFamily="34" charset="-122"/>
              </a:rPr>
              <a:t>T4 Instance</a:t>
            </a:r>
            <a:endParaRPr lang="zh-CN" altLang="en-US" b="1" dirty="0">
              <a:solidFill>
                <a:schemeClr val="tx1"/>
              </a:solidFill>
              <a:latin typeface="微软雅黑" pitchFamily="34" charset="-122"/>
              <a:ea typeface="微软雅黑" pitchFamily="34" charset="-122"/>
            </a:endParaRPr>
          </a:p>
        </p:txBody>
      </p:sp>
      <p:sp>
        <p:nvSpPr>
          <p:cNvPr id="90" name="矩形 89"/>
          <p:cNvSpPr/>
          <p:nvPr/>
        </p:nvSpPr>
        <p:spPr>
          <a:xfrm>
            <a:off x="539552" y="764704"/>
            <a:ext cx="8064896" cy="5040560"/>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pPr>
              <a:defRPr/>
            </a:pPr>
            <a:r>
              <a:rPr lang="en-US" altLang="zh-CN" b="1" dirty="0" err="1" smtClean="0">
                <a:solidFill>
                  <a:schemeClr val="tx1"/>
                </a:solidFill>
                <a:latin typeface="微软雅黑" pitchFamily="34" charset="-122"/>
                <a:ea typeface="微软雅黑" pitchFamily="34" charset="-122"/>
              </a:rPr>
              <a:t>IpTables</a:t>
            </a:r>
            <a:endParaRPr lang="zh-CN" altLang="en-US" b="1" dirty="0">
              <a:solidFill>
                <a:schemeClr val="tx1"/>
              </a:solidFill>
              <a:latin typeface="微软雅黑" pitchFamily="34" charset="-122"/>
              <a:ea typeface="微软雅黑" pitchFamily="34" charset="-122"/>
            </a:endParaRPr>
          </a:p>
        </p:txBody>
      </p:sp>
      <p:sp>
        <p:nvSpPr>
          <p:cNvPr id="91" name="矩形 90"/>
          <p:cNvSpPr/>
          <p:nvPr/>
        </p:nvSpPr>
        <p:spPr>
          <a:xfrm>
            <a:off x="755576" y="1010276"/>
            <a:ext cx="7632848" cy="4362940"/>
          </a:xfrm>
          <a:prstGeom prst="rect">
            <a:avLst/>
          </a:prstGeom>
        </p:spPr>
        <p:style>
          <a:lnRef idx="1">
            <a:schemeClr val="accent1"/>
          </a:lnRef>
          <a:fillRef idx="2">
            <a:schemeClr val="accent1"/>
          </a:fillRef>
          <a:effectRef idx="1">
            <a:schemeClr val="accent1"/>
          </a:effectRef>
          <a:fontRef idx="minor">
            <a:schemeClr val="dk1"/>
          </a:fontRef>
        </p:style>
        <p:txBody>
          <a:bodyPr rtlCol="0" anchor="b"/>
          <a:lstStyle/>
          <a:p>
            <a:pPr>
              <a:defRPr/>
            </a:pPr>
            <a:r>
              <a:rPr lang="en-US" altLang="zh-CN" b="1" dirty="0" smtClean="0">
                <a:solidFill>
                  <a:schemeClr val="tx1"/>
                </a:solidFill>
                <a:latin typeface="微软雅黑" pitchFamily="34" charset="-122"/>
                <a:ea typeface="微软雅黑" pitchFamily="34" charset="-122"/>
              </a:rPr>
              <a:t>JVM 4 TAE  Grid </a:t>
            </a:r>
            <a:r>
              <a:rPr lang="zh-CN" altLang="en-US" b="1" dirty="0" smtClean="0">
                <a:solidFill>
                  <a:schemeClr val="tx1"/>
                </a:solidFill>
                <a:latin typeface="微软雅黑" pitchFamily="34" charset="-122"/>
                <a:ea typeface="微软雅黑" pitchFamily="34" charset="-122"/>
              </a:rPr>
              <a:t>进程</a:t>
            </a:r>
            <a:r>
              <a:rPr lang="en-US" altLang="zh-CN" b="1" dirty="0" smtClean="0">
                <a:solidFill>
                  <a:schemeClr val="tx1"/>
                </a:solidFill>
                <a:latin typeface="微软雅黑" pitchFamily="34" charset="-122"/>
                <a:ea typeface="微软雅黑" pitchFamily="34" charset="-122"/>
              </a:rPr>
              <a:t> </a:t>
            </a:r>
            <a:endParaRPr lang="zh-CN" altLang="en-US" b="1" dirty="0">
              <a:solidFill>
                <a:schemeClr val="tx1"/>
              </a:solidFill>
              <a:latin typeface="微软雅黑" pitchFamily="34" charset="-122"/>
              <a:ea typeface="微软雅黑" pitchFamily="34" charset="-122"/>
            </a:endParaRPr>
          </a:p>
        </p:txBody>
      </p:sp>
      <p:sp>
        <p:nvSpPr>
          <p:cNvPr id="92" name="矩形 91"/>
          <p:cNvSpPr/>
          <p:nvPr/>
        </p:nvSpPr>
        <p:spPr>
          <a:xfrm>
            <a:off x="971600" y="1268760"/>
            <a:ext cx="7200800" cy="3600400"/>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pPr>
              <a:defRPr/>
            </a:pPr>
            <a:r>
              <a:rPr lang="en-US" altLang="zh-CN" b="1" dirty="0" smtClean="0">
                <a:solidFill>
                  <a:schemeClr val="tx1"/>
                </a:solidFill>
                <a:latin typeface="微软雅黑" pitchFamily="34" charset="-122"/>
                <a:ea typeface="微软雅黑" pitchFamily="34" charset="-122"/>
              </a:rPr>
              <a:t>Java </a:t>
            </a:r>
            <a:r>
              <a:rPr lang="en-US" altLang="zh-CN" b="1" dirty="0" err="1" smtClean="0">
                <a:solidFill>
                  <a:schemeClr val="tx1"/>
                </a:solidFill>
                <a:latin typeface="微软雅黑" pitchFamily="34" charset="-122"/>
                <a:ea typeface="微软雅黑" pitchFamily="34" charset="-122"/>
              </a:rPr>
              <a:t>SandBox</a:t>
            </a:r>
            <a:endParaRPr lang="zh-CN" altLang="en-US" b="1" dirty="0">
              <a:solidFill>
                <a:schemeClr val="tx1"/>
              </a:solidFill>
              <a:latin typeface="微软雅黑" pitchFamily="34" charset="-122"/>
              <a:ea typeface="微软雅黑" pitchFamily="34" charset="-122"/>
            </a:endParaRPr>
          </a:p>
        </p:txBody>
      </p:sp>
      <p:sp>
        <p:nvSpPr>
          <p:cNvPr id="93" name="矩形 92"/>
          <p:cNvSpPr/>
          <p:nvPr/>
        </p:nvSpPr>
        <p:spPr>
          <a:xfrm>
            <a:off x="1196008" y="1421160"/>
            <a:ext cx="6688360" cy="2943944"/>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pPr>
              <a:defRPr/>
            </a:pPr>
            <a:r>
              <a:rPr lang="en-US" altLang="zh-CN" b="1" dirty="0" smtClean="0">
                <a:solidFill>
                  <a:schemeClr val="tx1"/>
                </a:solidFill>
                <a:latin typeface="微软雅黑" pitchFamily="34" charset="-122"/>
                <a:ea typeface="微软雅黑" pitchFamily="34" charset="-122"/>
              </a:rPr>
              <a:t>JBOSS/Jetty</a:t>
            </a:r>
            <a:endParaRPr lang="zh-CN" altLang="en-US" b="1" dirty="0">
              <a:solidFill>
                <a:schemeClr val="tx1"/>
              </a:solidFill>
              <a:latin typeface="微软雅黑" pitchFamily="34" charset="-122"/>
              <a:ea typeface="微软雅黑" pitchFamily="34" charset="-122"/>
            </a:endParaRPr>
          </a:p>
        </p:txBody>
      </p:sp>
      <p:sp>
        <p:nvSpPr>
          <p:cNvPr id="94" name="矩形 93"/>
          <p:cNvSpPr/>
          <p:nvPr/>
        </p:nvSpPr>
        <p:spPr>
          <a:xfrm>
            <a:off x="1446628" y="1628800"/>
            <a:ext cx="6149708" cy="2287488"/>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pPr>
              <a:defRPr/>
            </a:pPr>
            <a:r>
              <a:rPr lang="en-US" altLang="zh-CN" b="1" dirty="0" err="1" smtClean="0">
                <a:solidFill>
                  <a:schemeClr val="tx1"/>
                </a:solidFill>
                <a:latin typeface="微软雅黑" pitchFamily="34" charset="-122"/>
                <a:ea typeface="微软雅黑" pitchFamily="34" charset="-122"/>
              </a:rPr>
              <a:t>Quercus</a:t>
            </a:r>
            <a:r>
              <a:rPr lang="en-US" altLang="zh-CN" b="1" dirty="0" smtClean="0">
                <a:solidFill>
                  <a:schemeClr val="tx1"/>
                </a:solidFill>
                <a:latin typeface="微软雅黑" pitchFamily="34" charset="-122"/>
                <a:ea typeface="微软雅黑" pitchFamily="34" charset="-122"/>
              </a:rPr>
              <a:t> Engine</a:t>
            </a:r>
            <a:endParaRPr lang="zh-CN" altLang="en-US" b="1" dirty="0">
              <a:solidFill>
                <a:schemeClr val="tx1"/>
              </a:solidFill>
              <a:latin typeface="微软雅黑" pitchFamily="34" charset="-122"/>
              <a:ea typeface="微软雅黑" pitchFamily="34" charset="-122"/>
            </a:endParaRPr>
          </a:p>
        </p:txBody>
      </p:sp>
      <p:sp>
        <p:nvSpPr>
          <p:cNvPr id="101" name="矩形 100"/>
          <p:cNvSpPr/>
          <p:nvPr/>
        </p:nvSpPr>
        <p:spPr>
          <a:xfrm>
            <a:off x="1691680" y="1772816"/>
            <a:ext cx="5616624" cy="1728192"/>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pPr>
              <a:defRPr/>
            </a:pPr>
            <a:r>
              <a:rPr lang="en-US" altLang="zh-CN" b="1" dirty="0" smtClean="0">
                <a:solidFill>
                  <a:schemeClr val="tx1"/>
                </a:solidFill>
                <a:latin typeface="微软雅黑" pitchFamily="34" charset="-122"/>
                <a:ea typeface="微软雅黑" pitchFamily="34" charset="-122"/>
              </a:rPr>
              <a:t>PHP </a:t>
            </a:r>
            <a:r>
              <a:rPr lang="zh-CN" altLang="en-US" b="1" dirty="0" smtClean="0">
                <a:solidFill>
                  <a:schemeClr val="tx1"/>
                </a:solidFill>
                <a:latin typeface="微软雅黑" pitchFamily="34" charset="-122"/>
                <a:ea typeface="微软雅黑" pitchFamily="34" charset="-122"/>
              </a:rPr>
              <a:t>白名单</a:t>
            </a:r>
            <a:endParaRPr lang="zh-CN" altLang="en-US" b="1" dirty="0">
              <a:solidFill>
                <a:schemeClr val="tx1"/>
              </a:solidFill>
              <a:latin typeface="微软雅黑" pitchFamily="34" charset="-122"/>
              <a:ea typeface="微软雅黑" pitchFamily="34" charset="-122"/>
            </a:endParaRPr>
          </a:p>
        </p:txBody>
      </p:sp>
      <p:sp>
        <p:nvSpPr>
          <p:cNvPr id="87" name="椭圆 86"/>
          <p:cNvSpPr/>
          <p:nvPr/>
        </p:nvSpPr>
        <p:spPr>
          <a:xfrm>
            <a:off x="2139730" y="2204864"/>
            <a:ext cx="992110" cy="769103"/>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88" name="椭圆 87"/>
          <p:cNvSpPr/>
          <p:nvPr/>
        </p:nvSpPr>
        <p:spPr>
          <a:xfrm>
            <a:off x="3347864" y="2227849"/>
            <a:ext cx="992110" cy="76910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102" name="椭圆 101"/>
          <p:cNvSpPr/>
          <p:nvPr/>
        </p:nvSpPr>
        <p:spPr>
          <a:xfrm>
            <a:off x="5812138" y="2227849"/>
            <a:ext cx="992110" cy="76910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err="1" smtClean="0"/>
              <a:t>appx</a:t>
            </a:r>
            <a:endParaRPr lang="zh-CN" altLang="en-US" dirty="0"/>
          </a:p>
        </p:txBody>
      </p:sp>
      <p:sp>
        <p:nvSpPr>
          <p:cNvPr id="103" name="椭圆 102"/>
          <p:cNvSpPr/>
          <p:nvPr/>
        </p:nvSpPr>
        <p:spPr>
          <a:xfrm>
            <a:off x="4588002" y="2227849"/>
            <a:ext cx="992110" cy="76910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t>
            </a:r>
            <a:endParaRPr lang="zh-CN" altLang="en-US" dirty="0"/>
          </a:p>
        </p:txBody>
      </p:sp>
    </p:spTree>
    <p:extLst>
      <p:ext uri="{BB962C8B-B14F-4D97-AF65-F5344CB8AC3E}">
        <p14:creationId xmlns:p14="http://schemas.microsoft.com/office/powerpoint/2010/main" xmlns="" val="10212708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88"/>
          <p:cNvSpPr/>
          <p:nvPr/>
        </p:nvSpPr>
        <p:spPr>
          <a:xfrm>
            <a:off x="0" y="0"/>
            <a:ext cx="4937759" cy="6858000"/>
          </a:xfrm>
          <a:prstGeom prst="rect">
            <a:avLst/>
          </a:prstGeom>
        </p:spPr>
        <p:style>
          <a:lnRef idx="1">
            <a:schemeClr val="accent4"/>
          </a:lnRef>
          <a:fillRef idx="3">
            <a:schemeClr val="accent4"/>
          </a:fillRef>
          <a:effectRef idx="2">
            <a:schemeClr val="accent4"/>
          </a:effectRef>
          <a:fontRef idx="minor">
            <a:schemeClr val="lt1"/>
          </a:fontRef>
        </p:style>
        <p:txBody>
          <a:bodyPr rtlCol="0" anchor="b"/>
          <a:lstStyle/>
          <a:p>
            <a:pPr>
              <a:defRPr/>
            </a:pPr>
            <a:r>
              <a:rPr lang="zh-CN" altLang="en-US" b="1" dirty="0" smtClean="0">
                <a:solidFill>
                  <a:schemeClr val="tx1"/>
                </a:solidFill>
                <a:latin typeface="微软雅黑" pitchFamily="34" charset="-122"/>
                <a:ea typeface="微软雅黑" pitchFamily="34" charset="-122"/>
              </a:rPr>
              <a:t>物理机</a:t>
            </a:r>
            <a:endParaRPr lang="zh-CN" altLang="en-US" b="1" dirty="0">
              <a:solidFill>
                <a:schemeClr val="tx1"/>
              </a:solidFill>
              <a:latin typeface="微软雅黑" pitchFamily="34" charset="-122"/>
              <a:ea typeface="微软雅黑" pitchFamily="34" charset="-122"/>
            </a:endParaRPr>
          </a:p>
        </p:txBody>
      </p:sp>
      <p:sp>
        <p:nvSpPr>
          <p:cNvPr id="85" name="矩形 84"/>
          <p:cNvSpPr/>
          <p:nvPr/>
        </p:nvSpPr>
        <p:spPr>
          <a:xfrm>
            <a:off x="323528" y="476672"/>
            <a:ext cx="4588349" cy="5803101"/>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pPr>
              <a:defRPr/>
            </a:pPr>
            <a:r>
              <a:rPr lang="en-US" altLang="zh-CN" b="1" dirty="0" smtClean="0">
                <a:solidFill>
                  <a:schemeClr val="tx1"/>
                </a:solidFill>
                <a:latin typeface="微软雅黑" pitchFamily="34" charset="-122"/>
                <a:ea typeface="微软雅黑" pitchFamily="34" charset="-122"/>
              </a:rPr>
              <a:t>T4 Instance</a:t>
            </a:r>
            <a:endParaRPr lang="zh-CN" altLang="en-US" b="1" dirty="0">
              <a:solidFill>
                <a:schemeClr val="tx1"/>
              </a:solidFill>
              <a:latin typeface="微软雅黑" pitchFamily="34" charset="-122"/>
              <a:ea typeface="微软雅黑" pitchFamily="34" charset="-122"/>
            </a:endParaRPr>
          </a:p>
        </p:txBody>
      </p:sp>
      <p:sp>
        <p:nvSpPr>
          <p:cNvPr id="90" name="矩形 89"/>
          <p:cNvSpPr/>
          <p:nvPr/>
        </p:nvSpPr>
        <p:spPr>
          <a:xfrm>
            <a:off x="539552" y="764704"/>
            <a:ext cx="4355043" cy="5040560"/>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pPr>
              <a:defRPr/>
            </a:pPr>
            <a:r>
              <a:rPr lang="en-US" altLang="zh-CN" b="1" dirty="0" err="1" smtClean="0">
                <a:solidFill>
                  <a:schemeClr val="tx1"/>
                </a:solidFill>
                <a:latin typeface="微软雅黑" pitchFamily="34" charset="-122"/>
                <a:ea typeface="微软雅黑" pitchFamily="34" charset="-122"/>
              </a:rPr>
              <a:t>IpTables</a:t>
            </a:r>
            <a:endParaRPr lang="zh-CN" altLang="en-US" b="1" dirty="0">
              <a:solidFill>
                <a:schemeClr val="tx1"/>
              </a:solidFill>
              <a:latin typeface="微软雅黑" pitchFamily="34" charset="-122"/>
              <a:ea typeface="微软雅黑" pitchFamily="34" charset="-122"/>
            </a:endParaRPr>
          </a:p>
        </p:txBody>
      </p:sp>
      <p:sp>
        <p:nvSpPr>
          <p:cNvPr id="91" name="矩形 90"/>
          <p:cNvSpPr/>
          <p:nvPr/>
        </p:nvSpPr>
        <p:spPr>
          <a:xfrm>
            <a:off x="755576" y="1010276"/>
            <a:ext cx="4121737" cy="4362940"/>
          </a:xfrm>
          <a:prstGeom prst="rect">
            <a:avLst/>
          </a:prstGeom>
        </p:spPr>
        <p:style>
          <a:lnRef idx="1">
            <a:schemeClr val="accent1"/>
          </a:lnRef>
          <a:fillRef idx="2">
            <a:schemeClr val="accent1"/>
          </a:fillRef>
          <a:effectRef idx="1">
            <a:schemeClr val="accent1"/>
          </a:effectRef>
          <a:fontRef idx="minor">
            <a:schemeClr val="dk1"/>
          </a:fontRef>
        </p:style>
        <p:txBody>
          <a:bodyPr rtlCol="0" anchor="b"/>
          <a:lstStyle/>
          <a:p>
            <a:pPr>
              <a:defRPr/>
            </a:pPr>
            <a:r>
              <a:rPr lang="en-US" altLang="zh-CN" b="1" dirty="0" smtClean="0">
                <a:solidFill>
                  <a:schemeClr val="tx1"/>
                </a:solidFill>
                <a:latin typeface="微软雅黑" pitchFamily="34" charset="-122"/>
                <a:ea typeface="微软雅黑" pitchFamily="34" charset="-122"/>
              </a:rPr>
              <a:t>JVM 4 TAE  Grid </a:t>
            </a:r>
            <a:r>
              <a:rPr lang="zh-CN" altLang="en-US" b="1" dirty="0" smtClean="0">
                <a:solidFill>
                  <a:schemeClr val="tx1"/>
                </a:solidFill>
                <a:latin typeface="微软雅黑" pitchFamily="34" charset="-122"/>
                <a:ea typeface="微软雅黑" pitchFamily="34" charset="-122"/>
              </a:rPr>
              <a:t>进程</a:t>
            </a:r>
            <a:r>
              <a:rPr lang="en-US" altLang="zh-CN" b="1" dirty="0" smtClean="0">
                <a:solidFill>
                  <a:schemeClr val="tx1"/>
                </a:solidFill>
                <a:latin typeface="微软雅黑" pitchFamily="34" charset="-122"/>
                <a:ea typeface="微软雅黑" pitchFamily="34" charset="-122"/>
              </a:rPr>
              <a:t> </a:t>
            </a:r>
            <a:endParaRPr lang="zh-CN" altLang="en-US" b="1" dirty="0">
              <a:solidFill>
                <a:schemeClr val="tx1"/>
              </a:solidFill>
              <a:latin typeface="微软雅黑" pitchFamily="34" charset="-122"/>
              <a:ea typeface="微软雅黑" pitchFamily="34" charset="-122"/>
            </a:endParaRPr>
          </a:p>
        </p:txBody>
      </p:sp>
      <p:sp>
        <p:nvSpPr>
          <p:cNvPr id="92" name="矩形 91"/>
          <p:cNvSpPr/>
          <p:nvPr/>
        </p:nvSpPr>
        <p:spPr>
          <a:xfrm>
            <a:off x="971601" y="1268760"/>
            <a:ext cx="3888431" cy="3600400"/>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pPr>
              <a:defRPr/>
            </a:pPr>
            <a:r>
              <a:rPr lang="en-US" altLang="zh-CN" b="1" dirty="0" smtClean="0">
                <a:solidFill>
                  <a:schemeClr val="tx1"/>
                </a:solidFill>
                <a:latin typeface="微软雅黑" pitchFamily="34" charset="-122"/>
                <a:ea typeface="微软雅黑" pitchFamily="34" charset="-122"/>
              </a:rPr>
              <a:t>Java </a:t>
            </a:r>
            <a:r>
              <a:rPr lang="en-US" altLang="zh-CN" b="1" dirty="0" err="1" smtClean="0">
                <a:solidFill>
                  <a:schemeClr val="tx1"/>
                </a:solidFill>
                <a:latin typeface="微软雅黑" pitchFamily="34" charset="-122"/>
                <a:ea typeface="微软雅黑" pitchFamily="34" charset="-122"/>
              </a:rPr>
              <a:t>SandBox</a:t>
            </a:r>
            <a:endParaRPr lang="zh-CN" altLang="en-US" b="1" dirty="0">
              <a:solidFill>
                <a:schemeClr val="tx1"/>
              </a:solidFill>
              <a:latin typeface="微软雅黑" pitchFamily="34" charset="-122"/>
              <a:ea typeface="微软雅黑" pitchFamily="34" charset="-122"/>
            </a:endParaRPr>
          </a:p>
        </p:txBody>
      </p:sp>
      <p:sp>
        <p:nvSpPr>
          <p:cNvPr id="93" name="矩形 92"/>
          <p:cNvSpPr/>
          <p:nvPr/>
        </p:nvSpPr>
        <p:spPr>
          <a:xfrm>
            <a:off x="1196009" y="1421160"/>
            <a:ext cx="3611714" cy="2943944"/>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pPr>
              <a:defRPr/>
            </a:pPr>
            <a:r>
              <a:rPr lang="en-US" altLang="zh-CN" b="1" dirty="0" smtClean="0">
                <a:solidFill>
                  <a:schemeClr val="tx1"/>
                </a:solidFill>
                <a:latin typeface="微软雅黑" pitchFamily="34" charset="-122"/>
                <a:ea typeface="微软雅黑" pitchFamily="34" charset="-122"/>
              </a:rPr>
              <a:t>JBOSS/Jetty</a:t>
            </a:r>
            <a:endParaRPr lang="zh-CN" altLang="en-US" b="1" dirty="0">
              <a:solidFill>
                <a:schemeClr val="tx1"/>
              </a:solidFill>
              <a:latin typeface="微软雅黑" pitchFamily="34" charset="-122"/>
              <a:ea typeface="微软雅黑" pitchFamily="34" charset="-122"/>
            </a:endParaRPr>
          </a:p>
        </p:txBody>
      </p:sp>
      <p:sp>
        <p:nvSpPr>
          <p:cNvPr id="94" name="矩形 93"/>
          <p:cNvSpPr/>
          <p:nvPr/>
        </p:nvSpPr>
        <p:spPr>
          <a:xfrm>
            <a:off x="1446629" y="1628800"/>
            <a:ext cx="3320842" cy="2287488"/>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pPr>
              <a:defRPr/>
            </a:pPr>
            <a:r>
              <a:rPr lang="en-US" altLang="zh-CN" b="1" dirty="0" err="1" smtClean="0">
                <a:solidFill>
                  <a:schemeClr val="tx1"/>
                </a:solidFill>
                <a:latin typeface="微软雅黑" pitchFamily="34" charset="-122"/>
                <a:ea typeface="微软雅黑" pitchFamily="34" charset="-122"/>
              </a:rPr>
              <a:t>Quercus</a:t>
            </a:r>
            <a:r>
              <a:rPr lang="en-US" altLang="zh-CN" b="1" dirty="0" smtClean="0">
                <a:solidFill>
                  <a:schemeClr val="tx1"/>
                </a:solidFill>
                <a:latin typeface="微软雅黑" pitchFamily="34" charset="-122"/>
                <a:ea typeface="微软雅黑" pitchFamily="34" charset="-122"/>
              </a:rPr>
              <a:t> Engine</a:t>
            </a:r>
            <a:endParaRPr lang="zh-CN" altLang="en-US" b="1" dirty="0">
              <a:solidFill>
                <a:schemeClr val="tx1"/>
              </a:solidFill>
              <a:latin typeface="微软雅黑" pitchFamily="34" charset="-122"/>
              <a:ea typeface="微软雅黑" pitchFamily="34" charset="-122"/>
            </a:endParaRPr>
          </a:p>
        </p:txBody>
      </p:sp>
      <p:sp>
        <p:nvSpPr>
          <p:cNvPr id="101" name="矩形 100"/>
          <p:cNvSpPr/>
          <p:nvPr/>
        </p:nvSpPr>
        <p:spPr>
          <a:xfrm>
            <a:off x="1691681" y="1772816"/>
            <a:ext cx="3032976" cy="1728192"/>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pPr>
              <a:defRPr/>
            </a:pPr>
            <a:r>
              <a:rPr lang="en-US" altLang="zh-CN" b="1" dirty="0" smtClean="0">
                <a:solidFill>
                  <a:schemeClr val="tx1"/>
                </a:solidFill>
                <a:latin typeface="微软雅黑" pitchFamily="34" charset="-122"/>
                <a:ea typeface="微软雅黑" pitchFamily="34" charset="-122"/>
              </a:rPr>
              <a:t>PHP </a:t>
            </a:r>
            <a:r>
              <a:rPr lang="zh-CN" altLang="en-US" b="1" dirty="0" smtClean="0">
                <a:solidFill>
                  <a:schemeClr val="tx1"/>
                </a:solidFill>
                <a:latin typeface="微软雅黑" pitchFamily="34" charset="-122"/>
                <a:ea typeface="微软雅黑" pitchFamily="34" charset="-122"/>
              </a:rPr>
              <a:t>白名单</a:t>
            </a:r>
            <a:endParaRPr lang="zh-CN" altLang="en-US" b="1" dirty="0">
              <a:solidFill>
                <a:schemeClr val="tx1"/>
              </a:solidFill>
              <a:latin typeface="微软雅黑" pitchFamily="34" charset="-122"/>
              <a:ea typeface="微软雅黑" pitchFamily="34" charset="-122"/>
            </a:endParaRPr>
          </a:p>
        </p:txBody>
      </p:sp>
      <p:sp>
        <p:nvSpPr>
          <p:cNvPr id="87" name="椭圆 86"/>
          <p:cNvSpPr/>
          <p:nvPr/>
        </p:nvSpPr>
        <p:spPr>
          <a:xfrm>
            <a:off x="1923706" y="2204864"/>
            <a:ext cx="992110" cy="769103"/>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88" name="椭圆 87"/>
          <p:cNvSpPr/>
          <p:nvPr/>
        </p:nvSpPr>
        <p:spPr>
          <a:xfrm>
            <a:off x="3203848" y="2227849"/>
            <a:ext cx="992110" cy="76910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13" name="右箭头 12"/>
          <p:cNvSpPr/>
          <p:nvPr/>
        </p:nvSpPr>
        <p:spPr>
          <a:xfrm>
            <a:off x="0" y="2204864"/>
            <a:ext cx="1907704" cy="79208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request</a:t>
            </a:r>
            <a:endParaRPr lang="zh-CN" altLang="en-US" dirty="0"/>
          </a:p>
        </p:txBody>
      </p:sp>
      <p:sp>
        <p:nvSpPr>
          <p:cNvPr id="14" name="右箭头 13"/>
          <p:cNvSpPr/>
          <p:nvPr/>
        </p:nvSpPr>
        <p:spPr>
          <a:xfrm>
            <a:off x="4752528" y="2204864"/>
            <a:ext cx="1259632" cy="792088"/>
          </a:xfrm>
          <a:prstGeom prst="rightArrow">
            <a:avLst/>
          </a:prstGeom>
          <a:solidFill>
            <a:srgbClr val="92D050"/>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response</a:t>
            </a:r>
            <a:endParaRPr lang="zh-CN" altLang="en-US" dirty="0"/>
          </a:p>
        </p:txBody>
      </p:sp>
      <p:sp>
        <p:nvSpPr>
          <p:cNvPr id="15" name="矩形 14"/>
          <p:cNvSpPr/>
          <p:nvPr/>
        </p:nvSpPr>
        <p:spPr>
          <a:xfrm>
            <a:off x="6012160" y="764704"/>
            <a:ext cx="2880320" cy="4392488"/>
          </a:xfrm>
          <a:prstGeom prst="rect">
            <a:avLst/>
          </a:prstGeom>
          <a:solidFill>
            <a:srgbClr val="92D050"/>
          </a:solidFill>
        </p:spPr>
        <p:style>
          <a:lnRef idx="1">
            <a:schemeClr val="accent3"/>
          </a:lnRef>
          <a:fillRef idx="2">
            <a:schemeClr val="accent3"/>
          </a:fillRef>
          <a:effectRef idx="1">
            <a:schemeClr val="accent3"/>
          </a:effectRef>
          <a:fontRef idx="minor">
            <a:schemeClr val="dk1"/>
          </a:fontRef>
        </p:style>
        <p:txBody>
          <a:bodyPr rtlCol="0" anchor="b"/>
          <a:lstStyle/>
          <a:p>
            <a:endParaRPr lang="zh-CN" altLang="en-US" dirty="0"/>
          </a:p>
        </p:txBody>
      </p:sp>
      <p:sp>
        <p:nvSpPr>
          <p:cNvPr id="16" name="矩形 15"/>
          <p:cNvSpPr/>
          <p:nvPr/>
        </p:nvSpPr>
        <p:spPr>
          <a:xfrm>
            <a:off x="6300192" y="1844824"/>
            <a:ext cx="2304256" cy="2664296"/>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r>
              <a:rPr lang="en-US" altLang="zh-CN" dirty="0" err="1" smtClean="0"/>
              <a:t>Caja</a:t>
            </a:r>
            <a:r>
              <a:rPr lang="en-US" altLang="zh-CN" dirty="0" smtClean="0"/>
              <a:t> </a:t>
            </a:r>
            <a:r>
              <a:rPr lang="en-US" altLang="zh-CN" dirty="0" err="1" smtClean="0"/>
              <a:t>SandBox</a:t>
            </a:r>
            <a:endParaRPr lang="zh-CN" altLang="en-US" dirty="0"/>
          </a:p>
        </p:txBody>
      </p:sp>
      <p:sp>
        <p:nvSpPr>
          <p:cNvPr id="17" name="矩形 16"/>
          <p:cNvSpPr/>
          <p:nvPr/>
        </p:nvSpPr>
        <p:spPr>
          <a:xfrm>
            <a:off x="4355976" y="1700808"/>
            <a:ext cx="360040" cy="1944216"/>
          </a:xfrm>
          <a:prstGeom prst="rect">
            <a:avLst/>
          </a:prstGeom>
          <a:solidFill>
            <a:srgbClr val="00B050"/>
          </a:solidFill>
        </p:spPr>
        <p:style>
          <a:lnRef idx="0">
            <a:schemeClr val="accent3"/>
          </a:lnRef>
          <a:fillRef idx="3">
            <a:schemeClr val="accent3"/>
          </a:fillRef>
          <a:effectRef idx="3">
            <a:schemeClr val="accent3"/>
          </a:effectRef>
          <a:fontRef idx="minor">
            <a:schemeClr val="lt1"/>
          </a:fontRef>
        </p:style>
        <p:txBody>
          <a:bodyPr vert="eaVert" rtlCol="0" anchor="ctr"/>
          <a:lstStyle/>
          <a:p>
            <a:pPr algn="ctr"/>
            <a:r>
              <a:rPr lang="en-US" altLang="zh-CN" dirty="0" err="1" smtClean="0"/>
              <a:t>TBMLFilter</a:t>
            </a:r>
            <a:endParaRPr lang="zh-CN" altLang="en-US" dirty="0"/>
          </a:p>
        </p:txBody>
      </p:sp>
      <p:sp>
        <p:nvSpPr>
          <p:cNvPr id="21" name="矩形 20"/>
          <p:cNvSpPr/>
          <p:nvPr/>
        </p:nvSpPr>
        <p:spPr>
          <a:xfrm>
            <a:off x="6012160" y="764704"/>
            <a:ext cx="2880320" cy="440432"/>
          </a:xfrm>
          <a:prstGeom prst="rect">
            <a:avLst/>
          </a:prstGeom>
        </p:spPr>
        <p:style>
          <a:lnRef idx="1">
            <a:schemeClr val="accent6"/>
          </a:lnRef>
          <a:fillRef idx="2">
            <a:schemeClr val="accent6"/>
          </a:fillRef>
          <a:effectRef idx="1">
            <a:schemeClr val="accent6"/>
          </a:effectRef>
          <a:fontRef idx="minor">
            <a:schemeClr val="dk1"/>
          </a:fontRef>
        </p:style>
        <p:txBody>
          <a:bodyPr rtlCol="0" anchor="b"/>
          <a:lstStyle/>
          <a:p>
            <a:r>
              <a:rPr lang="en-US" altLang="zh-CN" dirty="0" err="1" smtClean="0"/>
              <a:t>Taobao</a:t>
            </a:r>
            <a:r>
              <a:rPr lang="en-US" altLang="zh-CN" dirty="0" smtClean="0"/>
              <a:t> Header</a:t>
            </a:r>
            <a:endParaRPr lang="zh-CN" altLang="en-US" dirty="0"/>
          </a:p>
        </p:txBody>
      </p:sp>
      <p:sp>
        <p:nvSpPr>
          <p:cNvPr id="22" name="矩形 21"/>
          <p:cNvSpPr/>
          <p:nvPr/>
        </p:nvSpPr>
        <p:spPr>
          <a:xfrm>
            <a:off x="6012160" y="1196752"/>
            <a:ext cx="2880320" cy="440432"/>
          </a:xfrm>
          <a:prstGeom prst="rect">
            <a:avLst/>
          </a:prstGeom>
          <a:solidFill>
            <a:srgbClr val="92D050"/>
          </a:solidFill>
        </p:spPr>
        <p:style>
          <a:lnRef idx="1">
            <a:schemeClr val="accent3"/>
          </a:lnRef>
          <a:fillRef idx="2">
            <a:schemeClr val="accent3"/>
          </a:fillRef>
          <a:effectRef idx="1">
            <a:schemeClr val="accent3"/>
          </a:effectRef>
          <a:fontRef idx="minor">
            <a:schemeClr val="dk1"/>
          </a:fontRef>
        </p:style>
        <p:txBody>
          <a:bodyPr rtlCol="0" anchor="b"/>
          <a:lstStyle/>
          <a:p>
            <a:r>
              <a:rPr lang="zh-CN" altLang="en-US" dirty="0" smtClean="0"/>
              <a:t>站点类型定制前端</a:t>
            </a:r>
            <a:endParaRPr lang="zh-CN" altLang="en-US" dirty="0"/>
          </a:p>
        </p:txBody>
      </p:sp>
      <p:sp>
        <p:nvSpPr>
          <p:cNvPr id="26" name="矩形 25"/>
          <p:cNvSpPr/>
          <p:nvPr/>
        </p:nvSpPr>
        <p:spPr>
          <a:xfrm>
            <a:off x="6012160" y="4739658"/>
            <a:ext cx="2880320" cy="440432"/>
          </a:xfrm>
          <a:prstGeom prst="rect">
            <a:avLst/>
          </a:prstGeom>
        </p:spPr>
        <p:style>
          <a:lnRef idx="1">
            <a:schemeClr val="accent6"/>
          </a:lnRef>
          <a:fillRef idx="2">
            <a:schemeClr val="accent6"/>
          </a:fillRef>
          <a:effectRef idx="1">
            <a:schemeClr val="accent6"/>
          </a:effectRef>
          <a:fontRef idx="minor">
            <a:schemeClr val="dk1"/>
          </a:fontRef>
        </p:style>
        <p:txBody>
          <a:bodyPr rtlCol="0" anchor="b"/>
          <a:lstStyle/>
          <a:p>
            <a:r>
              <a:rPr lang="en-US" altLang="zh-CN" dirty="0" err="1" smtClean="0"/>
              <a:t>Taobao</a:t>
            </a:r>
            <a:r>
              <a:rPr lang="en-US" altLang="zh-CN" dirty="0" smtClean="0"/>
              <a:t> Footer</a:t>
            </a:r>
            <a:endParaRPr lang="zh-CN" altLang="en-US" dirty="0"/>
          </a:p>
        </p:txBody>
      </p:sp>
      <p:sp>
        <p:nvSpPr>
          <p:cNvPr id="28" name="圆角矩形 27"/>
          <p:cNvSpPr/>
          <p:nvPr/>
        </p:nvSpPr>
        <p:spPr>
          <a:xfrm>
            <a:off x="6588224" y="2204864"/>
            <a:ext cx="1728192" cy="1728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AppCode</a:t>
            </a:r>
            <a:endParaRPr lang="en-US" altLang="zh-CN" dirty="0" smtClean="0"/>
          </a:p>
          <a:p>
            <a:pPr algn="ctr"/>
            <a:r>
              <a:rPr lang="en-US" altLang="zh-CN" dirty="0" err="1" smtClean="0"/>
              <a:t>HtmlOut</a:t>
            </a:r>
            <a:endParaRPr lang="en-US" altLang="zh-CN" dirty="0" smtClean="0"/>
          </a:p>
          <a:p>
            <a:pPr algn="ctr"/>
            <a:r>
              <a:rPr lang="en-US" altLang="zh-CN" dirty="0" err="1" smtClean="0"/>
              <a:t>js</a:t>
            </a:r>
            <a:r>
              <a:rPr lang="en-US" altLang="zh-CN" dirty="0" smtClean="0"/>
              <a:t>/</a:t>
            </a:r>
            <a:r>
              <a:rPr lang="en-US" altLang="zh-CN" dirty="0" err="1" smtClean="0"/>
              <a:t>css</a:t>
            </a:r>
            <a:endParaRPr lang="zh-CN" altLang="en-US" dirty="0"/>
          </a:p>
        </p:txBody>
      </p:sp>
    </p:spTree>
    <p:extLst>
      <p:ext uri="{BB962C8B-B14F-4D97-AF65-F5344CB8AC3E}">
        <p14:creationId xmlns:p14="http://schemas.microsoft.com/office/powerpoint/2010/main" xmlns="" val="10212708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23528" y="908720"/>
            <a:ext cx="8532440" cy="5184576"/>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pPr algn="r"/>
            <a:r>
              <a:rPr lang="zh-CN" altLang="en-US" sz="3200" b="1" dirty="0" smtClean="0"/>
              <a:t>淘宝</a:t>
            </a:r>
            <a:r>
              <a:rPr lang="en-US" altLang="zh-CN" sz="3200" b="1" dirty="0" smtClean="0"/>
              <a:t>U</a:t>
            </a:r>
            <a:r>
              <a:rPr lang="zh-CN" altLang="en-US" sz="3200" b="1" dirty="0" smtClean="0"/>
              <a:t>站</a:t>
            </a:r>
            <a:endParaRPr lang="zh-CN" altLang="en-US" sz="3200" b="1" dirty="0"/>
          </a:p>
        </p:txBody>
      </p:sp>
      <p:sp>
        <p:nvSpPr>
          <p:cNvPr id="5" name="流程图: 可选过程 4"/>
          <p:cNvSpPr/>
          <p:nvPr/>
        </p:nvSpPr>
        <p:spPr>
          <a:xfrm>
            <a:off x="432048" y="3579366"/>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b"/>
          <a:lstStyle/>
          <a:p>
            <a:pPr algn="ctr"/>
            <a:endParaRPr lang="en-US" altLang="zh-CN" sz="3200" dirty="0"/>
          </a:p>
          <a:p>
            <a:pPr algn="ctr"/>
            <a:r>
              <a:rPr lang="en-US" altLang="zh-CN" sz="3200" dirty="0" smtClean="0"/>
              <a:t>TAE</a:t>
            </a:r>
          </a:p>
        </p:txBody>
      </p:sp>
      <p:sp>
        <p:nvSpPr>
          <p:cNvPr id="6" name="椭圆 5"/>
          <p:cNvSpPr/>
          <p:nvPr/>
        </p:nvSpPr>
        <p:spPr>
          <a:xfrm>
            <a:off x="504056" y="3723382"/>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7" name="椭圆 6"/>
          <p:cNvSpPr/>
          <p:nvPr/>
        </p:nvSpPr>
        <p:spPr>
          <a:xfrm>
            <a:off x="1728192" y="3723382"/>
            <a:ext cx="936104" cy="6480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girl</a:t>
            </a:r>
            <a:endParaRPr lang="zh-CN" altLang="en-US" dirty="0"/>
          </a:p>
        </p:txBody>
      </p:sp>
      <p:sp>
        <p:nvSpPr>
          <p:cNvPr id="8" name="流程图: 可选过程 7"/>
          <p:cNvSpPr/>
          <p:nvPr/>
        </p:nvSpPr>
        <p:spPr>
          <a:xfrm>
            <a:off x="3312368" y="3579366"/>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b"/>
          <a:lstStyle/>
          <a:p>
            <a:pPr algn="ctr"/>
            <a:endParaRPr lang="en-US" altLang="zh-CN" sz="3200" dirty="0" smtClean="0"/>
          </a:p>
          <a:p>
            <a:pPr algn="ctr"/>
            <a:r>
              <a:rPr lang="en-US" altLang="zh-CN" sz="3200" dirty="0" smtClean="0"/>
              <a:t>TAE</a:t>
            </a:r>
            <a:endParaRPr lang="zh-CN" altLang="en-US" sz="3200" dirty="0"/>
          </a:p>
        </p:txBody>
      </p:sp>
      <p:sp>
        <p:nvSpPr>
          <p:cNvPr id="9" name="椭圆 8"/>
          <p:cNvSpPr/>
          <p:nvPr/>
        </p:nvSpPr>
        <p:spPr>
          <a:xfrm>
            <a:off x="3384376" y="3723382"/>
            <a:ext cx="936104" cy="6480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girl</a:t>
            </a:r>
            <a:endParaRPr lang="zh-CN" altLang="en-US" dirty="0"/>
          </a:p>
        </p:txBody>
      </p:sp>
      <p:sp>
        <p:nvSpPr>
          <p:cNvPr id="10" name="椭圆 9"/>
          <p:cNvSpPr/>
          <p:nvPr/>
        </p:nvSpPr>
        <p:spPr>
          <a:xfrm>
            <a:off x="4608512" y="3723382"/>
            <a:ext cx="936104" cy="6480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app3</a:t>
            </a:r>
            <a:endParaRPr lang="zh-CN" altLang="en-US" dirty="0"/>
          </a:p>
        </p:txBody>
      </p:sp>
      <p:sp>
        <p:nvSpPr>
          <p:cNvPr id="11" name="流程图: 可选过程 10"/>
          <p:cNvSpPr/>
          <p:nvPr/>
        </p:nvSpPr>
        <p:spPr>
          <a:xfrm>
            <a:off x="6048672" y="3501008"/>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a:p>
          <a:p>
            <a:pPr algn="ctr"/>
            <a:r>
              <a:rPr lang="zh-CN" altLang="en-US" sz="3200" dirty="0" smtClean="0"/>
              <a:t>拖拽版</a:t>
            </a:r>
            <a:endParaRPr lang="en-US" altLang="zh-CN" sz="3200" dirty="0" smtClean="0"/>
          </a:p>
        </p:txBody>
      </p:sp>
      <p:sp>
        <p:nvSpPr>
          <p:cNvPr id="25" name="矩形 24"/>
          <p:cNvSpPr/>
          <p:nvPr/>
        </p:nvSpPr>
        <p:spPr>
          <a:xfrm>
            <a:off x="504056" y="332656"/>
            <a:ext cx="25922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http://girl.uz.taobao.com</a:t>
            </a:r>
            <a:endParaRPr lang="zh-CN" altLang="en-US" dirty="0"/>
          </a:p>
        </p:txBody>
      </p:sp>
      <p:sp>
        <p:nvSpPr>
          <p:cNvPr id="26" name="矩形 25"/>
          <p:cNvSpPr/>
          <p:nvPr/>
        </p:nvSpPr>
        <p:spPr>
          <a:xfrm>
            <a:off x="2592288" y="1124744"/>
            <a:ext cx="324036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Tae Grid LB</a:t>
            </a:r>
            <a:endParaRPr lang="zh-CN" altLang="en-US" dirty="0"/>
          </a:p>
        </p:txBody>
      </p:sp>
      <p:sp>
        <p:nvSpPr>
          <p:cNvPr id="27" name="椭圆 26"/>
          <p:cNvSpPr/>
          <p:nvPr/>
        </p:nvSpPr>
        <p:spPr>
          <a:xfrm>
            <a:off x="2088232" y="2132856"/>
            <a:ext cx="165618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Tae Grid </a:t>
            </a:r>
            <a:r>
              <a:rPr lang="en-US" altLang="zh-CN" dirty="0" err="1" smtClean="0"/>
              <a:t>Nginx</a:t>
            </a:r>
            <a:endParaRPr lang="zh-CN" altLang="en-US" dirty="0"/>
          </a:p>
        </p:txBody>
      </p:sp>
      <p:sp>
        <p:nvSpPr>
          <p:cNvPr id="28" name="椭圆 27"/>
          <p:cNvSpPr/>
          <p:nvPr/>
        </p:nvSpPr>
        <p:spPr>
          <a:xfrm>
            <a:off x="4608512" y="2132856"/>
            <a:ext cx="165618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Tae Grid </a:t>
            </a:r>
            <a:r>
              <a:rPr lang="en-US" altLang="zh-CN" dirty="0" err="1" smtClean="0"/>
              <a:t>Nginx</a:t>
            </a:r>
            <a:endParaRPr lang="zh-CN" altLang="en-US" dirty="0"/>
          </a:p>
        </p:txBody>
      </p:sp>
      <p:cxnSp>
        <p:nvCxnSpPr>
          <p:cNvPr id="30" name="直接箭头连接符 29"/>
          <p:cNvCxnSpPr>
            <a:stCxn id="26" idx="2"/>
            <a:endCxn id="27" idx="0"/>
          </p:cNvCxnSpPr>
          <p:nvPr/>
        </p:nvCxnSpPr>
        <p:spPr>
          <a:xfrm flipH="1">
            <a:off x="2916324" y="1484784"/>
            <a:ext cx="1296144" cy="64807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1" name="直接箭头连接符 30"/>
          <p:cNvCxnSpPr>
            <a:stCxn id="26" idx="2"/>
            <a:endCxn id="28" idx="1"/>
          </p:cNvCxnSpPr>
          <p:nvPr/>
        </p:nvCxnSpPr>
        <p:spPr>
          <a:xfrm>
            <a:off x="4212468" y="1484784"/>
            <a:ext cx="638587" cy="74298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5" name="直接箭头连接符 34"/>
          <p:cNvCxnSpPr>
            <a:stCxn id="27" idx="4"/>
            <a:endCxn id="5" idx="0"/>
          </p:cNvCxnSpPr>
          <p:nvPr/>
        </p:nvCxnSpPr>
        <p:spPr>
          <a:xfrm flipH="1">
            <a:off x="1584176" y="2780928"/>
            <a:ext cx="1332148" cy="798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6" name="直接箭头连接符 35"/>
          <p:cNvCxnSpPr>
            <a:stCxn id="27" idx="4"/>
            <a:endCxn id="8" idx="0"/>
          </p:cNvCxnSpPr>
          <p:nvPr/>
        </p:nvCxnSpPr>
        <p:spPr>
          <a:xfrm>
            <a:off x="2916324" y="2780928"/>
            <a:ext cx="1548172" cy="798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8" name="直接箭头连接符 37"/>
          <p:cNvCxnSpPr>
            <a:stCxn id="28" idx="5"/>
            <a:endCxn id="11" idx="0"/>
          </p:cNvCxnSpPr>
          <p:nvPr/>
        </p:nvCxnSpPr>
        <p:spPr>
          <a:xfrm>
            <a:off x="6022153" y="2686020"/>
            <a:ext cx="1178647" cy="8149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42" name="矩形 41"/>
          <p:cNvSpPr/>
          <p:nvPr/>
        </p:nvSpPr>
        <p:spPr>
          <a:xfrm>
            <a:off x="5328592" y="332656"/>
            <a:ext cx="28803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http://mwfzh.uz.taobao.com</a:t>
            </a:r>
            <a:endParaRPr lang="zh-CN" altLang="en-US" dirty="0"/>
          </a:p>
        </p:txBody>
      </p:sp>
      <p:cxnSp>
        <p:nvCxnSpPr>
          <p:cNvPr id="43" name="直接箭头连接符 42"/>
          <p:cNvCxnSpPr>
            <a:stCxn id="42" idx="1"/>
            <a:endCxn id="26" idx="0"/>
          </p:cNvCxnSpPr>
          <p:nvPr/>
        </p:nvCxnSpPr>
        <p:spPr>
          <a:xfrm flipH="1">
            <a:off x="4212468" y="548680"/>
            <a:ext cx="1116124" cy="576064"/>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46" name="直接箭头连接符 45"/>
          <p:cNvCxnSpPr>
            <a:stCxn id="25" idx="3"/>
            <a:endCxn id="26" idx="0"/>
          </p:cNvCxnSpPr>
          <p:nvPr/>
        </p:nvCxnSpPr>
        <p:spPr>
          <a:xfrm>
            <a:off x="3096344" y="548680"/>
            <a:ext cx="1116124" cy="57606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56" name="流程图: 可选过程 55"/>
          <p:cNvSpPr/>
          <p:nvPr/>
        </p:nvSpPr>
        <p:spPr>
          <a:xfrm>
            <a:off x="6201072" y="3653408"/>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a:p>
          <a:p>
            <a:pPr algn="ctr"/>
            <a:r>
              <a:rPr lang="zh-CN" altLang="en-US" sz="3200" dirty="0" smtClean="0"/>
              <a:t>拖拽版</a:t>
            </a:r>
            <a:endParaRPr lang="en-US" altLang="zh-CN" sz="3200" dirty="0" smtClean="0"/>
          </a:p>
        </p:txBody>
      </p:sp>
      <p:sp>
        <p:nvSpPr>
          <p:cNvPr id="57" name="流程图: 可选过程 56"/>
          <p:cNvSpPr/>
          <p:nvPr/>
        </p:nvSpPr>
        <p:spPr>
          <a:xfrm>
            <a:off x="6408712" y="3795390"/>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3200" dirty="0" smtClean="0"/>
              <a:t>建站浏览</a:t>
            </a:r>
            <a:endParaRPr lang="en-US" altLang="zh-CN" sz="3200" dirty="0"/>
          </a:p>
        </p:txBody>
      </p:sp>
      <p:cxnSp>
        <p:nvCxnSpPr>
          <p:cNvPr id="58" name="直接箭头连接符 57"/>
          <p:cNvCxnSpPr>
            <a:stCxn id="26" idx="2"/>
            <a:endCxn id="27" idx="7"/>
          </p:cNvCxnSpPr>
          <p:nvPr/>
        </p:nvCxnSpPr>
        <p:spPr>
          <a:xfrm flipH="1">
            <a:off x="3501873" y="1484784"/>
            <a:ext cx="710595" cy="74298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62" name="直接箭头连接符 61"/>
          <p:cNvCxnSpPr>
            <a:stCxn id="26" idx="2"/>
            <a:endCxn id="28" idx="0"/>
          </p:cNvCxnSpPr>
          <p:nvPr/>
        </p:nvCxnSpPr>
        <p:spPr>
          <a:xfrm>
            <a:off x="4212468" y="1484784"/>
            <a:ext cx="1224136" cy="64807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9" name="直接箭头连接符 68"/>
          <p:cNvCxnSpPr>
            <a:stCxn id="27" idx="5"/>
            <a:endCxn id="11" idx="0"/>
          </p:cNvCxnSpPr>
          <p:nvPr/>
        </p:nvCxnSpPr>
        <p:spPr>
          <a:xfrm>
            <a:off x="3501873" y="2686020"/>
            <a:ext cx="3698927" cy="8149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82" name="直接箭头连接符 81"/>
          <p:cNvCxnSpPr>
            <a:stCxn id="28" idx="4"/>
            <a:endCxn id="8" idx="0"/>
          </p:cNvCxnSpPr>
          <p:nvPr/>
        </p:nvCxnSpPr>
        <p:spPr>
          <a:xfrm flipH="1">
            <a:off x="4464496" y="2780928"/>
            <a:ext cx="972108" cy="798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5" name="直接箭头连接符 84"/>
          <p:cNvCxnSpPr>
            <a:stCxn id="28" idx="4"/>
            <a:endCxn id="5" idx="0"/>
          </p:cNvCxnSpPr>
          <p:nvPr/>
        </p:nvCxnSpPr>
        <p:spPr>
          <a:xfrm flipH="1">
            <a:off x="1584176" y="2780928"/>
            <a:ext cx="3852428" cy="798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90" name="椭圆 89"/>
          <p:cNvSpPr/>
          <p:nvPr/>
        </p:nvSpPr>
        <p:spPr>
          <a:xfrm>
            <a:off x="3600400" y="188640"/>
            <a:ext cx="1296144" cy="57606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浏览者</a:t>
            </a:r>
            <a:endParaRPr lang="zh-CN" altLang="en-US" dirty="0"/>
          </a:p>
        </p:txBody>
      </p:sp>
      <p:sp>
        <p:nvSpPr>
          <p:cNvPr id="91" name="椭圆 90"/>
          <p:cNvSpPr/>
          <p:nvPr/>
        </p:nvSpPr>
        <p:spPr>
          <a:xfrm>
            <a:off x="3600400" y="6165304"/>
            <a:ext cx="1296144" cy="57606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建站者</a:t>
            </a:r>
            <a:endParaRPr lang="zh-CN" altLang="en-US" dirty="0"/>
          </a:p>
        </p:txBody>
      </p:sp>
      <p:sp>
        <p:nvSpPr>
          <p:cNvPr id="92" name="矩形 91"/>
          <p:cNvSpPr/>
          <p:nvPr/>
        </p:nvSpPr>
        <p:spPr>
          <a:xfrm>
            <a:off x="720080" y="5373216"/>
            <a:ext cx="770485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U</a:t>
            </a:r>
            <a:r>
              <a:rPr lang="zh-CN" altLang="en-US" dirty="0" smtClean="0"/>
              <a:t>站管理前台</a:t>
            </a:r>
            <a:endParaRPr lang="zh-CN" altLang="en-US" dirty="0"/>
          </a:p>
        </p:txBody>
      </p:sp>
      <p:sp>
        <p:nvSpPr>
          <p:cNvPr id="44" name="爆炸形 2 43"/>
          <p:cNvSpPr/>
          <p:nvPr/>
        </p:nvSpPr>
        <p:spPr>
          <a:xfrm>
            <a:off x="467544" y="692696"/>
            <a:ext cx="2160240" cy="1152128"/>
          </a:xfrm>
          <a:prstGeom prst="irregularSeal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t>编码版</a:t>
            </a:r>
            <a:endParaRPr lang="zh-CN" altLang="en-US" dirty="0"/>
          </a:p>
        </p:txBody>
      </p:sp>
      <p:sp>
        <p:nvSpPr>
          <p:cNvPr id="45" name="爆炸形 2 44"/>
          <p:cNvSpPr/>
          <p:nvPr/>
        </p:nvSpPr>
        <p:spPr>
          <a:xfrm>
            <a:off x="6372200" y="692696"/>
            <a:ext cx="2160240" cy="1152128"/>
          </a:xfrm>
          <a:prstGeom prst="irregularSeal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t>拖拽版</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图示 3"/>
          <p:cNvGraphicFramePr/>
          <p:nvPr>
            <p:extLst>
              <p:ext uri="{D42A27DB-BD31-4B8C-83A1-F6EECF244321}">
                <p14:modId xmlns="" xmlns:p14="http://schemas.microsoft.com/office/powerpoint/2010/main" val="3466038989"/>
              </p:ext>
            </p:extLst>
          </p:nvPr>
        </p:nvGraphicFramePr>
        <p:xfrm>
          <a:off x="2744180" y="1340768"/>
          <a:ext cx="3960440"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14808" y="-76312"/>
            <a:ext cx="8229600" cy="1143000"/>
          </a:xfrm>
        </p:spPr>
        <p:txBody>
          <a:bodyPr/>
          <a:lstStyle/>
          <a:p>
            <a:r>
              <a:rPr lang="zh-CN" altLang="en-US" dirty="0" smtClean="0"/>
              <a:t>了解</a:t>
            </a:r>
            <a:r>
              <a:rPr lang="en-US" altLang="zh-CN" dirty="0" smtClean="0"/>
              <a:t>TAE</a:t>
            </a:r>
            <a:endParaRPr lang="zh-CN" altLang="en-US" dirty="0" smtClean="0"/>
          </a:p>
        </p:txBody>
      </p:sp>
      <p:sp>
        <p:nvSpPr>
          <p:cNvPr id="4099" name="内容占位符 2"/>
          <p:cNvSpPr>
            <a:spLocks noGrp="1"/>
          </p:cNvSpPr>
          <p:nvPr>
            <p:ph idx="1"/>
          </p:nvPr>
        </p:nvSpPr>
        <p:spPr>
          <a:xfrm>
            <a:off x="457200" y="1340768"/>
            <a:ext cx="8229600" cy="5184576"/>
          </a:xfrm>
        </p:spPr>
        <p:txBody>
          <a:bodyPr/>
          <a:lstStyle/>
          <a:p>
            <a:r>
              <a:rPr lang="zh-CN" altLang="en-US" dirty="0" smtClean="0"/>
              <a:t>淘宝的第一个代码托管平台</a:t>
            </a:r>
            <a:r>
              <a:rPr lang="en-US" altLang="zh-CN" dirty="0" smtClean="0"/>
              <a:t/>
            </a:r>
            <a:br>
              <a:rPr lang="en-US" altLang="zh-CN" dirty="0" smtClean="0"/>
            </a:br>
            <a:endParaRPr lang="en-US" altLang="zh-CN" dirty="0" smtClean="0"/>
          </a:p>
          <a:p>
            <a:r>
              <a:rPr lang="zh-CN" altLang="en-US" dirty="0" smtClean="0"/>
              <a:t>最初需求来自店铺装修市场</a:t>
            </a:r>
            <a:endParaRPr lang="en-US" altLang="zh-CN" dirty="0" smtClean="0"/>
          </a:p>
          <a:p>
            <a:pPr lvl="1"/>
            <a:r>
              <a:rPr lang="zh-CN" altLang="zh-CN" kern="1200" dirty="0" smtClean="0"/>
              <a:t>个性化展示和交互</a:t>
            </a:r>
            <a:endParaRPr lang="en-US" altLang="zh-CN" dirty="0" smtClean="0"/>
          </a:p>
          <a:p>
            <a:pPr lvl="1"/>
            <a:r>
              <a:rPr lang="zh-CN" altLang="en-US" kern="1200" dirty="0" smtClean="0"/>
              <a:t>更</a:t>
            </a:r>
            <a:r>
              <a:rPr lang="zh-CN" altLang="zh-CN" kern="1200" dirty="0" smtClean="0"/>
              <a:t>复杂的后台业务逻辑</a:t>
            </a:r>
            <a:endParaRPr lang="en-US" altLang="zh-CN" kern="1200" dirty="0" smtClean="0"/>
          </a:p>
          <a:p>
            <a:pPr lvl="1"/>
            <a:endParaRPr lang="en-US" altLang="zh-CN" dirty="0" smtClean="0"/>
          </a:p>
          <a:p>
            <a:r>
              <a:rPr lang="zh-CN" altLang="en-US" dirty="0" smtClean="0"/>
              <a:t>现在已经是一个完备的</a:t>
            </a:r>
            <a:r>
              <a:rPr lang="en-US" altLang="zh-CN" dirty="0" smtClean="0"/>
              <a:t>AE</a:t>
            </a:r>
            <a:r>
              <a:rPr lang="zh-CN" altLang="en-US" dirty="0" smtClean="0"/>
              <a:t>系统</a:t>
            </a:r>
            <a:endParaRPr lang="en-US" altLang="zh-CN" dirty="0" smtClean="0"/>
          </a:p>
          <a:p>
            <a:pPr lvl="1"/>
            <a:r>
              <a:rPr lang="en-US" altLang="zh-CN" dirty="0" smtClean="0"/>
              <a:t>PHP</a:t>
            </a:r>
          </a:p>
          <a:p>
            <a:pPr lvl="1"/>
            <a:r>
              <a:rPr lang="en-US" altLang="zh-CN" dirty="0" smtClean="0"/>
              <a:t>JAVA</a:t>
            </a:r>
            <a:endParaRPr lang="zh-CN" alt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en-US" altLang="zh-CN" dirty="0" err="1" smtClean="0"/>
              <a:t>ServiceCenter</a:t>
            </a:r>
            <a:endParaRPr lang="zh-CN" altLang="en-US" dirty="0"/>
          </a:p>
        </p:txBody>
      </p:sp>
      <p:sp>
        <p:nvSpPr>
          <p:cNvPr id="3" name="内容占位符 2"/>
          <p:cNvSpPr>
            <a:spLocks noGrp="1"/>
          </p:cNvSpPr>
          <p:nvPr>
            <p:ph idx="1"/>
          </p:nvPr>
        </p:nvSpPr>
        <p:spPr>
          <a:xfrm>
            <a:off x="457200" y="980728"/>
            <a:ext cx="8229600" cy="5616624"/>
          </a:xfrm>
        </p:spPr>
        <p:txBody>
          <a:bodyPr/>
          <a:lstStyle/>
          <a:p>
            <a:r>
              <a:rPr lang="zh-CN" altLang="en-US" dirty="0" smtClean="0"/>
              <a:t>存在的必要性</a:t>
            </a:r>
            <a:endParaRPr lang="en-US" altLang="zh-CN" dirty="0" smtClean="0"/>
          </a:p>
          <a:p>
            <a:pPr lvl="1"/>
            <a:r>
              <a:rPr lang="zh-CN" altLang="en-US" dirty="0" smtClean="0"/>
              <a:t>沙箱被攻破</a:t>
            </a:r>
            <a:endParaRPr lang="en-US" altLang="zh-CN" dirty="0" smtClean="0"/>
          </a:p>
          <a:p>
            <a:r>
              <a:rPr lang="zh-CN" altLang="en-US" dirty="0" smtClean="0"/>
              <a:t>技术难点</a:t>
            </a:r>
            <a:endParaRPr lang="en-US" altLang="zh-CN" dirty="0" smtClean="0"/>
          </a:p>
          <a:p>
            <a:pPr lvl="1"/>
            <a:r>
              <a:rPr lang="en-US" altLang="zh-CN" dirty="0" smtClean="0"/>
              <a:t>HSF</a:t>
            </a:r>
            <a:r>
              <a:rPr lang="zh-CN" altLang="en-US" dirty="0" smtClean="0"/>
              <a:t>，</a:t>
            </a:r>
            <a:r>
              <a:rPr lang="en-US" altLang="zh-CN" dirty="0" err="1" smtClean="0"/>
              <a:t>Dubbo</a:t>
            </a:r>
            <a:r>
              <a:rPr lang="zh-CN" altLang="en-US" dirty="0" smtClean="0"/>
              <a:t>，</a:t>
            </a:r>
            <a:r>
              <a:rPr lang="en-US" altLang="zh-CN" dirty="0" smtClean="0"/>
              <a:t>Java Sandbox</a:t>
            </a:r>
            <a:endParaRPr lang="zh-CN" altLang="en-US" dirty="0"/>
          </a:p>
        </p:txBody>
      </p:sp>
      <p:sp>
        <p:nvSpPr>
          <p:cNvPr id="4" name="流程图: 可选过程 3"/>
          <p:cNvSpPr/>
          <p:nvPr/>
        </p:nvSpPr>
        <p:spPr>
          <a:xfrm>
            <a:off x="467544" y="4941168"/>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en-US" altLang="zh-CN" sz="3200" dirty="0" err="1" smtClean="0"/>
              <a:t>php</a:t>
            </a:r>
            <a:r>
              <a:rPr lang="en-US" altLang="zh-CN" sz="3200" dirty="0" smtClean="0"/>
              <a:t> grid</a:t>
            </a:r>
            <a:endParaRPr lang="zh-CN" altLang="en-US" sz="3200" dirty="0"/>
          </a:p>
        </p:txBody>
      </p:sp>
      <p:sp>
        <p:nvSpPr>
          <p:cNvPr id="5" name="椭圆 4"/>
          <p:cNvSpPr/>
          <p:nvPr/>
        </p:nvSpPr>
        <p:spPr>
          <a:xfrm>
            <a:off x="539552" y="5013176"/>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6" name="椭圆 5"/>
          <p:cNvSpPr/>
          <p:nvPr/>
        </p:nvSpPr>
        <p:spPr>
          <a:xfrm>
            <a:off x="1763688" y="5013176"/>
            <a:ext cx="936104" cy="6480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7" name="流程图: 可选过程 6"/>
          <p:cNvSpPr/>
          <p:nvPr/>
        </p:nvSpPr>
        <p:spPr>
          <a:xfrm>
            <a:off x="6300192" y="4941168"/>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en-US" altLang="zh-CN" sz="3200" dirty="0" smtClean="0"/>
              <a:t>java grid</a:t>
            </a:r>
            <a:endParaRPr lang="zh-CN" altLang="en-US" sz="3200" dirty="0"/>
          </a:p>
        </p:txBody>
      </p:sp>
      <p:sp>
        <p:nvSpPr>
          <p:cNvPr id="8" name="椭圆 7"/>
          <p:cNvSpPr/>
          <p:nvPr/>
        </p:nvSpPr>
        <p:spPr>
          <a:xfrm>
            <a:off x="6372200" y="5013176"/>
            <a:ext cx="936104" cy="6480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app5</a:t>
            </a:r>
            <a:endParaRPr lang="zh-CN" altLang="en-US" dirty="0"/>
          </a:p>
        </p:txBody>
      </p:sp>
      <p:sp>
        <p:nvSpPr>
          <p:cNvPr id="9" name="椭圆 8"/>
          <p:cNvSpPr/>
          <p:nvPr/>
        </p:nvSpPr>
        <p:spPr>
          <a:xfrm>
            <a:off x="7596336" y="5013176"/>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app6</a:t>
            </a:r>
            <a:endParaRPr lang="zh-CN" altLang="en-US" dirty="0"/>
          </a:p>
        </p:txBody>
      </p:sp>
      <p:sp>
        <p:nvSpPr>
          <p:cNvPr id="10" name="流程图: 可选过程 9"/>
          <p:cNvSpPr/>
          <p:nvPr/>
        </p:nvSpPr>
        <p:spPr>
          <a:xfrm>
            <a:off x="3347864" y="4941168"/>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en-US" altLang="zh-CN" sz="3200" dirty="0" smtClean="0"/>
              <a:t>java grid</a:t>
            </a:r>
            <a:endParaRPr lang="zh-CN" altLang="en-US" sz="3200" dirty="0"/>
          </a:p>
        </p:txBody>
      </p:sp>
      <p:sp>
        <p:nvSpPr>
          <p:cNvPr id="11" name="椭圆 10"/>
          <p:cNvSpPr/>
          <p:nvPr/>
        </p:nvSpPr>
        <p:spPr>
          <a:xfrm>
            <a:off x="3419872" y="5013176"/>
            <a:ext cx="936104" cy="6480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app3</a:t>
            </a:r>
            <a:endParaRPr lang="zh-CN" altLang="en-US" dirty="0"/>
          </a:p>
        </p:txBody>
      </p:sp>
      <p:sp>
        <p:nvSpPr>
          <p:cNvPr id="12" name="椭圆 11"/>
          <p:cNvSpPr/>
          <p:nvPr/>
        </p:nvSpPr>
        <p:spPr>
          <a:xfrm>
            <a:off x="4644008" y="5013176"/>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app4</a:t>
            </a:r>
            <a:endParaRPr lang="zh-CN" altLang="en-US" dirty="0"/>
          </a:p>
        </p:txBody>
      </p:sp>
      <p:sp>
        <p:nvSpPr>
          <p:cNvPr id="16" name="圆角矩形 15"/>
          <p:cNvSpPr/>
          <p:nvPr/>
        </p:nvSpPr>
        <p:spPr>
          <a:xfrm>
            <a:off x="6948264" y="3543988"/>
            <a:ext cx="936104" cy="57606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SHOP</a:t>
            </a:r>
            <a:endParaRPr lang="zh-CN" altLang="en-US" dirty="0"/>
          </a:p>
        </p:txBody>
      </p:sp>
      <p:sp>
        <p:nvSpPr>
          <p:cNvPr id="17" name="圆角矩形 16"/>
          <p:cNvSpPr/>
          <p:nvPr/>
        </p:nvSpPr>
        <p:spPr>
          <a:xfrm>
            <a:off x="1331640" y="3529474"/>
            <a:ext cx="936104" cy="57606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item</a:t>
            </a:r>
            <a:endParaRPr lang="zh-CN" altLang="en-US" dirty="0"/>
          </a:p>
        </p:txBody>
      </p:sp>
      <p:sp>
        <p:nvSpPr>
          <p:cNvPr id="18" name="椭圆 17"/>
          <p:cNvSpPr/>
          <p:nvPr/>
        </p:nvSpPr>
        <p:spPr>
          <a:xfrm>
            <a:off x="3419872" y="3429000"/>
            <a:ext cx="223224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ServiceCenter</a:t>
            </a:r>
            <a:endParaRPr lang="zh-CN" altLang="en-US" dirty="0"/>
          </a:p>
        </p:txBody>
      </p:sp>
      <p:cxnSp>
        <p:nvCxnSpPr>
          <p:cNvPr id="20" name="直接箭头连接符 19"/>
          <p:cNvCxnSpPr>
            <a:stCxn id="18" idx="2"/>
            <a:endCxn id="17" idx="3"/>
          </p:cNvCxnSpPr>
          <p:nvPr/>
        </p:nvCxnSpPr>
        <p:spPr>
          <a:xfrm flipH="1" flipV="1">
            <a:off x="2267744" y="3817506"/>
            <a:ext cx="1152128" cy="75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1" name="直接箭头连接符 20"/>
          <p:cNvCxnSpPr>
            <a:stCxn id="16" idx="1"/>
            <a:endCxn id="18" idx="6"/>
          </p:cNvCxnSpPr>
          <p:nvPr/>
        </p:nvCxnSpPr>
        <p:spPr>
          <a:xfrm flipH="1" flipV="1">
            <a:off x="5652120" y="3825044"/>
            <a:ext cx="1296144" cy="697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 name="直接箭头连接符 24"/>
          <p:cNvCxnSpPr>
            <a:stCxn id="18" idx="2"/>
            <a:endCxn id="5" idx="7"/>
          </p:cNvCxnSpPr>
          <p:nvPr/>
        </p:nvCxnSpPr>
        <p:spPr>
          <a:xfrm flipH="1">
            <a:off x="1338567" y="3825044"/>
            <a:ext cx="2081305" cy="128304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直接箭头连接符 29"/>
          <p:cNvCxnSpPr>
            <a:stCxn id="6" idx="7"/>
            <a:endCxn id="18" idx="3"/>
          </p:cNvCxnSpPr>
          <p:nvPr/>
        </p:nvCxnSpPr>
        <p:spPr>
          <a:xfrm flipV="1">
            <a:off x="2562703" y="4105089"/>
            <a:ext cx="1184074" cy="100299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5" name="直接箭头连接符 34"/>
          <p:cNvCxnSpPr>
            <a:stCxn id="8" idx="2"/>
            <a:endCxn id="18" idx="4"/>
          </p:cNvCxnSpPr>
          <p:nvPr/>
        </p:nvCxnSpPr>
        <p:spPr>
          <a:xfrm flipH="1" flipV="1">
            <a:off x="4535996" y="4221088"/>
            <a:ext cx="1836204" cy="111612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36" name="直接箭头连接符 35"/>
          <p:cNvCxnSpPr>
            <a:stCxn id="18" idx="6"/>
            <a:endCxn id="9" idx="0"/>
          </p:cNvCxnSpPr>
          <p:nvPr/>
        </p:nvCxnSpPr>
        <p:spPr>
          <a:xfrm>
            <a:off x="5652120" y="3825044"/>
            <a:ext cx="2412268" cy="118813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37" name="直接箭头连接符 36"/>
          <p:cNvCxnSpPr>
            <a:stCxn id="18" idx="4"/>
            <a:endCxn id="11" idx="0"/>
          </p:cNvCxnSpPr>
          <p:nvPr/>
        </p:nvCxnSpPr>
        <p:spPr>
          <a:xfrm flipH="1">
            <a:off x="3887924" y="4221088"/>
            <a:ext cx="648072" cy="7920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3" name="直接箭头连接符 52"/>
          <p:cNvCxnSpPr>
            <a:stCxn id="12" idx="0"/>
            <a:endCxn id="18" idx="4"/>
          </p:cNvCxnSpPr>
          <p:nvPr/>
        </p:nvCxnSpPr>
        <p:spPr>
          <a:xfrm flipH="1" flipV="1">
            <a:off x="4535996" y="4221088"/>
            <a:ext cx="576064" cy="7920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7" name="直接箭头连接符 56"/>
          <p:cNvCxnSpPr>
            <a:stCxn id="18" idx="5"/>
            <a:endCxn id="9" idx="1"/>
          </p:cNvCxnSpPr>
          <p:nvPr/>
        </p:nvCxnSpPr>
        <p:spPr>
          <a:xfrm>
            <a:off x="5325215" y="4105089"/>
            <a:ext cx="2408210" cy="100299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62" name="TextBox 61"/>
          <p:cNvSpPr txBox="1"/>
          <p:nvPr/>
        </p:nvSpPr>
        <p:spPr>
          <a:xfrm>
            <a:off x="6372200" y="3501008"/>
            <a:ext cx="216024" cy="369332"/>
          </a:xfrm>
          <a:prstGeom prst="rect">
            <a:avLst/>
          </a:prstGeom>
          <a:noFill/>
        </p:spPr>
        <p:txBody>
          <a:bodyPr wrap="square" rtlCol="0">
            <a:spAutoFit/>
          </a:bodyPr>
          <a:lstStyle/>
          <a:p>
            <a:r>
              <a:rPr lang="en-US" altLang="zh-CN" dirty="0" smtClean="0"/>
              <a:t>1</a:t>
            </a:r>
            <a:endParaRPr lang="zh-CN" altLang="en-US" dirty="0"/>
          </a:p>
        </p:txBody>
      </p:sp>
      <p:sp>
        <p:nvSpPr>
          <p:cNvPr id="63" name="TextBox 62"/>
          <p:cNvSpPr txBox="1"/>
          <p:nvPr/>
        </p:nvSpPr>
        <p:spPr>
          <a:xfrm>
            <a:off x="6588224" y="4067780"/>
            <a:ext cx="216024" cy="369332"/>
          </a:xfrm>
          <a:prstGeom prst="rect">
            <a:avLst/>
          </a:prstGeom>
          <a:noFill/>
        </p:spPr>
        <p:txBody>
          <a:bodyPr wrap="square" rtlCol="0">
            <a:spAutoFit/>
          </a:bodyPr>
          <a:lstStyle/>
          <a:p>
            <a:r>
              <a:rPr lang="en-US" altLang="zh-CN" dirty="0" smtClean="0"/>
              <a:t>1</a:t>
            </a:r>
            <a:endParaRPr lang="zh-CN" altLang="en-US" dirty="0"/>
          </a:p>
        </p:txBody>
      </p:sp>
      <p:sp>
        <p:nvSpPr>
          <p:cNvPr id="64" name="TextBox 63"/>
          <p:cNvSpPr txBox="1"/>
          <p:nvPr/>
        </p:nvSpPr>
        <p:spPr>
          <a:xfrm>
            <a:off x="6516216" y="4355812"/>
            <a:ext cx="216024" cy="369332"/>
          </a:xfrm>
          <a:prstGeom prst="rect">
            <a:avLst/>
          </a:prstGeom>
          <a:noFill/>
        </p:spPr>
        <p:txBody>
          <a:bodyPr wrap="square" rtlCol="0">
            <a:spAutoFit/>
          </a:bodyPr>
          <a:lstStyle/>
          <a:p>
            <a:r>
              <a:rPr lang="en-US" altLang="zh-CN" dirty="0" smtClean="0"/>
              <a:t>5</a:t>
            </a:r>
            <a:endParaRPr lang="zh-CN" altLang="en-US" dirty="0"/>
          </a:p>
        </p:txBody>
      </p:sp>
      <p:sp>
        <p:nvSpPr>
          <p:cNvPr id="65" name="TextBox 64"/>
          <p:cNvSpPr txBox="1"/>
          <p:nvPr/>
        </p:nvSpPr>
        <p:spPr>
          <a:xfrm>
            <a:off x="2771800" y="3501008"/>
            <a:ext cx="216024" cy="369332"/>
          </a:xfrm>
          <a:prstGeom prst="rect">
            <a:avLst/>
          </a:prstGeom>
          <a:noFill/>
        </p:spPr>
        <p:txBody>
          <a:bodyPr wrap="square" rtlCol="0">
            <a:spAutoFit/>
          </a:bodyPr>
          <a:lstStyle/>
          <a:p>
            <a:r>
              <a:rPr lang="en-US" altLang="zh-CN" dirty="0" smtClean="0"/>
              <a:t>2</a:t>
            </a:r>
            <a:endParaRPr lang="zh-CN" altLang="en-US" dirty="0"/>
          </a:p>
        </p:txBody>
      </p:sp>
      <p:sp>
        <p:nvSpPr>
          <p:cNvPr id="66" name="TextBox 65"/>
          <p:cNvSpPr txBox="1"/>
          <p:nvPr/>
        </p:nvSpPr>
        <p:spPr>
          <a:xfrm>
            <a:off x="2411760" y="4283804"/>
            <a:ext cx="216024" cy="369332"/>
          </a:xfrm>
          <a:prstGeom prst="rect">
            <a:avLst/>
          </a:prstGeom>
          <a:noFill/>
        </p:spPr>
        <p:txBody>
          <a:bodyPr wrap="square" rtlCol="0">
            <a:spAutoFit/>
          </a:bodyPr>
          <a:lstStyle/>
          <a:p>
            <a:r>
              <a:rPr lang="en-US" altLang="zh-CN" dirty="0" smtClean="0"/>
              <a:t>4</a:t>
            </a:r>
            <a:endParaRPr lang="zh-CN" altLang="en-US" dirty="0"/>
          </a:p>
        </p:txBody>
      </p:sp>
      <p:sp>
        <p:nvSpPr>
          <p:cNvPr id="67" name="TextBox 66"/>
          <p:cNvSpPr txBox="1"/>
          <p:nvPr/>
        </p:nvSpPr>
        <p:spPr>
          <a:xfrm>
            <a:off x="3059832" y="4499828"/>
            <a:ext cx="216024" cy="369332"/>
          </a:xfrm>
          <a:prstGeom prst="rect">
            <a:avLst/>
          </a:prstGeom>
          <a:noFill/>
        </p:spPr>
        <p:txBody>
          <a:bodyPr wrap="square" rtlCol="0">
            <a:spAutoFit/>
          </a:bodyPr>
          <a:lstStyle/>
          <a:p>
            <a:r>
              <a:rPr lang="en-US" altLang="zh-CN" dirty="0" smtClean="0"/>
              <a:t>5</a:t>
            </a:r>
            <a:endParaRPr lang="zh-CN" altLang="en-US" dirty="0"/>
          </a:p>
        </p:txBody>
      </p:sp>
      <p:sp>
        <p:nvSpPr>
          <p:cNvPr id="68" name="TextBox 67"/>
          <p:cNvSpPr txBox="1"/>
          <p:nvPr/>
        </p:nvSpPr>
        <p:spPr>
          <a:xfrm>
            <a:off x="4211960" y="4499828"/>
            <a:ext cx="216024" cy="369332"/>
          </a:xfrm>
          <a:prstGeom prst="rect">
            <a:avLst/>
          </a:prstGeom>
          <a:noFill/>
        </p:spPr>
        <p:txBody>
          <a:bodyPr wrap="square" rtlCol="0">
            <a:spAutoFit/>
          </a:bodyPr>
          <a:lstStyle/>
          <a:p>
            <a:r>
              <a:rPr lang="en-US" altLang="zh-CN" dirty="0" smtClean="0"/>
              <a:t>3</a:t>
            </a:r>
            <a:endParaRPr lang="zh-CN" altLang="en-US" dirty="0"/>
          </a:p>
        </p:txBody>
      </p:sp>
      <p:sp>
        <p:nvSpPr>
          <p:cNvPr id="69" name="TextBox 68"/>
          <p:cNvSpPr txBox="1"/>
          <p:nvPr/>
        </p:nvSpPr>
        <p:spPr>
          <a:xfrm>
            <a:off x="4860032" y="4499828"/>
            <a:ext cx="216024" cy="369332"/>
          </a:xfrm>
          <a:prstGeom prst="rect">
            <a:avLst/>
          </a:prstGeom>
          <a:noFill/>
        </p:spPr>
        <p:txBody>
          <a:bodyPr wrap="square" rtlCol="0">
            <a:spAutoFit/>
          </a:bodyPr>
          <a:lstStyle/>
          <a:p>
            <a:r>
              <a:rPr lang="en-US" altLang="zh-CN" dirty="0" smtClean="0"/>
              <a:t>4</a:t>
            </a:r>
            <a:endParaRPr lang="zh-CN" altLang="en-US" dirty="0"/>
          </a:p>
        </p:txBody>
      </p:sp>
      <p:sp>
        <p:nvSpPr>
          <p:cNvPr id="70" name="TextBox 69"/>
          <p:cNvSpPr txBox="1"/>
          <p:nvPr/>
        </p:nvSpPr>
        <p:spPr>
          <a:xfrm>
            <a:off x="5724128" y="4581128"/>
            <a:ext cx="216024" cy="369332"/>
          </a:xfrm>
          <a:prstGeom prst="rect">
            <a:avLst/>
          </a:prstGeom>
          <a:noFill/>
        </p:spPr>
        <p:txBody>
          <a:bodyPr wrap="square" rtlCol="0">
            <a:spAutoFit/>
          </a:bodyPr>
          <a:lstStyle/>
          <a:p>
            <a:r>
              <a:rPr lang="en-US" altLang="zh-CN" dirty="0" smtClean="0"/>
              <a:t>3</a:t>
            </a:r>
            <a:endParaRPr lang="zh-CN" altLang="en-US" dirty="0"/>
          </a:p>
        </p:txBody>
      </p:sp>
      <p:cxnSp>
        <p:nvCxnSpPr>
          <p:cNvPr id="76" name="直接箭头连接符 75"/>
          <p:cNvCxnSpPr>
            <a:stCxn id="8" idx="1"/>
            <a:endCxn id="18" idx="5"/>
          </p:cNvCxnSpPr>
          <p:nvPr/>
        </p:nvCxnSpPr>
        <p:spPr>
          <a:xfrm flipH="1" flipV="1">
            <a:off x="5325215" y="4105089"/>
            <a:ext cx="1184074" cy="100299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82" name="TextBox 81"/>
          <p:cNvSpPr txBox="1"/>
          <p:nvPr/>
        </p:nvSpPr>
        <p:spPr>
          <a:xfrm>
            <a:off x="5940152" y="4149080"/>
            <a:ext cx="216024" cy="369332"/>
          </a:xfrm>
          <a:prstGeom prst="rect">
            <a:avLst/>
          </a:prstGeom>
          <a:noFill/>
        </p:spPr>
        <p:txBody>
          <a:bodyPr wrap="square" rtlCol="0">
            <a:spAutoFit/>
          </a:bodyPr>
          <a:lstStyle/>
          <a:p>
            <a:r>
              <a:rPr lang="en-US" altLang="zh-CN" dirty="0" smtClean="0"/>
              <a:t>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65" grpId="0"/>
      <p:bldP spid="66" grpId="0"/>
      <p:bldP spid="67" grpId="0"/>
      <p:bldP spid="68" grpId="0"/>
      <p:bldP spid="69" grpId="0"/>
      <p:bldP spid="70" grpId="0"/>
      <p:bldP spid="8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8864" y="-27384"/>
            <a:ext cx="8229600" cy="1143000"/>
          </a:xfrm>
        </p:spPr>
        <p:txBody>
          <a:bodyPr/>
          <a:lstStyle/>
          <a:p>
            <a:endParaRPr lang="zh-CN" altLang="en-US" dirty="0"/>
          </a:p>
        </p:txBody>
      </p:sp>
      <p:cxnSp>
        <p:nvCxnSpPr>
          <p:cNvPr id="4" name="直接连接符 3"/>
          <p:cNvCxnSpPr/>
          <p:nvPr/>
        </p:nvCxnSpPr>
        <p:spPr>
          <a:xfrm>
            <a:off x="4388612" y="1052736"/>
            <a:ext cx="0" cy="5544616"/>
          </a:xfrm>
          <a:prstGeom prst="line">
            <a:avLst/>
          </a:prstGeom>
        </p:spPr>
        <p:style>
          <a:lnRef idx="3">
            <a:schemeClr val="dk1"/>
          </a:lnRef>
          <a:fillRef idx="0">
            <a:schemeClr val="dk1"/>
          </a:fillRef>
          <a:effectRef idx="2">
            <a:schemeClr val="dk1"/>
          </a:effectRef>
          <a:fontRef idx="minor">
            <a:schemeClr val="tx1"/>
          </a:fontRef>
        </p:style>
      </p:cxnSp>
      <p:sp>
        <p:nvSpPr>
          <p:cNvPr id="5" name="椭圆 4"/>
          <p:cNvSpPr/>
          <p:nvPr/>
        </p:nvSpPr>
        <p:spPr>
          <a:xfrm>
            <a:off x="3265512" y="2996952"/>
            <a:ext cx="2232248"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ServiceCenter</a:t>
            </a:r>
            <a:endParaRPr lang="zh-CN" altLang="en-US" dirty="0"/>
          </a:p>
        </p:txBody>
      </p:sp>
      <p:sp>
        <p:nvSpPr>
          <p:cNvPr id="6" name="流程图: 可选过程 5"/>
          <p:cNvSpPr/>
          <p:nvPr/>
        </p:nvSpPr>
        <p:spPr>
          <a:xfrm>
            <a:off x="817240" y="4725144"/>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b"/>
          <a:lstStyle/>
          <a:p>
            <a:pPr algn="ctr"/>
            <a:endParaRPr lang="en-US" altLang="zh-CN" sz="3200" dirty="0" smtClean="0"/>
          </a:p>
          <a:p>
            <a:pPr algn="ctr"/>
            <a:r>
              <a:rPr lang="en-US" altLang="zh-CN" sz="3200" dirty="0" err="1" smtClean="0"/>
              <a:t>php</a:t>
            </a:r>
            <a:r>
              <a:rPr lang="en-US" altLang="zh-CN" sz="3200" dirty="0" smtClean="0"/>
              <a:t> grid</a:t>
            </a:r>
            <a:endParaRPr lang="zh-CN" altLang="en-US" sz="3200" dirty="0"/>
          </a:p>
        </p:txBody>
      </p:sp>
      <p:sp>
        <p:nvSpPr>
          <p:cNvPr id="7" name="椭圆 6"/>
          <p:cNvSpPr/>
          <p:nvPr/>
        </p:nvSpPr>
        <p:spPr>
          <a:xfrm>
            <a:off x="889248" y="4869160"/>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8" name="椭圆 7"/>
          <p:cNvSpPr/>
          <p:nvPr/>
        </p:nvSpPr>
        <p:spPr>
          <a:xfrm>
            <a:off x="2113384" y="4869160"/>
            <a:ext cx="936104" cy="6480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9" name="流程图: 可选过程 8"/>
          <p:cNvSpPr/>
          <p:nvPr/>
        </p:nvSpPr>
        <p:spPr>
          <a:xfrm>
            <a:off x="5929808" y="4725144"/>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b"/>
          <a:lstStyle/>
          <a:p>
            <a:pPr algn="ctr"/>
            <a:endParaRPr lang="en-US" altLang="zh-CN" sz="3200" dirty="0" smtClean="0"/>
          </a:p>
          <a:p>
            <a:pPr algn="ctr"/>
            <a:r>
              <a:rPr lang="en-US" altLang="zh-CN" sz="3200" dirty="0" smtClean="0"/>
              <a:t>java grid</a:t>
            </a:r>
            <a:endParaRPr lang="zh-CN" altLang="en-US" sz="3200" dirty="0"/>
          </a:p>
        </p:txBody>
      </p:sp>
      <p:sp>
        <p:nvSpPr>
          <p:cNvPr id="10" name="椭圆 9"/>
          <p:cNvSpPr/>
          <p:nvPr/>
        </p:nvSpPr>
        <p:spPr>
          <a:xfrm>
            <a:off x="6001816" y="4859868"/>
            <a:ext cx="936104" cy="6480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app5</a:t>
            </a:r>
            <a:endParaRPr lang="zh-CN" altLang="en-US" dirty="0"/>
          </a:p>
        </p:txBody>
      </p:sp>
      <p:sp>
        <p:nvSpPr>
          <p:cNvPr id="11" name="椭圆 10"/>
          <p:cNvSpPr/>
          <p:nvPr/>
        </p:nvSpPr>
        <p:spPr>
          <a:xfrm>
            <a:off x="7225952" y="4859868"/>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app6</a:t>
            </a:r>
            <a:endParaRPr lang="zh-CN" altLang="en-US" dirty="0"/>
          </a:p>
        </p:txBody>
      </p:sp>
      <p:sp>
        <p:nvSpPr>
          <p:cNvPr id="12" name="流程图: 可选过程 11"/>
          <p:cNvSpPr/>
          <p:nvPr/>
        </p:nvSpPr>
        <p:spPr>
          <a:xfrm>
            <a:off x="6012160" y="1556792"/>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b"/>
          <a:lstStyle/>
          <a:p>
            <a:pPr algn="ctr"/>
            <a:endParaRPr lang="en-US" altLang="zh-CN" sz="3200" dirty="0" smtClean="0"/>
          </a:p>
          <a:p>
            <a:pPr algn="ctr"/>
            <a:r>
              <a:rPr lang="en-US" altLang="zh-CN" sz="3200" dirty="0" smtClean="0"/>
              <a:t>java grid</a:t>
            </a:r>
            <a:endParaRPr lang="zh-CN" altLang="en-US" sz="3200" dirty="0"/>
          </a:p>
        </p:txBody>
      </p:sp>
      <p:sp>
        <p:nvSpPr>
          <p:cNvPr id="13" name="椭圆 12"/>
          <p:cNvSpPr/>
          <p:nvPr/>
        </p:nvSpPr>
        <p:spPr>
          <a:xfrm>
            <a:off x="6084168" y="1700808"/>
            <a:ext cx="936104" cy="6480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app3</a:t>
            </a:r>
            <a:endParaRPr lang="zh-CN" altLang="en-US" dirty="0"/>
          </a:p>
        </p:txBody>
      </p:sp>
      <p:sp>
        <p:nvSpPr>
          <p:cNvPr id="14" name="椭圆 13"/>
          <p:cNvSpPr/>
          <p:nvPr/>
        </p:nvSpPr>
        <p:spPr>
          <a:xfrm>
            <a:off x="7308304" y="1700808"/>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app4</a:t>
            </a:r>
            <a:endParaRPr lang="zh-CN" altLang="en-US" dirty="0"/>
          </a:p>
        </p:txBody>
      </p:sp>
      <p:sp>
        <p:nvSpPr>
          <p:cNvPr id="15" name="圆角矩形 14"/>
          <p:cNvSpPr/>
          <p:nvPr/>
        </p:nvSpPr>
        <p:spPr>
          <a:xfrm>
            <a:off x="2627784" y="1556792"/>
            <a:ext cx="936104" cy="57606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SHOP</a:t>
            </a:r>
            <a:endParaRPr lang="zh-CN" altLang="en-US" dirty="0"/>
          </a:p>
        </p:txBody>
      </p:sp>
      <p:sp>
        <p:nvSpPr>
          <p:cNvPr id="16" name="圆角矩形 15"/>
          <p:cNvSpPr/>
          <p:nvPr/>
        </p:nvSpPr>
        <p:spPr>
          <a:xfrm>
            <a:off x="899592" y="3299272"/>
            <a:ext cx="936104" cy="57606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item</a:t>
            </a:r>
            <a:endParaRPr lang="zh-CN" altLang="en-US" dirty="0"/>
          </a:p>
        </p:txBody>
      </p:sp>
      <p:cxnSp>
        <p:nvCxnSpPr>
          <p:cNvPr id="55" name="直接连接符 54"/>
          <p:cNvCxnSpPr>
            <a:stCxn id="15" idx="2"/>
            <a:endCxn id="5" idx="1"/>
          </p:cNvCxnSpPr>
          <p:nvPr/>
        </p:nvCxnSpPr>
        <p:spPr>
          <a:xfrm>
            <a:off x="3095836" y="2132856"/>
            <a:ext cx="496581" cy="1043366"/>
          </a:xfrm>
          <a:prstGeom prst="line">
            <a:avLst/>
          </a:prstGeom>
        </p:spPr>
        <p:style>
          <a:lnRef idx="3">
            <a:schemeClr val="accent2"/>
          </a:lnRef>
          <a:fillRef idx="0">
            <a:schemeClr val="accent2"/>
          </a:fillRef>
          <a:effectRef idx="2">
            <a:schemeClr val="accent2"/>
          </a:effectRef>
          <a:fontRef idx="minor">
            <a:schemeClr val="tx1"/>
          </a:fontRef>
        </p:style>
      </p:cxnSp>
      <p:cxnSp>
        <p:nvCxnSpPr>
          <p:cNvPr id="56" name="直接连接符 55"/>
          <p:cNvCxnSpPr>
            <a:stCxn id="69" idx="2"/>
            <a:endCxn id="5" idx="2"/>
          </p:cNvCxnSpPr>
          <p:nvPr/>
        </p:nvCxnSpPr>
        <p:spPr>
          <a:xfrm>
            <a:off x="1583668" y="2348880"/>
            <a:ext cx="1681844" cy="1260140"/>
          </a:xfrm>
          <a:prstGeom prst="line">
            <a:avLst/>
          </a:prstGeom>
        </p:spPr>
        <p:style>
          <a:lnRef idx="3">
            <a:schemeClr val="accent2"/>
          </a:lnRef>
          <a:fillRef idx="0">
            <a:schemeClr val="accent2"/>
          </a:fillRef>
          <a:effectRef idx="2">
            <a:schemeClr val="accent2"/>
          </a:effectRef>
          <a:fontRef idx="minor">
            <a:schemeClr val="tx1"/>
          </a:fontRef>
        </p:style>
      </p:cxnSp>
      <p:cxnSp>
        <p:nvCxnSpPr>
          <p:cNvPr id="57" name="直接连接符 56"/>
          <p:cNvCxnSpPr>
            <a:stCxn id="6" idx="0"/>
            <a:endCxn id="5" idx="3"/>
          </p:cNvCxnSpPr>
          <p:nvPr/>
        </p:nvCxnSpPr>
        <p:spPr>
          <a:xfrm flipV="1">
            <a:off x="1969368" y="4041818"/>
            <a:ext cx="1623049" cy="683326"/>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直接连接符 57"/>
          <p:cNvCxnSpPr>
            <a:stCxn id="16" idx="3"/>
            <a:endCxn id="5" idx="2"/>
          </p:cNvCxnSpPr>
          <p:nvPr/>
        </p:nvCxnSpPr>
        <p:spPr>
          <a:xfrm>
            <a:off x="1835696" y="3587304"/>
            <a:ext cx="1429816" cy="21716"/>
          </a:xfrm>
          <a:prstGeom prst="line">
            <a:avLst/>
          </a:prstGeom>
        </p:spPr>
        <p:style>
          <a:lnRef idx="3">
            <a:schemeClr val="accent2"/>
          </a:lnRef>
          <a:fillRef idx="0">
            <a:schemeClr val="accent2"/>
          </a:fillRef>
          <a:effectRef idx="2">
            <a:schemeClr val="accent2"/>
          </a:effectRef>
          <a:fontRef idx="minor">
            <a:schemeClr val="tx1"/>
          </a:fontRef>
        </p:style>
      </p:cxnSp>
      <p:cxnSp>
        <p:nvCxnSpPr>
          <p:cNvPr id="63" name="直接连接符 62"/>
          <p:cNvCxnSpPr>
            <a:stCxn id="12" idx="1"/>
            <a:endCxn id="5" idx="7"/>
          </p:cNvCxnSpPr>
          <p:nvPr/>
        </p:nvCxnSpPr>
        <p:spPr>
          <a:xfrm flipH="1">
            <a:off x="5170855" y="2276872"/>
            <a:ext cx="841305" cy="899350"/>
          </a:xfrm>
          <a:prstGeom prst="line">
            <a:avLst/>
          </a:prstGeom>
        </p:spPr>
        <p:style>
          <a:lnRef idx="3">
            <a:schemeClr val="accent3"/>
          </a:lnRef>
          <a:fillRef idx="0">
            <a:schemeClr val="accent3"/>
          </a:fillRef>
          <a:effectRef idx="2">
            <a:schemeClr val="accent3"/>
          </a:effectRef>
          <a:fontRef idx="minor">
            <a:schemeClr val="tx1"/>
          </a:fontRef>
        </p:style>
      </p:cxnSp>
      <p:cxnSp>
        <p:nvCxnSpPr>
          <p:cNvPr id="66" name="直接连接符 65"/>
          <p:cNvCxnSpPr>
            <a:stCxn id="5" idx="5"/>
            <a:endCxn id="9" idx="1"/>
          </p:cNvCxnSpPr>
          <p:nvPr/>
        </p:nvCxnSpPr>
        <p:spPr>
          <a:xfrm>
            <a:off x="5170855" y="4041818"/>
            <a:ext cx="758953" cy="1403406"/>
          </a:xfrm>
          <a:prstGeom prst="line">
            <a:avLst/>
          </a:prstGeom>
        </p:spPr>
        <p:style>
          <a:lnRef idx="3">
            <a:schemeClr val="accent3"/>
          </a:lnRef>
          <a:fillRef idx="0">
            <a:schemeClr val="accent3"/>
          </a:fillRef>
          <a:effectRef idx="2">
            <a:schemeClr val="accent3"/>
          </a:effectRef>
          <a:fontRef idx="minor">
            <a:schemeClr val="tx1"/>
          </a:fontRef>
        </p:style>
      </p:cxnSp>
      <p:sp>
        <p:nvSpPr>
          <p:cNvPr id="69" name="圆角矩形 68"/>
          <p:cNvSpPr/>
          <p:nvPr/>
        </p:nvSpPr>
        <p:spPr>
          <a:xfrm>
            <a:off x="1115616" y="1772816"/>
            <a:ext cx="936104" cy="57606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TFS</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28800" y="4040188"/>
            <a:ext cx="4953000" cy="182880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ln>
                <a:solidFill>
                  <a:schemeClr val="tx1"/>
                </a:solidFill>
                <a:prstDash val="sysDot"/>
              </a:ln>
            </a:endParaRPr>
          </a:p>
        </p:txBody>
      </p:sp>
      <p:sp>
        <p:nvSpPr>
          <p:cNvPr id="4" name="矩形 3"/>
          <p:cNvSpPr/>
          <p:nvPr/>
        </p:nvSpPr>
        <p:spPr>
          <a:xfrm>
            <a:off x="1066800" y="4040188"/>
            <a:ext cx="685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zh-CN" altLang="en-US" dirty="0"/>
              <a:t>系统层</a:t>
            </a:r>
          </a:p>
        </p:txBody>
      </p:sp>
      <p:sp>
        <p:nvSpPr>
          <p:cNvPr id="5" name="矩形 4"/>
          <p:cNvSpPr/>
          <p:nvPr/>
        </p:nvSpPr>
        <p:spPr>
          <a:xfrm>
            <a:off x="2206625" y="4116388"/>
            <a:ext cx="1146175"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单用户单进程</a:t>
            </a:r>
          </a:p>
        </p:txBody>
      </p:sp>
      <p:sp>
        <p:nvSpPr>
          <p:cNvPr id="6" name="矩形 5"/>
          <p:cNvSpPr/>
          <p:nvPr/>
        </p:nvSpPr>
        <p:spPr>
          <a:xfrm>
            <a:off x="1828800" y="5945188"/>
            <a:ext cx="4953000" cy="828675"/>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ln>
                <a:solidFill>
                  <a:schemeClr val="tx1"/>
                </a:solidFill>
                <a:prstDash val="sysDot"/>
              </a:ln>
            </a:endParaRPr>
          </a:p>
        </p:txBody>
      </p:sp>
      <p:sp>
        <p:nvSpPr>
          <p:cNvPr id="7" name="矩形 6"/>
          <p:cNvSpPr/>
          <p:nvPr/>
        </p:nvSpPr>
        <p:spPr>
          <a:xfrm>
            <a:off x="1066800" y="5945188"/>
            <a:ext cx="685800" cy="828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zh-CN" altLang="en-US" dirty="0"/>
              <a:t>网络层</a:t>
            </a:r>
          </a:p>
        </p:txBody>
      </p:sp>
      <p:sp>
        <p:nvSpPr>
          <p:cNvPr id="8" name="矩形 7"/>
          <p:cNvSpPr/>
          <p:nvPr/>
        </p:nvSpPr>
        <p:spPr>
          <a:xfrm>
            <a:off x="2184400" y="6165304"/>
            <a:ext cx="3971776" cy="346621"/>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zh-CN" altLang="en-US" sz="1200" dirty="0" smtClean="0"/>
              <a:t>网络设备</a:t>
            </a:r>
            <a:r>
              <a:rPr lang="en-US" altLang="zh-CN" sz="1200" dirty="0" smtClean="0"/>
              <a:t>ACL</a:t>
            </a:r>
            <a:endParaRPr lang="zh-CN" altLang="en-US" sz="1200" dirty="0"/>
          </a:p>
        </p:txBody>
      </p:sp>
      <p:sp>
        <p:nvSpPr>
          <p:cNvPr id="12" name="矩形 11"/>
          <p:cNvSpPr/>
          <p:nvPr/>
        </p:nvSpPr>
        <p:spPr>
          <a:xfrm>
            <a:off x="7162800" y="6249988"/>
            <a:ext cx="838200" cy="523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err="1"/>
              <a:t>Iptables</a:t>
            </a:r>
            <a:r>
              <a:rPr lang="en-US" altLang="zh-CN" sz="1200" dirty="0"/>
              <a:t/>
            </a:r>
            <a:br>
              <a:rPr lang="en-US" altLang="zh-CN" sz="1200" dirty="0"/>
            </a:br>
            <a:r>
              <a:rPr lang="zh-CN" altLang="en-US" sz="1200" dirty="0"/>
              <a:t>监控</a:t>
            </a:r>
          </a:p>
        </p:txBody>
      </p:sp>
      <p:sp>
        <p:nvSpPr>
          <p:cNvPr id="10" name="矩形 9"/>
          <p:cNvSpPr/>
          <p:nvPr/>
        </p:nvSpPr>
        <p:spPr>
          <a:xfrm>
            <a:off x="6934200" y="754063"/>
            <a:ext cx="1295400" cy="6019800"/>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a:lstStyle/>
          <a:p>
            <a:pPr algn="ctr">
              <a:defRPr/>
            </a:pPr>
            <a:r>
              <a:rPr lang="zh-CN" altLang="en-US" b="1" dirty="0">
                <a:solidFill>
                  <a:srgbClr val="FF0000"/>
                </a:solidFill>
              </a:rPr>
              <a:t>监控审计</a:t>
            </a:r>
          </a:p>
        </p:txBody>
      </p:sp>
      <p:sp>
        <p:nvSpPr>
          <p:cNvPr id="13" name="矩形 12"/>
          <p:cNvSpPr/>
          <p:nvPr/>
        </p:nvSpPr>
        <p:spPr>
          <a:xfrm>
            <a:off x="3686175" y="4116388"/>
            <a:ext cx="1266825"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普通用户权限</a:t>
            </a:r>
          </a:p>
        </p:txBody>
      </p:sp>
      <p:sp>
        <p:nvSpPr>
          <p:cNvPr id="14" name="矩形 13"/>
          <p:cNvSpPr/>
          <p:nvPr/>
        </p:nvSpPr>
        <p:spPr>
          <a:xfrm>
            <a:off x="2216150" y="4449763"/>
            <a:ext cx="1136650"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t>T4 </a:t>
            </a:r>
            <a:r>
              <a:rPr lang="en-US" altLang="zh-CN" sz="1200" dirty="0" err="1"/>
              <a:t>chroot</a:t>
            </a:r>
            <a:endParaRPr lang="zh-CN" altLang="en-US" sz="1200" dirty="0"/>
          </a:p>
        </p:txBody>
      </p:sp>
      <p:sp>
        <p:nvSpPr>
          <p:cNvPr id="15" name="矩形 14"/>
          <p:cNvSpPr/>
          <p:nvPr/>
        </p:nvSpPr>
        <p:spPr>
          <a:xfrm>
            <a:off x="3698875" y="4449763"/>
            <a:ext cx="1635125"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t>T4  Capability Instance</a:t>
            </a:r>
            <a:endParaRPr lang="zh-CN" altLang="en-US" sz="1200" dirty="0"/>
          </a:p>
        </p:txBody>
      </p:sp>
      <p:sp>
        <p:nvSpPr>
          <p:cNvPr id="16" name="矩形 15"/>
          <p:cNvSpPr/>
          <p:nvPr/>
        </p:nvSpPr>
        <p:spPr>
          <a:xfrm>
            <a:off x="2206625" y="4802188"/>
            <a:ext cx="3279775"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err="1"/>
              <a:t>selinux</a:t>
            </a:r>
            <a:endParaRPr lang="zh-CN" altLang="en-US" sz="1200" dirty="0"/>
          </a:p>
        </p:txBody>
      </p:sp>
      <p:sp>
        <p:nvSpPr>
          <p:cNvPr id="19" name="矩形 18"/>
          <p:cNvSpPr/>
          <p:nvPr/>
        </p:nvSpPr>
        <p:spPr>
          <a:xfrm>
            <a:off x="2197100" y="5135563"/>
            <a:ext cx="3517900"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err="1"/>
              <a:t>secomp</a:t>
            </a:r>
            <a:endParaRPr lang="zh-CN" altLang="en-US" sz="1200" dirty="0"/>
          </a:p>
        </p:txBody>
      </p:sp>
      <p:sp>
        <p:nvSpPr>
          <p:cNvPr id="20" name="矩形 19"/>
          <p:cNvSpPr/>
          <p:nvPr/>
        </p:nvSpPr>
        <p:spPr>
          <a:xfrm>
            <a:off x="7124700" y="6116638"/>
            <a:ext cx="914400"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err="1"/>
              <a:t>Iptables</a:t>
            </a:r>
            <a:r>
              <a:rPr lang="en-US" altLang="zh-CN" sz="1200" dirty="0"/>
              <a:t> </a:t>
            </a:r>
            <a:r>
              <a:rPr lang="zh-CN" altLang="en-US" sz="1200" dirty="0"/>
              <a:t>监控</a:t>
            </a:r>
          </a:p>
        </p:txBody>
      </p:sp>
      <p:sp>
        <p:nvSpPr>
          <p:cNvPr id="21" name="矩形 20"/>
          <p:cNvSpPr/>
          <p:nvPr/>
        </p:nvSpPr>
        <p:spPr>
          <a:xfrm>
            <a:off x="7086600" y="5254625"/>
            <a:ext cx="914400" cy="539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t>kernel patch</a:t>
            </a:r>
            <a:r>
              <a:rPr lang="zh-CN" altLang="en-US" sz="1200" dirty="0"/>
              <a:t>监控</a:t>
            </a:r>
            <a:r>
              <a:rPr lang="en-US" altLang="zh-CN" sz="1200" dirty="0"/>
              <a:t> </a:t>
            </a:r>
            <a:endParaRPr lang="zh-CN" altLang="en-US" sz="1200" dirty="0"/>
          </a:p>
        </p:txBody>
      </p:sp>
      <p:sp>
        <p:nvSpPr>
          <p:cNvPr id="22" name="矩形 21"/>
          <p:cNvSpPr/>
          <p:nvPr/>
        </p:nvSpPr>
        <p:spPr>
          <a:xfrm>
            <a:off x="7086600" y="4573588"/>
            <a:ext cx="914400" cy="538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危险指令调用监控</a:t>
            </a:r>
            <a:r>
              <a:rPr lang="en-US" altLang="zh-CN" sz="1200" dirty="0"/>
              <a:t> </a:t>
            </a:r>
            <a:endParaRPr lang="zh-CN" altLang="en-US" sz="1200" dirty="0"/>
          </a:p>
        </p:txBody>
      </p:sp>
      <p:sp>
        <p:nvSpPr>
          <p:cNvPr id="24" name="矩形 23"/>
          <p:cNvSpPr/>
          <p:nvPr/>
        </p:nvSpPr>
        <p:spPr>
          <a:xfrm>
            <a:off x="1828800" y="2668588"/>
            <a:ext cx="4953000" cy="129540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ln>
                <a:solidFill>
                  <a:schemeClr val="tx1"/>
                </a:solidFill>
                <a:prstDash val="sysDot"/>
              </a:ln>
            </a:endParaRPr>
          </a:p>
        </p:txBody>
      </p:sp>
      <p:sp>
        <p:nvSpPr>
          <p:cNvPr id="25" name="矩形 24"/>
          <p:cNvSpPr/>
          <p:nvPr/>
        </p:nvSpPr>
        <p:spPr>
          <a:xfrm>
            <a:off x="1066800" y="2668588"/>
            <a:ext cx="685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dirty="0"/>
              <a:t>JVM</a:t>
            </a:r>
            <a:r>
              <a:rPr lang="zh-CN" altLang="en-US" dirty="0"/>
              <a:t>层</a:t>
            </a:r>
          </a:p>
        </p:txBody>
      </p:sp>
      <p:sp>
        <p:nvSpPr>
          <p:cNvPr id="27" name="矩形 26"/>
          <p:cNvSpPr/>
          <p:nvPr/>
        </p:nvSpPr>
        <p:spPr>
          <a:xfrm>
            <a:off x="2216150" y="2771775"/>
            <a:ext cx="1060450" cy="658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t>Java Policy File</a:t>
            </a:r>
            <a:endParaRPr lang="zh-CN" altLang="en-US" sz="1200" dirty="0"/>
          </a:p>
        </p:txBody>
      </p:sp>
      <p:sp>
        <p:nvSpPr>
          <p:cNvPr id="28" name="矩形 27"/>
          <p:cNvSpPr/>
          <p:nvPr/>
        </p:nvSpPr>
        <p:spPr>
          <a:xfrm>
            <a:off x="3475038" y="2771775"/>
            <a:ext cx="1060450" cy="658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t>Security Manager</a:t>
            </a:r>
            <a:endParaRPr lang="zh-CN" altLang="en-US" sz="1200" dirty="0"/>
          </a:p>
        </p:txBody>
      </p:sp>
      <p:sp>
        <p:nvSpPr>
          <p:cNvPr id="29" name="矩形 28"/>
          <p:cNvSpPr/>
          <p:nvPr/>
        </p:nvSpPr>
        <p:spPr>
          <a:xfrm>
            <a:off x="1066800" y="1911350"/>
            <a:ext cx="685800" cy="595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dirty="0"/>
              <a:t>PHP</a:t>
            </a:r>
            <a:endParaRPr lang="zh-CN" altLang="en-US" dirty="0"/>
          </a:p>
        </p:txBody>
      </p:sp>
      <p:sp>
        <p:nvSpPr>
          <p:cNvPr id="30" name="矩形 29"/>
          <p:cNvSpPr/>
          <p:nvPr/>
        </p:nvSpPr>
        <p:spPr>
          <a:xfrm>
            <a:off x="1843088" y="1911350"/>
            <a:ext cx="4953000" cy="595313"/>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ln>
                <a:solidFill>
                  <a:schemeClr val="tx1"/>
                </a:solidFill>
                <a:prstDash val="sysDot"/>
              </a:ln>
            </a:endParaRPr>
          </a:p>
        </p:txBody>
      </p:sp>
      <p:sp>
        <p:nvSpPr>
          <p:cNvPr id="31" name="矩形 30"/>
          <p:cNvSpPr/>
          <p:nvPr/>
        </p:nvSpPr>
        <p:spPr>
          <a:xfrm>
            <a:off x="2184400" y="2049463"/>
            <a:ext cx="1662113"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err="1"/>
              <a:t>Quercus</a:t>
            </a:r>
            <a:r>
              <a:rPr lang="zh-CN" altLang="en-US" sz="1200" dirty="0"/>
              <a:t>函数白名单</a:t>
            </a:r>
          </a:p>
        </p:txBody>
      </p:sp>
      <p:sp>
        <p:nvSpPr>
          <p:cNvPr id="32" name="矩形 31"/>
          <p:cNvSpPr/>
          <p:nvPr/>
        </p:nvSpPr>
        <p:spPr>
          <a:xfrm>
            <a:off x="1066800" y="754063"/>
            <a:ext cx="685800" cy="1054100"/>
          </a:xfrm>
          <a:prstGeom prst="rect">
            <a:avLst/>
          </a:prstGeom>
        </p:spPr>
        <p:style>
          <a:lnRef idx="3">
            <a:schemeClr val="lt1"/>
          </a:lnRef>
          <a:fillRef idx="1">
            <a:schemeClr val="accent5"/>
          </a:fillRef>
          <a:effectRef idx="1">
            <a:schemeClr val="accent5"/>
          </a:effectRef>
          <a:fontRef idx="minor">
            <a:schemeClr val="lt1"/>
          </a:fontRef>
        </p:style>
        <p:txBody>
          <a:bodyPr vert="eaVert" anchor="ctr"/>
          <a:lstStyle/>
          <a:p>
            <a:pPr algn="ctr">
              <a:defRPr/>
            </a:pPr>
            <a:r>
              <a:rPr lang="zh-CN" altLang="en-US" dirty="0"/>
              <a:t>应用层</a:t>
            </a:r>
          </a:p>
        </p:txBody>
      </p:sp>
      <p:sp>
        <p:nvSpPr>
          <p:cNvPr id="33" name="矩形 32"/>
          <p:cNvSpPr/>
          <p:nvPr/>
        </p:nvSpPr>
        <p:spPr>
          <a:xfrm>
            <a:off x="1828800" y="754063"/>
            <a:ext cx="4953000" cy="105410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ln>
                <a:solidFill>
                  <a:schemeClr val="tx1"/>
                </a:solidFill>
                <a:prstDash val="sysDot"/>
              </a:ln>
            </a:endParaRPr>
          </a:p>
        </p:txBody>
      </p:sp>
      <p:sp>
        <p:nvSpPr>
          <p:cNvPr id="34" name="矩形 33"/>
          <p:cNvSpPr/>
          <p:nvPr/>
        </p:nvSpPr>
        <p:spPr>
          <a:xfrm>
            <a:off x="2184400" y="952500"/>
            <a:ext cx="406400" cy="658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sz="1200" dirty="0"/>
              <a:t>CAJA</a:t>
            </a:r>
            <a:endParaRPr lang="zh-CN" altLang="en-US" sz="1200" dirty="0"/>
          </a:p>
        </p:txBody>
      </p:sp>
      <p:sp>
        <p:nvSpPr>
          <p:cNvPr id="35" name="矩形 34"/>
          <p:cNvSpPr/>
          <p:nvPr/>
        </p:nvSpPr>
        <p:spPr>
          <a:xfrm>
            <a:off x="2755900" y="954088"/>
            <a:ext cx="407988" cy="658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sz="1200" dirty="0"/>
              <a:t>Druid</a:t>
            </a:r>
            <a:endParaRPr lang="zh-CN" altLang="en-US" sz="1200" dirty="0"/>
          </a:p>
        </p:txBody>
      </p:sp>
      <p:sp>
        <p:nvSpPr>
          <p:cNvPr id="36" name="矩形 35"/>
          <p:cNvSpPr/>
          <p:nvPr/>
        </p:nvSpPr>
        <p:spPr>
          <a:xfrm>
            <a:off x="3300413" y="952500"/>
            <a:ext cx="407987" cy="658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sz="1200" dirty="0"/>
              <a:t>TBML</a:t>
            </a:r>
            <a:endParaRPr lang="zh-CN" altLang="en-US" sz="1200" dirty="0"/>
          </a:p>
        </p:txBody>
      </p:sp>
      <p:sp>
        <p:nvSpPr>
          <p:cNvPr id="37" name="矩形 36"/>
          <p:cNvSpPr/>
          <p:nvPr/>
        </p:nvSpPr>
        <p:spPr>
          <a:xfrm>
            <a:off x="3860800" y="954088"/>
            <a:ext cx="406400" cy="658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sz="1200" dirty="0" err="1"/>
              <a:t>Cookie&amp;Session</a:t>
            </a:r>
            <a:endParaRPr lang="zh-CN" altLang="en-US" sz="1200" dirty="0"/>
          </a:p>
        </p:txBody>
      </p:sp>
      <p:sp>
        <p:nvSpPr>
          <p:cNvPr id="38" name="矩形 37"/>
          <p:cNvSpPr/>
          <p:nvPr/>
        </p:nvSpPr>
        <p:spPr>
          <a:xfrm>
            <a:off x="4429125" y="954088"/>
            <a:ext cx="406400" cy="658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sz="1200" dirty="0"/>
              <a:t>CSRF</a:t>
            </a:r>
            <a:endParaRPr lang="zh-CN" altLang="en-US" sz="1200" dirty="0"/>
          </a:p>
        </p:txBody>
      </p:sp>
      <p:sp>
        <p:nvSpPr>
          <p:cNvPr id="39" name="矩形 38"/>
          <p:cNvSpPr/>
          <p:nvPr/>
        </p:nvSpPr>
        <p:spPr>
          <a:xfrm>
            <a:off x="4953000" y="952500"/>
            <a:ext cx="406400" cy="658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sz="1200" dirty="0"/>
              <a:t>XSS</a:t>
            </a:r>
            <a:endParaRPr lang="zh-CN" altLang="en-US" sz="1200" dirty="0"/>
          </a:p>
        </p:txBody>
      </p:sp>
      <p:sp>
        <p:nvSpPr>
          <p:cNvPr id="40" name="矩形 39"/>
          <p:cNvSpPr/>
          <p:nvPr/>
        </p:nvSpPr>
        <p:spPr>
          <a:xfrm>
            <a:off x="5105400" y="4130675"/>
            <a:ext cx="1266825"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资源限制</a:t>
            </a:r>
          </a:p>
        </p:txBody>
      </p:sp>
      <p:sp>
        <p:nvSpPr>
          <p:cNvPr id="41" name="矩形 40"/>
          <p:cNvSpPr/>
          <p:nvPr/>
        </p:nvSpPr>
        <p:spPr>
          <a:xfrm>
            <a:off x="7124700" y="1196752"/>
            <a:ext cx="914400" cy="539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上线</a:t>
            </a:r>
            <a:r>
              <a:rPr lang="zh-CN" altLang="en-US" sz="1200" dirty="0" smtClean="0"/>
              <a:t>前</a:t>
            </a:r>
            <a:r>
              <a:rPr lang="en-US" altLang="zh-CN" sz="1200" dirty="0" err="1" smtClean="0"/>
              <a:t>TopScan</a:t>
            </a:r>
            <a:r>
              <a:rPr lang="zh-CN" altLang="en-US" sz="1200" dirty="0" smtClean="0"/>
              <a:t>黑盒扫描</a:t>
            </a:r>
            <a:endParaRPr lang="zh-CN" altLang="en-US" sz="1200" dirty="0"/>
          </a:p>
        </p:txBody>
      </p:sp>
      <p:sp>
        <p:nvSpPr>
          <p:cNvPr id="42" name="矩形 41"/>
          <p:cNvSpPr/>
          <p:nvPr/>
        </p:nvSpPr>
        <p:spPr>
          <a:xfrm>
            <a:off x="7113984" y="2746822"/>
            <a:ext cx="914400" cy="538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上线</a:t>
            </a:r>
            <a:r>
              <a:rPr lang="zh-CN" altLang="en-US" sz="1200" dirty="0" smtClean="0"/>
              <a:t>后定期</a:t>
            </a:r>
            <a:r>
              <a:rPr lang="en-US" altLang="zh-CN" sz="1200" dirty="0" err="1" smtClean="0"/>
              <a:t>TopScan</a:t>
            </a:r>
            <a:r>
              <a:rPr lang="zh-CN" altLang="en-US" sz="1200" dirty="0" smtClean="0"/>
              <a:t>黑盒扫描</a:t>
            </a:r>
            <a:endParaRPr lang="zh-CN" altLang="en-US" sz="1200" dirty="0"/>
          </a:p>
        </p:txBody>
      </p:sp>
      <p:sp>
        <p:nvSpPr>
          <p:cNvPr id="44" name="矩形 43"/>
          <p:cNvSpPr/>
          <p:nvPr/>
        </p:nvSpPr>
        <p:spPr>
          <a:xfrm>
            <a:off x="1066800" y="4046538"/>
            <a:ext cx="685800" cy="1828800"/>
          </a:xfrm>
          <a:prstGeom prst="rect">
            <a:avLst/>
          </a:prstGeom>
        </p:spPr>
        <p:style>
          <a:lnRef idx="3">
            <a:schemeClr val="lt1"/>
          </a:lnRef>
          <a:fillRef idx="1">
            <a:schemeClr val="accent5"/>
          </a:fillRef>
          <a:effectRef idx="1">
            <a:schemeClr val="accent5"/>
          </a:effectRef>
          <a:fontRef idx="minor">
            <a:schemeClr val="lt1"/>
          </a:fontRef>
        </p:style>
        <p:txBody>
          <a:bodyPr vert="eaVert" anchor="ctr"/>
          <a:lstStyle/>
          <a:p>
            <a:pPr algn="ctr">
              <a:defRPr/>
            </a:pPr>
            <a:r>
              <a:rPr lang="zh-CN" altLang="en-US" dirty="0"/>
              <a:t>系统层</a:t>
            </a:r>
          </a:p>
        </p:txBody>
      </p:sp>
      <p:sp>
        <p:nvSpPr>
          <p:cNvPr id="45" name="矩形 44"/>
          <p:cNvSpPr/>
          <p:nvPr/>
        </p:nvSpPr>
        <p:spPr>
          <a:xfrm>
            <a:off x="1066800" y="5951538"/>
            <a:ext cx="685800" cy="830262"/>
          </a:xfrm>
          <a:prstGeom prst="rect">
            <a:avLst/>
          </a:prstGeom>
        </p:spPr>
        <p:style>
          <a:lnRef idx="3">
            <a:schemeClr val="lt1"/>
          </a:lnRef>
          <a:fillRef idx="1">
            <a:schemeClr val="accent5"/>
          </a:fillRef>
          <a:effectRef idx="1">
            <a:schemeClr val="accent5"/>
          </a:effectRef>
          <a:fontRef idx="minor">
            <a:schemeClr val="lt1"/>
          </a:fontRef>
        </p:style>
        <p:txBody>
          <a:bodyPr vert="eaVert" anchor="ctr"/>
          <a:lstStyle/>
          <a:p>
            <a:pPr algn="ctr">
              <a:defRPr/>
            </a:pPr>
            <a:r>
              <a:rPr lang="zh-CN" altLang="en-US" dirty="0"/>
              <a:t>网络层</a:t>
            </a:r>
          </a:p>
        </p:txBody>
      </p:sp>
      <p:sp>
        <p:nvSpPr>
          <p:cNvPr id="46" name="矩形 45"/>
          <p:cNvSpPr/>
          <p:nvPr/>
        </p:nvSpPr>
        <p:spPr>
          <a:xfrm>
            <a:off x="1066800" y="2674938"/>
            <a:ext cx="685800" cy="1295400"/>
          </a:xfrm>
          <a:prstGeom prst="rect">
            <a:avLst/>
          </a:prstGeom>
        </p:spPr>
        <p:style>
          <a:lnRef idx="3">
            <a:schemeClr val="lt1"/>
          </a:lnRef>
          <a:fillRef idx="1">
            <a:schemeClr val="accent5"/>
          </a:fillRef>
          <a:effectRef idx="1">
            <a:schemeClr val="accent5"/>
          </a:effectRef>
          <a:fontRef idx="minor">
            <a:schemeClr val="lt1"/>
          </a:fontRef>
        </p:style>
        <p:txBody>
          <a:bodyPr vert="eaVert" anchor="ctr"/>
          <a:lstStyle/>
          <a:p>
            <a:pPr algn="ctr">
              <a:defRPr/>
            </a:pPr>
            <a:r>
              <a:rPr lang="en-US" altLang="zh-CN" dirty="0"/>
              <a:t>JVM</a:t>
            </a:r>
            <a:r>
              <a:rPr lang="zh-CN" altLang="en-US" dirty="0"/>
              <a:t>层</a:t>
            </a:r>
          </a:p>
        </p:txBody>
      </p:sp>
      <p:sp>
        <p:nvSpPr>
          <p:cNvPr id="47" name="矩形 46"/>
          <p:cNvSpPr/>
          <p:nvPr/>
        </p:nvSpPr>
        <p:spPr>
          <a:xfrm>
            <a:off x="1066800" y="1917700"/>
            <a:ext cx="685800" cy="596900"/>
          </a:xfrm>
          <a:prstGeom prst="rect">
            <a:avLst/>
          </a:prstGeom>
        </p:spPr>
        <p:style>
          <a:lnRef idx="3">
            <a:schemeClr val="lt1"/>
          </a:lnRef>
          <a:fillRef idx="1">
            <a:schemeClr val="accent5"/>
          </a:fillRef>
          <a:effectRef idx="1">
            <a:schemeClr val="accent5"/>
          </a:effectRef>
          <a:fontRef idx="minor">
            <a:schemeClr val="lt1"/>
          </a:fontRef>
        </p:style>
        <p:txBody>
          <a:bodyPr vert="eaVert" anchor="ctr"/>
          <a:lstStyle/>
          <a:p>
            <a:pPr algn="ctr">
              <a:defRPr/>
            </a:pPr>
            <a:r>
              <a:rPr lang="en-US" altLang="zh-CN" dirty="0"/>
              <a:t>PHP</a:t>
            </a:r>
            <a:endParaRPr lang="zh-CN" altLang="en-US" dirty="0"/>
          </a:p>
        </p:txBody>
      </p:sp>
      <p:sp>
        <p:nvSpPr>
          <p:cNvPr id="41003" name="标题 1"/>
          <p:cNvSpPr txBox="1">
            <a:spLocks/>
          </p:cNvSpPr>
          <p:nvPr/>
        </p:nvSpPr>
        <p:spPr bwMode="auto">
          <a:xfrm>
            <a:off x="457200" y="76200"/>
            <a:ext cx="81534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800" dirty="0" smtClean="0">
                <a:latin typeface="微软雅黑" pitchFamily="34" charset="-122"/>
                <a:ea typeface="微软雅黑" pitchFamily="34" charset="-122"/>
              </a:rPr>
              <a:t>最初的</a:t>
            </a:r>
            <a:r>
              <a:rPr lang="en-US" altLang="zh-CN" sz="2800" dirty="0" smtClean="0">
                <a:latin typeface="微软雅黑" pitchFamily="34" charset="-122"/>
                <a:ea typeface="微软雅黑" pitchFamily="34" charset="-122"/>
              </a:rPr>
              <a:t>JAVA</a:t>
            </a:r>
            <a:r>
              <a:rPr lang="zh-CN" altLang="en-US" sz="2800" dirty="0" smtClean="0">
                <a:latin typeface="微软雅黑" pitchFamily="34" charset="-122"/>
                <a:ea typeface="微软雅黑" pitchFamily="34" charset="-122"/>
              </a:rPr>
              <a:t>应用</a:t>
            </a:r>
            <a:r>
              <a:rPr lang="zh-CN" altLang="zh-CN" sz="2800" dirty="0" smtClean="0">
                <a:latin typeface="微软雅黑" pitchFamily="34" charset="-122"/>
                <a:ea typeface="微软雅黑" pitchFamily="34" charset="-122"/>
              </a:rPr>
              <a:t>安全层次</a:t>
            </a:r>
            <a:endParaRPr lang="zh-CN" altLang="en-US" sz="2800" dirty="0">
              <a:latin typeface="微软雅黑" pitchFamily="34" charset="-122"/>
              <a:ea typeface="微软雅黑" pitchFamily="34" charset="-122"/>
            </a:endParaRPr>
          </a:p>
        </p:txBody>
      </p:sp>
      <p:sp>
        <p:nvSpPr>
          <p:cNvPr id="48" name="矩形 47"/>
          <p:cNvSpPr/>
          <p:nvPr/>
        </p:nvSpPr>
        <p:spPr>
          <a:xfrm>
            <a:off x="2195736" y="5445224"/>
            <a:ext cx="3672408" cy="36252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tLang="zh-CN" sz="1200" dirty="0" err="1"/>
              <a:t>IPtables</a:t>
            </a:r>
            <a:endParaRPr lang="zh-CN" altLang="en-US" sz="1200" dirty="0"/>
          </a:p>
        </p:txBody>
      </p:sp>
      <p:sp>
        <p:nvSpPr>
          <p:cNvPr id="49" name="矩形 48"/>
          <p:cNvSpPr/>
          <p:nvPr/>
        </p:nvSpPr>
        <p:spPr>
          <a:xfrm>
            <a:off x="7113984" y="1953146"/>
            <a:ext cx="914400" cy="539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上线</a:t>
            </a:r>
            <a:r>
              <a:rPr lang="zh-CN" altLang="en-US" sz="1200" dirty="0" smtClean="0"/>
              <a:t>前</a:t>
            </a:r>
            <a:r>
              <a:rPr lang="en-US" altLang="zh-CN" sz="1200" dirty="0" smtClean="0"/>
              <a:t>STC</a:t>
            </a:r>
            <a:r>
              <a:rPr lang="zh-CN" altLang="en-US" sz="1200" dirty="0" smtClean="0"/>
              <a:t>代码扫描</a:t>
            </a:r>
            <a:endParaRPr lang="zh-CN" altLang="en-US" sz="1200" dirty="0"/>
          </a:p>
        </p:txBody>
      </p:sp>
      <p:sp>
        <p:nvSpPr>
          <p:cNvPr id="50" name="矩形 49"/>
          <p:cNvSpPr/>
          <p:nvPr/>
        </p:nvSpPr>
        <p:spPr>
          <a:xfrm>
            <a:off x="7115557" y="3858403"/>
            <a:ext cx="914400" cy="538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smtClean="0"/>
              <a:t>线上监控系统</a:t>
            </a:r>
            <a:endParaRPr lang="zh-CN" altLang="en-US" sz="1200" dirty="0"/>
          </a:p>
        </p:txBody>
      </p:sp>
    </p:spTree>
    <p:extLst>
      <p:ext uri="{BB962C8B-B14F-4D97-AF65-F5344CB8AC3E}">
        <p14:creationId xmlns:p14="http://schemas.microsoft.com/office/powerpoint/2010/main" xmlns="" val="19335292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3707904" y="1268760"/>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ABTN</a:t>
            </a:r>
            <a:endParaRPr lang="zh-CN" altLang="en-US" dirty="0"/>
          </a:p>
        </p:txBody>
      </p:sp>
      <p:sp>
        <p:nvSpPr>
          <p:cNvPr id="6" name="圆角矩形 5"/>
          <p:cNvSpPr/>
          <p:nvPr/>
        </p:nvSpPr>
        <p:spPr>
          <a:xfrm>
            <a:off x="3707904" y="2348880"/>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LB/LVS</a:t>
            </a:r>
            <a:endParaRPr lang="zh-CN" altLang="en-US" dirty="0"/>
          </a:p>
        </p:txBody>
      </p:sp>
      <p:sp>
        <p:nvSpPr>
          <p:cNvPr id="7" name="圆角矩形 6"/>
          <p:cNvSpPr/>
          <p:nvPr/>
        </p:nvSpPr>
        <p:spPr>
          <a:xfrm>
            <a:off x="3707904" y="2924944"/>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DSW</a:t>
            </a:r>
            <a:endParaRPr lang="zh-CN" altLang="en-US" dirty="0"/>
          </a:p>
        </p:txBody>
      </p:sp>
      <p:sp>
        <p:nvSpPr>
          <p:cNvPr id="8" name="圆角矩形 7"/>
          <p:cNvSpPr/>
          <p:nvPr/>
        </p:nvSpPr>
        <p:spPr>
          <a:xfrm>
            <a:off x="683568" y="4221088"/>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APP</a:t>
            </a:r>
          </a:p>
          <a:p>
            <a:pPr algn="ctr"/>
            <a:r>
              <a:rPr lang="en-US" altLang="zh-CN" dirty="0" smtClean="0"/>
              <a:t>Center</a:t>
            </a:r>
            <a:endParaRPr lang="zh-CN" altLang="en-US" dirty="0"/>
          </a:p>
        </p:txBody>
      </p:sp>
      <p:sp>
        <p:nvSpPr>
          <p:cNvPr id="9" name="圆角矩形 8"/>
          <p:cNvSpPr/>
          <p:nvPr/>
        </p:nvSpPr>
        <p:spPr>
          <a:xfrm>
            <a:off x="3707904" y="1844824"/>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ASW</a:t>
            </a:r>
            <a:endParaRPr lang="zh-CN" altLang="en-US" dirty="0"/>
          </a:p>
        </p:txBody>
      </p:sp>
      <p:cxnSp>
        <p:nvCxnSpPr>
          <p:cNvPr id="15" name="直接箭头连接符 14"/>
          <p:cNvCxnSpPr>
            <a:stCxn id="9" idx="2"/>
            <a:endCxn id="6" idx="0"/>
          </p:cNvCxnSpPr>
          <p:nvPr/>
        </p:nvCxnSpPr>
        <p:spPr>
          <a:xfrm>
            <a:off x="4175956" y="2204864"/>
            <a:ext cx="0" cy="1440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4" idx="2"/>
            <a:endCxn id="9" idx="0"/>
          </p:cNvCxnSpPr>
          <p:nvPr/>
        </p:nvCxnSpPr>
        <p:spPr>
          <a:xfrm>
            <a:off x="4175956" y="1628800"/>
            <a:ext cx="0" cy="216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6" idx="2"/>
            <a:endCxn id="7" idx="0"/>
          </p:cNvCxnSpPr>
          <p:nvPr/>
        </p:nvCxnSpPr>
        <p:spPr>
          <a:xfrm>
            <a:off x="4175956" y="2708920"/>
            <a:ext cx="0" cy="216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0" name="圆角矩形 79"/>
          <p:cNvSpPr/>
          <p:nvPr/>
        </p:nvSpPr>
        <p:spPr>
          <a:xfrm>
            <a:off x="6948264" y="4293096"/>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Deploy</a:t>
            </a:r>
          </a:p>
          <a:p>
            <a:pPr algn="ctr"/>
            <a:r>
              <a:rPr lang="en-US" altLang="zh-CN" dirty="0" smtClean="0"/>
              <a:t>Center</a:t>
            </a:r>
            <a:endParaRPr lang="zh-CN" altLang="en-US" dirty="0"/>
          </a:p>
        </p:txBody>
      </p:sp>
      <p:sp>
        <p:nvSpPr>
          <p:cNvPr id="81" name="圆角矩形 80"/>
          <p:cNvSpPr/>
          <p:nvPr/>
        </p:nvSpPr>
        <p:spPr>
          <a:xfrm>
            <a:off x="3707904" y="6165304"/>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TFS</a:t>
            </a:r>
            <a:endParaRPr lang="zh-CN" altLang="en-US" dirty="0"/>
          </a:p>
        </p:txBody>
      </p:sp>
      <p:sp>
        <p:nvSpPr>
          <p:cNvPr id="84" name="圆角矩形 83"/>
          <p:cNvSpPr/>
          <p:nvPr/>
        </p:nvSpPr>
        <p:spPr>
          <a:xfrm>
            <a:off x="3707904" y="5272180"/>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Service</a:t>
            </a:r>
          </a:p>
          <a:p>
            <a:pPr algn="ctr"/>
            <a:r>
              <a:rPr lang="en-US" altLang="zh-CN" dirty="0" smtClean="0"/>
              <a:t>Center</a:t>
            </a:r>
            <a:endParaRPr lang="zh-CN" altLang="en-US" dirty="0"/>
          </a:p>
        </p:txBody>
      </p:sp>
      <p:sp>
        <p:nvSpPr>
          <p:cNvPr id="91" name="流程图: 可选过程 90"/>
          <p:cNvSpPr/>
          <p:nvPr/>
        </p:nvSpPr>
        <p:spPr>
          <a:xfrm>
            <a:off x="683568" y="5157192"/>
            <a:ext cx="2304256" cy="108012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en-US" altLang="zh-CN" sz="3200" dirty="0" smtClean="0"/>
              <a:t>grid</a:t>
            </a:r>
            <a:endParaRPr lang="zh-CN" altLang="en-US" sz="3200" dirty="0"/>
          </a:p>
        </p:txBody>
      </p:sp>
      <p:sp>
        <p:nvSpPr>
          <p:cNvPr id="92" name="椭圆 91"/>
          <p:cNvSpPr/>
          <p:nvPr/>
        </p:nvSpPr>
        <p:spPr>
          <a:xfrm>
            <a:off x="755576" y="5229200"/>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93" name="椭圆 92"/>
          <p:cNvSpPr/>
          <p:nvPr/>
        </p:nvSpPr>
        <p:spPr>
          <a:xfrm>
            <a:off x="1979712" y="5229200"/>
            <a:ext cx="936104" cy="6480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94" name="流程图: 可选过程 93"/>
          <p:cNvSpPr/>
          <p:nvPr/>
        </p:nvSpPr>
        <p:spPr>
          <a:xfrm>
            <a:off x="5580112" y="5171706"/>
            <a:ext cx="2304256" cy="108012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en-US" altLang="zh-CN" sz="3200" dirty="0" smtClean="0"/>
              <a:t>grid</a:t>
            </a:r>
            <a:endParaRPr lang="zh-CN" altLang="en-US" sz="3200" dirty="0"/>
          </a:p>
        </p:txBody>
      </p:sp>
      <p:sp>
        <p:nvSpPr>
          <p:cNvPr id="95" name="椭圆 94"/>
          <p:cNvSpPr/>
          <p:nvPr/>
        </p:nvSpPr>
        <p:spPr>
          <a:xfrm>
            <a:off x="5724128" y="5243714"/>
            <a:ext cx="936104" cy="6480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app3</a:t>
            </a:r>
            <a:endParaRPr lang="zh-CN" altLang="en-US" dirty="0"/>
          </a:p>
        </p:txBody>
      </p:sp>
      <p:sp>
        <p:nvSpPr>
          <p:cNvPr id="96" name="椭圆 95"/>
          <p:cNvSpPr/>
          <p:nvPr/>
        </p:nvSpPr>
        <p:spPr>
          <a:xfrm>
            <a:off x="6948264" y="5243714"/>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117" name="圆角矩形 116"/>
          <p:cNvSpPr/>
          <p:nvPr/>
        </p:nvSpPr>
        <p:spPr>
          <a:xfrm>
            <a:off x="3707904" y="3501008"/>
            <a:ext cx="93610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Nginx</a:t>
            </a:r>
            <a:endParaRPr lang="en-US" altLang="zh-CN" dirty="0" smtClean="0"/>
          </a:p>
        </p:txBody>
      </p:sp>
      <p:cxnSp>
        <p:nvCxnSpPr>
          <p:cNvPr id="131" name="直接箭头连接符 130"/>
          <p:cNvCxnSpPr>
            <a:stCxn id="7" idx="2"/>
            <a:endCxn id="117" idx="0"/>
          </p:cNvCxnSpPr>
          <p:nvPr/>
        </p:nvCxnSpPr>
        <p:spPr>
          <a:xfrm>
            <a:off x="4175956" y="3284984"/>
            <a:ext cx="0" cy="216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93" idx="6"/>
            <a:endCxn id="84" idx="1"/>
          </p:cNvCxnSpPr>
          <p:nvPr/>
        </p:nvCxnSpPr>
        <p:spPr>
          <a:xfrm>
            <a:off x="2915816" y="5553236"/>
            <a:ext cx="792088" cy="697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a:stCxn id="84" idx="2"/>
            <a:endCxn id="81" idx="0"/>
          </p:cNvCxnSpPr>
          <p:nvPr/>
        </p:nvCxnSpPr>
        <p:spPr>
          <a:xfrm>
            <a:off x="4175956" y="5848244"/>
            <a:ext cx="0" cy="31706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a:stCxn id="84" idx="3"/>
            <a:endCxn id="95" idx="2"/>
          </p:cNvCxnSpPr>
          <p:nvPr/>
        </p:nvCxnSpPr>
        <p:spPr>
          <a:xfrm>
            <a:off x="4644008" y="5560212"/>
            <a:ext cx="1080120" cy="753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1" name="圆角矩形 150"/>
          <p:cNvSpPr/>
          <p:nvPr/>
        </p:nvSpPr>
        <p:spPr>
          <a:xfrm>
            <a:off x="3707904" y="4293096"/>
            <a:ext cx="936104" cy="57606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SHOP</a:t>
            </a:r>
            <a:endParaRPr lang="zh-CN" altLang="en-US" dirty="0"/>
          </a:p>
        </p:txBody>
      </p:sp>
      <p:cxnSp>
        <p:nvCxnSpPr>
          <p:cNvPr id="155" name="直接箭头连接符 154"/>
          <p:cNvCxnSpPr>
            <a:stCxn id="84" idx="0"/>
            <a:endCxn id="151" idx="2"/>
          </p:cNvCxnSpPr>
          <p:nvPr/>
        </p:nvCxnSpPr>
        <p:spPr>
          <a:xfrm flipV="1">
            <a:off x="4175956" y="4869160"/>
            <a:ext cx="0" cy="40302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8" name="圆角矩形 157"/>
          <p:cNvSpPr/>
          <p:nvPr/>
        </p:nvSpPr>
        <p:spPr>
          <a:xfrm>
            <a:off x="2195736" y="4293096"/>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SCM</a:t>
            </a:r>
            <a:endParaRPr lang="zh-CN" altLang="en-US" dirty="0"/>
          </a:p>
        </p:txBody>
      </p:sp>
      <p:sp>
        <p:nvSpPr>
          <p:cNvPr id="159" name="圆角矩形 158"/>
          <p:cNvSpPr/>
          <p:nvPr/>
        </p:nvSpPr>
        <p:spPr>
          <a:xfrm>
            <a:off x="5220072" y="4293096"/>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Artool</a:t>
            </a:r>
            <a:endParaRPr lang="zh-CN" altLang="en-US" dirty="0"/>
          </a:p>
        </p:txBody>
      </p:sp>
      <p:cxnSp>
        <p:nvCxnSpPr>
          <p:cNvPr id="161" name="形状 160"/>
          <p:cNvCxnSpPr>
            <a:stCxn id="117" idx="1"/>
            <a:endCxn id="91" idx="0"/>
          </p:cNvCxnSpPr>
          <p:nvPr/>
        </p:nvCxnSpPr>
        <p:spPr>
          <a:xfrm rot="10800000" flipV="1">
            <a:off x="1835696" y="3717032"/>
            <a:ext cx="1872208" cy="1440160"/>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2" name="形状 161"/>
          <p:cNvCxnSpPr>
            <a:stCxn id="117" idx="3"/>
            <a:endCxn id="94" idx="0"/>
          </p:cNvCxnSpPr>
          <p:nvPr/>
        </p:nvCxnSpPr>
        <p:spPr>
          <a:xfrm>
            <a:off x="4644008" y="3717032"/>
            <a:ext cx="2088232" cy="1454674"/>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2" name="标题 1"/>
          <p:cNvSpPr>
            <a:spLocks noGrp="1"/>
          </p:cNvSpPr>
          <p:nvPr>
            <p:ph type="title"/>
          </p:nvPr>
        </p:nvSpPr>
        <p:spPr>
          <a:xfrm>
            <a:off x="457200" y="44624"/>
            <a:ext cx="8229600" cy="864096"/>
          </a:xfrm>
        </p:spPr>
        <p:txBody>
          <a:bodyPr/>
          <a:lstStyle/>
          <a:p>
            <a:r>
              <a:rPr lang="en-US" altLang="zh-CN" dirty="0" smtClean="0"/>
              <a:t>ISV</a:t>
            </a:r>
            <a:r>
              <a:rPr lang="zh-CN" altLang="en-US" dirty="0" smtClean="0"/>
              <a:t>机房的抉择</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864096"/>
          </a:xfrm>
        </p:spPr>
        <p:txBody>
          <a:bodyPr/>
          <a:lstStyle/>
          <a:p>
            <a:r>
              <a:rPr lang="en-US" altLang="zh-CN" dirty="0" smtClean="0"/>
              <a:t>ISV</a:t>
            </a:r>
            <a:r>
              <a:rPr lang="zh-CN" altLang="en-US" dirty="0" smtClean="0"/>
              <a:t>机房的抉择</a:t>
            </a:r>
            <a:endParaRPr lang="zh-CN" altLang="en-US" dirty="0"/>
          </a:p>
        </p:txBody>
      </p:sp>
      <p:sp>
        <p:nvSpPr>
          <p:cNvPr id="4" name="圆角矩形 3"/>
          <p:cNvSpPr/>
          <p:nvPr/>
        </p:nvSpPr>
        <p:spPr>
          <a:xfrm>
            <a:off x="1259632" y="1268760"/>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ABTN</a:t>
            </a:r>
            <a:endParaRPr lang="zh-CN" altLang="en-US" dirty="0"/>
          </a:p>
        </p:txBody>
      </p:sp>
      <p:sp>
        <p:nvSpPr>
          <p:cNvPr id="6" name="圆角矩形 5"/>
          <p:cNvSpPr/>
          <p:nvPr/>
        </p:nvSpPr>
        <p:spPr>
          <a:xfrm>
            <a:off x="1259632" y="2348880"/>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LB/LVS</a:t>
            </a:r>
            <a:endParaRPr lang="zh-CN" altLang="en-US" dirty="0"/>
          </a:p>
        </p:txBody>
      </p:sp>
      <p:sp>
        <p:nvSpPr>
          <p:cNvPr id="7" name="圆角矩形 6"/>
          <p:cNvSpPr/>
          <p:nvPr/>
        </p:nvSpPr>
        <p:spPr>
          <a:xfrm>
            <a:off x="1259632" y="2924944"/>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DSW</a:t>
            </a:r>
            <a:endParaRPr lang="zh-CN" altLang="en-US" dirty="0"/>
          </a:p>
        </p:txBody>
      </p:sp>
      <p:sp>
        <p:nvSpPr>
          <p:cNvPr id="8" name="圆角矩形 7"/>
          <p:cNvSpPr/>
          <p:nvPr/>
        </p:nvSpPr>
        <p:spPr>
          <a:xfrm>
            <a:off x="3059832" y="4077072"/>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APP</a:t>
            </a:r>
          </a:p>
          <a:p>
            <a:pPr algn="ctr"/>
            <a:r>
              <a:rPr lang="en-US" altLang="zh-CN" dirty="0" smtClean="0"/>
              <a:t>Center</a:t>
            </a:r>
            <a:endParaRPr lang="zh-CN" altLang="en-US" dirty="0"/>
          </a:p>
        </p:txBody>
      </p:sp>
      <p:sp>
        <p:nvSpPr>
          <p:cNvPr id="9" name="圆角矩形 8"/>
          <p:cNvSpPr/>
          <p:nvPr/>
        </p:nvSpPr>
        <p:spPr>
          <a:xfrm>
            <a:off x="1259632" y="1844824"/>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ASW</a:t>
            </a:r>
            <a:endParaRPr lang="zh-CN" altLang="en-US" dirty="0"/>
          </a:p>
        </p:txBody>
      </p:sp>
      <p:cxnSp>
        <p:nvCxnSpPr>
          <p:cNvPr id="15" name="直接箭头连接符 14"/>
          <p:cNvCxnSpPr>
            <a:stCxn id="9" idx="2"/>
            <a:endCxn id="6" idx="0"/>
          </p:cNvCxnSpPr>
          <p:nvPr/>
        </p:nvCxnSpPr>
        <p:spPr>
          <a:xfrm>
            <a:off x="1727684" y="2204864"/>
            <a:ext cx="0" cy="1440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4" idx="2"/>
            <a:endCxn id="9" idx="0"/>
          </p:cNvCxnSpPr>
          <p:nvPr/>
        </p:nvCxnSpPr>
        <p:spPr>
          <a:xfrm>
            <a:off x="1727684" y="1628800"/>
            <a:ext cx="0" cy="216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6" idx="2"/>
            <a:endCxn id="7" idx="0"/>
          </p:cNvCxnSpPr>
          <p:nvPr/>
        </p:nvCxnSpPr>
        <p:spPr>
          <a:xfrm>
            <a:off x="1727684" y="2708920"/>
            <a:ext cx="0" cy="216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17" idx="2"/>
            <a:endCxn id="91" idx="0"/>
          </p:cNvCxnSpPr>
          <p:nvPr/>
        </p:nvCxnSpPr>
        <p:spPr>
          <a:xfrm>
            <a:off x="1727684" y="3933056"/>
            <a:ext cx="6976" cy="122413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0" name="圆角矩形 79"/>
          <p:cNvSpPr/>
          <p:nvPr/>
        </p:nvSpPr>
        <p:spPr>
          <a:xfrm>
            <a:off x="3059832" y="3284984"/>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Deploy</a:t>
            </a:r>
          </a:p>
          <a:p>
            <a:pPr algn="ctr"/>
            <a:r>
              <a:rPr lang="en-US" altLang="zh-CN" dirty="0" smtClean="0"/>
              <a:t>Center</a:t>
            </a:r>
            <a:endParaRPr lang="zh-CN" altLang="en-US" dirty="0"/>
          </a:p>
        </p:txBody>
      </p:sp>
      <p:sp>
        <p:nvSpPr>
          <p:cNvPr id="81" name="圆角矩形 80"/>
          <p:cNvSpPr/>
          <p:nvPr/>
        </p:nvSpPr>
        <p:spPr>
          <a:xfrm>
            <a:off x="3059832" y="5589240"/>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TFS</a:t>
            </a:r>
            <a:endParaRPr lang="zh-CN" altLang="en-US" dirty="0"/>
          </a:p>
        </p:txBody>
      </p:sp>
      <p:sp>
        <p:nvSpPr>
          <p:cNvPr id="91" name="流程图: 可选过程 90"/>
          <p:cNvSpPr/>
          <p:nvPr/>
        </p:nvSpPr>
        <p:spPr>
          <a:xfrm>
            <a:off x="582532" y="5157192"/>
            <a:ext cx="2304256" cy="1224136"/>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b"/>
          <a:lstStyle/>
          <a:p>
            <a:pPr algn="ctr"/>
            <a:r>
              <a:rPr lang="en-US" altLang="zh-CN" sz="3200" dirty="0" err="1" smtClean="0"/>
              <a:t>Php</a:t>
            </a:r>
            <a:r>
              <a:rPr lang="en-US" altLang="zh-CN" sz="3200" dirty="0" smtClean="0"/>
              <a:t> grid</a:t>
            </a:r>
            <a:endParaRPr lang="zh-CN" altLang="en-US" sz="3200" dirty="0"/>
          </a:p>
        </p:txBody>
      </p:sp>
      <p:sp>
        <p:nvSpPr>
          <p:cNvPr id="92" name="椭圆 91"/>
          <p:cNvSpPr/>
          <p:nvPr/>
        </p:nvSpPr>
        <p:spPr>
          <a:xfrm>
            <a:off x="654540" y="5229200"/>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93" name="椭圆 92"/>
          <p:cNvSpPr/>
          <p:nvPr/>
        </p:nvSpPr>
        <p:spPr>
          <a:xfrm>
            <a:off x="1878676" y="5229200"/>
            <a:ext cx="936104" cy="6480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94" name="流程图: 可选过程 93"/>
          <p:cNvSpPr/>
          <p:nvPr/>
        </p:nvSpPr>
        <p:spPr>
          <a:xfrm>
            <a:off x="5738080" y="5157192"/>
            <a:ext cx="2304256" cy="120962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b"/>
          <a:lstStyle/>
          <a:p>
            <a:pPr algn="ctr"/>
            <a:endParaRPr lang="en-US" altLang="zh-CN" sz="3200" dirty="0" smtClean="0"/>
          </a:p>
          <a:p>
            <a:pPr algn="ctr"/>
            <a:r>
              <a:rPr lang="en-US" altLang="zh-CN" sz="3200" dirty="0" smtClean="0"/>
              <a:t>Java grid</a:t>
            </a:r>
            <a:endParaRPr lang="zh-CN" altLang="en-US" sz="3200" dirty="0"/>
          </a:p>
        </p:txBody>
      </p:sp>
      <p:sp>
        <p:nvSpPr>
          <p:cNvPr id="95" name="椭圆 94"/>
          <p:cNvSpPr/>
          <p:nvPr/>
        </p:nvSpPr>
        <p:spPr>
          <a:xfrm>
            <a:off x="5824602" y="5243714"/>
            <a:ext cx="936104" cy="6480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app3</a:t>
            </a:r>
            <a:endParaRPr lang="zh-CN" altLang="en-US" dirty="0"/>
          </a:p>
        </p:txBody>
      </p:sp>
      <p:sp>
        <p:nvSpPr>
          <p:cNvPr id="96" name="椭圆 95"/>
          <p:cNvSpPr/>
          <p:nvPr/>
        </p:nvSpPr>
        <p:spPr>
          <a:xfrm>
            <a:off x="7048738" y="5243714"/>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117" name="圆角矩形 116"/>
          <p:cNvSpPr/>
          <p:nvPr/>
        </p:nvSpPr>
        <p:spPr>
          <a:xfrm>
            <a:off x="1259632" y="3501008"/>
            <a:ext cx="93610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Nginx</a:t>
            </a:r>
            <a:endParaRPr lang="en-US" altLang="zh-CN" dirty="0" smtClean="0"/>
          </a:p>
        </p:txBody>
      </p:sp>
      <p:cxnSp>
        <p:nvCxnSpPr>
          <p:cNvPr id="131" name="直接箭头连接符 130"/>
          <p:cNvCxnSpPr>
            <a:stCxn id="7" idx="2"/>
            <a:endCxn id="117" idx="0"/>
          </p:cNvCxnSpPr>
          <p:nvPr/>
        </p:nvCxnSpPr>
        <p:spPr>
          <a:xfrm>
            <a:off x="1727684" y="3284984"/>
            <a:ext cx="0" cy="216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a:stCxn id="34" idx="2"/>
            <a:endCxn id="94" idx="0"/>
          </p:cNvCxnSpPr>
          <p:nvPr/>
        </p:nvCxnSpPr>
        <p:spPr>
          <a:xfrm flipH="1">
            <a:off x="6890208" y="3933056"/>
            <a:ext cx="22052" cy="122413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1" name="圆角矩形 150"/>
          <p:cNvSpPr/>
          <p:nvPr/>
        </p:nvSpPr>
        <p:spPr>
          <a:xfrm>
            <a:off x="3059832" y="4797152"/>
            <a:ext cx="936104" cy="57606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SHOP</a:t>
            </a:r>
            <a:endParaRPr lang="zh-CN" altLang="en-US" dirty="0"/>
          </a:p>
        </p:txBody>
      </p:sp>
      <p:sp>
        <p:nvSpPr>
          <p:cNvPr id="29" name="圆角矩形 28"/>
          <p:cNvSpPr/>
          <p:nvPr/>
        </p:nvSpPr>
        <p:spPr>
          <a:xfrm>
            <a:off x="6444208" y="2348880"/>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LB/LVS</a:t>
            </a:r>
            <a:endParaRPr lang="zh-CN" altLang="en-US" dirty="0"/>
          </a:p>
        </p:txBody>
      </p:sp>
      <p:sp>
        <p:nvSpPr>
          <p:cNvPr id="30" name="圆角矩形 29"/>
          <p:cNvSpPr/>
          <p:nvPr/>
        </p:nvSpPr>
        <p:spPr>
          <a:xfrm>
            <a:off x="6444208" y="2924944"/>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DSW</a:t>
            </a:r>
            <a:endParaRPr lang="zh-CN" altLang="en-US" dirty="0"/>
          </a:p>
        </p:txBody>
      </p:sp>
      <p:sp>
        <p:nvSpPr>
          <p:cNvPr id="31" name="圆角矩形 30"/>
          <p:cNvSpPr/>
          <p:nvPr/>
        </p:nvSpPr>
        <p:spPr>
          <a:xfrm>
            <a:off x="6444208" y="1844824"/>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ASW</a:t>
            </a:r>
            <a:endParaRPr lang="zh-CN" altLang="en-US" dirty="0"/>
          </a:p>
        </p:txBody>
      </p:sp>
      <p:cxnSp>
        <p:nvCxnSpPr>
          <p:cNvPr id="32" name="直接箭头连接符 31"/>
          <p:cNvCxnSpPr>
            <a:stCxn id="31" idx="2"/>
            <a:endCxn id="29" idx="0"/>
          </p:cNvCxnSpPr>
          <p:nvPr/>
        </p:nvCxnSpPr>
        <p:spPr>
          <a:xfrm>
            <a:off x="6912260" y="2204864"/>
            <a:ext cx="0" cy="14401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9" idx="2"/>
            <a:endCxn id="30" idx="0"/>
          </p:cNvCxnSpPr>
          <p:nvPr/>
        </p:nvCxnSpPr>
        <p:spPr>
          <a:xfrm>
            <a:off x="6912260" y="2708920"/>
            <a:ext cx="0" cy="216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6444208" y="3501008"/>
            <a:ext cx="93610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Nginx</a:t>
            </a:r>
            <a:endParaRPr lang="en-US" altLang="zh-CN" dirty="0" smtClean="0"/>
          </a:p>
        </p:txBody>
      </p:sp>
      <p:cxnSp>
        <p:nvCxnSpPr>
          <p:cNvPr id="35" name="直接箭头连接符 34"/>
          <p:cNvCxnSpPr>
            <a:stCxn id="30" idx="2"/>
            <a:endCxn id="34" idx="0"/>
          </p:cNvCxnSpPr>
          <p:nvPr/>
        </p:nvCxnSpPr>
        <p:spPr>
          <a:xfrm>
            <a:off x="6912260" y="3284984"/>
            <a:ext cx="0" cy="2160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6444208" y="1268760"/>
            <a:ext cx="93610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ABTN</a:t>
            </a:r>
            <a:endParaRPr lang="zh-CN" altLang="en-US" dirty="0"/>
          </a:p>
        </p:txBody>
      </p:sp>
      <p:cxnSp>
        <p:nvCxnSpPr>
          <p:cNvPr id="40" name="直接箭头连接符 39"/>
          <p:cNvCxnSpPr>
            <a:stCxn id="4" idx="3"/>
            <a:endCxn id="36" idx="1"/>
          </p:cNvCxnSpPr>
          <p:nvPr/>
        </p:nvCxnSpPr>
        <p:spPr>
          <a:xfrm>
            <a:off x="2195736" y="1448780"/>
            <a:ext cx="424847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2627784" y="2348880"/>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Service</a:t>
            </a:r>
          </a:p>
          <a:p>
            <a:pPr algn="ctr"/>
            <a:r>
              <a:rPr lang="en-US" altLang="zh-CN" dirty="0" smtClean="0"/>
              <a:t>Center</a:t>
            </a:r>
            <a:endParaRPr lang="zh-CN" altLang="en-US" dirty="0"/>
          </a:p>
        </p:txBody>
      </p:sp>
      <p:sp>
        <p:nvSpPr>
          <p:cNvPr id="44" name="圆角矩形 43"/>
          <p:cNvSpPr/>
          <p:nvPr/>
        </p:nvSpPr>
        <p:spPr>
          <a:xfrm>
            <a:off x="5148064" y="2348880"/>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Service</a:t>
            </a:r>
          </a:p>
          <a:p>
            <a:pPr algn="ctr"/>
            <a:r>
              <a:rPr lang="en-US" altLang="zh-CN" dirty="0" smtClean="0"/>
              <a:t>Center</a:t>
            </a:r>
            <a:endParaRPr lang="zh-CN" altLang="en-US" dirty="0"/>
          </a:p>
        </p:txBody>
      </p:sp>
      <p:cxnSp>
        <p:nvCxnSpPr>
          <p:cNvPr id="46" name="直接箭头连接符 45"/>
          <p:cNvCxnSpPr>
            <a:stCxn id="9" idx="3"/>
            <a:endCxn id="43" idx="1"/>
          </p:cNvCxnSpPr>
          <p:nvPr/>
        </p:nvCxnSpPr>
        <p:spPr>
          <a:xfrm>
            <a:off x="2195736" y="2024844"/>
            <a:ext cx="432048" cy="61206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31" idx="1"/>
            <a:endCxn id="44" idx="3"/>
          </p:cNvCxnSpPr>
          <p:nvPr/>
        </p:nvCxnSpPr>
        <p:spPr>
          <a:xfrm flipH="1">
            <a:off x="6084168" y="2024844"/>
            <a:ext cx="360040" cy="61206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9" idx="3"/>
            <a:endCxn id="31" idx="1"/>
          </p:cNvCxnSpPr>
          <p:nvPr/>
        </p:nvCxnSpPr>
        <p:spPr>
          <a:xfrm>
            <a:off x="2195736" y="2024844"/>
            <a:ext cx="424847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6" name="圆角矩形 55"/>
          <p:cNvSpPr/>
          <p:nvPr/>
        </p:nvSpPr>
        <p:spPr>
          <a:xfrm>
            <a:off x="4644008" y="4077072"/>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APP</a:t>
            </a:r>
          </a:p>
          <a:p>
            <a:pPr algn="ctr"/>
            <a:r>
              <a:rPr lang="en-US" altLang="zh-CN" dirty="0" smtClean="0"/>
              <a:t>Center</a:t>
            </a:r>
            <a:endParaRPr lang="zh-CN" altLang="en-US" dirty="0"/>
          </a:p>
        </p:txBody>
      </p:sp>
      <p:sp>
        <p:nvSpPr>
          <p:cNvPr id="57" name="圆角矩形 56"/>
          <p:cNvSpPr/>
          <p:nvPr/>
        </p:nvSpPr>
        <p:spPr>
          <a:xfrm>
            <a:off x="4644008" y="3284984"/>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Deploy</a:t>
            </a:r>
          </a:p>
          <a:p>
            <a:pPr algn="ctr"/>
            <a:r>
              <a:rPr lang="en-US" altLang="zh-CN" dirty="0" smtClean="0"/>
              <a:t>Center</a:t>
            </a:r>
            <a:endParaRPr lang="zh-CN" altLang="en-US" dirty="0"/>
          </a:p>
        </p:txBody>
      </p:sp>
      <p:sp>
        <p:nvSpPr>
          <p:cNvPr id="58" name="圆角矩形 57"/>
          <p:cNvSpPr/>
          <p:nvPr/>
        </p:nvSpPr>
        <p:spPr>
          <a:xfrm>
            <a:off x="4644008" y="5589240"/>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TFS</a:t>
            </a:r>
            <a:endParaRPr lang="zh-CN" altLang="en-US" dirty="0"/>
          </a:p>
        </p:txBody>
      </p:sp>
      <p:cxnSp>
        <p:nvCxnSpPr>
          <p:cNvPr id="61" name="直接连接符 60"/>
          <p:cNvCxnSpPr/>
          <p:nvPr/>
        </p:nvCxnSpPr>
        <p:spPr>
          <a:xfrm>
            <a:off x="4326948" y="1052736"/>
            <a:ext cx="0" cy="5544616"/>
          </a:xfrm>
          <a:prstGeom prst="line">
            <a:avLst/>
          </a:prstGeom>
        </p:spPr>
        <p:style>
          <a:lnRef idx="3">
            <a:schemeClr val="dk1"/>
          </a:lnRef>
          <a:fillRef idx="0">
            <a:schemeClr val="dk1"/>
          </a:fillRef>
          <a:effectRef idx="2">
            <a:schemeClr val="dk1"/>
          </a:effectRef>
          <a:fontRef idx="minor">
            <a:schemeClr val="tx1"/>
          </a:fontRef>
        </p:style>
      </p:cxnSp>
      <p:sp>
        <p:nvSpPr>
          <p:cNvPr id="64" name="圆角矩形 63"/>
          <p:cNvSpPr/>
          <p:nvPr/>
        </p:nvSpPr>
        <p:spPr>
          <a:xfrm>
            <a:off x="611560" y="4293096"/>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SCM?</a:t>
            </a:r>
            <a:endParaRPr lang="zh-CN" altLang="en-US" dirty="0"/>
          </a:p>
        </p:txBody>
      </p:sp>
      <p:sp>
        <p:nvSpPr>
          <p:cNvPr id="65" name="圆角矩形 64"/>
          <p:cNvSpPr/>
          <p:nvPr/>
        </p:nvSpPr>
        <p:spPr>
          <a:xfrm>
            <a:off x="7236296" y="4293096"/>
            <a:ext cx="93610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Artool</a:t>
            </a:r>
            <a:r>
              <a:rPr lang="en-US" altLang="zh-CN" dirty="0" smtClean="0"/>
              <a:t>?</a:t>
            </a:r>
            <a:endParaRPr lang="zh-CN" altLang="en-US" dirty="0"/>
          </a:p>
        </p:txBody>
      </p:sp>
      <p:sp>
        <p:nvSpPr>
          <p:cNvPr id="66" name="TextBox 65"/>
          <p:cNvSpPr txBox="1"/>
          <p:nvPr/>
        </p:nvSpPr>
        <p:spPr>
          <a:xfrm>
            <a:off x="3635896" y="1124744"/>
            <a:ext cx="646331" cy="369332"/>
          </a:xfrm>
          <a:prstGeom prst="rect">
            <a:avLst/>
          </a:prstGeom>
          <a:noFill/>
        </p:spPr>
        <p:txBody>
          <a:bodyPr wrap="none" rtlCol="0">
            <a:spAutoFit/>
          </a:bodyPr>
          <a:lstStyle/>
          <a:p>
            <a:r>
              <a:rPr lang="zh-CN" altLang="en-US" dirty="0" smtClean="0"/>
              <a:t>主站</a:t>
            </a:r>
            <a:endParaRPr lang="zh-CN" altLang="en-US" dirty="0"/>
          </a:p>
        </p:txBody>
      </p:sp>
      <p:sp>
        <p:nvSpPr>
          <p:cNvPr id="67" name="TextBox 66"/>
          <p:cNvSpPr txBox="1"/>
          <p:nvPr/>
        </p:nvSpPr>
        <p:spPr>
          <a:xfrm>
            <a:off x="4382016" y="1124744"/>
            <a:ext cx="478016" cy="369332"/>
          </a:xfrm>
          <a:prstGeom prst="rect">
            <a:avLst/>
          </a:prstGeom>
          <a:noFill/>
        </p:spPr>
        <p:txBody>
          <a:bodyPr wrap="none" rtlCol="0">
            <a:spAutoFit/>
          </a:bodyPr>
          <a:lstStyle/>
          <a:p>
            <a:r>
              <a:rPr lang="en-US" altLang="zh-CN" dirty="0" smtClean="0"/>
              <a:t>ISV</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28800" y="4040188"/>
            <a:ext cx="4953000" cy="182880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ln>
                <a:solidFill>
                  <a:schemeClr val="tx1"/>
                </a:solidFill>
                <a:prstDash val="sysDot"/>
              </a:ln>
            </a:endParaRPr>
          </a:p>
        </p:txBody>
      </p:sp>
      <p:sp>
        <p:nvSpPr>
          <p:cNvPr id="4" name="矩形 3"/>
          <p:cNvSpPr/>
          <p:nvPr/>
        </p:nvSpPr>
        <p:spPr>
          <a:xfrm>
            <a:off x="1066800" y="4040188"/>
            <a:ext cx="685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zh-CN" altLang="en-US" dirty="0"/>
              <a:t>系统层</a:t>
            </a:r>
          </a:p>
        </p:txBody>
      </p:sp>
      <p:sp>
        <p:nvSpPr>
          <p:cNvPr id="5" name="矩形 4"/>
          <p:cNvSpPr/>
          <p:nvPr/>
        </p:nvSpPr>
        <p:spPr>
          <a:xfrm>
            <a:off x="2206625" y="4116388"/>
            <a:ext cx="1146175"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单用户单进程</a:t>
            </a:r>
          </a:p>
        </p:txBody>
      </p:sp>
      <p:sp>
        <p:nvSpPr>
          <p:cNvPr id="6" name="矩形 5"/>
          <p:cNvSpPr/>
          <p:nvPr/>
        </p:nvSpPr>
        <p:spPr>
          <a:xfrm>
            <a:off x="1828800" y="5945188"/>
            <a:ext cx="4953000" cy="828675"/>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ln>
                <a:solidFill>
                  <a:schemeClr val="tx1"/>
                </a:solidFill>
                <a:prstDash val="sysDot"/>
              </a:ln>
            </a:endParaRPr>
          </a:p>
        </p:txBody>
      </p:sp>
      <p:sp>
        <p:nvSpPr>
          <p:cNvPr id="7" name="矩形 6"/>
          <p:cNvSpPr/>
          <p:nvPr/>
        </p:nvSpPr>
        <p:spPr>
          <a:xfrm>
            <a:off x="1066800" y="5945188"/>
            <a:ext cx="685800" cy="828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zh-CN" altLang="en-US" dirty="0"/>
              <a:t>网络层</a:t>
            </a:r>
          </a:p>
        </p:txBody>
      </p:sp>
      <p:sp>
        <p:nvSpPr>
          <p:cNvPr id="8" name="矩形 7"/>
          <p:cNvSpPr/>
          <p:nvPr/>
        </p:nvSpPr>
        <p:spPr>
          <a:xfrm>
            <a:off x="2184400" y="6237311"/>
            <a:ext cx="3899768" cy="274613"/>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altLang="zh-CN" sz="1200" dirty="0" err="1"/>
              <a:t>IPtables</a:t>
            </a:r>
            <a:endParaRPr lang="zh-CN" altLang="en-US" sz="1200" dirty="0"/>
          </a:p>
        </p:txBody>
      </p:sp>
      <p:sp>
        <p:nvSpPr>
          <p:cNvPr id="12" name="矩形 11"/>
          <p:cNvSpPr/>
          <p:nvPr/>
        </p:nvSpPr>
        <p:spPr>
          <a:xfrm>
            <a:off x="7162800" y="6249988"/>
            <a:ext cx="838200" cy="523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err="1"/>
              <a:t>Iptables</a:t>
            </a:r>
            <a:r>
              <a:rPr lang="en-US" altLang="zh-CN" sz="1200" dirty="0"/>
              <a:t/>
            </a:r>
            <a:br>
              <a:rPr lang="en-US" altLang="zh-CN" sz="1200" dirty="0"/>
            </a:br>
            <a:r>
              <a:rPr lang="zh-CN" altLang="en-US" sz="1200" dirty="0"/>
              <a:t>监控</a:t>
            </a:r>
          </a:p>
        </p:txBody>
      </p:sp>
      <p:sp>
        <p:nvSpPr>
          <p:cNvPr id="10" name="矩形 9"/>
          <p:cNvSpPr/>
          <p:nvPr/>
        </p:nvSpPr>
        <p:spPr>
          <a:xfrm>
            <a:off x="6934200" y="754063"/>
            <a:ext cx="1295400" cy="6019800"/>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a:lstStyle/>
          <a:p>
            <a:pPr algn="ctr">
              <a:defRPr/>
            </a:pPr>
            <a:r>
              <a:rPr lang="zh-CN" altLang="en-US" b="1" dirty="0">
                <a:solidFill>
                  <a:srgbClr val="FF0000"/>
                </a:solidFill>
              </a:rPr>
              <a:t>监控审计</a:t>
            </a:r>
          </a:p>
        </p:txBody>
      </p:sp>
      <p:sp>
        <p:nvSpPr>
          <p:cNvPr id="13" name="矩形 12"/>
          <p:cNvSpPr/>
          <p:nvPr/>
        </p:nvSpPr>
        <p:spPr>
          <a:xfrm>
            <a:off x="3686175" y="4116388"/>
            <a:ext cx="1266825"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普通用户权限</a:t>
            </a:r>
          </a:p>
        </p:txBody>
      </p:sp>
      <p:sp>
        <p:nvSpPr>
          <p:cNvPr id="14" name="矩形 13"/>
          <p:cNvSpPr/>
          <p:nvPr/>
        </p:nvSpPr>
        <p:spPr>
          <a:xfrm>
            <a:off x="2216150" y="4449763"/>
            <a:ext cx="1136650"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t>T4 </a:t>
            </a:r>
            <a:r>
              <a:rPr lang="en-US" altLang="zh-CN" sz="1200" dirty="0" err="1"/>
              <a:t>chroot</a:t>
            </a:r>
            <a:endParaRPr lang="zh-CN" altLang="en-US" sz="1200" dirty="0"/>
          </a:p>
        </p:txBody>
      </p:sp>
      <p:sp>
        <p:nvSpPr>
          <p:cNvPr id="15" name="矩形 14"/>
          <p:cNvSpPr/>
          <p:nvPr/>
        </p:nvSpPr>
        <p:spPr>
          <a:xfrm>
            <a:off x="3698875" y="4449763"/>
            <a:ext cx="1635125"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t>T4  Capability Instance</a:t>
            </a:r>
            <a:endParaRPr lang="zh-CN" altLang="en-US" sz="1200" dirty="0"/>
          </a:p>
        </p:txBody>
      </p:sp>
      <p:sp>
        <p:nvSpPr>
          <p:cNvPr id="16" name="矩形 15"/>
          <p:cNvSpPr/>
          <p:nvPr/>
        </p:nvSpPr>
        <p:spPr>
          <a:xfrm>
            <a:off x="2206625" y="4802188"/>
            <a:ext cx="3279775"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err="1"/>
              <a:t>selinux</a:t>
            </a:r>
            <a:endParaRPr lang="zh-CN" altLang="en-US" sz="1200" dirty="0"/>
          </a:p>
        </p:txBody>
      </p:sp>
      <p:sp>
        <p:nvSpPr>
          <p:cNvPr id="17" name="矩形 16"/>
          <p:cNvSpPr/>
          <p:nvPr/>
        </p:nvSpPr>
        <p:spPr>
          <a:xfrm>
            <a:off x="2198688" y="5487988"/>
            <a:ext cx="3821112" cy="276225"/>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altLang="zh-CN" sz="1200" dirty="0"/>
              <a:t>kernel patch </a:t>
            </a:r>
            <a:endParaRPr lang="zh-CN" altLang="en-US" sz="1200" dirty="0"/>
          </a:p>
        </p:txBody>
      </p:sp>
      <p:sp>
        <p:nvSpPr>
          <p:cNvPr id="19" name="矩形 18"/>
          <p:cNvSpPr/>
          <p:nvPr/>
        </p:nvSpPr>
        <p:spPr>
          <a:xfrm>
            <a:off x="2197100" y="5135563"/>
            <a:ext cx="3517900"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err="1"/>
              <a:t>secomp</a:t>
            </a:r>
            <a:endParaRPr lang="zh-CN" altLang="en-US" sz="1200" dirty="0"/>
          </a:p>
        </p:txBody>
      </p:sp>
      <p:sp>
        <p:nvSpPr>
          <p:cNvPr id="20" name="矩形 19"/>
          <p:cNvSpPr/>
          <p:nvPr/>
        </p:nvSpPr>
        <p:spPr>
          <a:xfrm>
            <a:off x="7124700" y="6116638"/>
            <a:ext cx="914400" cy="485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err="1"/>
              <a:t>Iptables</a:t>
            </a:r>
            <a:r>
              <a:rPr lang="en-US" altLang="zh-CN" sz="1200" dirty="0"/>
              <a:t> </a:t>
            </a:r>
            <a:r>
              <a:rPr lang="zh-CN" altLang="en-US" sz="1200" dirty="0"/>
              <a:t>监控</a:t>
            </a:r>
          </a:p>
        </p:txBody>
      </p:sp>
      <p:sp>
        <p:nvSpPr>
          <p:cNvPr id="21" name="矩形 20"/>
          <p:cNvSpPr/>
          <p:nvPr/>
        </p:nvSpPr>
        <p:spPr>
          <a:xfrm>
            <a:off x="7086600" y="5254625"/>
            <a:ext cx="914400" cy="539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t>kernel patch</a:t>
            </a:r>
            <a:r>
              <a:rPr lang="zh-CN" altLang="en-US" sz="1200" dirty="0"/>
              <a:t>监控</a:t>
            </a:r>
            <a:r>
              <a:rPr lang="en-US" altLang="zh-CN" sz="1200" dirty="0"/>
              <a:t> </a:t>
            </a:r>
            <a:endParaRPr lang="zh-CN" altLang="en-US" sz="1200" dirty="0"/>
          </a:p>
        </p:txBody>
      </p:sp>
      <p:sp>
        <p:nvSpPr>
          <p:cNvPr id="22" name="矩形 21"/>
          <p:cNvSpPr/>
          <p:nvPr/>
        </p:nvSpPr>
        <p:spPr>
          <a:xfrm>
            <a:off x="7086600" y="4573588"/>
            <a:ext cx="914400" cy="538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危险指令调用监控</a:t>
            </a:r>
            <a:r>
              <a:rPr lang="en-US" altLang="zh-CN" sz="1200" dirty="0"/>
              <a:t> </a:t>
            </a:r>
            <a:endParaRPr lang="zh-CN" altLang="en-US" sz="1200" dirty="0"/>
          </a:p>
        </p:txBody>
      </p:sp>
      <p:sp>
        <p:nvSpPr>
          <p:cNvPr id="24" name="矩形 23"/>
          <p:cNvSpPr/>
          <p:nvPr/>
        </p:nvSpPr>
        <p:spPr>
          <a:xfrm>
            <a:off x="1828800" y="2668588"/>
            <a:ext cx="4953000" cy="129540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ln>
                <a:solidFill>
                  <a:schemeClr val="tx1"/>
                </a:solidFill>
                <a:prstDash val="sysDot"/>
              </a:ln>
            </a:endParaRPr>
          </a:p>
        </p:txBody>
      </p:sp>
      <p:sp>
        <p:nvSpPr>
          <p:cNvPr id="25" name="矩形 24"/>
          <p:cNvSpPr/>
          <p:nvPr/>
        </p:nvSpPr>
        <p:spPr>
          <a:xfrm>
            <a:off x="1066800" y="2668588"/>
            <a:ext cx="6858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dirty="0"/>
              <a:t>JVM</a:t>
            </a:r>
            <a:r>
              <a:rPr lang="zh-CN" altLang="en-US" dirty="0"/>
              <a:t>层</a:t>
            </a:r>
          </a:p>
        </p:txBody>
      </p:sp>
      <p:sp>
        <p:nvSpPr>
          <p:cNvPr id="26" name="矩形 25"/>
          <p:cNvSpPr/>
          <p:nvPr/>
        </p:nvSpPr>
        <p:spPr>
          <a:xfrm>
            <a:off x="2216150" y="3582988"/>
            <a:ext cx="2736850" cy="2762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200" dirty="0"/>
              <a:t>JVM</a:t>
            </a:r>
            <a:r>
              <a:rPr lang="zh-CN" altLang="en-US" sz="1200" dirty="0"/>
              <a:t>加固</a:t>
            </a:r>
          </a:p>
        </p:txBody>
      </p:sp>
      <p:sp>
        <p:nvSpPr>
          <p:cNvPr id="27" name="矩形 26"/>
          <p:cNvSpPr/>
          <p:nvPr/>
        </p:nvSpPr>
        <p:spPr>
          <a:xfrm>
            <a:off x="2216150" y="2771775"/>
            <a:ext cx="1060450" cy="658813"/>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altLang="zh-CN" sz="1200" dirty="0"/>
              <a:t>Java Policy File</a:t>
            </a:r>
            <a:endParaRPr lang="zh-CN" altLang="en-US" sz="1200" dirty="0"/>
          </a:p>
        </p:txBody>
      </p:sp>
      <p:sp>
        <p:nvSpPr>
          <p:cNvPr id="28" name="矩形 27"/>
          <p:cNvSpPr/>
          <p:nvPr/>
        </p:nvSpPr>
        <p:spPr>
          <a:xfrm>
            <a:off x="3475038" y="2771775"/>
            <a:ext cx="1060450" cy="658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t>Security Manager</a:t>
            </a:r>
            <a:endParaRPr lang="zh-CN" altLang="en-US" sz="1200" dirty="0"/>
          </a:p>
        </p:txBody>
      </p:sp>
      <p:sp>
        <p:nvSpPr>
          <p:cNvPr id="29" name="矩形 28"/>
          <p:cNvSpPr/>
          <p:nvPr/>
        </p:nvSpPr>
        <p:spPr>
          <a:xfrm>
            <a:off x="1066800" y="1911350"/>
            <a:ext cx="685800" cy="595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en-US" altLang="zh-CN" dirty="0"/>
              <a:t>PHP</a:t>
            </a:r>
            <a:endParaRPr lang="zh-CN" altLang="en-US" dirty="0"/>
          </a:p>
        </p:txBody>
      </p:sp>
      <p:sp>
        <p:nvSpPr>
          <p:cNvPr id="30" name="矩形 29"/>
          <p:cNvSpPr/>
          <p:nvPr/>
        </p:nvSpPr>
        <p:spPr>
          <a:xfrm>
            <a:off x="1843088" y="1911350"/>
            <a:ext cx="4953000" cy="595313"/>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ln>
                <a:solidFill>
                  <a:schemeClr val="tx1"/>
                </a:solidFill>
                <a:prstDash val="sysDot"/>
              </a:ln>
            </a:endParaRPr>
          </a:p>
        </p:txBody>
      </p:sp>
      <p:sp>
        <p:nvSpPr>
          <p:cNvPr id="31" name="矩形 30"/>
          <p:cNvSpPr/>
          <p:nvPr/>
        </p:nvSpPr>
        <p:spPr>
          <a:xfrm>
            <a:off x="2184400" y="2049463"/>
            <a:ext cx="1662113" cy="2762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en-US" altLang="zh-CN" sz="1200" dirty="0" err="1"/>
              <a:t>Quercus</a:t>
            </a:r>
            <a:r>
              <a:rPr lang="zh-CN" altLang="en-US" sz="1200" dirty="0"/>
              <a:t>函数白名单</a:t>
            </a:r>
          </a:p>
        </p:txBody>
      </p:sp>
      <p:sp>
        <p:nvSpPr>
          <p:cNvPr id="32" name="矩形 31"/>
          <p:cNvSpPr/>
          <p:nvPr/>
        </p:nvSpPr>
        <p:spPr>
          <a:xfrm>
            <a:off x="1066800" y="754063"/>
            <a:ext cx="685800" cy="1054100"/>
          </a:xfrm>
          <a:prstGeom prst="rect">
            <a:avLst/>
          </a:prstGeom>
        </p:spPr>
        <p:style>
          <a:lnRef idx="3">
            <a:schemeClr val="lt1"/>
          </a:lnRef>
          <a:fillRef idx="1">
            <a:schemeClr val="accent5"/>
          </a:fillRef>
          <a:effectRef idx="1">
            <a:schemeClr val="accent5"/>
          </a:effectRef>
          <a:fontRef idx="minor">
            <a:schemeClr val="lt1"/>
          </a:fontRef>
        </p:style>
        <p:txBody>
          <a:bodyPr vert="eaVert" anchor="ctr"/>
          <a:lstStyle/>
          <a:p>
            <a:pPr algn="ctr">
              <a:defRPr/>
            </a:pPr>
            <a:r>
              <a:rPr lang="zh-CN" altLang="en-US" dirty="0"/>
              <a:t>应用层</a:t>
            </a:r>
          </a:p>
        </p:txBody>
      </p:sp>
      <p:sp>
        <p:nvSpPr>
          <p:cNvPr id="33" name="矩形 32"/>
          <p:cNvSpPr/>
          <p:nvPr/>
        </p:nvSpPr>
        <p:spPr>
          <a:xfrm>
            <a:off x="1828800" y="754063"/>
            <a:ext cx="4953000" cy="105410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ln>
                <a:solidFill>
                  <a:schemeClr val="tx1"/>
                </a:solidFill>
                <a:prstDash val="sysDot"/>
              </a:ln>
            </a:endParaRPr>
          </a:p>
        </p:txBody>
      </p:sp>
      <p:sp>
        <p:nvSpPr>
          <p:cNvPr id="34" name="矩形 33"/>
          <p:cNvSpPr/>
          <p:nvPr/>
        </p:nvSpPr>
        <p:spPr>
          <a:xfrm>
            <a:off x="2184400" y="952500"/>
            <a:ext cx="406400" cy="658813"/>
          </a:xfrm>
          <a:prstGeom prst="rect">
            <a:avLst/>
          </a:prstGeom>
        </p:spPr>
        <p:style>
          <a:lnRef idx="1">
            <a:schemeClr val="accent3"/>
          </a:lnRef>
          <a:fillRef idx="3">
            <a:schemeClr val="accent3"/>
          </a:fillRef>
          <a:effectRef idx="2">
            <a:schemeClr val="accent3"/>
          </a:effectRef>
          <a:fontRef idx="minor">
            <a:schemeClr val="lt1"/>
          </a:fontRef>
        </p:style>
        <p:txBody>
          <a:bodyPr vert="eaVert" anchor="ctr"/>
          <a:lstStyle/>
          <a:p>
            <a:pPr algn="ctr">
              <a:defRPr/>
            </a:pPr>
            <a:r>
              <a:rPr lang="en-US" altLang="zh-CN" sz="1200" dirty="0"/>
              <a:t>CAJA</a:t>
            </a:r>
            <a:endParaRPr lang="zh-CN" altLang="en-US" sz="1200" dirty="0"/>
          </a:p>
        </p:txBody>
      </p:sp>
      <p:sp>
        <p:nvSpPr>
          <p:cNvPr id="35" name="矩形 34"/>
          <p:cNvSpPr/>
          <p:nvPr/>
        </p:nvSpPr>
        <p:spPr>
          <a:xfrm>
            <a:off x="2755900" y="954088"/>
            <a:ext cx="407988" cy="658812"/>
          </a:xfrm>
          <a:prstGeom prst="rect">
            <a:avLst/>
          </a:prstGeom>
        </p:spPr>
        <p:style>
          <a:lnRef idx="1">
            <a:schemeClr val="accent3"/>
          </a:lnRef>
          <a:fillRef idx="3">
            <a:schemeClr val="accent3"/>
          </a:fillRef>
          <a:effectRef idx="2">
            <a:schemeClr val="accent3"/>
          </a:effectRef>
          <a:fontRef idx="minor">
            <a:schemeClr val="lt1"/>
          </a:fontRef>
        </p:style>
        <p:txBody>
          <a:bodyPr vert="eaVert" anchor="ctr"/>
          <a:lstStyle/>
          <a:p>
            <a:pPr algn="ctr">
              <a:defRPr/>
            </a:pPr>
            <a:r>
              <a:rPr lang="en-US" altLang="zh-CN" sz="1200" dirty="0"/>
              <a:t>Druid</a:t>
            </a:r>
            <a:endParaRPr lang="zh-CN" altLang="en-US" sz="1200" dirty="0"/>
          </a:p>
        </p:txBody>
      </p:sp>
      <p:sp>
        <p:nvSpPr>
          <p:cNvPr id="36" name="矩形 35"/>
          <p:cNvSpPr/>
          <p:nvPr/>
        </p:nvSpPr>
        <p:spPr>
          <a:xfrm>
            <a:off x="3300413" y="952500"/>
            <a:ext cx="407987" cy="658813"/>
          </a:xfrm>
          <a:prstGeom prst="rect">
            <a:avLst/>
          </a:prstGeom>
        </p:spPr>
        <p:style>
          <a:lnRef idx="1">
            <a:schemeClr val="accent3"/>
          </a:lnRef>
          <a:fillRef idx="3">
            <a:schemeClr val="accent3"/>
          </a:fillRef>
          <a:effectRef idx="2">
            <a:schemeClr val="accent3"/>
          </a:effectRef>
          <a:fontRef idx="minor">
            <a:schemeClr val="lt1"/>
          </a:fontRef>
        </p:style>
        <p:txBody>
          <a:bodyPr vert="eaVert" anchor="ctr"/>
          <a:lstStyle/>
          <a:p>
            <a:pPr algn="ctr">
              <a:defRPr/>
            </a:pPr>
            <a:r>
              <a:rPr lang="en-US" altLang="zh-CN" sz="1200" dirty="0"/>
              <a:t>TBML</a:t>
            </a:r>
            <a:endParaRPr lang="zh-CN" altLang="en-US" sz="1200" dirty="0"/>
          </a:p>
        </p:txBody>
      </p:sp>
      <p:sp>
        <p:nvSpPr>
          <p:cNvPr id="37" name="矩形 36"/>
          <p:cNvSpPr/>
          <p:nvPr/>
        </p:nvSpPr>
        <p:spPr>
          <a:xfrm>
            <a:off x="3860800" y="954088"/>
            <a:ext cx="406400" cy="658812"/>
          </a:xfrm>
          <a:prstGeom prst="rect">
            <a:avLst/>
          </a:prstGeom>
        </p:spPr>
        <p:style>
          <a:lnRef idx="1">
            <a:schemeClr val="accent3"/>
          </a:lnRef>
          <a:fillRef idx="3">
            <a:schemeClr val="accent3"/>
          </a:fillRef>
          <a:effectRef idx="2">
            <a:schemeClr val="accent3"/>
          </a:effectRef>
          <a:fontRef idx="minor">
            <a:schemeClr val="lt1"/>
          </a:fontRef>
        </p:style>
        <p:txBody>
          <a:bodyPr vert="eaVert" anchor="ctr"/>
          <a:lstStyle/>
          <a:p>
            <a:pPr algn="ctr">
              <a:defRPr/>
            </a:pPr>
            <a:r>
              <a:rPr lang="en-US" altLang="zh-CN" sz="1200" dirty="0" err="1"/>
              <a:t>Cookie&amp;Session</a:t>
            </a:r>
            <a:endParaRPr lang="zh-CN" altLang="en-US" sz="1200" dirty="0"/>
          </a:p>
        </p:txBody>
      </p:sp>
      <p:sp>
        <p:nvSpPr>
          <p:cNvPr id="38" name="矩形 37"/>
          <p:cNvSpPr/>
          <p:nvPr/>
        </p:nvSpPr>
        <p:spPr>
          <a:xfrm>
            <a:off x="4429125" y="954088"/>
            <a:ext cx="406400" cy="6588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eaVert" anchor="ctr"/>
          <a:lstStyle/>
          <a:p>
            <a:pPr algn="ctr">
              <a:defRPr/>
            </a:pPr>
            <a:r>
              <a:rPr lang="en-US" altLang="zh-CN" sz="1200" dirty="0"/>
              <a:t>CSRF</a:t>
            </a:r>
            <a:endParaRPr lang="zh-CN" altLang="en-US" sz="1200" dirty="0"/>
          </a:p>
        </p:txBody>
      </p:sp>
      <p:sp>
        <p:nvSpPr>
          <p:cNvPr id="39" name="矩形 38"/>
          <p:cNvSpPr/>
          <p:nvPr/>
        </p:nvSpPr>
        <p:spPr>
          <a:xfrm>
            <a:off x="4953000" y="952500"/>
            <a:ext cx="406400" cy="658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eaVert" anchor="ctr"/>
          <a:lstStyle/>
          <a:p>
            <a:pPr algn="ctr">
              <a:defRPr/>
            </a:pPr>
            <a:r>
              <a:rPr lang="en-US" altLang="zh-CN" sz="1200" dirty="0"/>
              <a:t>XSS</a:t>
            </a:r>
            <a:endParaRPr lang="zh-CN" altLang="en-US" sz="1200" dirty="0"/>
          </a:p>
        </p:txBody>
      </p:sp>
      <p:sp>
        <p:nvSpPr>
          <p:cNvPr id="40" name="矩形 39"/>
          <p:cNvSpPr/>
          <p:nvPr/>
        </p:nvSpPr>
        <p:spPr>
          <a:xfrm>
            <a:off x="5105400" y="4130675"/>
            <a:ext cx="1266825" cy="276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资源限制</a:t>
            </a:r>
          </a:p>
        </p:txBody>
      </p:sp>
      <p:sp>
        <p:nvSpPr>
          <p:cNvPr id="44" name="矩形 43"/>
          <p:cNvSpPr/>
          <p:nvPr/>
        </p:nvSpPr>
        <p:spPr>
          <a:xfrm>
            <a:off x="1066800" y="4046538"/>
            <a:ext cx="685800" cy="1828800"/>
          </a:xfrm>
          <a:prstGeom prst="rect">
            <a:avLst/>
          </a:prstGeom>
        </p:spPr>
        <p:style>
          <a:lnRef idx="3">
            <a:schemeClr val="lt1"/>
          </a:lnRef>
          <a:fillRef idx="1">
            <a:schemeClr val="accent5"/>
          </a:fillRef>
          <a:effectRef idx="1">
            <a:schemeClr val="accent5"/>
          </a:effectRef>
          <a:fontRef idx="minor">
            <a:schemeClr val="lt1"/>
          </a:fontRef>
        </p:style>
        <p:txBody>
          <a:bodyPr vert="eaVert" anchor="ctr"/>
          <a:lstStyle/>
          <a:p>
            <a:pPr algn="ctr">
              <a:defRPr/>
            </a:pPr>
            <a:r>
              <a:rPr lang="zh-CN" altLang="en-US" dirty="0"/>
              <a:t>系统层</a:t>
            </a:r>
          </a:p>
        </p:txBody>
      </p:sp>
      <p:sp>
        <p:nvSpPr>
          <p:cNvPr id="45" name="矩形 44"/>
          <p:cNvSpPr/>
          <p:nvPr/>
        </p:nvSpPr>
        <p:spPr>
          <a:xfrm>
            <a:off x="1066800" y="5951538"/>
            <a:ext cx="685800" cy="830262"/>
          </a:xfrm>
          <a:prstGeom prst="rect">
            <a:avLst/>
          </a:prstGeom>
        </p:spPr>
        <p:style>
          <a:lnRef idx="3">
            <a:schemeClr val="lt1"/>
          </a:lnRef>
          <a:fillRef idx="1">
            <a:schemeClr val="accent5"/>
          </a:fillRef>
          <a:effectRef idx="1">
            <a:schemeClr val="accent5"/>
          </a:effectRef>
          <a:fontRef idx="minor">
            <a:schemeClr val="lt1"/>
          </a:fontRef>
        </p:style>
        <p:txBody>
          <a:bodyPr vert="eaVert" anchor="ctr"/>
          <a:lstStyle/>
          <a:p>
            <a:pPr algn="ctr">
              <a:defRPr/>
            </a:pPr>
            <a:r>
              <a:rPr lang="zh-CN" altLang="en-US" dirty="0"/>
              <a:t>网络层</a:t>
            </a:r>
          </a:p>
        </p:txBody>
      </p:sp>
      <p:sp>
        <p:nvSpPr>
          <p:cNvPr id="46" name="矩形 45"/>
          <p:cNvSpPr/>
          <p:nvPr/>
        </p:nvSpPr>
        <p:spPr>
          <a:xfrm>
            <a:off x="1066800" y="2674938"/>
            <a:ext cx="685800" cy="1295400"/>
          </a:xfrm>
          <a:prstGeom prst="rect">
            <a:avLst/>
          </a:prstGeom>
        </p:spPr>
        <p:style>
          <a:lnRef idx="3">
            <a:schemeClr val="lt1"/>
          </a:lnRef>
          <a:fillRef idx="1">
            <a:schemeClr val="accent5"/>
          </a:fillRef>
          <a:effectRef idx="1">
            <a:schemeClr val="accent5"/>
          </a:effectRef>
          <a:fontRef idx="minor">
            <a:schemeClr val="lt1"/>
          </a:fontRef>
        </p:style>
        <p:txBody>
          <a:bodyPr vert="eaVert" anchor="ctr"/>
          <a:lstStyle/>
          <a:p>
            <a:pPr algn="ctr">
              <a:defRPr/>
            </a:pPr>
            <a:r>
              <a:rPr lang="en-US" altLang="zh-CN" dirty="0"/>
              <a:t>JVM</a:t>
            </a:r>
            <a:r>
              <a:rPr lang="zh-CN" altLang="en-US" dirty="0"/>
              <a:t>层</a:t>
            </a:r>
          </a:p>
        </p:txBody>
      </p:sp>
      <p:sp>
        <p:nvSpPr>
          <p:cNvPr id="47" name="矩形 46"/>
          <p:cNvSpPr/>
          <p:nvPr/>
        </p:nvSpPr>
        <p:spPr>
          <a:xfrm>
            <a:off x="1066800" y="1917700"/>
            <a:ext cx="685800" cy="596900"/>
          </a:xfrm>
          <a:prstGeom prst="rect">
            <a:avLst/>
          </a:prstGeom>
        </p:spPr>
        <p:style>
          <a:lnRef idx="3">
            <a:schemeClr val="lt1"/>
          </a:lnRef>
          <a:fillRef idx="1">
            <a:schemeClr val="accent5"/>
          </a:fillRef>
          <a:effectRef idx="1">
            <a:schemeClr val="accent5"/>
          </a:effectRef>
          <a:fontRef idx="minor">
            <a:schemeClr val="lt1"/>
          </a:fontRef>
        </p:style>
        <p:txBody>
          <a:bodyPr vert="eaVert" anchor="ctr"/>
          <a:lstStyle/>
          <a:p>
            <a:pPr algn="ctr">
              <a:defRPr/>
            </a:pPr>
            <a:r>
              <a:rPr lang="en-US" altLang="zh-CN" dirty="0"/>
              <a:t>PHP</a:t>
            </a:r>
            <a:endParaRPr lang="zh-CN" altLang="en-US" dirty="0"/>
          </a:p>
        </p:txBody>
      </p:sp>
      <p:sp>
        <p:nvSpPr>
          <p:cNvPr id="41003" name="标题 1"/>
          <p:cNvSpPr txBox="1">
            <a:spLocks/>
          </p:cNvSpPr>
          <p:nvPr/>
        </p:nvSpPr>
        <p:spPr bwMode="auto">
          <a:xfrm>
            <a:off x="457200" y="76200"/>
            <a:ext cx="81534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800" dirty="0" smtClean="0">
                <a:latin typeface="微软雅黑" pitchFamily="34" charset="-122"/>
                <a:ea typeface="微软雅黑" pitchFamily="34" charset="-122"/>
              </a:rPr>
              <a:t>调整后的</a:t>
            </a:r>
            <a:r>
              <a:rPr lang="en-US" altLang="zh-CN" sz="2800" dirty="0" smtClean="0">
                <a:latin typeface="微软雅黑" pitchFamily="34" charset="-122"/>
                <a:ea typeface="微软雅黑" pitchFamily="34" charset="-122"/>
              </a:rPr>
              <a:t>JAVA</a:t>
            </a:r>
            <a:r>
              <a:rPr lang="zh-CN" altLang="en-US" sz="2800" dirty="0" smtClean="0">
                <a:latin typeface="微软雅黑" pitchFamily="34" charset="-122"/>
                <a:ea typeface="微软雅黑" pitchFamily="34" charset="-122"/>
              </a:rPr>
              <a:t>应用</a:t>
            </a:r>
            <a:r>
              <a:rPr lang="zh-CN" altLang="zh-CN" sz="2800" dirty="0" smtClean="0">
                <a:latin typeface="微软雅黑" pitchFamily="34" charset="-122"/>
                <a:ea typeface="微软雅黑" pitchFamily="34" charset="-122"/>
              </a:rPr>
              <a:t>安全层次</a:t>
            </a:r>
            <a:endParaRPr lang="zh-CN" altLang="en-US" sz="2800" dirty="0">
              <a:latin typeface="微软雅黑" pitchFamily="34" charset="-122"/>
              <a:ea typeface="微软雅黑" pitchFamily="34" charset="-122"/>
            </a:endParaRPr>
          </a:p>
        </p:txBody>
      </p:sp>
      <p:sp>
        <p:nvSpPr>
          <p:cNvPr id="48" name="矩形 47"/>
          <p:cNvSpPr/>
          <p:nvPr/>
        </p:nvSpPr>
        <p:spPr>
          <a:xfrm>
            <a:off x="7124700" y="1196752"/>
            <a:ext cx="914400" cy="539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上线</a:t>
            </a:r>
            <a:r>
              <a:rPr lang="zh-CN" altLang="en-US" sz="1200" dirty="0" smtClean="0"/>
              <a:t>前</a:t>
            </a:r>
            <a:r>
              <a:rPr lang="en-US" altLang="zh-CN" sz="1200" dirty="0" err="1" smtClean="0"/>
              <a:t>TopScan</a:t>
            </a:r>
            <a:r>
              <a:rPr lang="zh-CN" altLang="en-US" sz="1200" dirty="0" smtClean="0"/>
              <a:t>黑盒扫描</a:t>
            </a:r>
            <a:endParaRPr lang="zh-CN" altLang="en-US" sz="1200" dirty="0"/>
          </a:p>
        </p:txBody>
      </p:sp>
      <p:sp>
        <p:nvSpPr>
          <p:cNvPr id="49" name="矩形 48"/>
          <p:cNvSpPr/>
          <p:nvPr/>
        </p:nvSpPr>
        <p:spPr>
          <a:xfrm>
            <a:off x="7113984" y="2746822"/>
            <a:ext cx="914400" cy="538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上线</a:t>
            </a:r>
            <a:r>
              <a:rPr lang="zh-CN" altLang="en-US" sz="1200" dirty="0" smtClean="0"/>
              <a:t>后定期</a:t>
            </a:r>
            <a:r>
              <a:rPr lang="en-US" altLang="zh-CN" sz="1200" dirty="0" err="1" smtClean="0"/>
              <a:t>TopScan</a:t>
            </a:r>
            <a:r>
              <a:rPr lang="zh-CN" altLang="en-US" sz="1200" dirty="0" smtClean="0"/>
              <a:t>黑盒扫描</a:t>
            </a:r>
            <a:endParaRPr lang="zh-CN" altLang="en-US" sz="1200" dirty="0"/>
          </a:p>
        </p:txBody>
      </p:sp>
      <p:sp>
        <p:nvSpPr>
          <p:cNvPr id="50" name="矩形 49"/>
          <p:cNvSpPr/>
          <p:nvPr/>
        </p:nvSpPr>
        <p:spPr>
          <a:xfrm>
            <a:off x="7113984" y="1953146"/>
            <a:ext cx="914400" cy="539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t>上线</a:t>
            </a:r>
            <a:r>
              <a:rPr lang="zh-CN" altLang="en-US" sz="1200" dirty="0" smtClean="0"/>
              <a:t>前</a:t>
            </a:r>
            <a:r>
              <a:rPr lang="en-US" altLang="zh-CN" sz="1200" dirty="0" smtClean="0"/>
              <a:t>STC</a:t>
            </a:r>
            <a:r>
              <a:rPr lang="zh-CN" altLang="en-US" sz="1200" dirty="0" smtClean="0"/>
              <a:t>代码扫描</a:t>
            </a:r>
            <a:endParaRPr lang="zh-CN" altLang="en-US" sz="1200" dirty="0"/>
          </a:p>
        </p:txBody>
      </p:sp>
      <p:sp>
        <p:nvSpPr>
          <p:cNvPr id="51" name="矩形 50"/>
          <p:cNvSpPr/>
          <p:nvPr/>
        </p:nvSpPr>
        <p:spPr>
          <a:xfrm>
            <a:off x="3990007" y="2060848"/>
            <a:ext cx="1662113" cy="2762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zh-CN" altLang="en-US" sz="1200" dirty="0" smtClean="0"/>
              <a:t>循环次数，递归深度</a:t>
            </a:r>
            <a:endParaRPr lang="zh-CN" altLang="en-US" sz="1200" dirty="0"/>
          </a:p>
        </p:txBody>
      </p:sp>
      <p:sp>
        <p:nvSpPr>
          <p:cNvPr id="52" name="矩形 51"/>
          <p:cNvSpPr/>
          <p:nvPr/>
        </p:nvSpPr>
        <p:spPr>
          <a:xfrm>
            <a:off x="5790207" y="2060848"/>
            <a:ext cx="870025" cy="276225"/>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zh-CN" altLang="en-US" sz="1200" dirty="0" smtClean="0"/>
              <a:t>超时判断</a:t>
            </a:r>
            <a:endParaRPr lang="zh-CN" altLang="en-US" sz="1200" dirty="0"/>
          </a:p>
        </p:txBody>
      </p:sp>
    </p:spTree>
    <p:extLst>
      <p:ext uri="{BB962C8B-B14F-4D97-AF65-F5344CB8AC3E}">
        <p14:creationId xmlns:p14="http://schemas.microsoft.com/office/powerpoint/2010/main" xmlns="" val="19335292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076056" y="2276872"/>
            <a:ext cx="3600400" cy="3528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altLang="zh-CN" dirty="0" smtClean="0"/>
              <a:t>T4 Instance</a:t>
            </a:r>
            <a:endParaRPr lang="zh-CN" altLang="en-US" dirty="0"/>
          </a:p>
        </p:txBody>
      </p:sp>
      <p:sp>
        <p:nvSpPr>
          <p:cNvPr id="2" name="标题 1"/>
          <p:cNvSpPr>
            <a:spLocks noGrp="1"/>
          </p:cNvSpPr>
          <p:nvPr>
            <p:ph type="title"/>
          </p:nvPr>
        </p:nvSpPr>
        <p:spPr>
          <a:xfrm>
            <a:off x="457200" y="-18256"/>
            <a:ext cx="8229600" cy="1143000"/>
          </a:xfrm>
        </p:spPr>
        <p:txBody>
          <a:bodyPr/>
          <a:lstStyle/>
          <a:p>
            <a:r>
              <a:rPr lang="en-US" altLang="zh-CN" dirty="0" smtClean="0"/>
              <a:t>JVM</a:t>
            </a:r>
            <a:r>
              <a:rPr lang="zh-CN" altLang="en-US" dirty="0" smtClean="0"/>
              <a:t>加固</a:t>
            </a:r>
            <a:endParaRPr lang="zh-CN" altLang="en-US" dirty="0"/>
          </a:p>
        </p:txBody>
      </p:sp>
      <p:sp>
        <p:nvSpPr>
          <p:cNvPr id="3" name="内容占位符 2"/>
          <p:cNvSpPr>
            <a:spLocks noGrp="1"/>
          </p:cNvSpPr>
          <p:nvPr>
            <p:ph idx="1"/>
          </p:nvPr>
        </p:nvSpPr>
        <p:spPr>
          <a:xfrm>
            <a:off x="457200" y="1340768"/>
            <a:ext cx="8229600" cy="5112568"/>
          </a:xfrm>
        </p:spPr>
        <p:txBody>
          <a:bodyPr>
            <a:normAutofit lnSpcReduction="10000"/>
          </a:bodyPr>
          <a:lstStyle/>
          <a:p>
            <a:r>
              <a:rPr lang="zh-CN" altLang="en-US" dirty="0" smtClean="0"/>
              <a:t>思路</a:t>
            </a:r>
            <a:endParaRPr lang="en-US" altLang="zh-CN" dirty="0" smtClean="0"/>
          </a:p>
          <a:p>
            <a:pPr lvl="1"/>
            <a:r>
              <a:rPr lang="zh-CN" altLang="en-US" dirty="0" smtClean="0"/>
              <a:t>类比</a:t>
            </a:r>
            <a:r>
              <a:rPr lang="en-US" altLang="zh-CN" dirty="0" err="1" smtClean="0"/>
              <a:t>Quercus</a:t>
            </a:r>
            <a:r>
              <a:rPr lang="zh-CN" altLang="en-US" dirty="0" smtClean="0"/>
              <a:t>之于</a:t>
            </a:r>
            <a:r>
              <a:rPr lang="en-US" altLang="zh-CN" dirty="0" smtClean="0"/>
              <a:t>PHP</a:t>
            </a:r>
          </a:p>
          <a:p>
            <a:pPr lvl="1"/>
            <a:r>
              <a:rPr lang="zh-CN" altLang="en-US" dirty="0" smtClean="0"/>
              <a:t>在</a:t>
            </a:r>
            <a:r>
              <a:rPr lang="en-US" altLang="zh-CN" dirty="0" smtClean="0"/>
              <a:t>JVM</a:t>
            </a:r>
            <a:r>
              <a:rPr lang="zh-CN" altLang="en-US" dirty="0" smtClean="0"/>
              <a:t>上强行隔出两层</a:t>
            </a:r>
            <a:endParaRPr lang="en-US" altLang="zh-CN" dirty="0" smtClean="0"/>
          </a:p>
          <a:p>
            <a:pPr lvl="1"/>
            <a:r>
              <a:rPr lang="zh-CN" altLang="en-US" dirty="0" smtClean="0"/>
              <a:t>进门，封窗，反锁门</a:t>
            </a:r>
            <a:endParaRPr lang="en-US" altLang="zh-CN" dirty="0" smtClean="0"/>
          </a:p>
          <a:p>
            <a:r>
              <a:rPr lang="zh-CN" altLang="en-US" dirty="0" smtClean="0"/>
              <a:t>实现</a:t>
            </a:r>
            <a:endParaRPr lang="en-US" altLang="zh-CN" dirty="0" smtClean="0"/>
          </a:p>
          <a:p>
            <a:pPr lvl="1"/>
            <a:r>
              <a:rPr lang="zh-CN" altLang="en-US" dirty="0" smtClean="0"/>
              <a:t>静态方式</a:t>
            </a:r>
            <a:endParaRPr lang="en-US" altLang="zh-CN" dirty="0" smtClean="0"/>
          </a:p>
          <a:p>
            <a:pPr lvl="2"/>
            <a:r>
              <a:rPr lang="zh-CN" altLang="en-US" dirty="0" smtClean="0"/>
              <a:t>维护调试扩展不便</a:t>
            </a:r>
            <a:endParaRPr lang="en-US" altLang="zh-CN" dirty="0" smtClean="0"/>
          </a:p>
          <a:p>
            <a:pPr lvl="1"/>
            <a:r>
              <a:rPr lang="zh-CN" altLang="en-US" dirty="0" smtClean="0"/>
              <a:t>动态方式</a:t>
            </a:r>
            <a:endParaRPr lang="en-US" altLang="zh-CN" dirty="0" smtClean="0"/>
          </a:p>
          <a:p>
            <a:pPr lvl="2"/>
            <a:r>
              <a:rPr lang="zh-CN" altLang="en-US" dirty="0" smtClean="0"/>
              <a:t>灵活</a:t>
            </a:r>
            <a:endParaRPr lang="en-US" altLang="zh-CN" dirty="0" smtClean="0"/>
          </a:p>
          <a:p>
            <a:pPr lvl="2"/>
            <a:r>
              <a:rPr lang="zh-CN" altLang="en-US" dirty="0" smtClean="0"/>
              <a:t>不依赖特定版本</a:t>
            </a:r>
            <a:endParaRPr lang="en-US" altLang="zh-CN" dirty="0" smtClean="0"/>
          </a:p>
          <a:p>
            <a:pPr lvl="2"/>
            <a:r>
              <a:rPr lang="zh-CN" altLang="en-US" dirty="0" smtClean="0"/>
              <a:t>维护扩展方便</a:t>
            </a:r>
            <a:endParaRPr lang="en-US" altLang="zh-CN" dirty="0" smtClean="0"/>
          </a:p>
          <a:p>
            <a:pPr lvl="1">
              <a:buNone/>
            </a:pPr>
            <a:endParaRPr lang="zh-CN" altLang="en-US" dirty="0"/>
          </a:p>
        </p:txBody>
      </p:sp>
      <p:sp>
        <p:nvSpPr>
          <p:cNvPr id="11" name="矩形 10"/>
          <p:cNvSpPr/>
          <p:nvPr/>
        </p:nvSpPr>
        <p:spPr>
          <a:xfrm>
            <a:off x="5450384" y="2651200"/>
            <a:ext cx="2880320" cy="2736304"/>
          </a:xfrm>
          <a:prstGeom prst="rect">
            <a:avLst/>
          </a:prstGeom>
        </p:spPr>
        <p:style>
          <a:lnRef idx="0">
            <a:schemeClr val="accent6"/>
          </a:lnRef>
          <a:fillRef idx="3">
            <a:schemeClr val="accent6"/>
          </a:fillRef>
          <a:effectRef idx="3">
            <a:schemeClr val="accent6"/>
          </a:effectRef>
          <a:fontRef idx="minor">
            <a:schemeClr val="lt1"/>
          </a:fontRef>
        </p:style>
        <p:txBody>
          <a:bodyPr rtlCol="0" anchor="b"/>
          <a:lstStyle/>
          <a:p>
            <a:r>
              <a:rPr lang="en-US" altLang="zh-CN" dirty="0" smtClean="0"/>
              <a:t>JVM</a:t>
            </a:r>
            <a:endParaRPr lang="zh-CN" altLang="en-US" dirty="0"/>
          </a:p>
        </p:txBody>
      </p:sp>
      <p:grpSp>
        <p:nvGrpSpPr>
          <p:cNvPr id="16" name="组合 15"/>
          <p:cNvGrpSpPr/>
          <p:nvPr/>
        </p:nvGrpSpPr>
        <p:grpSpPr>
          <a:xfrm>
            <a:off x="5436096" y="2636912"/>
            <a:ext cx="2880320" cy="2736304"/>
            <a:chOff x="5652120" y="2348880"/>
            <a:chExt cx="2880320" cy="2736304"/>
          </a:xfrm>
        </p:grpSpPr>
        <p:sp>
          <p:nvSpPr>
            <p:cNvPr id="15" name="矩形 14"/>
            <p:cNvSpPr/>
            <p:nvPr/>
          </p:nvSpPr>
          <p:spPr>
            <a:xfrm>
              <a:off x="5767560" y="2478608"/>
              <a:ext cx="2664296" cy="2448272"/>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b"/>
            <a:lstStyle/>
            <a:p>
              <a:endParaRPr lang="zh-CN" altLang="en-US" dirty="0"/>
            </a:p>
          </p:txBody>
        </p:sp>
        <p:sp>
          <p:nvSpPr>
            <p:cNvPr id="12" name="矩形 11"/>
            <p:cNvSpPr/>
            <p:nvPr/>
          </p:nvSpPr>
          <p:spPr>
            <a:xfrm>
              <a:off x="7236296" y="3861048"/>
              <a:ext cx="1296144" cy="1224136"/>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b"/>
            <a:lstStyle/>
            <a:p>
              <a:endParaRPr lang="zh-CN" altLang="en-US" dirty="0"/>
            </a:p>
          </p:txBody>
        </p:sp>
        <p:sp>
          <p:nvSpPr>
            <p:cNvPr id="4" name="矩形 3"/>
            <p:cNvSpPr/>
            <p:nvPr/>
          </p:nvSpPr>
          <p:spPr>
            <a:xfrm>
              <a:off x="5652120" y="3861048"/>
              <a:ext cx="1296144" cy="1224136"/>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b"/>
            <a:lstStyle/>
            <a:p>
              <a:r>
                <a:rPr lang="en-US" altLang="zh-CN" dirty="0" smtClean="0"/>
                <a:t>JVM</a:t>
              </a:r>
              <a:endParaRPr lang="zh-CN" altLang="en-US" dirty="0"/>
            </a:p>
          </p:txBody>
        </p:sp>
        <p:sp>
          <p:nvSpPr>
            <p:cNvPr id="13" name="矩形 12"/>
            <p:cNvSpPr/>
            <p:nvPr/>
          </p:nvSpPr>
          <p:spPr>
            <a:xfrm>
              <a:off x="7236296" y="2348880"/>
              <a:ext cx="1296144" cy="1224136"/>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b"/>
            <a:lstStyle/>
            <a:p>
              <a:endParaRPr lang="zh-CN" altLang="en-US" dirty="0"/>
            </a:p>
          </p:txBody>
        </p:sp>
        <p:sp>
          <p:nvSpPr>
            <p:cNvPr id="14" name="矩形 13"/>
            <p:cNvSpPr/>
            <p:nvPr/>
          </p:nvSpPr>
          <p:spPr>
            <a:xfrm>
              <a:off x="5652120" y="2348880"/>
              <a:ext cx="1296144" cy="1224136"/>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b"/>
            <a:lstStyle/>
            <a:p>
              <a:endParaRPr lang="zh-CN" altLang="en-US" dirty="0"/>
            </a:p>
          </p:txBody>
        </p:sp>
      </p:grpSp>
      <p:sp>
        <p:nvSpPr>
          <p:cNvPr id="6" name="矩形 5"/>
          <p:cNvSpPr/>
          <p:nvPr/>
        </p:nvSpPr>
        <p:spPr>
          <a:xfrm>
            <a:off x="5724128" y="2982664"/>
            <a:ext cx="2376264" cy="2016224"/>
          </a:xfrm>
          <a:prstGeom prst="rect">
            <a:avLst/>
          </a:prstGeom>
        </p:spPr>
        <p:style>
          <a:lnRef idx="1">
            <a:schemeClr val="accent3"/>
          </a:lnRef>
          <a:fillRef idx="2">
            <a:schemeClr val="accent3"/>
          </a:fillRef>
          <a:effectRef idx="1">
            <a:schemeClr val="accent3"/>
          </a:effectRef>
          <a:fontRef idx="minor">
            <a:schemeClr val="dk1"/>
          </a:fontRef>
        </p:style>
        <p:txBody>
          <a:bodyPr rtlCol="0" anchor="b"/>
          <a:lstStyle/>
          <a:p>
            <a:r>
              <a:rPr lang="en-US" altLang="zh-CN" dirty="0" smtClean="0"/>
              <a:t>TAE</a:t>
            </a:r>
            <a:endParaRPr lang="zh-CN" altLang="en-US" dirty="0"/>
          </a:p>
        </p:txBody>
      </p:sp>
      <p:sp>
        <p:nvSpPr>
          <p:cNvPr id="7" name="矩形 6"/>
          <p:cNvSpPr/>
          <p:nvPr/>
        </p:nvSpPr>
        <p:spPr>
          <a:xfrm>
            <a:off x="6069312" y="3400424"/>
            <a:ext cx="1671040" cy="108012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dirty="0" smtClean="0"/>
              <a:t>第三方</a:t>
            </a:r>
            <a:r>
              <a:rPr lang="en-US" altLang="zh-CN" dirty="0" smtClean="0"/>
              <a:t>APP</a:t>
            </a:r>
            <a:endParaRPr lang="zh-CN" altLang="en-US" dirty="0"/>
          </a:p>
        </p:txBody>
      </p:sp>
      <p:sp>
        <p:nvSpPr>
          <p:cNvPr id="17" name="上箭头 16"/>
          <p:cNvSpPr/>
          <p:nvPr/>
        </p:nvSpPr>
        <p:spPr>
          <a:xfrm>
            <a:off x="6832824" y="2780928"/>
            <a:ext cx="72008" cy="7200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7610624" y="3976488"/>
            <a:ext cx="57606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左箭头 19"/>
          <p:cNvSpPr/>
          <p:nvPr/>
        </p:nvSpPr>
        <p:spPr>
          <a:xfrm>
            <a:off x="5565824" y="3990776"/>
            <a:ext cx="648072"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7" grpId="0" animBg="1"/>
      <p:bldP spid="17" grpId="0" animBg="1"/>
      <p:bldP spid="19" grpId="0" animBg="1"/>
      <p:bldP spid="2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4" name="图示 3"/>
          <p:cNvGraphicFramePr/>
          <p:nvPr>
            <p:extLst>
              <p:ext uri="{D42A27DB-BD31-4B8C-83A1-F6EECF244321}">
                <p14:modId xmlns="" xmlns:p14="http://schemas.microsoft.com/office/powerpoint/2010/main" val="3466038989"/>
              </p:ext>
            </p:extLst>
          </p:nvPr>
        </p:nvGraphicFramePr>
        <p:xfrm>
          <a:off x="2744180" y="1340768"/>
          <a:ext cx="3960440"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zh-CN" altLang="en-US" dirty="0" smtClean="0">
                <a:solidFill>
                  <a:srgbClr val="FF0000"/>
                </a:solidFill>
              </a:rPr>
              <a:t>基础建站平台技术架构</a:t>
            </a:r>
            <a:endParaRPr lang="zh-CN" altLang="en-US" dirty="0"/>
          </a:p>
        </p:txBody>
      </p:sp>
      <p:sp>
        <p:nvSpPr>
          <p:cNvPr id="3" name="内容占位符 2"/>
          <p:cNvSpPr>
            <a:spLocks noGrp="1"/>
          </p:cNvSpPr>
          <p:nvPr>
            <p:ph idx="1"/>
          </p:nvPr>
        </p:nvSpPr>
        <p:spPr>
          <a:xfrm>
            <a:off x="457200" y="1268760"/>
            <a:ext cx="8229600" cy="5184576"/>
          </a:xfrm>
        </p:spPr>
        <p:txBody>
          <a:bodyPr>
            <a:normAutofit/>
          </a:bodyPr>
          <a:lstStyle/>
          <a:p>
            <a:r>
              <a:rPr lang="zh-CN" altLang="en-US" sz="2700" dirty="0" smtClean="0"/>
              <a:t>现有的两种“站”的模式</a:t>
            </a:r>
            <a:endParaRPr lang="en-US" altLang="zh-CN" sz="2700" dirty="0" smtClean="0"/>
          </a:p>
          <a:p>
            <a:pPr lvl="1"/>
            <a:r>
              <a:rPr lang="en-US" altLang="zh-CN" dirty="0" err="1" smtClean="0"/>
              <a:t>TaeSite</a:t>
            </a:r>
            <a:r>
              <a:rPr lang="en-US" altLang="zh-CN" dirty="0" smtClean="0"/>
              <a:t> + </a:t>
            </a:r>
            <a:r>
              <a:rPr lang="en-US" altLang="zh-CN" dirty="0" err="1" smtClean="0"/>
              <a:t>TaeContainer</a:t>
            </a:r>
            <a:r>
              <a:rPr lang="en-US" altLang="zh-CN" dirty="0" smtClean="0"/>
              <a:t>/</a:t>
            </a:r>
            <a:r>
              <a:rPr lang="en-US" altLang="zh-CN" dirty="0" err="1" smtClean="0"/>
              <a:t>ShopSystem</a:t>
            </a:r>
            <a:endParaRPr lang="en-US" altLang="zh-CN" dirty="0" smtClean="0"/>
          </a:p>
          <a:p>
            <a:pPr lvl="1"/>
            <a:r>
              <a:rPr lang="en-US" altLang="zh-CN" dirty="0" err="1" smtClean="0"/>
              <a:t>TaeGrid</a:t>
            </a:r>
            <a:r>
              <a:rPr lang="en-US" altLang="zh-CN" dirty="0" smtClean="0"/>
              <a:t> + APP</a:t>
            </a:r>
            <a:r>
              <a:rPr lang="zh-CN" altLang="en-US" dirty="0" smtClean="0"/>
              <a:t>模式</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TaeSite</a:t>
            </a:r>
            <a:r>
              <a:rPr lang="en-US" altLang="zh-CN" dirty="0" smtClean="0"/>
              <a:t> + </a:t>
            </a:r>
            <a:r>
              <a:rPr lang="en-US" altLang="zh-CN" dirty="0" err="1" smtClean="0"/>
              <a:t>TaeContainer</a:t>
            </a:r>
            <a:r>
              <a:rPr lang="en-US" altLang="zh-CN" dirty="0" smtClean="0"/>
              <a:t>/</a:t>
            </a:r>
            <a:r>
              <a:rPr lang="en-US" altLang="zh-CN" dirty="0" err="1" smtClean="0"/>
              <a:t>ShopSystem</a:t>
            </a:r>
            <a:endParaRPr lang="zh-CN" altLang="en-US" dirty="0"/>
          </a:p>
        </p:txBody>
      </p:sp>
      <p:sp>
        <p:nvSpPr>
          <p:cNvPr id="3" name="内容占位符 2"/>
          <p:cNvSpPr>
            <a:spLocks noGrp="1"/>
          </p:cNvSpPr>
          <p:nvPr>
            <p:ph idx="1"/>
          </p:nvPr>
        </p:nvSpPr>
        <p:spPr/>
        <p:txBody>
          <a:bodyPr>
            <a:normAutofit fontScale="85000" lnSpcReduction="20000"/>
          </a:bodyPr>
          <a:lstStyle/>
          <a:p>
            <a:pPr lvl="0">
              <a:defRPr/>
            </a:pPr>
            <a:r>
              <a:rPr lang="zh-CN" altLang="en-US" dirty="0" smtClean="0"/>
              <a:t>核心架构</a:t>
            </a:r>
            <a:endParaRPr lang="en-US" altLang="zh-CN" dirty="0" smtClean="0"/>
          </a:p>
          <a:p>
            <a:pPr marL="800100" lvl="1" indent="-342900"/>
            <a:r>
              <a:rPr lang="zh-CN" altLang="en-US" sz="3200" dirty="0" smtClean="0"/>
              <a:t>关系数据表</a:t>
            </a:r>
            <a:r>
              <a:rPr lang="en-US" altLang="zh-CN" sz="3200" dirty="0" smtClean="0"/>
              <a:t>+</a:t>
            </a:r>
            <a:r>
              <a:rPr lang="zh-CN" altLang="en-US" sz="3200" dirty="0" smtClean="0"/>
              <a:t>渲染引擎</a:t>
            </a:r>
            <a:endParaRPr lang="en-US" altLang="zh-CN" sz="3200" dirty="0" smtClean="0"/>
          </a:p>
          <a:p>
            <a:pPr marL="800100" lvl="1" indent="-342900"/>
            <a:r>
              <a:rPr lang="zh-CN" altLang="en-US" sz="3200" dirty="0" smtClean="0"/>
              <a:t>一个站点对应一个数据集：多条关联表记录</a:t>
            </a:r>
            <a:endParaRPr lang="en-US" altLang="zh-CN" sz="3200" dirty="0" smtClean="0"/>
          </a:p>
          <a:p>
            <a:pPr marL="800100" lvl="1" indent="-342900"/>
            <a:r>
              <a:rPr lang="zh-CN" altLang="en-US" sz="3200" dirty="0" smtClean="0"/>
              <a:t>所有站点共用数据模型</a:t>
            </a:r>
            <a:endParaRPr lang="en-US" altLang="zh-CN" sz="3200" dirty="0" smtClean="0"/>
          </a:p>
          <a:p>
            <a:r>
              <a:rPr lang="zh-CN" altLang="en-US" dirty="0" smtClean="0"/>
              <a:t>优点</a:t>
            </a:r>
            <a:endParaRPr lang="en-US" altLang="zh-CN" dirty="0" smtClean="0"/>
          </a:p>
          <a:p>
            <a:pPr marL="800100" lvl="1" indent="-342900"/>
            <a:r>
              <a:rPr lang="zh-CN" altLang="en-US" sz="3200" dirty="0" smtClean="0"/>
              <a:t>统一集中式的渲染逻辑，便于控制和缓存。</a:t>
            </a:r>
            <a:endParaRPr lang="en-US" altLang="zh-CN" sz="3200" dirty="0" smtClean="0"/>
          </a:p>
          <a:p>
            <a:pPr marL="800100" lvl="1" indent="-342900"/>
            <a:r>
              <a:rPr lang="zh-CN" altLang="en-US" sz="3200" dirty="0" smtClean="0"/>
              <a:t>能支持千万级别的大量站点</a:t>
            </a:r>
            <a:endParaRPr lang="en-US" altLang="zh-CN" sz="3200" dirty="0" smtClean="0"/>
          </a:p>
          <a:p>
            <a:r>
              <a:rPr lang="zh-CN" altLang="en-US" dirty="0" smtClean="0"/>
              <a:t>缺点</a:t>
            </a:r>
            <a:endParaRPr lang="en-US" altLang="zh-CN" dirty="0" smtClean="0"/>
          </a:p>
          <a:p>
            <a:pPr marL="800100" lvl="1" indent="-342900"/>
            <a:r>
              <a:rPr lang="zh-CN" altLang="en-US" sz="3200" dirty="0" smtClean="0"/>
              <a:t>因为共用数据模型和表结构限制，面对不可预期的需求，能够支持的多样性有限。扩展和个性化方面缺乏弹性</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nvSpPr>
        <p:spPr>
          <a:xfrm>
            <a:off x="467544" y="1918476"/>
            <a:ext cx="1800200" cy="7200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店铺装修</a:t>
            </a:r>
            <a:endParaRPr lang="zh-CN" altLang="en-US" sz="2400" dirty="0"/>
          </a:p>
        </p:txBody>
      </p:sp>
      <p:sp>
        <p:nvSpPr>
          <p:cNvPr id="7" name="流程图: 可选过程 6"/>
          <p:cNvSpPr/>
          <p:nvPr/>
        </p:nvSpPr>
        <p:spPr>
          <a:xfrm>
            <a:off x="467544" y="3574660"/>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en-US" altLang="zh-CN" sz="3200" dirty="0" smtClean="0"/>
              <a:t>grid</a:t>
            </a:r>
            <a:endParaRPr lang="zh-CN" altLang="en-US" sz="3200" dirty="0"/>
          </a:p>
        </p:txBody>
      </p:sp>
      <p:sp>
        <p:nvSpPr>
          <p:cNvPr id="8" name="椭圆 7"/>
          <p:cNvSpPr/>
          <p:nvPr/>
        </p:nvSpPr>
        <p:spPr>
          <a:xfrm>
            <a:off x="539552" y="3646668"/>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9" name="椭圆 8"/>
          <p:cNvSpPr/>
          <p:nvPr/>
        </p:nvSpPr>
        <p:spPr>
          <a:xfrm>
            <a:off x="1763688" y="3646668"/>
            <a:ext cx="936104" cy="6480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18" name="流程图: 可选过程 17"/>
          <p:cNvSpPr/>
          <p:nvPr/>
        </p:nvSpPr>
        <p:spPr>
          <a:xfrm>
            <a:off x="3347864" y="3574660"/>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en-US" altLang="zh-CN" sz="3200" dirty="0" smtClean="0"/>
              <a:t>grid</a:t>
            </a:r>
            <a:endParaRPr lang="zh-CN" altLang="en-US" sz="3200" dirty="0"/>
          </a:p>
        </p:txBody>
      </p:sp>
      <p:sp>
        <p:nvSpPr>
          <p:cNvPr id="19" name="椭圆 18"/>
          <p:cNvSpPr/>
          <p:nvPr/>
        </p:nvSpPr>
        <p:spPr>
          <a:xfrm>
            <a:off x="3419872" y="3646668"/>
            <a:ext cx="936104" cy="64807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smtClean="0"/>
              <a:t>app2</a:t>
            </a:r>
            <a:endParaRPr lang="zh-CN" altLang="en-US" dirty="0"/>
          </a:p>
        </p:txBody>
      </p:sp>
      <p:sp>
        <p:nvSpPr>
          <p:cNvPr id="20" name="椭圆 19"/>
          <p:cNvSpPr/>
          <p:nvPr/>
        </p:nvSpPr>
        <p:spPr>
          <a:xfrm>
            <a:off x="4644008" y="3646668"/>
            <a:ext cx="936104" cy="6480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app3</a:t>
            </a:r>
            <a:endParaRPr lang="zh-CN" altLang="en-US" dirty="0"/>
          </a:p>
        </p:txBody>
      </p:sp>
      <p:sp>
        <p:nvSpPr>
          <p:cNvPr id="21" name="流程图: 可选过程 20"/>
          <p:cNvSpPr/>
          <p:nvPr/>
        </p:nvSpPr>
        <p:spPr>
          <a:xfrm>
            <a:off x="6300192" y="3574660"/>
            <a:ext cx="2304256" cy="144016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tLang="zh-CN" sz="3200" dirty="0" smtClean="0"/>
          </a:p>
          <a:p>
            <a:pPr algn="ctr"/>
            <a:r>
              <a:rPr lang="en-US" altLang="zh-CN" sz="3200" dirty="0" smtClean="0"/>
              <a:t>grid</a:t>
            </a:r>
            <a:endParaRPr lang="zh-CN" altLang="en-US" sz="3200" dirty="0"/>
          </a:p>
        </p:txBody>
      </p:sp>
      <p:sp>
        <p:nvSpPr>
          <p:cNvPr id="22" name="椭圆 21"/>
          <p:cNvSpPr/>
          <p:nvPr/>
        </p:nvSpPr>
        <p:spPr>
          <a:xfrm>
            <a:off x="6372200" y="3646668"/>
            <a:ext cx="936104" cy="648072"/>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app3</a:t>
            </a:r>
            <a:endParaRPr lang="zh-CN" altLang="en-US" dirty="0"/>
          </a:p>
        </p:txBody>
      </p:sp>
      <p:sp>
        <p:nvSpPr>
          <p:cNvPr id="23" name="椭圆 22"/>
          <p:cNvSpPr/>
          <p:nvPr/>
        </p:nvSpPr>
        <p:spPr>
          <a:xfrm>
            <a:off x="7596336" y="3646668"/>
            <a:ext cx="936104" cy="64807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CN" dirty="0" smtClean="0"/>
              <a:t>app1</a:t>
            </a:r>
            <a:endParaRPr lang="zh-CN" altLang="en-US" dirty="0"/>
          </a:p>
        </p:txBody>
      </p:sp>
      <p:sp>
        <p:nvSpPr>
          <p:cNvPr id="24" name="流程图: 可选过程 23"/>
          <p:cNvSpPr/>
          <p:nvPr/>
        </p:nvSpPr>
        <p:spPr>
          <a:xfrm>
            <a:off x="6732240" y="1846468"/>
            <a:ext cx="1800200" cy="79208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店铺浏览</a:t>
            </a:r>
            <a:endParaRPr lang="zh-CN" altLang="en-US" sz="2400" dirty="0"/>
          </a:p>
        </p:txBody>
      </p:sp>
      <p:cxnSp>
        <p:nvCxnSpPr>
          <p:cNvPr id="27" name="直接箭头连接符 26"/>
          <p:cNvCxnSpPr>
            <a:stCxn id="4" idx="2"/>
            <a:endCxn id="7" idx="0"/>
          </p:cNvCxnSpPr>
          <p:nvPr/>
        </p:nvCxnSpPr>
        <p:spPr>
          <a:xfrm>
            <a:off x="1367644" y="2638556"/>
            <a:ext cx="25202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4" idx="2"/>
            <a:endCxn id="21" idx="0"/>
          </p:cNvCxnSpPr>
          <p:nvPr/>
        </p:nvCxnSpPr>
        <p:spPr>
          <a:xfrm flipH="1">
            <a:off x="7452320" y="2638556"/>
            <a:ext cx="180020"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4" idx="2"/>
            <a:endCxn id="18" idx="0"/>
          </p:cNvCxnSpPr>
          <p:nvPr/>
        </p:nvCxnSpPr>
        <p:spPr>
          <a:xfrm>
            <a:off x="1367644" y="2638556"/>
            <a:ext cx="313234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4" idx="2"/>
            <a:endCxn id="18" idx="0"/>
          </p:cNvCxnSpPr>
          <p:nvPr/>
        </p:nvCxnSpPr>
        <p:spPr>
          <a:xfrm flipH="1">
            <a:off x="4499992" y="2638556"/>
            <a:ext cx="313234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4" idx="2"/>
            <a:endCxn id="21" idx="0"/>
          </p:cNvCxnSpPr>
          <p:nvPr/>
        </p:nvCxnSpPr>
        <p:spPr>
          <a:xfrm>
            <a:off x="1367644" y="2638556"/>
            <a:ext cx="6084676"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4" idx="2"/>
            <a:endCxn id="7" idx="0"/>
          </p:cNvCxnSpPr>
          <p:nvPr/>
        </p:nvCxnSpPr>
        <p:spPr>
          <a:xfrm flipH="1">
            <a:off x="1619672" y="2638556"/>
            <a:ext cx="601266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7" idx="3"/>
            <a:endCxn id="18" idx="1"/>
          </p:cNvCxnSpPr>
          <p:nvPr/>
        </p:nvCxnSpPr>
        <p:spPr>
          <a:xfrm>
            <a:off x="2771800" y="4294740"/>
            <a:ext cx="57606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18" idx="3"/>
            <a:endCxn id="21" idx="1"/>
          </p:cNvCxnSpPr>
          <p:nvPr/>
        </p:nvCxnSpPr>
        <p:spPr>
          <a:xfrm>
            <a:off x="5652120" y="4294740"/>
            <a:ext cx="64807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7" idx="2"/>
            <a:endCxn id="21" idx="2"/>
          </p:cNvCxnSpPr>
          <p:nvPr/>
        </p:nvCxnSpPr>
        <p:spPr>
          <a:xfrm rot="16200000" flipH="1">
            <a:off x="4535996" y="2098496"/>
            <a:ext cx="12700" cy="5832648"/>
          </a:xfrm>
          <a:prstGeom prst="bentConnector3">
            <a:avLst>
              <a:gd name="adj1" fmla="val 423530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767771" y="2701272"/>
            <a:ext cx="540533" cy="369332"/>
          </a:xfrm>
          <a:prstGeom prst="rect">
            <a:avLst/>
          </a:prstGeom>
        </p:spPr>
        <p:txBody>
          <a:bodyPr wrap="none">
            <a:spAutoFit/>
          </a:bodyPr>
          <a:lstStyle/>
          <a:p>
            <a:r>
              <a:rPr lang="en-US" altLang="zh-CN" dirty="0" smtClean="0"/>
              <a:t>HSF</a:t>
            </a:r>
          </a:p>
        </p:txBody>
      </p:sp>
      <p:sp>
        <p:nvSpPr>
          <p:cNvPr id="25" name="矩形 24"/>
          <p:cNvSpPr/>
          <p:nvPr/>
        </p:nvSpPr>
        <p:spPr>
          <a:xfrm>
            <a:off x="323528" y="6163047"/>
            <a:ext cx="8568952" cy="648072"/>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dirty="0" smtClean="0"/>
              <a:t>淘 宝 基 础 服 务</a:t>
            </a:r>
            <a:endParaRPr lang="zh-CN" altLang="en-US" dirty="0"/>
          </a:p>
        </p:txBody>
      </p:sp>
      <p:sp>
        <p:nvSpPr>
          <p:cNvPr id="30" name="流程图: 直接访问存储器 29"/>
          <p:cNvSpPr/>
          <p:nvPr/>
        </p:nvSpPr>
        <p:spPr>
          <a:xfrm>
            <a:off x="345649" y="6235055"/>
            <a:ext cx="1152128" cy="504056"/>
          </a:xfrm>
          <a:prstGeom prst="flowChartMagneticDrum">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err="1" smtClean="0"/>
              <a:t>Tair</a:t>
            </a:r>
            <a:endParaRPr lang="zh-CN" altLang="en-US" dirty="0"/>
          </a:p>
        </p:txBody>
      </p:sp>
      <p:sp>
        <p:nvSpPr>
          <p:cNvPr id="32" name="流程图: 磁盘 31"/>
          <p:cNvSpPr/>
          <p:nvPr/>
        </p:nvSpPr>
        <p:spPr>
          <a:xfrm>
            <a:off x="1569785" y="6235055"/>
            <a:ext cx="1152128" cy="504056"/>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TFS</a:t>
            </a:r>
            <a:endParaRPr lang="zh-CN" altLang="en-US" dirty="0"/>
          </a:p>
        </p:txBody>
      </p:sp>
      <p:sp>
        <p:nvSpPr>
          <p:cNvPr id="33" name="圆柱形 32"/>
          <p:cNvSpPr/>
          <p:nvPr/>
        </p:nvSpPr>
        <p:spPr>
          <a:xfrm>
            <a:off x="6394321" y="6235055"/>
            <a:ext cx="1080120" cy="504056"/>
          </a:xfrm>
          <a:prstGeom prst="can">
            <a:avLst>
              <a:gd name="adj" fmla="val 261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err="1" smtClean="0"/>
              <a:t>MySql</a:t>
            </a:r>
            <a:endParaRPr lang="zh-CN" altLang="en-US" dirty="0"/>
          </a:p>
        </p:txBody>
      </p:sp>
      <p:sp>
        <p:nvSpPr>
          <p:cNvPr id="35" name="圆柱形 34"/>
          <p:cNvSpPr/>
          <p:nvPr/>
        </p:nvSpPr>
        <p:spPr>
          <a:xfrm>
            <a:off x="7546449" y="6235055"/>
            <a:ext cx="1296144" cy="504056"/>
          </a:xfrm>
          <a:prstGeom prst="can">
            <a:avLst>
              <a:gd name="adj" fmla="val 2616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err="1" smtClean="0"/>
              <a:t>OceanBase</a:t>
            </a:r>
            <a:endParaRPr lang="zh-CN" altLang="en-US" dirty="0"/>
          </a:p>
        </p:txBody>
      </p:sp>
      <p:sp>
        <p:nvSpPr>
          <p:cNvPr id="36" name="上下箭头 35"/>
          <p:cNvSpPr/>
          <p:nvPr/>
        </p:nvSpPr>
        <p:spPr>
          <a:xfrm>
            <a:off x="4139952" y="4942812"/>
            <a:ext cx="720080" cy="122023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柱形 36"/>
          <p:cNvSpPr/>
          <p:nvPr/>
        </p:nvSpPr>
        <p:spPr>
          <a:xfrm>
            <a:off x="2865929" y="6235055"/>
            <a:ext cx="720080" cy="504056"/>
          </a:xfrm>
          <a:prstGeom prst="can">
            <a:avLst>
              <a:gd name="adj" fmla="val 2616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smtClean="0"/>
              <a:t>Meta</a:t>
            </a:r>
            <a:endParaRPr lang="zh-CN" altLang="en-US" dirty="0"/>
          </a:p>
        </p:txBody>
      </p:sp>
      <p:sp>
        <p:nvSpPr>
          <p:cNvPr id="38" name="圆柱形 37"/>
          <p:cNvSpPr/>
          <p:nvPr/>
        </p:nvSpPr>
        <p:spPr>
          <a:xfrm>
            <a:off x="5602233" y="6235055"/>
            <a:ext cx="720080" cy="504056"/>
          </a:xfrm>
          <a:prstGeom prst="can">
            <a:avLst>
              <a:gd name="adj" fmla="val 26167"/>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dirty="0" smtClean="0"/>
              <a:t>HSF</a:t>
            </a:r>
            <a:endParaRPr lang="zh-CN" altLang="en-US" dirty="0"/>
          </a:p>
        </p:txBody>
      </p:sp>
      <p:sp>
        <p:nvSpPr>
          <p:cNvPr id="40" name="上下箭头 39"/>
          <p:cNvSpPr/>
          <p:nvPr/>
        </p:nvSpPr>
        <p:spPr>
          <a:xfrm>
            <a:off x="6588224" y="4942812"/>
            <a:ext cx="720080" cy="122023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上下箭头 40"/>
          <p:cNvSpPr/>
          <p:nvPr/>
        </p:nvSpPr>
        <p:spPr>
          <a:xfrm>
            <a:off x="1835696" y="4942812"/>
            <a:ext cx="720080" cy="122023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2843808" y="577708"/>
            <a:ext cx="324036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http://app2.taegrid.taobao.com/</a:t>
            </a:r>
            <a:endParaRPr lang="zh-CN" altLang="en-US" dirty="0"/>
          </a:p>
        </p:txBody>
      </p:sp>
      <p:sp>
        <p:nvSpPr>
          <p:cNvPr id="44" name="矩形 43"/>
          <p:cNvSpPr/>
          <p:nvPr/>
        </p:nvSpPr>
        <p:spPr>
          <a:xfrm>
            <a:off x="2843808" y="982372"/>
            <a:ext cx="324036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Tae Grid LB</a:t>
            </a:r>
            <a:endParaRPr lang="zh-CN" altLang="en-US" dirty="0"/>
          </a:p>
        </p:txBody>
      </p:sp>
      <p:sp>
        <p:nvSpPr>
          <p:cNvPr id="45" name="圆角矩形 44"/>
          <p:cNvSpPr/>
          <p:nvPr/>
        </p:nvSpPr>
        <p:spPr>
          <a:xfrm>
            <a:off x="2627784" y="1702452"/>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Tae Grid </a:t>
            </a:r>
            <a:r>
              <a:rPr lang="en-US" altLang="zh-CN" dirty="0" err="1" smtClean="0"/>
              <a:t>Nginx</a:t>
            </a:r>
            <a:endParaRPr lang="zh-CN" altLang="en-US" dirty="0"/>
          </a:p>
        </p:txBody>
      </p:sp>
      <p:sp>
        <p:nvSpPr>
          <p:cNvPr id="46" name="圆角矩形 45"/>
          <p:cNvSpPr/>
          <p:nvPr/>
        </p:nvSpPr>
        <p:spPr>
          <a:xfrm>
            <a:off x="4716016" y="1702452"/>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Tae Grid </a:t>
            </a:r>
            <a:r>
              <a:rPr lang="en-US" altLang="zh-CN" dirty="0" err="1" smtClean="0"/>
              <a:t>Nginx</a:t>
            </a:r>
            <a:endParaRPr lang="zh-CN" altLang="en-US" dirty="0"/>
          </a:p>
        </p:txBody>
      </p:sp>
      <p:cxnSp>
        <p:nvCxnSpPr>
          <p:cNvPr id="47" name="直接箭头连接符 46"/>
          <p:cNvCxnSpPr>
            <a:stCxn id="43" idx="2"/>
            <a:endCxn id="44" idx="0"/>
          </p:cNvCxnSpPr>
          <p:nvPr/>
        </p:nvCxnSpPr>
        <p:spPr>
          <a:xfrm>
            <a:off x="4463988" y="937748"/>
            <a:ext cx="0" cy="446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4" idx="2"/>
            <a:endCxn id="45" idx="0"/>
          </p:cNvCxnSpPr>
          <p:nvPr/>
        </p:nvCxnSpPr>
        <p:spPr>
          <a:xfrm flipH="1">
            <a:off x="3455876" y="1342412"/>
            <a:ext cx="1008112" cy="36004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1" name="直接箭头连接符 50"/>
          <p:cNvCxnSpPr>
            <a:stCxn id="44" idx="2"/>
            <a:endCxn id="46" idx="0"/>
          </p:cNvCxnSpPr>
          <p:nvPr/>
        </p:nvCxnSpPr>
        <p:spPr>
          <a:xfrm>
            <a:off x="4463988" y="1342412"/>
            <a:ext cx="1080120" cy="36004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71" name="矩形 70"/>
          <p:cNvSpPr/>
          <p:nvPr/>
        </p:nvSpPr>
        <p:spPr>
          <a:xfrm>
            <a:off x="1403648" y="2701272"/>
            <a:ext cx="540533" cy="369332"/>
          </a:xfrm>
          <a:prstGeom prst="rect">
            <a:avLst/>
          </a:prstGeom>
        </p:spPr>
        <p:txBody>
          <a:bodyPr wrap="none">
            <a:spAutoFit/>
          </a:bodyPr>
          <a:lstStyle/>
          <a:p>
            <a:r>
              <a:rPr lang="en-US" altLang="zh-CN" dirty="0" smtClean="0"/>
              <a:t>HSF</a:t>
            </a:r>
          </a:p>
        </p:txBody>
      </p:sp>
      <p:sp>
        <p:nvSpPr>
          <p:cNvPr id="72" name="矩形 71"/>
          <p:cNvSpPr/>
          <p:nvPr/>
        </p:nvSpPr>
        <p:spPr>
          <a:xfrm>
            <a:off x="2771800" y="3997416"/>
            <a:ext cx="540533" cy="369332"/>
          </a:xfrm>
          <a:prstGeom prst="rect">
            <a:avLst/>
          </a:prstGeom>
        </p:spPr>
        <p:txBody>
          <a:bodyPr wrap="none">
            <a:spAutoFit/>
          </a:bodyPr>
          <a:lstStyle/>
          <a:p>
            <a:r>
              <a:rPr lang="en-US" altLang="zh-CN" dirty="0" smtClean="0"/>
              <a:t>HSF</a:t>
            </a:r>
          </a:p>
        </p:txBody>
      </p:sp>
      <p:sp>
        <p:nvSpPr>
          <p:cNvPr id="73" name="矩形 72"/>
          <p:cNvSpPr/>
          <p:nvPr/>
        </p:nvSpPr>
        <p:spPr>
          <a:xfrm>
            <a:off x="5724128" y="3997416"/>
            <a:ext cx="540533" cy="369332"/>
          </a:xfrm>
          <a:prstGeom prst="rect">
            <a:avLst/>
          </a:prstGeom>
        </p:spPr>
        <p:txBody>
          <a:bodyPr wrap="none">
            <a:spAutoFit/>
          </a:bodyPr>
          <a:lstStyle/>
          <a:p>
            <a:r>
              <a:rPr lang="en-US" altLang="zh-CN" dirty="0" smtClean="0"/>
              <a:t>HSF</a:t>
            </a:r>
          </a:p>
        </p:txBody>
      </p:sp>
      <p:cxnSp>
        <p:nvCxnSpPr>
          <p:cNvPr id="75" name="直接箭头连接符 74"/>
          <p:cNvCxnSpPr>
            <a:stCxn id="45" idx="2"/>
            <a:endCxn id="7" idx="0"/>
          </p:cNvCxnSpPr>
          <p:nvPr/>
        </p:nvCxnSpPr>
        <p:spPr>
          <a:xfrm flipH="1">
            <a:off x="1619672" y="2350524"/>
            <a:ext cx="1836204" cy="122413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7" name="直接箭头连接符 76"/>
          <p:cNvCxnSpPr>
            <a:stCxn id="45" idx="2"/>
            <a:endCxn id="18" idx="0"/>
          </p:cNvCxnSpPr>
          <p:nvPr/>
        </p:nvCxnSpPr>
        <p:spPr>
          <a:xfrm>
            <a:off x="3455876" y="2350524"/>
            <a:ext cx="1044116" cy="122413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2" name="直接箭头连接符 81"/>
          <p:cNvCxnSpPr>
            <a:stCxn id="46" idx="2"/>
          </p:cNvCxnSpPr>
          <p:nvPr/>
        </p:nvCxnSpPr>
        <p:spPr>
          <a:xfrm flipH="1">
            <a:off x="4427984" y="2350524"/>
            <a:ext cx="1116124" cy="132352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84" name="直接箭头连接符 83"/>
          <p:cNvCxnSpPr>
            <a:stCxn id="46" idx="2"/>
            <a:endCxn id="7" idx="0"/>
          </p:cNvCxnSpPr>
          <p:nvPr/>
        </p:nvCxnSpPr>
        <p:spPr>
          <a:xfrm flipH="1">
            <a:off x="1619672" y="2350524"/>
            <a:ext cx="3924436" cy="1224136"/>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52" name="内容占位符 2"/>
          <p:cNvSpPr txBox="1">
            <a:spLocks/>
          </p:cNvSpPr>
          <p:nvPr/>
        </p:nvSpPr>
        <p:spPr>
          <a:xfrm>
            <a:off x="395536" y="0"/>
            <a:ext cx="8229600" cy="648072"/>
          </a:xfrm>
          <a:prstGeom prst="rect">
            <a:avLst/>
          </a:prstGeom>
        </p:spPr>
        <p:txBody>
          <a:bodyPr vert="horz" lIns="91440" tIns="45720" rIns="91440" bIns="45720" rtlCol="0">
            <a:normAutofit/>
          </a:bodyPr>
          <a:lstStyle/>
          <a:p>
            <a:pPr marL="342900" indent="-342900" algn="ctr">
              <a:lnSpc>
                <a:spcPct val="80000"/>
              </a:lnSpc>
              <a:spcBef>
                <a:spcPct val="20000"/>
              </a:spcBef>
            </a:pPr>
            <a:r>
              <a:rPr lang="zh-CN" altLang="en-US" sz="3200" dirty="0" smtClean="0"/>
              <a:t>清晰的部署和路由模式</a:t>
            </a:r>
          </a:p>
          <a:p>
            <a:pPr marL="342900" marR="0" lvl="0" indent="-342900" algn="ctr" fontAlgn="auto">
              <a:lnSpc>
                <a:spcPct val="80000"/>
              </a:lnSpc>
              <a:spcBef>
                <a:spcPct val="20000"/>
              </a:spcBef>
              <a:spcAft>
                <a:spcPts val="0"/>
              </a:spcAft>
              <a:buClrTx/>
              <a:buSzTx/>
              <a:tabLst/>
              <a:defRPr/>
            </a:pPr>
            <a:endParaRPr lang="zh-CN" altLang="en-US" sz="30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lstStyle/>
          <a:p>
            <a:r>
              <a:rPr lang="en-US" altLang="zh-CN" dirty="0" err="1" smtClean="0"/>
              <a:t>TaeGrid</a:t>
            </a:r>
            <a:r>
              <a:rPr lang="en-US" altLang="zh-CN" dirty="0" smtClean="0"/>
              <a:t> + APP</a:t>
            </a:r>
            <a:r>
              <a:rPr lang="zh-CN" altLang="en-US" dirty="0" smtClean="0"/>
              <a:t>模式</a:t>
            </a:r>
            <a:endParaRPr lang="zh-CN" altLang="en-US" dirty="0"/>
          </a:p>
        </p:txBody>
      </p:sp>
      <p:sp>
        <p:nvSpPr>
          <p:cNvPr id="3" name="内容占位符 2"/>
          <p:cNvSpPr>
            <a:spLocks noGrp="1"/>
          </p:cNvSpPr>
          <p:nvPr>
            <p:ph idx="1"/>
          </p:nvPr>
        </p:nvSpPr>
        <p:spPr>
          <a:xfrm>
            <a:off x="457200" y="1412776"/>
            <a:ext cx="8229600" cy="5256584"/>
          </a:xfrm>
        </p:spPr>
        <p:txBody>
          <a:bodyPr/>
          <a:lstStyle/>
          <a:p>
            <a:r>
              <a:rPr lang="zh-CN" altLang="en-US" dirty="0" smtClean="0"/>
              <a:t>核心架构</a:t>
            </a:r>
            <a:endParaRPr lang="en-US" altLang="zh-CN" dirty="0" smtClean="0"/>
          </a:p>
          <a:p>
            <a:pPr lvl="1"/>
            <a:r>
              <a:rPr lang="zh-CN" altLang="en-US" dirty="0" smtClean="0"/>
              <a:t>一个站点对应一个代码集：</a:t>
            </a:r>
            <a:r>
              <a:rPr lang="en-US" altLang="zh-CN" dirty="0" smtClean="0"/>
              <a:t>APP</a:t>
            </a:r>
          </a:p>
          <a:p>
            <a:pPr lvl="1"/>
            <a:r>
              <a:rPr lang="zh-CN" altLang="en-US" dirty="0" smtClean="0"/>
              <a:t>网格部署，分布式渲染</a:t>
            </a:r>
            <a:endParaRPr lang="en-US" altLang="zh-CN" dirty="0" smtClean="0"/>
          </a:p>
          <a:p>
            <a:pPr lvl="1"/>
            <a:r>
              <a:rPr lang="zh-CN" altLang="en-US" dirty="0" smtClean="0"/>
              <a:t>页面内容完全由</a:t>
            </a:r>
            <a:r>
              <a:rPr lang="en-US" altLang="zh-CN" dirty="0" smtClean="0"/>
              <a:t>APP</a:t>
            </a:r>
            <a:r>
              <a:rPr lang="zh-CN" altLang="en-US" dirty="0" smtClean="0"/>
              <a:t>掌握，控制</a:t>
            </a:r>
            <a:endParaRPr lang="en-US" altLang="zh-CN" dirty="0" smtClean="0"/>
          </a:p>
          <a:p>
            <a:r>
              <a:rPr lang="zh-CN" altLang="en-US" dirty="0" smtClean="0"/>
              <a:t>优点</a:t>
            </a:r>
            <a:endParaRPr lang="en-US" altLang="zh-CN" dirty="0" smtClean="0"/>
          </a:p>
          <a:p>
            <a:pPr lvl="1"/>
            <a:r>
              <a:rPr lang="zh-CN" altLang="en-US" dirty="0" smtClean="0"/>
              <a:t>天然可满足任意的定制化需求：</a:t>
            </a:r>
            <a:r>
              <a:rPr lang="en-US" altLang="zh-CN" dirty="0" smtClean="0"/>
              <a:t>coding</a:t>
            </a:r>
            <a:r>
              <a:rPr lang="zh-CN" altLang="en-US" dirty="0" smtClean="0"/>
              <a:t>即所得</a:t>
            </a:r>
            <a:endParaRPr lang="en-US" altLang="zh-CN" dirty="0" smtClean="0"/>
          </a:p>
          <a:p>
            <a:pPr lvl="1"/>
            <a:r>
              <a:rPr lang="zh-CN" altLang="en-US" dirty="0" smtClean="0"/>
              <a:t>弹性部署，互相隔离</a:t>
            </a:r>
            <a:endParaRPr lang="en-US" altLang="zh-CN" dirty="0" smtClean="0"/>
          </a:p>
          <a:p>
            <a:r>
              <a:rPr lang="zh-CN" altLang="en-US" dirty="0" smtClean="0"/>
              <a:t>缺点</a:t>
            </a:r>
            <a:endParaRPr lang="en-US" altLang="zh-CN" dirty="0" smtClean="0"/>
          </a:p>
          <a:p>
            <a:pPr lvl="1"/>
            <a:r>
              <a:rPr lang="zh-CN" altLang="en-US" dirty="0" smtClean="0"/>
              <a:t>相对较重，能支持的站点数目有限</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lstStyle/>
          <a:p>
            <a:r>
              <a:rPr lang="en-US" altLang="zh-CN" dirty="0" err="1" smtClean="0"/>
              <a:t>TaeGrid</a:t>
            </a:r>
            <a:r>
              <a:rPr lang="en-US" altLang="zh-CN" dirty="0" smtClean="0"/>
              <a:t> + </a:t>
            </a:r>
            <a:r>
              <a:rPr lang="en-US" altLang="zh-CN" dirty="0" err="1" smtClean="0"/>
              <a:t>TaeSite</a:t>
            </a:r>
            <a:r>
              <a:rPr lang="en-US" altLang="zh-CN" dirty="0" smtClean="0"/>
              <a:t> = </a:t>
            </a:r>
            <a:r>
              <a:rPr lang="zh-CN" altLang="en-US" dirty="0" smtClean="0"/>
              <a:t>？</a:t>
            </a:r>
            <a:endParaRPr lang="zh-CN" altLang="en-US" dirty="0"/>
          </a:p>
        </p:txBody>
      </p:sp>
      <p:sp>
        <p:nvSpPr>
          <p:cNvPr id="3" name="内容占位符 2"/>
          <p:cNvSpPr>
            <a:spLocks noGrp="1"/>
          </p:cNvSpPr>
          <p:nvPr>
            <p:ph idx="1"/>
          </p:nvPr>
        </p:nvSpPr>
        <p:spPr>
          <a:xfrm>
            <a:off x="457200" y="1124744"/>
            <a:ext cx="8229600" cy="5472608"/>
          </a:xfrm>
        </p:spPr>
        <p:txBody>
          <a:bodyPr>
            <a:normAutofit/>
          </a:bodyPr>
          <a:lstStyle/>
          <a:p>
            <a:r>
              <a:rPr lang="zh-CN" altLang="en-US" dirty="0" smtClean="0"/>
              <a:t>架构设想</a:t>
            </a:r>
            <a:endParaRPr lang="en-US" altLang="zh-CN" dirty="0" smtClean="0"/>
          </a:p>
          <a:p>
            <a:pPr lvl="1"/>
            <a:r>
              <a:rPr lang="zh-CN" altLang="en-US" b="1" dirty="0" smtClean="0">
                <a:solidFill>
                  <a:schemeClr val="accent1"/>
                </a:solidFill>
              </a:rPr>
              <a:t>一个站点类型对应一个物种</a:t>
            </a:r>
            <a:r>
              <a:rPr lang="en-US" altLang="zh-CN" b="1" dirty="0" smtClean="0">
                <a:solidFill>
                  <a:schemeClr val="accent1"/>
                </a:solidFill>
              </a:rPr>
              <a:t>APP</a:t>
            </a:r>
            <a:r>
              <a:rPr lang="zh-CN" altLang="en-US" b="1" dirty="0" smtClean="0">
                <a:solidFill>
                  <a:schemeClr val="accent1"/>
                </a:solidFill>
              </a:rPr>
              <a:t>，个性化，定制完全由物种</a:t>
            </a:r>
            <a:r>
              <a:rPr lang="en-US" altLang="zh-CN" b="1" dirty="0" smtClean="0">
                <a:solidFill>
                  <a:schemeClr val="accent1"/>
                </a:solidFill>
              </a:rPr>
              <a:t>APP</a:t>
            </a:r>
            <a:r>
              <a:rPr lang="zh-CN" altLang="en-US" b="1" dirty="0" smtClean="0">
                <a:solidFill>
                  <a:schemeClr val="accent1"/>
                </a:solidFill>
              </a:rPr>
              <a:t>控制</a:t>
            </a:r>
            <a:endParaRPr lang="en-US" altLang="zh-CN" b="1" dirty="0" smtClean="0">
              <a:solidFill>
                <a:schemeClr val="accent1"/>
              </a:solidFill>
            </a:endParaRPr>
          </a:p>
          <a:p>
            <a:pPr lvl="1"/>
            <a:r>
              <a:rPr lang="zh-CN" altLang="en-US" b="1" dirty="0" smtClean="0">
                <a:solidFill>
                  <a:schemeClr val="accent1"/>
                </a:solidFill>
              </a:rPr>
              <a:t>一个站点实例（物种个体）对应一个数据集。同一个站点类型内共享数据模型</a:t>
            </a:r>
            <a:endParaRPr lang="en-US" altLang="zh-CN" b="1" dirty="0" smtClean="0">
              <a:solidFill>
                <a:schemeClr val="accent1"/>
              </a:solidFill>
            </a:endParaRPr>
          </a:p>
          <a:p>
            <a:r>
              <a:rPr lang="zh-CN" altLang="en-US" dirty="0" smtClean="0"/>
              <a:t>优点：充分发挥了两者的优点</a:t>
            </a:r>
            <a:endParaRPr lang="en-US" altLang="zh-CN" dirty="0" smtClean="0"/>
          </a:p>
          <a:p>
            <a:pPr lvl="1"/>
            <a:r>
              <a:rPr lang="zh-CN" altLang="en-US" dirty="0" smtClean="0"/>
              <a:t>可满足任意的定制化需求：</a:t>
            </a:r>
            <a:r>
              <a:rPr lang="en-US" altLang="zh-CN" dirty="0" smtClean="0"/>
              <a:t>coding</a:t>
            </a:r>
            <a:r>
              <a:rPr lang="zh-CN" altLang="en-US" dirty="0" smtClean="0"/>
              <a:t>即所得；业务方能在这个平台上参与进来。以最小代价，集中精力完成定制化需求：只需写好</a:t>
            </a:r>
            <a:r>
              <a:rPr lang="en-US" altLang="zh-CN" dirty="0" smtClean="0"/>
              <a:t>APP</a:t>
            </a:r>
            <a:r>
              <a:rPr lang="zh-CN" altLang="en-US" dirty="0" smtClean="0"/>
              <a:t>即可</a:t>
            </a:r>
            <a:endParaRPr lang="en-US" altLang="zh-CN" dirty="0" smtClean="0"/>
          </a:p>
          <a:p>
            <a:pPr marL="800100" lvl="1" indent="-342900"/>
            <a:r>
              <a:rPr lang="zh-CN" altLang="en-US" dirty="0" smtClean="0"/>
              <a:t>同一个站点类型统一集中式的渲染逻辑，便于控制和缓存。能支持千万级别的大量站点</a:t>
            </a:r>
            <a:endParaRPr lang="en-US" altLang="zh-CN" dirty="0" smtClean="0"/>
          </a:p>
          <a:p>
            <a:pPr lvl="1"/>
            <a:endParaRPr lang="en-US" altLang="zh-CN" dirty="0" smtClean="0"/>
          </a:p>
          <a:p>
            <a:pPr lvl="1"/>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2840" y="-27384"/>
            <a:ext cx="8229600" cy="1143000"/>
          </a:xfrm>
        </p:spPr>
        <p:txBody>
          <a:bodyPr/>
          <a:lstStyle/>
          <a:p>
            <a:r>
              <a:rPr lang="zh-CN" altLang="en-US" dirty="0" smtClean="0"/>
              <a:t>大体实现</a:t>
            </a:r>
            <a:endParaRPr lang="zh-CN" altLang="en-US" dirty="0"/>
          </a:p>
        </p:txBody>
      </p:sp>
      <p:graphicFrame>
        <p:nvGraphicFramePr>
          <p:cNvPr id="5" name="内容占位符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椭圆 5"/>
          <p:cNvSpPr/>
          <p:nvPr/>
        </p:nvSpPr>
        <p:spPr>
          <a:xfrm>
            <a:off x="2843808" y="1124744"/>
            <a:ext cx="2304256"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dirty="0" smtClean="0"/>
              <a:t>物种</a:t>
            </a:r>
            <a:r>
              <a:rPr lang="en-US" altLang="zh-CN" sz="2400" dirty="0" smtClean="0"/>
              <a:t>APP</a:t>
            </a:r>
          </a:p>
          <a:p>
            <a:pPr lvl="0"/>
            <a:r>
              <a:rPr lang="zh-CN" altLang="en-US" sz="2400" dirty="0" smtClean="0"/>
              <a:t>代码集</a:t>
            </a:r>
            <a:endParaRPr lang="zh-CN" altLang="en-US" sz="2400" dirty="0"/>
          </a:p>
        </p:txBody>
      </p:sp>
      <p:sp>
        <p:nvSpPr>
          <p:cNvPr id="7" name="椭圆 6"/>
          <p:cNvSpPr/>
          <p:nvPr/>
        </p:nvSpPr>
        <p:spPr>
          <a:xfrm>
            <a:off x="2699792" y="5445224"/>
            <a:ext cx="2448272"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dirty="0" smtClean="0"/>
              <a:t>物种个体</a:t>
            </a:r>
            <a:endParaRPr lang="en-US" altLang="zh-CN" sz="2400" dirty="0" smtClean="0"/>
          </a:p>
          <a:p>
            <a:pPr lvl="0"/>
            <a:r>
              <a:rPr lang="zh-CN" altLang="en-US" sz="2400" dirty="0" smtClean="0"/>
              <a:t>数据集</a:t>
            </a:r>
            <a:endParaRPr lang="zh-CN" altLang="en-US" sz="2400" dirty="0"/>
          </a:p>
        </p:txBody>
      </p:sp>
      <p:sp>
        <p:nvSpPr>
          <p:cNvPr id="13" name="下箭头 12"/>
          <p:cNvSpPr/>
          <p:nvPr/>
        </p:nvSpPr>
        <p:spPr>
          <a:xfrm>
            <a:off x="3995936" y="2276872"/>
            <a:ext cx="504056"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上箭头 13"/>
          <p:cNvSpPr/>
          <p:nvPr/>
        </p:nvSpPr>
        <p:spPr>
          <a:xfrm>
            <a:off x="3995936" y="4725144"/>
            <a:ext cx="432048" cy="72008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核心概念</a:t>
            </a:r>
            <a:endParaRPr lang="zh-CN" altLang="en-US" dirty="0"/>
          </a:p>
        </p:txBody>
      </p:sp>
      <p:sp>
        <p:nvSpPr>
          <p:cNvPr id="3" name="内容占位符 2"/>
          <p:cNvSpPr>
            <a:spLocks noGrp="1"/>
          </p:cNvSpPr>
          <p:nvPr>
            <p:ph idx="1"/>
          </p:nvPr>
        </p:nvSpPr>
        <p:spPr>
          <a:xfrm>
            <a:off x="457200" y="1600200"/>
            <a:ext cx="8229600" cy="5069160"/>
          </a:xfrm>
        </p:spPr>
        <p:txBody>
          <a:bodyPr/>
          <a:lstStyle/>
          <a:p>
            <a:r>
              <a:rPr lang="zh-CN" altLang="en-US" dirty="0" smtClean="0"/>
              <a:t>数据集</a:t>
            </a:r>
            <a:endParaRPr lang="en-US" altLang="zh-CN" dirty="0" smtClean="0"/>
          </a:p>
          <a:p>
            <a:pPr lvl="1"/>
            <a:r>
              <a:rPr lang="zh-CN" altLang="en-US" dirty="0" smtClean="0"/>
              <a:t>一个具体站点（物种个体）的组织信息</a:t>
            </a:r>
            <a:endParaRPr lang="en-US" altLang="zh-CN" dirty="0" smtClean="0"/>
          </a:p>
          <a:p>
            <a:pPr lvl="1"/>
            <a:r>
              <a:rPr lang="zh-CN" altLang="en-US" dirty="0" smtClean="0"/>
              <a:t>站点</a:t>
            </a:r>
            <a:r>
              <a:rPr lang="en-US" altLang="zh-CN" dirty="0" smtClean="0"/>
              <a:t>-</a:t>
            </a:r>
            <a:r>
              <a:rPr lang="zh-CN" altLang="en-US" dirty="0" smtClean="0"/>
              <a:t>页面 </a:t>
            </a:r>
            <a:r>
              <a:rPr lang="en-US" altLang="zh-CN" dirty="0" smtClean="0"/>
              <a:t>–</a:t>
            </a:r>
            <a:r>
              <a:rPr lang="zh-CN" altLang="en-US" dirty="0" smtClean="0"/>
              <a:t>布局</a:t>
            </a:r>
            <a:r>
              <a:rPr lang="en-US" altLang="zh-CN" dirty="0" smtClean="0"/>
              <a:t>-</a:t>
            </a:r>
            <a:r>
              <a:rPr lang="zh-CN" altLang="en-US" dirty="0" smtClean="0"/>
              <a:t>模块，主从表结构记录集</a:t>
            </a:r>
            <a:endParaRPr lang="en-US" altLang="zh-CN" dirty="0" smtClean="0"/>
          </a:p>
          <a:p>
            <a:pPr lvl="1"/>
            <a:r>
              <a:rPr lang="zh-CN" altLang="en-US" dirty="0" smtClean="0"/>
              <a:t>物种本身的元信息：</a:t>
            </a:r>
            <a:r>
              <a:rPr lang="en-US" altLang="zh-CN" dirty="0" err="1" smtClean="0"/>
              <a:t>js</a:t>
            </a:r>
            <a:r>
              <a:rPr lang="en-US" altLang="zh-CN" dirty="0" smtClean="0"/>
              <a:t>/</a:t>
            </a:r>
            <a:r>
              <a:rPr lang="en-US" altLang="zh-CN" dirty="0" err="1" smtClean="0"/>
              <a:t>css</a:t>
            </a:r>
            <a:r>
              <a:rPr lang="en-US" altLang="zh-CN" dirty="0" smtClean="0"/>
              <a:t>;</a:t>
            </a:r>
            <a:r>
              <a:rPr lang="zh-CN" altLang="en-US" dirty="0" smtClean="0"/>
              <a:t>头尾，菜单。。</a:t>
            </a:r>
            <a:endParaRPr lang="en-US" altLang="zh-CN" dirty="0" smtClean="0"/>
          </a:p>
          <a:p>
            <a:pPr lvl="1"/>
            <a:endParaRPr lang="en-US" altLang="zh-CN" dirty="0" smtClean="0"/>
          </a:p>
          <a:p>
            <a:r>
              <a:rPr lang="zh-CN" altLang="en-US" dirty="0" smtClean="0"/>
              <a:t>代码集</a:t>
            </a:r>
          </a:p>
          <a:p>
            <a:pPr lvl="1"/>
            <a:r>
              <a:rPr lang="zh-CN" altLang="en-US" dirty="0" smtClean="0"/>
              <a:t>模块的代码</a:t>
            </a:r>
            <a:endParaRPr lang="en-US" altLang="zh-CN" dirty="0" smtClean="0"/>
          </a:p>
          <a:p>
            <a:pPr lvl="1"/>
            <a:r>
              <a:rPr lang="zh-CN" altLang="en-US" dirty="0" smtClean="0"/>
              <a:t>页面渲染的代码</a:t>
            </a:r>
            <a:endParaRPr lang="en-US" altLang="zh-CN" dirty="0" smtClean="0"/>
          </a:p>
          <a:p>
            <a:pPr lvl="1"/>
            <a:r>
              <a:rPr lang="zh-CN" altLang="en-US" dirty="0" smtClean="0"/>
              <a:t>装修的代码</a:t>
            </a:r>
            <a:endParaRPr lang="en-US" altLang="zh-CN"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核心模式</a:t>
            </a:r>
            <a:endParaRPr lang="zh-CN" altLang="en-US" dirty="0"/>
          </a:p>
        </p:txBody>
      </p:sp>
      <p:sp>
        <p:nvSpPr>
          <p:cNvPr id="3" name="内容占位符 2"/>
          <p:cNvSpPr>
            <a:spLocks noGrp="1"/>
          </p:cNvSpPr>
          <p:nvPr>
            <p:ph idx="1"/>
          </p:nvPr>
        </p:nvSpPr>
        <p:spPr/>
        <p:txBody>
          <a:bodyPr>
            <a:normAutofit/>
          </a:bodyPr>
          <a:lstStyle/>
          <a:p>
            <a:r>
              <a:rPr lang="zh-CN" altLang="en-US" dirty="0" smtClean="0"/>
              <a:t>老模式（</a:t>
            </a:r>
            <a:r>
              <a:rPr lang="en-US" altLang="zh-CN" dirty="0" err="1" smtClean="0"/>
              <a:t>TaeSite+TaeContainer</a:t>
            </a:r>
            <a:r>
              <a:rPr lang="en-US" altLang="zh-CN" dirty="0" smtClean="0"/>
              <a:t>/</a:t>
            </a:r>
            <a:r>
              <a:rPr lang="en-US" altLang="zh-CN" dirty="0" err="1" smtClean="0"/>
              <a:t>ShopSystem</a:t>
            </a:r>
            <a:r>
              <a:rPr lang="zh-CN" altLang="en-US" dirty="0" smtClean="0"/>
              <a:t>）</a:t>
            </a:r>
            <a:endParaRPr lang="en-US" altLang="zh-CN" dirty="0" smtClean="0"/>
          </a:p>
          <a:p>
            <a:pPr lvl="1"/>
            <a:r>
              <a:rPr lang="zh-CN" altLang="en-US" dirty="0" smtClean="0"/>
              <a:t>数据集和模块代码全部放在数据表中</a:t>
            </a:r>
            <a:endParaRPr lang="en-US" altLang="zh-CN" dirty="0" smtClean="0"/>
          </a:p>
          <a:p>
            <a:pPr lvl="1"/>
            <a:r>
              <a:rPr lang="zh-CN" altLang="en-US" dirty="0" smtClean="0"/>
              <a:t>渲染代码只有一套，没有任何扩展点</a:t>
            </a:r>
            <a:endParaRPr lang="en-US" altLang="zh-CN" dirty="0" smtClean="0"/>
          </a:p>
          <a:p>
            <a:endParaRPr lang="en-US" altLang="zh-CN" dirty="0" smtClean="0"/>
          </a:p>
          <a:p>
            <a:r>
              <a:rPr lang="zh-CN" altLang="en-US" dirty="0" smtClean="0"/>
              <a:t>新模式</a:t>
            </a:r>
            <a:endParaRPr lang="en-US" altLang="zh-CN" dirty="0" smtClean="0"/>
          </a:p>
          <a:p>
            <a:pPr lvl="1"/>
            <a:r>
              <a:rPr lang="zh-CN" altLang="en-US" dirty="0" smtClean="0"/>
              <a:t>数据集和代码集分离</a:t>
            </a:r>
            <a:endParaRPr lang="en-US" altLang="zh-CN" dirty="0" smtClean="0"/>
          </a:p>
          <a:p>
            <a:pPr lvl="1"/>
            <a:r>
              <a:rPr lang="zh-CN" altLang="en-US" dirty="0" smtClean="0"/>
              <a:t>模块代码可以不放在数据表中</a:t>
            </a:r>
            <a:endParaRPr lang="en-US" altLang="zh-CN" dirty="0" smtClean="0"/>
          </a:p>
          <a:p>
            <a:pPr lvl="1"/>
            <a:r>
              <a:rPr lang="zh-CN" altLang="en-US" dirty="0" smtClean="0"/>
              <a:t>渲染代码可定制</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778098"/>
          </a:xfrm>
        </p:spPr>
        <p:txBody>
          <a:bodyPr>
            <a:normAutofit fontScale="90000"/>
          </a:bodyPr>
          <a:lstStyle/>
          <a:p>
            <a:r>
              <a:rPr lang="en-US" altLang="zh-CN" b="1" dirty="0" smtClean="0">
                <a:solidFill>
                  <a:srgbClr val="FF0000"/>
                </a:solidFill>
              </a:rPr>
              <a:t/>
            </a:r>
            <a:br>
              <a:rPr lang="en-US" altLang="zh-CN" b="1" dirty="0" smtClean="0">
                <a:solidFill>
                  <a:srgbClr val="FF0000"/>
                </a:solidFill>
              </a:rPr>
            </a:br>
            <a:r>
              <a:rPr lang="zh-CN" altLang="zh-CN" b="1" dirty="0" smtClean="0">
                <a:solidFill>
                  <a:srgbClr val="FF0000"/>
                </a:solidFill>
              </a:rPr>
              <a:t>第二部分：晋升的主要理由陈述</a:t>
            </a:r>
            <a:r>
              <a:rPr lang="en-US" altLang="zh-CN" sz="5400" b="1" dirty="0" smtClean="0">
                <a:solidFill>
                  <a:srgbClr val="FF0000"/>
                </a:solidFill>
              </a:rPr>
              <a:t/>
            </a:r>
            <a:br>
              <a:rPr lang="en-US" altLang="zh-CN" sz="5400" b="1" dirty="0" smtClean="0">
                <a:solidFill>
                  <a:srgbClr val="FF0000"/>
                </a:solidFill>
              </a:rPr>
            </a:br>
            <a:endParaRPr lang="zh-CN" altLang="en-US" dirty="0">
              <a:solidFill>
                <a:srgbClr val="FF0000"/>
              </a:solidFill>
            </a:endParaRPr>
          </a:p>
        </p:txBody>
      </p:sp>
      <p:sp>
        <p:nvSpPr>
          <p:cNvPr id="3" name="内容占位符 2"/>
          <p:cNvSpPr>
            <a:spLocks noGrp="1"/>
          </p:cNvSpPr>
          <p:nvPr>
            <p:ph idx="1"/>
          </p:nvPr>
        </p:nvSpPr>
        <p:spPr>
          <a:xfrm>
            <a:off x="395536" y="908720"/>
            <a:ext cx="8229600" cy="5877272"/>
          </a:xfrm>
        </p:spPr>
        <p:txBody>
          <a:bodyPr>
            <a:normAutofit lnSpcReduction="10000"/>
          </a:bodyPr>
          <a:lstStyle/>
          <a:p>
            <a:r>
              <a:rPr lang="en-US" altLang="zh-CN" b="1" dirty="0" smtClean="0">
                <a:solidFill>
                  <a:srgbClr val="FF0000"/>
                </a:solidFill>
              </a:rPr>
              <a:t>TAE </a:t>
            </a:r>
            <a:r>
              <a:rPr lang="zh-CN" altLang="en-US" b="1" dirty="0" smtClean="0">
                <a:solidFill>
                  <a:srgbClr val="FF0000"/>
                </a:solidFill>
              </a:rPr>
              <a:t>整体的系统结构设计和技术方向的把握</a:t>
            </a:r>
            <a:endParaRPr lang="en-US" altLang="zh-CN" b="1" dirty="0" smtClean="0">
              <a:solidFill>
                <a:srgbClr val="FF0000"/>
              </a:solidFill>
            </a:endParaRPr>
          </a:p>
          <a:p>
            <a:pPr lvl="1"/>
            <a:r>
              <a:rPr lang="en-US" altLang="zh-CN" b="1" dirty="0" smtClean="0">
                <a:solidFill>
                  <a:srgbClr val="FF0000"/>
                </a:solidFill>
              </a:rPr>
              <a:t> </a:t>
            </a:r>
            <a:r>
              <a:rPr lang="zh-CN" altLang="en-US" b="1" dirty="0" smtClean="0">
                <a:solidFill>
                  <a:srgbClr val="FF0000"/>
                </a:solidFill>
              </a:rPr>
              <a:t>从网络路径到部署结构</a:t>
            </a:r>
            <a:endParaRPr lang="en-US" altLang="zh-CN" b="1" dirty="0" smtClean="0">
              <a:solidFill>
                <a:srgbClr val="FF0000"/>
              </a:solidFill>
            </a:endParaRPr>
          </a:p>
          <a:p>
            <a:pPr lvl="1"/>
            <a:r>
              <a:rPr lang="en-US" altLang="zh-CN" b="1" dirty="0" smtClean="0">
                <a:solidFill>
                  <a:srgbClr val="FF0000"/>
                </a:solidFill>
              </a:rPr>
              <a:t> </a:t>
            </a:r>
            <a:r>
              <a:rPr lang="zh-CN" altLang="en-US" b="1" dirty="0" smtClean="0">
                <a:solidFill>
                  <a:srgbClr val="FF0000"/>
                </a:solidFill>
              </a:rPr>
              <a:t>从前端架构到后端服务</a:t>
            </a:r>
            <a:endParaRPr lang="en-US" altLang="zh-CN" b="1" dirty="0" smtClean="0">
              <a:solidFill>
                <a:srgbClr val="FF0000"/>
              </a:solidFill>
            </a:endParaRPr>
          </a:p>
          <a:p>
            <a:pPr lvl="1"/>
            <a:r>
              <a:rPr lang="zh-CN" altLang="en-US" b="1" dirty="0" smtClean="0">
                <a:solidFill>
                  <a:srgbClr val="FF0000"/>
                </a:solidFill>
              </a:rPr>
              <a:t>系统结构设计演化方向</a:t>
            </a:r>
            <a:endParaRPr lang="en-US" altLang="zh-CN" b="1" dirty="0" smtClean="0">
              <a:solidFill>
                <a:srgbClr val="FF0000"/>
              </a:solidFill>
            </a:endParaRPr>
          </a:p>
          <a:p>
            <a:r>
              <a:rPr lang="zh-CN" altLang="en-US" b="1" dirty="0" smtClean="0">
                <a:solidFill>
                  <a:srgbClr val="FF0000"/>
                </a:solidFill>
              </a:rPr>
              <a:t>基础组件和核心系统的设计和实现</a:t>
            </a:r>
            <a:endParaRPr lang="en-US" altLang="zh-CN" b="1" dirty="0" smtClean="0">
              <a:solidFill>
                <a:srgbClr val="FF0000"/>
              </a:solidFill>
            </a:endParaRPr>
          </a:p>
          <a:p>
            <a:pPr lvl="1"/>
            <a:r>
              <a:rPr lang="en-US" altLang="zh-CN" b="1" dirty="0" smtClean="0">
                <a:solidFill>
                  <a:srgbClr val="FF0000"/>
                </a:solidFill>
              </a:rPr>
              <a:t> </a:t>
            </a:r>
            <a:r>
              <a:rPr lang="en-US" altLang="zh-CN" b="1" dirty="0" err="1" smtClean="0">
                <a:solidFill>
                  <a:srgbClr val="FF0000"/>
                </a:solidFill>
              </a:rPr>
              <a:t>quercus</a:t>
            </a:r>
            <a:r>
              <a:rPr lang="zh-CN" altLang="en-US" b="1" dirty="0" smtClean="0">
                <a:solidFill>
                  <a:srgbClr val="FF0000"/>
                </a:solidFill>
              </a:rPr>
              <a:t>和</a:t>
            </a:r>
            <a:r>
              <a:rPr lang="en-US" altLang="zh-CN" b="1" dirty="0" smtClean="0">
                <a:solidFill>
                  <a:srgbClr val="FF0000"/>
                </a:solidFill>
              </a:rPr>
              <a:t>smarty4j</a:t>
            </a:r>
            <a:r>
              <a:rPr lang="zh-CN" altLang="en-US" b="1" dirty="0" smtClean="0">
                <a:solidFill>
                  <a:srgbClr val="FF0000"/>
                </a:solidFill>
              </a:rPr>
              <a:t>改造</a:t>
            </a:r>
            <a:endParaRPr lang="en-US" altLang="zh-CN" b="1" dirty="0" smtClean="0">
              <a:solidFill>
                <a:srgbClr val="FF0000"/>
              </a:solidFill>
            </a:endParaRPr>
          </a:p>
          <a:p>
            <a:pPr lvl="1"/>
            <a:r>
              <a:rPr lang="en-US" altLang="zh-CN" b="1" dirty="0" smtClean="0">
                <a:solidFill>
                  <a:srgbClr val="FF0000"/>
                </a:solidFill>
              </a:rPr>
              <a:t> tae-common-engine</a:t>
            </a:r>
          </a:p>
          <a:p>
            <a:pPr lvl="1"/>
            <a:r>
              <a:rPr lang="en-US" altLang="zh-CN" b="1" dirty="0" smtClean="0">
                <a:solidFill>
                  <a:srgbClr val="FF0000"/>
                </a:solidFill>
              </a:rPr>
              <a:t> </a:t>
            </a:r>
            <a:r>
              <a:rPr lang="en-US" altLang="zh-CN" b="1" dirty="0" err="1" smtClean="0">
                <a:solidFill>
                  <a:srgbClr val="FF0000"/>
                </a:solidFill>
              </a:rPr>
              <a:t>taegrid</a:t>
            </a:r>
            <a:endParaRPr lang="en-US" altLang="zh-CN" b="1" dirty="0" smtClean="0">
              <a:solidFill>
                <a:srgbClr val="FF0000"/>
              </a:solidFill>
            </a:endParaRPr>
          </a:p>
          <a:p>
            <a:r>
              <a:rPr lang="zh-CN" altLang="en-US" b="1" dirty="0" smtClean="0">
                <a:solidFill>
                  <a:srgbClr val="FF0000"/>
                </a:solidFill>
              </a:rPr>
              <a:t>各种局部技术方案的敲定和把关</a:t>
            </a:r>
            <a:endParaRPr lang="en-US" altLang="zh-CN" b="1" dirty="0" smtClean="0">
              <a:solidFill>
                <a:srgbClr val="FF0000"/>
              </a:solidFill>
            </a:endParaRPr>
          </a:p>
          <a:p>
            <a:pPr lvl="1"/>
            <a:r>
              <a:rPr lang="en-US" altLang="zh-CN" b="1" dirty="0" smtClean="0">
                <a:solidFill>
                  <a:srgbClr val="FF0000"/>
                </a:solidFill>
              </a:rPr>
              <a:t>Tae</a:t>
            </a:r>
            <a:r>
              <a:rPr lang="zh-CN" altLang="en-US" b="1" dirty="0" smtClean="0">
                <a:solidFill>
                  <a:srgbClr val="FF0000"/>
                </a:solidFill>
              </a:rPr>
              <a:t>部署系统、旺铺功能模板</a:t>
            </a:r>
            <a:endParaRPr lang="en-US" altLang="zh-CN" b="1" dirty="0" smtClean="0">
              <a:solidFill>
                <a:srgbClr val="FF0000"/>
              </a:solidFill>
            </a:endParaRPr>
          </a:p>
          <a:p>
            <a:pPr lvl="1"/>
            <a:r>
              <a:rPr lang="en-US" altLang="zh-CN" b="1" dirty="0" smtClean="0">
                <a:solidFill>
                  <a:srgbClr val="FF0000"/>
                </a:solidFill>
              </a:rPr>
              <a:t>TAE</a:t>
            </a:r>
            <a:r>
              <a:rPr lang="zh-CN" altLang="en-US" b="1" dirty="0" smtClean="0">
                <a:solidFill>
                  <a:srgbClr val="FF0000"/>
                </a:solidFill>
              </a:rPr>
              <a:t>和店铺的解耦合</a:t>
            </a:r>
            <a:endParaRPr lang="en-US" altLang="zh-CN" b="1" dirty="0" smtClean="0">
              <a:solidFill>
                <a:srgbClr val="FF0000"/>
              </a:solidFill>
            </a:endParaRPr>
          </a:p>
          <a:p>
            <a:pPr lvl="1"/>
            <a:r>
              <a:rPr lang="en-US" altLang="zh-CN" b="1" dirty="0" smtClean="0">
                <a:solidFill>
                  <a:srgbClr val="FF0000"/>
                </a:solidFill>
              </a:rPr>
              <a:t>TAE</a:t>
            </a:r>
            <a:r>
              <a:rPr lang="zh-CN" altLang="en-US" b="1" dirty="0" smtClean="0">
                <a:solidFill>
                  <a:srgbClr val="FF0000"/>
                </a:solidFill>
              </a:rPr>
              <a:t>主流程和</a:t>
            </a:r>
            <a:r>
              <a:rPr lang="en-US" altLang="zh-CN" b="1" dirty="0" smtClean="0">
                <a:solidFill>
                  <a:srgbClr val="FF0000"/>
                </a:solidFill>
              </a:rPr>
              <a:t>TECS</a:t>
            </a:r>
            <a:r>
              <a:rPr lang="zh-CN" altLang="en-US" b="1" dirty="0" smtClean="0">
                <a:solidFill>
                  <a:srgbClr val="FF0000"/>
                </a:solidFill>
              </a:rPr>
              <a:t>的弱依赖</a:t>
            </a:r>
            <a:endParaRPr lang="en-US" altLang="zh-CN" b="1" dirty="0" smtClean="0">
              <a:solidFill>
                <a:srgbClr val="FF0000"/>
              </a:solidFill>
            </a:endParaRPr>
          </a:p>
          <a:p>
            <a:endParaRPr lang="en-US" altLang="zh-CN" b="1" dirty="0" smtClean="0">
              <a:solidFill>
                <a:srgbClr val="FF0000"/>
              </a:solidFill>
            </a:endParaRPr>
          </a:p>
          <a:p>
            <a:pPr lvl="1"/>
            <a:endParaRPr lang="en-US" altLang="zh-CN" b="1" dirty="0" smtClean="0">
              <a:solidFill>
                <a:srgbClr val="FF0000"/>
              </a:solidFill>
            </a:endParaRPr>
          </a:p>
          <a:p>
            <a:pPr lvl="1">
              <a:buNone/>
            </a:pP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778098"/>
          </a:xfrm>
        </p:spPr>
        <p:txBody>
          <a:bodyPr>
            <a:normAutofit fontScale="90000"/>
          </a:bodyPr>
          <a:lstStyle/>
          <a:p>
            <a:r>
              <a:rPr lang="en-US" altLang="zh-CN" b="1" dirty="0" smtClean="0">
                <a:solidFill>
                  <a:srgbClr val="FF0000"/>
                </a:solidFill>
              </a:rPr>
              <a:t/>
            </a:r>
            <a:br>
              <a:rPr lang="en-US" altLang="zh-CN" b="1" dirty="0" smtClean="0">
                <a:solidFill>
                  <a:srgbClr val="FF0000"/>
                </a:solidFill>
              </a:rPr>
            </a:br>
            <a:r>
              <a:rPr lang="zh-CN" altLang="zh-CN" b="1" dirty="0" smtClean="0">
                <a:solidFill>
                  <a:srgbClr val="FF0000"/>
                </a:solidFill>
              </a:rPr>
              <a:t>第二部分：晋升的主要理由陈述</a:t>
            </a:r>
            <a:r>
              <a:rPr lang="en-US" altLang="zh-CN" sz="5400" b="1" dirty="0" smtClean="0">
                <a:solidFill>
                  <a:srgbClr val="FF0000"/>
                </a:solidFill>
              </a:rPr>
              <a:t/>
            </a:r>
            <a:br>
              <a:rPr lang="en-US" altLang="zh-CN" sz="5400" b="1" dirty="0" smtClean="0">
                <a:solidFill>
                  <a:srgbClr val="FF0000"/>
                </a:solidFill>
              </a:rPr>
            </a:br>
            <a:endParaRPr lang="zh-CN" altLang="en-US" dirty="0">
              <a:solidFill>
                <a:srgbClr val="FF0000"/>
              </a:solidFill>
            </a:endParaRPr>
          </a:p>
        </p:txBody>
      </p:sp>
      <p:sp>
        <p:nvSpPr>
          <p:cNvPr id="3" name="内容占位符 2"/>
          <p:cNvSpPr>
            <a:spLocks noGrp="1"/>
          </p:cNvSpPr>
          <p:nvPr>
            <p:ph idx="1"/>
          </p:nvPr>
        </p:nvSpPr>
        <p:spPr>
          <a:xfrm>
            <a:off x="395536" y="908720"/>
            <a:ext cx="8229600" cy="5877272"/>
          </a:xfrm>
        </p:spPr>
        <p:txBody>
          <a:bodyPr>
            <a:normAutofit/>
          </a:bodyPr>
          <a:lstStyle/>
          <a:p>
            <a:r>
              <a:rPr lang="zh-CN" altLang="en-US" b="1" dirty="0" smtClean="0">
                <a:solidFill>
                  <a:srgbClr val="FF0000"/>
                </a:solidFill>
              </a:rPr>
              <a:t>关键时刻的把握</a:t>
            </a:r>
            <a:endParaRPr lang="en-US" altLang="zh-CN" b="1" dirty="0" smtClean="0">
              <a:solidFill>
                <a:srgbClr val="FF0000"/>
              </a:solidFill>
            </a:endParaRPr>
          </a:p>
          <a:p>
            <a:pPr lvl="1"/>
            <a:r>
              <a:rPr lang="en-US" altLang="zh-CN" b="1" dirty="0" smtClean="0">
                <a:solidFill>
                  <a:srgbClr val="FF0000"/>
                </a:solidFill>
              </a:rPr>
              <a:t> PHP</a:t>
            </a:r>
            <a:r>
              <a:rPr lang="zh-CN" altLang="en-US" b="1" dirty="0" smtClean="0">
                <a:solidFill>
                  <a:srgbClr val="FF0000"/>
                </a:solidFill>
              </a:rPr>
              <a:t>容器</a:t>
            </a:r>
            <a:r>
              <a:rPr lang="en-US" altLang="zh-CN" b="1" dirty="0" smtClean="0">
                <a:solidFill>
                  <a:srgbClr val="FF0000"/>
                </a:solidFill>
              </a:rPr>
              <a:t>Enable</a:t>
            </a:r>
            <a:r>
              <a:rPr lang="zh-CN" altLang="en-US" b="1" dirty="0" smtClean="0">
                <a:solidFill>
                  <a:srgbClr val="FF0000"/>
                </a:solidFill>
              </a:rPr>
              <a:t>；</a:t>
            </a:r>
            <a:r>
              <a:rPr lang="en-US" altLang="zh-CN" b="1" dirty="0" smtClean="0">
                <a:solidFill>
                  <a:srgbClr val="FF0000"/>
                </a:solidFill>
              </a:rPr>
              <a:t> HTTP OR NO HTTP</a:t>
            </a:r>
            <a:r>
              <a:rPr lang="zh-CN" altLang="en-US" b="1" dirty="0" smtClean="0">
                <a:solidFill>
                  <a:srgbClr val="FF0000"/>
                </a:solidFill>
              </a:rPr>
              <a:t>的坚持</a:t>
            </a:r>
            <a:endParaRPr lang="en-US" altLang="zh-CN" b="1" dirty="0" smtClean="0">
              <a:solidFill>
                <a:srgbClr val="FF0000"/>
              </a:solidFill>
            </a:endParaRPr>
          </a:p>
          <a:p>
            <a:pPr lvl="1"/>
            <a:r>
              <a:rPr lang="zh-CN" altLang="en-US" b="1" dirty="0" smtClean="0">
                <a:solidFill>
                  <a:srgbClr val="FF0000"/>
                </a:solidFill>
              </a:rPr>
              <a:t> 为清除</a:t>
            </a:r>
            <a:r>
              <a:rPr lang="en-US" altLang="zh-CN" b="1" dirty="0" smtClean="0">
                <a:solidFill>
                  <a:srgbClr val="FF0000"/>
                </a:solidFill>
              </a:rPr>
              <a:t>TAE</a:t>
            </a:r>
            <a:r>
              <a:rPr lang="zh-CN" altLang="en-US" b="1" dirty="0" smtClean="0">
                <a:solidFill>
                  <a:srgbClr val="FF0000"/>
                </a:solidFill>
              </a:rPr>
              <a:t>前端屏障的</a:t>
            </a:r>
            <a:r>
              <a:rPr lang="en-US" altLang="zh-CN" b="1" dirty="0" smtClean="0">
                <a:solidFill>
                  <a:srgbClr val="FF0000"/>
                </a:solidFill>
              </a:rPr>
              <a:t>CAJA</a:t>
            </a:r>
            <a:r>
              <a:rPr lang="zh-CN" altLang="en-US" b="1" dirty="0" smtClean="0">
                <a:solidFill>
                  <a:srgbClr val="FF0000"/>
                </a:solidFill>
              </a:rPr>
              <a:t>研究</a:t>
            </a:r>
            <a:endParaRPr lang="en-US" altLang="zh-CN" b="1" dirty="0" smtClean="0">
              <a:solidFill>
                <a:srgbClr val="FF0000"/>
              </a:solidFill>
            </a:endParaRPr>
          </a:p>
          <a:p>
            <a:pPr lvl="1"/>
            <a:r>
              <a:rPr lang="en-US" altLang="zh-CN" b="1" dirty="0" smtClean="0">
                <a:solidFill>
                  <a:srgbClr val="FF0000"/>
                </a:solidFill>
              </a:rPr>
              <a:t> PHP</a:t>
            </a:r>
            <a:r>
              <a:rPr lang="zh-CN" altLang="en-US" b="1" dirty="0" smtClean="0">
                <a:solidFill>
                  <a:srgbClr val="FF0000"/>
                </a:solidFill>
              </a:rPr>
              <a:t>容器性能调优</a:t>
            </a:r>
            <a:endParaRPr lang="en-US" altLang="zh-CN" b="1" dirty="0" smtClean="0">
              <a:solidFill>
                <a:srgbClr val="FF0000"/>
              </a:solidFill>
            </a:endParaRPr>
          </a:p>
          <a:p>
            <a:pPr lvl="1"/>
            <a:r>
              <a:rPr lang="en-US" altLang="zh-CN" b="1" dirty="0" smtClean="0">
                <a:solidFill>
                  <a:srgbClr val="FF0000"/>
                </a:solidFill>
              </a:rPr>
              <a:t> JAVA</a:t>
            </a:r>
            <a:r>
              <a:rPr lang="zh-CN" altLang="en-US" b="1" dirty="0" smtClean="0">
                <a:solidFill>
                  <a:srgbClr val="FF0000"/>
                </a:solidFill>
              </a:rPr>
              <a:t>应用安全架构层次调整</a:t>
            </a:r>
            <a:endParaRPr lang="en-US" altLang="zh-CN" b="1" dirty="0" smtClean="0">
              <a:solidFill>
                <a:srgbClr val="FF0000"/>
              </a:solidFill>
            </a:endParaRPr>
          </a:p>
          <a:p>
            <a:pPr lvl="1"/>
            <a:r>
              <a:rPr lang="en-US" altLang="zh-CN" b="1" dirty="0" smtClean="0">
                <a:solidFill>
                  <a:srgbClr val="FF0000"/>
                </a:solidFill>
              </a:rPr>
              <a:t> </a:t>
            </a:r>
            <a:r>
              <a:rPr lang="zh-CN" altLang="en-US" b="1" dirty="0" smtClean="0">
                <a:solidFill>
                  <a:srgbClr val="FF0000"/>
                </a:solidFill>
              </a:rPr>
              <a:t>基础建站平台技术架构思路的主导</a:t>
            </a:r>
            <a:r>
              <a:rPr lang="en-US" altLang="zh-CN" b="1" dirty="0" smtClean="0">
                <a:solidFill>
                  <a:srgbClr val="FF0000"/>
                </a:solidFill>
              </a:rPr>
              <a:t> </a:t>
            </a:r>
          </a:p>
          <a:p>
            <a:r>
              <a:rPr lang="zh-CN" altLang="en-US" b="1" dirty="0" smtClean="0">
                <a:solidFill>
                  <a:srgbClr val="FF0000"/>
                </a:solidFill>
              </a:rPr>
              <a:t>技术上各种疑难杂症的问题终结者</a:t>
            </a:r>
            <a:endParaRPr lang="en-US" altLang="zh-CN" b="1" dirty="0" smtClean="0">
              <a:solidFill>
                <a:srgbClr val="FF0000"/>
              </a:solidFill>
            </a:endParaRPr>
          </a:p>
          <a:p>
            <a:pPr lvl="1"/>
            <a:r>
              <a:rPr lang="en-US" altLang="zh-CN" b="1" dirty="0" smtClean="0">
                <a:solidFill>
                  <a:srgbClr val="FF0000"/>
                </a:solidFill>
              </a:rPr>
              <a:t>common-logging</a:t>
            </a:r>
            <a:r>
              <a:rPr lang="zh-CN" altLang="en-US" b="1" dirty="0" smtClean="0">
                <a:solidFill>
                  <a:srgbClr val="FF0000"/>
                </a:solidFill>
              </a:rPr>
              <a:t>类冲突问题</a:t>
            </a:r>
            <a:endParaRPr lang="en-US" altLang="zh-CN" b="1" dirty="0" smtClean="0">
              <a:solidFill>
                <a:srgbClr val="FF0000"/>
              </a:solidFill>
            </a:endParaRPr>
          </a:p>
          <a:p>
            <a:pPr lvl="1"/>
            <a:r>
              <a:rPr lang="zh-CN" altLang="en-US" b="1" dirty="0" smtClean="0">
                <a:solidFill>
                  <a:srgbClr val="FF0000"/>
                </a:solidFill>
              </a:rPr>
              <a:t>长期困扰店铺多个系统，时隐时现的乱码问题</a:t>
            </a:r>
            <a:endParaRPr lang="en-US" altLang="zh-CN" b="1" dirty="0" smtClean="0">
              <a:solidFill>
                <a:srgbClr val="FF0000"/>
              </a:solidFill>
            </a:endParaRPr>
          </a:p>
          <a:p>
            <a:pPr lvl="1"/>
            <a:r>
              <a:rPr lang="zh-CN" altLang="en-US" b="1" dirty="0" smtClean="0">
                <a:solidFill>
                  <a:srgbClr val="FF0000"/>
                </a:solidFill>
              </a:rPr>
              <a:t>两次</a:t>
            </a:r>
            <a:r>
              <a:rPr lang="en-US" altLang="zh-CN" b="1" dirty="0" smtClean="0">
                <a:solidFill>
                  <a:srgbClr val="FF0000"/>
                </a:solidFill>
              </a:rPr>
              <a:t>Grid</a:t>
            </a:r>
            <a:r>
              <a:rPr lang="zh-CN" altLang="en-US" b="1" dirty="0" smtClean="0">
                <a:solidFill>
                  <a:srgbClr val="FF0000"/>
                </a:solidFill>
              </a:rPr>
              <a:t>无响应，所有线程挂死</a:t>
            </a:r>
            <a:endParaRPr lang="en-US" altLang="zh-CN" b="1" dirty="0" smtClean="0">
              <a:solidFill>
                <a:srgbClr val="FF0000"/>
              </a:solidFill>
            </a:endParaRPr>
          </a:p>
          <a:p>
            <a:pPr lvl="1"/>
            <a:r>
              <a:rPr lang="en-US" altLang="zh-CN" b="1" dirty="0" err="1" smtClean="0">
                <a:solidFill>
                  <a:srgbClr val="FF0000"/>
                </a:solidFill>
              </a:rPr>
              <a:t>Quercus</a:t>
            </a:r>
            <a:r>
              <a:rPr lang="zh-CN" altLang="en-US" b="1" dirty="0" smtClean="0">
                <a:solidFill>
                  <a:srgbClr val="FF0000"/>
                </a:solidFill>
              </a:rPr>
              <a:t>和</a:t>
            </a:r>
            <a:r>
              <a:rPr lang="en-US" altLang="zh-CN" b="1" dirty="0" smtClean="0">
                <a:solidFill>
                  <a:srgbClr val="FF0000"/>
                </a:solidFill>
              </a:rPr>
              <a:t>smarty</a:t>
            </a:r>
            <a:r>
              <a:rPr lang="zh-CN" altLang="en-US" b="1" dirty="0" smtClean="0">
                <a:solidFill>
                  <a:srgbClr val="FF0000"/>
                </a:solidFill>
              </a:rPr>
              <a:t>模板语法解析问题</a:t>
            </a:r>
            <a:endParaRPr lang="en-US" altLang="zh-CN" b="1" dirty="0" smtClean="0">
              <a:solidFill>
                <a:srgbClr val="FF0000"/>
              </a:solidFill>
            </a:endParaRPr>
          </a:p>
          <a:p>
            <a:endParaRPr lang="en-US" altLang="zh-CN" b="1" dirty="0" smtClean="0">
              <a:solidFill>
                <a:srgbClr val="FF0000"/>
              </a:solidFill>
            </a:endParaRPr>
          </a:p>
          <a:p>
            <a:pPr lvl="1">
              <a:buNone/>
            </a:pP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9392"/>
            <a:ext cx="8229600" cy="1143000"/>
          </a:xfrm>
        </p:spPr>
        <p:txBody>
          <a:bodyPr/>
          <a:lstStyle/>
          <a:p>
            <a:r>
              <a:rPr lang="zh-CN" altLang="zh-CN" dirty="0" smtClean="0"/>
              <a:t>第</a:t>
            </a:r>
            <a:r>
              <a:rPr lang="zh-CN" altLang="en-US" dirty="0" smtClean="0"/>
              <a:t>三</a:t>
            </a:r>
            <a:r>
              <a:rPr lang="zh-CN" altLang="zh-CN" dirty="0" smtClean="0"/>
              <a:t>部分：技术贡献的亮点展示</a:t>
            </a:r>
            <a:endParaRPr lang="zh-CN" altLang="en-US" dirty="0"/>
          </a:p>
        </p:txBody>
      </p:sp>
      <p:sp>
        <p:nvSpPr>
          <p:cNvPr id="3" name="内容占位符 2"/>
          <p:cNvSpPr>
            <a:spLocks noGrp="1"/>
          </p:cNvSpPr>
          <p:nvPr>
            <p:ph idx="1"/>
          </p:nvPr>
        </p:nvSpPr>
        <p:spPr>
          <a:xfrm>
            <a:off x="457200" y="980728"/>
            <a:ext cx="8229600" cy="5616624"/>
          </a:xfrm>
        </p:spPr>
        <p:txBody>
          <a:bodyPr>
            <a:normAutofit lnSpcReduction="10000"/>
          </a:bodyPr>
          <a:lstStyle/>
          <a:p>
            <a:r>
              <a:rPr lang="en-US" altLang="zh-CN" dirty="0" smtClean="0"/>
              <a:t>TAE</a:t>
            </a:r>
            <a:r>
              <a:rPr lang="zh-CN" altLang="zh-CN" dirty="0" smtClean="0"/>
              <a:t>产品化和</a:t>
            </a:r>
            <a:r>
              <a:rPr lang="en-US" altLang="zh-CN" dirty="0" smtClean="0"/>
              <a:t>U</a:t>
            </a:r>
            <a:r>
              <a:rPr lang="zh-CN" altLang="zh-CN" dirty="0" smtClean="0"/>
              <a:t>站业务的支持</a:t>
            </a:r>
            <a:endParaRPr lang="en-US" altLang="zh-CN" dirty="0" smtClean="0"/>
          </a:p>
          <a:p>
            <a:pPr lvl="1"/>
            <a:r>
              <a:rPr lang="zh-CN" altLang="zh-CN" dirty="0" smtClean="0"/>
              <a:t>在支持</a:t>
            </a:r>
            <a:r>
              <a:rPr lang="en-US" altLang="zh-CN" dirty="0" smtClean="0"/>
              <a:t>U</a:t>
            </a:r>
            <a:r>
              <a:rPr lang="zh-CN" altLang="zh-CN" dirty="0" smtClean="0"/>
              <a:t>站业务的过程中，上线前后</a:t>
            </a:r>
            <a:r>
              <a:rPr lang="en-US" altLang="zh-CN" dirty="0" smtClean="0"/>
              <a:t>TAE</a:t>
            </a:r>
            <a:r>
              <a:rPr lang="zh-CN" altLang="zh-CN" dirty="0" smtClean="0"/>
              <a:t>在产品化的道路上，包括安全、稳定性、健壮性，监控运维等各个方面都取得了长足的进步。夯实了</a:t>
            </a:r>
            <a:r>
              <a:rPr lang="en-US" altLang="zh-CN" dirty="0" smtClean="0"/>
              <a:t>PHP</a:t>
            </a:r>
            <a:r>
              <a:rPr lang="zh-CN" altLang="zh-CN" dirty="0" smtClean="0"/>
              <a:t>应用托管的基础</a:t>
            </a:r>
            <a:r>
              <a:rPr lang="zh-CN" altLang="en-US" dirty="0" smtClean="0"/>
              <a:t>。</a:t>
            </a:r>
            <a:r>
              <a:rPr lang="en-US" altLang="zh-CN" dirty="0" smtClean="0"/>
              <a:t>TAE</a:t>
            </a:r>
            <a:r>
              <a:rPr lang="zh-CN" altLang="en-US" dirty="0" smtClean="0"/>
              <a:t>的整体服务能力满足了业务发展需求</a:t>
            </a:r>
            <a:endParaRPr lang="en-US" altLang="zh-CN" dirty="0" smtClean="0"/>
          </a:p>
          <a:p>
            <a:r>
              <a:rPr lang="en-US" altLang="zh-CN" dirty="0" err="1" smtClean="0"/>
              <a:t>Quercus</a:t>
            </a:r>
            <a:r>
              <a:rPr lang="zh-CN" altLang="zh-CN" dirty="0" smtClean="0"/>
              <a:t>引擎</a:t>
            </a:r>
            <a:r>
              <a:rPr lang="en-US" altLang="zh-CN" dirty="0" smtClean="0"/>
              <a:t>Smarty</a:t>
            </a:r>
            <a:r>
              <a:rPr lang="zh-CN" altLang="zh-CN" dirty="0" smtClean="0"/>
              <a:t>模板引擎的维护和改造</a:t>
            </a:r>
          </a:p>
          <a:p>
            <a:pPr lvl="1"/>
            <a:r>
              <a:rPr lang="zh-CN" altLang="zh-CN" dirty="0" smtClean="0"/>
              <a:t>在</a:t>
            </a:r>
            <a:r>
              <a:rPr lang="en-US" altLang="zh-CN" dirty="0" smtClean="0"/>
              <a:t>U</a:t>
            </a:r>
            <a:r>
              <a:rPr lang="zh-CN" altLang="zh-CN" dirty="0" smtClean="0"/>
              <a:t>站上线前后，在自测，</a:t>
            </a:r>
            <a:r>
              <a:rPr lang="en-US" altLang="zh-CN" dirty="0" err="1" smtClean="0"/>
              <a:t>php</a:t>
            </a:r>
            <a:r>
              <a:rPr lang="zh-CN" altLang="zh-CN" dirty="0" smtClean="0"/>
              <a:t>白名单测试，</a:t>
            </a:r>
            <a:r>
              <a:rPr lang="en-US" altLang="zh-CN" dirty="0" err="1" smtClean="0"/>
              <a:t>isv</a:t>
            </a:r>
            <a:r>
              <a:rPr lang="zh-CN" altLang="zh-CN" dirty="0" smtClean="0"/>
              <a:t>内测，线上运行等过程中，暴露出了巨多</a:t>
            </a:r>
            <a:r>
              <a:rPr lang="en-US" altLang="zh-CN" dirty="0" err="1" smtClean="0"/>
              <a:t>quercus</a:t>
            </a:r>
            <a:r>
              <a:rPr lang="zh-CN" altLang="zh-CN" dirty="0" smtClean="0"/>
              <a:t>本身的</a:t>
            </a:r>
            <a:r>
              <a:rPr lang="en-US" altLang="zh-CN" dirty="0" smtClean="0"/>
              <a:t>bug</a:t>
            </a:r>
            <a:r>
              <a:rPr lang="zh-CN" altLang="zh-CN" dirty="0" smtClean="0"/>
              <a:t>； 其中有多个是关系到系统稳定性的重量级隐蔽</a:t>
            </a:r>
            <a:r>
              <a:rPr lang="en-US" altLang="zh-CN" dirty="0" smtClean="0"/>
              <a:t>bug</a:t>
            </a:r>
            <a:r>
              <a:rPr lang="zh-CN" altLang="zh-CN" dirty="0" smtClean="0"/>
              <a:t>；通过这些</a:t>
            </a:r>
            <a:r>
              <a:rPr lang="en-US" altLang="zh-CN" dirty="0" smtClean="0"/>
              <a:t>bug</a:t>
            </a:r>
            <a:r>
              <a:rPr lang="zh-CN" altLang="zh-CN" dirty="0" smtClean="0"/>
              <a:t>的修复，</a:t>
            </a:r>
            <a:r>
              <a:rPr lang="zh-CN" altLang="en-US" dirty="0" smtClean="0"/>
              <a:t>提高了</a:t>
            </a:r>
            <a:r>
              <a:rPr lang="en-US" altLang="zh-CN" dirty="0" smtClean="0"/>
              <a:t>TAE</a:t>
            </a:r>
            <a:r>
              <a:rPr lang="zh-CN" altLang="en-US" dirty="0" smtClean="0"/>
              <a:t>系统和新旺铺系统整体</a:t>
            </a:r>
            <a:r>
              <a:rPr lang="en-US" altLang="zh-CN" dirty="0" smtClean="0"/>
              <a:t>PHP</a:t>
            </a:r>
            <a:r>
              <a:rPr lang="zh-CN" altLang="en-US" dirty="0" smtClean="0"/>
              <a:t>渲染的稳定性</a:t>
            </a:r>
            <a:endParaRPr lang="zh-CN" altLang="zh-CN" dirty="0" smtClean="0"/>
          </a:p>
          <a:p>
            <a:pPr lvl="1"/>
            <a:endParaRPr lang="en-US" altLang="zh-CN" dirty="0" smtClean="0">
              <a:solidFill>
                <a:srgbClr val="FF000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99392"/>
            <a:ext cx="8229600" cy="1143000"/>
          </a:xfrm>
        </p:spPr>
        <p:txBody>
          <a:bodyPr/>
          <a:lstStyle/>
          <a:p>
            <a:r>
              <a:rPr lang="zh-CN" altLang="zh-CN" dirty="0" smtClean="0"/>
              <a:t>第</a:t>
            </a:r>
            <a:r>
              <a:rPr lang="zh-CN" altLang="en-US" dirty="0" smtClean="0"/>
              <a:t>三</a:t>
            </a:r>
            <a:r>
              <a:rPr lang="zh-CN" altLang="zh-CN" dirty="0" smtClean="0"/>
              <a:t>部分：技术贡献的亮点展示</a:t>
            </a:r>
            <a:endParaRPr lang="zh-CN" altLang="en-US" dirty="0"/>
          </a:p>
        </p:txBody>
      </p:sp>
      <p:sp>
        <p:nvSpPr>
          <p:cNvPr id="3" name="内容占位符 2"/>
          <p:cNvSpPr>
            <a:spLocks noGrp="1"/>
          </p:cNvSpPr>
          <p:nvPr>
            <p:ph idx="1"/>
          </p:nvPr>
        </p:nvSpPr>
        <p:spPr>
          <a:xfrm>
            <a:off x="457200" y="980728"/>
            <a:ext cx="8229600" cy="5616624"/>
          </a:xfrm>
        </p:spPr>
        <p:txBody>
          <a:bodyPr>
            <a:normAutofit fontScale="85000" lnSpcReduction="10000"/>
          </a:bodyPr>
          <a:lstStyle/>
          <a:p>
            <a:r>
              <a:rPr lang="en-US" altLang="zh-CN" dirty="0" smtClean="0"/>
              <a:t>TAE </a:t>
            </a:r>
            <a:r>
              <a:rPr lang="zh-CN" altLang="en-US" dirty="0" smtClean="0"/>
              <a:t>系统的稳定性和性能</a:t>
            </a:r>
            <a:endParaRPr lang="en-US" altLang="zh-CN" dirty="0" smtClean="0"/>
          </a:p>
          <a:p>
            <a:pPr lvl="1"/>
            <a:r>
              <a:rPr lang="zh-CN" altLang="en-US" dirty="0" smtClean="0"/>
              <a:t>解决了系统</a:t>
            </a:r>
            <a:r>
              <a:rPr lang="en-US" altLang="zh-CN" dirty="0" smtClean="0"/>
              <a:t>crash</a:t>
            </a:r>
            <a:r>
              <a:rPr lang="zh-CN" altLang="en-US" dirty="0" smtClean="0"/>
              <a:t>、内存溢出等基本 的稳定性问题，通过了长时间性能压测。在此之外研究分析了系统请求响应链上各个环节的性能损耗和对应的执行逻辑，系统性的给出了整体的优化思路和方向，评 估了各个优化措施的优先级，工作量和预计效果。在业务支持的同时分阶段逐步完成了其中的字节流优化改造，性能提升</a:t>
            </a:r>
            <a:r>
              <a:rPr lang="en-US" altLang="zh-CN" dirty="0" smtClean="0"/>
              <a:t>90%</a:t>
            </a:r>
            <a:r>
              <a:rPr lang="zh-CN" altLang="en-US" dirty="0" smtClean="0"/>
              <a:t>左右；安全规则过滤优化，性能提升 </a:t>
            </a:r>
            <a:r>
              <a:rPr lang="en-US" altLang="zh-CN" dirty="0" smtClean="0"/>
              <a:t>30%+</a:t>
            </a:r>
            <a:r>
              <a:rPr lang="zh-CN" altLang="en-US" dirty="0" smtClean="0"/>
              <a:t>；首页缓存优化，打开时性能提升</a:t>
            </a:r>
            <a:r>
              <a:rPr lang="en-US" altLang="zh-CN" dirty="0" smtClean="0"/>
              <a:t>6</a:t>
            </a:r>
            <a:r>
              <a:rPr lang="zh-CN" altLang="en-US" dirty="0" smtClean="0"/>
              <a:t>倍</a:t>
            </a:r>
            <a:endParaRPr lang="en-US" altLang="zh-CN" dirty="0" smtClean="0"/>
          </a:p>
          <a:p>
            <a:r>
              <a:rPr lang="zh-CN" altLang="en-US" dirty="0" smtClean="0"/>
              <a:t>字节流优化改造</a:t>
            </a:r>
            <a:endParaRPr lang="en-US" altLang="zh-CN" dirty="0" smtClean="0"/>
          </a:p>
          <a:p>
            <a:pPr lvl="1"/>
            <a:r>
              <a:rPr lang="zh-CN" altLang="en-US" dirty="0" smtClean="0"/>
              <a:t>从</a:t>
            </a:r>
            <a:r>
              <a:rPr lang="en-US" altLang="zh-CN" dirty="0" smtClean="0"/>
              <a:t>http</a:t>
            </a:r>
            <a:r>
              <a:rPr lang="zh-CN" altLang="en-US" dirty="0" smtClean="0"/>
              <a:t>请求处理的整个流程上</a:t>
            </a:r>
            <a:r>
              <a:rPr lang="en-US" altLang="zh-CN" dirty="0" smtClean="0"/>
              <a:t>,</a:t>
            </a:r>
            <a:r>
              <a:rPr lang="zh-CN" altLang="en-US" dirty="0" smtClean="0"/>
              <a:t>从顶至底的改造。涉及</a:t>
            </a:r>
            <a:r>
              <a:rPr lang="en-US" altLang="zh-CN" dirty="0" err="1" smtClean="0"/>
              <a:t>servlet</a:t>
            </a:r>
            <a:r>
              <a:rPr lang="zh-CN" altLang="en-US" dirty="0" smtClean="0"/>
              <a:t>层</a:t>
            </a:r>
            <a:r>
              <a:rPr lang="en-US" altLang="zh-CN" dirty="0" smtClean="0"/>
              <a:t>render</a:t>
            </a:r>
            <a:r>
              <a:rPr lang="zh-CN" altLang="en-US" dirty="0" smtClean="0"/>
              <a:t>接口，</a:t>
            </a:r>
            <a:r>
              <a:rPr lang="en-US" altLang="zh-CN" dirty="0" smtClean="0"/>
              <a:t>tae-common-</a:t>
            </a:r>
            <a:r>
              <a:rPr lang="en-US" altLang="zh-CN" dirty="0" err="1" smtClean="0"/>
              <a:t>engein</a:t>
            </a:r>
            <a:r>
              <a:rPr lang="zh-CN" altLang="en-US" dirty="0" smtClean="0"/>
              <a:t>，</a:t>
            </a:r>
            <a:r>
              <a:rPr lang="en-US" altLang="zh-CN" dirty="0" err="1" smtClean="0"/>
              <a:t>Quercue</a:t>
            </a:r>
            <a:r>
              <a:rPr lang="zh-CN" altLang="en-US" dirty="0" smtClean="0"/>
              <a:t>抽象语法树，</a:t>
            </a:r>
            <a:r>
              <a:rPr lang="en-US" altLang="zh-CN" dirty="0" smtClean="0"/>
              <a:t>smarty</a:t>
            </a:r>
            <a:r>
              <a:rPr lang="zh-CN" altLang="en-US" dirty="0" smtClean="0"/>
              <a:t>模板动态类，</a:t>
            </a:r>
            <a:r>
              <a:rPr lang="en-US" altLang="zh-CN" dirty="0" err="1" smtClean="0"/>
              <a:t>tbmlfilter</a:t>
            </a:r>
            <a:r>
              <a:rPr lang="zh-CN" altLang="en-US" dirty="0" smtClean="0"/>
              <a:t>页面过滤</a:t>
            </a:r>
            <a:endParaRPr lang="zh-CN" altLang="zh-CN" dirty="0" smtClean="0"/>
          </a:p>
          <a:p>
            <a:r>
              <a:rPr lang="en-US" altLang="zh-CN" dirty="0" smtClean="0"/>
              <a:t>JVM</a:t>
            </a:r>
            <a:r>
              <a:rPr lang="zh-CN" altLang="en-US" dirty="0" smtClean="0"/>
              <a:t>层安全防御方案</a:t>
            </a:r>
            <a:endParaRPr lang="en-US" altLang="zh-CN" dirty="0" smtClean="0"/>
          </a:p>
          <a:p>
            <a:pPr lvl="1"/>
            <a:r>
              <a:rPr lang="zh-CN" altLang="en-US" dirty="0" smtClean="0"/>
              <a:t>突破沙箱之后，</a:t>
            </a:r>
            <a:r>
              <a:rPr lang="en-US" altLang="zh-CN" dirty="0" smtClean="0"/>
              <a:t>JVM</a:t>
            </a:r>
            <a:r>
              <a:rPr lang="zh-CN" altLang="en-US" dirty="0" smtClean="0"/>
              <a:t>级别的最后一道防护</a:t>
            </a:r>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544616"/>
          </a:xfrm>
        </p:spPr>
        <p:txBody>
          <a:bodyPr>
            <a:normAutofit fontScale="77500" lnSpcReduction="20000"/>
          </a:bodyPr>
          <a:lstStyle/>
          <a:p>
            <a:r>
              <a:rPr lang="en-US" altLang="zh-CN" dirty="0" smtClean="0"/>
              <a:t>HSF</a:t>
            </a:r>
            <a:r>
              <a:rPr lang="zh-CN" altLang="en-US" dirty="0" smtClean="0"/>
              <a:t>的</a:t>
            </a:r>
            <a:r>
              <a:rPr lang="en-US" altLang="zh-CN" dirty="0" smtClean="0"/>
              <a:t>tae</a:t>
            </a:r>
            <a:r>
              <a:rPr lang="zh-CN" altLang="en-US" dirty="0" smtClean="0"/>
              <a:t>定制版本的维护。主要有</a:t>
            </a:r>
            <a:r>
              <a:rPr lang="en-US" altLang="zh-CN" dirty="0" smtClean="0"/>
              <a:t>4</a:t>
            </a:r>
            <a:r>
              <a:rPr lang="zh-CN" altLang="en-US" dirty="0" smtClean="0"/>
              <a:t>个方面：</a:t>
            </a:r>
          </a:p>
          <a:p>
            <a:pPr lvl="1"/>
            <a:r>
              <a:rPr lang="zh-CN" altLang="en-US" dirty="0" smtClean="0"/>
              <a:t>解决</a:t>
            </a:r>
            <a:r>
              <a:rPr lang="en-US" altLang="zh-CN" dirty="0" smtClean="0"/>
              <a:t>TAE</a:t>
            </a:r>
            <a:r>
              <a:rPr lang="zh-CN" altLang="en-US" dirty="0" smtClean="0"/>
              <a:t>中按</a:t>
            </a:r>
            <a:r>
              <a:rPr lang="en-US" altLang="zh-CN" dirty="0" smtClean="0"/>
              <a:t>APP</a:t>
            </a:r>
            <a:r>
              <a:rPr lang="zh-CN" altLang="en-US" dirty="0" smtClean="0"/>
              <a:t>路由的问题</a:t>
            </a:r>
          </a:p>
          <a:p>
            <a:pPr lvl="1"/>
            <a:r>
              <a:rPr lang="zh-CN" altLang="en-US" dirty="0" smtClean="0"/>
              <a:t>无</a:t>
            </a:r>
            <a:r>
              <a:rPr lang="en-US" altLang="zh-CN" dirty="0" smtClean="0"/>
              <a:t>jar</a:t>
            </a:r>
            <a:r>
              <a:rPr lang="zh-CN" altLang="en-US" dirty="0" smtClean="0"/>
              <a:t>包依赖的</a:t>
            </a:r>
            <a:r>
              <a:rPr lang="en-US" altLang="zh-CN" dirty="0" err="1" smtClean="0"/>
              <a:t>hsf</a:t>
            </a:r>
            <a:r>
              <a:rPr lang="zh-CN" altLang="en-US" dirty="0" smtClean="0"/>
              <a:t>调用的支持</a:t>
            </a:r>
          </a:p>
          <a:p>
            <a:pPr lvl="1"/>
            <a:r>
              <a:rPr lang="zh-CN" altLang="en-US" dirty="0" smtClean="0"/>
              <a:t>一个</a:t>
            </a:r>
            <a:r>
              <a:rPr lang="en-US" altLang="zh-CN" dirty="0" smtClean="0"/>
              <a:t>JVM</a:t>
            </a:r>
            <a:r>
              <a:rPr lang="zh-CN" altLang="en-US" dirty="0" smtClean="0"/>
              <a:t>部署多个</a:t>
            </a:r>
            <a:r>
              <a:rPr lang="en-US" altLang="zh-CN" dirty="0" smtClean="0"/>
              <a:t>war</a:t>
            </a:r>
            <a:r>
              <a:rPr lang="zh-CN" altLang="en-US" dirty="0" smtClean="0"/>
              <a:t>包的支持</a:t>
            </a:r>
          </a:p>
          <a:p>
            <a:pPr lvl="1"/>
            <a:r>
              <a:rPr lang="zh-CN" altLang="en-US" dirty="0" smtClean="0"/>
              <a:t>一些</a:t>
            </a:r>
            <a:r>
              <a:rPr lang="en-US" altLang="zh-CN" dirty="0" smtClean="0"/>
              <a:t>bug</a:t>
            </a:r>
            <a:r>
              <a:rPr lang="zh-CN" altLang="en-US" dirty="0" smtClean="0"/>
              <a:t>修复和功能完善，比如</a:t>
            </a:r>
            <a:r>
              <a:rPr lang="en-US" altLang="zh-CN" dirty="0" err="1" smtClean="0"/>
              <a:t>syncInit</a:t>
            </a:r>
            <a:r>
              <a:rPr lang="zh-CN" altLang="en-US" dirty="0" smtClean="0"/>
              <a:t>；</a:t>
            </a:r>
            <a:r>
              <a:rPr lang="en-US" altLang="zh-CN" dirty="0" err="1" smtClean="0"/>
              <a:t>ndi</a:t>
            </a:r>
            <a:r>
              <a:rPr lang="zh-CN" altLang="en-US" dirty="0" smtClean="0"/>
              <a:t>数组等。</a:t>
            </a:r>
          </a:p>
          <a:p>
            <a:r>
              <a:rPr lang="zh-CN" altLang="en-US" dirty="0" smtClean="0"/>
              <a:t>模块服务中心 </a:t>
            </a:r>
          </a:p>
          <a:p>
            <a:pPr lvl="1"/>
            <a:r>
              <a:rPr lang="zh-CN" altLang="en-US" dirty="0" smtClean="0"/>
              <a:t>解决了无</a:t>
            </a:r>
            <a:r>
              <a:rPr lang="en-US" altLang="zh-CN" dirty="0" smtClean="0"/>
              <a:t>jar</a:t>
            </a:r>
            <a:r>
              <a:rPr lang="zh-CN" altLang="en-US" dirty="0" smtClean="0"/>
              <a:t>包依赖的</a:t>
            </a:r>
            <a:r>
              <a:rPr lang="en-US" altLang="zh-CN" dirty="0" err="1" smtClean="0"/>
              <a:t>hsf</a:t>
            </a:r>
            <a:r>
              <a:rPr lang="zh-CN" altLang="en-US" dirty="0" smtClean="0"/>
              <a:t>调用问题 </a:t>
            </a:r>
          </a:p>
          <a:p>
            <a:pPr lvl="1"/>
            <a:r>
              <a:rPr lang="zh-CN" altLang="en-US" dirty="0" smtClean="0"/>
              <a:t>推送式，动态增减、启停、修改服务  </a:t>
            </a:r>
          </a:p>
          <a:p>
            <a:r>
              <a:rPr lang="zh-CN" altLang="en-US" dirty="0" smtClean="0"/>
              <a:t>多语言执行引擎</a:t>
            </a:r>
            <a:r>
              <a:rPr lang="en-US" altLang="zh-CN" dirty="0" smtClean="0"/>
              <a:t>tae-common-engine</a:t>
            </a:r>
          </a:p>
          <a:p>
            <a:pPr lvl="1"/>
            <a:r>
              <a:rPr lang="zh-CN" altLang="en-US" dirty="0" smtClean="0"/>
              <a:t>将之前分散在各个工程项目中的</a:t>
            </a:r>
            <a:r>
              <a:rPr lang="en-US" altLang="zh-CN" dirty="0" err="1" smtClean="0"/>
              <a:t>php</a:t>
            </a:r>
            <a:r>
              <a:rPr lang="zh-CN" altLang="en-US" dirty="0" smtClean="0"/>
              <a:t>、</a:t>
            </a:r>
            <a:r>
              <a:rPr lang="en-US" altLang="zh-CN" dirty="0" smtClean="0"/>
              <a:t>groovy</a:t>
            </a:r>
            <a:r>
              <a:rPr lang="zh-CN" altLang="en-US" dirty="0" smtClean="0"/>
              <a:t>、</a:t>
            </a:r>
            <a:r>
              <a:rPr lang="en-US" altLang="zh-CN" dirty="0" smtClean="0"/>
              <a:t>velocity</a:t>
            </a:r>
            <a:r>
              <a:rPr lang="zh-CN" altLang="en-US" dirty="0" smtClean="0"/>
              <a:t>执行逻辑，抽象为一个统一框架。代码更精简，结构更灵活 </a:t>
            </a:r>
          </a:p>
          <a:p>
            <a:pPr lvl="1"/>
            <a:r>
              <a:rPr lang="zh-CN" altLang="en-US" dirty="0" smtClean="0"/>
              <a:t>已经是</a:t>
            </a:r>
            <a:r>
              <a:rPr lang="en-US" altLang="zh-CN" dirty="0" smtClean="0"/>
              <a:t>TAE</a:t>
            </a:r>
            <a:r>
              <a:rPr lang="zh-CN" altLang="en-US" dirty="0" smtClean="0"/>
              <a:t>本身以及店铺浏览、装修系统的一块基石 </a:t>
            </a:r>
          </a:p>
          <a:p>
            <a:r>
              <a:rPr lang="en-US" altLang="zh-CN" dirty="0" smtClean="0"/>
              <a:t>JS</a:t>
            </a:r>
            <a:r>
              <a:rPr lang="zh-CN" altLang="en-US" dirty="0" smtClean="0"/>
              <a:t>开放项目之</a:t>
            </a:r>
            <a:r>
              <a:rPr lang="en-US" altLang="zh-CN" dirty="0" err="1" smtClean="0"/>
              <a:t>Caja</a:t>
            </a:r>
            <a:r>
              <a:rPr lang="zh-CN" altLang="en-US" dirty="0" smtClean="0"/>
              <a:t>研究 </a:t>
            </a:r>
          </a:p>
          <a:p>
            <a:r>
              <a:rPr lang="en-US" altLang="zh-CN" dirty="0" err="1" smtClean="0"/>
              <a:t>ServiceCenter</a:t>
            </a:r>
            <a:r>
              <a:rPr lang="zh-CN" altLang="en-US" dirty="0" smtClean="0"/>
              <a:t>的设计和实现：</a:t>
            </a:r>
          </a:p>
          <a:p>
            <a:pPr lvl="1"/>
            <a:r>
              <a:rPr lang="zh-CN" altLang="en-US" dirty="0" smtClean="0"/>
              <a:t>对</a:t>
            </a:r>
            <a:r>
              <a:rPr lang="en-US" altLang="zh-CN" dirty="0" smtClean="0"/>
              <a:t>java APP</a:t>
            </a:r>
            <a:r>
              <a:rPr lang="zh-CN" altLang="en-US" dirty="0" smtClean="0"/>
              <a:t>各种远程调用的集中控制。服务网关</a:t>
            </a:r>
            <a:endParaRPr lang="zh-CN" altLang="en-US" dirty="0"/>
          </a:p>
        </p:txBody>
      </p:sp>
      <p:sp>
        <p:nvSpPr>
          <p:cNvPr id="6" name="标题 1"/>
          <p:cNvSpPr txBox="1">
            <a:spLocks/>
          </p:cNvSpPr>
          <p:nvPr/>
        </p:nvSpPr>
        <p:spPr>
          <a:xfrm>
            <a:off x="467544" y="-99392"/>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4400" i="0" u="none" strike="noStrike" kern="1200" cap="none" spc="0" normalizeH="0" baseline="0" noProof="0" dirty="0" smtClean="0">
                <a:ln>
                  <a:noFill/>
                </a:ln>
                <a:effectLst/>
                <a:uLnTx/>
                <a:uFillTx/>
                <a:latin typeface="+mj-lt"/>
                <a:ea typeface="+mj-ea"/>
                <a:cs typeface="+mj-cs"/>
              </a:rPr>
              <a:t>第</a:t>
            </a:r>
            <a:r>
              <a:rPr kumimoji="0" lang="zh-CN" altLang="en-US" sz="4400" i="0" u="none" strike="noStrike" kern="1200" cap="none" spc="0" normalizeH="0" baseline="0" noProof="0" dirty="0" smtClean="0">
                <a:ln>
                  <a:noFill/>
                </a:ln>
                <a:effectLst/>
                <a:uLnTx/>
                <a:uFillTx/>
                <a:latin typeface="+mj-lt"/>
                <a:ea typeface="+mj-ea"/>
                <a:cs typeface="+mj-cs"/>
              </a:rPr>
              <a:t>三</a:t>
            </a:r>
            <a:r>
              <a:rPr kumimoji="0" lang="zh-CN" altLang="zh-CN" sz="4400" i="0" u="none" strike="noStrike" kern="1200" cap="none" spc="0" normalizeH="0" baseline="0" noProof="0" dirty="0" smtClean="0">
                <a:ln>
                  <a:noFill/>
                </a:ln>
                <a:effectLst/>
                <a:uLnTx/>
                <a:uFillTx/>
                <a:latin typeface="+mj-lt"/>
                <a:ea typeface="+mj-ea"/>
                <a:cs typeface="+mj-cs"/>
              </a:rPr>
              <a:t>部分：技术贡献的亮点展示</a:t>
            </a:r>
            <a:endParaRPr kumimoji="0" lang="zh-CN" altLang="en-US" sz="4400" i="0" u="none" strike="noStrike" kern="1200" cap="none" spc="0" normalizeH="0" baseline="0" noProof="0" dirty="0">
              <a:ln>
                <a:noFill/>
              </a:ln>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29"/>
          <p:cNvGrpSpPr>
            <a:grpSpLocks/>
          </p:cNvGrpSpPr>
          <p:nvPr/>
        </p:nvGrpSpPr>
        <p:grpSpPr bwMode="auto">
          <a:xfrm>
            <a:off x="1042988" y="835993"/>
            <a:ext cx="7273925" cy="1512887"/>
            <a:chOff x="1187625" y="476672"/>
            <a:chExt cx="6129825" cy="1205055"/>
          </a:xfrm>
        </p:grpSpPr>
        <p:sp>
          <p:nvSpPr>
            <p:cNvPr id="35880" name="TextBox 28"/>
            <p:cNvSpPr txBox="1">
              <a:spLocks noChangeArrowheads="1"/>
            </p:cNvSpPr>
            <p:nvPr/>
          </p:nvSpPr>
          <p:spPr bwMode="auto">
            <a:xfrm>
              <a:off x="6904386" y="758398"/>
              <a:ext cx="413064" cy="923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latin typeface="微软雅黑" pitchFamily="34" charset="-122"/>
                  <a:ea typeface="微软雅黑" pitchFamily="34" charset="-122"/>
                </a:rPr>
                <a:t>用户域</a:t>
              </a:r>
            </a:p>
          </p:txBody>
        </p:sp>
        <p:sp>
          <p:nvSpPr>
            <p:cNvPr id="28" name="矩形 27"/>
            <p:cNvSpPr/>
            <p:nvPr/>
          </p:nvSpPr>
          <p:spPr>
            <a:xfrm>
              <a:off x="1187625" y="476672"/>
              <a:ext cx="5588013" cy="1090342"/>
            </a:xfrm>
            <a:prstGeom prst="rect">
              <a:avLst/>
            </a:prstGeom>
            <a:solidFill>
              <a:schemeClr val="accent3">
                <a:lumMod val="20000"/>
                <a:lumOff val="80000"/>
              </a:schemeClr>
            </a:solidFill>
            <a:ln>
              <a:prstDash val="sysDash"/>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grpSp>
      <p:sp>
        <p:nvSpPr>
          <p:cNvPr id="60" name="矩形 59"/>
          <p:cNvSpPr/>
          <p:nvPr/>
        </p:nvSpPr>
        <p:spPr>
          <a:xfrm>
            <a:off x="1258888" y="1343695"/>
            <a:ext cx="6265862" cy="788988"/>
          </a:xfrm>
          <a:prstGeom prst="rect">
            <a:avLst/>
          </a:prstGeom>
        </p:spPr>
        <p:style>
          <a:lnRef idx="1">
            <a:schemeClr val="accent3"/>
          </a:lnRef>
          <a:fillRef idx="2">
            <a:schemeClr val="accent3"/>
          </a:fillRef>
          <a:effectRef idx="1">
            <a:schemeClr val="accent3"/>
          </a:effectRef>
          <a:fontRef idx="minor">
            <a:schemeClr val="dk1"/>
          </a:fontRef>
        </p:style>
        <p:txBody>
          <a:bodyPr tIns="10800" bIns="10800" anchor="b"/>
          <a:lstStyle/>
          <a:p>
            <a:pPr algn="ctr">
              <a:defRPr/>
            </a:pPr>
            <a:r>
              <a:rPr lang="zh-CN" altLang="en-US" sz="1600" dirty="0">
                <a:latin typeface="微软雅黑" pitchFamily="34" charset="-122"/>
                <a:ea typeface="微软雅黑" pitchFamily="34" charset="-122"/>
              </a:rPr>
              <a:t>编程规范</a:t>
            </a:r>
          </a:p>
        </p:txBody>
      </p:sp>
      <p:sp>
        <p:nvSpPr>
          <p:cNvPr id="38" name="矩形 37"/>
          <p:cNvSpPr/>
          <p:nvPr/>
        </p:nvSpPr>
        <p:spPr>
          <a:xfrm>
            <a:off x="1042988" y="2348881"/>
            <a:ext cx="6634162" cy="2735708"/>
          </a:xfrm>
          <a:prstGeom prst="rect">
            <a:avLst/>
          </a:prstGeom>
          <a:ln>
            <a:prstDash val="sysDot"/>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ln>
                <a:solidFill>
                  <a:schemeClr val="tx1"/>
                </a:solidFill>
                <a:prstDash val="sysDot"/>
              </a:ln>
            </a:endParaRPr>
          </a:p>
        </p:txBody>
      </p:sp>
      <p:sp>
        <p:nvSpPr>
          <p:cNvPr id="2" name="矩形 1"/>
          <p:cNvSpPr/>
          <p:nvPr/>
        </p:nvSpPr>
        <p:spPr>
          <a:xfrm>
            <a:off x="1073150" y="5589413"/>
            <a:ext cx="6883400" cy="360363"/>
          </a:xfrm>
          <a:prstGeom prst="rect">
            <a:avLst/>
          </a:prstGeom>
          <a:solidFill>
            <a:srgbClr val="00B050"/>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dirty="0"/>
              <a:t>JVM (For TAE)</a:t>
            </a:r>
            <a:endParaRPr lang="zh-CN" altLang="en-US" dirty="0"/>
          </a:p>
        </p:txBody>
      </p:sp>
      <p:sp>
        <p:nvSpPr>
          <p:cNvPr id="3" name="矩形 2"/>
          <p:cNvSpPr/>
          <p:nvPr/>
        </p:nvSpPr>
        <p:spPr>
          <a:xfrm>
            <a:off x="1071563" y="6021213"/>
            <a:ext cx="7153275" cy="360363"/>
          </a:xfrm>
          <a:prstGeom prst="rect">
            <a:avLst/>
          </a:prstGeom>
          <a:solidFill>
            <a:srgbClr val="00B050"/>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dirty="0"/>
              <a:t>Linux Security Container(T4 for TAE)</a:t>
            </a:r>
            <a:endParaRPr lang="zh-CN" altLang="en-US" dirty="0"/>
          </a:p>
        </p:txBody>
      </p:sp>
      <p:sp>
        <p:nvSpPr>
          <p:cNvPr id="4" name="矩形 3"/>
          <p:cNvSpPr/>
          <p:nvPr/>
        </p:nvSpPr>
        <p:spPr>
          <a:xfrm>
            <a:off x="1073150" y="6453013"/>
            <a:ext cx="7375525" cy="360363"/>
          </a:xfrm>
          <a:prstGeom prst="rect">
            <a:avLst/>
          </a:prstGeom>
          <a:solidFill>
            <a:srgbClr val="00B050"/>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dirty="0"/>
              <a:t>Linux OS With Sandbox</a:t>
            </a:r>
            <a:endParaRPr lang="zh-CN" altLang="en-US" dirty="0"/>
          </a:p>
        </p:txBody>
      </p:sp>
      <p:sp>
        <p:nvSpPr>
          <p:cNvPr id="5" name="矩形 4"/>
          <p:cNvSpPr/>
          <p:nvPr/>
        </p:nvSpPr>
        <p:spPr>
          <a:xfrm>
            <a:off x="1116013" y="4221088"/>
            <a:ext cx="3672011" cy="792063"/>
          </a:xfrm>
          <a:prstGeom prst="rect">
            <a:avLst/>
          </a:prstGeom>
          <a:ln/>
        </p:spPr>
        <p:style>
          <a:lnRef idx="1">
            <a:schemeClr val="accent6"/>
          </a:lnRef>
          <a:fillRef idx="2">
            <a:schemeClr val="accent6"/>
          </a:fillRef>
          <a:effectRef idx="1">
            <a:schemeClr val="accent6"/>
          </a:effectRef>
          <a:fontRef idx="minor">
            <a:schemeClr val="dk1"/>
          </a:fontRef>
        </p:style>
        <p:txBody>
          <a:bodyPr anchor="b"/>
          <a:lstStyle/>
          <a:p>
            <a:pPr algn="ctr">
              <a:defRPr/>
            </a:pPr>
            <a:r>
              <a:rPr lang="zh-CN" altLang="en-US" sz="1400" b="1" dirty="0">
                <a:solidFill>
                  <a:schemeClr val="tx1"/>
                </a:solidFill>
              </a:rPr>
              <a:t>服务接入</a:t>
            </a:r>
            <a:r>
              <a:rPr lang="zh-CN" altLang="en-US" sz="1400" b="1" dirty="0" smtClean="0">
                <a:solidFill>
                  <a:schemeClr val="tx1"/>
                </a:solidFill>
              </a:rPr>
              <a:t>（</a:t>
            </a:r>
            <a:r>
              <a:rPr lang="en-US" altLang="zh-CN" sz="1400" b="1" dirty="0" smtClean="0">
                <a:solidFill>
                  <a:schemeClr val="tx1"/>
                </a:solidFill>
              </a:rPr>
              <a:t>proxy</a:t>
            </a:r>
            <a:r>
              <a:rPr lang="zh-CN" altLang="en-US" sz="1400" b="1" dirty="0" smtClean="0">
                <a:solidFill>
                  <a:schemeClr val="tx1"/>
                </a:solidFill>
              </a:rPr>
              <a:t>）</a:t>
            </a:r>
            <a:endParaRPr lang="zh-CN" altLang="en-US" sz="1400" b="1" dirty="0">
              <a:solidFill>
                <a:schemeClr val="tx1"/>
              </a:solidFill>
            </a:endParaRPr>
          </a:p>
        </p:txBody>
      </p:sp>
      <p:sp>
        <p:nvSpPr>
          <p:cNvPr id="12" name="矩形 11"/>
          <p:cNvSpPr/>
          <p:nvPr/>
        </p:nvSpPr>
        <p:spPr>
          <a:xfrm>
            <a:off x="4514850" y="1483395"/>
            <a:ext cx="1219200" cy="358775"/>
          </a:xfrm>
          <a:prstGeom prst="rect">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dirty="0"/>
              <a:t>服务</a:t>
            </a:r>
            <a:r>
              <a:rPr lang="en-US" altLang="zh-CN" dirty="0"/>
              <a:t>API</a:t>
            </a:r>
            <a:endParaRPr lang="zh-CN" altLang="en-US" dirty="0"/>
          </a:p>
        </p:txBody>
      </p:sp>
      <p:sp>
        <p:nvSpPr>
          <p:cNvPr id="13" name="矩形 12"/>
          <p:cNvSpPr/>
          <p:nvPr/>
        </p:nvSpPr>
        <p:spPr>
          <a:xfrm>
            <a:off x="1116013" y="2406140"/>
            <a:ext cx="6480323" cy="864096"/>
          </a:xfrm>
          <a:prstGeom prst="rect">
            <a:avLst/>
          </a:prstGeom>
          <a:ln/>
        </p:spPr>
        <p:style>
          <a:lnRef idx="1">
            <a:schemeClr val="accent5"/>
          </a:lnRef>
          <a:fillRef idx="2">
            <a:schemeClr val="accent5"/>
          </a:fillRef>
          <a:effectRef idx="1">
            <a:schemeClr val="accent5"/>
          </a:effectRef>
          <a:fontRef idx="minor">
            <a:schemeClr val="dk1"/>
          </a:fontRef>
        </p:style>
        <p:txBody>
          <a:bodyPr anchor="t"/>
          <a:lstStyle/>
          <a:p>
            <a:pPr algn="ctr">
              <a:defRPr/>
            </a:pPr>
            <a:r>
              <a:rPr lang="en-US" altLang="zh-CN" sz="1400" b="1" dirty="0" smtClean="0">
                <a:solidFill>
                  <a:schemeClr val="tx1"/>
                </a:solidFill>
              </a:rPr>
              <a:t>TAE </a:t>
            </a:r>
            <a:r>
              <a:rPr lang="en-US" altLang="zh-CN" sz="1400" b="1" dirty="0" err="1" smtClean="0">
                <a:solidFill>
                  <a:schemeClr val="tx1"/>
                </a:solidFill>
              </a:rPr>
              <a:t>Servlet</a:t>
            </a:r>
            <a:r>
              <a:rPr lang="zh-CN" altLang="en-US" sz="1400" b="1" dirty="0" smtClean="0">
                <a:solidFill>
                  <a:schemeClr val="tx1"/>
                </a:solidFill>
              </a:rPr>
              <a:t>层</a:t>
            </a:r>
            <a:endParaRPr lang="zh-CN" altLang="en-US" sz="1400" b="1" dirty="0">
              <a:solidFill>
                <a:schemeClr val="tx1"/>
              </a:solidFill>
            </a:endParaRPr>
          </a:p>
        </p:txBody>
      </p:sp>
      <p:sp>
        <p:nvSpPr>
          <p:cNvPr id="14" name="矩形 13"/>
          <p:cNvSpPr/>
          <p:nvPr/>
        </p:nvSpPr>
        <p:spPr>
          <a:xfrm>
            <a:off x="1320800" y="1484983"/>
            <a:ext cx="1471613" cy="360362"/>
          </a:xfrm>
          <a:prstGeom prst="rect">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dirty="0"/>
              <a:t>页面组件</a:t>
            </a:r>
            <a:r>
              <a:rPr lang="en-US" altLang="zh-CN" dirty="0"/>
              <a:t>API</a:t>
            </a:r>
            <a:endParaRPr lang="zh-CN" altLang="en-US" dirty="0"/>
          </a:p>
        </p:txBody>
      </p:sp>
      <p:sp>
        <p:nvSpPr>
          <p:cNvPr id="27" name="矩形 26"/>
          <p:cNvSpPr/>
          <p:nvPr/>
        </p:nvSpPr>
        <p:spPr>
          <a:xfrm>
            <a:off x="539750" y="835992"/>
            <a:ext cx="431800" cy="5977855"/>
          </a:xfrm>
          <a:prstGeom prst="rect">
            <a:avLst/>
          </a:prstGeom>
          <a:solidFill>
            <a:schemeClr val="accent5"/>
          </a:solidFill>
          <a:ln>
            <a:no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zh-CN" altLang="en-US" dirty="0"/>
              <a:t>安全</a:t>
            </a:r>
          </a:p>
        </p:txBody>
      </p:sp>
      <p:sp>
        <p:nvSpPr>
          <p:cNvPr id="41" name="矩形 40"/>
          <p:cNvSpPr/>
          <p:nvPr/>
        </p:nvSpPr>
        <p:spPr>
          <a:xfrm>
            <a:off x="1082675" y="5138563"/>
            <a:ext cx="6594475" cy="360363"/>
          </a:xfrm>
          <a:prstGeom prst="rect">
            <a:avLst/>
          </a:prstGeom>
          <a:solidFill>
            <a:srgbClr val="00B050"/>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dirty="0"/>
              <a:t>Jetty(With Java Security)</a:t>
            </a:r>
            <a:endParaRPr lang="zh-CN" altLang="en-US" dirty="0"/>
          </a:p>
        </p:txBody>
      </p:sp>
      <p:sp>
        <p:nvSpPr>
          <p:cNvPr id="42" name="矩形 41"/>
          <p:cNvSpPr/>
          <p:nvPr/>
        </p:nvSpPr>
        <p:spPr>
          <a:xfrm>
            <a:off x="1187624" y="4297379"/>
            <a:ext cx="608012" cy="395288"/>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1200" dirty="0" smtClean="0">
                <a:latin typeface="微软雅黑" pitchFamily="34" charset="-122"/>
                <a:ea typeface="微软雅黑" pitchFamily="34" charset="-122"/>
              </a:rPr>
              <a:t>DB</a:t>
            </a:r>
            <a:r>
              <a:rPr lang="zh-CN" altLang="en-US" sz="1200" dirty="0" smtClean="0">
                <a:latin typeface="微软雅黑" pitchFamily="34" charset="-122"/>
                <a:ea typeface="微软雅黑" pitchFamily="34" charset="-122"/>
              </a:rPr>
              <a:t>服务</a:t>
            </a:r>
            <a:endParaRPr lang="zh-CN" altLang="en-US" sz="1200" dirty="0">
              <a:latin typeface="微软雅黑" pitchFamily="34" charset="-122"/>
              <a:ea typeface="微软雅黑" pitchFamily="34" charset="-122"/>
            </a:endParaRPr>
          </a:p>
        </p:txBody>
      </p:sp>
      <p:sp>
        <p:nvSpPr>
          <p:cNvPr id="44" name="矩形 43"/>
          <p:cNvSpPr/>
          <p:nvPr/>
        </p:nvSpPr>
        <p:spPr>
          <a:xfrm>
            <a:off x="1907704" y="4305317"/>
            <a:ext cx="608012" cy="395288"/>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sz="1200" dirty="0">
                <a:latin typeface="微软雅黑" pitchFamily="34" charset="-122"/>
                <a:ea typeface="微软雅黑" pitchFamily="34" charset="-122"/>
              </a:rPr>
              <a:t>文件服务</a:t>
            </a:r>
          </a:p>
        </p:txBody>
      </p:sp>
      <p:sp>
        <p:nvSpPr>
          <p:cNvPr id="45" name="矩形 44"/>
          <p:cNvSpPr/>
          <p:nvPr/>
        </p:nvSpPr>
        <p:spPr>
          <a:xfrm>
            <a:off x="3347864" y="4328269"/>
            <a:ext cx="608012" cy="396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sz="1200" dirty="0">
                <a:latin typeface="微软雅黑" pitchFamily="34" charset="-122"/>
                <a:ea typeface="微软雅黑" pitchFamily="34" charset="-122"/>
              </a:rPr>
              <a:t>日志服务</a:t>
            </a:r>
          </a:p>
        </p:txBody>
      </p:sp>
      <p:sp>
        <p:nvSpPr>
          <p:cNvPr id="46" name="矩形 45"/>
          <p:cNvSpPr/>
          <p:nvPr/>
        </p:nvSpPr>
        <p:spPr>
          <a:xfrm>
            <a:off x="2627784" y="4323003"/>
            <a:ext cx="608012" cy="39687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sz="1200" dirty="0">
                <a:latin typeface="微软雅黑" pitchFamily="34" charset="-122"/>
                <a:ea typeface="微软雅黑" pitchFamily="34" charset="-122"/>
              </a:rPr>
              <a:t>缓存服务</a:t>
            </a:r>
          </a:p>
        </p:txBody>
      </p:sp>
      <p:sp>
        <p:nvSpPr>
          <p:cNvPr id="49" name="矩形 48"/>
          <p:cNvSpPr/>
          <p:nvPr/>
        </p:nvSpPr>
        <p:spPr>
          <a:xfrm>
            <a:off x="4067944" y="4323003"/>
            <a:ext cx="608012" cy="395287"/>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sz="1200" dirty="0">
                <a:latin typeface="微软雅黑" pitchFamily="34" charset="-122"/>
                <a:ea typeface="微软雅黑" pitchFamily="34" charset="-122"/>
              </a:rPr>
              <a:t>业务服务</a:t>
            </a:r>
          </a:p>
        </p:txBody>
      </p:sp>
      <p:cxnSp>
        <p:nvCxnSpPr>
          <p:cNvPr id="52" name="直接连接符 51"/>
          <p:cNvCxnSpPr/>
          <p:nvPr/>
        </p:nvCxnSpPr>
        <p:spPr>
          <a:xfrm>
            <a:off x="1042988" y="2276872"/>
            <a:ext cx="7273925" cy="0"/>
          </a:xfrm>
          <a:prstGeom prst="line">
            <a:avLst/>
          </a:prstGeom>
          <a:ln>
            <a:prstDash val="dashDot"/>
          </a:ln>
        </p:spPr>
        <p:style>
          <a:lnRef idx="2">
            <a:schemeClr val="accent2"/>
          </a:lnRef>
          <a:fillRef idx="0">
            <a:schemeClr val="accent2"/>
          </a:fillRef>
          <a:effectRef idx="1">
            <a:schemeClr val="accent2"/>
          </a:effectRef>
          <a:fontRef idx="minor">
            <a:schemeClr val="tx1"/>
          </a:fontRef>
        </p:style>
      </p:cxnSp>
      <p:sp>
        <p:nvSpPr>
          <p:cNvPr id="55" name="矩形 54"/>
          <p:cNvSpPr/>
          <p:nvPr/>
        </p:nvSpPr>
        <p:spPr>
          <a:xfrm>
            <a:off x="1115616" y="3356992"/>
            <a:ext cx="6480720" cy="792088"/>
          </a:xfrm>
          <a:prstGeom prst="rect">
            <a:avLst/>
          </a:prstGeom>
        </p:spPr>
        <p:style>
          <a:lnRef idx="1">
            <a:schemeClr val="accent2"/>
          </a:lnRef>
          <a:fillRef idx="2">
            <a:schemeClr val="accent2"/>
          </a:fillRef>
          <a:effectRef idx="1">
            <a:schemeClr val="accent2"/>
          </a:effectRef>
          <a:fontRef idx="minor">
            <a:schemeClr val="dk1"/>
          </a:fontRef>
        </p:style>
        <p:txBody>
          <a:bodyPr/>
          <a:lstStyle/>
          <a:p>
            <a:pPr algn="ctr">
              <a:defRPr/>
            </a:pPr>
            <a:r>
              <a:rPr lang="en-US" altLang="zh-CN" sz="1400" b="1" dirty="0" smtClean="0">
                <a:solidFill>
                  <a:schemeClr val="tx1"/>
                </a:solidFill>
              </a:rPr>
              <a:t>Tae Common Engine</a:t>
            </a:r>
            <a:r>
              <a:rPr lang="zh-CN" altLang="en-US" sz="1400" b="1" dirty="0" smtClean="0">
                <a:solidFill>
                  <a:schemeClr val="tx1"/>
                </a:solidFill>
              </a:rPr>
              <a:t>层</a:t>
            </a:r>
            <a:endParaRPr lang="zh-CN" altLang="en-US" sz="1400" b="1" dirty="0">
              <a:solidFill>
                <a:schemeClr val="tx1"/>
              </a:solidFill>
            </a:endParaRPr>
          </a:p>
        </p:txBody>
      </p:sp>
      <p:sp>
        <p:nvSpPr>
          <p:cNvPr id="59" name="矩形 58"/>
          <p:cNvSpPr/>
          <p:nvPr/>
        </p:nvSpPr>
        <p:spPr>
          <a:xfrm>
            <a:off x="2922588" y="1488158"/>
            <a:ext cx="1473200" cy="358775"/>
          </a:xfrm>
          <a:prstGeom prst="rect">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altLang="zh-CN" dirty="0"/>
              <a:t>Servlet API</a:t>
            </a:r>
            <a:endParaRPr lang="zh-CN" altLang="en-US" dirty="0"/>
          </a:p>
        </p:txBody>
      </p:sp>
      <p:sp>
        <p:nvSpPr>
          <p:cNvPr id="61" name="矩形 60"/>
          <p:cNvSpPr/>
          <p:nvPr/>
        </p:nvSpPr>
        <p:spPr>
          <a:xfrm>
            <a:off x="1258888" y="908720"/>
            <a:ext cx="6265862" cy="360363"/>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dirty="0">
                <a:latin typeface="微软雅黑" pitchFamily="34" charset="-122"/>
                <a:ea typeface="微软雅黑" pitchFamily="34" charset="-122"/>
              </a:rPr>
              <a:t>应用逻辑</a:t>
            </a:r>
          </a:p>
        </p:txBody>
      </p:sp>
      <p:sp>
        <p:nvSpPr>
          <p:cNvPr id="35870" name="TextBox 61"/>
          <p:cNvSpPr txBox="1">
            <a:spLocks noChangeArrowheads="1"/>
          </p:cNvSpPr>
          <p:nvPr/>
        </p:nvSpPr>
        <p:spPr bwMode="auto">
          <a:xfrm>
            <a:off x="7826375" y="2449338"/>
            <a:ext cx="490538" cy="922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latin typeface="微软雅黑" pitchFamily="34" charset="-122"/>
                <a:ea typeface="微软雅黑" pitchFamily="34" charset="-122"/>
              </a:rPr>
              <a:t>系统域</a:t>
            </a:r>
          </a:p>
        </p:txBody>
      </p:sp>
      <p:sp>
        <p:nvSpPr>
          <p:cNvPr id="40" name="矩形 39"/>
          <p:cNvSpPr/>
          <p:nvPr/>
        </p:nvSpPr>
        <p:spPr>
          <a:xfrm>
            <a:off x="6300192" y="4221088"/>
            <a:ext cx="1296144" cy="792063"/>
          </a:xfrm>
          <a:prstGeom prst="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sz="1600" dirty="0">
                <a:latin typeface="微软雅黑" pitchFamily="34" charset="-122"/>
                <a:ea typeface="微软雅黑" pitchFamily="34" charset="-122"/>
              </a:rPr>
              <a:t>动态配置</a:t>
            </a:r>
          </a:p>
        </p:txBody>
      </p:sp>
      <p:sp>
        <p:nvSpPr>
          <p:cNvPr id="50" name="标题 1"/>
          <p:cNvSpPr txBox="1">
            <a:spLocks/>
          </p:cNvSpPr>
          <p:nvPr/>
        </p:nvSpPr>
        <p:spPr>
          <a:xfrm>
            <a:off x="1143793" y="188640"/>
            <a:ext cx="6682959" cy="647352"/>
          </a:xfrm>
          <a:prstGeom prst="rect">
            <a:avLst/>
          </a:prstGeom>
        </p:spPr>
        <p:txBody>
          <a:bodyPr>
            <a:normAutofit lnSpcReduction="10000"/>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a:lstStyle>
          <a:p>
            <a:r>
              <a:rPr lang="zh-CN" altLang="en-US" sz="4000" dirty="0" smtClean="0"/>
              <a:t>健全的容器架构</a:t>
            </a:r>
          </a:p>
        </p:txBody>
      </p:sp>
      <p:sp>
        <p:nvSpPr>
          <p:cNvPr id="43" name="矩形 42"/>
          <p:cNvSpPr/>
          <p:nvPr/>
        </p:nvSpPr>
        <p:spPr>
          <a:xfrm>
            <a:off x="1187624" y="3673490"/>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PHP</a:t>
            </a:r>
            <a:endParaRPr lang="zh-CN" altLang="en-US" dirty="0"/>
          </a:p>
        </p:txBody>
      </p:sp>
      <p:sp>
        <p:nvSpPr>
          <p:cNvPr id="47" name="矩形 46"/>
          <p:cNvSpPr/>
          <p:nvPr/>
        </p:nvSpPr>
        <p:spPr>
          <a:xfrm>
            <a:off x="2123728" y="3673490"/>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Groovy</a:t>
            </a:r>
            <a:endParaRPr lang="zh-CN" altLang="en-US" dirty="0"/>
          </a:p>
        </p:txBody>
      </p:sp>
      <p:sp>
        <p:nvSpPr>
          <p:cNvPr id="48" name="矩形 47"/>
          <p:cNvSpPr/>
          <p:nvPr/>
        </p:nvSpPr>
        <p:spPr>
          <a:xfrm>
            <a:off x="3203848" y="3673490"/>
            <a:ext cx="10081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Velocity</a:t>
            </a:r>
            <a:endParaRPr lang="zh-CN" altLang="en-US" dirty="0"/>
          </a:p>
        </p:txBody>
      </p:sp>
      <p:sp>
        <p:nvSpPr>
          <p:cNvPr id="53" name="矩形 52"/>
          <p:cNvSpPr/>
          <p:nvPr/>
        </p:nvSpPr>
        <p:spPr>
          <a:xfrm>
            <a:off x="6012160" y="3673490"/>
            <a:ext cx="6480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缓存</a:t>
            </a:r>
            <a:endParaRPr lang="zh-CN" altLang="en-US" dirty="0"/>
          </a:p>
        </p:txBody>
      </p:sp>
      <p:sp>
        <p:nvSpPr>
          <p:cNvPr id="54" name="矩形 53"/>
          <p:cNvSpPr/>
          <p:nvPr/>
        </p:nvSpPr>
        <p:spPr>
          <a:xfrm>
            <a:off x="4427984" y="3673490"/>
            <a:ext cx="6480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加载</a:t>
            </a:r>
            <a:endParaRPr lang="zh-CN" altLang="en-US" dirty="0"/>
          </a:p>
        </p:txBody>
      </p:sp>
      <p:sp>
        <p:nvSpPr>
          <p:cNvPr id="62" name="矩形 61"/>
          <p:cNvSpPr/>
          <p:nvPr/>
        </p:nvSpPr>
        <p:spPr>
          <a:xfrm>
            <a:off x="5220072" y="3673490"/>
            <a:ext cx="6480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编译</a:t>
            </a:r>
            <a:endParaRPr lang="zh-CN" altLang="en-US" dirty="0"/>
          </a:p>
        </p:txBody>
      </p:sp>
      <p:sp>
        <p:nvSpPr>
          <p:cNvPr id="63" name="矩形 62"/>
          <p:cNvSpPr/>
          <p:nvPr/>
        </p:nvSpPr>
        <p:spPr>
          <a:xfrm>
            <a:off x="6804248" y="3673490"/>
            <a:ext cx="6480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执行</a:t>
            </a:r>
            <a:endParaRPr lang="zh-CN" altLang="en-US" dirty="0"/>
          </a:p>
        </p:txBody>
      </p:sp>
      <p:sp>
        <p:nvSpPr>
          <p:cNvPr id="64" name="矩形 63"/>
          <p:cNvSpPr/>
          <p:nvPr/>
        </p:nvSpPr>
        <p:spPr>
          <a:xfrm>
            <a:off x="2267744" y="2766179"/>
            <a:ext cx="6480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权限</a:t>
            </a:r>
            <a:endParaRPr lang="zh-CN" altLang="en-US" dirty="0"/>
          </a:p>
        </p:txBody>
      </p:sp>
      <p:sp>
        <p:nvSpPr>
          <p:cNvPr id="65" name="矩形 64"/>
          <p:cNvSpPr/>
          <p:nvPr/>
        </p:nvSpPr>
        <p:spPr>
          <a:xfrm>
            <a:off x="1187624" y="2766179"/>
            <a:ext cx="10081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Context</a:t>
            </a:r>
            <a:endParaRPr lang="zh-CN" altLang="en-US" dirty="0"/>
          </a:p>
        </p:txBody>
      </p:sp>
      <p:sp>
        <p:nvSpPr>
          <p:cNvPr id="66" name="矩形 65"/>
          <p:cNvSpPr/>
          <p:nvPr/>
        </p:nvSpPr>
        <p:spPr>
          <a:xfrm>
            <a:off x="2987824" y="2766179"/>
            <a:ext cx="6480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分派</a:t>
            </a:r>
            <a:endParaRPr lang="zh-CN" altLang="en-US" dirty="0"/>
          </a:p>
        </p:txBody>
      </p:sp>
      <p:sp>
        <p:nvSpPr>
          <p:cNvPr id="67" name="矩形 66"/>
          <p:cNvSpPr/>
          <p:nvPr/>
        </p:nvSpPr>
        <p:spPr>
          <a:xfrm>
            <a:off x="4499992" y="2766179"/>
            <a:ext cx="6480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缓存</a:t>
            </a:r>
            <a:endParaRPr lang="zh-CN" altLang="en-US" dirty="0"/>
          </a:p>
        </p:txBody>
      </p:sp>
      <p:sp>
        <p:nvSpPr>
          <p:cNvPr id="68" name="矩形 67"/>
          <p:cNvSpPr/>
          <p:nvPr/>
        </p:nvSpPr>
        <p:spPr>
          <a:xfrm>
            <a:off x="6732240" y="2766179"/>
            <a:ext cx="6480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过滤</a:t>
            </a:r>
            <a:endParaRPr lang="zh-CN" altLang="en-US" dirty="0"/>
          </a:p>
        </p:txBody>
      </p:sp>
      <p:sp>
        <p:nvSpPr>
          <p:cNvPr id="69" name="矩形 68"/>
          <p:cNvSpPr/>
          <p:nvPr/>
        </p:nvSpPr>
        <p:spPr>
          <a:xfrm>
            <a:off x="6012160" y="2766179"/>
            <a:ext cx="6480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流控</a:t>
            </a:r>
            <a:endParaRPr lang="zh-CN" altLang="en-US" dirty="0"/>
          </a:p>
        </p:txBody>
      </p:sp>
      <p:sp>
        <p:nvSpPr>
          <p:cNvPr id="70" name="矩形 69"/>
          <p:cNvSpPr/>
          <p:nvPr/>
        </p:nvSpPr>
        <p:spPr>
          <a:xfrm>
            <a:off x="3707904" y="2766179"/>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绑定</a:t>
            </a:r>
            <a:endParaRPr lang="zh-CN" altLang="en-US" dirty="0"/>
          </a:p>
        </p:txBody>
      </p:sp>
      <p:sp>
        <p:nvSpPr>
          <p:cNvPr id="71" name="矩形 70"/>
          <p:cNvSpPr/>
          <p:nvPr/>
        </p:nvSpPr>
        <p:spPr>
          <a:xfrm>
            <a:off x="5220072" y="2766179"/>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Caja</a:t>
            </a:r>
            <a:endParaRPr lang="zh-CN" altLang="en-US" dirty="0"/>
          </a:p>
        </p:txBody>
      </p:sp>
      <p:sp>
        <p:nvSpPr>
          <p:cNvPr id="72" name="矩形 71"/>
          <p:cNvSpPr/>
          <p:nvPr/>
        </p:nvSpPr>
        <p:spPr>
          <a:xfrm>
            <a:off x="4860032" y="4221088"/>
            <a:ext cx="648072" cy="792063"/>
          </a:xfrm>
          <a:prstGeom prst="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sz="1600" dirty="0" smtClean="0">
                <a:latin typeface="微软雅黑" pitchFamily="34" charset="-122"/>
                <a:ea typeface="微软雅黑" pitchFamily="34" charset="-122"/>
              </a:rPr>
              <a:t>部署</a:t>
            </a:r>
            <a:endParaRPr lang="zh-CN" altLang="en-US" sz="1600" dirty="0">
              <a:latin typeface="微软雅黑" pitchFamily="34" charset="-122"/>
              <a:ea typeface="微软雅黑" pitchFamily="34" charset="-122"/>
            </a:endParaRPr>
          </a:p>
        </p:txBody>
      </p:sp>
      <p:sp>
        <p:nvSpPr>
          <p:cNvPr id="56" name="矩形 55"/>
          <p:cNvSpPr/>
          <p:nvPr/>
        </p:nvSpPr>
        <p:spPr>
          <a:xfrm>
            <a:off x="5580112" y="4221088"/>
            <a:ext cx="648072" cy="792063"/>
          </a:xfrm>
          <a:prstGeom prst="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sz="1600" dirty="0" smtClean="0">
                <a:latin typeface="微软雅黑" pitchFamily="34" charset="-122"/>
                <a:ea typeface="微软雅黑" pitchFamily="34" charset="-122"/>
              </a:rPr>
              <a:t>监控</a:t>
            </a:r>
            <a:endParaRPr lang="zh-CN" altLang="en-US" sz="1600" dirty="0">
              <a:latin typeface="微软雅黑" pitchFamily="34" charset="-122"/>
              <a:ea typeface="微软雅黑" pitchFamily="34" charset="-122"/>
            </a:endParaRPr>
          </a:p>
        </p:txBody>
      </p:sp>
    </p:spTree>
    <p:extLst>
      <p:ext uri="{BB962C8B-B14F-4D97-AF65-F5344CB8AC3E}">
        <p14:creationId xmlns="" xmlns:p14="http://schemas.microsoft.com/office/powerpoint/2010/main" val="39935048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zh-CN" altLang="zh-CN" b="1" dirty="0" smtClean="0"/>
              <a:t>第</a:t>
            </a:r>
            <a:r>
              <a:rPr lang="zh-CN" altLang="en-US" b="1" dirty="0" smtClean="0"/>
              <a:t>四</a:t>
            </a:r>
            <a:r>
              <a:rPr lang="zh-CN" altLang="zh-CN" b="1" dirty="0" smtClean="0"/>
              <a:t>部分：展望</a:t>
            </a:r>
            <a:r>
              <a:rPr lang="en-US" altLang="zh-CN" b="1" dirty="0" smtClean="0"/>
              <a:t>-TAE</a:t>
            </a:r>
            <a:r>
              <a:rPr lang="zh-CN" altLang="en-US" b="1" dirty="0" smtClean="0"/>
              <a:t>发展规划</a:t>
            </a:r>
            <a:endParaRPr lang="zh-CN" altLang="en-US" b="1" dirty="0"/>
          </a:p>
        </p:txBody>
      </p:sp>
      <p:sp>
        <p:nvSpPr>
          <p:cNvPr id="3" name="内容占位符 2"/>
          <p:cNvSpPr>
            <a:spLocks noGrp="1"/>
          </p:cNvSpPr>
          <p:nvPr>
            <p:ph idx="1"/>
          </p:nvPr>
        </p:nvSpPr>
        <p:spPr>
          <a:xfrm>
            <a:off x="457200" y="1268760"/>
            <a:ext cx="8229600" cy="5184576"/>
          </a:xfrm>
        </p:spPr>
        <p:txBody>
          <a:bodyPr>
            <a:normAutofit/>
          </a:bodyPr>
          <a:lstStyle/>
          <a:p>
            <a:r>
              <a:rPr lang="en-US" altLang="zh-CN" b="1" dirty="0" smtClean="0"/>
              <a:t>TAE</a:t>
            </a:r>
            <a:r>
              <a:rPr lang="zh-CN" altLang="en-US" b="1" dirty="0" smtClean="0"/>
              <a:t>的整体成熟度</a:t>
            </a:r>
            <a:endParaRPr lang="en-US" altLang="zh-CN" b="1" dirty="0" smtClean="0"/>
          </a:p>
          <a:p>
            <a:r>
              <a:rPr lang="en-US" altLang="zh-CN" b="1" dirty="0" smtClean="0"/>
              <a:t>TAE</a:t>
            </a:r>
            <a:r>
              <a:rPr lang="zh-CN" altLang="en-US" b="1" dirty="0" smtClean="0"/>
              <a:t>安全的持续巩固</a:t>
            </a:r>
            <a:endParaRPr lang="en-US" altLang="zh-CN" b="1" dirty="0" smtClean="0"/>
          </a:p>
          <a:p>
            <a:r>
              <a:rPr lang="en-US" altLang="zh-CN" b="1" dirty="0" smtClean="0"/>
              <a:t>TAE</a:t>
            </a:r>
            <a:r>
              <a:rPr lang="zh-CN" altLang="en-US" b="1" dirty="0" smtClean="0"/>
              <a:t>的业务支持</a:t>
            </a:r>
            <a:endParaRPr lang="en-US" altLang="zh-CN" b="1" dirty="0" smtClean="0"/>
          </a:p>
          <a:p>
            <a:r>
              <a:rPr lang="zh-CN" altLang="en-US" b="1" dirty="0" smtClean="0"/>
              <a:t>基础建站平台技术架构</a:t>
            </a:r>
            <a:endParaRPr lang="en-US" altLang="zh-CN" b="1" dirty="0" smtClean="0"/>
          </a:p>
          <a:p>
            <a:pPr lvl="2"/>
            <a:endParaRPr lang="en-US" altLang="zh-CN" b="1" dirty="0" smtClean="0">
              <a:solidFill>
                <a:srgbClr val="FF0000"/>
              </a:solidFill>
            </a:endParaRPr>
          </a:p>
          <a:p>
            <a:pPr lvl="2"/>
            <a:endParaRPr lang="en-US" altLang="zh-CN" b="1" dirty="0" smtClean="0">
              <a:solidFill>
                <a:srgbClr val="FF0000"/>
              </a:solidFill>
            </a:endParaRPr>
          </a:p>
          <a:p>
            <a:pPr lvl="2">
              <a:buNone/>
            </a:pPr>
            <a:endParaRPr lang="en-US" altLang="zh-CN" b="1" dirty="0" smtClean="0">
              <a:solidFill>
                <a:srgbClr val="FF0000"/>
              </a:solidFill>
            </a:endParaRPr>
          </a:p>
          <a:p>
            <a:endParaRPr lang="en-US" altLang="zh-CN" b="1" dirty="0" smtClean="0">
              <a:solidFill>
                <a:srgbClr val="FF0000"/>
              </a:solidFill>
            </a:endParaRPr>
          </a:p>
          <a:p>
            <a:endParaRPr lang="zh-CN" altLang="en-US" b="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zh-CN" altLang="zh-CN" dirty="0" smtClean="0"/>
              <a:t>展望</a:t>
            </a:r>
            <a:r>
              <a:rPr lang="en-US" altLang="zh-CN" dirty="0" smtClean="0"/>
              <a:t>-TAE</a:t>
            </a:r>
            <a:r>
              <a:rPr lang="zh-CN" altLang="en-US" dirty="0" smtClean="0"/>
              <a:t>的整体成熟度</a:t>
            </a:r>
            <a:endParaRPr lang="zh-CN" altLang="en-US" dirty="0"/>
          </a:p>
        </p:txBody>
      </p:sp>
      <p:sp>
        <p:nvSpPr>
          <p:cNvPr id="3" name="内容占位符 2"/>
          <p:cNvSpPr>
            <a:spLocks noGrp="1"/>
          </p:cNvSpPr>
          <p:nvPr>
            <p:ph idx="1"/>
          </p:nvPr>
        </p:nvSpPr>
        <p:spPr>
          <a:xfrm>
            <a:off x="457200" y="1052736"/>
            <a:ext cx="8229600" cy="5616624"/>
          </a:xfrm>
        </p:spPr>
        <p:txBody>
          <a:bodyPr>
            <a:normAutofit fontScale="85000" lnSpcReduction="20000"/>
          </a:bodyPr>
          <a:lstStyle/>
          <a:p>
            <a:r>
              <a:rPr lang="en-US" altLang="zh-CN" dirty="0" smtClean="0"/>
              <a:t>JAVA </a:t>
            </a:r>
            <a:r>
              <a:rPr lang="zh-CN" altLang="en-US" dirty="0" smtClean="0"/>
              <a:t>容器的线上考验，加快成熟步伐</a:t>
            </a:r>
            <a:endParaRPr lang="en-US" altLang="zh-CN" dirty="0" smtClean="0"/>
          </a:p>
          <a:p>
            <a:r>
              <a:rPr lang="en-US" altLang="zh-CN" dirty="0" err="1" smtClean="0"/>
              <a:t>Quercus</a:t>
            </a:r>
            <a:endParaRPr lang="en-US" altLang="zh-CN" dirty="0" smtClean="0"/>
          </a:p>
          <a:p>
            <a:pPr lvl="1"/>
            <a:r>
              <a:rPr lang="zh-CN" altLang="en-US" dirty="0" smtClean="0"/>
              <a:t>字符处理优化</a:t>
            </a:r>
            <a:endParaRPr lang="en-US" altLang="zh-CN" dirty="0" smtClean="0"/>
          </a:p>
          <a:p>
            <a:pPr lvl="1"/>
            <a:r>
              <a:rPr lang="zh-CN" altLang="en-US" dirty="0" smtClean="0"/>
              <a:t>抽象语法树优化</a:t>
            </a:r>
            <a:endParaRPr lang="en-US" altLang="zh-CN" dirty="0" smtClean="0"/>
          </a:p>
          <a:p>
            <a:pPr lvl="1"/>
            <a:r>
              <a:rPr lang="zh-CN" altLang="en-US" dirty="0" smtClean="0"/>
              <a:t>升级到</a:t>
            </a:r>
            <a:r>
              <a:rPr lang="en-US" altLang="zh-CN" dirty="0" smtClean="0"/>
              <a:t>php5.3</a:t>
            </a:r>
          </a:p>
          <a:p>
            <a:pPr lvl="1"/>
            <a:r>
              <a:rPr lang="zh-CN" altLang="en-US" dirty="0" smtClean="0"/>
              <a:t>维护集团自己的</a:t>
            </a:r>
            <a:r>
              <a:rPr lang="en-US" altLang="zh-CN" dirty="0" err="1" smtClean="0"/>
              <a:t>quercus</a:t>
            </a:r>
            <a:r>
              <a:rPr lang="zh-CN" altLang="en-US" dirty="0" smtClean="0"/>
              <a:t>分支，支持各种业务</a:t>
            </a:r>
            <a:endParaRPr lang="en-US" altLang="zh-CN" dirty="0" smtClean="0"/>
          </a:p>
          <a:p>
            <a:r>
              <a:rPr lang="zh-CN" altLang="en-US" dirty="0" smtClean="0"/>
              <a:t>灵活支持多种业务</a:t>
            </a:r>
            <a:r>
              <a:rPr lang="en-US" altLang="zh-CN" dirty="0" smtClean="0"/>
              <a:t>,</a:t>
            </a:r>
            <a:r>
              <a:rPr lang="zh-CN" altLang="en-US" dirty="0" smtClean="0"/>
              <a:t>多种类型</a:t>
            </a:r>
            <a:r>
              <a:rPr lang="en-US" altLang="zh-CN" dirty="0" smtClean="0"/>
              <a:t>APP</a:t>
            </a:r>
          </a:p>
          <a:p>
            <a:pPr lvl="1"/>
            <a:r>
              <a:rPr lang="zh-CN" altLang="en-US" dirty="0" smtClean="0"/>
              <a:t>设计一套</a:t>
            </a:r>
            <a:r>
              <a:rPr lang="en-US" altLang="zh-CN" dirty="0" smtClean="0"/>
              <a:t>hot </a:t>
            </a:r>
            <a:r>
              <a:rPr lang="en-US" altLang="zh-CN" dirty="0" err="1" smtClean="0"/>
              <a:t>plugin</a:t>
            </a:r>
            <a:r>
              <a:rPr lang="zh-CN" altLang="en-US" dirty="0" smtClean="0"/>
              <a:t>机制，支持不同业务方对不同</a:t>
            </a:r>
            <a:r>
              <a:rPr lang="en-US" altLang="zh-CN" dirty="0" smtClean="0"/>
              <a:t>APP</a:t>
            </a:r>
            <a:r>
              <a:rPr lang="zh-CN" altLang="en-US" dirty="0" smtClean="0"/>
              <a:t>类型从前端到引擎级的定制</a:t>
            </a:r>
            <a:endParaRPr lang="en-US" altLang="zh-CN" dirty="0" smtClean="0"/>
          </a:p>
          <a:p>
            <a:r>
              <a:rPr lang="zh-CN" altLang="en-US" dirty="0" smtClean="0"/>
              <a:t>服务的隔离</a:t>
            </a:r>
            <a:endParaRPr lang="en-US" altLang="zh-CN" dirty="0" smtClean="0"/>
          </a:p>
          <a:p>
            <a:pPr lvl="1"/>
            <a:r>
              <a:rPr lang="en-US" altLang="zh-CN" dirty="0" smtClean="0"/>
              <a:t>Pandora</a:t>
            </a:r>
          </a:p>
          <a:p>
            <a:pPr lvl="1"/>
            <a:r>
              <a:rPr lang="zh-CN" altLang="en-US" dirty="0" smtClean="0"/>
              <a:t>自己用</a:t>
            </a:r>
            <a:r>
              <a:rPr lang="en-US" altLang="zh-CN" dirty="0" err="1" smtClean="0"/>
              <a:t>classloader</a:t>
            </a:r>
            <a:r>
              <a:rPr lang="zh-CN" altLang="en-US" dirty="0" smtClean="0"/>
              <a:t>隔离</a:t>
            </a:r>
            <a:endParaRPr lang="en-US" altLang="zh-CN" dirty="0" smtClean="0"/>
          </a:p>
          <a:p>
            <a:r>
              <a:rPr lang="en-US" altLang="zh-CN" dirty="0" smtClean="0"/>
              <a:t>TAE</a:t>
            </a:r>
            <a:r>
              <a:rPr lang="zh-CN" altLang="en-US" dirty="0" smtClean="0"/>
              <a:t>的数据回流</a:t>
            </a:r>
            <a:endParaRPr lang="en-US" altLang="zh-CN" dirty="0" smtClean="0"/>
          </a:p>
          <a:p>
            <a:pPr lvl="1"/>
            <a:r>
              <a:rPr lang="zh-CN" altLang="en-US" dirty="0" smtClean="0"/>
              <a:t>提供</a:t>
            </a:r>
            <a:r>
              <a:rPr lang="en-US" altLang="zh-CN" dirty="0" smtClean="0"/>
              <a:t>O/R Mapping</a:t>
            </a:r>
            <a:r>
              <a:rPr lang="zh-CN" altLang="en-US" dirty="0" smtClean="0"/>
              <a:t>框架，方便数据回流</a:t>
            </a:r>
            <a:endParaRPr lang="en-US" altLang="zh-CN" dirty="0" smtClean="0"/>
          </a:p>
          <a:p>
            <a:pPr lvl="2"/>
            <a:endParaRPr lang="en-US" altLang="zh-CN" dirty="0" smtClean="0">
              <a:solidFill>
                <a:srgbClr val="FF0000"/>
              </a:solidFill>
            </a:endParaRPr>
          </a:p>
          <a:p>
            <a:pPr lvl="2">
              <a:buNone/>
            </a:pPr>
            <a:endParaRPr lang="en-US" altLang="zh-CN" dirty="0" smtClean="0">
              <a:solidFill>
                <a:srgbClr val="FF0000"/>
              </a:solidFill>
            </a:endParaRPr>
          </a:p>
          <a:p>
            <a:endParaRPr lang="en-US" altLang="zh-CN" dirty="0" smtClean="0">
              <a:solidFill>
                <a:srgbClr val="FF0000"/>
              </a:solidFill>
            </a:endParaRPr>
          </a:p>
          <a:p>
            <a:endParaRPr lang="zh-CN"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zh-CN" altLang="zh-CN" dirty="0" smtClean="0"/>
              <a:t>展望</a:t>
            </a:r>
            <a:r>
              <a:rPr lang="en-US" altLang="zh-CN" dirty="0" smtClean="0"/>
              <a:t>-TAE</a:t>
            </a:r>
            <a:r>
              <a:rPr lang="zh-CN" altLang="en-US" dirty="0" smtClean="0"/>
              <a:t>的整体成熟度</a:t>
            </a:r>
            <a:endParaRPr lang="zh-CN" altLang="en-US" dirty="0"/>
          </a:p>
        </p:txBody>
      </p:sp>
      <p:sp>
        <p:nvSpPr>
          <p:cNvPr id="3" name="内容占位符 2"/>
          <p:cNvSpPr>
            <a:spLocks noGrp="1"/>
          </p:cNvSpPr>
          <p:nvPr>
            <p:ph idx="1"/>
          </p:nvPr>
        </p:nvSpPr>
        <p:spPr>
          <a:xfrm>
            <a:off x="457200" y="1052736"/>
            <a:ext cx="8229600" cy="5616624"/>
          </a:xfrm>
        </p:spPr>
        <p:txBody>
          <a:bodyPr>
            <a:normAutofit fontScale="92500" lnSpcReduction="20000"/>
          </a:bodyPr>
          <a:lstStyle/>
          <a:p>
            <a:r>
              <a:rPr lang="zh-CN" altLang="en-US" dirty="0" smtClean="0"/>
              <a:t>提高易用性 </a:t>
            </a:r>
            <a:r>
              <a:rPr lang="en-US" altLang="zh-CN" dirty="0" smtClean="0"/>
              <a:t>– </a:t>
            </a:r>
            <a:r>
              <a:rPr lang="zh-CN" altLang="en-US" dirty="0" smtClean="0"/>
              <a:t>倾听用户心声</a:t>
            </a:r>
            <a:endParaRPr lang="en-US" altLang="zh-CN" dirty="0" smtClean="0"/>
          </a:p>
          <a:p>
            <a:pPr lvl="1"/>
            <a:r>
              <a:rPr lang="zh-CN" altLang="en-US" dirty="0" smtClean="0"/>
              <a:t>文档，</a:t>
            </a:r>
            <a:r>
              <a:rPr lang="en-US" altLang="zh-CN" dirty="0" smtClean="0"/>
              <a:t>DEMO</a:t>
            </a:r>
            <a:r>
              <a:rPr lang="zh-CN" altLang="en-US" dirty="0" smtClean="0"/>
              <a:t>的完善</a:t>
            </a:r>
            <a:endParaRPr lang="en-US" altLang="zh-CN" dirty="0" smtClean="0"/>
          </a:p>
          <a:p>
            <a:pPr lvl="1"/>
            <a:r>
              <a:rPr lang="zh-CN" altLang="en-US" dirty="0" smtClean="0"/>
              <a:t>线上和</a:t>
            </a:r>
            <a:r>
              <a:rPr lang="en-US" altLang="zh-CN" dirty="0" smtClean="0"/>
              <a:t>SDK</a:t>
            </a:r>
            <a:r>
              <a:rPr lang="zh-CN" altLang="en-US" dirty="0" smtClean="0"/>
              <a:t>的同步</a:t>
            </a:r>
            <a:endParaRPr lang="en-US" altLang="zh-CN" dirty="0" smtClean="0"/>
          </a:p>
          <a:p>
            <a:pPr lvl="1"/>
            <a:r>
              <a:rPr lang="en-US" altLang="zh-CN" dirty="0" smtClean="0"/>
              <a:t>IDE</a:t>
            </a:r>
            <a:r>
              <a:rPr lang="zh-CN" altLang="en-US" dirty="0" smtClean="0"/>
              <a:t>支持</a:t>
            </a:r>
            <a:endParaRPr lang="en-US" altLang="zh-CN" dirty="0" smtClean="0"/>
          </a:p>
          <a:p>
            <a:r>
              <a:rPr lang="en-US" altLang="zh-CN" dirty="0" smtClean="0"/>
              <a:t>TAE</a:t>
            </a:r>
            <a:r>
              <a:rPr lang="zh-CN" altLang="en-US" dirty="0" smtClean="0"/>
              <a:t>的持续性能优化</a:t>
            </a:r>
            <a:endParaRPr lang="en-US" altLang="zh-CN" dirty="0" smtClean="0"/>
          </a:p>
          <a:p>
            <a:pPr lvl="1"/>
            <a:r>
              <a:rPr lang="zh-CN" altLang="en-US" dirty="0" smtClean="0"/>
              <a:t>完成其他性能优化项</a:t>
            </a:r>
            <a:endParaRPr lang="en-US" altLang="zh-CN" dirty="0" smtClean="0"/>
          </a:p>
          <a:p>
            <a:pPr lvl="1"/>
            <a:r>
              <a:rPr lang="zh-CN" altLang="en-US" dirty="0" smtClean="0"/>
              <a:t>寻求页面静态化的方式</a:t>
            </a:r>
            <a:endParaRPr lang="en-US" altLang="zh-CN" dirty="0" smtClean="0"/>
          </a:p>
          <a:p>
            <a:pPr lvl="2"/>
            <a:r>
              <a:rPr lang="zh-CN" altLang="en-US" dirty="0" smtClean="0"/>
              <a:t>类似</a:t>
            </a:r>
            <a:r>
              <a:rPr lang="en-US" altLang="zh-CN" dirty="0" smtClean="0"/>
              <a:t>varnish</a:t>
            </a:r>
            <a:r>
              <a:rPr lang="zh-CN" altLang="en-US" dirty="0" smtClean="0"/>
              <a:t>的</a:t>
            </a:r>
            <a:r>
              <a:rPr lang="en-US" altLang="zh-CN" dirty="0" err="1" smtClean="0"/>
              <a:t>esi</a:t>
            </a:r>
            <a:r>
              <a:rPr lang="zh-CN" altLang="en-US" dirty="0" smtClean="0"/>
              <a:t>机制</a:t>
            </a:r>
            <a:endParaRPr lang="en-US" altLang="zh-CN" dirty="0" smtClean="0"/>
          </a:p>
          <a:p>
            <a:pPr lvl="2"/>
            <a:r>
              <a:rPr lang="zh-CN" altLang="en-US" dirty="0" smtClean="0"/>
              <a:t>封装</a:t>
            </a:r>
            <a:r>
              <a:rPr lang="en-US" altLang="zh-CN" dirty="0" err="1" smtClean="0"/>
              <a:t>jsonp</a:t>
            </a:r>
            <a:r>
              <a:rPr lang="zh-CN" altLang="en-US" dirty="0" smtClean="0"/>
              <a:t>调用的</a:t>
            </a:r>
            <a:r>
              <a:rPr lang="en-US" altLang="zh-CN" dirty="0" err="1" smtClean="0"/>
              <a:t>php</a:t>
            </a:r>
            <a:r>
              <a:rPr lang="zh-CN" altLang="en-US" dirty="0" smtClean="0"/>
              <a:t>函数</a:t>
            </a:r>
            <a:endParaRPr lang="en-US" altLang="zh-CN" dirty="0" smtClean="0"/>
          </a:p>
          <a:p>
            <a:pPr lvl="1"/>
            <a:r>
              <a:rPr lang="zh-CN" altLang="en-US" dirty="0" smtClean="0"/>
              <a:t>堆外内存的尝试</a:t>
            </a:r>
            <a:endParaRPr lang="en-US" altLang="zh-CN" dirty="0" smtClean="0"/>
          </a:p>
          <a:p>
            <a:pPr lvl="2"/>
            <a:r>
              <a:rPr lang="en-US" altLang="zh-CN" dirty="0" smtClean="0"/>
              <a:t>Unsafe</a:t>
            </a:r>
          </a:p>
          <a:p>
            <a:pPr lvl="2"/>
            <a:r>
              <a:rPr lang="en-US" altLang="zh-CN" dirty="0" smtClean="0"/>
              <a:t>GCIH</a:t>
            </a:r>
          </a:p>
          <a:p>
            <a:pPr lvl="1"/>
            <a:r>
              <a:rPr lang="zh-CN" altLang="en-US" dirty="0" smtClean="0"/>
              <a:t>节省一次</a:t>
            </a:r>
            <a:r>
              <a:rPr lang="en-US" altLang="zh-CN" dirty="0" smtClean="0"/>
              <a:t>http</a:t>
            </a:r>
            <a:r>
              <a:rPr lang="zh-CN" altLang="en-US" dirty="0" smtClean="0"/>
              <a:t>解析：类似</a:t>
            </a:r>
            <a:r>
              <a:rPr lang="en-US" altLang="zh-CN" dirty="0" err="1" smtClean="0"/>
              <a:t>ajp</a:t>
            </a:r>
            <a:r>
              <a:rPr lang="zh-CN" altLang="en-US" dirty="0" smtClean="0"/>
              <a:t>协议的二进制转发</a:t>
            </a:r>
            <a:endParaRPr lang="en-US" altLang="zh-CN" dirty="0" smtClean="0"/>
          </a:p>
          <a:p>
            <a:r>
              <a:rPr lang="zh-CN" altLang="en-US" dirty="0" smtClean="0"/>
              <a:t>更多语言和模式的支持</a:t>
            </a:r>
            <a:endParaRPr lang="en-US" altLang="zh-CN" dirty="0" smtClean="0"/>
          </a:p>
          <a:p>
            <a:pPr lvl="1"/>
            <a:endParaRPr lang="en-US" altLang="zh-CN" dirty="0" smtClean="0"/>
          </a:p>
          <a:p>
            <a:pPr lvl="2"/>
            <a:endParaRPr lang="en-US" altLang="zh-CN" dirty="0" smtClean="0"/>
          </a:p>
          <a:p>
            <a:pPr lvl="2">
              <a:buNone/>
            </a:pP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zh-CN" altLang="zh-CN" dirty="0" smtClean="0"/>
              <a:t>展望</a:t>
            </a:r>
            <a:r>
              <a:rPr lang="en-US" altLang="zh-CN" dirty="0" smtClean="0"/>
              <a:t>-TAE</a:t>
            </a:r>
            <a:r>
              <a:rPr lang="zh-CN" altLang="en-US" dirty="0" smtClean="0"/>
              <a:t>安全的持续巩固</a:t>
            </a:r>
            <a:endParaRPr lang="zh-CN" altLang="en-US" dirty="0"/>
          </a:p>
        </p:txBody>
      </p:sp>
      <p:sp>
        <p:nvSpPr>
          <p:cNvPr id="3" name="内容占位符 2"/>
          <p:cNvSpPr>
            <a:spLocks noGrp="1"/>
          </p:cNvSpPr>
          <p:nvPr>
            <p:ph idx="1"/>
          </p:nvPr>
        </p:nvSpPr>
        <p:spPr>
          <a:xfrm>
            <a:off x="457200" y="1268760"/>
            <a:ext cx="8229600" cy="5589240"/>
          </a:xfrm>
        </p:spPr>
        <p:txBody>
          <a:bodyPr>
            <a:normAutofit fontScale="92500" lnSpcReduction="10000"/>
          </a:bodyPr>
          <a:lstStyle/>
          <a:p>
            <a:r>
              <a:rPr lang="zh-CN" altLang="en-US" dirty="0" smtClean="0"/>
              <a:t>系统级安全</a:t>
            </a:r>
            <a:endParaRPr lang="en-US" altLang="zh-CN" dirty="0" smtClean="0"/>
          </a:p>
          <a:p>
            <a:pPr lvl="1"/>
            <a:r>
              <a:rPr lang="en-US" altLang="zh-CN" dirty="0" smtClean="0"/>
              <a:t>Java </a:t>
            </a:r>
            <a:r>
              <a:rPr lang="zh-CN" altLang="en-US" dirty="0" smtClean="0"/>
              <a:t>沙箱</a:t>
            </a:r>
            <a:endParaRPr lang="en-US" altLang="zh-CN" dirty="0" smtClean="0"/>
          </a:p>
          <a:p>
            <a:pPr lvl="1"/>
            <a:r>
              <a:rPr lang="en-US" altLang="zh-CN" dirty="0" smtClean="0"/>
              <a:t>JVM</a:t>
            </a:r>
            <a:r>
              <a:rPr lang="zh-CN" altLang="en-US" dirty="0" smtClean="0"/>
              <a:t>加固</a:t>
            </a:r>
            <a:endParaRPr lang="en-US" altLang="zh-CN" dirty="0" smtClean="0"/>
          </a:p>
          <a:p>
            <a:pPr lvl="1"/>
            <a:r>
              <a:rPr lang="zh-CN" altLang="en-US" dirty="0" smtClean="0"/>
              <a:t>系统内核</a:t>
            </a:r>
            <a:endParaRPr lang="en-US" altLang="zh-CN" dirty="0" smtClean="0"/>
          </a:p>
          <a:p>
            <a:pPr lvl="1"/>
            <a:r>
              <a:rPr lang="zh-CN" altLang="en-US" dirty="0" smtClean="0"/>
              <a:t>对</a:t>
            </a:r>
            <a:r>
              <a:rPr lang="en-US" altLang="zh-CN" dirty="0" smtClean="0"/>
              <a:t>JVM</a:t>
            </a:r>
            <a:r>
              <a:rPr lang="zh-CN" altLang="en-US" dirty="0" smtClean="0"/>
              <a:t>和操作系统底层有更深入的了解</a:t>
            </a:r>
            <a:endParaRPr lang="en-US" altLang="zh-CN" dirty="0" smtClean="0"/>
          </a:p>
          <a:p>
            <a:r>
              <a:rPr lang="zh-CN" altLang="en-US" dirty="0" smtClean="0"/>
              <a:t>业务级安全</a:t>
            </a:r>
            <a:endParaRPr lang="en-US" altLang="zh-CN" dirty="0" smtClean="0"/>
          </a:p>
          <a:p>
            <a:pPr lvl="1"/>
            <a:r>
              <a:rPr lang="zh-CN" altLang="en-US" dirty="0" smtClean="0"/>
              <a:t>代码安全扫描</a:t>
            </a:r>
            <a:r>
              <a:rPr lang="en-US" altLang="zh-CN" dirty="0" smtClean="0"/>
              <a:t>(java</a:t>
            </a:r>
            <a:r>
              <a:rPr lang="zh-CN" altLang="en-US" dirty="0" smtClean="0"/>
              <a:t>的提权代码等</a:t>
            </a:r>
            <a:r>
              <a:rPr lang="en-US" altLang="zh-CN" dirty="0" smtClean="0"/>
              <a:t>)</a:t>
            </a:r>
          </a:p>
          <a:p>
            <a:pPr lvl="1"/>
            <a:r>
              <a:rPr lang="zh-CN" altLang="en-US" dirty="0" smtClean="0"/>
              <a:t>完善</a:t>
            </a:r>
            <a:r>
              <a:rPr lang="en-US" altLang="zh-CN" dirty="0" smtClean="0"/>
              <a:t>XSS/CSRF SQL</a:t>
            </a:r>
            <a:r>
              <a:rPr lang="zh-CN" altLang="en-US" dirty="0" smtClean="0"/>
              <a:t>注入的自动转义</a:t>
            </a:r>
            <a:endParaRPr lang="en-US" altLang="zh-CN" dirty="0" smtClean="0"/>
          </a:p>
          <a:p>
            <a:pPr lvl="1"/>
            <a:r>
              <a:rPr lang="zh-CN" altLang="en-US" dirty="0" smtClean="0"/>
              <a:t>提供安全组件或产品，供开发者使用</a:t>
            </a:r>
            <a:endParaRPr lang="en-US" altLang="zh-CN" dirty="0" smtClean="0"/>
          </a:p>
          <a:p>
            <a:pPr lvl="1"/>
            <a:r>
              <a:rPr lang="zh-CN" altLang="en-US" dirty="0" smtClean="0"/>
              <a:t>树立开发者安全意识：培训、文档、规范</a:t>
            </a:r>
            <a:endParaRPr lang="en-US" altLang="zh-CN" dirty="0" smtClean="0"/>
          </a:p>
          <a:p>
            <a:pPr lvl="1"/>
            <a:r>
              <a:rPr lang="zh-CN" altLang="en-US" dirty="0" smtClean="0"/>
              <a:t>知识产权保护！</a:t>
            </a:r>
            <a:endParaRPr lang="en-US" altLang="zh-CN" dirty="0" smtClean="0"/>
          </a:p>
          <a:p>
            <a:pPr lvl="1"/>
            <a:r>
              <a:rPr lang="en-US" altLang="zh-CN" dirty="0" smtClean="0"/>
              <a:t>…</a:t>
            </a:r>
          </a:p>
          <a:p>
            <a:pPr lvl="1"/>
            <a:endParaRPr lang="en-US" altLang="zh-CN" dirty="0" smtClean="0"/>
          </a:p>
          <a:p>
            <a:endParaRPr lang="en-US" altLang="zh-CN" dirty="0" smtClean="0"/>
          </a:p>
          <a:p>
            <a:pPr lvl="2"/>
            <a:endParaRPr lang="en-US" altLang="zh-CN" dirty="0" smtClean="0"/>
          </a:p>
          <a:p>
            <a:pPr lvl="2"/>
            <a:endParaRPr lang="en-US" altLang="zh-CN" dirty="0" smtClean="0"/>
          </a:p>
          <a:p>
            <a:pPr lvl="2">
              <a:buNone/>
            </a:pP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zh-CN" altLang="zh-CN" dirty="0" smtClean="0"/>
              <a:t>展望</a:t>
            </a:r>
            <a:r>
              <a:rPr lang="en-US" altLang="zh-CN" dirty="0" smtClean="0"/>
              <a:t>-TAE</a:t>
            </a:r>
            <a:r>
              <a:rPr lang="zh-CN" altLang="en-US" dirty="0" smtClean="0"/>
              <a:t>的业务支持</a:t>
            </a:r>
            <a:endParaRPr lang="zh-CN" altLang="en-US" dirty="0"/>
          </a:p>
        </p:txBody>
      </p:sp>
      <p:sp>
        <p:nvSpPr>
          <p:cNvPr id="3" name="内容占位符 2"/>
          <p:cNvSpPr>
            <a:spLocks noGrp="1"/>
          </p:cNvSpPr>
          <p:nvPr>
            <p:ph idx="1"/>
          </p:nvPr>
        </p:nvSpPr>
        <p:spPr>
          <a:xfrm>
            <a:off x="457200" y="1268760"/>
            <a:ext cx="8229600" cy="5184576"/>
          </a:xfrm>
        </p:spPr>
        <p:txBody>
          <a:bodyPr>
            <a:normAutofit/>
          </a:bodyPr>
          <a:lstStyle/>
          <a:p>
            <a:r>
              <a:rPr lang="zh-CN" altLang="en-US" dirty="0" smtClean="0"/>
              <a:t>旺铺</a:t>
            </a:r>
            <a:endParaRPr lang="en-US" altLang="zh-CN" dirty="0" smtClean="0"/>
          </a:p>
          <a:p>
            <a:r>
              <a:rPr lang="en-US" altLang="zh-CN" dirty="0" smtClean="0"/>
              <a:t>U</a:t>
            </a:r>
            <a:r>
              <a:rPr lang="zh-CN" altLang="en-US" dirty="0" smtClean="0"/>
              <a:t>站</a:t>
            </a:r>
            <a:endParaRPr lang="en-US" altLang="zh-CN" dirty="0" smtClean="0"/>
          </a:p>
          <a:p>
            <a:r>
              <a:rPr lang="zh-CN" altLang="en-US" dirty="0" smtClean="0"/>
              <a:t>建站平台</a:t>
            </a:r>
            <a:endParaRPr lang="en-US" altLang="zh-CN" dirty="0" smtClean="0"/>
          </a:p>
          <a:p>
            <a:r>
              <a:rPr lang="en-US" altLang="zh-CN" dirty="0" smtClean="0"/>
              <a:t>TMS</a:t>
            </a:r>
          </a:p>
          <a:p>
            <a:r>
              <a:rPr lang="zh-CN" altLang="en-US" dirty="0" smtClean="0"/>
              <a:t>无线后台</a:t>
            </a:r>
            <a:endParaRPr lang="en-US" altLang="zh-CN" dirty="0" smtClean="0"/>
          </a:p>
          <a:p>
            <a:r>
              <a:rPr lang="en-US" altLang="zh-CN" dirty="0" smtClean="0"/>
              <a:t>…</a:t>
            </a:r>
          </a:p>
          <a:p>
            <a:pPr lvl="2"/>
            <a:endParaRPr lang="en-US" altLang="zh-CN" dirty="0" smtClean="0"/>
          </a:p>
          <a:p>
            <a:pPr lvl="2"/>
            <a:endParaRPr lang="en-US" altLang="zh-CN" dirty="0" smtClean="0"/>
          </a:p>
          <a:p>
            <a:pPr lvl="2">
              <a:buNone/>
            </a:pP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2008" y="4473079"/>
            <a:ext cx="8964488"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zh-CN" altLang="en-US" dirty="0" smtClean="0"/>
              <a:t>淘宝</a:t>
            </a:r>
            <a:endParaRPr lang="zh-CN" altLang="en-US" dirty="0"/>
          </a:p>
        </p:txBody>
      </p:sp>
      <p:sp>
        <p:nvSpPr>
          <p:cNvPr id="2" name="标题 1"/>
          <p:cNvSpPr>
            <a:spLocks noGrp="1"/>
          </p:cNvSpPr>
          <p:nvPr>
            <p:ph type="title"/>
          </p:nvPr>
        </p:nvSpPr>
        <p:spPr>
          <a:xfrm>
            <a:off x="529208" y="53752"/>
            <a:ext cx="8229600" cy="1143000"/>
          </a:xfrm>
        </p:spPr>
        <p:txBody>
          <a:bodyPr>
            <a:normAutofit/>
          </a:bodyPr>
          <a:lstStyle/>
          <a:p>
            <a:r>
              <a:rPr lang="en-US" altLang="zh-CN" dirty="0" smtClean="0"/>
              <a:t>TAE</a:t>
            </a:r>
            <a:r>
              <a:rPr lang="zh-CN" altLang="en-US" dirty="0" smtClean="0"/>
              <a:t>业务视图</a:t>
            </a:r>
            <a:endParaRPr lang="zh-CN" altLang="en-US" dirty="0"/>
          </a:p>
        </p:txBody>
      </p:sp>
      <p:sp>
        <p:nvSpPr>
          <p:cNvPr id="7" name="矩形 6"/>
          <p:cNvSpPr/>
          <p:nvPr/>
        </p:nvSpPr>
        <p:spPr>
          <a:xfrm>
            <a:off x="179512" y="3825007"/>
            <a:ext cx="8712968" cy="176423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2800" b="1" dirty="0" smtClean="0"/>
              <a:t>TAE</a:t>
            </a:r>
            <a:endParaRPr lang="zh-CN" altLang="en-US" sz="2800" b="1" dirty="0"/>
          </a:p>
        </p:txBody>
      </p:sp>
      <p:sp>
        <p:nvSpPr>
          <p:cNvPr id="10" name="圆角矩形 9"/>
          <p:cNvSpPr/>
          <p:nvPr/>
        </p:nvSpPr>
        <p:spPr>
          <a:xfrm>
            <a:off x="4067944" y="5085184"/>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内部</a:t>
            </a:r>
            <a:r>
              <a:rPr lang="en-US" altLang="zh-CN" dirty="0" smtClean="0"/>
              <a:t>APP</a:t>
            </a:r>
            <a:endParaRPr lang="zh-CN" altLang="en-US" dirty="0"/>
          </a:p>
        </p:txBody>
      </p:sp>
      <p:sp>
        <p:nvSpPr>
          <p:cNvPr id="20" name="圆角矩形 19"/>
          <p:cNvSpPr/>
          <p:nvPr/>
        </p:nvSpPr>
        <p:spPr>
          <a:xfrm>
            <a:off x="2555776" y="5085184"/>
            <a:ext cx="122413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内部</a:t>
            </a:r>
            <a:r>
              <a:rPr lang="en-US" altLang="zh-CN" dirty="0" smtClean="0"/>
              <a:t>APP</a:t>
            </a:r>
            <a:endParaRPr lang="zh-CN" altLang="en-US" dirty="0"/>
          </a:p>
        </p:txBody>
      </p:sp>
      <p:sp>
        <p:nvSpPr>
          <p:cNvPr id="21" name="圆角矩形 20"/>
          <p:cNvSpPr/>
          <p:nvPr/>
        </p:nvSpPr>
        <p:spPr>
          <a:xfrm>
            <a:off x="5508104" y="5092123"/>
            <a:ext cx="122413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内部</a:t>
            </a:r>
            <a:r>
              <a:rPr lang="en-US" altLang="zh-CN" dirty="0" smtClean="0"/>
              <a:t>APP</a:t>
            </a:r>
            <a:endParaRPr lang="zh-CN" altLang="en-US" dirty="0"/>
          </a:p>
        </p:txBody>
      </p:sp>
      <p:sp>
        <p:nvSpPr>
          <p:cNvPr id="23" name="矩形 22"/>
          <p:cNvSpPr/>
          <p:nvPr/>
        </p:nvSpPr>
        <p:spPr>
          <a:xfrm>
            <a:off x="5520370" y="2870845"/>
            <a:ext cx="2546226" cy="1746250"/>
          </a:xfrm>
          <a:prstGeom prst="rect">
            <a:avLst/>
          </a:prstGeom>
        </p:spPr>
        <p:style>
          <a:lnRef idx="1">
            <a:schemeClr val="accent6"/>
          </a:lnRef>
          <a:fillRef idx="2">
            <a:schemeClr val="accent6"/>
          </a:fillRef>
          <a:effectRef idx="1">
            <a:schemeClr val="accent6"/>
          </a:effectRef>
          <a:fontRef idx="minor">
            <a:schemeClr val="dk1"/>
          </a:fontRef>
        </p:style>
        <p:txBody>
          <a:bodyPr anchor="b"/>
          <a:lstStyle/>
          <a:p>
            <a:pPr algn="ctr">
              <a:defRPr/>
            </a:pPr>
            <a:r>
              <a:rPr lang="zh-CN" altLang="en-US" dirty="0" smtClean="0">
                <a:solidFill>
                  <a:srgbClr val="FF0000"/>
                </a:solidFill>
                <a:latin typeface="微软雅黑" pitchFamily="34" charset="-122"/>
                <a:ea typeface="微软雅黑" pitchFamily="34" charset="-122"/>
              </a:rPr>
              <a:t>基础建站平台</a:t>
            </a:r>
            <a:endParaRPr lang="zh-CN" altLang="en-US" dirty="0">
              <a:solidFill>
                <a:srgbClr val="FF0000"/>
              </a:solidFill>
              <a:latin typeface="微软雅黑" pitchFamily="34" charset="-122"/>
              <a:ea typeface="微软雅黑" pitchFamily="34" charset="-122"/>
            </a:endParaRPr>
          </a:p>
        </p:txBody>
      </p:sp>
      <p:sp>
        <p:nvSpPr>
          <p:cNvPr id="28" name="矩形 27"/>
          <p:cNvSpPr/>
          <p:nvPr/>
        </p:nvSpPr>
        <p:spPr>
          <a:xfrm>
            <a:off x="6227849" y="2475557"/>
            <a:ext cx="576399" cy="5381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频道</a:t>
            </a:r>
          </a:p>
        </p:txBody>
      </p:sp>
      <p:sp>
        <p:nvSpPr>
          <p:cNvPr id="29" name="矩形 28"/>
          <p:cNvSpPr/>
          <p:nvPr/>
        </p:nvSpPr>
        <p:spPr>
          <a:xfrm>
            <a:off x="7502413" y="2475557"/>
            <a:ext cx="525971" cy="5381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活动</a:t>
            </a:r>
          </a:p>
        </p:txBody>
      </p:sp>
      <p:sp>
        <p:nvSpPr>
          <p:cNvPr id="30" name="矩形 29"/>
          <p:cNvSpPr/>
          <p:nvPr/>
        </p:nvSpPr>
        <p:spPr>
          <a:xfrm>
            <a:off x="971600" y="2816176"/>
            <a:ext cx="2860104" cy="1746250"/>
          </a:xfrm>
          <a:prstGeom prst="rect">
            <a:avLst/>
          </a:prstGeom>
        </p:spPr>
        <p:style>
          <a:lnRef idx="1">
            <a:schemeClr val="accent6"/>
          </a:lnRef>
          <a:fillRef idx="2">
            <a:schemeClr val="accent6"/>
          </a:fillRef>
          <a:effectRef idx="1">
            <a:schemeClr val="accent6"/>
          </a:effectRef>
          <a:fontRef idx="minor">
            <a:schemeClr val="dk1"/>
          </a:fontRef>
        </p:style>
        <p:txBody>
          <a:bodyPr anchor="b"/>
          <a:lstStyle/>
          <a:p>
            <a:pPr algn="ctr">
              <a:defRPr/>
            </a:pPr>
            <a:r>
              <a:rPr lang="zh-CN" altLang="en-US" dirty="0" smtClean="0">
                <a:solidFill>
                  <a:srgbClr val="FF0000"/>
                </a:solidFill>
                <a:latin typeface="微软雅黑" pitchFamily="34" charset="-122"/>
                <a:ea typeface="微软雅黑" pitchFamily="34" charset="-122"/>
              </a:rPr>
              <a:t>基础建站平台</a:t>
            </a:r>
            <a:endParaRPr lang="zh-CN" altLang="en-US" dirty="0">
              <a:solidFill>
                <a:srgbClr val="FF0000"/>
              </a:solidFill>
              <a:latin typeface="微软雅黑" pitchFamily="34" charset="-122"/>
              <a:ea typeface="微软雅黑" pitchFamily="34" charset="-122"/>
            </a:endParaRPr>
          </a:p>
        </p:txBody>
      </p:sp>
      <p:sp>
        <p:nvSpPr>
          <p:cNvPr id="31" name="矩形 30"/>
          <p:cNvSpPr/>
          <p:nvPr/>
        </p:nvSpPr>
        <p:spPr>
          <a:xfrm>
            <a:off x="2470770" y="2422476"/>
            <a:ext cx="622300" cy="53816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天猫品牌站</a:t>
            </a:r>
          </a:p>
        </p:txBody>
      </p:sp>
      <p:sp>
        <p:nvSpPr>
          <p:cNvPr id="32" name="矩形 31"/>
          <p:cNvSpPr/>
          <p:nvPr/>
        </p:nvSpPr>
        <p:spPr>
          <a:xfrm>
            <a:off x="3178795" y="2420888"/>
            <a:ext cx="622300" cy="5381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U</a:t>
            </a:r>
            <a:r>
              <a:rPr lang="zh-CN" altLang="en-US" sz="1200" dirty="0">
                <a:latin typeface="微软雅黑" pitchFamily="34" charset="-122"/>
                <a:ea typeface="微软雅黑" pitchFamily="34" charset="-122"/>
              </a:rPr>
              <a:t>站</a:t>
            </a:r>
          </a:p>
        </p:txBody>
      </p:sp>
      <p:sp>
        <p:nvSpPr>
          <p:cNvPr id="33" name="矩形 32"/>
          <p:cNvSpPr/>
          <p:nvPr/>
        </p:nvSpPr>
        <p:spPr>
          <a:xfrm>
            <a:off x="1043608" y="2420888"/>
            <a:ext cx="623887" cy="54768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农业站点</a:t>
            </a:r>
          </a:p>
        </p:txBody>
      </p:sp>
      <p:sp>
        <p:nvSpPr>
          <p:cNvPr id="34" name="矩形 33"/>
          <p:cNvSpPr/>
          <p:nvPr/>
        </p:nvSpPr>
        <p:spPr>
          <a:xfrm>
            <a:off x="1767508" y="2420888"/>
            <a:ext cx="622300" cy="5381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集市品牌站</a:t>
            </a:r>
          </a:p>
        </p:txBody>
      </p:sp>
      <p:sp>
        <p:nvSpPr>
          <p:cNvPr id="35" name="圆角矩形 34"/>
          <p:cNvSpPr/>
          <p:nvPr/>
        </p:nvSpPr>
        <p:spPr>
          <a:xfrm>
            <a:off x="1082154" y="3160663"/>
            <a:ext cx="2554288" cy="1023938"/>
          </a:xfrm>
          <a:prstGeom prst="roundRect">
            <a:avLst/>
          </a:prstGeom>
          <a:ln>
            <a:prstDash val="dash"/>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dirty="0"/>
          </a:p>
        </p:txBody>
      </p:sp>
      <p:sp>
        <p:nvSpPr>
          <p:cNvPr id="36" name="矩形 35"/>
          <p:cNvSpPr/>
          <p:nvPr/>
        </p:nvSpPr>
        <p:spPr>
          <a:xfrm>
            <a:off x="1820342" y="3468638"/>
            <a:ext cx="517525" cy="48418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用户后台</a:t>
            </a:r>
          </a:p>
        </p:txBody>
      </p:sp>
      <p:sp>
        <p:nvSpPr>
          <p:cNvPr id="37" name="矩形 36"/>
          <p:cNvSpPr/>
          <p:nvPr/>
        </p:nvSpPr>
        <p:spPr>
          <a:xfrm>
            <a:off x="3026842" y="3468638"/>
            <a:ext cx="517525" cy="48418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模版模块</a:t>
            </a:r>
          </a:p>
        </p:txBody>
      </p:sp>
      <p:sp>
        <p:nvSpPr>
          <p:cNvPr id="38" name="矩形 37"/>
          <p:cNvSpPr/>
          <p:nvPr/>
        </p:nvSpPr>
        <p:spPr>
          <a:xfrm>
            <a:off x="2417242" y="3468638"/>
            <a:ext cx="519112" cy="48418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站点运营</a:t>
            </a:r>
          </a:p>
        </p:txBody>
      </p:sp>
      <p:sp>
        <p:nvSpPr>
          <p:cNvPr id="39" name="矩形 38"/>
          <p:cNvSpPr/>
          <p:nvPr/>
        </p:nvSpPr>
        <p:spPr>
          <a:xfrm>
            <a:off x="1226617" y="3468638"/>
            <a:ext cx="517525" cy="484188"/>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服务配置</a:t>
            </a:r>
          </a:p>
        </p:txBody>
      </p:sp>
      <p:sp>
        <p:nvSpPr>
          <p:cNvPr id="50" name="矩形 49"/>
          <p:cNvSpPr/>
          <p:nvPr/>
        </p:nvSpPr>
        <p:spPr>
          <a:xfrm>
            <a:off x="323330" y="2422476"/>
            <a:ext cx="576262" cy="213995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dirty="0">
                <a:solidFill>
                  <a:srgbClr val="FF0000"/>
                </a:solidFill>
                <a:latin typeface="微软雅黑" pitchFamily="34" charset="-122"/>
                <a:ea typeface="微软雅黑" pitchFamily="34" charset="-122"/>
              </a:rPr>
              <a:t>独立模块</a:t>
            </a:r>
          </a:p>
        </p:txBody>
      </p:sp>
      <p:sp>
        <p:nvSpPr>
          <p:cNvPr id="51" name="矩形 50"/>
          <p:cNvSpPr/>
          <p:nvPr/>
        </p:nvSpPr>
        <p:spPr>
          <a:xfrm>
            <a:off x="8173219" y="2422476"/>
            <a:ext cx="503237" cy="2143125"/>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dirty="0">
                <a:solidFill>
                  <a:srgbClr val="FF0000"/>
                </a:solidFill>
                <a:latin typeface="微软雅黑" pitchFamily="34" charset="-122"/>
                <a:ea typeface="微软雅黑" pitchFamily="34" charset="-122"/>
              </a:rPr>
              <a:t>独立应用</a:t>
            </a:r>
          </a:p>
        </p:txBody>
      </p:sp>
      <p:sp>
        <p:nvSpPr>
          <p:cNvPr id="52" name="矩形 51"/>
          <p:cNvSpPr/>
          <p:nvPr/>
        </p:nvSpPr>
        <p:spPr>
          <a:xfrm>
            <a:off x="3923928" y="2528863"/>
            <a:ext cx="1512168" cy="1008112"/>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dirty="0" smtClean="0">
                <a:solidFill>
                  <a:srgbClr val="FF0000"/>
                </a:solidFill>
                <a:latin typeface="微软雅黑" pitchFamily="34" charset="-122"/>
                <a:ea typeface="微软雅黑" pitchFamily="34" charset="-122"/>
              </a:rPr>
              <a:t>店铺</a:t>
            </a:r>
            <a:endParaRPr lang="zh-CN" altLang="en-US" dirty="0">
              <a:solidFill>
                <a:srgbClr val="FF0000"/>
              </a:solidFill>
              <a:latin typeface="微软雅黑" pitchFamily="34" charset="-122"/>
              <a:ea typeface="微软雅黑" pitchFamily="34" charset="-122"/>
            </a:endParaRPr>
          </a:p>
        </p:txBody>
      </p:sp>
      <p:sp>
        <p:nvSpPr>
          <p:cNvPr id="53" name="圆角矩形 52"/>
          <p:cNvSpPr/>
          <p:nvPr/>
        </p:nvSpPr>
        <p:spPr>
          <a:xfrm>
            <a:off x="4067944" y="3392959"/>
            <a:ext cx="122413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店铺模块</a:t>
            </a:r>
            <a:endParaRPr lang="zh-CN" altLang="en-US" dirty="0"/>
          </a:p>
        </p:txBody>
      </p:sp>
      <p:sp>
        <p:nvSpPr>
          <p:cNvPr id="56" name="椭圆 55"/>
          <p:cNvSpPr/>
          <p:nvPr/>
        </p:nvSpPr>
        <p:spPr>
          <a:xfrm>
            <a:off x="7380312" y="1844824"/>
            <a:ext cx="1008112"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达人</a:t>
            </a:r>
            <a:endParaRPr lang="zh-CN" altLang="en-US" dirty="0"/>
          </a:p>
        </p:txBody>
      </p:sp>
      <p:sp>
        <p:nvSpPr>
          <p:cNvPr id="57" name="椭圆 56"/>
          <p:cNvSpPr/>
          <p:nvPr/>
        </p:nvSpPr>
        <p:spPr>
          <a:xfrm>
            <a:off x="5652120" y="1844824"/>
            <a:ext cx="1296144"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品牌商</a:t>
            </a:r>
            <a:endParaRPr lang="zh-CN" altLang="en-US" dirty="0"/>
          </a:p>
        </p:txBody>
      </p:sp>
      <p:sp>
        <p:nvSpPr>
          <p:cNvPr id="58" name="椭圆 57"/>
          <p:cNvSpPr/>
          <p:nvPr/>
        </p:nvSpPr>
        <p:spPr>
          <a:xfrm>
            <a:off x="683568" y="1772816"/>
            <a:ext cx="1152128"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TP/ISV</a:t>
            </a:r>
            <a:endParaRPr lang="zh-CN" altLang="en-US" dirty="0"/>
          </a:p>
        </p:txBody>
      </p:sp>
      <p:sp>
        <p:nvSpPr>
          <p:cNvPr id="59" name="椭圆 58"/>
          <p:cNvSpPr/>
          <p:nvPr/>
        </p:nvSpPr>
        <p:spPr>
          <a:xfrm>
            <a:off x="6948264" y="5157192"/>
            <a:ext cx="1584176" cy="79208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开发小二</a:t>
            </a:r>
            <a:endParaRPr lang="zh-CN" altLang="en-US" dirty="0"/>
          </a:p>
        </p:txBody>
      </p:sp>
      <p:sp>
        <p:nvSpPr>
          <p:cNvPr id="60" name="椭圆 59"/>
          <p:cNvSpPr/>
          <p:nvPr/>
        </p:nvSpPr>
        <p:spPr>
          <a:xfrm>
            <a:off x="683568" y="5085184"/>
            <a:ext cx="1584176" cy="79208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运营小二</a:t>
            </a:r>
            <a:endParaRPr lang="zh-CN" altLang="en-US" dirty="0"/>
          </a:p>
        </p:txBody>
      </p:sp>
      <p:sp>
        <p:nvSpPr>
          <p:cNvPr id="41" name="椭圆 40"/>
          <p:cNvSpPr/>
          <p:nvPr/>
        </p:nvSpPr>
        <p:spPr>
          <a:xfrm>
            <a:off x="2267744" y="1772816"/>
            <a:ext cx="1296144"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设计师</a:t>
            </a:r>
            <a:endParaRPr lang="zh-CN" altLang="en-US" dirty="0"/>
          </a:p>
        </p:txBody>
      </p:sp>
      <p:sp>
        <p:nvSpPr>
          <p:cNvPr id="42" name="椭圆 41"/>
          <p:cNvSpPr/>
          <p:nvPr/>
        </p:nvSpPr>
        <p:spPr>
          <a:xfrm>
            <a:off x="4067944" y="1887804"/>
            <a:ext cx="1296144"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开发者</a:t>
            </a:r>
            <a:endParaRPr lang="zh-CN" altLang="en-US" dirty="0"/>
          </a:p>
        </p:txBody>
      </p:sp>
      <p:sp>
        <p:nvSpPr>
          <p:cNvPr id="43" name="椭圆 42"/>
          <p:cNvSpPr/>
          <p:nvPr/>
        </p:nvSpPr>
        <p:spPr>
          <a:xfrm>
            <a:off x="92990" y="1268760"/>
            <a:ext cx="936104"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明星</a:t>
            </a:r>
            <a:endParaRPr lang="zh-CN" altLang="en-US" dirty="0"/>
          </a:p>
        </p:txBody>
      </p:sp>
      <p:sp>
        <p:nvSpPr>
          <p:cNvPr id="44" name="椭圆 43"/>
          <p:cNvSpPr/>
          <p:nvPr/>
        </p:nvSpPr>
        <p:spPr>
          <a:xfrm>
            <a:off x="3131840" y="1254246"/>
            <a:ext cx="936104"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农户</a:t>
            </a:r>
            <a:endParaRPr lang="zh-CN" altLang="en-US" dirty="0"/>
          </a:p>
        </p:txBody>
      </p:sp>
      <p:sp>
        <p:nvSpPr>
          <p:cNvPr id="46" name="椭圆 45"/>
          <p:cNvSpPr/>
          <p:nvPr/>
        </p:nvSpPr>
        <p:spPr>
          <a:xfrm>
            <a:off x="7956376" y="1268760"/>
            <a:ext cx="936104"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政府</a:t>
            </a:r>
            <a:endParaRPr lang="zh-CN" altLang="en-US" dirty="0"/>
          </a:p>
        </p:txBody>
      </p:sp>
      <p:sp>
        <p:nvSpPr>
          <p:cNvPr id="47" name="椭圆 46"/>
          <p:cNvSpPr/>
          <p:nvPr/>
        </p:nvSpPr>
        <p:spPr>
          <a:xfrm>
            <a:off x="1403648" y="1268760"/>
            <a:ext cx="1296144"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房产商</a:t>
            </a:r>
            <a:endParaRPr lang="zh-CN" altLang="en-US" dirty="0"/>
          </a:p>
        </p:txBody>
      </p:sp>
      <p:sp>
        <p:nvSpPr>
          <p:cNvPr id="48" name="椭圆 47"/>
          <p:cNvSpPr/>
          <p:nvPr/>
        </p:nvSpPr>
        <p:spPr>
          <a:xfrm>
            <a:off x="6516216" y="1268760"/>
            <a:ext cx="1296144"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出版商</a:t>
            </a:r>
            <a:endParaRPr lang="zh-CN" altLang="en-US" dirty="0"/>
          </a:p>
        </p:txBody>
      </p:sp>
      <p:sp>
        <p:nvSpPr>
          <p:cNvPr id="49" name="椭圆 48"/>
          <p:cNvSpPr/>
          <p:nvPr/>
        </p:nvSpPr>
        <p:spPr>
          <a:xfrm>
            <a:off x="5292080" y="1268760"/>
            <a:ext cx="936104"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基金</a:t>
            </a:r>
            <a:endParaRPr lang="zh-CN" altLang="en-US" dirty="0"/>
          </a:p>
        </p:txBody>
      </p:sp>
      <p:sp>
        <p:nvSpPr>
          <p:cNvPr id="61" name="椭圆 60"/>
          <p:cNvSpPr/>
          <p:nvPr/>
        </p:nvSpPr>
        <p:spPr>
          <a:xfrm>
            <a:off x="4211960" y="1196752"/>
            <a:ext cx="936104" cy="57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a:t>
            </a:r>
            <a:endParaRPr lang="zh-CN" altLang="en-US" dirty="0"/>
          </a:p>
        </p:txBody>
      </p:sp>
      <p:sp>
        <p:nvSpPr>
          <p:cNvPr id="45" name="矩形 44"/>
          <p:cNvSpPr/>
          <p:nvPr/>
        </p:nvSpPr>
        <p:spPr>
          <a:xfrm>
            <a:off x="6875921" y="2481848"/>
            <a:ext cx="576399" cy="5381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1200" dirty="0" smtClean="0">
                <a:latin typeface="微软雅黑" pitchFamily="34" charset="-122"/>
                <a:ea typeface="微软雅黑" pitchFamily="34" charset="-122"/>
              </a:rPr>
              <a:t>TMS</a:t>
            </a:r>
            <a:endParaRPr lang="zh-CN" altLang="en-US" sz="1200" dirty="0">
              <a:latin typeface="微软雅黑" pitchFamily="34" charset="-122"/>
              <a:ea typeface="微软雅黑" pitchFamily="34" charset="-122"/>
            </a:endParaRPr>
          </a:p>
        </p:txBody>
      </p:sp>
      <p:sp>
        <p:nvSpPr>
          <p:cNvPr id="54" name="矩形 53"/>
          <p:cNvSpPr/>
          <p:nvPr/>
        </p:nvSpPr>
        <p:spPr>
          <a:xfrm>
            <a:off x="5579777" y="2466608"/>
            <a:ext cx="576399" cy="5381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smtClean="0">
                <a:latin typeface="微软雅黑" pitchFamily="34" charset="-122"/>
                <a:ea typeface="微软雅黑" pitchFamily="34" charset="-122"/>
              </a:rPr>
              <a:t>麦麦</a:t>
            </a:r>
            <a:endParaRPr lang="zh-CN" altLang="en-US" sz="1200" dirty="0">
              <a:latin typeface="微软雅黑" pitchFamily="34" charset="-122"/>
              <a:ea typeface="微软雅黑" pitchFamily="34" charset="-122"/>
            </a:endParaRPr>
          </a:p>
        </p:txBody>
      </p:sp>
      <p:sp>
        <p:nvSpPr>
          <p:cNvPr id="55" name="圆角矩形 54"/>
          <p:cNvSpPr/>
          <p:nvPr/>
        </p:nvSpPr>
        <p:spPr>
          <a:xfrm>
            <a:off x="5580112" y="3169544"/>
            <a:ext cx="2448272" cy="1023938"/>
          </a:xfrm>
          <a:prstGeom prst="roundRect">
            <a:avLst/>
          </a:prstGeom>
          <a:ln>
            <a:prstDash val="dash"/>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dirty="0"/>
          </a:p>
        </p:txBody>
      </p:sp>
      <p:sp>
        <p:nvSpPr>
          <p:cNvPr id="24" name="矩形 23"/>
          <p:cNvSpPr/>
          <p:nvPr/>
        </p:nvSpPr>
        <p:spPr>
          <a:xfrm>
            <a:off x="6244617" y="3540770"/>
            <a:ext cx="517525" cy="4826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用户后台</a:t>
            </a:r>
          </a:p>
        </p:txBody>
      </p:sp>
      <p:sp>
        <p:nvSpPr>
          <p:cNvPr id="25" name="矩形 24"/>
          <p:cNvSpPr/>
          <p:nvPr/>
        </p:nvSpPr>
        <p:spPr>
          <a:xfrm>
            <a:off x="7451117" y="3540770"/>
            <a:ext cx="517525" cy="4826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数据接入</a:t>
            </a:r>
          </a:p>
        </p:txBody>
      </p:sp>
      <p:sp>
        <p:nvSpPr>
          <p:cNvPr id="26" name="矩形 25"/>
          <p:cNvSpPr/>
          <p:nvPr/>
        </p:nvSpPr>
        <p:spPr>
          <a:xfrm>
            <a:off x="6841517" y="3540770"/>
            <a:ext cx="517525" cy="4826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行业人群</a:t>
            </a:r>
          </a:p>
        </p:txBody>
      </p:sp>
      <p:sp>
        <p:nvSpPr>
          <p:cNvPr id="27" name="矩形 26"/>
          <p:cNvSpPr/>
          <p:nvPr/>
        </p:nvSpPr>
        <p:spPr>
          <a:xfrm>
            <a:off x="5650892" y="3540770"/>
            <a:ext cx="517525" cy="4826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1200" dirty="0">
                <a:latin typeface="微软雅黑" pitchFamily="34" charset="-122"/>
                <a:ea typeface="微软雅黑" pitchFamily="34" charset="-122"/>
              </a:rPr>
              <a:t>站点管理</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TAE</a:t>
            </a:r>
            <a:r>
              <a:rPr lang="zh-CN" altLang="en-US" dirty="0" smtClean="0"/>
              <a:t>总体发展</a:t>
            </a:r>
            <a:endParaRPr lang="zh-CN" altLang="en-US" dirty="0"/>
          </a:p>
        </p:txBody>
      </p:sp>
      <p:sp>
        <p:nvSpPr>
          <p:cNvPr id="3" name="内容占位符 2"/>
          <p:cNvSpPr>
            <a:spLocks noGrp="1"/>
          </p:cNvSpPr>
          <p:nvPr>
            <p:ph idx="1"/>
          </p:nvPr>
        </p:nvSpPr>
        <p:spPr/>
        <p:txBody>
          <a:bodyPr/>
          <a:lstStyle/>
          <a:p>
            <a:r>
              <a:rPr lang="en-US" altLang="zh-CN" dirty="0" smtClean="0"/>
              <a:t>2011  </a:t>
            </a:r>
            <a:r>
              <a:rPr lang="zh-CN" altLang="en-US" dirty="0" smtClean="0"/>
              <a:t>从无到有</a:t>
            </a:r>
            <a:endParaRPr lang="en-US" altLang="zh-CN" dirty="0" smtClean="0"/>
          </a:p>
          <a:p>
            <a:r>
              <a:rPr lang="en-US" altLang="zh-CN" dirty="0" smtClean="0"/>
              <a:t>2012  </a:t>
            </a:r>
            <a:r>
              <a:rPr lang="zh-CN" altLang="en-US" dirty="0" smtClean="0"/>
              <a:t>初步健全</a:t>
            </a:r>
            <a:endParaRPr lang="en-US" altLang="zh-CN" dirty="0" smtClean="0"/>
          </a:p>
          <a:p>
            <a:r>
              <a:rPr lang="en-US" altLang="zh-CN" dirty="0" smtClean="0"/>
              <a:t>2013  </a:t>
            </a:r>
            <a:r>
              <a:rPr lang="zh-CN" altLang="en-US" dirty="0" smtClean="0"/>
              <a:t>大发展期</a:t>
            </a:r>
            <a:endParaRPr lang="en-US" altLang="zh-CN" dirty="0" smtClean="0"/>
          </a:p>
          <a:p>
            <a:r>
              <a:rPr lang="en-US" altLang="zh-CN" dirty="0" smtClean="0"/>
              <a:t>2014  </a:t>
            </a:r>
            <a:r>
              <a:rPr lang="zh-CN" altLang="en-US" dirty="0" smtClean="0"/>
              <a:t>大开放期</a:t>
            </a:r>
            <a:endParaRPr lang="en-US" altLang="zh-CN" dirty="0" smtClean="0"/>
          </a:p>
          <a:p>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752"/>
            <a:ext cx="8229600" cy="1143000"/>
          </a:xfrm>
        </p:spPr>
        <p:txBody>
          <a:bodyPr>
            <a:normAutofit/>
          </a:bodyPr>
          <a:lstStyle/>
          <a:p>
            <a:r>
              <a:rPr lang="en-US" altLang="zh-CN" dirty="0" smtClean="0"/>
              <a:t>TAE</a:t>
            </a:r>
            <a:r>
              <a:rPr lang="zh-CN" altLang="en-US" dirty="0" smtClean="0"/>
              <a:t>总体愿景</a:t>
            </a:r>
            <a:endParaRPr lang="zh-CN" altLang="en-US" dirty="0"/>
          </a:p>
        </p:txBody>
      </p:sp>
      <p:sp>
        <p:nvSpPr>
          <p:cNvPr id="3" name="内容占位符 2"/>
          <p:cNvSpPr>
            <a:spLocks noGrp="1"/>
          </p:cNvSpPr>
          <p:nvPr>
            <p:ph idx="1"/>
          </p:nvPr>
        </p:nvSpPr>
        <p:spPr>
          <a:xfrm>
            <a:off x="457200" y="1052736"/>
            <a:ext cx="8507288" cy="676672"/>
          </a:xfrm>
        </p:spPr>
        <p:txBody>
          <a:bodyPr/>
          <a:lstStyle/>
          <a:p>
            <a:r>
              <a:rPr lang="zh-CN" altLang="en-US" dirty="0" smtClean="0"/>
              <a:t>成为淘宝生态系统开放和繁荣的一块基石</a:t>
            </a:r>
            <a:endParaRPr lang="zh-CN" altLang="en-US" dirty="0"/>
          </a:p>
        </p:txBody>
      </p:sp>
      <p:sp>
        <p:nvSpPr>
          <p:cNvPr id="5" name="矩形 4"/>
          <p:cNvSpPr/>
          <p:nvPr/>
        </p:nvSpPr>
        <p:spPr>
          <a:xfrm>
            <a:off x="539552" y="3717032"/>
            <a:ext cx="2664297" cy="11521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smtClean="0"/>
              <a:t>TOP</a:t>
            </a:r>
            <a:endParaRPr lang="zh-CN" altLang="en-US" dirty="0"/>
          </a:p>
        </p:txBody>
      </p:sp>
      <p:sp>
        <p:nvSpPr>
          <p:cNvPr id="6" name="矩形 5"/>
          <p:cNvSpPr/>
          <p:nvPr/>
        </p:nvSpPr>
        <p:spPr>
          <a:xfrm>
            <a:off x="3203849" y="3717032"/>
            <a:ext cx="2736304" cy="11521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dirty="0" smtClean="0"/>
              <a:t>聚石塔</a:t>
            </a:r>
            <a:endParaRPr lang="zh-CN" altLang="en-US" dirty="0"/>
          </a:p>
        </p:txBody>
      </p:sp>
      <p:sp>
        <p:nvSpPr>
          <p:cNvPr id="7" name="矩形 6"/>
          <p:cNvSpPr/>
          <p:nvPr/>
        </p:nvSpPr>
        <p:spPr>
          <a:xfrm>
            <a:off x="5940153" y="3717032"/>
            <a:ext cx="2592288" cy="115212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smtClean="0"/>
              <a:t>TAE</a:t>
            </a:r>
            <a:endParaRPr lang="zh-CN" altLang="en-US" dirty="0"/>
          </a:p>
        </p:txBody>
      </p:sp>
      <p:sp>
        <p:nvSpPr>
          <p:cNvPr id="10" name="圆角矩形 9"/>
          <p:cNvSpPr/>
          <p:nvPr/>
        </p:nvSpPr>
        <p:spPr>
          <a:xfrm>
            <a:off x="539552" y="2780928"/>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服务</a:t>
            </a:r>
            <a:endParaRPr lang="zh-CN" altLang="en-US" dirty="0"/>
          </a:p>
        </p:txBody>
      </p:sp>
      <p:sp>
        <p:nvSpPr>
          <p:cNvPr id="11" name="圆角矩形 10"/>
          <p:cNvSpPr/>
          <p:nvPr/>
        </p:nvSpPr>
        <p:spPr>
          <a:xfrm>
            <a:off x="1907704" y="2780928"/>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a:t>
            </a:r>
            <a:endParaRPr lang="zh-CN" altLang="en-US" dirty="0"/>
          </a:p>
        </p:txBody>
      </p:sp>
      <p:sp>
        <p:nvSpPr>
          <p:cNvPr id="12" name="圆角矩形 11"/>
          <p:cNvSpPr/>
          <p:nvPr/>
        </p:nvSpPr>
        <p:spPr>
          <a:xfrm>
            <a:off x="3275856" y="2780928"/>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运营</a:t>
            </a:r>
            <a:endParaRPr lang="zh-CN" altLang="en-US" dirty="0"/>
          </a:p>
        </p:txBody>
      </p:sp>
      <p:sp>
        <p:nvSpPr>
          <p:cNvPr id="13" name="圆角矩形 12"/>
          <p:cNvSpPr/>
          <p:nvPr/>
        </p:nvSpPr>
        <p:spPr>
          <a:xfrm>
            <a:off x="4644008" y="2780928"/>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导购</a:t>
            </a:r>
            <a:endParaRPr lang="zh-CN" altLang="en-US" dirty="0"/>
          </a:p>
        </p:txBody>
      </p:sp>
      <p:sp>
        <p:nvSpPr>
          <p:cNvPr id="15" name="圆角矩形 14"/>
          <p:cNvSpPr/>
          <p:nvPr/>
        </p:nvSpPr>
        <p:spPr>
          <a:xfrm>
            <a:off x="6012160" y="2780928"/>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行业</a:t>
            </a:r>
            <a:endParaRPr lang="zh-CN" altLang="en-US" dirty="0"/>
          </a:p>
        </p:txBody>
      </p:sp>
      <p:sp>
        <p:nvSpPr>
          <p:cNvPr id="16" name="圆角矩形 15"/>
          <p:cNvSpPr/>
          <p:nvPr/>
        </p:nvSpPr>
        <p:spPr>
          <a:xfrm>
            <a:off x="7380312" y="2780928"/>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垂直</a:t>
            </a:r>
            <a:endParaRPr lang="zh-CN" altLang="en-US" dirty="0"/>
          </a:p>
        </p:txBody>
      </p:sp>
      <p:sp>
        <p:nvSpPr>
          <p:cNvPr id="17" name="圆角矩形 16"/>
          <p:cNvSpPr/>
          <p:nvPr/>
        </p:nvSpPr>
        <p:spPr>
          <a:xfrm>
            <a:off x="7366360" y="5013176"/>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频道</a:t>
            </a:r>
            <a:endParaRPr lang="zh-CN" altLang="en-US" dirty="0"/>
          </a:p>
        </p:txBody>
      </p:sp>
      <p:sp>
        <p:nvSpPr>
          <p:cNvPr id="18" name="圆角矩形 17"/>
          <p:cNvSpPr/>
          <p:nvPr/>
        </p:nvSpPr>
        <p:spPr>
          <a:xfrm>
            <a:off x="6012160" y="5013176"/>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无线</a:t>
            </a:r>
            <a:endParaRPr lang="zh-CN" altLang="en-US" dirty="0"/>
          </a:p>
        </p:txBody>
      </p:sp>
      <p:sp>
        <p:nvSpPr>
          <p:cNvPr id="19" name="圆角矩形 18"/>
          <p:cNvSpPr/>
          <p:nvPr/>
        </p:nvSpPr>
        <p:spPr>
          <a:xfrm>
            <a:off x="4644008" y="5013176"/>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建站</a:t>
            </a:r>
            <a:endParaRPr lang="zh-CN" altLang="en-US" dirty="0"/>
          </a:p>
        </p:txBody>
      </p:sp>
      <p:sp>
        <p:nvSpPr>
          <p:cNvPr id="20" name="圆角矩形 19"/>
          <p:cNvSpPr/>
          <p:nvPr/>
        </p:nvSpPr>
        <p:spPr>
          <a:xfrm>
            <a:off x="3275856" y="5013176"/>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SNS</a:t>
            </a:r>
            <a:endParaRPr lang="zh-CN" altLang="en-US" dirty="0"/>
          </a:p>
        </p:txBody>
      </p:sp>
      <p:sp>
        <p:nvSpPr>
          <p:cNvPr id="21" name="圆角矩形 20"/>
          <p:cNvSpPr/>
          <p:nvPr/>
        </p:nvSpPr>
        <p:spPr>
          <a:xfrm>
            <a:off x="539552" y="5013176"/>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活动</a:t>
            </a:r>
            <a:endParaRPr lang="zh-CN" altLang="en-US" dirty="0"/>
          </a:p>
        </p:txBody>
      </p:sp>
      <p:sp>
        <p:nvSpPr>
          <p:cNvPr id="22" name="圆角矩形 21"/>
          <p:cNvSpPr/>
          <p:nvPr/>
        </p:nvSpPr>
        <p:spPr>
          <a:xfrm>
            <a:off x="1907704" y="5013176"/>
            <a:ext cx="115212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促销</a:t>
            </a:r>
            <a:endParaRPr lang="zh-CN" altLang="en-US" dirty="0"/>
          </a:p>
        </p:txBody>
      </p:sp>
      <p:sp>
        <p:nvSpPr>
          <p:cNvPr id="23" name="椭圆 22"/>
          <p:cNvSpPr/>
          <p:nvPr/>
        </p:nvSpPr>
        <p:spPr>
          <a:xfrm>
            <a:off x="2195736" y="1772816"/>
            <a:ext cx="1368152"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设计师</a:t>
            </a:r>
            <a:endParaRPr lang="zh-CN" altLang="en-US" dirty="0"/>
          </a:p>
        </p:txBody>
      </p:sp>
      <p:sp>
        <p:nvSpPr>
          <p:cNvPr id="24" name="椭圆 23"/>
          <p:cNvSpPr/>
          <p:nvPr/>
        </p:nvSpPr>
        <p:spPr>
          <a:xfrm>
            <a:off x="3851920" y="1772816"/>
            <a:ext cx="1368152"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开发者</a:t>
            </a:r>
            <a:endParaRPr lang="zh-CN" altLang="en-US" dirty="0"/>
          </a:p>
        </p:txBody>
      </p:sp>
      <p:sp>
        <p:nvSpPr>
          <p:cNvPr id="25" name="椭圆 24"/>
          <p:cNvSpPr/>
          <p:nvPr/>
        </p:nvSpPr>
        <p:spPr>
          <a:xfrm>
            <a:off x="7092280" y="1772816"/>
            <a:ext cx="1368152"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达人</a:t>
            </a:r>
            <a:endParaRPr lang="zh-CN" altLang="en-US" dirty="0"/>
          </a:p>
        </p:txBody>
      </p:sp>
      <p:sp>
        <p:nvSpPr>
          <p:cNvPr id="26" name="椭圆 25"/>
          <p:cNvSpPr/>
          <p:nvPr/>
        </p:nvSpPr>
        <p:spPr>
          <a:xfrm>
            <a:off x="5508104" y="1772816"/>
            <a:ext cx="1368152"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t>品牌商</a:t>
            </a:r>
            <a:endParaRPr lang="zh-CN" altLang="en-US" dirty="0"/>
          </a:p>
        </p:txBody>
      </p:sp>
      <p:sp>
        <p:nvSpPr>
          <p:cNvPr id="27" name="椭圆 26"/>
          <p:cNvSpPr/>
          <p:nvPr/>
        </p:nvSpPr>
        <p:spPr>
          <a:xfrm>
            <a:off x="539552" y="1772816"/>
            <a:ext cx="1368152" cy="7920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TP/ISV</a:t>
            </a:r>
            <a:endParaRPr lang="zh-CN" altLang="en-US" dirty="0"/>
          </a:p>
        </p:txBody>
      </p:sp>
      <p:sp>
        <p:nvSpPr>
          <p:cNvPr id="28" name="椭圆 27"/>
          <p:cNvSpPr/>
          <p:nvPr/>
        </p:nvSpPr>
        <p:spPr>
          <a:xfrm>
            <a:off x="3707904" y="5877272"/>
            <a:ext cx="1584176" cy="79208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开发小二</a:t>
            </a:r>
            <a:endParaRPr lang="zh-CN" altLang="en-US" dirty="0"/>
          </a:p>
        </p:txBody>
      </p:sp>
      <p:sp>
        <p:nvSpPr>
          <p:cNvPr id="29" name="椭圆 28"/>
          <p:cNvSpPr/>
          <p:nvPr/>
        </p:nvSpPr>
        <p:spPr>
          <a:xfrm>
            <a:off x="2123728" y="5877272"/>
            <a:ext cx="1584176" cy="79208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运营小二</a:t>
            </a:r>
            <a:endParaRPr lang="zh-CN" altLang="en-US" dirty="0"/>
          </a:p>
        </p:txBody>
      </p:sp>
      <p:sp>
        <p:nvSpPr>
          <p:cNvPr id="30" name="椭圆 29"/>
          <p:cNvSpPr/>
          <p:nvPr/>
        </p:nvSpPr>
        <p:spPr>
          <a:xfrm>
            <a:off x="6876256" y="5877272"/>
            <a:ext cx="1584176" cy="79208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开发小二</a:t>
            </a:r>
            <a:endParaRPr lang="zh-CN" altLang="en-US" dirty="0"/>
          </a:p>
        </p:txBody>
      </p:sp>
      <p:sp>
        <p:nvSpPr>
          <p:cNvPr id="31" name="椭圆 30"/>
          <p:cNvSpPr/>
          <p:nvPr/>
        </p:nvSpPr>
        <p:spPr>
          <a:xfrm>
            <a:off x="5292080" y="5877272"/>
            <a:ext cx="1584176" cy="79208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运营小二</a:t>
            </a:r>
            <a:endParaRPr lang="zh-CN" altLang="en-US" dirty="0"/>
          </a:p>
        </p:txBody>
      </p:sp>
      <p:sp>
        <p:nvSpPr>
          <p:cNvPr id="32" name="椭圆 31"/>
          <p:cNvSpPr/>
          <p:nvPr/>
        </p:nvSpPr>
        <p:spPr>
          <a:xfrm>
            <a:off x="539552" y="5877272"/>
            <a:ext cx="1584176" cy="79208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开发小二</a:t>
            </a:r>
            <a:endParaRPr lang="zh-CN"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74580" y="1097532"/>
            <a:ext cx="8991600" cy="1584176"/>
          </a:xfrm>
          <a:prstGeom prst="roundRect">
            <a:avLst/>
          </a:prstGeom>
        </p:spPr>
        <p:style>
          <a:lnRef idx="2">
            <a:schemeClr val="accent2"/>
          </a:lnRef>
          <a:fillRef idx="1">
            <a:schemeClr val="lt1"/>
          </a:fillRef>
          <a:effectRef idx="0">
            <a:schemeClr val="accent2"/>
          </a:effectRef>
          <a:fontRef idx="minor">
            <a:schemeClr val="dk1"/>
          </a:fontRef>
        </p:style>
        <p:txBody>
          <a:bodyPr vert="eaVert" rtlCol="0" anchor="b"/>
          <a:lstStyle/>
          <a:p>
            <a:pPr algn="ctr"/>
            <a:r>
              <a:rPr lang="zh-CN" altLang="en-US" b="1" dirty="0" smtClean="0">
                <a:solidFill>
                  <a:srgbClr val="FF0000"/>
                </a:solidFill>
                <a:latin typeface="微软雅黑" pitchFamily="34" charset="-122"/>
                <a:ea typeface="微软雅黑" pitchFamily="34" charset="-122"/>
              </a:rPr>
              <a:t>站点</a:t>
            </a:r>
            <a:endParaRPr lang="zh-CN" altLang="en-US" b="1" dirty="0">
              <a:solidFill>
                <a:srgbClr val="FF0000"/>
              </a:solidFill>
              <a:latin typeface="微软雅黑" pitchFamily="34" charset="-122"/>
              <a:ea typeface="微软雅黑" pitchFamily="34" charset="-122"/>
            </a:endParaRPr>
          </a:p>
        </p:txBody>
      </p:sp>
      <p:sp>
        <p:nvSpPr>
          <p:cNvPr id="4" name="圆角矩形 3"/>
          <p:cNvSpPr/>
          <p:nvPr/>
        </p:nvSpPr>
        <p:spPr>
          <a:xfrm>
            <a:off x="77994" y="4509120"/>
            <a:ext cx="8991600" cy="1584176"/>
          </a:xfrm>
          <a:prstGeom prst="roundRect">
            <a:avLst/>
          </a:prstGeom>
        </p:spPr>
        <p:style>
          <a:lnRef idx="2">
            <a:schemeClr val="accent2"/>
          </a:lnRef>
          <a:fillRef idx="1">
            <a:schemeClr val="lt1"/>
          </a:fillRef>
          <a:effectRef idx="0">
            <a:schemeClr val="accent2"/>
          </a:effectRef>
          <a:fontRef idx="minor">
            <a:schemeClr val="dk1"/>
          </a:fontRef>
        </p:style>
        <p:txBody>
          <a:bodyPr vert="eaVert" rtlCol="0" anchor="b"/>
          <a:lstStyle/>
          <a:p>
            <a:pPr algn="ctr"/>
            <a:r>
              <a:rPr lang="zh-CN" altLang="en-US" b="1" dirty="0" smtClean="0">
                <a:solidFill>
                  <a:srgbClr val="FF0000"/>
                </a:solidFill>
                <a:latin typeface="微软雅黑" pitchFamily="34" charset="-122"/>
                <a:ea typeface="微软雅黑" pitchFamily="34" charset="-122"/>
              </a:rPr>
              <a:t>物种</a:t>
            </a:r>
            <a:endParaRPr lang="zh-CN" altLang="en-US" b="1" dirty="0">
              <a:solidFill>
                <a:srgbClr val="FF0000"/>
              </a:solidFill>
              <a:latin typeface="微软雅黑" pitchFamily="34" charset="-122"/>
              <a:ea typeface="微软雅黑" pitchFamily="34" charset="-122"/>
            </a:endParaRPr>
          </a:p>
        </p:txBody>
      </p:sp>
      <p:sp>
        <p:nvSpPr>
          <p:cNvPr id="4098" name="标题 1"/>
          <p:cNvSpPr>
            <a:spLocks noGrp="1"/>
          </p:cNvSpPr>
          <p:nvPr>
            <p:ph type="title"/>
          </p:nvPr>
        </p:nvSpPr>
        <p:spPr>
          <a:xfrm>
            <a:off x="1079672" y="-76200"/>
            <a:ext cx="6804697" cy="1143000"/>
          </a:xfrm>
        </p:spPr>
        <p:txBody>
          <a:bodyPr>
            <a:normAutofit fontScale="90000"/>
          </a:bodyPr>
          <a:lstStyle/>
          <a:p>
            <a:r>
              <a:rPr lang="en-US" altLang="zh-CN" sz="4000" dirty="0" smtClean="0"/>
              <a:t>2013</a:t>
            </a:r>
            <a:r>
              <a:rPr lang="zh-CN" altLang="en-US" sz="4000" dirty="0" smtClean="0"/>
              <a:t>基础建站平台</a:t>
            </a:r>
            <a:r>
              <a:rPr lang="en-US" altLang="zh-CN" sz="4000" dirty="0" err="1" smtClean="0"/>
              <a:t>PowerBy</a:t>
            </a:r>
            <a:r>
              <a:rPr lang="en-US" altLang="zh-CN" sz="4000" dirty="0" smtClean="0"/>
              <a:t> TAE</a:t>
            </a:r>
            <a:endParaRPr lang="zh-CN" altLang="en-US" sz="4000" dirty="0" smtClean="0"/>
          </a:p>
        </p:txBody>
      </p:sp>
      <p:sp>
        <p:nvSpPr>
          <p:cNvPr id="2" name="Rectangle 28"/>
          <p:cNvSpPr>
            <a:spLocks noChangeArrowheads="1"/>
          </p:cNvSpPr>
          <p:nvPr/>
        </p:nvSpPr>
        <p:spPr bwMode="auto">
          <a:xfrm>
            <a:off x="152400" y="15240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上箭头 6"/>
          <p:cNvSpPr/>
          <p:nvPr/>
        </p:nvSpPr>
        <p:spPr bwMode="auto">
          <a:xfrm>
            <a:off x="3635896" y="2708920"/>
            <a:ext cx="1907704" cy="1800200"/>
          </a:xfrm>
          <a:prstGeom prst="upArrow">
            <a:avLst>
              <a:gd name="adj1" fmla="val 50000"/>
              <a:gd name="adj2" fmla="val 20975"/>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45000"/>
              </a:spcBef>
              <a:spcAft>
                <a:spcPct val="0"/>
              </a:spcAft>
              <a:buClr>
                <a:schemeClr val="tx2"/>
              </a:buClr>
              <a:buSzTx/>
              <a:buFont typeface="Wingdings" pitchFamily="2" charset="2"/>
              <a:buChar char="•"/>
              <a:tabLst>
                <a:tab pos="620713" algn="l"/>
              </a:tabLst>
            </a:pPr>
            <a:endParaRPr kumimoji="0" lang="zh-CN" altLang="en-US" sz="1800" b="0" i="0" u="none" strike="noStrike" cap="none" normalizeH="0" baseline="0" smtClean="0">
              <a:ln>
                <a:noFill/>
              </a:ln>
              <a:solidFill>
                <a:schemeClr val="tx2"/>
              </a:solidFill>
              <a:effectLst/>
              <a:latin typeface="Arial" charset="0"/>
              <a:ea typeface="华文细黑" pitchFamily="2" charset="-122"/>
            </a:endParaRPr>
          </a:p>
        </p:txBody>
      </p:sp>
      <p:sp>
        <p:nvSpPr>
          <p:cNvPr id="8" name="圆角矩形 7"/>
          <p:cNvSpPr/>
          <p:nvPr/>
        </p:nvSpPr>
        <p:spPr bwMode="auto">
          <a:xfrm>
            <a:off x="1763808" y="4725144"/>
            <a:ext cx="1080000" cy="3600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en-US" altLang="zh-CN" sz="1600" dirty="0" smtClean="0">
                <a:solidFill>
                  <a:schemeClr val="tx1"/>
                </a:solidFill>
                <a:latin typeface="+mj-ea"/>
                <a:ea typeface="+mj-ea"/>
              </a:rPr>
              <a:t>B</a:t>
            </a:r>
            <a:r>
              <a:rPr kumimoji="0" lang="zh-CN" altLang="en-US" sz="1600" i="0" u="none" strike="noStrike" cap="none" normalizeH="0" baseline="0" dirty="0" smtClean="0">
                <a:ln>
                  <a:noFill/>
                </a:ln>
                <a:solidFill>
                  <a:schemeClr val="tx1"/>
                </a:solidFill>
                <a:effectLst/>
                <a:latin typeface="+mj-ea"/>
                <a:ea typeface="+mj-ea"/>
              </a:rPr>
              <a:t>卖家</a:t>
            </a:r>
          </a:p>
        </p:txBody>
      </p:sp>
      <p:sp>
        <p:nvSpPr>
          <p:cNvPr id="9" name="圆角矩形 8"/>
          <p:cNvSpPr/>
          <p:nvPr/>
        </p:nvSpPr>
        <p:spPr bwMode="auto">
          <a:xfrm>
            <a:off x="7884488" y="4725144"/>
            <a:ext cx="1080000" cy="3600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品牌商</a:t>
            </a:r>
          </a:p>
        </p:txBody>
      </p:sp>
      <p:sp>
        <p:nvSpPr>
          <p:cNvPr id="10" name="圆角矩形 9"/>
          <p:cNvSpPr/>
          <p:nvPr/>
        </p:nvSpPr>
        <p:spPr bwMode="auto">
          <a:xfrm>
            <a:off x="2987944" y="5445224"/>
            <a:ext cx="1080000" cy="3600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明星</a:t>
            </a:r>
          </a:p>
        </p:txBody>
      </p:sp>
      <p:sp>
        <p:nvSpPr>
          <p:cNvPr id="11" name="圆角矩形 10"/>
          <p:cNvSpPr/>
          <p:nvPr/>
        </p:nvSpPr>
        <p:spPr bwMode="auto">
          <a:xfrm>
            <a:off x="5436216" y="4725144"/>
            <a:ext cx="1080000" cy="3600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农户</a:t>
            </a:r>
          </a:p>
        </p:txBody>
      </p:sp>
      <p:sp>
        <p:nvSpPr>
          <p:cNvPr id="12" name="圆角矩形 11"/>
          <p:cNvSpPr/>
          <p:nvPr/>
        </p:nvSpPr>
        <p:spPr bwMode="auto">
          <a:xfrm>
            <a:off x="5436216" y="5445224"/>
            <a:ext cx="1080000" cy="3600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出版商</a:t>
            </a:r>
          </a:p>
        </p:txBody>
      </p:sp>
      <p:sp>
        <p:nvSpPr>
          <p:cNvPr id="13" name="圆角矩形 12"/>
          <p:cNvSpPr/>
          <p:nvPr/>
        </p:nvSpPr>
        <p:spPr bwMode="auto">
          <a:xfrm>
            <a:off x="4212080" y="4725144"/>
            <a:ext cx="1080000" cy="36000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本地商户</a:t>
            </a:r>
          </a:p>
        </p:txBody>
      </p:sp>
      <p:sp>
        <p:nvSpPr>
          <p:cNvPr id="14" name="圆角矩形 13"/>
          <p:cNvSpPr/>
          <p:nvPr/>
        </p:nvSpPr>
        <p:spPr bwMode="auto">
          <a:xfrm>
            <a:off x="2987944" y="4725144"/>
            <a:ext cx="1080000" cy="3600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房产商</a:t>
            </a:r>
          </a:p>
        </p:txBody>
      </p:sp>
      <p:sp>
        <p:nvSpPr>
          <p:cNvPr id="15" name="圆角矩形 14"/>
          <p:cNvSpPr/>
          <p:nvPr/>
        </p:nvSpPr>
        <p:spPr bwMode="auto">
          <a:xfrm>
            <a:off x="7884488" y="5445224"/>
            <a:ext cx="1080000" cy="36000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买家</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16" name="圆角矩形 15"/>
          <p:cNvSpPr/>
          <p:nvPr/>
        </p:nvSpPr>
        <p:spPr bwMode="auto">
          <a:xfrm>
            <a:off x="4212080" y="5445224"/>
            <a:ext cx="1080000" cy="360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地方政府</a:t>
            </a:r>
          </a:p>
        </p:txBody>
      </p:sp>
      <p:sp>
        <p:nvSpPr>
          <p:cNvPr id="17" name="圆角矩形 16"/>
          <p:cNvSpPr/>
          <p:nvPr/>
        </p:nvSpPr>
        <p:spPr bwMode="auto">
          <a:xfrm>
            <a:off x="6660352" y="5445224"/>
            <a:ext cx="1080000" cy="360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导购者</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18" name="圆角矩形 17"/>
          <p:cNvSpPr/>
          <p:nvPr/>
        </p:nvSpPr>
        <p:spPr bwMode="auto">
          <a:xfrm>
            <a:off x="1763808" y="5445224"/>
            <a:ext cx="1080000" cy="36000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设计师</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19" name="圆角矩形 18"/>
          <p:cNvSpPr/>
          <p:nvPr/>
        </p:nvSpPr>
        <p:spPr bwMode="auto">
          <a:xfrm>
            <a:off x="539672" y="4725144"/>
            <a:ext cx="1080000" cy="3600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en-US" altLang="zh-CN" sz="1600" dirty="0" smtClean="0">
                <a:solidFill>
                  <a:schemeClr val="tx1"/>
                </a:solidFill>
                <a:latin typeface="+mj-ea"/>
                <a:ea typeface="+mj-ea"/>
              </a:rPr>
              <a:t>C</a:t>
            </a:r>
            <a:r>
              <a:rPr kumimoji="0" lang="zh-CN" altLang="en-US" sz="1600" i="0" u="none" strike="noStrike" cap="none" normalizeH="0" baseline="0" dirty="0" smtClean="0">
                <a:ln>
                  <a:noFill/>
                </a:ln>
                <a:solidFill>
                  <a:schemeClr val="tx1"/>
                </a:solidFill>
                <a:effectLst/>
                <a:latin typeface="+mj-ea"/>
                <a:ea typeface="+mj-ea"/>
              </a:rPr>
              <a:t>卖家</a:t>
            </a:r>
          </a:p>
        </p:txBody>
      </p:sp>
      <p:sp>
        <p:nvSpPr>
          <p:cNvPr id="20" name="圆角矩形 19"/>
          <p:cNvSpPr/>
          <p:nvPr/>
        </p:nvSpPr>
        <p:spPr bwMode="auto">
          <a:xfrm>
            <a:off x="539672" y="5445224"/>
            <a:ext cx="1080000" cy="360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基金公司</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21" name="圆角矩形 20"/>
          <p:cNvSpPr/>
          <p:nvPr/>
        </p:nvSpPr>
        <p:spPr bwMode="auto">
          <a:xfrm>
            <a:off x="6660352" y="4725144"/>
            <a:ext cx="1080000" cy="3600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运营商</a:t>
            </a:r>
          </a:p>
        </p:txBody>
      </p:sp>
      <p:sp>
        <p:nvSpPr>
          <p:cNvPr id="22" name="圆角矩形 21"/>
          <p:cNvSpPr/>
          <p:nvPr/>
        </p:nvSpPr>
        <p:spPr bwMode="auto">
          <a:xfrm>
            <a:off x="467544" y="3609020"/>
            <a:ext cx="8352928" cy="684076"/>
          </a:xfrm>
          <a:prstGeom prst="round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en-US" altLang="zh-CN" sz="3200" dirty="0" smtClean="0">
                <a:solidFill>
                  <a:schemeClr val="tx1"/>
                </a:solidFill>
                <a:latin typeface="+mj-ea"/>
                <a:ea typeface="+mj-ea"/>
              </a:rPr>
              <a:t>TAE</a:t>
            </a:r>
            <a:endParaRPr kumimoji="0" lang="zh-CN" altLang="en-US" sz="3200" i="0" u="none" strike="noStrike" cap="none" normalizeH="0" baseline="0" dirty="0" smtClean="0">
              <a:ln>
                <a:noFill/>
              </a:ln>
              <a:solidFill>
                <a:schemeClr val="tx1"/>
              </a:solidFill>
              <a:effectLst/>
              <a:latin typeface="+mj-ea"/>
              <a:ea typeface="+mj-ea"/>
            </a:endParaRPr>
          </a:p>
        </p:txBody>
      </p:sp>
      <p:sp>
        <p:nvSpPr>
          <p:cNvPr id="23" name="圆角矩形 22"/>
          <p:cNvSpPr/>
          <p:nvPr/>
        </p:nvSpPr>
        <p:spPr bwMode="auto">
          <a:xfrm>
            <a:off x="1750045" y="1412776"/>
            <a:ext cx="1080000" cy="3600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i="0" u="none" strike="noStrike" cap="none" normalizeH="0" baseline="0" dirty="0" smtClean="0">
                <a:ln>
                  <a:noFill/>
                </a:ln>
                <a:solidFill>
                  <a:schemeClr val="tx1"/>
                </a:solidFill>
                <a:effectLst/>
                <a:latin typeface="+mj-ea"/>
                <a:ea typeface="+mj-ea"/>
              </a:rPr>
              <a:t>天猫旺铺</a:t>
            </a:r>
          </a:p>
        </p:txBody>
      </p:sp>
      <p:sp>
        <p:nvSpPr>
          <p:cNvPr id="24" name="圆角矩形 23"/>
          <p:cNvSpPr/>
          <p:nvPr/>
        </p:nvSpPr>
        <p:spPr bwMode="auto">
          <a:xfrm>
            <a:off x="7870725" y="1412776"/>
            <a:ext cx="1080000" cy="3600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品牌站</a:t>
            </a:r>
          </a:p>
        </p:txBody>
      </p:sp>
      <p:sp>
        <p:nvSpPr>
          <p:cNvPr id="25" name="圆角矩形 24"/>
          <p:cNvSpPr/>
          <p:nvPr/>
        </p:nvSpPr>
        <p:spPr bwMode="auto">
          <a:xfrm>
            <a:off x="2974181" y="2132856"/>
            <a:ext cx="1080000" cy="3600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星店</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26" name="圆角矩形 25"/>
          <p:cNvSpPr/>
          <p:nvPr/>
        </p:nvSpPr>
        <p:spPr bwMode="auto">
          <a:xfrm>
            <a:off x="5422453" y="1412776"/>
            <a:ext cx="1080000" cy="3600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生态农业</a:t>
            </a:r>
          </a:p>
        </p:txBody>
      </p:sp>
      <p:sp>
        <p:nvSpPr>
          <p:cNvPr id="27" name="圆角矩形 26"/>
          <p:cNvSpPr/>
          <p:nvPr/>
        </p:nvSpPr>
        <p:spPr bwMode="auto">
          <a:xfrm>
            <a:off x="5422453" y="2132856"/>
            <a:ext cx="1080000" cy="3600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读书小镇</a:t>
            </a:r>
          </a:p>
        </p:txBody>
      </p:sp>
      <p:sp>
        <p:nvSpPr>
          <p:cNvPr id="28" name="圆角矩形 27"/>
          <p:cNvSpPr/>
          <p:nvPr/>
        </p:nvSpPr>
        <p:spPr bwMode="auto">
          <a:xfrm>
            <a:off x="4198317" y="1412776"/>
            <a:ext cx="1080000" cy="36000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本地生活</a:t>
            </a:r>
          </a:p>
        </p:txBody>
      </p:sp>
      <p:sp>
        <p:nvSpPr>
          <p:cNvPr id="29" name="圆角矩形 28"/>
          <p:cNvSpPr/>
          <p:nvPr/>
        </p:nvSpPr>
        <p:spPr bwMode="auto">
          <a:xfrm>
            <a:off x="2974181" y="1412776"/>
            <a:ext cx="1080000" cy="3600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房产</a:t>
            </a:r>
          </a:p>
        </p:txBody>
      </p:sp>
      <p:sp>
        <p:nvSpPr>
          <p:cNvPr id="30" name="圆角矩形 29"/>
          <p:cNvSpPr/>
          <p:nvPr/>
        </p:nvSpPr>
        <p:spPr bwMode="auto">
          <a:xfrm>
            <a:off x="7870725" y="2132856"/>
            <a:ext cx="1080000" cy="36000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买家主页</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31" name="圆角矩形 30"/>
          <p:cNvSpPr/>
          <p:nvPr/>
        </p:nvSpPr>
        <p:spPr bwMode="auto">
          <a:xfrm>
            <a:off x="4198317" y="2132856"/>
            <a:ext cx="1080000" cy="360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特色中国</a:t>
            </a:r>
          </a:p>
        </p:txBody>
      </p:sp>
      <p:sp>
        <p:nvSpPr>
          <p:cNvPr id="32" name="圆角矩形 31"/>
          <p:cNvSpPr/>
          <p:nvPr/>
        </p:nvSpPr>
        <p:spPr bwMode="auto">
          <a:xfrm>
            <a:off x="6646589" y="2132856"/>
            <a:ext cx="1080000" cy="360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en-US" altLang="zh-CN" sz="1600" b="0" i="0" u="none" strike="noStrike" cap="none" normalizeH="0" baseline="0" dirty="0" smtClean="0">
                <a:ln>
                  <a:noFill/>
                </a:ln>
                <a:solidFill>
                  <a:schemeClr val="tx1"/>
                </a:solidFill>
                <a:effectLst/>
                <a:latin typeface="+mj-ea"/>
                <a:ea typeface="+mj-ea"/>
              </a:rPr>
              <a:t>U</a:t>
            </a:r>
            <a:r>
              <a:rPr kumimoji="0" lang="zh-CN" altLang="en-US" sz="1600" b="0" i="0" u="none" strike="noStrike" cap="none" normalizeH="0" baseline="0" dirty="0" smtClean="0">
                <a:ln>
                  <a:noFill/>
                </a:ln>
                <a:solidFill>
                  <a:schemeClr val="tx1"/>
                </a:solidFill>
                <a:effectLst/>
                <a:latin typeface="+mj-ea"/>
                <a:ea typeface="+mj-ea"/>
              </a:rPr>
              <a:t>站</a:t>
            </a:r>
          </a:p>
        </p:txBody>
      </p:sp>
      <p:sp>
        <p:nvSpPr>
          <p:cNvPr id="33" name="圆角矩形 32"/>
          <p:cNvSpPr/>
          <p:nvPr/>
        </p:nvSpPr>
        <p:spPr bwMode="auto">
          <a:xfrm>
            <a:off x="1750045" y="2132856"/>
            <a:ext cx="1080000" cy="36000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家装</a:t>
            </a:r>
          </a:p>
        </p:txBody>
      </p:sp>
      <p:sp>
        <p:nvSpPr>
          <p:cNvPr id="34" name="圆角矩形 33"/>
          <p:cNvSpPr/>
          <p:nvPr/>
        </p:nvSpPr>
        <p:spPr bwMode="auto">
          <a:xfrm>
            <a:off x="525909" y="1412776"/>
            <a:ext cx="1080000" cy="3600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i="0" u="none" strike="noStrike" cap="none" normalizeH="0" baseline="0" dirty="0" smtClean="0">
                <a:ln>
                  <a:noFill/>
                </a:ln>
                <a:solidFill>
                  <a:schemeClr val="tx1"/>
                </a:solidFill>
                <a:effectLst/>
                <a:latin typeface="+mj-ea"/>
                <a:ea typeface="+mj-ea"/>
              </a:rPr>
              <a:t>集市旺铺</a:t>
            </a:r>
          </a:p>
        </p:txBody>
      </p:sp>
      <p:sp>
        <p:nvSpPr>
          <p:cNvPr id="35" name="圆角矩形 34"/>
          <p:cNvSpPr/>
          <p:nvPr/>
        </p:nvSpPr>
        <p:spPr bwMode="auto">
          <a:xfrm>
            <a:off x="525909" y="2132856"/>
            <a:ext cx="1080000" cy="360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基金店铺</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36" name="圆角矩形 35"/>
          <p:cNvSpPr/>
          <p:nvPr/>
        </p:nvSpPr>
        <p:spPr bwMode="auto">
          <a:xfrm>
            <a:off x="6646589" y="1412776"/>
            <a:ext cx="1080000" cy="3600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虚拟充值</a:t>
            </a:r>
          </a:p>
        </p:txBody>
      </p:sp>
      <p:sp>
        <p:nvSpPr>
          <p:cNvPr id="41" name="圆角矩形 40"/>
          <p:cNvSpPr/>
          <p:nvPr/>
        </p:nvSpPr>
        <p:spPr bwMode="auto">
          <a:xfrm>
            <a:off x="467544" y="2996952"/>
            <a:ext cx="2376264" cy="494095"/>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i="0" u="none" strike="noStrike" cap="none" normalizeH="0" baseline="0" dirty="0" smtClean="0">
                <a:ln>
                  <a:noFill/>
                </a:ln>
                <a:solidFill>
                  <a:schemeClr val="tx1"/>
                </a:solidFill>
                <a:effectLst/>
                <a:latin typeface="+mj-ea"/>
                <a:ea typeface="+mj-ea"/>
              </a:rPr>
              <a:t>建站系统</a:t>
            </a:r>
          </a:p>
        </p:txBody>
      </p:sp>
      <p:sp>
        <p:nvSpPr>
          <p:cNvPr id="42" name="圆角矩形 41"/>
          <p:cNvSpPr/>
          <p:nvPr/>
        </p:nvSpPr>
        <p:spPr bwMode="auto">
          <a:xfrm>
            <a:off x="6660352" y="2994542"/>
            <a:ext cx="2160120" cy="494095"/>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i="0" u="none" strike="noStrike" cap="none" normalizeH="0" baseline="0" dirty="0" smtClean="0">
                <a:ln>
                  <a:noFill/>
                </a:ln>
                <a:solidFill>
                  <a:schemeClr val="tx1"/>
                </a:solidFill>
                <a:effectLst/>
                <a:latin typeface="+mj-ea"/>
                <a:ea typeface="+mj-ea"/>
              </a:rPr>
              <a:t>建站系统</a:t>
            </a:r>
          </a:p>
        </p:txBody>
      </p:sp>
      <p:sp>
        <p:nvSpPr>
          <p:cNvPr id="3" name="TextBox 2"/>
          <p:cNvSpPr txBox="1"/>
          <p:nvPr/>
        </p:nvSpPr>
        <p:spPr>
          <a:xfrm>
            <a:off x="1402561" y="6311061"/>
            <a:ext cx="6643678" cy="646331"/>
          </a:xfrm>
          <a:prstGeom prst="rect">
            <a:avLst/>
          </a:prstGeom>
          <a:noFill/>
        </p:spPr>
        <p:txBody>
          <a:bodyPr wrap="none" rtlCol="0">
            <a:spAutoFit/>
          </a:bodyPr>
          <a:lstStyle/>
          <a:p>
            <a:r>
              <a:rPr lang="en-US" altLang="zh-CN" dirty="0"/>
              <a:t>13</a:t>
            </a:r>
            <a:r>
              <a:rPr lang="zh-CN" altLang="en-US" dirty="0"/>
              <a:t>年在建设阿里物种生态圈的大环境下，</a:t>
            </a:r>
            <a:r>
              <a:rPr lang="en-US" altLang="zh-CN" dirty="0"/>
              <a:t>TAE</a:t>
            </a:r>
            <a:r>
              <a:rPr lang="zh-CN" altLang="en-US" dirty="0"/>
              <a:t>将发挥更大的作用</a:t>
            </a:r>
            <a:endParaRPr lang="en-US" altLang="zh-CN" dirty="0"/>
          </a:p>
          <a:p>
            <a:endParaRPr lang="zh-CN" altLang="en-US" dirty="0"/>
          </a:p>
        </p:txBody>
      </p:sp>
    </p:spTree>
    <p:extLst>
      <p:ext uri="{BB962C8B-B14F-4D97-AF65-F5344CB8AC3E}">
        <p14:creationId xmlns="" xmlns:p14="http://schemas.microsoft.com/office/powerpoint/2010/main" val="2935205295"/>
      </p:ext>
    </p:extLst>
  </p:cSld>
  <p:clrMapOvr>
    <a:masterClrMapping/>
  </p:clrMapOvr>
  <p:transition advTm="27"/>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99009" y="3609018"/>
            <a:ext cx="2040607" cy="875903"/>
          </a:xfrm>
          <a:prstGeom prst="roundRect">
            <a:avLst>
              <a:gd name="adj" fmla="val 6898"/>
            </a:avLst>
          </a:prstGeom>
          <a:ln w="9525">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5" name="圆角矩形 4"/>
          <p:cNvSpPr/>
          <p:nvPr/>
        </p:nvSpPr>
        <p:spPr>
          <a:xfrm>
            <a:off x="1187624" y="2625104"/>
            <a:ext cx="2040607" cy="739352"/>
          </a:xfrm>
          <a:prstGeom prst="roundRect">
            <a:avLst>
              <a:gd name="adj" fmla="val 6898"/>
            </a:avLst>
          </a:prstGeom>
          <a:ln w="9525">
            <a:prstDash val="sysDash"/>
          </a:ln>
        </p:spPr>
        <p:style>
          <a:lnRef idx="2">
            <a:schemeClr val="accent2"/>
          </a:lnRef>
          <a:fillRef idx="1">
            <a:schemeClr val="lt1"/>
          </a:fillRef>
          <a:effectRef idx="0">
            <a:schemeClr val="accent2"/>
          </a:effectRef>
          <a:fontRef idx="minor">
            <a:schemeClr val="dk1"/>
          </a:fontRef>
        </p:style>
        <p:txBody>
          <a:bodyPr rtlCol="0" anchor="t"/>
          <a:lstStyle/>
          <a:p>
            <a:endParaRPr lang="zh-CN" altLang="en-US" sz="1000" dirty="0"/>
          </a:p>
        </p:txBody>
      </p:sp>
      <p:sp>
        <p:nvSpPr>
          <p:cNvPr id="6" name="圆角矩形 5"/>
          <p:cNvSpPr/>
          <p:nvPr/>
        </p:nvSpPr>
        <p:spPr>
          <a:xfrm>
            <a:off x="1053520" y="3549122"/>
            <a:ext cx="3374464" cy="996001"/>
          </a:xfrm>
          <a:prstGeom prst="roundRect">
            <a:avLst>
              <a:gd name="adj" fmla="val 7134"/>
            </a:avLst>
          </a:prstGeom>
          <a:noFill/>
          <a:ln w="3175">
            <a:solidFill>
              <a:srgbClr val="00B050"/>
            </a:solidFill>
            <a:prstDash val="sysDot"/>
          </a:ln>
        </p:spPr>
        <p:style>
          <a:lnRef idx="2">
            <a:schemeClr val="accent1"/>
          </a:lnRef>
          <a:fillRef idx="1">
            <a:schemeClr val="lt1"/>
          </a:fillRef>
          <a:effectRef idx="0">
            <a:schemeClr val="accent1"/>
          </a:effectRef>
          <a:fontRef idx="minor">
            <a:schemeClr val="dk1"/>
          </a:fontRef>
        </p:style>
        <p:txBody>
          <a:bodyPr rtlCol="0" anchor="t"/>
          <a:lstStyle/>
          <a:p>
            <a:pPr algn="r"/>
            <a:r>
              <a:rPr lang="en-US" altLang="zh-CN" sz="1000" dirty="0" smtClean="0">
                <a:ln w="3175">
                  <a:solidFill>
                    <a:schemeClr val="tx1"/>
                  </a:solidFill>
                  <a:prstDash val="sysDot"/>
                </a:ln>
              </a:rPr>
              <a:t>T4</a:t>
            </a:r>
            <a:r>
              <a:rPr lang="zh-CN" altLang="en-US" sz="1000" dirty="0" smtClean="0">
                <a:ln w="3175">
                  <a:solidFill>
                    <a:schemeClr val="tx1"/>
                  </a:solidFill>
                  <a:prstDash val="sysDot"/>
                </a:ln>
              </a:rPr>
              <a:t>资源池</a:t>
            </a:r>
            <a:endParaRPr lang="zh-CN" altLang="en-US" sz="1000" dirty="0">
              <a:ln w="3175">
                <a:solidFill>
                  <a:schemeClr val="tx1"/>
                </a:solidFill>
                <a:prstDash val="sysDot"/>
              </a:ln>
            </a:endParaRPr>
          </a:p>
        </p:txBody>
      </p:sp>
      <p:sp>
        <p:nvSpPr>
          <p:cNvPr id="9" name="矩形 8"/>
          <p:cNvSpPr/>
          <p:nvPr/>
        </p:nvSpPr>
        <p:spPr>
          <a:xfrm>
            <a:off x="649040" y="1880827"/>
            <a:ext cx="3888432" cy="4595564"/>
          </a:xfrm>
          <a:prstGeom prst="rect">
            <a:avLst/>
          </a:prstGeom>
          <a:noFill/>
          <a:ln w="3175">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矩形 9"/>
          <p:cNvSpPr/>
          <p:nvPr/>
        </p:nvSpPr>
        <p:spPr>
          <a:xfrm>
            <a:off x="4763492" y="1880827"/>
            <a:ext cx="3192884" cy="4595564"/>
          </a:xfrm>
          <a:prstGeom prst="rect">
            <a:avLst/>
          </a:prstGeom>
          <a:noFill/>
          <a:ln w="31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094408" y="2024843"/>
            <a:ext cx="3333576" cy="3600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负载均衡设备</a:t>
            </a:r>
            <a:endParaRPr lang="zh-CN" altLang="en-US" dirty="0"/>
          </a:p>
        </p:txBody>
      </p:sp>
      <p:sp>
        <p:nvSpPr>
          <p:cNvPr id="12" name="圆角矩形 11"/>
          <p:cNvSpPr/>
          <p:nvPr/>
        </p:nvSpPr>
        <p:spPr>
          <a:xfrm>
            <a:off x="1043608" y="2494991"/>
            <a:ext cx="3384376" cy="937626"/>
          </a:xfrm>
          <a:prstGeom prst="roundRect">
            <a:avLst>
              <a:gd name="adj" fmla="val 7134"/>
            </a:avLst>
          </a:prstGeom>
          <a:noFill/>
          <a:ln w="3175">
            <a:solidFill>
              <a:srgbClr val="00B050"/>
            </a:solidFill>
            <a:prstDash val="sysDot"/>
          </a:ln>
        </p:spPr>
        <p:style>
          <a:lnRef idx="2">
            <a:schemeClr val="accent1"/>
          </a:lnRef>
          <a:fillRef idx="1">
            <a:schemeClr val="lt1"/>
          </a:fillRef>
          <a:effectRef idx="0">
            <a:schemeClr val="accent1"/>
          </a:effectRef>
          <a:fontRef idx="minor">
            <a:schemeClr val="dk1"/>
          </a:fontRef>
        </p:style>
        <p:txBody>
          <a:bodyPr rtlCol="0" anchor="t"/>
          <a:lstStyle/>
          <a:p>
            <a:pPr algn="r"/>
            <a:r>
              <a:rPr lang="en-US" altLang="zh-CN" sz="1000" dirty="0" err="1" smtClean="0">
                <a:ln w="3175">
                  <a:solidFill>
                    <a:schemeClr val="tx1"/>
                  </a:solidFill>
                  <a:prstDash val="sysDot"/>
                </a:ln>
              </a:rPr>
              <a:t>Nginx</a:t>
            </a:r>
            <a:r>
              <a:rPr lang="zh-CN" altLang="en-US" sz="1000" dirty="0" smtClean="0">
                <a:ln w="3175">
                  <a:solidFill>
                    <a:schemeClr val="tx1"/>
                  </a:solidFill>
                  <a:prstDash val="sysDot"/>
                </a:ln>
              </a:rPr>
              <a:t>资源池</a:t>
            </a:r>
            <a:endParaRPr lang="zh-CN" altLang="en-US" dirty="0">
              <a:ln w="3175">
                <a:solidFill>
                  <a:schemeClr val="tx1"/>
                </a:solidFill>
                <a:prstDash val="sysDot"/>
              </a:ln>
            </a:endParaRPr>
          </a:p>
        </p:txBody>
      </p:sp>
      <p:sp>
        <p:nvSpPr>
          <p:cNvPr id="13" name="圆角矩形 12"/>
          <p:cNvSpPr/>
          <p:nvPr/>
        </p:nvSpPr>
        <p:spPr>
          <a:xfrm>
            <a:off x="1225848" y="2939615"/>
            <a:ext cx="936104" cy="3093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Nginx</a:t>
            </a:r>
            <a:endParaRPr lang="zh-CN" altLang="en-US" dirty="0"/>
          </a:p>
        </p:txBody>
      </p:sp>
      <p:sp>
        <p:nvSpPr>
          <p:cNvPr id="14" name="圆角矩形 13"/>
          <p:cNvSpPr/>
          <p:nvPr/>
        </p:nvSpPr>
        <p:spPr>
          <a:xfrm>
            <a:off x="1225848" y="3827325"/>
            <a:ext cx="936104" cy="3093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a:t>App </a:t>
            </a:r>
            <a:r>
              <a:rPr lang="en-US" altLang="zh-CN" sz="1100" dirty="0" smtClean="0"/>
              <a:t>Server</a:t>
            </a:r>
            <a:endParaRPr lang="zh-CN" altLang="en-US" dirty="0"/>
          </a:p>
        </p:txBody>
      </p:sp>
      <p:sp>
        <p:nvSpPr>
          <p:cNvPr id="15" name="圆角矩形 14"/>
          <p:cNvSpPr/>
          <p:nvPr/>
        </p:nvSpPr>
        <p:spPr>
          <a:xfrm>
            <a:off x="2242344" y="3825043"/>
            <a:ext cx="936104" cy="3093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100" dirty="0"/>
              <a:t>App </a:t>
            </a:r>
            <a:r>
              <a:rPr lang="en-US" altLang="zh-CN" sz="1100" dirty="0" smtClean="0"/>
              <a:t>Server</a:t>
            </a:r>
            <a:endParaRPr lang="zh-CN" altLang="en-US" sz="1100" dirty="0"/>
          </a:p>
        </p:txBody>
      </p:sp>
      <p:sp>
        <p:nvSpPr>
          <p:cNvPr id="16" name="圆角矩形 15"/>
          <p:cNvSpPr/>
          <p:nvPr/>
        </p:nvSpPr>
        <p:spPr>
          <a:xfrm>
            <a:off x="3275856" y="2939615"/>
            <a:ext cx="936104" cy="3093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a:t>
            </a:r>
            <a:endParaRPr lang="zh-CN" altLang="en-US" dirty="0"/>
          </a:p>
        </p:txBody>
      </p:sp>
      <p:sp>
        <p:nvSpPr>
          <p:cNvPr id="17" name="圆角矩形 16"/>
          <p:cNvSpPr/>
          <p:nvPr/>
        </p:nvSpPr>
        <p:spPr>
          <a:xfrm>
            <a:off x="3275856" y="3827325"/>
            <a:ext cx="936104" cy="3093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a:t>
            </a:r>
            <a:endParaRPr lang="zh-CN" altLang="en-US" dirty="0"/>
          </a:p>
        </p:txBody>
      </p:sp>
      <p:sp>
        <p:nvSpPr>
          <p:cNvPr id="18" name="圆角矩形 17"/>
          <p:cNvSpPr/>
          <p:nvPr/>
        </p:nvSpPr>
        <p:spPr>
          <a:xfrm>
            <a:off x="1115616" y="5489239"/>
            <a:ext cx="650292" cy="56311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Tair</a:t>
            </a:r>
            <a:endParaRPr lang="zh-CN" altLang="en-US" dirty="0"/>
          </a:p>
        </p:txBody>
      </p:sp>
      <p:sp>
        <p:nvSpPr>
          <p:cNvPr id="19" name="圆角矩形 18"/>
          <p:cNvSpPr/>
          <p:nvPr/>
        </p:nvSpPr>
        <p:spPr>
          <a:xfrm>
            <a:off x="1901900" y="5481227"/>
            <a:ext cx="653876" cy="5711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TFS</a:t>
            </a:r>
            <a:endParaRPr lang="zh-CN" altLang="en-US" sz="1400" dirty="0"/>
          </a:p>
        </p:txBody>
      </p:sp>
      <p:sp>
        <p:nvSpPr>
          <p:cNvPr id="20" name="圆角矩形 19"/>
          <p:cNvSpPr/>
          <p:nvPr/>
        </p:nvSpPr>
        <p:spPr>
          <a:xfrm>
            <a:off x="3494460" y="5481227"/>
            <a:ext cx="717500" cy="5711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业务服务</a:t>
            </a:r>
            <a:endParaRPr lang="zh-CN" altLang="en-US" dirty="0"/>
          </a:p>
        </p:txBody>
      </p:sp>
      <p:sp>
        <p:nvSpPr>
          <p:cNvPr id="21" name="圆角矩形 20"/>
          <p:cNvSpPr/>
          <p:nvPr/>
        </p:nvSpPr>
        <p:spPr>
          <a:xfrm>
            <a:off x="2638388" y="5489239"/>
            <a:ext cx="653876" cy="5711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a:t>
            </a:r>
            <a:endParaRPr lang="zh-CN" altLang="en-US" sz="1400" dirty="0"/>
          </a:p>
        </p:txBody>
      </p:sp>
      <p:cxnSp>
        <p:nvCxnSpPr>
          <p:cNvPr id="22" name="直接箭头连接符 21"/>
          <p:cNvCxnSpPr>
            <a:endCxn id="18" idx="0"/>
          </p:cNvCxnSpPr>
          <p:nvPr/>
        </p:nvCxnSpPr>
        <p:spPr>
          <a:xfrm flipH="1">
            <a:off x="1440762" y="4674213"/>
            <a:ext cx="13686" cy="815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3" idx="2"/>
            <a:endCxn id="14" idx="0"/>
          </p:cNvCxnSpPr>
          <p:nvPr/>
        </p:nvCxnSpPr>
        <p:spPr>
          <a:xfrm>
            <a:off x="1693900" y="3248979"/>
            <a:ext cx="0" cy="5783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3" idx="2"/>
            <a:endCxn id="15" idx="0"/>
          </p:cNvCxnSpPr>
          <p:nvPr/>
        </p:nvCxnSpPr>
        <p:spPr>
          <a:xfrm>
            <a:off x="1693900" y="3248979"/>
            <a:ext cx="1016496"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45" idx="2"/>
            <a:endCxn id="14" idx="0"/>
          </p:cNvCxnSpPr>
          <p:nvPr/>
        </p:nvCxnSpPr>
        <p:spPr>
          <a:xfrm flipH="1">
            <a:off x="1693900" y="3248979"/>
            <a:ext cx="1011622" cy="5783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45" idx="2"/>
            <a:endCxn id="15" idx="0"/>
          </p:cNvCxnSpPr>
          <p:nvPr/>
        </p:nvCxnSpPr>
        <p:spPr>
          <a:xfrm>
            <a:off x="2705522" y="3248979"/>
            <a:ext cx="4874"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693900" y="2384883"/>
            <a:ext cx="0" cy="480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圆角矩形 27"/>
          <p:cNvSpPr/>
          <p:nvPr/>
        </p:nvSpPr>
        <p:spPr>
          <a:xfrm>
            <a:off x="7375936" y="1996100"/>
            <a:ext cx="415900" cy="16815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开发者后台</a:t>
            </a:r>
            <a:endParaRPr lang="zh-CN" altLang="en-US" dirty="0"/>
          </a:p>
        </p:txBody>
      </p:sp>
      <p:sp>
        <p:nvSpPr>
          <p:cNvPr id="29" name="圆角矩形 28"/>
          <p:cNvSpPr/>
          <p:nvPr/>
        </p:nvSpPr>
        <p:spPr>
          <a:xfrm>
            <a:off x="7375936" y="4404310"/>
            <a:ext cx="479834" cy="131892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小二</a:t>
            </a:r>
            <a:endParaRPr lang="en-US" altLang="zh-CN" dirty="0" smtClean="0"/>
          </a:p>
          <a:p>
            <a:pPr algn="ctr"/>
            <a:r>
              <a:rPr lang="zh-CN" altLang="en-US" dirty="0" smtClean="0"/>
              <a:t>后台</a:t>
            </a:r>
            <a:endParaRPr lang="zh-CN" altLang="en-US" dirty="0"/>
          </a:p>
        </p:txBody>
      </p:sp>
      <p:sp>
        <p:nvSpPr>
          <p:cNvPr id="30" name="圆角矩形 29"/>
          <p:cNvSpPr/>
          <p:nvPr/>
        </p:nvSpPr>
        <p:spPr>
          <a:xfrm>
            <a:off x="6660232" y="2619959"/>
            <a:ext cx="360040" cy="27023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t>应用中心</a:t>
            </a:r>
            <a:endParaRPr lang="zh-CN" altLang="en-US" sz="1200" dirty="0"/>
          </a:p>
        </p:txBody>
      </p:sp>
      <p:cxnSp>
        <p:nvCxnSpPr>
          <p:cNvPr id="31" name="直接箭头连接符 30"/>
          <p:cNvCxnSpPr/>
          <p:nvPr/>
        </p:nvCxnSpPr>
        <p:spPr>
          <a:xfrm flipH="1" flipV="1">
            <a:off x="7029742" y="2797845"/>
            <a:ext cx="35566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48" idx="1"/>
            <a:endCxn id="53" idx="3"/>
          </p:cNvCxnSpPr>
          <p:nvPr/>
        </p:nvCxnSpPr>
        <p:spPr>
          <a:xfrm flipH="1">
            <a:off x="5220073" y="3971164"/>
            <a:ext cx="424060" cy="53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4" idx="2"/>
            <a:endCxn id="29" idx="3"/>
          </p:cNvCxnSpPr>
          <p:nvPr/>
        </p:nvCxnSpPr>
        <p:spPr>
          <a:xfrm flipH="1">
            <a:off x="7855770" y="5056266"/>
            <a:ext cx="288382" cy="75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椭圆 33"/>
          <p:cNvSpPr/>
          <p:nvPr/>
        </p:nvSpPr>
        <p:spPr>
          <a:xfrm>
            <a:off x="8144152" y="4788268"/>
            <a:ext cx="576064" cy="535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小二</a:t>
            </a:r>
            <a:endParaRPr lang="zh-CN" altLang="en-US" dirty="0"/>
          </a:p>
        </p:txBody>
      </p:sp>
      <p:sp>
        <p:nvSpPr>
          <p:cNvPr id="35" name="椭圆 34"/>
          <p:cNvSpPr/>
          <p:nvPr/>
        </p:nvSpPr>
        <p:spPr>
          <a:xfrm>
            <a:off x="8198558" y="2457231"/>
            <a:ext cx="837937" cy="7447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开发者</a:t>
            </a:r>
            <a:endParaRPr lang="zh-CN" altLang="en-US" dirty="0"/>
          </a:p>
        </p:txBody>
      </p:sp>
      <p:cxnSp>
        <p:nvCxnSpPr>
          <p:cNvPr id="36" name="直接箭头连接符 35"/>
          <p:cNvCxnSpPr>
            <a:stCxn id="35" idx="2"/>
            <a:endCxn id="28" idx="3"/>
          </p:cNvCxnSpPr>
          <p:nvPr/>
        </p:nvCxnSpPr>
        <p:spPr>
          <a:xfrm flipH="1">
            <a:off x="7791836" y="2829588"/>
            <a:ext cx="406722" cy="72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椭圆 36"/>
          <p:cNvSpPr/>
          <p:nvPr/>
        </p:nvSpPr>
        <p:spPr>
          <a:xfrm>
            <a:off x="2249302" y="1268760"/>
            <a:ext cx="101649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a:t>
            </a:r>
          </a:p>
        </p:txBody>
      </p:sp>
      <p:cxnSp>
        <p:nvCxnSpPr>
          <p:cNvPr id="38" name="直接箭头连接符 37"/>
          <p:cNvCxnSpPr>
            <a:stCxn id="37" idx="4"/>
            <a:endCxn id="11" idx="0"/>
          </p:cNvCxnSpPr>
          <p:nvPr/>
        </p:nvCxnSpPr>
        <p:spPr>
          <a:xfrm>
            <a:off x="2757550" y="1772816"/>
            <a:ext cx="3646" cy="2520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圆角矩形 38"/>
          <p:cNvSpPr/>
          <p:nvPr/>
        </p:nvSpPr>
        <p:spPr>
          <a:xfrm>
            <a:off x="1087038" y="4689139"/>
            <a:ext cx="3124922" cy="360040"/>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数据总线</a:t>
            </a:r>
            <a:endParaRPr lang="zh-CN" altLang="en-US" dirty="0"/>
          </a:p>
        </p:txBody>
      </p:sp>
      <p:cxnSp>
        <p:nvCxnSpPr>
          <p:cNvPr id="40" name="直接箭头连接符 39"/>
          <p:cNvCxnSpPr>
            <a:endCxn id="19" idx="0"/>
          </p:cNvCxnSpPr>
          <p:nvPr/>
        </p:nvCxnSpPr>
        <p:spPr>
          <a:xfrm>
            <a:off x="2228838" y="5081726"/>
            <a:ext cx="0" cy="3995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endCxn id="21" idx="0"/>
          </p:cNvCxnSpPr>
          <p:nvPr/>
        </p:nvCxnSpPr>
        <p:spPr>
          <a:xfrm>
            <a:off x="2965326" y="5081726"/>
            <a:ext cx="0" cy="407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3853210" y="5081726"/>
            <a:ext cx="0" cy="3995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4" idx="2"/>
          </p:cNvCxnSpPr>
          <p:nvPr/>
        </p:nvCxnSpPr>
        <p:spPr>
          <a:xfrm>
            <a:off x="1693900" y="4136689"/>
            <a:ext cx="0" cy="537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5" idx="2"/>
          </p:cNvCxnSpPr>
          <p:nvPr/>
        </p:nvCxnSpPr>
        <p:spPr>
          <a:xfrm>
            <a:off x="2710396" y="4134407"/>
            <a:ext cx="0" cy="5398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圆角矩形 44"/>
          <p:cNvSpPr/>
          <p:nvPr/>
        </p:nvSpPr>
        <p:spPr>
          <a:xfrm>
            <a:off x="2237470" y="2939615"/>
            <a:ext cx="936104" cy="3093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Nginx</a:t>
            </a:r>
            <a:endParaRPr lang="zh-CN" altLang="en-US" dirty="0"/>
          </a:p>
        </p:txBody>
      </p:sp>
      <p:cxnSp>
        <p:nvCxnSpPr>
          <p:cNvPr id="46" name="直接箭头连接符 45"/>
          <p:cNvCxnSpPr/>
          <p:nvPr/>
        </p:nvCxnSpPr>
        <p:spPr>
          <a:xfrm>
            <a:off x="2694447" y="2408497"/>
            <a:ext cx="0" cy="480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圆角矩形 46"/>
          <p:cNvSpPr/>
          <p:nvPr/>
        </p:nvSpPr>
        <p:spPr>
          <a:xfrm>
            <a:off x="4896035" y="5048463"/>
            <a:ext cx="1404156" cy="360756"/>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t>日志系统</a:t>
            </a:r>
            <a:endParaRPr lang="zh-CN" altLang="en-US" sz="1200" dirty="0"/>
          </a:p>
        </p:txBody>
      </p:sp>
      <p:sp>
        <p:nvSpPr>
          <p:cNvPr id="48" name="圆角矩形 47"/>
          <p:cNvSpPr/>
          <p:nvPr/>
        </p:nvSpPr>
        <p:spPr>
          <a:xfrm>
            <a:off x="5644133" y="3677623"/>
            <a:ext cx="648071" cy="587082"/>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t>弹性计算</a:t>
            </a:r>
            <a:endParaRPr lang="zh-CN" altLang="en-US" sz="1200" dirty="0"/>
          </a:p>
        </p:txBody>
      </p:sp>
      <p:sp>
        <p:nvSpPr>
          <p:cNvPr id="49" name="圆角矩形 48"/>
          <p:cNvSpPr/>
          <p:nvPr/>
        </p:nvSpPr>
        <p:spPr>
          <a:xfrm>
            <a:off x="4860032" y="2600907"/>
            <a:ext cx="1440159" cy="342562"/>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t>监控系统</a:t>
            </a:r>
            <a:endParaRPr lang="zh-CN" altLang="en-US" sz="1200" dirty="0"/>
          </a:p>
        </p:txBody>
      </p:sp>
      <p:cxnSp>
        <p:nvCxnSpPr>
          <p:cNvPr id="50" name="直接箭头连接符 49"/>
          <p:cNvCxnSpPr/>
          <p:nvPr/>
        </p:nvCxnSpPr>
        <p:spPr>
          <a:xfrm>
            <a:off x="5957874" y="2943469"/>
            <a:ext cx="0" cy="7341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endCxn id="47" idx="1"/>
          </p:cNvCxnSpPr>
          <p:nvPr/>
        </p:nvCxnSpPr>
        <p:spPr>
          <a:xfrm>
            <a:off x="4537472" y="5228841"/>
            <a:ext cx="3585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48" idx="2"/>
          </p:cNvCxnSpPr>
          <p:nvPr/>
        </p:nvCxnSpPr>
        <p:spPr>
          <a:xfrm flipV="1">
            <a:off x="5957874" y="4264705"/>
            <a:ext cx="10295" cy="783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圆角矩形 52"/>
          <p:cNvSpPr/>
          <p:nvPr/>
        </p:nvSpPr>
        <p:spPr>
          <a:xfrm>
            <a:off x="4860033" y="3263905"/>
            <a:ext cx="360040" cy="1425234"/>
          </a:xfrm>
          <a:prstGeom prst="roundRect">
            <a:avLst/>
          </a:prstGeom>
          <a:no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smtClean="0"/>
              <a:t>部署系统</a:t>
            </a:r>
            <a:endParaRPr lang="zh-CN" altLang="en-US" sz="1200" dirty="0"/>
          </a:p>
        </p:txBody>
      </p:sp>
      <p:cxnSp>
        <p:nvCxnSpPr>
          <p:cNvPr id="54" name="直接箭头连接符 53"/>
          <p:cNvCxnSpPr/>
          <p:nvPr/>
        </p:nvCxnSpPr>
        <p:spPr>
          <a:xfrm flipH="1">
            <a:off x="7039212" y="5201571"/>
            <a:ext cx="3461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53" idx="1"/>
            <a:endCxn id="17" idx="3"/>
          </p:cNvCxnSpPr>
          <p:nvPr/>
        </p:nvCxnSpPr>
        <p:spPr>
          <a:xfrm flipH="1">
            <a:off x="4211960" y="3976522"/>
            <a:ext cx="648073" cy="5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endCxn id="49" idx="1"/>
          </p:cNvCxnSpPr>
          <p:nvPr/>
        </p:nvCxnSpPr>
        <p:spPr>
          <a:xfrm>
            <a:off x="4537472" y="2772188"/>
            <a:ext cx="322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8" idx="3"/>
            <a:endCxn id="30" idx="1"/>
          </p:cNvCxnSpPr>
          <p:nvPr/>
        </p:nvCxnSpPr>
        <p:spPr>
          <a:xfrm flipV="1">
            <a:off x="6292204" y="3971157"/>
            <a:ext cx="368028" cy="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6319118" y="5220316"/>
            <a:ext cx="3411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6319118" y="2797845"/>
            <a:ext cx="3411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标题 59"/>
          <p:cNvSpPr>
            <a:spLocks noGrp="1"/>
          </p:cNvSpPr>
          <p:nvPr>
            <p:ph type="title"/>
          </p:nvPr>
        </p:nvSpPr>
        <p:spPr>
          <a:xfrm>
            <a:off x="457200" y="116632"/>
            <a:ext cx="8229600" cy="1143000"/>
          </a:xfrm>
        </p:spPr>
        <p:txBody>
          <a:bodyPr/>
          <a:lstStyle/>
          <a:p>
            <a:r>
              <a:rPr lang="zh-CN" altLang="en-US" dirty="0" smtClean="0"/>
              <a:t>完备的运维系统</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技术外的思考</a:t>
            </a:r>
            <a:endParaRPr lang="zh-CN" altLang="en-US" dirty="0"/>
          </a:p>
        </p:txBody>
      </p:sp>
      <p:sp>
        <p:nvSpPr>
          <p:cNvPr id="3" name="内容占位符 2"/>
          <p:cNvSpPr>
            <a:spLocks noGrp="1"/>
          </p:cNvSpPr>
          <p:nvPr>
            <p:ph idx="1"/>
          </p:nvPr>
        </p:nvSpPr>
        <p:spPr/>
        <p:txBody>
          <a:bodyPr/>
          <a:lstStyle/>
          <a:p>
            <a:r>
              <a:rPr lang="zh-CN" altLang="en-US" dirty="0" smtClean="0"/>
              <a:t>项目</a:t>
            </a:r>
            <a:endParaRPr lang="en-US" altLang="zh-CN" dirty="0" smtClean="0"/>
          </a:p>
          <a:p>
            <a:pPr lvl="1"/>
            <a:r>
              <a:rPr lang="zh-CN" altLang="en-US" dirty="0" smtClean="0"/>
              <a:t>业务线做平台产品？</a:t>
            </a:r>
            <a:endParaRPr lang="en-US" altLang="zh-CN" dirty="0" smtClean="0"/>
          </a:p>
          <a:p>
            <a:r>
              <a:rPr lang="zh-CN" altLang="en-US" dirty="0" smtClean="0"/>
              <a:t>业务与成熟度</a:t>
            </a:r>
            <a:endParaRPr lang="en-US" altLang="zh-CN" dirty="0" smtClean="0"/>
          </a:p>
          <a:p>
            <a:r>
              <a:rPr lang="zh-CN" altLang="en-US" dirty="0" smtClean="0"/>
              <a:t>思维特点</a:t>
            </a:r>
            <a:endParaRPr lang="en-US" altLang="zh-CN" dirty="0" smtClean="0"/>
          </a:p>
          <a:p>
            <a:r>
              <a:rPr lang="zh-CN" altLang="en-US" dirty="0" smtClean="0"/>
              <a:t>方案与思路，输入与输出</a:t>
            </a:r>
            <a:endParaRPr lang="en-US" altLang="zh-CN" dirty="0" smtClean="0"/>
          </a:p>
          <a:p>
            <a:r>
              <a:rPr lang="zh-CN" altLang="en-US" dirty="0" smtClean="0"/>
              <a:t>对设计的感觉</a:t>
            </a:r>
            <a:endParaRPr lang="en-US" altLang="zh-CN" dirty="0" smtClean="0"/>
          </a:p>
          <a:p>
            <a:r>
              <a:rPr lang="zh-CN" altLang="en-US" dirty="0" smtClean="0"/>
              <a:t>对架构的感觉</a:t>
            </a:r>
            <a:endParaRPr lang="en-US" altLang="zh-CN" dirty="0" smtClean="0"/>
          </a:p>
          <a:p>
            <a:pPr>
              <a:buNone/>
            </a:pPr>
            <a:r>
              <a:rPr lang="en-US" altLang="zh-CN" dirty="0" smtClean="0"/>
              <a:t>    </a:t>
            </a:r>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graphicFrame>
        <p:nvGraphicFramePr>
          <p:cNvPr id="5" name="内容占位符 4"/>
          <p:cNvGraphicFramePr>
            <a:graphicFrameLocks/>
          </p:cNvGraphicFramePr>
          <p:nvPr/>
        </p:nvGraphicFramePr>
        <p:xfrm>
          <a:off x="26417" y="63500"/>
          <a:ext cx="9067799" cy="6689140"/>
        </p:xfrm>
        <a:graphic>
          <a:graphicData uri="http://schemas.openxmlformats.org/drawingml/2006/table">
            <a:tbl>
              <a:tblPr firstRow="1" bandRow="1">
                <a:tableStyleId>{5C22544A-7EE6-4342-B048-85BDC9FD1C3A}</a:tableStyleId>
              </a:tblPr>
              <a:tblGrid>
                <a:gridCol w="1152686"/>
                <a:gridCol w="1742914"/>
                <a:gridCol w="1371600"/>
                <a:gridCol w="1676400"/>
                <a:gridCol w="1676400"/>
                <a:gridCol w="1447799"/>
              </a:tblGrid>
              <a:tr h="440700">
                <a:tc>
                  <a:txBody>
                    <a:bodyPr/>
                    <a:lstStyle/>
                    <a:p>
                      <a:endParaRPr lang="zh-CN" altLang="en-US" dirty="0"/>
                    </a:p>
                  </a:txBody>
                  <a:tcPr/>
                </a:tc>
                <a:tc>
                  <a:txBody>
                    <a:bodyPr/>
                    <a:lstStyle/>
                    <a:p>
                      <a:r>
                        <a:rPr lang="en-US" altLang="zh-CN" dirty="0" smtClean="0"/>
                        <a:t>GAE</a:t>
                      </a:r>
                      <a:endParaRPr lang="zh-CN" altLang="en-US" dirty="0"/>
                    </a:p>
                  </a:txBody>
                  <a:tcPr/>
                </a:tc>
                <a:tc>
                  <a:txBody>
                    <a:bodyPr/>
                    <a:lstStyle/>
                    <a:p>
                      <a:r>
                        <a:rPr lang="en-US" altLang="zh-CN" dirty="0" smtClean="0"/>
                        <a:t>SAE</a:t>
                      </a:r>
                      <a:endParaRPr lang="zh-CN" altLang="en-US" dirty="0"/>
                    </a:p>
                  </a:txBody>
                  <a:tcPr/>
                </a:tc>
                <a:tc>
                  <a:txBody>
                    <a:bodyPr/>
                    <a:lstStyle/>
                    <a:p>
                      <a:r>
                        <a:rPr lang="en-US" altLang="zh-CN" dirty="0" smtClean="0"/>
                        <a:t>BAE</a:t>
                      </a:r>
                      <a:endParaRPr lang="zh-CN" altLang="en-US" dirty="0"/>
                    </a:p>
                  </a:txBody>
                  <a:tcPr/>
                </a:tc>
                <a:tc>
                  <a:txBody>
                    <a:bodyPr/>
                    <a:lstStyle/>
                    <a:p>
                      <a:r>
                        <a:rPr lang="en-US" altLang="zh-CN" dirty="0" smtClean="0"/>
                        <a:t>ACE</a:t>
                      </a:r>
                      <a:endParaRPr lang="zh-CN" altLang="en-US" dirty="0"/>
                    </a:p>
                  </a:txBody>
                  <a:tcPr/>
                </a:tc>
                <a:tc>
                  <a:txBody>
                    <a:bodyPr/>
                    <a:lstStyle/>
                    <a:p>
                      <a:r>
                        <a:rPr lang="en-US" altLang="zh-CN" dirty="0" smtClean="0"/>
                        <a:t>TAE</a:t>
                      </a:r>
                      <a:endParaRPr lang="zh-CN" altLang="en-US" dirty="0"/>
                    </a:p>
                  </a:txBody>
                  <a:tcPr/>
                </a:tc>
              </a:tr>
              <a:tr h="760660">
                <a:tc>
                  <a:txBody>
                    <a:bodyPr/>
                    <a:lstStyle/>
                    <a:p>
                      <a:r>
                        <a:rPr lang="zh-CN" altLang="en-US" sz="1800" b="1" kern="1200" dirty="0" smtClean="0">
                          <a:solidFill>
                            <a:schemeClr val="dk1"/>
                          </a:solidFill>
                          <a:latin typeface="+mn-lt"/>
                          <a:ea typeface="+mn-ea"/>
                          <a:cs typeface="+mn-cs"/>
                        </a:rPr>
                        <a:t>语言</a:t>
                      </a:r>
                    </a:p>
                  </a:txBody>
                  <a:tcPr/>
                </a:tc>
                <a:tc>
                  <a:txBody>
                    <a:bodyPr/>
                    <a:lstStyle/>
                    <a:p>
                      <a:r>
                        <a:rPr lang="en-US" altLang="zh-CN" dirty="0" smtClean="0"/>
                        <a:t>Python/Java/ Go</a:t>
                      </a:r>
                      <a:endParaRPr lang="zh-CN" altLang="en-US" dirty="0"/>
                    </a:p>
                  </a:txBody>
                  <a:tcPr/>
                </a:tc>
                <a:tc>
                  <a:txBody>
                    <a:bodyPr/>
                    <a:lstStyle/>
                    <a:p>
                      <a:r>
                        <a:rPr lang="en-US" altLang="zh-CN" dirty="0" smtClean="0"/>
                        <a:t>PHP/Java</a:t>
                      </a:r>
                      <a:endParaRPr lang="zh-CN" altLang="en-US" dirty="0"/>
                    </a:p>
                  </a:txBody>
                  <a:tcPr/>
                </a:tc>
                <a:tc>
                  <a:txBody>
                    <a:bodyPr/>
                    <a:lstStyle/>
                    <a:p>
                      <a:r>
                        <a:rPr lang="en-US" altLang="zh-CN" dirty="0" smtClean="0"/>
                        <a:t>Java/Python/ PHP/</a:t>
                      </a:r>
                      <a:r>
                        <a:rPr lang="en-US" altLang="zh-CN" dirty="0" err="1" smtClean="0"/>
                        <a:t>Nodejs</a:t>
                      </a:r>
                      <a:endParaRPr lang="zh-CN" altLang="en-US" dirty="0"/>
                    </a:p>
                  </a:txBody>
                  <a:tcPr/>
                </a:tc>
                <a:tc>
                  <a:txBody>
                    <a:bodyPr/>
                    <a:lstStyle/>
                    <a:p>
                      <a:r>
                        <a:rPr lang="en-US" altLang="zh-CN" dirty="0" smtClean="0"/>
                        <a:t>PHP/</a:t>
                      </a:r>
                      <a:r>
                        <a:rPr lang="en-US" altLang="zh-CN" dirty="0" err="1" smtClean="0"/>
                        <a:t>Nodejs</a:t>
                      </a:r>
                      <a:endParaRPr lang="zh-CN" altLang="en-US" dirty="0"/>
                    </a:p>
                  </a:txBody>
                  <a:tcPr/>
                </a:tc>
                <a:tc>
                  <a:txBody>
                    <a:bodyPr/>
                    <a:lstStyle/>
                    <a:p>
                      <a:r>
                        <a:rPr lang="en-US" altLang="zh-CN" dirty="0" smtClean="0"/>
                        <a:t>PHP/Java</a:t>
                      </a:r>
                      <a:endParaRPr lang="zh-CN" altLang="en-US" dirty="0"/>
                    </a:p>
                  </a:txBody>
                  <a:tcPr/>
                </a:tc>
              </a:tr>
              <a:tr h="440700">
                <a:tc>
                  <a:txBody>
                    <a:bodyPr/>
                    <a:lstStyle/>
                    <a:p>
                      <a:r>
                        <a:rPr lang="en-US" altLang="zh-CN" sz="1800" b="1" kern="1200" dirty="0" smtClean="0">
                          <a:solidFill>
                            <a:schemeClr val="dk1"/>
                          </a:solidFill>
                          <a:latin typeface="+mn-lt"/>
                          <a:ea typeface="+mn-ea"/>
                          <a:cs typeface="+mn-cs"/>
                        </a:rPr>
                        <a:t>SQL</a:t>
                      </a:r>
                      <a:r>
                        <a:rPr lang="zh-CN" altLang="en-US" sz="1800" b="1" kern="1200" dirty="0" smtClean="0">
                          <a:solidFill>
                            <a:schemeClr val="dk1"/>
                          </a:solidFill>
                          <a:latin typeface="+mn-lt"/>
                          <a:ea typeface="+mn-ea"/>
                          <a:cs typeface="+mn-cs"/>
                        </a:rPr>
                        <a:t>存储</a:t>
                      </a:r>
                    </a:p>
                  </a:txBody>
                  <a:tcPr/>
                </a:tc>
                <a:tc>
                  <a:txBody>
                    <a:bodyPr/>
                    <a:lstStyle/>
                    <a:p>
                      <a:r>
                        <a:rPr lang="en-US" altLang="zh-CN" dirty="0" smtClean="0"/>
                        <a:t>-</a:t>
                      </a:r>
                      <a:endParaRPr lang="zh-CN" altLang="en-US" dirty="0"/>
                    </a:p>
                  </a:txBody>
                  <a:tcPr/>
                </a:tc>
                <a:tc>
                  <a:txBody>
                    <a:bodyPr/>
                    <a:lstStyle/>
                    <a:p>
                      <a:r>
                        <a:rPr lang="en-US" altLang="zh-CN" dirty="0" smtClean="0"/>
                        <a:t>RDC(</a:t>
                      </a:r>
                      <a:r>
                        <a:rPr lang="en-US" altLang="zh-CN" dirty="0" err="1" smtClean="0"/>
                        <a:t>Mysql</a:t>
                      </a:r>
                      <a:r>
                        <a:rPr lang="en-US" altLang="zh-CN"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云</a:t>
                      </a:r>
                      <a:r>
                        <a:rPr lang="en-US" altLang="zh-CN" dirty="0" err="1" smtClean="0"/>
                        <a:t>Mysql</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RDS(</a:t>
                      </a:r>
                      <a:r>
                        <a:rPr lang="en-US" altLang="zh-CN" b="1" dirty="0" err="1" smtClean="0"/>
                        <a:t>Mysql</a:t>
                      </a:r>
                      <a:r>
                        <a:rPr lang="en-US" altLang="zh-CN" b="1" dirty="0" smtClean="0"/>
                        <a:t>)</a:t>
                      </a:r>
                    </a:p>
                  </a:txBody>
                  <a:tcPr/>
                </a:tc>
                <a:tc>
                  <a:txBody>
                    <a:bodyPr/>
                    <a:lstStyle/>
                    <a:p>
                      <a:r>
                        <a:rPr lang="en-US" altLang="zh-CN" dirty="0" smtClean="0"/>
                        <a:t>UMP(</a:t>
                      </a:r>
                      <a:r>
                        <a:rPr lang="en-US" altLang="zh-CN" dirty="0" err="1" smtClean="0"/>
                        <a:t>Mysql</a:t>
                      </a:r>
                      <a:r>
                        <a:rPr lang="en-US" altLang="zh-CN" dirty="0" smtClean="0"/>
                        <a:t>)</a:t>
                      </a:r>
                      <a:endParaRPr lang="zh-CN" altLang="en-US" dirty="0"/>
                    </a:p>
                  </a:txBody>
                  <a:tcPr/>
                </a:tc>
              </a:tr>
              <a:tr h="440700">
                <a:tc>
                  <a:txBody>
                    <a:bodyPr/>
                    <a:lstStyle/>
                    <a:p>
                      <a:r>
                        <a:rPr lang="en-US" altLang="zh-CN" sz="1800" b="1" kern="1200" dirty="0" err="1" smtClean="0">
                          <a:solidFill>
                            <a:schemeClr val="dk1"/>
                          </a:solidFill>
                          <a:latin typeface="+mn-lt"/>
                          <a:ea typeface="+mn-ea"/>
                          <a:cs typeface="+mn-cs"/>
                        </a:rPr>
                        <a:t>NoSQL</a:t>
                      </a:r>
                      <a:endParaRPr lang="zh-CN" altLang="en-US" sz="1800" b="1" kern="1200" dirty="0" smtClean="0">
                        <a:solidFill>
                          <a:schemeClr val="dk1"/>
                        </a:solidFill>
                        <a:latin typeface="+mn-lt"/>
                        <a:ea typeface="+mn-ea"/>
                        <a:cs typeface="+mn-cs"/>
                      </a:endParaRPr>
                    </a:p>
                  </a:txBody>
                  <a:tcPr/>
                </a:tc>
                <a:tc>
                  <a:txBody>
                    <a:bodyPr/>
                    <a:lstStyle/>
                    <a:p>
                      <a:r>
                        <a:rPr lang="en-US" altLang="zh-CN" dirty="0" smtClean="0"/>
                        <a:t>JPA/Megastore</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OTS</a:t>
                      </a:r>
                    </a:p>
                  </a:txBody>
                  <a:tcPr/>
                </a:tc>
                <a:tc>
                  <a:txBody>
                    <a:bodyPr/>
                    <a:lstStyle/>
                    <a:p>
                      <a:r>
                        <a:rPr lang="en-US" altLang="zh-CN" dirty="0" smtClean="0"/>
                        <a:t>OB</a:t>
                      </a:r>
                      <a:endParaRPr lang="zh-CN" altLang="en-US" dirty="0"/>
                    </a:p>
                  </a:txBody>
                  <a:tcPr/>
                </a:tc>
              </a:tr>
              <a:tr h="440700">
                <a:tc>
                  <a:txBody>
                    <a:bodyPr/>
                    <a:lstStyle/>
                    <a:p>
                      <a:r>
                        <a:rPr lang="zh-CN" altLang="en-US" sz="1800" b="1" kern="1200" dirty="0" smtClean="0">
                          <a:solidFill>
                            <a:schemeClr val="dk1"/>
                          </a:solidFill>
                          <a:latin typeface="+mn-lt"/>
                          <a:ea typeface="+mn-ea"/>
                          <a:cs typeface="+mn-cs"/>
                        </a:rPr>
                        <a:t>文件存储</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Blobstore</a:t>
                      </a:r>
                      <a:r>
                        <a:rPr lang="en-US" altLang="zh-CN" b="1"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hlinkClick r:id="rId3"/>
                        </a:rPr>
                        <a:t>Storage</a:t>
                      </a:r>
                      <a:endParaRPr lang="en-US" altLang="zh-CN" b="1" dirty="0" smtClean="0"/>
                    </a:p>
                  </a:txBody>
                  <a:tcPr/>
                </a:tc>
                <a:tc>
                  <a:txBody>
                    <a:bodyPr/>
                    <a:lstStyle/>
                    <a:p>
                      <a:r>
                        <a:rPr lang="en-US" altLang="zh-CN" dirty="0" smtClean="0"/>
                        <a:t>BCS</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OSS</a:t>
                      </a:r>
                    </a:p>
                  </a:txBody>
                  <a:tcPr/>
                </a:tc>
                <a:tc>
                  <a:txBody>
                    <a:bodyPr/>
                    <a:lstStyle/>
                    <a:p>
                      <a:r>
                        <a:rPr lang="en-US" altLang="zh-CN" dirty="0" smtClean="0"/>
                        <a:t>TFS(OSS)</a:t>
                      </a:r>
                      <a:endParaRPr lang="zh-CN" altLang="en-US" dirty="0"/>
                    </a:p>
                  </a:txBody>
                  <a:tcPr/>
                </a:tc>
              </a:tr>
              <a:tr h="440700">
                <a:tc>
                  <a:txBody>
                    <a:bodyPr/>
                    <a:lstStyle/>
                    <a:p>
                      <a:r>
                        <a:rPr lang="zh-CN" altLang="en-US" sz="1800" b="1" kern="1200" dirty="0" smtClean="0">
                          <a:solidFill>
                            <a:schemeClr val="dk1"/>
                          </a:solidFill>
                          <a:latin typeface="+mn-lt"/>
                          <a:ea typeface="+mn-ea"/>
                          <a:cs typeface="+mn-cs"/>
                        </a:rPr>
                        <a:t>缓存</a:t>
                      </a:r>
                    </a:p>
                  </a:txBody>
                  <a:tcPr/>
                </a:tc>
                <a:tc>
                  <a:txBody>
                    <a:bodyPr/>
                    <a:lstStyle/>
                    <a:p>
                      <a:r>
                        <a:rPr lang="en-US" altLang="zh-CN" dirty="0" err="1" smtClean="0"/>
                        <a:t>Jcache</a:t>
                      </a:r>
                      <a:r>
                        <a:rPr lang="en-US" altLang="zh-CN" dirty="0" smtClean="0"/>
                        <a:t>(jsr107)</a:t>
                      </a:r>
                      <a:endParaRPr lang="zh-CN" altLang="en-US" dirty="0"/>
                    </a:p>
                  </a:txBody>
                  <a:tcPr/>
                </a:tc>
                <a:tc>
                  <a:txBody>
                    <a:bodyPr/>
                    <a:lstStyle/>
                    <a:p>
                      <a:r>
                        <a:rPr lang="en-US" altLang="zh-CN" dirty="0" err="1" smtClean="0"/>
                        <a:t>memcache</a:t>
                      </a:r>
                      <a:endParaRPr lang="zh-CN" altLang="en-US" dirty="0"/>
                    </a:p>
                  </a:txBody>
                  <a:tcPr/>
                </a:tc>
                <a:tc>
                  <a:txBody>
                    <a:bodyPr/>
                    <a:lstStyle/>
                    <a:p>
                      <a:r>
                        <a:rPr lang="en-US" altLang="zh-CN" dirty="0" err="1" smtClean="0"/>
                        <a:t>MemcacheApi</a:t>
                      </a:r>
                      <a:endParaRPr lang="zh-CN" altLang="en-US" dirty="0"/>
                    </a:p>
                  </a:txBody>
                  <a:tcPr/>
                </a:tc>
                <a:tc>
                  <a:txBody>
                    <a:bodyPr/>
                    <a:lstStyle/>
                    <a:p>
                      <a:r>
                        <a:rPr lang="en-US" altLang="zh-CN" dirty="0" err="1" smtClean="0"/>
                        <a:t>memcache</a:t>
                      </a:r>
                      <a:endParaRPr lang="zh-CN" altLang="en-US" dirty="0"/>
                    </a:p>
                  </a:txBody>
                  <a:tcPr/>
                </a:tc>
                <a:tc>
                  <a:txBody>
                    <a:bodyPr/>
                    <a:lstStyle/>
                    <a:p>
                      <a:r>
                        <a:rPr lang="en-US" altLang="zh-CN" dirty="0" err="1" smtClean="0"/>
                        <a:t>Tair</a:t>
                      </a:r>
                      <a:endParaRPr lang="zh-CN" altLang="en-US" dirty="0"/>
                    </a:p>
                  </a:txBody>
                  <a:tcPr/>
                </a:tc>
              </a:tr>
              <a:tr h="440700">
                <a:tc>
                  <a:txBody>
                    <a:bodyPr/>
                    <a:lstStyle/>
                    <a:p>
                      <a:r>
                        <a:rPr lang="en-US" altLang="zh-CN" sz="1800" b="1" kern="1200" dirty="0" err="1" smtClean="0">
                          <a:solidFill>
                            <a:schemeClr val="dk1"/>
                          </a:solidFill>
                          <a:latin typeface="+mn-lt"/>
                          <a:ea typeface="+mn-ea"/>
                          <a:cs typeface="+mn-cs"/>
                        </a:rPr>
                        <a:t>UrlFetch</a:t>
                      </a:r>
                      <a:endParaRPr lang="zh-CN" altLang="en-US" sz="1800" b="1"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r>
                        <a:rPr lang="en-US" altLang="zh-CN"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r>
              <a:tr h="440700">
                <a:tc>
                  <a:txBody>
                    <a:bodyPr/>
                    <a:lstStyle/>
                    <a:p>
                      <a:r>
                        <a:rPr lang="zh-CN" altLang="en-US" sz="1800" b="1" kern="1200" dirty="0" smtClean="0">
                          <a:solidFill>
                            <a:schemeClr val="dk1"/>
                          </a:solidFill>
                          <a:latin typeface="+mn-lt"/>
                          <a:ea typeface="+mn-ea"/>
                          <a:cs typeface="+mn-cs"/>
                        </a:rPr>
                        <a:t>任务调度</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r>
              <a:tr h="440700">
                <a:tc>
                  <a:txBody>
                    <a:bodyPr/>
                    <a:lstStyle/>
                    <a:p>
                      <a:r>
                        <a:rPr lang="en-US" altLang="zh-CN" dirty="0" smtClean="0"/>
                        <a:t>Queue</a:t>
                      </a:r>
                      <a:endParaRPr lang="zh-CN" altLang="en-US" sz="1800" b="1"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TaskQueue</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r>
              <a:tr h="440700">
                <a:tc>
                  <a:txBody>
                    <a:bodyPr/>
                    <a:lstStyle/>
                    <a:p>
                      <a:r>
                        <a:rPr lang="zh-CN" altLang="en-US" sz="1800" b="1" kern="1200" dirty="0" smtClean="0">
                          <a:solidFill>
                            <a:schemeClr val="dk1"/>
                          </a:solidFill>
                          <a:latin typeface="+mn-lt"/>
                          <a:ea typeface="+mn-ea"/>
                          <a:cs typeface="+mn-cs"/>
                        </a:rPr>
                        <a:t>弹性伸缩</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r>
              <a:tr h="440700">
                <a:tc>
                  <a:txBody>
                    <a:bodyPr/>
                    <a:lstStyle/>
                    <a:p>
                      <a:r>
                        <a:rPr lang="zh-CN" altLang="en-US" sz="1800" b="1" kern="1200" dirty="0" smtClean="0">
                          <a:solidFill>
                            <a:schemeClr val="dk1"/>
                          </a:solidFill>
                          <a:latin typeface="+mn-lt"/>
                          <a:ea typeface="+mn-ea"/>
                          <a:cs typeface="+mn-cs"/>
                        </a:rPr>
                        <a:t>资源隔离</a:t>
                      </a:r>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r>
              <a:tr h="440700">
                <a:tc>
                  <a:txBody>
                    <a:bodyPr/>
                    <a:lstStyle/>
                    <a:p>
                      <a:r>
                        <a:rPr lang="en-US" altLang="zh-CN" sz="1800" b="1" kern="1200" dirty="0" smtClean="0">
                          <a:solidFill>
                            <a:schemeClr val="dk1"/>
                          </a:solidFill>
                          <a:latin typeface="+mn-lt"/>
                          <a:ea typeface="+mn-ea"/>
                          <a:cs typeface="+mn-cs"/>
                        </a:rPr>
                        <a:t>CDN</a:t>
                      </a:r>
                      <a:endParaRPr lang="zh-CN" altLang="en-US" sz="1800" b="1"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tc>
                <a:tc>
                  <a:txBody>
                    <a:bodyPr/>
                    <a:lstStyle/>
                    <a:p>
                      <a:r>
                        <a:rPr lang="zh-CN" altLang="en-US" dirty="0" smtClean="0"/>
                        <a:t>√</a:t>
                      </a:r>
                      <a:endParaRPr lang="zh-CN" altLang="en-US" dirty="0"/>
                    </a:p>
                  </a:txBody>
                  <a:tcPr/>
                </a:tc>
                <a:tc>
                  <a:txBody>
                    <a:bodyPr/>
                    <a:lstStyle/>
                    <a:p>
                      <a:r>
                        <a:rPr lang="zh-CN" altLang="en-US" dirty="0" smtClean="0"/>
                        <a:t>静态文件</a:t>
                      </a:r>
                      <a:r>
                        <a:rPr lang="en-US" altLang="zh-CN" dirty="0" err="1" smtClean="0"/>
                        <a:t>WebServer</a:t>
                      </a:r>
                      <a:endParaRPr lang="zh-CN" altLang="en-US" b="1" dirty="0"/>
                    </a:p>
                  </a:txBody>
                  <a:tcPr/>
                </a:tc>
                <a:tc>
                  <a:txBody>
                    <a:bodyPr/>
                    <a:lstStyle/>
                    <a:p>
                      <a:r>
                        <a:rPr lang="en-US" altLang="zh-CN"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r>
              <a:tr h="440700">
                <a:tc>
                  <a:txBody>
                    <a:bodyPr/>
                    <a:lstStyle/>
                    <a:p>
                      <a:r>
                        <a:rPr lang="zh-CN" altLang="en-US" sz="1800" b="1" kern="1200" dirty="0" smtClean="0">
                          <a:solidFill>
                            <a:schemeClr val="dk1"/>
                          </a:solidFill>
                          <a:latin typeface="+mn-lt"/>
                          <a:ea typeface="+mn-ea"/>
                          <a:cs typeface="+mn-cs"/>
                        </a:rPr>
                        <a:t>成熟度</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r>
              <a:tr h="440700">
                <a:tc>
                  <a:txBody>
                    <a:bodyPr/>
                    <a:lstStyle/>
                    <a:p>
                      <a:r>
                        <a:rPr lang="zh-CN" altLang="en-US" sz="1800" b="1" kern="1200" dirty="0" smtClean="0">
                          <a:solidFill>
                            <a:schemeClr val="dk1"/>
                          </a:solidFill>
                          <a:latin typeface="+mn-lt"/>
                          <a:ea typeface="+mn-ea"/>
                          <a:cs typeface="+mn-cs"/>
                        </a:rPr>
                        <a:t>安全防御</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c>
                  <a:txBody>
                    <a:bodyPr/>
                    <a:lstStyle/>
                    <a:p>
                      <a:r>
                        <a:rPr lang="zh-CN" altLang="en-US" dirty="0" smtClean="0"/>
                        <a:t>★★★★？</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467544" y="-70364"/>
            <a:ext cx="8229600" cy="1143000"/>
          </a:xfrm>
        </p:spPr>
        <p:txBody>
          <a:bodyPr/>
          <a:lstStyle/>
          <a:p>
            <a:pPr eaLnBrk="1" hangingPunct="1"/>
            <a:r>
              <a:rPr lang="en-US" altLang="zh-CN" dirty="0" smtClean="0"/>
              <a:t>TAE</a:t>
            </a:r>
            <a:r>
              <a:rPr lang="zh-CN" altLang="en-US" dirty="0" smtClean="0"/>
              <a:t>上的应用</a:t>
            </a:r>
          </a:p>
        </p:txBody>
      </p:sp>
      <p:sp>
        <p:nvSpPr>
          <p:cNvPr id="31747" name="内容占位符 2"/>
          <p:cNvSpPr>
            <a:spLocks noGrp="1"/>
          </p:cNvSpPr>
          <p:nvPr>
            <p:ph idx="1"/>
          </p:nvPr>
        </p:nvSpPr>
        <p:spPr/>
        <p:txBody>
          <a:bodyPr/>
          <a:lstStyle/>
          <a:p>
            <a:r>
              <a:rPr lang="en-US" altLang="zh-CN" dirty="0" smtClean="0"/>
              <a:t>U</a:t>
            </a:r>
            <a:r>
              <a:rPr lang="zh-CN" altLang="en-US" dirty="0" smtClean="0"/>
              <a:t>站： </a:t>
            </a:r>
            <a:r>
              <a:rPr lang="en-US" altLang="zh-CN" dirty="0" smtClean="0"/>
              <a:t>11</a:t>
            </a:r>
            <a:r>
              <a:rPr lang="zh-CN" altLang="en-US" dirty="0" smtClean="0"/>
              <a:t>月</a:t>
            </a:r>
            <a:r>
              <a:rPr lang="en-US" altLang="zh-CN" dirty="0" smtClean="0"/>
              <a:t>15</a:t>
            </a:r>
            <a:r>
              <a:rPr lang="zh-CN" altLang="en-US" dirty="0" smtClean="0"/>
              <a:t>号上线，</a:t>
            </a:r>
            <a:r>
              <a:rPr lang="en-US" altLang="zh-CN" dirty="0" smtClean="0"/>
              <a:t>3000+</a:t>
            </a:r>
            <a:r>
              <a:rPr lang="zh-CN" altLang="en-US" dirty="0" smtClean="0"/>
              <a:t>个应用版本</a:t>
            </a:r>
            <a:endParaRPr lang="en-US" altLang="zh-CN" dirty="0" smtClean="0"/>
          </a:p>
          <a:p>
            <a:r>
              <a:rPr lang="en-US" altLang="zh-CN" dirty="0" smtClean="0"/>
              <a:t>TAE</a:t>
            </a:r>
            <a:r>
              <a:rPr lang="zh-CN" altLang="en-US" dirty="0" smtClean="0"/>
              <a:t>功能模板：</a:t>
            </a:r>
            <a:r>
              <a:rPr lang="en-US" altLang="zh-CN" dirty="0" smtClean="0"/>
              <a:t>20</a:t>
            </a:r>
            <a:r>
              <a:rPr lang="zh-CN" altLang="en-US" dirty="0" smtClean="0"/>
              <a:t>多家内测</a:t>
            </a:r>
            <a:r>
              <a:rPr lang="en-US" altLang="zh-CN" dirty="0" err="1" smtClean="0"/>
              <a:t>isv</a:t>
            </a:r>
            <a:r>
              <a:rPr lang="zh-CN" altLang="en-US" dirty="0" smtClean="0"/>
              <a:t>；</a:t>
            </a:r>
            <a:r>
              <a:rPr lang="en-US" altLang="zh-CN" dirty="0" smtClean="0"/>
              <a:t>2</a:t>
            </a:r>
            <a:r>
              <a:rPr lang="zh-CN" altLang="en-US" dirty="0" smtClean="0"/>
              <a:t>家已上线</a:t>
            </a:r>
            <a:endParaRPr lang="en-US" altLang="zh-CN" dirty="0" smtClean="0"/>
          </a:p>
          <a:p>
            <a:r>
              <a:rPr lang="en-US" altLang="zh-CN" dirty="0" smtClean="0"/>
              <a:t>TMS </a:t>
            </a:r>
            <a:r>
              <a:rPr lang="zh-CN" altLang="en-US" dirty="0" smtClean="0"/>
              <a:t>（动态化支持）</a:t>
            </a:r>
            <a:r>
              <a:rPr lang="en-US" altLang="zh-CN" dirty="0" smtClean="0"/>
              <a:t>(4</a:t>
            </a:r>
            <a:r>
              <a:rPr lang="zh-CN" altLang="en-US" dirty="0" smtClean="0"/>
              <a:t>月份上线）</a:t>
            </a:r>
            <a:endParaRPr lang="en-US" altLang="zh-CN" dirty="0" smtClean="0"/>
          </a:p>
          <a:p>
            <a:r>
              <a:rPr lang="zh-CN" altLang="en-US" dirty="0" smtClean="0"/>
              <a:t>店铺独立模块 ：开发中</a:t>
            </a:r>
            <a:endParaRPr lang="en-US" altLang="zh-CN" dirty="0" smtClean="0"/>
          </a:p>
          <a:p>
            <a:r>
              <a:rPr lang="zh-CN" altLang="en-US" dirty="0" smtClean="0"/>
              <a:t>建站平台</a:t>
            </a:r>
            <a:r>
              <a:rPr lang="en-US" altLang="zh-CN" dirty="0" smtClean="0"/>
              <a:t>(TAE</a:t>
            </a:r>
            <a:r>
              <a:rPr lang="zh-CN" altLang="en-US" dirty="0" smtClean="0"/>
              <a:t>作为基础设施）：开发中</a:t>
            </a:r>
            <a:endParaRPr lang="en-US" altLang="zh-CN" dirty="0" smtClean="0"/>
          </a:p>
        </p:txBody>
      </p:sp>
    </p:spTree>
    <p:extLst>
      <p:ext uri="{BB962C8B-B14F-4D97-AF65-F5344CB8AC3E}">
        <p14:creationId xmlns:p14="http://schemas.microsoft.com/office/powerpoint/2010/main" xmlns="" val="4220145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74580" y="1097532"/>
            <a:ext cx="8991600" cy="1584176"/>
          </a:xfrm>
          <a:prstGeom prst="roundRect">
            <a:avLst/>
          </a:prstGeom>
        </p:spPr>
        <p:style>
          <a:lnRef idx="2">
            <a:schemeClr val="accent2"/>
          </a:lnRef>
          <a:fillRef idx="1">
            <a:schemeClr val="lt1"/>
          </a:fillRef>
          <a:effectRef idx="0">
            <a:schemeClr val="accent2"/>
          </a:effectRef>
          <a:fontRef idx="minor">
            <a:schemeClr val="dk1"/>
          </a:fontRef>
        </p:style>
        <p:txBody>
          <a:bodyPr vert="eaVert" rtlCol="0" anchor="b"/>
          <a:lstStyle/>
          <a:p>
            <a:pPr algn="ctr"/>
            <a:r>
              <a:rPr lang="zh-CN" altLang="en-US" b="1" dirty="0" smtClean="0">
                <a:solidFill>
                  <a:srgbClr val="FF0000"/>
                </a:solidFill>
                <a:latin typeface="微软雅黑" pitchFamily="34" charset="-122"/>
                <a:ea typeface="微软雅黑" pitchFamily="34" charset="-122"/>
              </a:rPr>
              <a:t>站点</a:t>
            </a:r>
            <a:endParaRPr lang="zh-CN" altLang="en-US" b="1" dirty="0">
              <a:solidFill>
                <a:srgbClr val="FF0000"/>
              </a:solidFill>
              <a:latin typeface="微软雅黑" pitchFamily="34" charset="-122"/>
              <a:ea typeface="微软雅黑" pitchFamily="34" charset="-122"/>
            </a:endParaRPr>
          </a:p>
        </p:txBody>
      </p:sp>
      <p:sp>
        <p:nvSpPr>
          <p:cNvPr id="4" name="圆角矩形 3"/>
          <p:cNvSpPr/>
          <p:nvPr/>
        </p:nvSpPr>
        <p:spPr>
          <a:xfrm>
            <a:off x="77994" y="4509120"/>
            <a:ext cx="8991600" cy="1584176"/>
          </a:xfrm>
          <a:prstGeom prst="roundRect">
            <a:avLst/>
          </a:prstGeom>
        </p:spPr>
        <p:style>
          <a:lnRef idx="2">
            <a:schemeClr val="accent2"/>
          </a:lnRef>
          <a:fillRef idx="1">
            <a:schemeClr val="lt1"/>
          </a:fillRef>
          <a:effectRef idx="0">
            <a:schemeClr val="accent2"/>
          </a:effectRef>
          <a:fontRef idx="minor">
            <a:schemeClr val="dk1"/>
          </a:fontRef>
        </p:style>
        <p:txBody>
          <a:bodyPr vert="eaVert" rtlCol="0" anchor="b"/>
          <a:lstStyle/>
          <a:p>
            <a:pPr algn="ctr"/>
            <a:r>
              <a:rPr lang="zh-CN" altLang="en-US" b="1" dirty="0" smtClean="0">
                <a:solidFill>
                  <a:srgbClr val="FF0000"/>
                </a:solidFill>
                <a:latin typeface="微软雅黑" pitchFamily="34" charset="-122"/>
                <a:ea typeface="微软雅黑" pitchFamily="34" charset="-122"/>
              </a:rPr>
              <a:t>物种</a:t>
            </a:r>
            <a:endParaRPr lang="zh-CN" altLang="en-US" b="1" dirty="0">
              <a:solidFill>
                <a:srgbClr val="FF0000"/>
              </a:solidFill>
              <a:latin typeface="微软雅黑" pitchFamily="34" charset="-122"/>
              <a:ea typeface="微软雅黑" pitchFamily="34" charset="-122"/>
            </a:endParaRPr>
          </a:p>
        </p:txBody>
      </p:sp>
      <p:sp>
        <p:nvSpPr>
          <p:cNvPr id="4098" name="标题 1"/>
          <p:cNvSpPr>
            <a:spLocks noGrp="1"/>
          </p:cNvSpPr>
          <p:nvPr>
            <p:ph type="title"/>
          </p:nvPr>
        </p:nvSpPr>
        <p:spPr>
          <a:xfrm>
            <a:off x="1079672" y="-76200"/>
            <a:ext cx="6804697" cy="1143000"/>
          </a:xfrm>
        </p:spPr>
        <p:txBody>
          <a:bodyPr>
            <a:normAutofit fontScale="90000"/>
          </a:bodyPr>
          <a:lstStyle/>
          <a:p>
            <a:r>
              <a:rPr lang="en-US" altLang="zh-CN" sz="4000" dirty="0" smtClean="0"/>
              <a:t>2013</a:t>
            </a:r>
            <a:r>
              <a:rPr lang="zh-CN" altLang="en-US" sz="4000" dirty="0" smtClean="0"/>
              <a:t>基础建站平台</a:t>
            </a:r>
            <a:r>
              <a:rPr lang="en-US" altLang="zh-CN" sz="4000" dirty="0" err="1" smtClean="0"/>
              <a:t>PowerBy</a:t>
            </a:r>
            <a:r>
              <a:rPr lang="en-US" altLang="zh-CN" sz="4000" dirty="0" smtClean="0"/>
              <a:t> TAE</a:t>
            </a:r>
            <a:endParaRPr lang="zh-CN" altLang="en-US" sz="4000" dirty="0" smtClean="0"/>
          </a:p>
        </p:txBody>
      </p:sp>
      <p:sp>
        <p:nvSpPr>
          <p:cNvPr id="7" name="上箭头 6"/>
          <p:cNvSpPr/>
          <p:nvPr/>
        </p:nvSpPr>
        <p:spPr bwMode="auto">
          <a:xfrm>
            <a:off x="3635896" y="2708920"/>
            <a:ext cx="1907704" cy="1800200"/>
          </a:xfrm>
          <a:prstGeom prst="upArrow">
            <a:avLst>
              <a:gd name="adj1" fmla="val 50000"/>
              <a:gd name="adj2" fmla="val 20975"/>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45000"/>
              </a:spcBef>
              <a:spcAft>
                <a:spcPct val="0"/>
              </a:spcAft>
              <a:buClr>
                <a:schemeClr val="tx2"/>
              </a:buClr>
              <a:buSzTx/>
              <a:buFont typeface="Wingdings" pitchFamily="2" charset="2"/>
              <a:buChar char="•"/>
              <a:tabLst>
                <a:tab pos="620713" algn="l"/>
              </a:tabLst>
            </a:pPr>
            <a:endParaRPr kumimoji="0" lang="zh-CN" altLang="en-US" sz="1800" b="0" i="0" u="none" strike="noStrike" cap="none" normalizeH="0" baseline="0" smtClean="0">
              <a:ln>
                <a:noFill/>
              </a:ln>
              <a:solidFill>
                <a:schemeClr val="tx2"/>
              </a:solidFill>
              <a:effectLst/>
              <a:latin typeface="Arial" charset="0"/>
              <a:ea typeface="华文细黑" pitchFamily="2" charset="-122"/>
            </a:endParaRPr>
          </a:p>
        </p:txBody>
      </p:sp>
      <p:sp>
        <p:nvSpPr>
          <p:cNvPr id="8" name="圆角矩形 7"/>
          <p:cNvSpPr/>
          <p:nvPr/>
        </p:nvSpPr>
        <p:spPr bwMode="auto">
          <a:xfrm>
            <a:off x="1763808" y="4725144"/>
            <a:ext cx="1080000" cy="3600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en-US" altLang="zh-CN" sz="1600" dirty="0" smtClean="0">
                <a:solidFill>
                  <a:schemeClr val="tx1"/>
                </a:solidFill>
                <a:latin typeface="+mj-ea"/>
                <a:ea typeface="+mj-ea"/>
              </a:rPr>
              <a:t>B</a:t>
            </a:r>
            <a:r>
              <a:rPr kumimoji="0" lang="zh-CN" altLang="en-US" sz="1600" i="0" u="none" strike="noStrike" cap="none" normalizeH="0" baseline="0" dirty="0" smtClean="0">
                <a:ln>
                  <a:noFill/>
                </a:ln>
                <a:solidFill>
                  <a:schemeClr val="tx1"/>
                </a:solidFill>
                <a:effectLst/>
                <a:latin typeface="+mj-ea"/>
                <a:ea typeface="+mj-ea"/>
              </a:rPr>
              <a:t>卖家</a:t>
            </a:r>
          </a:p>
        </p:txBody>
      </p:sp>
      <p:sp>
        <p:nvSpPr>
          <p:cNvPr id="9" name="圆角矩形 8"/>
          <p:cNvSpPr/>
          <p:nvPr/>
        </p:nvSpPr>
        <p:spPr bwMode="auto">
          <a:xfrm>
            <a:off x="7884488" y="4725144"/>
            <a:ext cx="1080000" cy="3600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品牌商</a:t>
            </a:r>
          </a:p>
        </p:txBody>
      </p:sp>
      <p:sp>
        <p:nvSpPr>
          <p:cNvPr id="10" name="圆角矩形 9"/>
          <p:cNvSpPr/>
          <p:nvPr/>
        </p:nvSpPr>
        <p:spPr bwMode="auto">
          <a:xfrm>
            <a:off x="2987944" y="5445224"/>
            <a:ext cx="1080000" cy="3600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明星</a:t>
            </a:r>
          </a:p>
        </p:txBody>
      </p:sp>
      <p:sp>
        <p:nvSpPr>
          <p:cNvPr id="11" name="圆角矩形 10"/>
          <p:cNvSpPr/>
          <p:nvPr/>
        </p:nvSpPr>
        <p:spPr bwMode="auto">
          <a:xfrm>
            <a:off x="5436216" y="4725144"/>
            <a:ext cx="1080000" cy="3600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农户</a:t>
            </a:r>
          </a:p>
        </p:txBody>
      </p:sp>
      <p:sp>
        <p:nvSpPr>
          <p:cNvPr id="12" name="圆角矩形 11"/>
          <p:cNvSpPr/>
          <p:nvPr/>
        </p:nvSpPr>
        <p:spPr bwMode="auto">
          <a:xfrm>
            <a:off x="5436216" y="5445224"/>
            <a:ext cx="1080000" cy="3600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出版商</a:t>
            </a:r>
          </a:p>
        </p:txBody>
      </p:sp>
      <p:sp>
        <p:nvSpPr>
          <p:cNvPr id="13" name="圆角矩形 12"/>
          <p:cNvSpPr/>
          <p:nvPr/>
        </p:nvSpPr>
        <p:spPr bwMode="auto">
          <a:xfrm>
            <a:off x="4212080" y="4725144"/>
            <a:ext cx="1080000" cy="36000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本地商户</a:t>
            </a:r>
          </a:p>
        </p:txBody>
      </p:sp>
      <p:sp>
        <p:nvSpPr>
          <p:cNvPr id="14" name="圆角矩形 13"/>
          <p:cNvSpPr/>
          <p:nvPr/>
        </p:nvSpPr>
        <p:spPr bwMode="auto">
          <a:xfrm>
            <a:off x="2987944" y="4725144"/>
            <a:ext cx="1080000" cy="3600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房产商</a:t>
            </a:r>
          </a:p>
        </p:txBody>
      </p:sp>
      <p:sp>
        <p:nvSpPr>
          <p:cNvPr id="15" name="圆角矩形 14"/>
          <p:cNvSpPr/>
          <p:nvPr/>
        </p:nvSpPr>
        <p:spPr bwMode="auto">
          <a:xfrm>
            <a:off x="7884488" y="5445224"/>
            <a:ext cx="1080000" cy="36000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买家</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16" name="圆角矩形 15"/>
          <p:cNvSpPr/>
          <p:nvPr/>
        </p:nvSpPr>
        <p:spPr bwMode="auto">
          <a:xfrm>
            <a:off x="4212080" y="5445224"/>
            <a:ext cx="1080000" cy="360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地方政府</a:t>
            </a:r>
          </a:p>
        </p:txBody>
      </p:sp>
      <p:sp>
        <p:nvSpPr>
          <p:cNvPr id="17" name="圆角矩形 16"/>
          <p:cNvSpPr/>
          <p:nvPr/>
        </p:nvSpPr>
        <p:spPr bwMode="auto">
          <a:xfrm>
            <a:off x="6660352" y="5445224"/>
            <a:ext cx="1080000" cy="360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导购者</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18" name="圆角矩形 17"/>
          <p:cNvSpPr/>
          <p:nvPr/>
        </p:nvSpPr>
        <p:spPr bwMode="auto">
          <a:xfrm>
            <a:off x="1763808" y="5445224"/>
            <a:ext cx="1080000" cy="36000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设计师</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19" name="圆角矩形 18"/>
          <p:cNvSpPr/>
          <p:nvPr/>
        </p:nvSpPr>
        <p:spPr bwMode="auto">
          <a:xfrm>
            <a:off x="539672" y="4725144"/>
            <a:ext cx="1080000" cy="3600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en-US" altLang="zh-CN" sz="1600" dirty="0" smtClean="0">
                <a:solidFill>
                  <a:schemeClr val="tx1"/>
                </a:solidFill>
                <a:latin typeface="+mj-ea"/>
                <a:ea typeface="+mj-ea"/>
              </a:rPr>
              <a:t>C</a:t>
            </a:r>
            <a:r>
              <a:rPr kumimoji="0" lang="zh-CN" altLang="en-US" sz="1600" i="0" u="none" strike="noStrike" cap="none" normalizeH="0" baseline="0" dirty="0" smtClean="0">
                <a:ln>
                  <a:noFill/>
                </a:ln>
                <a:solidFill>
                  <a:schemeClr val="tx1"/>
                </a:solidFill>
                <a:effectLst/>
                <a:latin typeface="+mj-ea"/>
                <a:ea typeface="+mj-ea"/>
              </a:rPr>
              <a:t>卖家</a:t>
            </a:r>
          </a:p>
        </p:txBody>
      </p:sp>
      <p:sp>
        <p:nvSpPr>
          <p:cNvPr id="20" name="圆角矩形 19"/>
          <p:cNvSpPr/>
          <p:nvPr/>
        </p:nvSpPr>
        <p:spPr bwMode="auto">
          <a:xfrm>
            <a:off x="539672" y="5445224"/>
            <a:ext cx="1080000" cy="360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基金公司</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21" name="圆角矩形 20"/>
          <p:cNvSpPr/>
          <p:nvPr/>
        </p:nvSpPr>
        <p:spPr bwMode="auto">
          <a:xfrm>
            <a:off x="6660352" y="4725144"/>
            <a:ext cx="1080000" cy="3600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运营商</a:t>
            </a:r>
          </a:p>
        </p:txBody>
      </p:sp>
      <p:sp>
        <p:nvSpPr>
          <p:cNvPr id="22" name="圆角矩形 21"/>
          <p:cNvSpPr/>
          <p:nvPr/>
        </p:nvSpPr>
        <p:spPr bwMode="auto">
          <a:xfrm>
            <a:off x="467544" y="3609020"/>
            <a:ext cx="8352928" cy="684076"/>
          </a:xfrm>
          <a:prstGeom prst="round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en-US" altLang="zh-CN" sz="3200" dirty="0" smtClean="0">
                <a:solidFill>
                  <a:schemeClr val="tx1"/>
                </a:solidFill>
                <a:latin typeface="+mj-ea"/>
                <a:ea typeface="+mj-ea"/>
              </a:rPr>
              <a:t>TAE</a:t>
            </a:r>
            <a:endParaRPr kumimoji="0" lang="zh-CN" altLang="en-US" sz="3200" i="0" u="none" strike="noStrike" cap="none" normalizeH="0" baseline="0" dirty="0" smtClean="0">
              <a:ln>
                <a:noFill/>
              </a:ln>
              <a:solidFill>
                <a:schemeClr val="tx1"/>
              </a:solidFill>
              <a:effectLst/>
              <a:latin typeface="+mj-ea"/>
              <a:ea typeface="+mj-ea"/>
            </a:endParaRPr>
          </a:p>
        </p:txBody>
      </p:sp>
      <p:sp>
        <p:nvSpPr>
          <p:cNvPr id="23" name="圆角矩形 22"/>
          <p:cNvSpPr/>
          <p:nvPr/>
        </p:nvSpPr>
        <p:spPr bwMode="auto">
          <a:xfrm>
            <a:off x="1750045" y="1412776"/>
            <a:ext cx="1080000" cy="3600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i="0" u="none" strike="noStrike" cap="none" normalizeH="0" baseline="0" dirty="0" smtClean="0">
                <a:ln>
                  <a:noFill/>
                </a:ln>
                <a:solidFill>
                  <a:schemeClr val="tx1"/>
                </a:solidFill>
                <a:effectLst/>
                <a:latin typeface="+mj-ea"/>
                <a:ea typeface="+mj-ea"/>
              </a:rPr>
              <a:t>天猫旺铺</a:t>
            </a:r>
          </a:p>
        </p:txBody>
      </p:sp>
      <p:sp>
        <p:nvSpPr>
          <p:cNvPr id="24" name="圆角矩形 23"/>
          <p:cNvSpPr/>
          <p:nvPr/>
        </p:nvSpPr>
        <p:spPr bwMode="auto">
          <a:xfrm>
            <a:off x="7870725" y="1412776"/>
            <a:ext cx="1080000" cy="3600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品牌站</a:t>
            </a:r>
          </a:p>
        </p:txBody>
      </p:sp>
      <p:sp>
        <p:nvSpPr>
          <p:cNvPr id="25" name="圆角矩形 24"/>
          <p:cNvSpPr/>
          <p:nvPr/>
        </p:nvSpPr>
        <p:spPr bwMode="auto">
          <a:xfrm>
            <a:off x="2974181" y="2132856"/>
            <a:ext cx="1080000" cy="3600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星店</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26" name="圆角矩形 25"/>
          <p:cNvSpPr/>
          <p:nvPr/>
        </p:nvSpPr>
        <p:spPr bwMode="auto">
          <a:xfrm>
            <a:off x="5422453" y="1412776"/>
            <a:ext cx="1080000" cy="3600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生态农业</a:t>
            </a:r>
          </a:p>
        </p:txBody>
      </p:sp>
      <p:sp>
        <p:nvSpPr>
          <p:cNvPr id="27" name="圆角矩形 26"/>
          <p:cNvSpPr/>
          <p:nvPr/>
        </p:nvSpPr>
        <p:spPr bwMode="auto">
          <a:xfrm>
            <a:off x="5422453" y="2132856"/>
            <a:ext cx="1080000" cy="36000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读书小镇</a:t>
            </a:r>
          </a:p>
        </p:txBody>
      </p:sp>
      <p:sp>
        <p:nvSpPr>
          <p:cNvPr id="28" name="圆角矩形 27"/>
          <p:cNvSpPr/>
          <p:nvPr/>
        </p:nvSpPr>
        <p:spPr bwMode="auto">
          <a:xfrm>
            <a:off x="4198317" y="1412776"/>
            <a:ext cx="1080000" cy="36000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本地生活</a:t>
            </a:r>
          </a:p>
        </p:txBody>
      </p:sp>
      <p:sp>
        <p:nvSpPr>
          <p:cNvPr id="29" name="圆角矩形 28"/>
          <p:cNvSpPr/>
          <p:nvPr/>
        </p:nvSpPr>
        <p:spPr bwMode="auto">
          <a:xfrm>
            <a:off x="2974181" y="1412776"/>
            <a:ext cx="1080000" cy="3600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房产</a:t>
            </a:r>
          </a:p>
        </p:txBody>
      </p:sp>
      <p:sp>
        <p:nvSpPr>
          <p:cNvPr id="30" name="圆角矩形 29"/>
          <p:cNvSpPr/>
          <p:nvPr/>
        </p:nvSpPr>
        <p:spPr bwMode="auto">
          <a:xfrm>
            <a:off x="7870725" y="2132856"/>
            <a:ext cx="1080000" cy="360000"/>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买家主页</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31" name="圆角矩形 30"/>
          <p:cNvSpPr/>
          <p:nvPr/>
        </p:nvSpPr>
        <p:spPr bwMode="auto">
          <a:xfrm>
            <a:off x="4198317" y="2132856"/>
            <a:ext cx="1080000" cy="36000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特色中国</a:t>
            </a:r>
          </a:p>
        </p:txBody>
      </p:sp>
      <p:sp>
        <p:nvSpPr>
          <p:cNvPr id="32" name="圆角矩形 31"/>
          <p:cNvSpPr/>
          <p:nvPr/>
        </p:nvSpPr>
        <p:spPr bwMode="auto">
          <a:xfrm>
            <a:off x="6646589" y="2132856"/>
            <a:ext cx="1080000" cy="3600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en-US" altLang="zh-CN" sz="1600" b="0" i="0" u="none" strike="noStrike" cap="none" normalizeH="0" baseline="0" dirty="0" smtClean="0">
                <a:ln>
                  <a:noFill/>
                </a:ln>
                <a:solidFill>
                  <a:schemeClr val="tx1"/>
                </a:solidFill>
                <a:effectLst/>
                <a:latin typeface="+mj-ea"/>
                <a:ea typeface="+mj-ea"/>
              </a:rPr>
              <a:t>U</a:t>
            </a:r>
            <a:r>
              <a:rPr kumimoji="0" lang="zh-CN" altLang="en-US" sz="1600" b="0" i="0" u="none" strike="noStrike" cap="none" normalizeH="0" baseline="0" dirty="0" smtClean="0">
                <a:ln>
                  <a:noFill/>
                </a:ln>
                <a:solidFill>
                  <a:schemeClr val="tx1"/>
                </a:solidFill>
                <a:effectLst/>
                <a:latin typeface="+mj-ea"/>
                <a:ea typeface="+mj-ea"/>
              </a:rPr>
              <a:t>站</a:t>
            </a:r>
          </a:p>
        </p:txBody>
      </p:sp>
      <p:sp>
        <p:nvSpPr>
          <p:cNvPr id="33" name="圆角矩形 32"/>
          <p:cNvSpPr/>
          <p:nvPr/>
        </p:nvSpPr>
        <p:spPr bwMode="auto">
          <a:xfrm>
            <a:off x="1750045" y="2132856"/>
            <a:ext cx="1080000" cy="36000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家装</a:t>
            </a:r>
          </a:p>
        </p:txBody>
      </p:sp>
      <p:sp>
        <p:nvSpPr>
          <p:cNvPr id="34" name="圆角矩形 33"/>
          <p:cNvSpPr/>
          <p:nvPr/>
        </p:nvSpPr>
        <p:spPr bwMode="auto">
          <a:xfrm>
            <a:off x="525909" y="1412776"/>
            <a:ext cx="1080000" cy="3600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i="0" u="none" strike="noStrike" cap="none" normalizeH="0" baseline="0" dirty="0" smtClean="0">
                <a:ln>
                  <a:noFill/>
                </a:ln>
                <a:solidFill>
                  <a:schemeClr val="tx1"/>
                </a:solidFill>
                <a:effectLst/>
                <a:latin typeface="+mj-ea"/>
                <a:ea typeface="+mj-ea"/>
              </a:rPr>
              <a:t>集市旺铺</a:t>
            </a:r>
          </a:p>
        </p:txBody>
      </p:sp>
      <p:sp>
        <p:nvSpPr>
          <p:cNvPr id="35" name="圆角矩形 34"/>
          <p:cNvSpPr/>
          <p:nvPr/>
        </p:nvSpPr>
        <p:spPr bwMode="auto">
          <a:xfrm>
            <a:off x="525909" y="2132856"/>
            <a:ext cx="1080000" cy="3600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lang="zh-CN" altLang="en-US" sz="1600" dirty="0" smtClean="0">
                <a:solidFill>
                  <a:schemeClr val="tx1"/>
                </a:solidFill>
                <a:latin typeface="+mj-ea"/>
                <a:ea typeface="+mj-ea"/>
              </a:rPr>
              <a:t>基金店铺</a:t>
            </a:r>
            <a:endParaRPr kumimoji="0" lang="zh-CN" altLang="en-US" sz="1600" b="0" i="0" u="none" strike="noStrike" cap="none" normalizeH="0" baseline="0" dirty="0" smtClean="0">
              <a:ln>
                <a:noFill/>
              </a:ln>
              <a:solidFill>
                <a:schemeClr val="tx1"/>
              </a:solidFill>
              <a:effectLst/>
              <a:latin typeface="+mj-ea"/>
              <a:ea typeface="+mj-ea"/>
            </a:endParaRPr>
          </a:p>
        </p:txBody>
      </p:sp>
      <p:sp>
        <p:nvSpPr>
          <p:cNvPr id="36" name="圆角矩形 35"/>
          <p:cNvSpPr/>
          <p:nvPr/>
        </p:nvSpPr>
        <p:spPr bwMode="auto">
          <a:xfrm>
            <a:off x="6646589" y="1412776"/>
            <a:ext cx="1080000" cy="360000"/>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b="0" i="0" u="none" strike="noStrike" cap="none" normalizeH="0" baseline="0" dirty="0" smtClean="0">
                <a:ln>
                  <a:noFill/>
                </a:ln>
                <a:solidFill>
                  <a:schemeClr val="tx1"/>
                </a:solidFill>
                <a:effectLst/>
                <a:latin typeface="+mj-ea"/>
                <a:ea typeface="+mj-ea"/>
              </a:rPr>
              <a:t>虚拟充值</a:t>
            </a:r>
          </a:p>
        </p:txBody>
      </p:sp>
      <p:sp>
        <p:nvSpPr>
          <p:cNvPr id="41" name="圆角矩形 40"/>
          <p:cNvSpPr/>
          <p:nvPr/>
        </p:nvSpPr>
        <p:spPr bwMode="auto">
          <a:xfrm>
            <a:off x="467544" y="2996952"/>
            <a:ext cx="2376264" cy="494095"/>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i="0" u="none" strike="noStrike" cap="none" normalizeH="0" baseline="0" dirty="0" smtClean="0">
                <a:ln>
                  <a:noFill/>
                </a:ln>
                <a:solidFill>
                  <a:schemeClr val="tx1"/>
                </a:solidFill>
                <a:effectLst/>
                <a:latin typeface="+mj-ea"/>
                <a:ea typeface="+mj-ea"/>
              </a:rPr>
              <a:t>建站系统</a:t>
            </a:r>
          </a:p>
        </p:txBody>
      </p:sp>
      <p:sp>
        <p:nvSpPr>
          <p:cNvPr id="42" name="圆角矩形 41"/>
          <p:cNvSpPr/>
          <p:nvPr/>
        </p:nvSpPr>
        <p:spPr bwMode="auto">
          <a:xfrm>
            <a:off x="6660352" y="2994542"/>
            <a:ext cx="2160120" cy="494095"/>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45000"/>
              </a:spcBef>
              <a:spcAft>
                <a:spcPct val="0"/>
              </a:spcAft>
              <a:buClr>
                <a:schemeClr val="tx2"/>
              </a:buClr>
              <a:buSzTx/>
              <a:tabLst>
                <a:tab pos="620713" algn="l"/>
              </a:tabLst>
            </a:pPr>
            <a:r>
              <a:rPr kumimoji="0" lang="zh-CN" altLang="en-US" sz="1600" i="0" u="none" strike="noStrike" cap="none" normalizeH="0" baseline="0" dirty="0" smtClean="0">
                <a:ln>
                  <a:noFill/>
                </a:ln>
                <a:solidFill>
                  <a:schemeClr val="tx1"/>
                </a:solidFill>
                <a:effectLst/>
                <a:latin typeface="+mj-ea"/>
                <a:ea typeface="+mj-ea"/>
              </a:rPr>
              <a:t>建站系统</a:t>
            </a:r>
          </a:p>
        </p:txBody>
      </p:sp>
      <p:sp>
        <p:nvSpPr>
          <p:cNvPr id="3" name="TextBox 2"/>
          <p:cNvSpPr txBox="1"/>
          <p:nvPr/>
        </p:nvSpPr>
        <p:spPr>
          <a:xfrm>
            <a:off x="1402561" y="6311061"/>
            <a:ext cx="6643678" cy="646331"/>
          </a:xfrm>
          <a:prstGeom prst="rect">
            <a:avLst/>
          </a:prstGeom>
          <a:noFill/>
        </p:spPr>
        <p:txBody>
          <a:bodyPr wrap="none" rtlCol="0">
            <a:spAutoFit/>
          </a:bodyPr>
          <a:lstStyle/>
          <a:p>
            <a:r>
              <a:rPr lang="en-US" altLang="zh-CN" dirty="0"/>
              <a:t>13</a:t>
            </a:r>
            <a:r>
              <a:rPr lang="zh-CN" altLang="en-US" dirty="0"/>
              <a:t>年在建设阿里物种生态圈的大环境下，</a:t>
            </a:r>
            <a:r>
              <a:rPr lang="en-US" altLang="zh-CN" dirty="0"/>
              <a:t>TAE</a:t>
            </a:r>
            <a:r>
              <a:rPr lang="zh-CN" altLang="en-US" dirty="0"/>
              <a:t>将发挥更大的作用</a:t>
            </a:r>
            <a:endParaRPr lang="en-US" altLang="zh-CN" dirty="0"/>
          </a:p>
          <a:p>
            <a:endParaRPr lang="zh-CN" altLang="en-US" dirty="0"/>
          </a:p>
        </p:txBody>
      </p:sp>
    </p:spTree>
    <p:extLst>
      <p:ext uri="{BB962C8B-B14F-4D97-AF65-F5344CB8AC3E}">
        <p14:creationId xmlns="" xmlns:p14="http://schemas.microsoft.com/office/powerpoint/2010/main" val="2935205295"/>
      </p:ext>
    </p:extLst>
  </p:cSld>
  <p:clrMapOvr>
    <a:masterClrMapping/>
  </p:clrMapOvr>
  <p:transition advTm="27"/>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12597</TotalTime>
  <Words>6921</Words>
  <Application>Microsoft Office PowerPoint</Application>
  <PresentationFormat>全屏显示(4:3)</PresentationFormat>
  <Paragraphs>1296</Paragraphs>
  <Slides>71</Slides>
  <Notes>60</Notes>
  <HiddenSlides>0</HiddenSlides>
  <MMClips>0</MMClips>
  <ScaleCrop>false</ScaleCrop>
  <HeadingPairs>
    <vt:vector size="4" baseType="variant">
      <vt:variant>
        <vt:lpstr>主题</vt:lpstr>
      </vt:variant>
      <vt:variant>
        <vt:i4>5</vt:i4>
      </vt:variant>
      <vt:variant>
        <vt:lpstr>幻灯片标题</vt:lpstr>
      </vt:variant>
      <vt:variant>
        <vt:i4>71</vt:i4>
      </vt:variant>
    </vt:vector>
  </HeadingPairs>
  <TitlesOfParts>
    <vt:vector size="76" baseType="lpstr">
      <vt:lpstr>Office 主题</vt:lpstr>
      <vt:lpstr>默认设计模板</vt:lpstr>
      <vt:lpstr>1_默认设计模板</vt:lpstr>
      <vt:lpstr>2_默认设计模板</vt:lpstr>
      <vt:lpstr>3_默认设计模板</vt:lpstr>
      <vt:lpstr>幻灯片 1</vt:lpstr>
      <vt:lpstr>自我介绍</vt:lpstr>
      <vt:lpstr>幻灯片 3</vt:lpstr>
      <vt:lpstr>了解TAE</vt:lpstr>
      <vt:lpstr>幻灯片 5</vt:lpstr>
      <vt:lpstr>幻灯片 6</vt:lpstr>
      <vt:lpstr>完备的运维系统</vt:lpstr>
      <vt:lpstr>TAE上的应用</vt:lpstr>
      <vt:lpstr>2013基础建站平台PowerBy TAE</vt:lpstr>
      <vt:lpstr>我做了什么？</vt:lpstr>
      <vt:lpstr>别人的贡献</vt:lpstr>
      <vt:lpstr>我的贡献</vt:lpstr>
      <vt:lpstr> 我的贡献 </vt:lpstr>
      <vt:lpstr>幻灯片 14</vt:lpstr>
      <vt:lpstr>幻灯片 15</vt:lpstr>
      <vt:lpstr>快速原型DEMO</vt:lpstr>
      <vt:lpstr>幻灯片 17</vt:lpstr>
      <vt:lpstr>幻灯片 18</vt:lpstr>
      <vt:lpstr>幻灯片 19</vt:lpstr>
      <vt:lpstr>幻灯片 20</vt:lpstr>
      <vt:lpstr>Java App托管早期探索</vt:lpstr>
      <vt:lpstr>幻灯片 22</vt:lpstr>
      <vt:lpstr>TAE遇到前端瓶颈</vt:lpstr>
      <vt:lpstr>JS安全解决方案</vt:lpstr>
      <vt:lpstr>研究caja的意义</vt:lpstr>
      <vt:lpstr>幻灯片 26</vt:lpstr>
      <vt:lpstr>淘宝U站</vt:lpstr>
      <vt:lpstr>TAE的运维</vt:lpstr>
      <vt:lpstr>TAE的运维系统</vt:lpstr>
      <vt:lpstr>全力支持U站业务</vt:lpstr>
      <vt:lpstr>幻灯片 31</vt:lpstr>
      <vt:lpstr>字节流优化</vt:lpstr>
      <vt:lpstr>幻灯片 33</vt:lpstr>
      <vt:lpstr>Quercus功能方面</vt:lpstr>
      <vt:lpstr>对Quercus的改进</vt:lpstr>
      <vt:lpstr>幻灯片 36</vt:lpstr>
      <vt:lpstr>幻灯片 37</vt:lpstr>
      <vt:lpstr>幻灯片 38</vt:lpstr>
      <vt:lpstr>幻灯片 39</vt:lpstr>
      <vt:lpstr>ServiceCenter</vt:lpstr>
      <vt:lpstr>幻灯片 41</vt:lpstr>
      <vt:lpstr>幻灯片 42</vt:lpstr>
      <vt:lpstr>ISV机房的抉择</vt:lpstr>
      <vt:lpstr>ISV机房的抉择</vt:lpstr>
      <vt:lpstr>幻灯片 45</vt:lpstr>
      <vt:lpstr>JVM加固</vt:lpstr>
      <vt:lpstr>幻灯片 47</vt:lpstr>
      <vt:lpstr>基础建站平台技术架构</vt:lpstr>
      <vt:lpstr>TaeSite + TaeContainer/ShopSystem</vt:lpstr>
      <vt:lpstr>TaeGrid + APP模式</vt:lpstr>
      <vt:lpstr>TaeGrid + TaeSite = ？</vt:lpstr>
      <vt:lpstr>大体实现</vt:lpstr>
      <vt:lpstr>核心概念</vt:lpstr>
      <vt:lpstr>核心模式</vt:lpstr>
      <vt:lpstr> 第二部分：晋升的主要理由陈述 </vt:lpstr>
      <vt:lpstr> 第二部分：晋升的主要理由陈述 </vt:lpstr>
      <vt:lpstr>第三部分：技术贡献的亮点展示</vt:lpstr>
      <vt:lpstr>第三部分：技术贡献的亮点展示</vt:lpstr>
      <vt:lpstr>幻灯片 59</vt:lpstr>
      <vt:lpstr>第四部分：展望-TAE发展规划</vt:lpstr>
      <vt:lpstr>展望-TAE的整体成熟度</vt:lpstr>
      <vt:lpstr>展望-TAE的整体成熟度</vt:lpstr>
      <vt:lpstr>展望-TAE安全的持续巩固</vt:lpstr>
      <vt:lpstr>展望-TAE的业务支持</vt:lpstr>
      <vt:lpstr>TAE业务视图</vt:lpstr>
      <vt:lpstr>TAE总体发展</vt:lpstr>
      <vt:lpstr>TAE总体愿景</vt:lpstr>
      <vt:lpstr>2013基础建站平台PowerBy TAE</vt:lpstr>
      <vt:lpstr>幻灯片 69</vt:lpstr>
      <vt:lpstr>技术外的思考</vt:lpstr>
      <vt:lpstr>幻灯片 71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linxuan</dc:creator>
  <cp:lastModifiedBy>linxuan</cp:lastModifiedBy>
  <cp:revision>843</cp:revision>
  <dcterms:created xsi:type="dcterms:W3CDTF">2013-03-11T00:30:47Z</dcterms:created>
  <dcterms:modified xsi:type="dcterms:W3CDTF">2013-03-29T09:41:58Z</dcterms:modified>
</cp:coreProperties>
</file>