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46" r:id="rId3"/>
    <p:sldId id="485" r:id="rId4"/>
    <p:sldId id="486" r:id="rId5"/>
    <p:sldId id="492" r:id="rId6"/>
    <p:sldId id="469" r:id="rId7"/>
    <p:sldId id="470" r:id="rId8"/>
    <p:sldId id="488" r:id="rId9"/>
    <p:sldId id="494" r:id="rId10"/>
    <p:sldId id="480" r:id="rId11"/>
    <p:sldId id="497" r:id="rId12"/>
    <p:sldId id="495" r:id="rId13"/>
    <p:sldId id="503" r:id="rId14"/>
    <p:sldId id="453" r:id="rId15"/>
    <p:sldId id="489" r:id="rId16"/>
    <p:sldId id="491" r:id="rId17"/>
    <p:sldId id="493" r:id="rId18"/>
    <p:sldId id="505" r:id="rId19"/>
    <p:sldId id="506" r:id="rId20"/>
    <p:sldId id="455" r:id="rId21"/>
    <p:sldId id="460" r:id="rId22"/>
    <p:sldId id="478" r:id="rId23"/>
    <p:sldId id="475" r:id="rId24"/>
    <p:sldId id="456" r:id="rId25"/>
    <p:sldId id="459" r:id="rId26"/>
    <p:sldId id="466" r:id="rId27"/>
    <p:sldId id="499" r:id="rId28"/>
    <p:sldId id="500" r:id="rId29"/>
    <p:sldId id="501" r:id="rId30"/>
    <p:sldId id="50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7" autoAdjust="0"/>
    <p:restoredTop sz="89838" autoAdjust="0"/>
  </p:normalViewPr>
  <p:slideViewPr>
    <p:cSldViewPr>
      <p:cViewPr>
        <p:scale>
          <a:sx n="90" d="100"/>
          <a:sy n="90" d="100"/>
        </p:scale>
        <p:origin x="-1488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4041A3F8-0972-4AC4-9993-0BFFF6ECADD2}" type="datetimeFigureOut">
              <a:rPr lang="zh-CN" altLang="en-US" smtClean="0"/>
              <a:pPr/>
              <a:t>14-6-10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D12989C-C9C3-4673-B1E5-B73DC641FA2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9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989C-C9C3-4673-B1E5-B73DC641FA2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10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Weibo4j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连接重用、</a:t>
            </a:r>
            <a:r>
              <a:rPr lang="en-US" altLang="zh-CN" dirty="0" smtClean="0"/>
              <a:t>post feed</a:t>
            </a:r>
            <a:r>
              <a:rPr lang="zh-CN" altLang="en-US" dirty="0" smtClean="0"/>
              <a:t>的参数封装，以及适应我们的测试、预发、线上环境的配置提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他们的开发全部都是用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的，我给他们讲了插件化开发的相关技术，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淘宝和微博的</a:t>
            </a:r>
            <a:r>
              <a:rPr lang="en-US" altLang="zh-CN" dirty="0" err="1" smtClean="0"/>
              <a:t>openApi</a:t>
            </a:r>
            <a:r>
              <a:rPr lang="zh-CN" altLang="en-US" dirty="0" smtClean="0"/>
              <a:t>我是用了开源的</a:t>
            </a:r>
            <a:r>
              <a:rPr lang="en-US" altLang="zh-CN" dirty="0" smtClean="0"/>
              <a:t>weibo4j</a:t>
            </a:r>
            <a:r>
              <a:rPr lang="zh-CN" altLang="en-US" dirty="0" smtClean="0"/>
              <a:t>，新浪微博给我们开了很多私有的接口，微博的开发人员又不会包装，给他们做了包装。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11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微博淘宝版系统结构图，突出多系统中的系统依赖和调用关系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12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微博淘宝版系统结构图，突出多系统中的系统依赖和调用关系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13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14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这个设计的问题之一是</a:t>
            </a:r>
            <a:r>
              <a:rPr lang="en-US" altLang="zh-CN" dirty="0" smtClean="0"/>
              <a:t>ace</a:t>
            </a:r>
            <a:r>
              <a:rPr lang="zh-CN" altLang="en-US" dirty="0" smtClean="0"/>
              <a:t>和我们混在一起，并且发布后需要重新启动容器才可以生效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15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16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17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18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19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066800" y="4419600"/>
            <a:ext cx="4419600" cy="34290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81889-024A-4477-A98F-ECD6EC6E3DC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81889-024A-4477-A98F-ECD6EC6E3DC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81889-024A-4477-A98F-ECD6EC6E3DC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81889-024A-4477-A98F-ECD6EC6E3DC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81889-024A-4477-A98F-ECD6EC6E3DC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81889-024A-4477-A98F-ECD6EC6E3DC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81889-024A-4477-A98F-ECD6EC6E3DC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27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微博淘宝版系统结构图，</a:t>
            </a:r>
            <a:r>
              <a:rPr lang="zh-CN" altLang="en-US" smtClean="0"/>
              <a:t>突出多系统中的系统依赖和调用关系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28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微博淘宝版系统结构图，</a:t>
            </a:r>
            <a:r>
              <a:rPr lang="zh-CN" altLang="en-US" smtClean="0"/>
              <a:t>突出多系统中的系统依赖和调用关系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29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30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他们求助于我们的、以及我给他们实现了哪些东西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3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不同的模块不同的缓存策略，模块有不同的模板，模块问题发生后能推模块解决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帮忙还原数据</a:t>
            </a:r>
            <a:r>
              <a:rPr lang="zh-CN" altLang="en-US" dirty="0" smtClean="0"/>
              <a:t>，这个本来是卖家自己可以还原的，但是他们把数据删除掉了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4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讲</a:t>
            </a:r>
            <a:r>
              <a:rPr lang="zh-CN" altLang="en-US" dirty="0" smtClean="0"/>
              <a:t>一下这几条线</a:t>
            </a:r>
            <a:r>
              <a:rPr lang="zh-CN" altLang="en-US" dirty="0" smtClean="0"/>
              <a:t>，以及模块推送中美的不同地方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其它的推送和缓存也是一样的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5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6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 smtClean="0">
                <a:latin typeface="微软雅黑" pitchFamily="34" charset="-122"/>
              </a:rPr>
              <a:t>店铺装修作为一个卖家流量入口，很多卖家服务需要在店铺内有一个入口，比如麦麦、后院、微博、应用中心、各种营销活动、双</a:t>
            </a:r>
            <a:r>
              <a:rPr lang="en-US" altLang="zh-CN" sz="1800" b="1" dirty="0" smtClean="0">
                <a:latin typeface="微软雅黑" pitchFamily="34" charset="-122"/>
              </a:rPr>
              <a:t>12</a:t>
            </a:r>
            <a:r>
              <a:rPr lang="zh-CN" altLang="en-US" sz="1800" b="1" dirty="0" smtClean="0">
                <a:latin typeface="微软雅黑" pitchFamily="34" charset="-122"/>
              </a:rPr>
              <a:t>等。按照传统的开发机制，任何一个业务方出现线上</a:t>
            </a:r>
            <a:r>
              <a:rPr lang="en-US" altLang="zh-CN" sz="1800" b="1" dirty="0" smtClean="0">
                <a:latin typeface="微软雅黑" pitchFamily="34" charset="-122"/>
              </a:rPr>
              <a:t>bug</a:t>
            </a:r>
            <a:r>
              <a:rPr lang="zh-CN" altLang="en-US" sz="1800" b="1" dirty="0" smtClean="0">
                <a:latin typeface="微软雅黑" pitchFamily="34" charset="-122"/>
              </a:rPr>
              <a:t>或新发布一个功能，都需要发布我们的系统，有时候一天之内要发很多次系统，解决不同业务方的问题，还有可能两个不同的业务方法同一天的紧急的</a:t>
            </a:r>
            <a:r>
              <a:rPr lang="en-US" altLang="zh-CN" sz="1800" b="1" dirty="0" err="1" smtClean="0">
                <a:latin typeface="微软雅黑" pitchFamily="34" charset="-122"/>
              </a:rPr>
              <a:t>bugfix</a:t>
            </a:r>
            <a:r>
              <a:rPr lang="zh-CN" altLang="en-US" sz="1800" b="1" dirty="0" smtClean="0">
                <a:latin typeface="微软雅黑" pitchFamily="34" charset="-122"/>
              </a:rPr>
              <a:t>相互冲突。</a:t>
            </a:r>
            <a:endParaRPr lang="en-US" altLang="zh-CN" sz="1800" dirty="0" smtClean="0">
              <a:latin typeface="微软雅黑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7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8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98FA86-743B-4607-B08D-531CA134C167}" type="slidenum">
              <a:rPr lang="zh-CN" altLang="en-US">
                <a:latin typeface="Arial" pitchFamily="34" charset="0"/>
                <a:ea typeface="宋体" pitchFamily="2" charset="-122"/>
              </a:rPr>
              <a:pPr/>
              <a:t>9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14-6-10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1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hyperlink" Target="http://www.aliexpress.com/)%E5%B0%9D%E8%AF%95%E5%BC%80%E6%94%BE%E5%BA%97%E9%93%BA%E8%A3%85%E4%BF%A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1800" y="3573016"/>
            <a:ext cx="4427984" cy="864096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smtClean="0">
                <a:solidFill>
                  <a:schemeClr val="tx1"/>
                </a:solidFill>
              </a:rPr>
              <a:t>沈陵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1628800"/>
            <a:ext cx="1152128" cy="30963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1837273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晋升述职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1840" y="5733256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ea typeface="微软雅黑" pitchFamily="34" charset="-122"/>
              </a:rPr>
              <a:t>2014-06</a:t>
            </a:r>
            <a:endParaRPr lang="zh-CN" altLang="en-US" sz="2400" dirty="0"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55776" y="3068960"/>
            <a:ext cx="5328592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插件化开发解决的问题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043608" y="1340768"/>
            <a:ext cx="7344816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安全问题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csrf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请求头重用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的安全机制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渲染引擎中注入转义工具，所有变量输出默认转义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协助安全配置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安全静态扫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的规则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，可以达到和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代码一样的安全事先扫描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动态部署热插拔的问题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自己实现打包和部署系统，严格控制线上权限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部署系统在插件应用重新部署后触发清掉每个插件的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和文件缓存，重构映射关系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C00000"/>
              </a:buClr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多应用共享布局的问题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营销中心多个应用间需要共享布局，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重构资源加载器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发布器系统做依赖管理，依赖的插件必须存在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性能优化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实现部署系统后不需要频繁扫描文件有没有变化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工具库和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控制层使用不同的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，没改变的不重新编译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516828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微博淘宝版商户端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424936" cy="5295528"/>
          </a:xfrm>
        </p:spPr>
        <p:txBody>
          <a:bodyPr>
            <a:normAutofit/>
          </a:bodyPr>
          <a:lstStyle/>
          <a:p>
            <a:pPr marL="357187" lvl="1" indent="0">
              <a:buNone/>
            </a:pPr>
            <a:r>
              <a:rPr lang="zh-CN" altLang="en-US" sz="2600" b="1" dirty="0" smtClean="0">
                <a:latin typeface="微软雅黑" pitchFamily="34" charset="-122"/>
              </a:rPr>
              <a:t>项目背景：</a:t>
            </a:r>
            <a:r>
              <a:rPr lang="en-US" altLang="zh-CN" sz="2400" b="1" dirty="0">
                <a:latin typeface="微软雅黑" pitchFamily="34" charset="-122"/>
              </a:rPr>
              <a:t>	</a:t>
            </a:r>
            <a:endParaRPr lang="en-US" altLang="zh-CN" sz="2400" b="1" dirty="0" smtClean="0">
              <a:latin typeface="微软雅黑" pitchFamily="34" charset="-122"/>
            </a:endParaRPr>
          </a:p>
          <a:p>
            <a:pPr marL="400050" lvl="1" indent="0">
              <a:buNone/>
            </a:pPr>
            <a:endParaRPr lang="en-US" altLang="zh-CN" sz="1800" dirty="0" smtClean="0"/>
          </a:p>
          <a:p>
            <a:pPr marL="400050" lvl="1" indent="0">
              <a:buNone/>
            </a:pPr>
            <a:r>
              <a:rPr lang="zh-CN" altLang="en-US" sz="1800" dirty="0" smtClean="0"/>
              <a:t>为了让卖家直接可以在装</a:t>
            </a:r>
            <a:r>
              <a:rPr lang="zh-CN" altLang="en-US" sz="1800" dirty="0"/>
              <a:t>修后台</a:t>
            </a:r>
            <a:r>
              <a:rPr lang="zh-CN" altLang="en-US" sz="1800" dirty="0" smtClean="0"/>
              <a:t>管理自己</a:t>
            </a:r>
            <a:r>
              <a:rPr lang="zh-CN" altLang="en-US" sz="1800" dirty="0"/>
              <a:t>在新浪微博的营销账号</a:t>
            </a:r>
            <a:r>
              <a:rPr lang="en-US" altLang="zh-CN" sz="1800" dirty="0"/>
              <a:t>,</a:t>
            </a:r>
            <a:r>
              <a:rPr lang="zh-CN" altLang="en-US" sz="1800" dirty="0"/>
              <a:t>以及</a:t>
            </a:r>
            <a:r>
              <a:rPr lang="zh-CN" altLang="en-US" sz="1800" dirty="0" smtClean="0"/>
              <a:t>在新浪微博做一些营销推广</a:t>
            </a:r>
            <a:r>
              <a:rPr lang="en-US" altLang="zh-CN" sz="1800" dirty="0"/>
              <a:t>,</a:t>
            </a:r>
            <a:r>
              <a:rPr lang="zh-CN" altLang="en-US" sz="1800" dirty="0"/>
              <a:t>要把新浪微博的账号和淘宝卖家的账号做绑定</a:t>
            </a:r>
            <a:r>
              <a:rPr lang="en-US" altLang="zh-CN" sz="1800" dirty="0"/>
              <a:t>,</a:t>
            </a:r>
            <a:r>
              <a:rPr lang="zh-CN" altLang="en-US" sz="1800" dirty="0"/>
              <a:t>在后台实现对新浪微博以及微博</a:t>
            </a:r>
            <a:r>
              <a:rPr lang="zh-CN" altLang="en-US" sz="1800" dirty="0" smtClean="0"/>
              <a:t>消息的管理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引</a:t>
            </a:r>
            <a:r>
              <a:rPr lang="zh-CN" altLang="en-US" sz="1800" dirty="0" smtClean="0"/>
              <a:t>流分析</a:t>
            </a:r>
            <a:r>
              <a:rPr lang="zh-CN" altLang="en-US" sz="1800" dirty="0" smtClean="0"/>
              <a:t>等功能。 </a:t>
            </a:r>
            <a:endParaRPr lang="en-US" altLang="zh-CN" sz="2000" dirty="0" smtClean="0">
              <a:latin typeface="微软雅黑" pitchFamily="34" charset="-122"/>
            </a:endParaRPr>
          </a:p>
          <a:p>
            <a:pPr marL="357187" lvl="1" indent="0">
              <a:buNone/>
            </a:pPr>
            <a:endParaRPr lang="en-US" altLang="zh-CN" sz="2000" dirty="0" smtClean="0">
              <a:latin typeface="微软雅黑" pitchFamily="34" charset="-122"/>
            </a:endParaRPr>
          </a:p>
          <a:p>
            <a:pPr marL="357187" lvl="1" indent="0"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主要工作</a:t>
            </a:r>
            <a:endParaRPr lang="en-US" altLang="zh-CN" sz="2400" b="1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需求调研以及输出方案设计文档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和企业微博的</a:t>
            </a:r>
            <a:r>
              <a:rPr lang="en-US" altLang="zh-CN" sz="1800" dirty="0" smtClean="0">
                <a:latin typeface="微软雅黑" pitchFamily="34" charset="-122"/>
              </a:rPr>
              <a:t>TL</a:t>
            </a:r>
            <a:r>
              <a:rPr lang="zh-CN" altLang="en-US" sz="1800" dirty="0" smtClean="0">
                <a:latin typeface="微软雅黑" pitchFamily="34" charset="-122"/>
              </a:rPr>
              <a:t>共同确定双方交互的接口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项目管理，协调两个公司的开发团队共同推进项目进度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技术培训、编码规范输出以及后期的质量保证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实现卖家消息中心，集成微博、汇金、后院和广播消息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改写</a:t>
            </a:r>
            <a:r>
              <a:rPr lang="en-US" altLang="zh-CN" sz="1800" dirty="0" smtClean="0">
                <a:latin typeface="微软雅黑" pitchFamily="34" charset="-122"/>
              </a:rPr>
              <a:t>weibo4j</a:t>
            </a:r>
            <a:r>
              <a:rPr lang="zh-CN" altLang="en-US" sz="1800" dirty="0" smtClean="0">
                <a:latin typeface="微软雅黑" pitchFamily="34" charset="-122"/>
              </a:rPr>
              <a:t>的</a:t>
            </a:r>
            <a:r>
              <a:rPr lang="en-US" altLang="zh-CN" sz="1800" dirty="0" smtClean="0">
                <a:latin typeface="微软雅黑" pitchFamily="34" charset="-122"/>
              </a:rPr>
              <a:t>java</a:t>
            </a:r>
            <a:r>
              <a:rPr lang="zh-CN" altLang="en-US" sz="1800" dirty="0" smtClean="0">
                <a:latin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</a:rPr>
              <a:t>sdk</a:t>
            </a:r>
            <a:r>
              <a:rPr lang="zh-CN" altLang="en-US" sz="1800" dirty="0" smtClean="0">
                <a:latin typeface="微软雅黑" pitchFamily="34" charset="-122"/>
              </a:rPr>
              <a:t>以适应我们的运行环境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893763" lvl="2" indent="-268288"/>
            <a:endParaRPr lang="en-US" altLang="zh-CN" sz="2000" dirty="0" smtClean="0">
              <a:latin typeface="微软雅黑" pitchFamily="34" charset="-122"/>
            </a:endParaRPr>
          </a:p>
          <a:p>
            <a:pPr marL="893763" lvl="2" indent="-268288">
              <a:buNone/>
            </a:pPr>
            <a:endParaRPr lang="en-US" altLang="zh-CN" sz="2000" dirty="0" smtClean="0"/>
          </a:p>
          <a:p>
            <a:pPr marL="893763" lvl="2" indent="-268288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52799934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微博淘宝版商户端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系统架构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96" y="1124744"/>
            <a:ext cx="9131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5276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微博淘宝版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消息提醒</a:t>
            </a:r>
            <a:endParaRPr lang="zh-CN" altLang="en-US" sz="4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6752"/>
            <a:ext cx="9144000" cy="52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29210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Tae</a:t>
            </a:r>
            <a:r>
              <a:rPr lang="zh-CN" altLang="en-US" sz="4000" dirty="0" smtClean="0"/>
              <a:t>定时任务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496944" cy="5655568"/>
          </a:xfrm>
        </p:spPr>
        <p:txBody>
          <a:bodyPr>
            <a:normAutofit/>
          </a:bodyPr>
          <a:lstStyle/>
          <a:p>
            <a:pPr marL="357187" lvl="1" indent="0">
              <a:buNone/>
            </a:pPr>
            <a:r>
              <a:rPr lang="en-US" altLang="zh-CN" sz="2400" b="1" dirty="0">
                <a:latin typeface="微软雅黑" pitchFamily="34" charset="-122"/>
              </a:rPr>
              <a:t>	</a:t>
            </a:r>
            <a:r>
              <a:rPr lang="zh-CN" altLang="en-US" sz="1800" dirty="0" smtClean="0">
                <a:latin typeface="微软雅黑" pitchFamily="34" charset="-122"/>
              </a:rPr>
              <a:t>负责了方案设计，集结</a:t>
            </a:r>
            <a:r>
              <a:rPr lang="en-US" altLang="zh-CN" sz="1800" dirty="0" smtClean="0">
                <a:latin typeface="微软雅黑" pitchFamily="34" charset="-122"/>
              </a:rPr>
              <a:t>TAE</a:t>
            </a:r>
            <a:r>
              <a:rPr lang="zh-CN" altLang="en-US" sz="1800" dirty="0" smtClean="0">
                <a:latin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</a:rPr>
              <a:t>ACE</a:t>
            </a:r>
            <a:r>
              <a:rPr lang="zh-CN" altLang="en-US" sz="1800" dirty="0" smtClean="0">
                <a:latin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</a:rPr>
              <a:t>TTD</a:t>
            </a:r>
            <a:r>
              <a:rPr lang="zh-CN" altLang="en-US" sz="1800" dirty="0" smtClean="0">
                <a:latin typeface="微软雅黑" pitchFamily="34" charset="-122"/>
              </a:rPr>
              <a:t>各项目组力量，共同共建了给</a:t>
            </a:r>
            <a:r>
              <a:rPr lang="en-US" altLang="zh-CN" sz="1800" dirty="0" smtClean="0">
                <a:latin typeface="微软雅黑" pitchFamily="34" charset="-122"/>
              </a:rPr>
              <a:t>ISV</a:t>
            </a:r>
            <a:r>
              <a:rPr lang="zh-CN" altLang="en-US" sz="1800" dirty="0" smtClean="0">
                <a:latin typeface="微软雅黑" pitchFamily="34" charset="-122"/>
              </a:rPr>
              <a:t>提供的</a:t>
            </a:r>
            <a:r>
              <a:rPr lang="zh-CN" altLang="en-US" sz="1800" dirty="0" smtClean="0">
                <a:latin typeface="微软雅黑" pitchFamily="34" charset="-122"/>
              </a:rPr>
              <a:t>简单的定时任务、</a:t>
            </a:r>
            <a:r>
              <a:rPr lang="zh-CN" altLang="en-US" sz="1800" dirty="0" smtClean="0">
                <a:latin typeface="微软雅黑" pitchFamily="34" charset="-122"/>
              </a:rPr>
              <a:t>分片式定时任务</a:t>
            </a:r>
            <a:r>
              <a:rPr lang="zh-CN" altLang="en-US" sz="1800" dirty="0" smtClean="0">
                <a:latin typeface="微软雅黑" pitchFamily="34" charset="-122"/>
              </a:rPr>
              <a:t>，和</a:t>
            </a:r>
            <a:r>
              <a:rPr lang="en-US" altLang="zh-CN" sz="1800" dirty="0" err="1" smtClean="0">
                <a:latin typeface="微软雅黑" pitchFamily="34" charset="-122"/>
              </a:rPr>
              <a:t>php</a:t>
            </a:r>
            <a:r>
              <a:rPr lang="zh-CN" altLang="en-US" sz="1800" dirty="0" smtClean="0">
                <a:latin typeface="微软雅黑" pitchFamily="34" charset="-122"/>
              </a:rPr>
              <a:t>定时任务。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357187" lvl="1" indent="0">
              <a:buNone/>
            </a:pPr>
            <a:endParaRPr lang="en-US" altLang="zh-CN" sz="2400" b="1" dirty="0" smtClean="0">
              <a:latin typeface="微软雅黑" pitchFamily="34" charset="-122"/>
            </a:endParaRPr>
          </a:p>
          <a:p>
            <a:pPr marL="357187" lvl="1" indent="0"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主要工作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1225" lvl="2" indent="-28575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全局方案设计、三方协调沟通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11225" lvl="2" indent="-285750">
              <a:buClr>
                <a:schemeClr val="accent2"/>
              </a:buClr>
              <a:buFont typeface="Wingdings" charset="2"/>
              <a:buChar char="p"/>
            </a:pPr>
            <a:r>
              <a:rPr lang="en-US" altLang="zh-CN" sz="1800" dirty="0" err="1" smtClean="0">
                <a:latin typeface="微软雅黑" pitchFamily="34" charset="-122"/>
              </a:rPr>
              <a:t>ActivitiyManager</a:t>
            </a:r>
            <a:r>
              <a:rPr lang="zh-CN" altLang="en-US" sz="1800" dirty="0" smtClean="0">
                <a:latin typeface="微软雅黑" pitchFamily="34" charset="-122"/>
              </a:rPr>
              <a:t>和容器中的</a:t>
            </a:r>
            <a:r>
              <a:rPr lang="en-US" altLang="zh-CN" sz="1800" dirty="0" err="1" smtClean="0">
                <a:latin typeface="微软雅黑" pitchFamily="34" charset="-122"/>
              </a:rPr>
              <a:t>woker</a:t>
            </a:r>
            <a:r>
              <a:rPr lang="zh-CN" altLang="en-US" sz="1800" dirty="0" smtClean="0">
                <a:latin typeface="微软雅黑" pitchFamily="34" charset="-122"/>
              </a:rPr>
              <a:t>的主力开发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11225" lvl="2" indent="-28575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实现</a:t>
            </a:r>
            <a:r>
              <a:rPr lang="en-US" altLang="zh-CN" sz="1800" dirty="0" smtClean="0">
                <a:latin typeface="微软雅黑" pitchFamily="34" charset="-122"/>
              </a:rPr>
              <a:t>Jae</a:t>
            </a:r>
            <a:r>
              <a:rPr lang="zh-CN" altLang="en-US" sz="1800" dirty="0" smtClean="0">
                <a:latin typeface="微软雅黑" pitchFamily="34" charset="-122"/>
              </a:rPr>
              <a:t>自己的容器</a:t>
            </a:r>
            <a:r>
              <a:rPr lang="en-US" altLang="zh-CN" sz="1800" dirty="0" smtClean="0">
                <a:latin typeface="微软雅黑" pitchFamily="34" charset="-122"/>
              </a:rPr>
              <a:t>worker</a:t>
            </a:r>
            <a:r>
              <a:rPr lang="zh-CN" altLang="en-US" sz="1800" dirty="0" smtClean="0">
                <a:latin typeface="微软雅黑" pitchFamily="34" charset="-122"/>
              </a:rPr>
              <a:t>，类加载隔离，支持</a:t>
            </a:r>
            <a:r>
              <a:rPr lang="en-US" altLang="zh-CN" sz="1800" dirty="0" err="1" smtClean="0">
                <a:latin typeface="微软雅黑" pitchFamily="34" charset="-122"/>
              </a:rPr>
              <a:t>php</a:t>
            </a:r>
            <a:r>
              <a:rPr lang="zh-CN" altLang="en-US" sz="1800" dirty="0" smtClean="0">
                <a:latin typeface="微软雅黑" pitchFamily="34" charset="-122"/>
              </a:rPr>
              <a:t>渲染引擎的运行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11225" lvl="2" indent="-28575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实现用户本地开发的</a:t>
            </a:r>
            <a:r>
              <a:rPr lang="en-US" altLang="zh-CN" sz="1800" dirty="0" smtClean="0">
                <a:latin typeface="微软雅黑" pitchFamily="34" charset="-122"/>
              </a:rPr>
              <a:t>SDK</a:t>
            </a:r>
            <a:r>
              <a:rPr lang="zh-CN" altLang="en-US" sz="1800" dirty="0" smtClean="0">
                <a:latin typeface="微软雅黑" pitchFamily="34" charset="-122"/>
              </a:rPr>
              <a:t>，在</a:t>
            </a:r>
            <a:r>
              <a:rPr lang="en-US" altLang="zh-CN" sz="1800" dirty="0" err="1" smtClean="0">
                <a:latin typeface="微软雅黑" pitchFamily="34" charset="-122"/>
              </a:rPr>
              <a:t>isv</a:t>
            </a:r>
            <a:r>
              <a:rPr lang="zh-CN" altLang="en-US" sz="1800" dirty="0" smtClean="0">
                <a:latin typeface="微软雅黑" pitchFamily="34" charset="-122"/>
              </a:rPr>
              <a:t>本地完整支持线上</a:t>
            </a:r>
            <a:r>
              <a:rPr lang="en-US" altLang="zh-CN" sz="1800" dirty="0" err="1" smtClean="0">
                <a:latin typeface="微软雅黑" pitchFamily="34" charset="-122"/>
              </a:rPr>
              <a:t>php</a:t>
            </a:r>
            <a:r>
              <a:rPr lang="zh-CN" altLang="en-US" sz="1800" dirty="0" smtClean="0">
                <a:latin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</a:rPr>
              <a:t>java</a:t>
            </a:r>
            <a:r>
              <a:rPr lang="zh-CN" altLang="en-US" sz="1800" dirty="0" smtClean="0">
                <a:latin typeface="微软雅黑" pitchFamily="34" charset="-122"/>
              </a:rPr>
              <a:t>功能的模拟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893763" lvl="2" indent="-268288"/>
            <a:endParaRPr lang="en-US" altLang="zh-CN" sz="2000" dirty="0" smtClean="0"/>
          </a:p>
        </p:txBody>
      </p:sp>
      <p:sp>
        <p:nvSpPr>
          <p:cNvPr id="4" name="TextBox 19"/>
          <p:cNvSpPr txBox="1"/>
          <p:nvPr/>
        </p:nvSpPr>
        <p:spPr>
          <a:xfrm>
            <a:off x="755576" y="458112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定时任务容器上集成我们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渲染引擎功能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ActivityManager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集成独立的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ttd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不停机升级，升级不重启用户的任务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容器的类不能和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应用中带的类冲突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1520" y="4253026"/>
            <a:ext cx="46593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技术难点</a:t>
            </a:r>
            <a:r>
              <a:rPr kumimoji="0"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818344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Tae</a:t>
            </a:r>
            <a:r>
              <a:rPr lang="zh-CN" altLang="en-US" sz="4000" dirty="0" smtClean="0"/>
              <a:t>定时任务架构设计</a:t>
            </a:r>
            <a:r>
              <a:rPr lang="en-US" altLang="zh-CN" sz="4000" dirty="0" smtClean="0"/>
              <a:t>1</a:t>
            </a:r>
            <a:endParaRPr lang="zh-CN" altLang="en-US" sz="4000" dirty="0" smtClean="0"/>
          </a:p>
        </p:txBody>
      </p:sp>
      <p:sp>
        <p:nvSpPr>
          <p:cNvPr id="75" name="矩形 74"/>
          <p:cNvSpPr/>
          <p:nvPr/>
        </p:nvSpPr>
        <p:spPr>
          <a:xfrm>
            <a:off x="539552" y="1484784"/>
            <a:ext cx="4176464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39552" y="4221088"/>
            <a:ext cx="4176464" cy="165618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43608" y="1484784"/>
            <a:ext cx="1152128" cy="50405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timer</a:t>
            </a:r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043608" y="2132856"/>
            <a:ext cx="2376264" cy="86409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JVM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923928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内网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cxnSp>
        <p:nvCxnSpPr>
          <p:cNvPr id="81" name="直线连接符 80"/>
          <p:cNvCxnSpPr/>
          <p:nvPr/>
        </p:nvCxnSpPr>
        <p:spPr>
          <a:xfrm>
            <a:off x="539552" y="3645024"/>
            <a:ext cx="4176464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2771800" y="3789040"/>
            <a:ext cx="1224136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staragent</a:t>
            </a:r>
            <a:endParaRPr kumimoji="1"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115616" y="2276872"/>
            <a:ext cx="1728192" cy="6480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ctivityManager</a:t>
            </a:r>
            <a:endParaRPr kumimoji="1" lang="zh-CN" altLang="en-US" dirty="0"/>
          </a:p>
        </p:txBody>
      </p:sp>
      <p:cxnSp>
        <p:nvCxnSpPr>
          <p:cNvPr id="85" name="曲线连接符 84"/>
          <p:cNvCxnSpPr>
            <a:stCxn id="77" idx="3"/>
          </p:cNvCxnSpPr>
          <p:nvPr/>
        </p:nvCxnSpPr>
        <p:spPr>
          <a:xfrm>
            <a:off x="2195736" y="1736812"/>
            <a:ext cx="216024" cy="468052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995936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售卖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cxnSp>
        <p:nvCxnSpPr>
          <p:cNvPr id="87" name="曲线连接符 86"/>
          <p:cNvCxnSpPr>
            <a:endCxn id="82" idx="0"/>
          </p:cNvCxnSpPr>
          <p:nvPr/>
        </p:nvCxnSpPr>
        <p:spPr>
          <a:xfrm>
            <a:off x="2411760" y="2924944"/>
            <a:ext cx="972108" cy="864096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339752" y="162880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trigger</a:t>
            </a:r>
            <a:endParaRPr kumimoji="1"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1043608" y="4869160"/>
            <a:ext cx="2736304" cy="86409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JVM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7584" y="34290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获取任务</a:t>
            </a:r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上报结果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915816" y="2051556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华文琥珀"/>
                <a:ea typeface="华文琥珀"/>
                <a:cs typeface="华文琥珀"/>
              </a:rPr>
              <a:t>JVM</a:t>
            </a:r>
            <a:endParaRPr kumimoji="1" lang="zh-CN" altLang="en-US" sz="1400" dirty="0">
              <a:solidFill>
                <a:schemeClr val="bg1"/>
              </a:solidFill>
              <a:latin typeface="华文琥珀"/>
              <a:ea typeface="华文琥珀"/>
              <a:cs typeface="华文琥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3383880"/>
            <a:ext cx="2260600" cy="2565400"/>
          </a:xfrm>
          <a:prstGeom prst="rect">
            <a:avLst/>
          </a:prstGeom>
        </p:spPr>
      </p:pic>
      <p:sp>
        <p:nvSpPr>
          <p:cNvPr id="88" name="矩形 87"/>
          <p:cNvSpPr/>
          <p:nvPr/>
        </p:nvSpPr>
        <p:spPr>
          <a:xfrm>
            <a:off x="1187624" y="4941168"/>
            <a:ext cx="1584176" cy="72008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 container</a:t>
            </a:r>
            <a:endParaRPr kumimoji="1" lang="zh-CN" altLang="en-US" dirty="0"/>
          </a:p>
        </p:txBody>
      </p:sp>
      <p:cxnSp>
        <p:nvCxnSpPr>
          <p:cNvPr id="89" name="曲线连接符 88"/>
          <p:cNvCxnSpPr>
            <a:stCxn id="82" idx="2"/>
          </p:cNvCxnSpPr>
          <p:nvPr/>
        </p:nvCxnSpPr>
        <p:spPr>
          <a:xfrm rot="5400000">
            <a:off x="2645786" y="4203086"/>
            <a:ext cx="432048" cy="1044116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83" idx="2"/>
          </p:cNvCxnSpPr>
          <p:nvPr/>
        </p:nvCxnSpPr>
        <p:spPr>
          <a:xfrm>
            <a:off x="1979712" y="2924944"/>
            <a:ext cx="0" cy="201622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15816" y="486916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华文琥珀"/>
                <a:ea typeface="华文琥珀"/>
                <a:cs typeface="华文琥珀"/>
              </a:rPr>
              <a:t>JVM</a:t>
            </a:r>
            <a:endParaRPr kumimoji="1" lang="zh-CN" altLang="en-US" sz="1400" dirty="0">
              <a:solidFill>
                <a:schemeClr val="bg1"/>
              </a:solidFill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102037990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11560" y="4149080"/>
            <a:ext cx="4176464" cy="165618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3568" y="4797152"/>
            <a:ext cx="4032448" cy="86409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Tae</a:t>
            </a:r>
            <a:r>
              <a:rPr lang="zh-CN" altLang="en-US" sz="4000" dirty="0" smtClean="0"/>
              <a:t>定时任务架构设计</a:t>
            </a:r>
            <a:r>
              <a:rPr lang="en-US" altLang="zh-CN" sz="4000" dirty="0" smtClean="0"/>
              <a:t>2</a:t>
            </a:r>
            <a:endParaRPr lang="zh-CN" altLang="en-US" sz="4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11560" y="1412776"/>
            <a:ext cx="4176464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115616" y="1412776"/>
            <a:ext cx="1152128" cy="50405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115616" y="2060848"/>
            <a:ext cx="3096344" cy="86409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JVM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63888" y="2204864"/>
            <a:ext cx="576064" cy="6480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TTD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995936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内网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cxnSp>
        <p:nvCxnSpPr>
          <p:cNvPr id="31" name="直线连接符 30"/>
          <p:cNvCxnSpPr/>
          <p:nvPr/>
        </p:nvCxnSpPr>
        <p:spPr>
          <a:xfrm>
            <a:off x="611560" y="3573016"/>
            <a:ext cx="4176464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843808" y="3717032"/>
            <a:ext cx="1224136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staragent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187624" y="2204864"/>
            <a:ext cx="1728192" cy="6480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ctivityManager</a:t>
            </a:r>
            <a:endParaRPr kumimoji="1" lang="zh-CN" altLang="en-US" dirty="0"/>
          </a:p>
        </p:txBody>
      </p:sp>
      <p:sp>
        <p:nvSpPr>
          <p:cNvPr id="34" name="左右箭头 33"/>
          <p:cNvSpPr/>
          <p:nvPr/>
        </p:nvSpPr>
        <p:spPr>
          <a:xfrm flipV="1">
            <a:off x="2915816" y="2420888"/>
            <a:ext cx="648072" cy="72008"/>
          </a:xfrm>
          <a:prstGeom prst="left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曲线连接符 34"/>
          <p:cNvCxnSpPr>
            <a:stCxn id="23" idx="3"/>
          </p:cNvCxnSpPr>
          <p:nvPr/>
        </p:nvCxnSpPr>
        <p:spPr>
          <a:xfrm>
            <a:off x="2267744" y="1664804"/>
            <a:ext cx="216024" cy="468052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995936" y="42117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售卖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cxnSp>
        <p:nvCxnSpPr>
          <p:cNvPr id="37" name="曲线连接符 36"/>
          <p:cNvCxnSpPr>
            <a:endCxn id="32" idx="0"/>
          </p:cNvCxnSpPr>
          <p:nvPr/>
        </p:nvCxnSpPr>
        <p:spPr>
          <a:xfrm>
            <a:off x="2483768" y="2852936"/>
            <a:ext cx="972108" cy="864096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7584" y="4869160"/>
            <a:ext cx="1584176" cy="72008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 container</a:t>
            </a:r>
            <a:endParaRPr kumimoji="1" lang="zh-CN" altLang="en-US" dirty="0"/>
          </a:p>
        </p:txBody>
      </p:sp>
      <p:cxnSp>
        <p:nvCxnSpPr>
          <p:cNvPr id="39" name="曲线连接符 38"/>
          <p:cNvCxnSpPr>
            <a:stCxn id="32" idx="2"/>
          </p:cNvCxnSpPr>
          <p:nvPr/>
        </p:nvCxnSpPr>
        <p:spPr>
          <a:xfrm rot="5400000">
            <a:off x="2717794" y="4131078"/>
            <a:ext cx="432048" cy="1044116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33" idx="2"/>
          </p:cNvCxnSpPr>
          <p:nvPr/>
        </p:nvCxnSpPr>
        <p:spPr>
          <a:xfrm>
            <a:off x="2051720" y="2852936"/>
            <a:ext cx="0" cy="201622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411760" y="155679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trigger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99592" y="33569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获取任务</a:t>
            </a:r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上报结果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7824" y="197954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华文琥珀"/>
                <a:ea typeface="华文琥珀"/>
                <a:cs typeface="华文琥珀"/>
              </a:rPr>
              <a:t>JVM</a:t>
            </a:r>
            <a:endParaRPr kumimoji="1" lang="zh-CN" altLang="en-US" sz="1400" dirty="0">
              <a:solidFill>
                <a:schemeClr val="bg1"/>
              </a:solidFill>
              <a:latin typeface="华文琥珀"/>
              <a:ea typeface="华文琥珀"/>
              <a:cs typeface="华文琥珀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63888" y="4869160"/>
            <a:ext cx="1080120" cy="72008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8" idx="3"/>
            <a:endCxn id="62" idx="1"/>
          </p:cNvCxnSpPr>
          <p:nvPr/>
        </p:nvCxnSpPr>
        <p:spPr>
          <a:xfrm>
            <a:off x="2411760" y="5229200"/>
            <a:ext cx="11521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411760" y="52292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c</a:t>
            </a:r>
            <a:r>
              <a:rPr kumimoji="1" lang="en-US" altLang="zh-CN" sz="1400" dirty="0" err="1" smtClean="0"/>
              <a:t>md</a:t>
            </a:r>
            <a:r>
              <a:rPr kumimoji="1" lang="en-US" altLang="zh-CN" sz="1400" dirty="0" smtClean="0"/>
              <a:t> invoke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012262" y="4725144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  <a:latin typeface="华文琥珀"/>
                <a:ea typeface="华文琥珀"/>
                <a:cs typeface="华文琥珀"/>
              </a:rPr>
              <a:t>JVM</a:t>
            </a:r>
            <a:endParaRPr kumimoji="1" lang="zh-CN" altLang="en-US" sz="1400" dirty="0">
              <a:solidFill>
                <a:schemeClr val="bg1"/>
              </a:solidFill>
              <a:latin typeface="华文琥珀"/>
              <a:ea typeface="华文琥珀"/>
              <a:cs typeface="华文琥珀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688" y="1556792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9479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5724128" y="1196752"/>
            <a:ext cx="3096344" cy="4536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Tae</a:t>
            </a:r>
            <a:r>
              <a:rPr lang="zh-CN" altLang="en-US" sz="4000" dirty="0" smtClean="0"/>
              <a:t>定时任务</a:t>
            </a:r>
            <a:r>
              <a:rPr lang="en-US" altLang="zh-CN" sz="4000" dirty="0" smtClean="0"/>
              <a:t>worker</a:t>
            </a:r>
            <a:r>
              <a:rPr lang="zh-CN" altLang="en-US" sz="4000" dirty="0" smtClean="0"/>
              <a:t>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6156176" y="1412776"/>
            <a:ext cx="230425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加载我们自己的类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6176" y="2852936"/>
            <a:ext cx="230425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加载用户应用自带的类和资源</a:t>
            </a:r>
          </a:p>
        </p:txBody>
      </p:sp>
      <p:cxnSp>
        <p:nvCxnSpPr>
          <p:cNvPr id="11" name="直线箭头连接符 10"/>
          <p:cNvCxnSpPr>
            <a:stCxn id="10" idx="0"/>
            <a:endCxn id="8" idx="2"/>
          </p:cNvCxnSpPr>
          <p:nvPr/>
        </p:nvCxnSpPr>
        <p:spPr>
          <a:xfrm flipV="1">
            <a:off x="7308304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08304" y="2420888"/>
            <a:ext cx="66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依赖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44208" y="5013176"/>
            <a:ext cx="156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容器资源隔离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124744"/>
            <a:ext cx="5638800" cy="5511800"/>
          </a:xfrm>
          <a:prstGeom prst="rect">
            <a:avLst/>
          </a:prstGeom>
        </p:spPr>
      </p:pic>
      <p:cxnSp>
        <p:nvCxnSpPr>
          <p:cNvPr id="14" name="直线箭头连接符 13"/>
          <p:cNvCxnSpPr>
            <a:endCxn id="8" idx="1"/>
          </p:cNvCxnSpPr>
          <p:nvPr/>
        </p:nvCxnSpPr>
        <p:spPr>
          <a:xfrm>
            <a:off x="5436096" y="1628800"/>
            <a:ext cx="720080" cy="18002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508104" y="2564904"/>
            <a:ext cx="720080" cy="252028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线形标注 2 1"/>
          <p:cNvSpPr/>
          <p:nvPr/>
        </p:nvSpPr>
        <p:spPr>
          <a:xfrm>
            <a:off x="683568" y="2060848"/>
            <a:ext cx="1872208" cy="792088"/>
          </a:xfrm>
          <a:prstGeom prst="borderCallout2">
            <a:avLst>
              <a:gd name="adj1" fmla="val 98911"/>
              <a:gd name="adj2" fmla="val 100324"/>
              <a:gd name="adj3" fmla="val 101880"/>
              <a:gd name="adj4" fmla="val 100783"/>
              <a:gd name="adj5" fmla="val 152581"/>
              <a:gd name="adj6" fmla="val 166251"/>
            </a:avLst>
          </a:prstGeom>
          <a:solidFill>
            <a:schemeClr val="accent6"/>
          </a:solidFill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如果是本地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SDK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各种依赖的服务要使用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Mock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线形标注 2 (无边框) 3"/>
          <p:cNvSpPr/>
          <p:nvPr/>
        </p:nvSpPr>
        <p:spPr>
          <a:xfrm>
            <a:off x="6228184" y="4077072"/>
            <a:ext cx="2088232" cy="79208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244"/>
              <a:gd name="adj6" fmla="val -2182"/>
            </a:avLst>
          </a:prstGeom>
          <a:solidFill>
            <a:srgbClr val="F79646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Log4j</a:t>
            </a:r>
          </a:p>
          <a:p>
            <a:pPr algn="ctr"/>
            <a:r>
              <a:rPr kumimoji="1" lang="en-US" altLang="zh-CN" dirty="0" smtClean="0"/>
              <a:t>Spring</a:t>
            </a:r>
          </a:p>
          <a:p>
            <a:pPr algn="ctr"/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405356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Fetchurl</a:t>
            </a:r>
            <a:r>
              <a:rPr lang="zh-CN" altLang="en-US" sz="4000" dirty="0" smtClean="0"/>
              <a:t>服务</a:t>
            </a:r>
            <a:endParaRPr lang="zh-CN" altLang="en-US" sz="4000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296429" y="1803872"/>
            <a:ext cx="8524043" cy="4252962"/>
            <a:chOff x="624979" y="1876123"/>
            <a:chExt cx="11016624" cy="4599457"/>
          </a:xfrm>
        </p:grpSpPr>
        <p:pic>
          <p:nvPicPr>
            <p:cNvPr id="26" name="Picture 2" descr="D:\Teliss_Tong\Copy\定期备份\工作备份\！PPT图片及版面资源\06-PPT精选插图\12-标签\方形阴影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79" y="5912972"/>
              <a:ext cx="5400600" cy="347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624979" y="2067557"/>
              <a:ext cx="5400600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1164448" y="2673565"/>
              <a:ext cx="4789122" cy="2913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800" b="1" dirty="0" smtClean="0">
                  <a:solidFill>
                    <a:schemeClr val="tx1"/>
                  </a:solidFill>
                </a:rPr>
                <a:t>TAE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给</a:t>
              </a:r>
              <a:r>
                <a:rPr lang="en-US" altLang="zh-CN" sz="1800" b="1" dirty="0" err="1" smtClean="0">
                  <a:solidFill>
                    <a:schemeClr val="tx1"/>
                  </a:solidFill>
                </a:rPr>
                <a:t>isv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提供的</a:t>
              </a:r>
              <a:r>
                <a:rPr lang="en-US" altLang="zh-CN" sz="1800" b="1" dirty="0" err="1" smtClean="0">
                  <a:solidFill>
                    <a:schemeClr val="tx1"/>
                  </a:solidFill>
                </a:rPr>
                <a:t>FetchUrl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服务，原先使用的是全局白名单，不能根据用户做区分，一个用户申请了一个</a:t>
              </a:r>
              <a:r>
                <a:rPr lang="en-US" altLang="zh-CN" sz="1800" b="1" dirty="0" err="1" smtClean="0">
                  <a:solidFill>
                    <a:schemeClr val="tx1"/>
                  </a:solidFill>
                </a:rPr>
                <a:t>url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的权限所有用户都可以访问。</a:t>
              </a:r>
              <a:endParaRPr lang="en-US" altLang="zh-CN" sz="1800" b="1" dirty="0" smtClean="0">
                <a:solidFill>
                  <a:schemeClr val="tx1"/>
                </a:solidFill>
              </a:endParaRPr>
            </a:p>
            <a:p>
              <a:r>
                <a:rPr lang="zh-CN" altLang="en-US" sz="1800" b="1" dirty="0" smtClean="0">
                  <a:solidFill>
                    <a:schemeClr val="tx1"/>
                  </a:solidFill>
                </a:rPr>
                <a:t>为了做更加严格的控制、清晰的管理和事后的分析，我们需要提供给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每个</a:t>
              </a:r>
              <a:r>
                <a:rPr lang="en-US" altLang="zh-CN" sz="1800" b="1" dirty="0" err="1" smtClean="0">
                  <a:solidFill>
                    <a:schemeClr val="tx1"/>
                  </a:solidFill>
                </a:rPr>
                <a:t>isv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一个</a:t>
              </a:r>
              <a:endParaRPr lang="en-US" altLang="zh-CN" sz="1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8836568">
              <a:off x="693143" y="2283361"/>
              <a:ext cx="754464" cy="51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  <a:endParaRPr 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241603" y="2420888"/>
              <a:ext cx="54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6241603" y="1876123"/>
              <a:ext cx="4789122" cy="502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pPr indent="0"/>
              <a:r>
                <a:rPr lang="zh-CN" altLang="en-US" sz="2000" b="1" dirty="0" smtClean="0">
                  <a:solidFill>
                    <a:schemeClr val="accent2"/>
                  </a:solidFill>
                </a:rPr>
                <a:t>主要工作</a:t>
              </a:r>
              <a:endParaRPr lang="en-US" altLang="zh-CN" sz="20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41603" y="2780927"/>
              <a:ext cx="5400000" cy="3694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Squid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acl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扩展功能分析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phython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扩展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squid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acl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配置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isv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个性化白名单配置功能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容器中的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fetchUrl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服务支持个性化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旧数据迁移以及推动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isv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申请自己需要的白名单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后面的上线维护以及技术支持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574640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Fetchurl</a:t>
            </a:r>
            <a:r>
              <a:rPr lang="zh-CN" altLang="en-US" sz="4000" dirty="0" smtClean="0"/>
              <a:t>服务架构</a:t>
            </a:r>
            <a:endParaRPr lang="zh-CN" altLang="en-US" sz="4000" dirty="0" smtClean="0"/>
          </a:p>
        </p:txBody>
      </p:sp>
      <p:sp>
        <p:nvSpPr>
          <p:cNvPr id="2" name="矩形 1"/>
          <p:cNvSpPr/>
          <p:nvPr/>
        </p:nvSpPr>
        <p:spPr>
          <a:xfrm>
            <a:off x="1331640" y="1268760"/>
            <a:ext cx="6696744" cy="216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07704" y="1556792"/>
            <a:ext cx="2304256" cy="792088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taeadmin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31640" y="3429000"/>
            <a:ext cx="6696744" cy="216024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68344" y="299695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SNAT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88024" y="1556792"/>
            <a:ext cx="2304256" cy="792088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juappcenter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92280" y="1340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内网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2280" y="51571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售卖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cxnSp>
        <p:nvCxnSpPr>
          <p:cNvPr id="6" name="直线箭头连接符 5"/>
          <p:cNvCxnSpPr>
            <a:stCxn id="3" idx="3"/>
            <a:endCxn id="15" idx="1"/>
          </p:cNvCxnSpPr>
          <p:nvPr/>
        </p:nvCxnSpPr>
        <p:spPr>
          <a:xfrm>
            <a:off x="4211960" y="1952836"/>
            <a:ext cx="57606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7704" y="3573016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http_proxy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347864" y="4725144"/>
            <a:ext cx="86409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vm1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67944" y="4797152"/>
            <a:ext cx="86409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vm2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60032" y="4941168"/>
            <a:ext cx="86409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vm2</a:t>
            </a:r>
            <a:endParaRPr kumimoji="1"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789040"/>
            <a:ext cx="360040" cy="360040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 flipV="1">
            <a:off x="4932040" y="3789040"/>
            <a:ext cx="2736304" cy="10081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3"/>
            <a:endCxn id="2" idx="3"/>
          </p:cNvCxnSpPr>
          <p:nvPr/>
        </p:nvCxnSpPr>
        <p:spPr>
          <a:xfrm flipH="1" flipV="1">
            <a:off x="8028384" y="2348880"/>
            <a:ext cx="554360" cy="1105272"/>
          </a:xfrm>
          <a:prstGeom prst="curvedConnector3">
            <a:avLst>
              <a:gd name="adj1" fmla="val -41237"/>
            </a:avLst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5724128" y="3941440"/>
            <a:ext cx="2096616" cy="121575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067944" y="3573016"/>
            <a:ext cx="3600400" cy="11521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3419872" y="4293096"/>
            <a:ext cx="360040" cy="3600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3" idx="0"/>
          </p:cNvCxnSpPr>
          <p:nvPr/>
        </p:nvCxnSpPr>
        <p:spPr>
          <a:xfrm flipH="1" flipV="1">
            <a:off x="3851920" y="4149080"/>
            <a:ext cx="648072" cy="6480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H="1" flipV="1">
            <a:off x="3851920" y="3933056"/>
            <a:ext cx="151216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8" idx="1"/>
          </p:cNvCxnSpPr>
          <p:nvPr/>
        </p:nvCxnSpPr>
        <p:spPr>
          <a:xfrm flipH="1">
            <a:off x="827584" y="3933056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15616" y="3861048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635896" y="335699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ogin.py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707904" y="3501008"/>
            <a:ext cx="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acl.py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339752" y="3573016"/>
            <a:ext cx="1008112" cy="28803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squid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5" idx="2"/>
            <a:endCxn id="8" idx="0"/>
          </p:cNvCxnSpPr>
          <p:nvPr/>
        </p:nvCxnSpPr>
        <p:spPr>
          <a:xfrm flipH="1">
            <a:off x="2879812" y="2348880"/>
            <a:ext cx="3060340" cy="122413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01739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95536" y="2755243"/>
            <a:ext cx="48006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kumimoji="0" lang="en-US" altLang="zh-CN" sz="2000" b="1" dirty="0" smtClean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ICBU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共享建站平台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店铺三方业务接入插件化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.3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微博淘宝版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1.4 TAE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定时任务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1.5 TAE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fetchurl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95536" y="2636912"/>
            <a:ext cx="828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19" name="组合 23"/>
          <p:cNvGrpSpPr/>
          <p:nvPr/>
        </p:nvGrpSpPr>
        <p:grpSpPr>
          <a:xfrm>
            <a:off x="5076056" y="1180867"/>
            <a:ext cx="3665442" cy="1209310"/>
            <a:chOff x="4932040" y="476672"/>
            <a:chExt cx="3600400" cy="1368152"/>
          </a:xfrm>
        </p:grpSpPr>
        <p:sp>
          <p:nvSpPr>
            <p:cNvPr id="21" name="矩形 20"/>
            <p:cNvSpPr/>
            <p:nvPr/>
          </p:nvSpPr>
          <p:spPr>
            <a:xfrm>
              <a:off x="4932040" y="576857"/>
              <a:ext cx="3600400" cy="12679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932040" y="548680"/>
              <a:ext cx="936104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 dirty="0">
                <a:solidFill>
                  <a:schemeClr val="tx1"/>
                </a:solidFill>
                <a:latin typeface="Calligraphic" pitchFamily="2" charset="0"/>
                <a:ea typeface="微软雅黑" pitchFamily="34" charset="-122"/>
              </a:endParaRPr>
            </a:p>
          </p:txBody>
        </p:sp>
        <p:sp>
          <p:nvSpPr>
            <p:cNvPr id="38" name="TextBox 24"/>
            <p:cNvSpPr txBox="1"/>
            <p:nvPr/>
          </p:nvSpPr>
          <p:spPr>
            <a:xfrm>
              <a:off x="5894007" y="910461"/>
              <a:ext cx="2396375" cy="60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项目介绍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25"/>
            <p:cNvSpPr txBox="1"/>
            <p:nvPr/>
          </p:nvSpPr>
          <p:spPr>
            <a:xfrm>
              <a:off x="5143589" y="476672"/>
              <a:ext cx="581670" cy="86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latin typeface="Impact" pitchFamily="34" charset="0"/>
                  <a:ea typeface="华文琥珀" pitchFamily="2" charset="-122"/>
                </a:rPr>
                <a:t>1</a:t>
              </a:r>
              <a:endParaRPr lang="zh-CN" altLang="en-US" sz="6000" dirty="0">
                <a:latin typeface="Impact" pitchFamily="34" charset="0"/>
                <a:ea typeface="华文琥珀" pitchFamily="2" charset="-122"/>
              </a:endParaRPr>
            </a:p>
          </p:txBody>
        </p:sp>
      </p:grpSp>
      <p:grpSp>
        <p:nvGrpSpPr>
          <p:cNvPr id="40" name="组合 26"/>
          <p:cNvGrpSpPr/>
          <p:nvPr/>
        </p:nvGrpSpPr>
        <p:grpSpPr>
          <a:xfrm>
            <a:off x="5076056" y="2935121"/>
            <a:ext cx="3627512" cy="1073449"/>
            <a:chOff x="5148064" y="2132856"/>
            <a:chExt cx="3627512" cy="1428760"/>
          </a:xfrm>
        </p:grpSpPr>
        <p:sp>
          <p:nvSpPr>
            <p:cNvPr id="41" name="矩形 40"/>
            <p:cNvSpPr/>
            <p:nvPr/>
          </p:nvSpPr>
          <p:spPr>
            <a:xfrm>
              <a:off x="5148064" y="2132856"/>
              <a:ext cx="3627512" cy="142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ea typeface="微软雅黑" pitchFamily="34" charset="-122"/>
                </a:rPr>
                <a:t>   理由陈述</a:t>
              </a:r>
              <a:endParaRPr lang="zh-CN" altLang="en-US" sz="4000" dirty="0">
                <a:ea typeface="微软雅黑" pitchFamily="34" charset="-122"/>
              </a:endParaRP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5316694" y="2204864"/>
              <a:ext cx="623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>
                      <a:lumMod val="65000"/>
                    </a:schemeClr>
                  </a:solidFill>
                  <a:latin typeface="Impact" pitchFamily="34" charset="0"/>
                  <a:ea typeface="华文琥珀" pitchFamily="2" charset="-122"/>
                </a:rPr>
                <a:t>2</a:t>
              </a:r>
              <a:endParaRPr lang="zh-CN" altLang="en-US" sz="6000" dirty="0">
                <a:solidFill>
                  <a:schemeClr val="bg1">
                    <a:lumMod val="65000"/>
                  </a:schemeClr>
                </a:solidFill>
                <a:latin typeface="Impact" pitchFamily="34" charset="0"/>
                <a:ea typeface="华文琥珀" pitchFamily="2" charset="-122"/>
              </a:endParaRPr>
            </a:p>
          </p:txBody>
        </p:sp>
      </p:grpSp>
      <p:grpSp>
        <p:nvGrpSpPr>
          <p:cNvPr id="43" name="组合 32"/>
          <p:cNvGrpSpPr/>
          <p:nvPr/>
        </p:nvGrpSpPr>
        <p:grpSpPr>
          <a:xfrm>
            <a:off x="5072066" y="4398744"/>
            <a:ext cx="3627512" cy="1073449"/>
            <a:chOff x="5148064" y="2132856"/>
            <a:chExt cx="3627512" cy="1428760"/>
          </a:xfrm>
        </p:grpSpPr>
        <p:sp>
          <p:nvSpPr>
            <p:cNvPr id="44" name="矩形 43"/>
            <p:cNvSpPr/>
            <p:nvPr/>
          </p:nvSpPr>
          <p:spPr>
            <a:xfrm>
              <a:off x="5148064" y="2132856"/>
              <a:ext cx="3627512" cy="142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ea typeface="微软雅黑" pitchFamily="34" charset="-122"/>
                </a:rPr>
                <a:t>  未来规划</a:t>
              </a:r>
              <a:endParaRPr lang="zh-CN" altLang="en-US" sz="4000" dirty="0">
                <a:ea typeface="微软雅黑" pitchFamily="34" charset="-122"/>
              </a:endParaRPr>
            </a:p>
          </p:txBody>
        </p:sp>
        <p:sp>
          <p:nvSpPr>
            <p:cNvPr id="45" name="TextBox 34"/>
            <p:cNvSpPr txBox="1"/>
            <p:nvPr/>
          </p:nvSpPr>
          <p:spPr>
            <a:xfrm>
              <a:off x="5316694" y="2204864"/>
              <a:ext cx="623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>
                      <a:lumMod val="65000"/>
                    </a:schemeClr>
                  </a:solidFill>
                  <a:latin typeface="Impact" pitchFamily="34" charset="0"/>
                  <a:ea typeface="华文琥珀" pitchFamily="2" charset="-122"/>
                </a:rPr>
                <a:t>3</a:t>
              </a:r>
              <a:endParaRPr lang="zh-CN" altLang="en-US" sz="6000" dirty="0">
                <a:solidFill>
                  <a:schemeClr val="bg1">
                    <a:lumMod val="65000"/>
                  </a:schemeClr>
                </a:solidFill>
                <a:latin typeface="Impact" pitchFamily="34" charset="0"/>
                <a:ea typeface="华文琥珀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98883"/>
      </p:ext>
    </p:extLst>
  </p:cSld>
  <p:clrMapOvr>
    <a:masterClrMapping/>
  </p:clrMapOvr>
  <p:transition xmlns:p14="http://schemas.microsoft.com/office/powerpoint/2010/main" advTm="84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其它项目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1340768"/>
            <a:ext cx="68407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麦麦接入店铺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输出设计方案使用插件化开发方式把麦麦的创建入口接入店铺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店铺活动中心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使用插件化开发方式创建店铺营销中心，并成功支持了红包、优惠券、秒杀等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活动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承接页的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展示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无线建站项目开发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改造我们的渲染引擎在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taecontainer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实现了无线模块的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页面的渲染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一阳指底层改版共建项目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带领团队在三周时间把一阳指底层使用我们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的插件化开发机制重写了，完全按照我们的模块规范，我们的渲染引擎改写了一阳指的装修和浏览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Clr>
                <a:srgbClr val="C00000"/>
              </a:buClr>
              <a:buFont typeface="Wingdings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提供统一的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用户和权限管理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正在开发中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814118"/>
      </p:ext>
    </p:extLst>
  </p:cSld>
  <p:clrMapOvr>
    <a:masterClrMapping/>
  </p:clrMapOvr>
  <p:transition xmlns:p14="http://schemas.microsoft.com/office/powerpoint/2010/main" advTm="453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498775" y="4465977"/>
            <a:ext cx="828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5076056" y="2780928"/>
            <a:ext cx="3665442" cy="1609591"/>
            <a:chOff x="4932040" y="476672"/>
            <a:chExt cx="3600400" cy="1368152"/>
          </a:xfrm>
        </p:grpSpPr>
        <p:sp>
          <p:nvSpPr>
            <p:cNvPr id="23" name="矩形 22"/>
            <p:cNvSpPr/>
            <p:nvPr/>
          </p:nvSpPr>
          <p:spPr>
            <a:xfrm>
              <a:off x="4932040" y="576857"/>
              <a:ext cx="3600400" cy="12679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32040" y="548680"/>
              <a:ext cx="936104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 dirty="0">
                <a:solidFill>
                  <a:schemeClr val="tx1"/>
                </a:solidFill>
                <a:latin typeface="Calligraphic" pitchFamily="2" charset="0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94007" y="910461"/>
              <a:ext cx="2396375" cy="60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理由陈述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3589" y="476672"/>
              <a:ext cx="581670" cy="86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latin typeface="Impact" pitchFamily="34" charset="0"/>
                  <a:ea typeface="华文琥珀" pitchFamily="2" charset="-122"/>
                </a:rPr>
                <a:t>2</a:t>
              </a:r>
              <a:endParaRPr lang="zh-CN" altLang="en-US" sz="6000" dirty="0">
                <a:latin typeface="Impact" pitchFamily="34" charset="0"/>
                <a:ea typeface="华文琥珀" pitchFamily="2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076056" y="1196752"/>
            <a:ext cx="3627512" cy="1428760"/>
            <a:chOff x="5177408" y="1005679"/>
            <a:chExt cx="3627512" cy="1428760"/>
          </a:xfrm>
        </p:grpSpPr>
        <p:sp>
          <p:nvSpPr>
            <p:cNvPr id="28" name="矩形 27"/>
            <p:cNvSpPr/>
            <p:nvPr/>
          </p:nvSpPr>
          <p:spPr>
            <a:xfrm>
              <a:off x="5177408" y="1005679"/>
              <a:ext cx="3627512" cy="142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ea typeface="微软雅黑" pitchFamily="34" charset="-122"/>
                </a:rPr>
                <a:t>   项目介绍</a:t>
              </a:r>
              <a:endParaRPr lang="zh-CN" altLang="en-US" sz="4000" dirty="0"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9808" y="1081879"/>
              <a:ext cx="623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>
                      <a:lumMod val="65000"/>
                    </a:schemeClr>
                  </a:solidFill>
                  <a:latin typeface="Impact" pitchFamily="34" charset="0"/>
                  <a:ea typeface="华文琥珀" pitchFamily="2" charset="-122"/>
                </a:rPr>
                <a:t>1</a:t>
              </a:r>
              <a:endParaRPr lang="zh-CN" altLang="en-US" sz="6000" dirty="0">
                <a:solidFill>
                  <a:schemeClr val="bg1">
                    <a:lumMod val="65000"/>
                  </a:schemeClr>
                </a:solidFill>
                <a:latin typeface="Impact" pitchFamily="34" charset="0"/>
                <a:ea typeface="华文琥珀" pitchFamily="2" charset="-122"/>
              </a:endParaRPr>
            </a:p>
          </p:txBody>
        </p:sp>
      </p:grpSp>
      <p:grpSp>
        <p:nvGrpSpPr>
          <p:cNvPr id="5" name="组合 32"/>
          <p:cNvGrpSpPr/>
          <p:nvPr/>
        </p:nvGrpSpPr>
        <p:grpSpPr>
          <a:xfrm>
            <a:off x="5061520" y="4509120"/>
            <a:ext cx="3627512" cy="1428760"/>
            <a:chOff x="5148064" y="2132856"/>
            <a:chExt cx="3627512" cy="1428760"/>
          </a:xfrm>
        </p:grpSpPr>
        <p:sp>
          <p:nvSpPr>
            <p:cNvPr id="34" name="矩形 33"/>
            <p:cNvSpPr/>
            <p:nvPr/>
          </p:nvSpPr>
          <p:spPr>
            <a:xfrm>
              <a:off x="5148064" y="2132856"/>
              <a:ext cx="3627512" cy="142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ea typeface="微软雅黑" pitchFamily="34" charset="-122"/>
                </a:rPr>
                <a:t>  未来展望</a:t>
              </a:r>
              <a:endParaRPr lang="zh-CN" altLang="en-US" sz="4000" dirty="0"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16694" y="2204864"/>
              <a:ext cx="623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>
                      <a:lumMod val="65000"/>
                    </a:schemeClr>
                  </a:solidFill>
                  <a:latin typeface="Impact" pitchFamily="34" charset="0"/>
                  <a:ea typeface="华文琥珀" pitchFamily="2" charset="-122"/>
                </a:rPr>
                <a:t>3</a:t>
              </a:r>
              <a:endParaRPr lang="zh-CN" altLang="en-US" sz="6000" dirty="0">
                <a:solidFill>
                  <a:schemeClr val="bg1">
                    <a:lumMod val="65000"/>
                  </a:schemeClr>
                </a:solidFill>
                <a:latin typeface="Impact" pitchFamily="34" charset="0"/>
                <a:ea typeface="华文琥珀" pitchFamily="2" charset="-122"/>
              </a:endParaRPr>
            </a:p>
          </p:txBody>
        </p:sp>
      </p:grp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81000" y="3233192"/>
            <a:ext cx="480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en-US" altLang="zh-CN" sz="2000" b="1" dirty="0" smtClean="0"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技术相关理由</a:t>
            </a:r>
            <a:endParaRPr kumimoji="0"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非技术相关理由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126835"/>
      </p:ext>
    </p:extLst>
  </p:cSld>
  <p:clrMapOvr>
    <a:masterClrMapping/>
  </p:clrMapOvr>
  <p:transition xmlns:p14="http://schemas.microsoft.com/office/powerpoint/2010/main" advTm="297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4000" dirty="0" smtClean="0"/>
              <a:t>晋升理由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技术相关</a:t>
            </a:r>
            <a:endParaRPr lang="en-US" sz="4000" dirty="0" smtClean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115616" y="1412776"/>
            <a:ext cx="7272808" cy="510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一线编码工作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多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年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，编码经验丰富，对各种线上问题定位比较快速，经常做救火队员紧急处理各种线上OOM、响应慢等问题，给组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内同事培训过如何快速定位线上问题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分享如何使用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yourkit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housemd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btrace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做性能分析或线上问题定位 </a:t>
            </a:r>
            <a:endParaRPr lang="zh-CN" altLang="zh-CN" dirty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分享如何用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housemd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一步一步定位线上服务响应比较慢的原因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分享如何 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jstack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定位出来系统初始化和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Groovy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初始化的死锁，导致的系统启动后没有响应 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做了两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年店铺后台的SiteCenter和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SiteMisc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的系统owner，保证了功能和系统的稳定运行，对高并发、高可用性系统非常了解</a:t>
            </a: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在淘宝两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年多对淘系技术店铺业务都比较熟悉，具备系统分析和设计能力，输出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了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ICBU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、麦麦、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微博淘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宝版、粉丝价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1212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店铺营销中心等项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目的设计文档</a:t>
            </a: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57877419"/>
      </p:ext>
    </p:extLst>
  </p:cSld>
  <p:clrMapOvr>
    <a:masterClrMapping/>
  </p:clrMapOvr>
  <p:transition xmlns:p14="http://schemas.microsoft.com/office/powerpoint/2010/main" advTm="297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4000" dirty="0" smtClean="0"/>
              <a:t>晋升理由</a:t>
            </a:r>
            <a:r>
              <a:rPr lang="zh-CN" altLang="zh-CN" sz="4000" dirty="0"/>
              <a:t> </a:t>
            </a:r>
            <a:r>
              <a:rPr lang="en-US" altLang="zh-CN" sz="4000" dirty="0" smtClean="0"/>
              <a:t>–</a:t>
            </a:r>
            <a:r>
              <a:rPr lang="zh-CN" altLang="en-US" sz="4000" dirty="0" smtClean="0"/>
              <a:t> 非技术相关</a:t>
            </a:r>
            <a:endParaRPr lang="en-US" sz="4000" dirty="0" smtClean="0"/>
          </a:p>
        </p:txBody>
      </p:sp>
      <p:sp>
        <p:nvSpPr>
          <p:cNvPr id="8" name="TextBox 36"/>
          <p:cNvSpPr txBox="1"/>
          <p:nvPr/>
        </p:nvSpPr>
        <p:spPr>
          <a:xfrm>
            <a:off x="1115616" y="1412776"/>
            <a:ext cx="7272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项目管理经验丰富，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经常负责跨团队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、跨部门的项目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，推动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不同部门间的合作共享共建，项目进度控制和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协作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，确保所有项目保质按时完成 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ICBU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接入建站平台跨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BU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合作共享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微博淘宝版跨公司 合作共建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1212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跨藉由目组合作共建 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一阳指底层改版 ， 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BU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合作共建，三个星期上线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TAE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支持分片任务 ，跨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BU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合作共建</a:t>
            </a:r>
            <a:endParaRPr lang="zh-CN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经常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帮助同事分析解决工作中遇到的各种技术问题，帮忙做代码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review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新人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培养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，项目过程 中注意对新人的培养和指导 ，让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曦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晢等新进来的同事尽快熟悉店铺这边的业务和技术。</a:t>
            </a: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zh-CN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</a:pP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99375750"/>
      </p:ext>
    </p:extLst>
  </p:cSld>
  <p:clrMapOvr>
    <a:masterClrMapping/>
  </p:clrMapOvr>
  <p:transition xmlns:p14="http://schemas.microsoft.com/office/powerpoint/2010/main" advTm="297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539552" y="6309320"/>
            <a:ext cx="828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5004048" y="4581128"/>
            <a:ext cx="3665442" cy="1609591"/>
            <a:chOff x="4932040" y="476672"/>
            <a:chExt cx="3600400" cy="1368152"/>
          </a:xfrm>
        </p:grpSpPr>
        <p:sp>
          <p:nvSpPr>
            <p:cNvPr id="23" name="矩形 22"/>
            <p:cNvSpPr/>
            <p:nvPr/>
          </p:nvSpPr>
          <p:spPr>
            <a:xfrm>
              <a:off x="4932040" y="576857"/>
              <a:ext cx="3600400" cy="12679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32040" y="548680"/>
              <a:ext cx="936104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 dirty="0">
                <a:solidFill>
                  <a:schemeClr val="tx1"/>
                </a:solidFill>
                <a:latin typeface="Calligraphic" pitchFamily="2" charset="0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94007" y="910461"/>
              <a:ext cx="2396375" cy="60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未来展望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3589" y="476672"/>
              <a:ext cx="581670" cy="86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latin typeface="Impact" pitchFamily="34" charset="0"/>
                  <a:ea typeface="华文琥珀" pitchFamily="2" charset="-122"/>
                </a:rPr>
                <a:t>3</a:t>
              </a:r>
              <a:endParaRPr lang="zh-CN" altLang="en-US" sz="6000" dirty="0">
                <a:latin typeface="Impact" pitchFamily="34" charset="0"/>
                <a:ea typeface="华文琥珀" pitchFamily="2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076056" y="1340768"/>
            <a:ext cx="3627512" cy="1428760"/>
            <a:chOff x="5177408" y="1005679"/>
            <a:chExt cx="3627512" cy="1428760"/>
          </a:xfrm>
        </p:grpSpPr>
        <p:sp>
          <p:nvSpPr>
            <p:cNvPr id="28" name="矩形 27"/>
            <p:cNvSpPr/>
            <p:nvPr/>
          </p:nvSpPr>
          <p:spPr>
            <a:xfrm>
              <a:off x="5177408" y="1005679"/>
              <a:ext cx="3627512" cy="142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ea typeface="微软雅黑" pitchFamily="34" charset="-122"/>
                </a:rPr>
                <a:t> 项目介绍</a:t>
              </a:r>
              <a:endParaRPr lang="zh-CN" altLang="en-US" sz="4000" dirty="0"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9808" y="1081879"/>
              <a:ext cx="623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>
                      <a:lumMod val="65000"/>
                    </a:schemeClr>
                  </a:solidFill>
                  <a:latin typeface="Impact" pitchFamily="34" charset="0"/>
                  <a:ea typeface="华文琥珀" pitchFamily="2" charset="-122"/>
                </a:rPr>
                <a:t>1</a:t>
              </a:r>
              <a:endParaRPr lang="zh-CN" altLang="en-US" sz="6000" dirty="0">
                <a:solidFill>
                  <a:schemeClr val="bg1">
                    <a:lumMod val="65000"/>
                  </a:schemeClr>
                </a:solidFill>
                <a:latin typeface="Impact" pitchFamily="34" charset="0"/>
                <a:ea typeface="华文琥珀" pitchFamily="2" charset="-122"/>
              </a:endParaRPr>
            </a:p>
          </p:txBody>
        </p:sp>
      </p:grpSp>
      <p:grpSp>
        <p:nvGrpSpPr>
          <p:cNvPr id="4" name="组合 29"/>
          <p:cNvGrpSpPr/>
          <p:nvPr/>
        </p:nvGrpSpPr>
        <p:grpSpPr>
          <a:xfrm>
            <a:off x="5046712" y="2921928"/>
            <a:ext cx="3627512" cy="1428760"/>
            <a:chOff x="5148064" y="476572"/>
            <a:chExt cx="3627512" cy="1428760"/>
          </a:xfrm>
        </p:grpSpPr>
        <p:sp>
          <p:nvSpPr>
            <p:cNvPr id="31" name="矩形 30"/>
            <p:cNvSpPr/>
            <p:nvPr/>
          </p:nvSpPr>
          <p:spPr>
            <a:xfrm>
              <a:off x="5148064" y="476572"/>
              <a:ext cx="3627512" cy="1428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ea typeface="微软雅黑" pitchFamily="34" charset="-122"/>
                </a:rPr>
                <a:t> 技术亮点</a:t>
              </a:r>
              <a:endParaRPr lang="zh-CN" altLang="en-US" sz="4000" dirty="0"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9808" y="552772"/>
              <a:ext cx="623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>
                      <a:lumMod val="65000"/>
                    </a:schemeClr>
                  </a:solidFill>
                  <a:latin typeface="Impact" pitchFamily="34" charset="0"/>
                  <a:ea typeface="华文琥珀" pitchFamily="2" charset="-122"/>
                </a:rPr>
                <a:t>2 </a:t>
              </a:r>
              <a:endParaRPr lang="zh-CN" altLang="en-US" sz="6000" dirty="0">
                <a:solidFill>
                  <a:schemeClr val="bg1">
                    <a:lumMod val="65000"/>
                  </a:schemeClr>
                </a:solidFill>
                <a:latin typeface="Impact" pitchFamily="34" charset="0"/>
                <a:ea typeface="华文琥珀" pitchFamily="2" charset="-122"/>
              </a:endParaRPr>
            </a:p>
          </p:txBody>
        </p:sp>
      </p:grp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04800" y="5698991"/>
            <a:ext cx="48006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r>
              <a:rPr kumimoji="0" lang="en-US" altLang="zh-CN" sz="2000" b="1" dirty="0" smtClean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kumimoji="0" lang="zh-CN" altLang="en-US" sz="20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kumimoji="0" lang="en-US" altLang="zh-CN" sz="2000" b="1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kumimoji="0" lang="zh-CN" altLang="en-US" sz="2000" b="1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04850" lvl="1" indent="-342900" algn="l">
              <a:spcBef>
                <a:spcPct val="20000"/>
              </a:spcBef>
              <a:spcAft>
                <a:spcPct val="20000"/>
              </a:spcAft>
              <a:buClr>
                <a:srgbClr val="346A6C"/>
              </a:buClr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14348"/>
      </p:ext>
    </p:extLst>
  </p:cSld>
  <p:clrMapOvr>
    <a:masterClrMapping/>
  </p:clrMapOvr>
  <p:transition xmlns:p14="http://schemas.microsoft.com/office/powerpoint/2010/main" advTm="344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6"/>
          <p:cNvSpPr>
            <a:spLocks noGrp="1"/>
          </p:cNvSpPr>
          <p:nvPr>
            <p:ph type="title"/>
          </p:nvPr>
        </p:nvSpPr>
        <p:spPr>
          <a:xfrm>
            <a:off x="1115616" y="-76200"/>
            <a:ext cx="684076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未来展望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sz="4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6"/>
          <p:cNvSpPr txBox="1"/>
          <p:nvPr/>
        </p:nvSpPr>
        <p:spPr>
          <a:xfrm>
            <a:off x="1115616" y="1268760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把淘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宝内部的各种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好用的服务或工具做服务化封装并开放给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isv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使用，像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ODPS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Redis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等服务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p"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提供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性能打点的功能方便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isv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做性能统计和调优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0">
              <a:buClr>
                <a:srgbClr val="C00000"/>
              </a:buClr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做好已经提供的服务的监控和优化，经常找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isv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聊一下了解一下他们的痛点，持续优化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p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了解业内其它的一些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PAAS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云计算平台优点，和我们的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TAE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结合起来看有什么可以借鉴的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p"/>
            </a:pPr>
            <a:endParaRPr lang="zh-CN" altLang="en-US" dirty="0"/>
          </a:p>
          <a:p>
            <a:pPr lvl="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了解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ace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底层资源隔离的相关技术，看一下和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docker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等隔离方案有什么区别和改进的空间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0">
              <a:buClr>
                <a:srgbClr val="C00000"/>
              </a:buClr>
            </a:pPr>
            <a:endParaRPr lang="zh-CN" altLang="en-US" dirty="0"/>
          </a:p>
          <a:p>
            <a:pPr marL="285750" indent="-285750">
              <a:buClr>
                <a:srgbClr val="C00000"/>
              </a:buClr>
              <a:buFont typeface="Wingdings" charset="2"/>
              <a:buChar char="p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参与更多的团队内外部的分享和交流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7028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advTm="64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72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</a:rPr>
              <a:t>支持</a:t>
            </a:r>
            <a:r>
              <a:rPr lang="en-US" altLang="zh-CN" sz="4000" b="1" dirty="0" smtClean="0">
                <a:latin typeface="微软雅黑" pitchFamily="34" charset="-122"/>
              </a:rPr>
              <a:t>ICBU</a:t>
            </a:r>
            <a:r>
              <a:rPr lang="zh-CN" altLang="en-US" sz="4000" b="1" dirty="0" smtClean="0">
                <a:latin typeface="微软雅黑" pitchFamily="34" charset="-122"/>
              </a:rPr>
              <a:t>建站模块数据同步</a:t>
            </a:r>
            <a:endParaRPr lang="zh-CN" altLang="en-US" sz="4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767862"/>
            <a:ext cx="4968552" cy="60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6644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微博淘宝版卖家开通流程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64704"/>
            <a:ext cx="6624736" cy="60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90849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微博淘宝版之粉丝价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764704"/>
            <a:ext cx="7424752" cy="56612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790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582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</a:rPr>
              <a:t>支持</a:t>
            </a:r>
            <a:r>
              <a:rPr lang="en-US" altLang="zh-CN" sz="4000" b="1" dirty="0">
                <a:latin typeface="微软雅黑" pitchFamily="34" charset="-122"/>
              </a:rPr>
              <a:t>ICBU</a:t>
            </a:r>
            <a:r>
              <a:rPr lang="zh-CN" altLang="en-US" sz="4000" b="1" dirty="0">
                <a:latin typeface="微软雅黑" pitchFamily="34" charset="-122"/>
              </a:rPr>
              <a:t>共享建站平台</a:t>
            </a:r>
            <a:endParaRPr lang="zh-CN" altLang="en-US" sz="4000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296429" y="1803872"/>
            <a:ext cx="8524043" cy="4054020"/>
            <a:chOff x="624979" y="1876123"/>
            <a:chExt cx="11016624" cy="4384307"/>
          </a:xfrm>
        </p:grpSpPr>
        <p:pic>
          <p:nvPicPr>
            <p:cNvPr id="26" name="Picture 2" descr="D:\Teliss_Tong\Copy\定期备份\工作备份\！PPT图片及版面资源\06-PPT精选插图\12-标签\方形阴影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79" y="5912972"/>
              <a:ext cx="5400600" cy="347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624979" y="2067557"/>
              <a:ext cx="5400600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1164448" y="2673565"/>
              <a:ext cx="4789122" cy="3502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800" dirty="0" smtClean="0"/>
                <a:t>ICBU</a:t>
              </a:r>
              <a:r>
                <a:rPr lang="zh-CN" altLang="en-US" sz="1800" dirty="0" smtClean="0"/>
                <a:t>速卖通</a:t>
              </a:r>
              <a:r>
                <a:rPr lang="en-US" altLang="zh-CN" sz="1800" dirty="0" smtClean="0"/>
                <a:t>(</a:t>
              </a:r>
              <a:r>
                <a:rPr lang="en-US" altLang="zh-CN" sz="1800" dirty="0" smtClean="0">
                  <a:hlinkClick r:id="rId5"/>
                </a:rPr>
                <a:t>http://www.aliexpress.com/)</a:t>
              </a:r>
              <a:r>
                <a:rPr lang="zh-CN" altLang="en-US" sz="1800" dirty="0" smtClean="0"/>
                <a:t>需要给卖家提供更强的装修功能 ，店铺平台在这一方面积累了比较多的经验。我作为技术负责人实现了建站平台支持</a:t>
              </a:r>
              <a:r>
                <a:rPr lang="en-US" altLang="zh-CN" sz="1800" dirty="0" smtClean="0"/>
                <a:t>ICBU</a:t>
              </a:r>
              <a:r>
                <a:rPr lang="zh-CN" altLang="en-US" sz="1800" dirty="0" smtClean="0"/>
                <a:t>装修和浏览业务的项目</a:t>
              </a:r>
              <a:r>
                <a:rPr lang="zh-CN" altLang="en-US" sz="1400" dirty="0" smtClean="0"/>
                <a:t>。</a:t>
              </a:r>
              <a:endParaRPr lang="en-US" altLang="zh-CN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8836568">
              <a:off x="693143" y="2283361"/>
              <a:ext cx="754464" cy="51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  <a:endParaRPr 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241603" y="2420888"/>
              <a:ext cx="54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6241603" y="1876123"/>
              <a:ext cx="4789122" cy="502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pPr indent="0"/>
              <a:r>
                <a:rPr lang="zh-CN" altLang="en-US" sz="2000" b="1" dirty="0" smtClean="0">
                  <a:solidFill>
                    <a:schemeClr val="accent2"/>
                  </a:solidFill>
                </a:rPr>
                <a:t>主要工作</a:t>
              </a:r>
              <a:endParaRPr lang="en-US" altLang="zh-CN" sz="20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41603" y="2780927"/>
              <a:ext cx="5400000" cy="2795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sitecenter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拆分部署方案设计与实现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渲染引擎和缓存设计与实现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模块推送方案设计与实现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国际化渲染方案设计与实现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53975" indent="-342900">
                <a:buClr>
                  <a:schemeClr val="accent2"/>
                </a:buClr>
                <a:buFont typeface="Wingdings" charset="2"/>
                <a:buChar char="p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后面的上线维护以及技术支持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156171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Tae</a:t>
            </a:r>
            <a:r>
              <a:rPr lang="zh-CN" altLang="en-US" sz="4000" dirty="0" smtClean="0"/>
              <a:t>定时任务关键流程设计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836712"/>
            <a:ext cx="392877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41356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</a:rPr>
              <a:t>支持</a:t>
            </a:r>
            <a:r>
              <a:rPr lang="en-US" altLang="zh-CN" sz="4000" b="1" dirty="0" smtClean="0">
                <a:latin typeface="微软雅黑" pitchFamily="34" charset="-122"/>
              </a:rPr>
              <a:t>ICBU</a:t>
            </a:r>
            <a:r>
              <a:rPr lang="zh-CN" altLang="en-US" sz="4000" b="1" dirty="0" smtClean="0">
                <a:latin typeface="微软雅黑" pitchFamily="34" charset="-122"/>
              </a:rPr>
              <a:t>建站问题与优化</a:t>
            </a:r>
            <a:endParaRPr lang="zh-CN" altLang="en-US" sz="4000" dirty="0" smtClean="0"/>
          </a:p>
        </p:txBody>
      </p:sp>
      <p:sp>
        <p:nvSpPr>
          <p:cNvPr id="14" name="矩形 61"/>
          <p:cNvSpPr/>
          <p:nvPr/>
        </p:nvSpPr>
        <p:spPr>
          <a:xfrm>
            <a:off x="711816" y="2403040"/>
            <a:ext cx="979123" cy="2538128"/>
          </a:xfrm>
          <a:custGeom>
            <a:avLst/>
            <a:gdLst>
              <a:gd name="connsiteX0" fmla="*/ 0 w 1368152"/>
              <a:gd name="connsiteY0" fmla="*/ 0 h 2160240"/>
              <a:gd name="connsiteX1" fmla="*/ 1368152 w 1368152"/>
              <a:gd name="connsiteY1" fmla="*/ 0 h 2160240"/>
              <a:gd name="connsiteX2" fmla="*/ 1368152 w 1368152"/>
              <a:gd name="connsiteY2" fmla="*/ 2160240 h 2160240"/>
              <a:gd name="connsiteX3" fmla="*/ 0 w 1368152"/>
              <a:gd name="connsiteY3" fmla="*/ 2160240 h 2160240"/>
              <a:gd name="connsiteX4" fmla="*/ 0 w 1368152"/>
              <a:gd name="connsiteY4" fmla="*/ 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9144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1129 h 2160240"/>
              <a:gd name="connsiteX0" fmla="*/ 1368152 w 1459592"/>
              <a:gd name="connsiteY0" fmla="*/ 2160240 h 2160240"/>
              <a:gd name="connsiteX1" fmla="*/ 0 w 1459592"/>
              <a:gd name="connsiteY1" fmla="*/ 2160240 h 2160240"/>
              <a:gd name="connsiteX2" fmla="*/ 0 w 1459592"/>
              <a:gd name="connsiteY2" fmla="*/ 0 h 2160240"/>
              <a:gd name="connsiteX3" fmla="*/ 1459592 w 1459592"/>
              <a:gd name="connsiteY3" fmla="*/ 1129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592" h="2160240">
                <a:moveTo>
                  <a:pt x="1368152" y="2160240"/>
                </a:moveTo>
                <a:lnTo>
                  <a:pt x="0" y="2160240"/>
                </a:lnTo>
                <a:lnTo>
                  <a:pt x="0" y="0"/>
                </a:lnTo>
                <a:lnTo>
                  <a:pt x="1459592" y="1129"/>
                </a:lnTo>
              </a:path>
            </a:pathLst>
          </a:cu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dash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34953" y="1456213"/>
            <a:ext cx="6594700" cy="187220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0828" y="1555889"/>
            <a:ext cx="6345948" cy="16728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4612" y="1625950"/>
            <a:ext cx="5500726" cy="1554184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7858" y="1888261"/>
            <a:ext cx="1440160" cy="100811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68794" y="1871860"/>
            <a:ext cx="513223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模块化不彻底，没有统一规范，新接入模块困难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装修功能限制多，不能所见即所得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规则变更或者模块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修复不能全网立即生效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4114" y="2104285"/>
            <a:ext cx="13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34952" y="3616452"/>
            <a:ext cx="6594699" cy="276487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40828" y="3716129"/>
            <a:ext cx="6345948" cy="25931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14612" y="3786190"/>
            <a:ext cx="5500726" cy="2379114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5616" y="4365104"/>
            <a:ext cx="1440160" cy="1008112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oadway BT"/>
              <a:ea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7624" y="4581128"/>
            <a:ext cx="12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488" y="3786190"/>
            <a:ext cx="5203668" cy="232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引入旺铺的渲染引擎，推动重写系统模块和布局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装修和浏览数据隔离，增强装修功能，隔离装修对浏览的影响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做数据同步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模块推送同时推送中美，依赖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同步缓存在内存中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根据模块的类型设计不同的缓存 策略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u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设计发布备份策略方便数据还原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56171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</a:rPr>
              <a:t>支持</a:t>
            </a:r>
            <a:r>
              <a:rPr lang="en-US" altLang="zh-CN" sz="4000" b="1" dirty="0" smtClean="0">
                <a:latin typeface="微软雅黑" pitchFamily="34" charset="-122"/>
              </a:rPr>
              <a:t>ICBU</a:t>
            </a:r>
            <a:r>
              <a:rPr lang="zh-CN" altLang="en-US" sz="4000" b="1" dirty="0" smtClean="0">
                <a:latin typeface="微软雅黑" pitchFamily="34" charset="-122"/>
              </a:rPr>
              <a:t>建站架构图</a:t>
            </a:r>
            <a:endParaRPr lang="zh-CN" altLang="en-US" sz="4000" dirty="0" smtClean="0"/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3960440" cy="4752528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44008" y="1412776"/>
            <a:ext cx="3960440" cy="47525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1296144" cy="648072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tfs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7704" y="1772816"/>
            <a:ext cx="1296144" cy="648072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tair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3848" y="1772816"/>
            <a:ext cx="1296144" cy="648072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diamond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708920"/>
            <a:ext cx="576064" cy="57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560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杭州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44008" y="1403484"/>
            <a:ext cx="64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美国</a:t>
            </a: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4088" y="1772816"/>
            <a:ext cx="1296144" cy="648072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tair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0232" y="1772816"/>
            <a:ext cx="1296144" cy="648072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diamond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4211960" y="3429000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39952" y="3068960"/>
            <a:ext cx="90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o</a:t>
            </a:r>
            <a:r>
              <a:rPr kumimoji="1" lang="en-US" altLang="zh-CN" sz="1400" dirty="0" smtClean="0"/>
              <a:t>tter sync</a:t>
            </a:r>
            <a:endParaRPr kumimoji="1" lang="zh-CN" altLang="en-US" sz="1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3068960"/>
            <a:ext cx="576064" cy="57606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068960"/>
            <a:ext cx="576064" cy="57606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55576" y="3933056"/>
            <a:ext cx="936104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stemisc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2708920"/>
            <a:ext cx="158417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taesitecenter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55576" y="5157192"/>
            <a:ext cx="936104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taesite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19" idx="0"/>
            <a:endCxn id="23" idx="2"/>
          </p:cNvCxnSpPr>
          <p:nvPr/>
        </p:nvCxnSpPr>
        <p:spPr>
          <a:xfrm flipV="1">
            <a:off x="1223628" y="3284984"/>
            <a:ext cx="147616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4" idx="0"/>
            <a:endCxn id="19" idx="2"/>
          </p:cNvCxnSpPr>
          <p:nvPr/>
        </p:nvCxnSpPr>
        <p:spPr>
          <a:xfrm flipV="1">
            <a:off x="1223628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4" idx="0"/>
            <a:endCxn id="23" idx="2"/>
          </p:cNvCxnSpPr>
          <p:nvPr/>
        </p:nvCxnSpPr>
        <p:spPr>
          <a:xfrm flipV="1">
            <a:off x="1223628" y="3284984"/>
            <a:ext cx="1476164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835696" y="5157192"/>
            <a:ext cx="1152128" cy="576064"/>
          </a:xfrm>
          <a:prstGeom prst="rect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cbu</a:t>
            </a:r>
            <a:r>
              <a:rPr kumimoji="1" lang="zh-CN" altLang="en-US" dirty="0" smtClean="0"/>
              <a:t>装修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059832" y="5157192"/>
            <a:ext cx="1152128" cy="576064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cbu</a:t>
            </a:r>
            <a:r>
              <a:rPr kumimoji="1" lang="zh-CN" altLang="en-US" dirty="0" smtClean="0"/>
              <a:t>浏览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339752" y="4077072"/>
            <a:ext cx="158417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sitecenter4i</a:t>
            </a:r>
            <a:endParaRPr kumimoji="1" lang="zh-CN" altLang="en-US" dirty="0"/>
          </a:p>
        </p:txBody>
      </p:sp>
      <p:cxnSp>
        <p:nvCxnSpPr>
          <p:cNvPr id="2048" name="直线箭头连接符 2047"/>
          <p:cNvCxnSpPr>
            <a:stCxn id="30" idx="0"/>
            <a:endCxn id="34" idx="2"/>
          </p:cNvCxnSpPr>
          <p:nvPr/>
        </p:nvCxnSpPr>
        <p:spPr>
          <a:xfrm flipV="1">
            <a:off x="2411760" y="465313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直线箭头连接符 2050"/>
          <p:cNvCxnSpPr>
            <a:stCxn id="33" idx="0"/>
            <a:endCxn id="34" idx="2"/>
          </p:cNvCxnSpPr>
          <p:nvPr/>
        </p:nvCxnSpPr>
        <p:spPr>
          <a:xfrm flipH="1" flipV="1">
            <a:off x="3131840" y="4653136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直线箭头连接符 2056"/>
          <p:cNvCxnSpPr>
            <a:stCxn id="23" idx="1"/>
            <a:endCxn id="4" idx="3"/>
          </p:cNvCxnSpPr>
          <p:nvPr/>
        </p:nvCxnSpPr>
        <p:spPr>
          <a:xfrm flipH="1">
            <a:off x="1403648" y="29969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曲线连接符 2058"/>
          <p:cNvCxnSpPr>
            <a:endCxn id="18" idx="2"/>
          </p:cNvCxnSpPr>
          <p:nvPr/>
        </p:nvCxnSpPr>
        <p:spPr>
          <a:xfrm rot="5400000" flipH="1" flipV="1">
            <a:off x="3563888" y="3717032"/>
            <a:ext cx="432048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300192" y="3284984"/>
            <a:ext cx="158417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sitecenter4i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08104" y="5157192"/>
            <a:ext cx="1152128" cy="576064"/>
          </a:xfrm>
          <a:prstGeom prst="rect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cbu</a:t>
            </a:r>
            <a:r>
              <a:rPr kumimoji="1" lang="zh-CN" altLang="en-US" dirty="0" smtClean="0"/>
              <a:t>装修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804248" y="5157192"/>
            <a:ext cx="1152128" cy="576064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cbu</a:t>
            </a:r>
            <a:r>
              <a:rPr kumimoji="1" lang="zh-CN" altLang="en-US" dirty="0" smtClean="0"/>
              <a:t>浏览</a:t>
            </a:r>
            <a:endParaRPr kumimoji="1" lang="zh-CN" altLang="en-US" dirty="0"/>
          </a:p>
        </p:txBody>
      </p:sp>
      <p:cxnSp>
        <p:nvCxnSpPr>
          <p:cNvPr id="2061" name="曲线连接符 2060"/>
          <p:cNvCxnSpPr>
            <a:stCxn id="48" idx="0"/>
            <a:endCxn id="47" idx="2"/>
          </p:cNvCxnSpPr>
          <p:nvPr/>
        </p:nvCxnSpPr>
        <p:spPr>
          <a:xfrm rot="5400000" flipH="1" flipV="1">
            <a:off x="5940152" y="4005064"/>
            <a:ext cx="1296144" cy="100811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3" name="曲线连接符 2062"/>
          <p:cNvCxnSpPr>
            <a:stCxn id="49" idx="0"/>
            <a:endCxn id="47" idx="2"/>
          </p:cNvCxnSpPr>
          <p:nvPr/>
        </p:nvCxnSpPr>
        <p:spPr>
          <a:xfrm rot="16200000" flipV="1">
            <a:off x="6588224" y="4365104"/>
            <a:ext cx="1296144" cy="288032"/>
          </a:xfrm>
          <a:prstGeom prst="curvedConnector3">
            <a:avLst>
              <a:gd name="adj1" fmla="val 5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9" name="直线箭头连接符 2068"/>
          <p:cNvCxnSpPr>
            <a:endCxn id="8" idx="2"/>
          </p:cNvCxnSpPr>
          <p:nvPr/>
        </p:nvCxnSpPr>
        <p:spPr>
          <a:xfrm flipV="1">
            <a:off x="3275856" y="2420888"/>
            <a:ext cx="576064" cy="165618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34" idx="3"/>
            <a:endCxn id="47" idx="1"/>
          </p:cNvCxnSpPr>
          <p:nvPr/>
        </p:nvCxnSpPr>
        <p:spPr>
          <a:xfrm flipV="1">
            <a:off x="3923928" y="3573016"/>
            <a:ext cx="2376264" cy="792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47" idx="0"/>
            <a:endCxn id="14" idx="2"/>
          </p:cNvCxnSpPr>
          <p:nvPr/>
        </p:nvCxnSpPr>
        <p:spPr>
          <a:xfrm flipV="1">
            <a:off x="7092280" y="2420888"/>
            <a:ext cx="216024" cy="86409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47" idx="1"/>
            <a:endCxn id="21" idx="3"/>
          </p:cNvCxnSpPr>
          <p:nvPr/>
        </p:nvCxnSpPr>
        <p:spPr>
          <a:xfrm rot="10800000">
            <a:off x="5580112" y="3356992"/>
            <a:ext cx="720080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3" idx="0"/>
          </p:cNvCxnSpPr>
          <p:nvPr/>
        </p:nvCxnSpPr>
        <p:spPr>
          <a:xfrm flipV="1">
            <a:off x="2699792" y="2492896"/>
            <a:ext cx="648072" cy="21602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72342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</a:rPr>
              <a:t>支持</a:t>
            </a:r>
            <a:r>
              <a:rPr lang="en-US" altLang="zh-CN" sz="4000" b="1" dirty="0">
                <a:latin typeface="微软雅黑" pitchFamily="34" charset="-122"/>
              </a:rPr>
              <a:t>ICBU</a:t>
            </a:r>
            <a:r>
              <a:rPr lang="zh-CN" altLang="en-US" sz="4000" b="1" dirty="0">
                <a:latin typeface="微软雅黑" pitchFamily="34" charset="-122"/>
              </a:rPr>
              <a:t>共享建站</a:t>
            </a:r>
            <a:r>
              <a:rPr lang="zh-CN" altLang="en-US" sz="4000" b="1" dirty="0" smtClean="0">
                <a:latin typeface="微软雅黑" pitchFamily="34" charset="-122"/>
              </a:rPr>
              <a:t>平台成果</a:t>
            </a:r>
            <a:endParaRPr lang="zh-CN" altLang="en-US" sz="4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0034" y="1285860"/>
            <a:ext cx="839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我们共享了我们的平台、我们的经验，使</a:t>
            </a:r>
            <a:r>
              <a:rPr lang="en-US" altLang="zh-CN" b="1" dirty="0" err="1" smtClean="0">
                <a:latin typeface="微软雅黑"/>
                <a:ea typeface="微软雅黑"/>
                <a:cs typeface="微软雅黑"/>
              </a:rPr>
              <a:t>icbu</a:t>
            </a:r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装修浏览系统扩展性</a:t>
            </a:r>
            <a:r>
              <a:rPr lang="zh-CN" altLang="en-US" b="1" dirty="0">
                <a:latin typeface="微软雅黑"/>
                <a:ea typeface="微软雅黑"/>
                <a:cs typeface="微软雅黑"/>
              </a:rPr>
              <a:t>、稳定性和性能都得到了</a:t>
            </a:r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提升，得到了他们的高度认可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2285992"/>
            <a:ext cx="7929618" cy="94201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643314"/>
            <a:ext cx="77796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3783157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店铺业务接入插件化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424936" cy="5295528"/>
          </a:xfrm>
        </p:spPr>
        <p:txBody>
          <a:bodyPr>
            <a:normAutofit/>
          </a:bodyPr>
          <a:lstStyle/>
          <a:p>
            <a:pPr marL="357187" lvl="1" indent="0">
              <a:buNone/>
            </a:pPr>
            <a:r>
              <a:rPr lang="zh-CN" altLang="en-US" sz="2600" b="1" dirty="0" smtClean="0">
                <a:latin typeface="微软雅黑" pitchFamily="34" charset="-122"/>
              </a:rPr>
              <a:t>项目背景：</a:t>
            </a:r>
            <a:endParaRPr lang="en-US" altLang="zh-CN" sz="2600" b="1" dirty="0" smtClean="0">
              <a:latin typeface="微软雅黑" pitchFamily="34" charset="-122"/>
            </a:endParaRPr>
          </a:p>
          <a:p>
            <a:pPr marL="357187" lvl="1" indent="0">
              <a:buNone/>
            </a:pPr>
            <a:r>
              <a:rPr lang="en-US" altLang="zh-CN" sz="2400" b="1" dirty="0">
                <a:latin typeface="微软雅黑" pitchFamily="34" charset="-122"/>
              </a:rPr>
              <a:t>	</a:t>
            </a:r>
            <a:endParaRPr lang="en-US" altLang="zh-CN" sz="2400" b="1" dirty="0" smtClean="0">
              <a:latin typeface="微软雅黑" pitchFamily="34" charset="-122"/>
            </a:endParaRPr>
          </a:p>
          <a:p>
            <a:pPr marL="357187" lvl="1" indent="0">
              <a:buNone/>
            </a:pPr>
            <a:r>
              <a:rPr lang="zh-CN" altLang="en-US" sz="1800" b="1" dirty="0" smtClean="0">
                <a:latin typeface="微软雅黑" pitchFamily="34" charset="-122"/>
              </a:rPr>
              <a:t>店铺装修作为一个卖家流量入口，很多卖家服务需要接入装修系统，比如麦麦、后院、微博、应用中心、各种营销活动、双</a:t>
            </a:r>
            <a:r>
              <a:rPr lang="en-US" altLang="zh-CN" sz="1800" b="1" dirty="0" smtClean="0">
                <a:latin typeface="微软雅黑" pitchFamily="34" charset="-122"/>
              </a:rPr>
              <a:t>12</a:t>
            </a:r>
            <a:r>
              <a:rPr lang="zh-CN" altLang="en-US" sz="1800" b="1" dirty="0" smtClean="0">
                <a:latin typeface="微软雅黑" pitchFamily="34" charset="-122"/>
              </a:rPr>
              <a:t>等。按照传统的开发机制，</a:t>
            </a:r>
            <a:r>
              <a:rPr lang="en-US" altLang="zh-CN" sz="1800" b="1" dirty="0" err="1" smtClean="0">
                <a:latin typeface="微软雅黑" pitchFamily="34" charset="-122"/>
              </a:rPr>
              <a:t>java+webx</a:t>
            </a:r>
            <a:r>
              <a:rPr lang="zh-CN" altLang="zh-CN" sz="1800" b="1" dirty="0">
                <a:latin typeface="微软雅黑" pitchFamily="34" charset="-122"/>
              </a:rPr>
              <a:t>，</a:t>
            </a:r>
            <a:r>
              <a:rPr lang="zh-CN" altLang="en-US" sz="1800" b="1" dirty="0" smtClean="0">
                <a:latin typeface="微软雅黑" pitchFamily="34" charset="-122"/>
              </a:rPr>
              <a:t>任何一个业务方出现线上</a:t>
            </a:r>
            <a:r>
              <a:rPr lang="en-US" altLang="zh-CN" sz="1800" b="1" dirty="0" smtClean="0">
                <a:latin typeface="微软雅黑" pitchFamily="34" charset="-122"/>
              </a:rPr>
              <a:t>bug</a:t>
            </a:r>
            <a:r>
              <a:rPr lang="zh-CN" altLang="en-US" sz="1800" b="1" dirty="0" smtClean="0">
                <a:latin typeface="微软雅黑" pitchFamily="34" charset="-122"/>
              </a:rPr>
              <a:t>或新发布一个功能，都需要发布我们的</a:t>
            </a:r>
            <a:r>
              <a:rPr lang="en-US" altLang="zh-CN" sz="1800" b="1" dirty="0" err="1" smtClean="0">
                <a:latin typeface="微软雅黑" pitchFamily="34" charset="-122"/>
              </a:rPr>
              <a:t>taesite</a:t>
            </a:r>
            <a:r>
              <a:rPr lang="zh-CN" altLang="en-US" sz="1800" b="1" dirty="0" smtClean="0">
                <a:latin typeface="微软雅黑" pitchFamily="34" charset="-122"/>
              </a:rPr>
              <a:t>系统，有时候一天之内要发很多次系统，解决不同业务方的问题，还有可能两个不同的业务方同一天的紧急的</a:t>
            </a:r>
            <a:r>
              <a:rPr lang="en-US" altLang="zh-CN" sz="1800" b="1" dirty="0" err="1" smtClean="0">
                <a:latin typeface="微软雅黑" pitchFamily="34" charset="-122"/>
              </a:rPr>
              <a:t>bugfix</a:t>
            </a:r>
            <a:r>
              <a:rPr lang="zh-CN" altLang="en-US" sz="1800" b="1" dirty="0" smtClean="0">
                <a:latin typeface="微软雅黑" pitchFamily="34" charset="-122"/>
              </a:rPr>
              <a:t>依赖的</a:t>
            </a:r>
            <a:r>
              <a:rPr lang="en-US" altLang="zh-CN" sz="1800" b="1" dirty="0" smtClean="0">
                <a:latin typeface="微软雅黑" pitchFamily="34" charset="-122"/>
              </a:rPr>
              <a:t>jar</a:t>
            </a:r>
            <a:r>
              <a:rPr lang="zh-CN" altLang="en-US" sz="1800" b="1" dirty="0" smtClean="0">
                <a:latin typeface="微软雅黑" pitchFamily="34" charset="-122"/>
              </a:rPr>
              <a:t>相互冲突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357187" lvl="1" indent="0">
              <a:buNone/>
            </a:pPr>
            <a:endParaRPr lang="en-US" altLang="zh-CN" sz="2000" dirty="0" smtClean="0">
              <a:latin typeface="微软雅黑" pitchFamily="34" charset="-122"/>
            </a:endParaRPr>
          </a:p>
          <a:p>
            <a:pPr marL="357187" lvl="1" indent="0"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主要工作</a:t>
            </a:r>
            <a:endParaRPr lang="en-US" altLang="zh-CN" sz="2400" b="1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结合</a:t>
            </a:r>
            <a:r>
              <a:rPr lang="en-US" altLang="zh-CN" sz="1800" dirty="0" err="1" smtClean="0">
                <a:latin typeface="微软雅黑" pitchFamily="34" charset="-122"/>
              </a:rPr>
              <a:t>Easyweb</a:t>
            </a:r>
            <a:r>
              <a:rPr lang="zh-CN" altLang="en-US" sz="1800" dirty="0" smtClean="0">
                <a:latin typeface="微软雅黑" pitchFamily="34" charset="-122"/>
              </a:rPr>
              <a:t>、无</a:t>
            </a:r>
            <a:r>
              <a:rPr lang="en-US" altLang="zh-CN" sz="1800" dirty="0" smtClean="0">
                <a:latin typeface="微软雅黑" pitchFamily="34" charset="-122"/>
              </a:rPr>
              <a:t>jar </a:t>
            </a:r>
            <a:r>
              <a:rPr lang="en-US" altLang="zh-CN" sz="1800" dirty="0" err="1" smtClean="0">
                <a:latin typeface="微软雅黑" pitchFamily="34" charset="-122"/>
              </a:rPr>
              <a:t>hsf</a:t>
            </a:r>
            <a:r>
              <a:rPr lang="zh-CN" altLang="en-US" sz="1800" dirty="0" smtClean="0">
                <a:latin typeface="微软雅黑" pitchFamily="34" charset="-122"/>
              </a:rPr>
              <a:t>调用设计插件化开发体系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规范插件化开发流程，控制发布流程和权限、输出编码规范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zh-CN" altLang="en-US" sz="1800" dirty="0" smtClean="0">
                <a:latin typeface="微软雅黑" pitchFamily="34" charset="-122"/>
              </a:rPr>
              <a:t>在微博淘宝版、</a:t>
            </a:r>
            <a:r>
              <a:rPr lang="en-US" altLang="zh-CN" sz="1800" dirty="0" smtClean="0">
                <a:latin typeface="微软雅黑" pitchFamily="34" charset="-122"/>
              </a:rPr>
              <a:t>1212</a:t>
            </a:r>
            <a:r>
              <a:rPr lang="zh-CN" altLang="en-US" sz="1800" dirty="0" smtClean="0">
                <a:latin typeface="微软雅黑" pitchFamily="34" charset="-122"/>
              </a:rPr>
              <a:t>店铺营销、一阳指无线建站等项目中推动插件化开发落地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968375" lvl="2" indent="-342900">
              <a:buClr>
                <a:schemeClr val="accent2"/>
              </a:buClr>
              <a:buFont typeface="Wingdings" charset="2"/>
              <a:buChar char="p"/>
            </a:pPr>
            <a:r>
              <a:rPr lang="en-US" altLang="zh-CN" sz="1800" dirty="0" err="1" smtClean="0">
                <a:latin typeface="微软雅黑" pitchFamily="34" charset="-122"/>
              </a:rPr>
              <a:t>Easyweb</a:t>
            </a:r>
            <a:r>
              <a:rPr lang="zh-CN" altLang="en-US" sz="1800" dirty="0" smtClean="0">
                <a:latin typeface="微软雅黑" pitchFamily="34" charset="-122"/>
              </a:rPr>
              <a:t>的维护以及问题解决，开发答疑</a:t>
            </a:r>
            <a:endParaRPr lang="en-US" altLang="zh-CN" sz="1800" dirty="0" smtClean="0">
              <a:latin typeface="微软雅黑" pitchFamily="34" charset="-122"/>
            </a:endParaRPr>
          </a:p>
          <a:p>
            <a:pPr marL="893763" lvl="2" indent="-268288"/>
            <a:endParaRPr lang="en-US" altLang="zh-CN" sz="2000" dirty="0" smtClean="0">
              <a:latin typeface="微软雅黑" pitchFamily="34" charset="-122"/>
            </a:endParaRPr>
          </a:p>
          <a:p>
            <a:pPr marL="893763" lvl="2" indent="-268288">
              <a:buNone/>
            </a:pPr>
            <a:endParaRPr lang="en-US" altLang="zh-CN" sz="2000" dirty="0" smtClean="0"/>
          </a:p>
          <a:p>
            <a:pPr marL="893763" lvl="2" indent="-268288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93856126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店铺业务接入插件化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架构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60" y="112474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店铺装修业务的开发还是基于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webx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来做，其它业务方的业务接入全部基于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webx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上面的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插件化开发体系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来做接入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easyweb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提供渲染、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url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映射机制，无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hsf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解决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包依赖问题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，打包和部署环境做为发布系统让各个业务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方有权限发布自己的应用插件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7584" y="2843644"/>
            <a:ext cx="7848872" cy="3672408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79912" y="615601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店铺后台应用</a:t>
            </a:r>
            <a:r>
              <a:rPr kumimoji="1" lang="en-US" altLang="zh-CN" dirty="0" err="1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taesite</a:t>
            </a:r>
            <a:endParaRPr kumimoji="1" lang="zh-CN" altLang="en-US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43608" y="4571836"/>
            <a:ext cx="7416824" cy="1584176"/>
          </a:xfrm>
          <a:prstGeom prst="round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67944" y="4787860"/>
            <a:ext cx="136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Spring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容器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5291916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装修规则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5291916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装修模型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0032" y="5291916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过滤引擎</a:t>
            </a:r>
          </a:p>
        </p:txBody>
      </p:sp>
      <p:sp>
        <p:nvSpPr>
          <p:cNvPr id="12" name="矩形 11"/>
          <p:cNvSpPr/>
          <p:nvPr/>
        </p:nvSpPr>
        <p:spPr>
          <a:xfrm>
            <a:off x="6516216" y="5291916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渲染引擎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4139788"/>
            <a:ext cx="7272808" cy="57606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webx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15616" y="3212976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装修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7744" y="3212976"/>
            <a:ext cx="129614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宝贝分类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3717032"/>
            <a:ext cx="1296144" cy="43204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easyweb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60032" y="3717032"/>
            <a:ext cx="1656184" cy="432048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hsf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6216" y="3717032"/>
            <a:ext cx="1872208" cy="432048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打包和部署环境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7904" y="2636912"/>
            <a:ext cx="648072" cy="100811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后院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8064" y="2636912"/>
            <a:ext cx="648072" cy="100811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微博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144" y="3212976"/>
            <a:ext cx="2520280" cy="43204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店铺营销中心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27984" y="2636912"/>
            <a:ext cx="648072" cy="100811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麦麦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68144" y="2564904"/>
            <a:ext cx="648072" cy="648072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红包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16216" y="2564904"/>
            <a:ext cx="1224136" cy="648072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优惠券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740352" y="2564904"/>
            <a:ext cx="648072" cy="648072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秒杀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1196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插件化的热部署和</a:t>
            </a:r>
            <a:r>
              <a:rPr lang="en-US" altLang="zh-CN" sz="4000" dirty="0" smtClean="0"/>
              <a:t>jar</a:t>
            </a:r>
            <a:r>
              <a:rPr lang="zh-CN" altLang="en-US" sz="4000" dirty="0" smtClean="0"/>
              <a:t>包依赖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60" y="1124744"/>
            <a:ext cx="828092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buClr>
                <a:schemeClr val="accent2"/>
              </a:buClr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为了防止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PermGen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爆掉，不允许插件中带有自己的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，它可以用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groovy duck type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或者无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hsf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的调用。或者申请把需要依赖的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包加入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taesite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平台，由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taesite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来做仲裁。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809600"/>
            <a:ext cx="5435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00506"/>
      </p:ext>
    </p:extLst>
  </p:cSld>
  <p:clrMapOvr>
    <a:masterClrMapping/>
  </p:clrMapOvr>
  <p:transition xmlns:p14="http://schemas.microsoft.com/office/powerpoint/2010/main" advTm="445781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27970</TotalTime>
  <Words>1142</Words>
  <Application>Microsoft Macintosh PowerPoint</Application>
  <PresentationFormat>全屏显示(4:3)</PresentationFormat>
  <Paragraphs>341</Paragraphs>
  <Slides>30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支持ICBU共享建站平台</vt:lpstr>
      <vt:lpstr>支持ICBU建站问题与优化</vt:lpstr>
      <vt:lpstr>支持ICBU建站架构图</vt:lpstr>
      <vt:lpstr>支持ICBU共享建站平台成果</vt:lpstr>
      <vt:lpstr>店铺业务接入插件化</vt:lpstr>
      <vt:lpstr>店铺业务接入插件化-架构</vt:lpstr>
      <vt:lpstr>插件化的热部署和jar包依赖</vt:lpstr>
      <vt:lpstr>插件化开发解决的问题</vt:lpstr>
      <vt:lpstr>微博淘宝版商户端</vt:lpstr>
      <vt:lpstr>微博淘宝版商户端-系统架构</vt:lpstr>
      <vt:lpstr>微博淘宝版-消息提醒</vt:lpstr>
      <vt:lpstr>Tae定时任务</vt:lpstr>
      <vt:lpstr>Tae定时任务架构设计1</vt:lpstr>
      <vt:lpstr>Tae定时任务架构设计2</vt:lpstr>
      <vt:lpstr>Tae定时任务worker设计</vt:lpstr>
      <vt:lpstr>Fetchurl服务</vt:lpstr>
      <vt:lpstr>Fetchurl服务架构</vt:lpstr>
      <vt:lpstr>其它项目</vt:lpstr>
      <vt:lpstr>PowerPoint 演示文稿</vt:lpstr>
      <vt:lpstr>PowerPoint 演示文稿</vt:lpstr>
      <vt:lpstr>PowerPoint 演示文稿</vt:lpstr>
      <vt:lpstr>PowerPoint 演示文稿</vt:lpstr>
      <vt:lpstr>未来展望-技术&amp;业务</vt:lpstr>
      <vt:lpstr>PowerPoint 演示文稿</vt:lpstr>
      <vt:lpstr>支持ICBU建站模块数据同步</vt:lpstr>
      <vt:lpstr>微博淘宝版卖家开通流程</vt:lpstr>
      <vt:lpstr>微博淘宝版之粉丝价</vt:lpstr>
      <vt:lpstr>Tae定时任务关键流程设计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晋升述职</dc:title>
  <dc:creator>天蓉</dc:creator>
  <cp:lastModifiedBy>frank －</cp:lastModifiedBy>
  <cp:revision>2372</cp:revision>
  <dcterms:created xsi:type="dcterms:W3CDTF">2010-10-27T07:54:58Z</dcterms:created>
  <dcterms:modified xsi:type="dcterms:W3CDTF">2014-06-10T06:29:16Z</dcterms:modified>
</cp:coreProperties>
</file>