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446" r:id="rId3"/>
    <p:sldId id="452" r:id="rId4"/>
    <p:sldId id="492" r:id="rId5"/>
    <p:sldId id="461" r:id="rId6"/>
    <p:sldId id="462" r:id="rId7"/>
    <p:sldId id="485" r:id="rId8"/>
    <p:sldId id="486" r:id="rId9"/>
    <p:sldId id="487" r:id="rId10"/>
    <p:sldId id="453" r:id="rId11"/>
    <p:sldId id="493" r:id="rId12"/>
    <p:sldId id="488" r:id="rId13"/>
    <p:sldId id="489" r:id="rId14"/>
    <p:sldId id="494" r:id="rId15"/>
    <p:sldId id="451" r:id="rId16"/>
    <p:sldId id="490" r:id="rId17"/>
    <p:sldId id="460" r:id="rId18"/>
    <p:sldId id="478" r:id="rId19"/>
    <p:sldId id="475" r:id="rId20"/>
    <p:sldId id="491" r:id="rId21"/>
    <p:sldId id="456" r:id="rId22"/>
    <p:sldId id="476" r:id="rId23"/>
    <p:sldId id="465" r:id="rId24"/>
    <p:sldId id="466"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96" autoAdjust="0"/>
    <p:restoredTop sz="75266" autoAdjust="0"/>
  </p:normalViewPr>
  <p:slideViewPr>
    <p:cSldViewPr>
      <p:cViewPr>
        <p:scale>
          <a:sx n="66" d="100"/>
          <a:sy n="66" d="100"/>
        </p:scale>
        <p:origin x="1410" y="48"/>
      </p:cViewPr>
      <p:guideLst>
        <p:guide orient="horz" pos="2160"/>
        <p:guide pos="2880"/>
      </p:guideLst>
    </p:cSldViewPr>
  </p:slideViewPr>
  <p:outlineViewPr>
    <p:cViewPr>
      <p:scale>
        <a:sx n="33" d="100"/>
        <a:sy n="33" d="100"/>
      </p:scale>
      <p:origin x="0" y="13368"/>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554E5B-A231-4477-AE53-5187E4D7D35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16B19D98-F963-4A74-82CC-4B29C487D27E}">
      <dgm:prSet phldrT="[文本]" custT="1"/>
      <dgm:spPr/>
      <dgm:t>
        <a:bodyPr/>
        <a:lstStyle/>
        <a:p>
          <a:r>
            <a:rPr lang="zh-CN" altLang="en-US" sz="2400" dirty="0" smtClean="0">
              <a:solidFill>
                <a:schemeClr val="tx1"/>
              </a:solidFill>
              <a:latin typeface="微软雅黑" panose="020B0503020204020204" pitchFamily="34" charset="-122"/>
              <a:ea typeface="微软雅黑" panose="020B0503020204020204" pitchFamily="34" charset="-122"/>
              <a:cs typeface="+mn-cs"/>
            </a:rPr>
            <a:t>稳定性</a:t>
          </a:r>
          <a:endParaRPr lang="zh-CN" altLang="en-US" sz="2400" dirty="0">
            <a:solidFill>
              <a:schemeClr val="tx1"/>
            </a:solidFill>
            <a:latin typeface="微软雅黑" panose="020B0503020204020204" pitchFamily="34" charset="-122"/>
            <a:ea typeface="微软雅黑" panose="020B0503020204020204" pitchFamily="34" charset="-122"/>
            <a:cs typeface="+mn-cs"/>
          </a:endParaRPr>
        </a:p>
      </dgm:t>
    </dgm:pt>
    <dgm:pt modelId="{C66227C7-31C7-4804-8893-58DE79418A74}" type="parTrans" cxnId="{1C375742-6D28-4D7A-A572-406508C2C920}">
      <dgm:prSet/>
      <dgm:spPr/>
      <dgm:t>
        <a:bodyPr/>
        <a:lstStyle/>
        <a:p>
          <a:endParaRPr lang="zh-CN" altLang="en-US"/>
        </a:p>
      </dgm:t>
    </dgm:pt>
    <dgm:pt modelId="{D9D42101-6A6D-4EB5-B1F9-7EAF4DD65DC0}" type="sibTrans" cxnId="{1C375742-6D28-4D7A-A572-406508C2C920}">
      <dgm:prSet/>
      <dgm:spPr/>
      <dgm:t>
        <a:bodyPr/>
        <a:lstStyle/>
        <a:p>
          <a:endParaRPr lang="zh-CN" altLang="en-US"/>
        </a:p>
      </dgm:t>
    </dgm:pt>
    <dgm:pt modelId="{588F0FFD-D853-4B04-A82F-884BA19266B9}">
      <dgm:prSet phldrT="[文本]" custT="1"/>
      <dgm:spPr/>
      <dgm:t>
        <a:bodyPr/>
        <a:lstStyle/>
        <a:p>
          <a:r>
            <a:rPr lang="zh-CN" altLang="en-US" sz="2000" b="1" dirty="0" smtClean="0">
              <a:solidFill>
                <a:schemeClr val="tx1"/>
              </a:solidFill>
              <a:latin typeface="微软雅黑" panose="020B0503020204020204" pitchFamily="34" charset="-122"/>
              <a:ea typeface="微软雅黑" panose="020B0503020204020204" pitchFamily="34" charset="-122"/>
              <a:cs typeface="+mn-cs"/>
            </a:rPr>
            <a:t>店铺浏览系统优化</a:t>
          </a:r>
          <a:endParaRPr lang="zh-CN" altLang="en-US" sz="2000" b="1" dirty="0">
            <a:solidFill>
              <a:schemeClr val="tx1"/>
            </a:solidFill>
            <a:latin typeface="微软雅黑" panose="020B0503020204020204" pitchFamily="34" charset="-122"/>
            <a:ea typeface="微软雅黑" panose="020B0503020204020204" pitchFamily="34" charset="-122"/>
            <a:cs typeface="+mn-cs"/>
          </a:endParaRPr>
        </a:p>
      </dgm:t>
    </dgm:pt>
    <dgm:pt modelId="{2DC46722-170F-4170-AC42-C955552BE95F}" type="parTrans" cxnId="{14946FF8-1848-4F4B-953E-629B7E2146D0}">
      <dgm:prSet/>
      <dgm:spPr/>
      <dgm:t>
        <a:bodyPr/>
        <a:lstStyle/>
        <a:p>
          <a:endParaRPr lang="zh-CN" altLang="en-US"/>
        </a:p>
      </dgm:t>
    </dgm:pt>
    <dgm:pt modelId="{02BD29EC-0E5D-4658-8EFD-293F20280E21}" type="sibTrans" cxnId="{14946FF8-1848-4F4B-953E-629B7E2146D0}">
      <dgm:prSet/>
      <dgm:spPr/>
      <dgm:t>
        <a:bodyPr/>
        <a:lstStyle/>
        <a:p>
          <a:endParaRPr lang="zh-CN" altLang="en-US"/>
        </a:p>
      </dgm:t>
    </dgm:pt>
    <dgm:pt modelId="{A9D41D22-E951-4E1D-9051-99682EE17D94}">
      <dgm:prSet phldrT="[文本]" custT="1"/>
      <dgm:spPr/>
      <dgm:t>
        <a:bodyPr/>
        <a:lstStyle/>
        <a:p>
          <a:r>
            <a:rPr lang="en-US" altLang="zh-CN" sz="2000" b="1" dirty="0" smtClean="0">
              <a:solidFill>
                <a:schemeClr val="tx1"/>
              </a:solidFill>
              <a:latin typeface="微软雅黑" panose="020B0503020204020204" pitchFamily="34" charset="-122"/>
              <a:ea typeface="微软雅黑" panose="020B0503020204020204" pitchFamily="34" charset="-122"/>
              <a:cs typeface="+mn-cs"/>
            </a:rPr>
            <a:t>TAE</a:t>
          </a:r>
          <a:endParaRPr lang="zh-CN" altLang="en-US" sz="2000" b="1" dirty="0">
            <a:solidFill>
              <a:schemeClr val="tx1"/>
            </a:solidFill>
            <a:latin typeface="微软雅黑" panose="020B0503020204020204" pitchFamily="34" charset="-122"/>
            <a:ea typeface="微软雅黑" panose="020B0503020204020204" pitchFamily="34" charset="-122"/>
            <a:cs typeface="+mn-cs"/>
          </a:endParaRPr>
        </a:p>
      </dgm:t>
    </dgm:pt>
    <dgm:pt modelId="{95F66776-773A-4031-8ABD-171DFD6A9937}" type="parTrans" cxnId="{DC4C9903-348C-4A25-8BF2-C0D56F637622}">
      <dgm:prSet/>
      <dgm:spPr/>
      <dgm:t>
        <a:bodyPr/>
        <a:lstStyle/>
        <a:p>
          <a:endParaRPr lang="zh-CN" altLang="en-US"/>
        </a:p>
      </dgm:t>
    </dgm:pt>
    <dgm:pt modelId="{696EB99A-219C-46C0-B571-9222636CCDEB}" type="sibTrans" cxnId="{DC4C9903-348C-4A25-8BF2-C0D56F637622}">
      <dgm:prSet/>
      <dgm:spPr/>
      <dgm:t>
        <a:bodyPr/>
        <a:lstStyle/>
        <a:p>
          <a:endParaRPr lang="zh-CN" altLang="en-US"/>
        </a:p>
      </dgm:t>
    </dgm:pt>
    <dgm:pt modelId="{F5AB6FDF-CEBD-4BB5-A6BB-50D4A880A140}">
      <dgm:prSet phldrT="[文本]" custT="1"/>
      <dgm:spPr/>
      <dgm:t>
        <a:bodyPr/>
        <a:lstStyle/>
        <a:p>
          <a:r>
            <a:rPr lang="zh-CN" altLang="en-US" sz="1800" dirty="0" smtClean="0">
              <a:solidFill>
                <a:schemeClr val="tx1"/>
              </a:solidFill>
              <a:latin typeface="微软雅黑" panose="020B0503020204020204" pitchFamily="34" charset="-122"/>
              <a:ea typeface="微软雅黑" panose="020B0503020204020204" pitchFamily="34" charset="-122"/>
              <a:cs typeface="+mn-cs"/>
            </a:rPr>
            <a:t>持续的性能优化</a:t>
          </a:r>
          <a:endParaRPr lang="zh-CN" altLang="en-US" sz="1800" dirty="0">
            <a:solidFill>
              <a:schemeClr val="tx1"/>
            </a:solidFill>
            <a:latin typeface="微软雅黑" panose="020B0503020204020204" pitchFamily="34" charset="-122"/>
            <a:ea typeface="微软雅黑" panose="020B0503020204020204" pitchFamily="34" charset="-122"/>
            <a:cs typeface="+mn-cs"/>
          </a:endParaRPr>
        </a:p>
      </dgm:t>
    </dgm:pt>
    <dgm:pt modelId="{DDA4EF50-2741-42BC-9623-12A15D3896A5}" type="parTrans" cxnId="{974A4238-915A-42A8-924F-1918286B20A8}">
      <dgm:prSet/>
      <dgm:spPr/>
      <dgm:t>
        <a:bodyPr/>
        <a:lstStyle/>
        <a:p>
          <a:endParaRPr lang="zh-CN" altLang="en-US"/>
        </a:p>
      </dgm:t>
    </dgm:pt>
    <dgm:pt modelId="{C7B160B0-0170-4F20-BEA3-08765DE4BC9A}" type="sibTrans" cxnId="{974A4238-915A-42A8-924F-1918286B20A8}">
      <dgm:prSet/>
      <dgm:spPr/>
      <dgm:t>
        <a:bodyPr/>
        <a:lstStyle/>
        <a:p>
          <a:endParaRPr lang="zh-CN" altLang="en-US"/>
        </a:p>
      </dgm:t>
    </dgm:pt>
    <dgm:pt modelId="{5BD1CA7A-CB14-4D3D-998B-F565038EF98D}">
      <dgm:prSet phldrT="[文本]" custT="1"/>
      <dgm:spPr/>
      <dgm:t>
        <a:bodyPr/>
        <a:lstStyle/>
        <a:p>
          <a:r>
            <a:rPr lang="zh-CN" altLang="en-US" sz="1800" dirty="0" smtClean="0">
              <a:solidFill>
                <a:schemeClr val="tx1"/>
              </a:solidFill>
              <a:latin typeface="微软雅黑" panose="020B0503020204020204" pitchFamily="34" charset="-122"/>
              <a:ea typeface="微软雅黑" panose="020B0503020204020204" pitchFamily="34" charset="-122"/>
              <a:cs typeface="+mn-cs"/>
            </a:rPr>
            <a:t>统一接入层</a:t>
          </a:r>
          <a:r>
            <a:rPr lang="en-US" altLang="zh-CN" sz="1800" dirty="0" smtClean="0">
              <a:solidFill>
                <a:schemeClr val="tx1"/>
              </a:solidFill>
              <a:latin typeface="微软雅黑" panose="020B0503020204020204" pitchFamily="34" charset="-122"/>
              <a:ea typeface="微软雅黑" panose="020B0503020204020204" pitchFamily="34" charset="-122"/>
              <a:cs typeface="+mn-cs"/>
            </a:rPr>
            <a:t>/Swift/CDN</a:t>
          </a:r>
          <a:endParaRPr lang="zh-CN" altLang="en-US" sz="1800" dirty="0">
            <a:solidFill>
              <a:schemeClr val="tx1"/>
            </a:solidFill>
            <a:latin typeface="微软雅黑" panose="020B0503020204020204" pitchFamily="34" charset="-122"/>
            <a:ea typeface="微软雅黑" panose="020B0503020204020204" pitchFamily="34" charset="-122"/>
            <a:cs typeface="+mn-cs"/>
          </a:endParaRPr>
        </a:p>
      </dgm:t>
    </dgm:pt>
    <dgm:pt modelId="{D15A4075-34A0-4DD3-A6F2-09A636644817}" type="parTrans" cxnId="{DE5008BA-8804-484A-BE5F-D77FA4634AAA}">
      <dgm:prSet/>
      <dgm:spPr/>
      <dgm:t>
        <a:bodyPr/>
        <a:lstStyle/>
        <a:p>
          <a:endParaRPr lang="zh-CN" altLang="en-US"/>
        </a:p>
      </dgm:t>
    </dgm:pt>
    <dgm:pt modelId="{D6157D39-28C2-43A3-A2E2-758F558E438D}" type="sibTrans" cxnId="{DE5008BA-8804-484A-BE5F-D77FA4634AAA}">
      <dgm:prSet/>
      <dgm:spPr/>
      <dgm:t>
        <a:bodyPr/>
        <a:lstStyle/>
        <a:p>
          <a:endParaRPr lang="zh-CN" altLang="en-US"/>
        </a:p>
      </dgm:t>
    </dgm:pt>
    <dgm:pt modelId="{CA8696FC-3139-4828-93CB-870A2841C77A}">
      <dgm:prSet phldrT="[文本]" custT="1"/>
      <dgm:spPr/>
      <dgm:t>
        <a:bodyPr/>
        <a:lstStyle/>
        <a:p>
          <a:r>
            <a:rPr lang="zh-CN" altLang="en-US" sz="2000" b="1" dirty="0" smtClean="0">
              <a:solidFill>
                <a:schemeClr val="tx1"/>
              </a:solidFill>
              <a:latin typeface="微软雅黑" panose="020B0503020204020204" pitchFamily="34" charset="-122"/>
              <a:ea typeface="微软雅黑" panose="020B0503020204020204" pitchFamily="34" charset="-122"/>
              <a:cs typeface="+mn-cs"/>
            </a:rPr>
            <a:t>系统稳定性</a:t>
          </a:r>
          <a:endParaRPr lang="zh-CN" altLang="en-US" sz="2000" b="1" dirty="0">
            <a:solidFill>
              <a:schemeClr val="tx1"/>
            </a:solidFill>
            <a:latin typeface="微软雅黑" panose="020B0503020204020204" pitchFamily="34" charset="-122"/>
            <a:ea typeface="微软雅黑" panose="020B0503020204020204" pitchFamily="34" charset="-122"/>
            <a:cs typeface="+mn-cs"/>
          </a:endParaRPr>
        </a:p>
      </dgm:t>
    </dgm:pt>
    <dgm:pt modelId="{DA819F02-F7F1-462B-A45E-14F4014ADC36}" type="parTrans" cxnId="{D9912D1D-7BCF-4BBE-A24C-EF4C2820B45F}">
      <dgm:prSet/>
      <dgm:spPr/>
      <dgm:t>
        <a:bodyPr/>
        <a:lstStyle/>
        <a:p>
          <a:endParaRPr lang="zh-CN" altLang="en-US"/>
        </a:p>
      </dgm:t>
    </dgm:pt>
    <dgm:pt modelId="{EDA7861F-7DAC-4B7A-BCF5-CA3D033D9444}" type="sibTrans" cxnId="{D9912D1D-7BCF-4BBE-A24C-EF4C2820B45F}">
      <dgm:prSet/>
      <dgm:spPr/>
      <dgm:t>
        <a:bodyPr/>
        <a:lstStyle/>
        <a:p>
          <a:endParaRPr lang="zh-CN" altLang="en-US"/>
        </a:p>
      </dgm:t>
    </dgm:pt>
    <dgm:pt modelId="{EB8F1B2A-9D20-454B-BC7E-2B74AC28316D}">
      <dgm:prSet phldrT="[文本]" custT="1"/>
      <dgm:spPr/>
      <dgm:t>
        <a:bodyPr/>
        <a:lstStyle/>
        <a:p>
          <a:r>
            <a:rPr lang="zh-CN" altLang="en-US" sz="1800" dirty="0" smtClean="0">
              <a:solidFill>
                <a:schemeClr val="tx1"/>
              </a:solidFill>
              <a:latin typeface="微软雅黑" panose="020B0503020204020204" pitchFamily="34" charset="-122"/>
              <a:ea typeface="微软雅黑" panose="020B0503020204020204" pitchFamily="34" charset="-122"/>
              <a:cs typeface="+mn-cs"/>
            </a:rPr>
            <a:t>线上稳定性问题及时跟进</a:t>
          </a:r>
          <a:endParaRPr lang="zh-CN" altLang="en-US" sz="1800" dirty="0">
            <a:solidFill>
              <a:schemeClr val="tx1"/>
            </a:solidFill>
            <a:latin typeface="微软雅黑" panose="020B0503020204020204" pitchFamily="34" charset="-122"/>
            <a:ea typeface="微软雅黑" panose="020B0503020204020204" pitchFamily="34" charset="-122"/>
            <a:cs typeface="+mn-cs"/>
          </a:endParaRPr>
        </a:p>
      </dgm:t>
    </dgm:pt>
    <dgm:pt modelId="{EA56FA8B-84B0-4F8D-BCB6-BA28C5726424}" type="parTrans" cxnId="{81FBFC35-29A2-4C7D-8F14-B6076D12719F}">
      <dgm:prSet/>
      <dgm:spPr/>
      <dgm:t>
        <a:bodyPr/>
        <a:lstStyle/>
        <a:p>
          <a:endParaRPr lang="zh-CN" altLang="en-US"/>
        </a:p>
      </dgm:t>
    </dgm:pt>
    <dgm:pt modelId="{47D17BC0-7622-4416-8C18-BDA67996E877}" type="sibTrans" cxnId="{81FBFC35-29A2-4C7D-8F14-B6076D12719F}">
      <dgm:prSet/>
      <dgm:spPr/>
      <dgm:t>
        <a:bodyPr/>
        <a:lstStyle/>
        <a:p>
          <a:endParaRPr lang="zh-CN" altLang="en-US"/>
        </a:p>
      </dgm:t>
    </dgm:pt>
    <dgm:pt modelId="{A26E61DB-02FC-422D-9095-97FFC82045D9}">
      <dgm:prSet phldrT="[文本]" custT="1"/>
      <dgm:spPr/>
      <dgm:t>
        <a:bodyPr/>
        <a:lstStyle/>
        <a:p>
          <a:r>
            <a:rPr lang="zh-CN" altLang="en-US" sz="1800" dirty="0" smtClean="0">
              <a:solidFill>
                <a:schemeClr val="tx1"/>
              </a:solidFill>
              <a:latin typeface="微软雅黑" panose="020B0503020204020204" pitchFamily="34" charset="-122"/>
              <a:ea typeface="微软雅黑" panose="020B0503020204020204" pitchFamily="34" charset="-122"/>
              <a:cs typeface="+mn-cs"/>
            </a:rPr>
            <a:t>向其它专业团队取经</a:t>
          </a:r>
          <a:endParaRPr lang="zh-CN" altLang="en-US" sz="1800" dirty="0">
            <a:solidFill>
              <a:schemeClr val="tx1"/>
            </a:solidFill>
            <a:latin typeface="微软雅黑" panose="020B0503020204020204" pitchFamily="34" charset="-122"/>
            <a:ea typeface="微软雅黑" panose="020B0503020204020204" pitchFamily="34" charset="-122"/>
            <a:cs typeface="+mn-cs"/>
          </a:endParaRPr>
        </a:p>
      </dgm:t>
    </dgm:pt>
    <dgm:pt modelId="{1B29C9AB-0149-4622-BC51-CAA12BA3CA24}" type="parTrans" cxnId="{1ACFC02B-3880-4249-9804-524BDF628986}">
      <dgm:prSet/>
      <dgm:spPr/>
      <dgm:t>
        <a:bodyPr/>
        <a:lstStyle/>
        <a:p>
          <a:endParaRPr lang="zh-CN" altLang="en-US"/>
        </a:p>
      </dgm:t>
    </dgm:pt>
    <dgm:pt modelId="{7F2A3742-ADC4-4D84-9A88-F3D26DC4C665}" type="sibTrans" cxnId="{1ACFC02B-3880-4249-9804-524BDF628986}">
      <dgm:prSet/>
      <dgm:spPr/>
      <dgm:t>
        <a:bodyPr/>
        <a:lstStyle/>
        <a:p>
          <a:endParaRPr lang="zh-CN" altLang="en-US"/>
        </a:p>
      </dgm:t>
    </dgm:pt>
    <dgm:pt modelId="{CB2BEA55-90A8-457F-BD82-A600E53ABED5}">
      <dgm:prSet phldrT="[文本]" custT="1"/>
      <dgm:spPr/>
      <dgm:t>
        <a:bodyPr/>
        <a:lstStyle/>
        <a:p>
          <a:r>
            <a:rPr lang="zh-CN" altLang="en-US" sz="1800" dirty="0" smtClean="0">
              <a:solidFill>
                <a:schemeClr val="tx1"/>
              </a:solidFill>
              <a:latin typeface="微软雅黑" panose="020B0503020204020204" pitchFamily="34" charset="-122"/>
              <a:ea typeface="微软雅黑" panose="020B0503020204020204" pitchFamily="34" charset="-122"/>
              <a:cs typeface="+mn-cs"/>
            </a:rPr>
            <a:t>参与</a:t>
          </a:r>
          <a:r>
            <a:rPr lang="en-US" altLang="zh-CN" sz="1800" dirty="0" smtClean="0">
              <a:solidFill>
                <a:schemeClr val="tx1"/>
              </a:solidFill>
              <a:latin typeface="微软雅黑" panose="020B0503020204020204" pitchFamily="34" charset="-122"/>
              <a:ea typeface="微软雅黑" panose="020B0503020204020204" pitchFamily="34" charset="-122"/>
              <a:cs typeface="+mn-cs"/>
            </a:rPr>
            <a:t>review</a:t>
          </a:r>
          <a:r>
            <a:rPr lang="zh-CN" altLang="en-US" sz="1800" dirty="0" smtClean="0">
              <a:solidFill>
                <a:schemeClr val="tx1"/>
              </a:solidFill>
              <a:latin typeface="微软雅黑" panose="020B0503020204020204" pitchFamily="34" charset="-122"/>
              <a:ea typeface="微软雅黑" panose="020B0503020204020204" pitchFamily="34" charset="-122"/>
              <a:cs typeface="+mn-cs"/>
            </a:rPr>
            <a:t>技术方案，选择更合适的技术提高性能</a:t>
          </a:r>
          <a:r>
            <a:rPr lang="en-US" altLang="zh-CN" sz="1800" dirty="0" smtClean="0">
              <a:solidFill>
                <a:schemeClr val="tx1"/>
              </a:solidFill>
              <a:latin typeface="微软雅黑" panose="020B0503020204020204" pitchFamily="34" charset="-122"/>
              <a:ea typeface="微软雅黑" panose="020B0503020204020204" pitchFamily="34" charset="-122"/>
              <a:cs typeface="+mn-cs"/>
            </a:rPr>
            <a:t>&amp;</a:t>
          </a:r>
          <a:r>
            <a:rPr lang="zh-CN" altLang="en-US" sz="1800" dirty="0" smtClean="0">
              <a:solidFill>
                <a:schemeClr val="tx1"/>
              </a:solidFill>
              <a:latin typeface="微软雅黑" panose="020B0503020204020204" pitchFamily="34" charset="-122"/>
              <a:ea typeface="微软雅黑" panose="020B0503020204020204" pitchFamily="34" charset="-122"/>
              <a:cs typeface="+mn-cs"/>
            </a:rPr>
            <a:t>稳定性</a:t>
          </a:r>
          <a:endParaRPr lang="zh-CN" altLang="en-US" sz="1800" dirty="0">
            <a:solidFill>
              <a:schemeClr val="tx1"/>
            </a:solidFill>
            <a:latin typeface="微软雅黑" panose="020B0503020204020204" pitchFamily="34" charset="-122"/>
            <a:ea typeface="微软雅黑" panose="020B0503020204020204" pitchFamily="34" charset="-122"/>
            <a:cs typeface="+mn-cs"/>
          </a:endParaRPr>
        </a:p>
      </dgm:t>
    </dgm:pt>
    <dgm:pt modelId="{97294EF1-14A8-49B9-A663-0CA011BAD9BD}" type="parTrans" cxnId="{A2B5B8BA-5FAD-4C66-B3E1-E5E6E6C02B88}">
      <dgm:prSet/>
      <dgm:spPr/>
      <dgm:t>
        <a:bodyPr/>
        <a:lstStyle/>
        <a:p>
          <a:endParaRPr lang="zh-CN" altLang="en-US"/>
        </a:p>
      </dgm:t>
    </dgm:pt>
    <dgm:pt modelId="{70A9992C-3CC0-44F6-AB72-EEFEDBF22C64}" type="sibTrans" cxnId="{A2B5B8BA-5FAD-4C66-B3E1-E5E6E6C02B88}">
      <dgm:prSet/>
      <dgm:spPr/>
      <dgm:t>
        <a:bodyPr/>
        <a:lstStyle/>
        <a:p>
          <a:endParaRPr lang="zh-CN" altLang="en-US"/>
        </a:p>
      </dgm:t>
    </dgm:pt>
    <dgm:pt modelId="{187365AA-4252-4D33-A37F-5C9844DF3FED}">
      <dgm:prSet phldrT="[文本]" custT="1"/>
      <dgm:spPr/>
      <dgm:t>
        <a:bodyPr/>
        <a:lstStyle/>
        <a:p>
          <a:r>
            <a:rPr lang="zh-CN" altLang="en-US" sz="1800" dirty="0" smtClean="0">
              <a:solidFill>
                <a:schemeClr val="tx1"/>
              </a:solidFill>
              <a:latin typeface="微软雅黑" panose="020B0503020204020204" pitchFamily="34" charset="-122"/>
              <a:ea typeface="微软雅黑" panose="020B0503020204020204" pitchFamily="34" charset="-122"/>
              <a:cs typeface="+mn-cs"/>
            </a:rPr>
            <a:t>借助店铺和主站的稳定性经验，帮助</a:t>
          </a:r>
          <a:r>
            <a:rPr lang="en-US" altLang="zh-CN" sz="1800" dirty="0" smtClean="0">
              <a:solidFill>
                <a:schemeClr val="tx1"/>
              </a:solidFill>
              <a:latin typeface="微软雅黑" panose="020B0503020204020204" pitchFamily="34" charset="-122"/>
              <a:ea typeface="微软雅黑" panose="020B0503020204020204" pitchFamily="34" charset="-122"/>
              <a:cs typeface="+mn-cs"/>
            </a:rPr>
            <a:t>TAE</a:t>
          </a:r>
          <a:r>
            <a:rPr lang="zh-CN" altLang="en-US" sz="1800" dirty="0" smtClean="0">
              <a:solidFill>
                <a:schemeClr val="tx1"/>
              </a:solidFill>
              <a:latin typeface="微软雅黑" panose="020B0503020204020204" pitchFamily="34" charset="-122"/>
              <a:ea typeface="微软雅黑" panose="020B0503020204020204" pitchFamily="34" charset="-122"/>
              <a:cs typeface="+mn-cs"/>
            </a:rPr>
            <a:t>提高全链路稳定性质量</a:t>
          </a:r>
          <a:endParaRPr lang="zh-CN" altLang="en-US" sz="1800" dirty="0">
            <a:solidFill>
              <a:schemeClr val="tx1"/>
            </a:solidFill>
            <a:latin typeface="微软雅黑" panose="020B0503020204020204" pitchFamily="34" charset="-122"/>
            <a:ea typeface="微软雅黑" panose="020B0503020204020204" pitchFamily="34" charset="-122"/>
            <a:cs typeface="+mn-cs"/>
          </a:endParaRPr>
        </a:p>
      </dgm:t>
    </dgm:pt>
    <dgm:pt modelId="{6AFFF952-6CAA-4B4C-8D3E-39AA7097F851}" type="parTrans" cxnId="{A2D9E97B-0FB4-453F-BEA6-37BC8FD15404}">
      <dgm:prSet/>
      <dgm:spPr/>
      <dgm:t>
        <a:bodyPr/>
        <a:lstStyle/>
        <a:p>
          <a:endParaRPr lang="zh-CN" altLang="en-US"/>
        </a:p>
      </dgm:t>
    </dgm:pt>
    <dgm:pt modelId="{AE52F99F-F8F3-4FB4-9951-5F47B454CA44}" type="sibTrans" cxnId="{A2D9E97B-0FB4-453F-BEA6-37BC8FD15404}">
      <dgm:prSet/>
      <dgm:spPr/>
      <dgm:t>
        <a:bodyPr/>
        <a:lstStyle/>
        <a:p>
          <a:endParaRPr lang="zh-CN" altLang="en-US"/>
        </a:p>
      </dgm:t>
    </dgm:pt>
    <dgm:pt modelId="{568D18ED-19AC-4EB6-A43F-744EE21AE98D}">
      <dgm:prSet phldrT="[文本]" custT="1"/>
      <dgm:spPr/>
      <dgm:t>
        <a:bodyPr/>
        <a:lstStyle/>
        <a:p>
          <a:r>
            <a:rPr lang="zh-CN" altLang="en-US" sz="1800" dirty="0" smtClean="0">
              <a:solidFill>
                <a:schemeClr val="tx1"/>
              </a:solidFill>
              <a:latin typeface="微软雅黑" panose="020B0503020204020204" pitchFamily="34" charset="-122"/>
              <a:ea typeface="微软雅黑" panose="020B0503020204020204" pitchFamily="34" charset="-122"/>
              <a:cs typeface="+mn-cs"/>
            </a:rPr>
            <a:t>帮助团队中其他同学具备稳定性意识，具备更好的线上问题排查能力</a:t>
          </a:r>
          <a:endParaRPr lang="zh-CN" altLang="en-US" sz="1800" dirty="0">
            <a:solidFill>
              <a:schemeClr val="tx1"/>
            </a:solidFill>
            <a:latin typeface="微软雅黑" panose="020B0503020204020204" pitchFamily="34" charset="-122"/>
            <a:ea typeface="微软雅黑" panose="020B0503020204020204" pitchFamily="34" charset="-122"/>
            <a:cs typeface="+mn-cs"/>
          </a:endParaRPr>
        </a:p>
      </dgm:t>
    </dgm:pt>
    <dgm:pt modelId="{3512323A-FEF8-4C34-AB72-4BCF5756BD8B}" type="parTrans" cxnId="{138A4CB2-F63F-43F8-8365-7C78C05DC368}">
      <dgm:prSet/>
      <dgm:spPr/>
      <dgm:t>
        <a:bodyPr/>
        <a:lstStyle/>
        <a:p>
          <a:endParaRPr lang="zh-CN" altLang="en-US"/>
        </a:p>
      </dgm:t>
    </dgm:pt>
    <dgm:pt modelId="{2C481C4B-E7D9-4B9B-AEEF-DB9420B5F6B4}" type="sibTrans" cxnId="{138A4CB2-F63F-43F8-8365-7C78C05DC368}">
      <dgm:prSet/>
      <dgm:spPr/>
      <dgm:t>
        <a:bodyPr/>
        <a:lstStyle/>
        <a:p>
          <a:endParaRPr lang="zh-CN" altLang="en-US"/>
        </a:p>
      </dgm:t>
    </dgm:pt>
    <dgm:pt modelId="{FEE818EE-40C9-400D-A03C-83EB93E5A9DB}" type="pres">
      <dgm:prSet presAssocID="{02554E5B-A231-4477-AE53-5187E4D7D35C}" presName="linear" presStyleCnt="0">
        <dgm:presLayoutVars>
          <dgm:animLvl val="lvl"/>
          <dgm:resizeHandles val="exact"/>
        </dgm:presLayoutVars>
      </dgm:prSet>
      <dgm:spPr/>
      <dgm:t>
        <a:bodyPr/>
        <a:lstStyle/>
        <a:p>
          <a:endParaRPr lang="zh-CN" altLang="en-US"/>
        </a:p>
      </dgm:t>
    </dgm:pt>
    <dgm:pt modelId="{7BDE7E2D-7C40-4444-82B6-1E2D43E4AC3F}" type="pres">
      <dgm:prSet presAssocID="{16B19D98-F963-4A74-82CC-4B29C487D27E}" presName="parentText" presStyleLbl="node1" presStyleIdx="0" presStyleCnt="1" custScaleY="58093" custLinFactNeighborY="-10458">
        <dgm:presLayoutVars>
          <dgm:chMax val="0"/>
          <dgm:bulletEnabled val="1"/>
        </dgm:presLayoutVars>
      </dgm:prSet>
      <dgm:spPr/>
      <dgm:t>
        <a:bodyPr/>
        <a:lstStyle/>
        <a:p>
          <a:endParaRPr lang="zh-CN" altLang="en-US"/>
        </a:p>
      </dgm:t>
    </dgm:pt>
    <dgm:pt modelId="{FD286F3E-E964-4A70-BC5B-1F36D7344600}" type="pres">
      <dgm:prSet presAssocID="{16B19D98-F963-4A74-82CC-4B29C487D27E}" presName="childText" presStyleLbl="revTx" presStyleIdx="0" presStyleCnt="1" custScaleY="94616">
        <dgm:presLayoutVars>
          <dgm:bulletEnabled val="1"/>
        </dgm:presLayoutVars>
      </dgm:prSet>
      <dgm:spPr/>
      <dgm:t>
        <a:bodyPr/>
        <a:lstStyle/>
        <a:p>
          <a:endParaRPr lang="zh-CN" altLang="en-US"/>
        </a:p>
      </dgm:t>
    </dgm:pt>
  </dgm:ptLst>
  <dgm:cxnLst>
    <dgm:cxn modelId="{49C00758-5B28-4CA8-8447-38BBD6FFD4E0}" type="presOf" srcId="{A26E61DB-02FC-422D-9095-97FFC82045D9}" destId="{FD286F3E-E964-4A70-BC5B-1F36D7344600}" srcOrd="0" destOrd="6" presId="urn:microsoft.com/office/officeart/2005/8/layout/vList2"/>
    <dgm:cxn modelId="{974A4238-915A-42A8-924F-1918286B20A8}" srcId="{588F0FFD-D853-4B04-A82F-884BA19266B9}" destId="{F5AB6FDF-CEBD-4BB5-A6BB-50D4A880A140}" srcOrd="0" destOrd="0" parTransId="{DDA4EF50-2741-42BC-9623-12A15D3896A5}" sibTransId="{C7B160B0-0170-4F20-BEA3-08765DE4BC9A}"/>
    <dgm:cxn modelId="{A2D9E97B-0FB4-453F-BEA6-37BC8FD15404}" srcId="{A9D41D22-E951-4E1D-9051-99682EE17D94}" destId="{187365AA-4252-4D33-A37F-5C9844DF3FED}" srcOrd="0" destOrd="0" parTransId="{6AFFF952-6CAA-4B4C-8D3E-39AA7097F851}" sibTransId="{AE52F99F-F8F3-4FB4-9951-5F47B454CA44}"/>
    <dgm:cxn modelId="{DE5008BA-8804-484A-BE5F-D77FA4634AAA}" srcId="{588F0FFD-D853-4B04-A82F-884BA19266B9}" destId="{5BD1CA7A-CB14-4D3D-998B-F565038EF98D}" srcOrd="1" destOrd="0" parTransId="{D15A4075-34A0-4DD3-A6F2-09A636644817}" sibTransId="{D6157D39-28C2-43A3-A2E2-758F558E438D}"/>
    <dgm:cxn modelId="{DC4C9903-348C-4A25-8BF2-C0D56F637622}" srcId="{16B19D98-F963-4A74-82CC-4B29C487D27E}" destId="{A9D41D22-E951-4E1D-9051-99682EE17D94}" srcOrd="2" destOrd="0" parTransId="{95F66776-773A-4031-8ABD-171DFD6A9937}" sibTransId="{696EB99A-219C-46C0-B571-9222636CCDEB}"/>
    <dgm:cxn modelId="{2686BC3F-42A1-4426-98B0-DDB6C43D8FE6}" type="presOf" srcId="{F5AB6FDF-CEBD-4BB5-A6BB-50D4A880A140}" destId="{FD286F3E-E964-4A70-BC5B-1F36D7344600}" srcOrd="0" destOrd="1" presId="urn:microsoft.com/office/officeart/2005/8/layout/vList2"/>
    <dgm:cxn modelId="{6CA3EDB1-2179-4760-BD49-76BD77127BF1}" type="presOf" srcId="{16B19D98-F963-4A74-82CC-4B29C487D27E}" destId="{7BDE7E2D-7C40-4444-82B6-1E2D43E4AC3F}" srcOrd="0" destOrd="0" presId="urn:microsoft.com/office/officeart/2005/8/layout/vList2"/>
    <dgm:cxn modelId="{5CA2C4E9-F123-4DA2-A2C5-B0EE83EAEE8D}" type="presOf" srcId="{187365AA-4252-4D33-A37F-5C9844DF3FED}" destId="{FD286F3E-E964-4A70-BC5B-1F36D7344600}" srcOrd="0" destOrd="9" presId="urn:microsoft.com/office/officeart/2005/8/layout/vList2"/>
    <dgm:cxn modelId="{B6C2E8D2-16A0-43CB-A18A-B22CCBEDC1A4}" type="presOf" srcId="{A9D41D22-E951-4E1D-9051-99682EE17D94}" destId="{FD286F3E-E964-4A70-BC5B-1F36D7344600}" srcOrd="0" destOrd="8" presId="urn:microsoft.com/office/officeart/2005/8/layout/vList2"/>
    <dgm:cxn modelId="{C02C24C8-8B4F-4FEC-8985-E0E580ECEECF}" type="presOf" srcId="{CA8696FC-3139-4828-93CB-870A2841C77A}" destId="{FD286F3E-E964-4A70-BC5B-1F36D7344600}" srcOrd="0" destOrd="3" presId="urn:microsoft.com/office/officeart/2005/8/layout/vList2"/>
    <dgm:cxn modelId="{1C375742-6D28-4D7A-A572-406508C2C920}" srcId="{02554E5B-A231-4477-AE53-5187E4D7D35C}" destId="{16B19D98-F963-4A74-82CC-4B29C487D27E}" srcOrd="0" destOrd="0" parTransId="{C66227C7-31C7-4804-8893-58DE79418A74}" sibTransId="{D9D42101-6A6D-4EB5-B1F9-7EAF4DD65DC0}"/>
    <dgm:cxn modelId="{A2B5B8BA-5FAD-4C66-B3E1-E5E6E6C02B88}" srcId="{CA8696FC-3139-4828-93CB-870A2841C77A}" destId="{CB2BEA55-90A8-457F-BD82-A600E53ABED5}" srcOrd="3" destOrd="0" parTransId="{97294EF1-14A8-49B9-A663-0CA011BAD9BD}" sibTransId="{70A9992C-3CC0-44F6-AB72-EEFEDBF22C64}"/>
    <dgm:cxn modelId="{3A223E56-BDD0-4D18-A26F-829B522388C2}" type="presOf" srcId="{5BD1CA7A-CB14-4D3D-998B-F565038EF98D}" destId="{FD286F3E-E964-4A70-BC5B-1F36D7344600}" srcOrd="0" destOrd="2" presId="urn:microsoft.com/office/officeart/2005/8/layout/vList2"/>
    <dgm:cxn modelId="{1ACFC02B-3880-4249-9804-524BDF628986}" srcId="{CA8696FC-3139-4828-93CB-870A2841C77A}" destId="{A26E61DB-02FC-422D-9095-97FFC82045D9}" srcOrd="2" destOrd="0" parTransId="{1B29C9AB-0149-4622-BC51-CAA12BA3CA24}" sibTransId="{7F2A3742-ADC4-4D84-9A88-F3D26DC4C665}"/>
    <dgm:cxn modelId="{47325458-A766-42EB-8A7F-B79FECB5ADCA}" type="presOf" srcId="{EB8F1B2A-9D20-454B-BC7E-2B74AC28316D}" destId="{FD286F3E-E964-4A70-BC5B-1F36D7344600}" srcOrd="0" destOrd="4" presId="urn:microsoft.com/office/officeart/2005/8/layout/vList2"/>
    <dgm:cxn modelId="{14946FF8-1848-4F4B-953E-629B7E2146D0}" srcId="{16B19D98-F963-4A74-82CC-4B29C487D27E}" destId="{588F0FFD-D853-4B04-A82F-884BA19266B9}" srcOrd="0" destOrd="0" parTransId="{2DC46722-170F-4170-AC42-C955552BE95F}" sibTransId="{02BD29EC-0E5D-4658-8EFD-293F20280E21}"/>
    <dgm:cxn modelId="{F106EC7E-1471-4F19-A7BB-D6CE5B7C3F96}" type="presOf" srcId="{02554E5B-A231-4477-AE53-5187E4D7D35C}" destId="{FEE818EE-40C9-400D-A03C-83EB93E5A9DB}" srcOrd="0" destOrd="0" presId="urn:microsoft.com/office/officeart/2005/8/layout/vList2"/>
    <dgm:cxn modelId="{D9912D1D-7BCF-4BBE-A24C-EF4C2820B45F}" srcId="{16B19D98-F963-4A74-82CC-4B29C487D27E}" destId="{CA8696FC-3139-4828-93CB-870A2841C77A}" srcOrd="1" destOrd="0" parTransId="{DA819F02-F7F1-462B-A45E-14F4014ADC36}" sibTransId="{EDA7861F-7DAC-4B7A-BCF5-CA3D033D9444}"/>
    <dgm:cxn modelId="{6A07735D-99B3-4D85-A064-3844E7BED199}" type="presOf" srcId="{588F0FFD-D853-4B04-A82F-884BA19266B9}" destId="{FD286F3E-E964-4A70-BC5B-1F36D7344600}" srcOrd="0" destOrd="0" presId="urn:microsoft.com/office/officeart/2005/8/layout/vList2"/>
    <dgm:cxn modelId="{4C7FCE47-BDDF-4285-A837-44CFE3F52EC1}" type="presOf" srcId="{CB2BEA55-90A8-457F-BD82-A600E53ABED5}" destId="{FD286F3E-E964-4A70-BC5B-1F36D7344600}" srcOrd="0" destOrd="7" presId="urn:microsoft.com/office/officeart/2005/8/layout/vList2"/>
    <dgm:cxn modelId="{81FBFC35-29A2-4C7D-8F14-B6076D12719F}" srcId="{CA8696FC-3139-4828-93CB-870A2841C77A}" destId="{EB8F1B2A-9D20-454B-BC7E-2B74AC28316D}" srcOrd="0" destOrd="0" parTransId="{EA56FA8B-84B0-4F8D-BCB6-BA28C5726424}" sibTransId="{47D17BC0-7622-4416-8C18-BDA67996E877}"/>
    <dgm:cxn modelId="{138A4CB2-F63F-43F8-8365-7C78C05DC368}" srcId="{CA8696FC-3139-4828-93CB-870A2841C77A}" destId="{568D18ED-19AC-4EB6-A43F-744EE21AE98D}" srcOrd="1" destOrd="0" parTransId="{3512323A-FEF8-4C34-AB72-4BCF5756BD8B}" sibTransId="{2C481C4B-E7D9-4B9B-AEEF-DB9420B5F6B4}"/>
    <dgm:cxn modelId="{66DBDBCD-B0A0-47BB-A73A-66DB5629574F}" type="presOf" srcId="{568D18ED-19AC-4EB6-A43F-744EE21AE98D}" destId="{FD286F3E-E964-4A70-BC5B-1F36D7344600}" srcOrd="0" destOrd="5" presId="urn:microsoft.com/office/officeart/2005/8/layout/vList2"/>
    <dgm:cxn modelId="{2F6DB66B-49C6-40FE-83A1-A67DBDF030EE}" type="presParOf" srcId="{FEE818EE-40C9-400D-A03C-83EB93E5A9DB}" destId="{7BDE7E2D-7C40-4444-82B6-1E2D43E4AC3F}" srcOrd="0" destOrd="0" presId="urn:microsoft.com/office/officeart/2005/8/layout/vList2"/>
    <dgm:cxn modelId="{1794170E-B129-4F1C-AF2F-83FDB66BA142}" type="presParOf" srcId="{FEE818EE-40C9-400D-A03C-83EB93E5A9DB}" destId="{FD286F3E-E964-4A70-BC5B-1F36D7344600}"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554E5B-A231-4477-AE53-5187E4D7D35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16B19D98-F963-4A74-82CC-4B29C487D27E}">
      <dgm:prSet phldrT="[文本]" custT="1"/>
      <dgm:spPr/>
      <dgm:t>
        <a:bodyPr/>
        <a:lstStyle/>
        <a:p>
          <a:r>
            <a:rPr lang="zh-CN" altLang="en-US" sz="2400" dirty="0" smtClean="0">
              <a:solidFill>
                <a:schemeClr val="tx1"/>
              </a:solidFill>
              <a:latin typeface="微软雅黑" panose="020B0503020204020204" pitchFamily="34" charset="-122"/>
              <a:ea typeface="微软雅黑" panose="020B0503020204020204" pitchFamily="34" charset="-122"/>
              <a:cs typeface="+mn-cs"/>
            </a:rPr>
            <a:t>个人成长</a:t>
          </a:r>
          <a:endParaRPr lang="zh-CN" altLang="en-US" sz="2400" dirty="0">
            <a:solidFill>
              <a:schemeClr val="tx1"/>
            </a:solidFill>
            <a:latin typeface="微软雅黑" panose="020B0503020204020204" pitchFamily="34" charset="-122"/>
            <a:ea typeface="微软雅黑" panose="020B0503020204020204" pitchFamily="34" charset="-122"/>
            <a:cs typeface="+mn-cs"/>
          </a:endParaRPr>
        </a:p>
      </dgm:t>
    </dgm:pt>
    <dgm:pt modelId="{C66227C7-31C7-4804-8893-58DE79418A74}" type="parTrans" cxnId="{1C375742-6D28-4D7A-A572-406508C2C920}">
      <dgm:prSet/>
      <dgm:spPr/>
      <dgm:t>
        <a:bodyPr/>
        <a:lstStyle/>
        <a:p>
          <a:endParaRPr lang="zh-CN" altLang="en-US">
            <a:latin typeface="微软雅黑" panose="020B0503020204020204" pitchFamily="34" charset="-122"/>
            <a:ea typeface="微软雅黑" panose="020B0503020204020204" pitchFamily="34" charset="-122"/>
          </a:endParaRPr>
        </a:p>
      </dgm:t>
    </dgm:pt>
    <dgm:pt modelId="{D9D42101-6A6D-4EB5-B1F9-7EAF4DD65DC0}" type="sibTrans" cxnId="{1C375742-6D28-4D7A-A572-406508C2C920}">
      <dgm:prSet/>
      <dgm:spPr/>
      <dgm:t>
        <a:bodyPr/>
        <a:lstStyle/>
        <a:p>
          <a:endParaRPr lang="zh-CN" altLang="en-US">
            <a:latin typeface="微软雅黑" panose="020B0503020204020204" pitchFamily="34" charset="-122"/>
            <a:ea typeface="微软雅黑" panose="020B0503020204020204" pitchFamily="34" charset="-122"/>
          </a:endParaRPr>
        </a:p>
      </dgm:t>
    </dgm:pt>
    <dgm:pt modelId="{588F0FFD-D853-4B04-A82F-884BA19266B9}">
      <dgm:prSet phldrT="[文本]" custT="1"/>
      <dgm:spPr/>
      <dgm:t>
        <a:bodyPr/>
        <a:lstStyle/>
        <a:p>
          <a:r>
            <a:rPr lang="zh-CN" altLang="en-US" sz="2000" dirty="0" smtClean="0">
              <a:solidFill>
                <a:schemeClr val="tx1"/>
              </a:solidFill>
              <a:latin typeface="微软雅黑" panose="020B0503020204020204" pitchFamily="34" charset="-122"/>
              <a:ea typeface="微软雅黑" panose="020B0503020204020204" pitchFamily="34" charset="-122"/>
              <a:cs typeface="+mn-cs"/>
            </a:rPr>
            <a:t>追求技术广度，持续了解其它团队</a:t>
          </a:r>
          <a:r>
            <a:rPr lang="en-US" altLang="zh-CN" sz="2000" dirty="0" smtClean="0">
              <a:solidFill>
                <a:schemeClr val="tx1"/>
              </a:solidFill>
              <a:latin typeface="微软雅黑" panose="020B0503020204020204" pitchFamily="34" charset="-122"/>
              <a:ea typeface="微软雅黑" panose="020B0503020204020204" pitchFamily="34" charset="-122"/>
              <a:cs typeface="+mn-cs"/>
            </a:rPr>
            <a:t>&amp;</a:t>
          </a:r>
          <a:r>
            <a:rPr lang="zh-CN" altLang="en-US" sz="2000" dirty="0" smtClean="0">
              <a:solidFill>
                <a:schemeClr val="tx1"/>
              </a:solidFill>
              <a:latin typeface="微软雅黑" panose="020B0503020204020204" pitchFamily="34" charset="-122"/>
              <a:ea typeface="微软雅黑" panose="020B0503020204020204" pitchFamily="34" charset="-122"/>
              <a:cs typeface="+mn-cs"/>
            </a:rPr>
            <a:t>业界在做的技术演进</a:t>
          </a:r>
          <a:endParaRPr lang="zh-CN" altLang="en-US" sz="2000" dirty="0">
            <a:solidFill>
              <a:schemeClr val="tx1"/>
            </a:solidFill>
            <a:latin typeface="微软雅黑" panose="020B0503020204020204" pitchFamily="34" charset="-122"/>
            <a:ea typeface="微软雅黑" panose="020B0503020204020204" pitchFamily="34" charset="-122"/>
            <a:cs typeface="+mn-cs"/>
          </a:endParaRPr>
        </a:p>
      </dgm:t>
    </dgm:pt>
    <dgm:pt modelId="{2DC46722-170F-4170-AC42-C955552BE95F}" type="parTrans" cxnId="{14946FF8-1848-4F4B-953E-629B7E2146D0}">
      <dgm:prSet/>
      <dgm:spPr/>
      <dgm:t>
        <a:bodyPr/>
        <a:lstStyle/>
        <a:p>
          <a:endParaRPr lang="zh-CN" altLang="en-US">
            <a:latin typeface="微软雅黑" panose="020B0503020204020204" pitchFamily="34" charset="-122"/>
            <a:ea typeface="微软雅黑" panose="020B0503020204020204" pitchFamily="34" charset="-122"/>
          </a:endParaRPr>
        </a:p>
      </dgm:t>
    </dgm:pt>
    <dgm:pt modelId="{02BD29EC-0E5D-4658-8EFD-293F20280E21}" type="sibTrans" cxnId="{14946FF8-1848-4F4B-953E-629B7E2146D0}">
      <dgm:prSet/>
      <dgm:spPr/>
      <dgm:t>
        <a:bodyPr/>
        <a:lstStyle/>
        <a:p>
          <a:endParaRPr lang="zh-CN" altLang="en-US">
            <a:latin typeface="微软雅黑" panose="020B0503020204020204" pitchFamily="34" charset="-122"/>
            <a:ea typeface="微软雅黑" panose="020B0503020204020204" pitchFamily="34" charset="-122"/>
          </a:endParaRPr>
        </a:p>
      </dgm:t>
    </dgm:pt>
    <dgm:pt modelId="{49280D68-68FC-45D1-8D2F-1D93D5B8816F}">
      <dgm:prSet phldrT="[文本]" custT="1"/>
      <dgm:spPr/>
      <dgm:t>
        <a:bodyPr/>
        <a:lstStyle/>
        <a:p>
          <a:r>
            <a:rPr lang="zh-CN" altLang="en-US" sz="2400" dirty="0" smtClean="0">
              <a:solidFill>
                <a:schemeClr val="tx1"/>
              </a:solidFill>
              <a:latin typeface="微软雅黑" panose="020B0503020204020204" pitchFamily="34" charset="-122"/>
              <a:ea typeface="微软雅黑" panose="020B0503020204020204" pitchFamily="34" charset="-122"/>
              <a:cs typeface="+mn-cs"/>
            </a:rPr>
            <a:t>团队成长</a:t>
          </a:r>
          <a:endParaRPr lang="zh-CN" altLang="en-US" sz="2400" dirty="0">
            <a:solidFill>
              <a:schemeClr val="tx1"/>
            </a:solidFill>
            <a:latin typeface="微软雅黑" panose="020B0503020204020204" pitchFamily="34" charset="-122"/>
            <a:ea typeface="微软雅黑" panose="020B0503020204020204" pitchFamily="34" charset="-122"/>
            <a:cs typeface="+mn-cs"/>
          </a:endParaRPr>
        </a:p>
      </dgm:t>
    </dgm:pt>
    <dgm:pt modelId="{6BDC3120-6BA2-4400-88D5-A6B556A718DF}" type="parTrans" cxnId="{941F1F7D-8D1E-4117-BA25-17C64BB06868}">
      <dgm:prSet/>
      <dgm:spPr/>
      <dgm:t>
        <a:bodyPr/>
        <a:lstStyle/>
        <a:p>
          <a:endParaRPr lang="zh-CN" altLang="en-US">
            <a:latin typeface="微软雅黑" panose="020B0503020204020204" pitchFamily="34" charset="-122"/>
            <a:ea typeface="微软雅黑" panose="020B0503020204020204" pitchFamily="34" charset="-122"/>
          </a:endParaRPr>
        </a:p>
      </dgm:t>
    </dgm:pt>
    <dgm:pt modelId="{080FE297-A765-407B-9ED2-0643FD7A37FF}" type="sibTrans" cxnId="{941F1F7D-8D1E-4117-BA25-17C64BB06868}">
      <dgm:prSet/>
      <dgm:spPr/>
      <dgm:t>
        <a:bodyPr/>
        <a:lstStyle/>
        <a:p>
          <a:endParaRPr lang="zh-CN" altLang="en-US">
            <a:latin typeface="微软雅黑" panose="020B0503020204020204" pitchFamily="34" charset="-122"/>
            <a:ea typeface="微软雅黑" panose="020B0503020204020204" pitchFamily="34" charset="-122"/>
          </a:endParaRPr>
        </a:p>
      </dgm:t>
    </dgm:pt>
    <dgm:pt modelId="{2C647D7C-65A6-45D3-A20A-A1FD45A8D467}">
      <dgm:prSet phldrT="[文本]" custT="1"/>
      <dgm:spPr/>
      <dgm:t>
        <a:bodyPr/>
        <a:lstStyle/>
        <a:p>
          <a:endParaRPr lang="zh-CN" altLang="en-US" sz="2000" dirty="0" smtClean="0">
            <a:solidFill>
              <a:schemeClr val="tx1"/>
            </a:solidFill>
            <a:latin typeface="微软雅黑" panose="020B0503020204020204" pitchFamily="34" charset="-122"/>
            <a:ea typeface="微软雅黑" panose="020B0503020204020204" pitchFamily="34" charset="-122"/>
          </a:endParaRPr>
        </a:p>
      </dgm:t>
    </dgm:pt>
    <dgm:pt modelId="{FC147500-807A-408D-9B2B-CB58A818D9AB}" type="parTrans" cxnId="{03C2CEFB-8B46-4FF9-9E90-7C3F8939DBD4}">
      <dgm:prSet/>
      <dgm:spPr/>
      <dgm:t>
        <a:bodyPr/>
        <a:lstStyle/>
        <a:p>
          <a:endParaRPr lang="zh-CN" altLang="en-US">
            <a:latin typeface="微软雅黑" panose="020B0503020204020204" pitchFamily="34" charset="-122"/>
            <a:ea typeface="微软雅黑" panose="020B0503020204020204" pitchFamily="34" charset="-122"/>
          </a:endParaRPr>
        </a:p>
      </dgm:t>
    </dgm:pt>
    <dgm:pt modelId="{BB4F5581-BAE1-4DC8-99E4-FFBF43517B81}" type="sibTrans" cxnId="{03C2CEFB-8B46-4FF9-9E90-7C3F8939DBD4}">
      <dgm:prSet/>
      <dgm:spPr/>
      <dgm:t>
        <a:bodyPr/>
        <a:lstStyle/>
        <a:p>
          <a:endParaRPr lang="zh-CN" altLang="en-US">
            <a:latin typeface="微软雅黑" panose="020B0503020204020204" pitchFamily="34" charset="-122"/>
            <a:ea typeface="微软雅黑" panose="020B0503020204020204" pitchFamily="34" charset="-122"/>
          </a:endParaRPr>
        </a:p>
      </dgm:t>
    </dgm:pt>
    <dgm:pt modelId="{01DF8D63-A3AB-4831-A3B2-482D86886F0A}">
      <dgm:prSet phldrT="[文本]" custT="1"/>
      <dgm:spPr/>
      <dgm:t>
        <a:bodyPr/>
        <a:lstStyle/>
        <a:p>
          <a:endParaRPr lang="zh-CN" altLang="en-US" sz="2000" dirty="0">
            <a:solidFill>
              <a:schemeClr val="tx1"/>
            </a:solidFill>
            <a:latin typeface="微软雅黑" panose="020B0503020204020204" pitchFamily="34" charset="-122"/>
            <a:ea typeface="微软雅黑" panose="020B0503020204020204" pitchFamily="34" charset="-122"/>
            <a:cs typeface="+mn-cs"/>
          </a:endParaRPr>
        </a:p>
      </dgm:t>
    </dgm:pt>
    <dgm:pt modelId="{82ADA46A-2A49-4AF7-8428-1010F9985ED5}" type="parTrans" cxnId="{F2AAC12E-A73F-4850-81D0-0A82C964DCC6}">
      <dgm:prSet/>
      <dgm:spPr/>
      <dgm:t>
        <a:bodyPr/>
        <a:lstStyle/>
        <a:p>
          <a:endParaRPr lang="zh-CN" altLang="en-US">
            <a:latin typeface="微软雅黑" panose="020B0503020204020204" pitchFamily="34" charset="-122"/>
            <a:ea typeface="微软雅黑" panose="020B0503020204020204" pitchFamily="34" charset="-122"/>
          </a:endParaRPr>
        </a:p>
      </dgm:t>
    </dgm:pt>
    <dgm:pt modelId="{C9A48843-1C48-4664-A997-3A7C22F20203}" type="sibTrans" cxnId="{F2AAC12E-A73F-4850-81D0-0A82C964DCC6}">
      <dgm:prSet/>
      <dgm:spPr/>
      <dgm:t>
        <a:bodyPr/>
        <a:lstStyle/>
        <a:p>
          <a:endParaRPr lang="zh-CN" altLang="en-US">
            <a:latin typeface="微软雅黑" panose="020B0503020204020204" pitchFamily="34" charset="-122"/>
            <a:ea typeface="微软雅黑" panose="020B0503020204020204" pitchFamily="34" charset="-122"/>
          </a:endParaRPr>
        </a:p>
      </dgm:t>
    </dgm:pt>
    <dgm:pt modelId="{D96C7542-8F0F-4FF3-8AE6-E9C37EB97931}">
      <dgm:prSet phldrT="[文本]" custT="1"/>
      <dgm:spPr/>
      <dgm:t>
        <a:bodyPr/>
        <a:lstStyle/>
        <a:p>
          <a:r>
            <a:rPr lang="zh-CN" altLang="en-US" sz="2000" dirty="0" smtClean="0">
              <a:solidFill>
                <a:schemeClr val="tx1"/>
              </a:solidFill>
              <a:latin typeface="微软雅黑" panose="020B0503020204020204" pitchFamily="34" charset="-122"/>
              <a:ea typeface="微软雅黑" panose="020B0503020204020204" pitchFamily="34" charset="-122"/>
              <a:cs typeface="+mn-cs"/>
            </a:rPr>
            <a:t>帮助团队中其他同学具备稳定性意识，具备更好的线上问题排查能力</a:t>
          </a:r>
          <a:endParaRPr lang="zh-CN" altLang="en-US" sz="2000" dirty="0" smtClean="0">
            <a:solidFill>
              <a:schemeClr val="tx1"/>
            </a:solidFill>
            <a:latin typeface="微软雅黑" panose="020B0503020204020204" pitchFamily="34" charset="-122"/>
            <a:ea typeface="微软雅黑" panose="020B0503020204020204" pitchFamily="34" charset="-122"/>
          </a:endParaRPr>
        </a:p>
      </dgm:t>
    </dgm:pt>
    <dgm:pt modelId="{3EDFCB80-382D-45D4-AF70-A4AA35101CE4}" type="parTrans" cxnId="{13326D1B-A28E-4433-87ED-DEB30DD9CF88}">
      <dgm:prSet/>
      <dgm:spPr/>
      <dgm:t>
        <a:bodyPr/>
        <a:lstStyle/>
        <a:p>
          <a:endParaRPr lang="zh-CN" altLang="en-US">
            <a:latin typeface="微软雅黑" panose="020B0503020204020204" pitchFamily="34" charset="-122"/>
            <a:ea typeface="微软雅黑" panose="020B0503020204020204" pitchFamily="34" charset="-122"/>
          </a:endParaRPr>
        </a:p>
      </dgm:t>
    </dgm:pt>
    <dgm:pt modelId="{5A3CC65B-C445-4C9C-A0D1-63787C3F10BA}" type="sibTrans" cxnId="{13326D1B-A28E-4433-87ED-DEB30DD9CF88}">
      <dgm:prSet/>
      <dgm:spPr/>
      <dgm:t>
        <a:bodyPr/>
        <a:lstStyle/>
        <a:p>
          <a:endParaRPr lang="zh-CN" altLang="en-US">
            <a:latin typeface="微软雅黑" panose="020B0503020204020204" pitchFamily="34" charset="-122"/>
            <a:ea typeface="微软雅黑" panose="020B0503020204020204" pitchFamily="34" charset="-122"/>
          </a:endParaRPr>
        </a:p>
      </dgm:t>
    </dgm:pt>
    <dgm:pt modelId="{BEE12E5D-BD66-4900-B647-FA32AA414598}">
      <dgm:prSet phldrT="[文本]" custT="1"/>
      <dgm:spPr/>
      <dgm:t>
        <a:bodyPr/>
        <a:lstStyle/>
        <a:p>
          <a:r>
            <a:rPr lang="zh-CN" altLang="en-US" sz="2000" dirty="0" smtClean="0">
              <a:solidFill>
                <a:schemeClr val="tx1"/>
              </a:solidFill>
              <a:latin typeface="微软雅黑" panose="020B0503020204020204" pitchFamily="34" charset="-122"/>
              <a:ea typeface="微软雅黑" panose="020B0503020204020204" pitchFamily="34" charset="-122"/>
              <a:cs typeface="+mn-cs"/>
            </a:rPr>
            <a:t>在特定领域把技术做深做透</a:t>
          </a:r>
          <a:endParaRPr lang="zh-CN" altLang="en-US" sz="2000" dirty="0">
            <a:solidFill>
              <a:schemeClr val="tx1"/>
            </a:solidFill>
            <a:latin typeface="微软雅黑" panose="020B0503020204020204" pitchFamily="34" charset="-122"/>
            <a:ea typeface="微软雅黑" panose="020B0503020204020204" pitchFamily="34" charset="-122"/>
            <a:cs typeface="+mn-cs"/>
          </a:endParaRPr>
        </a:p>
      </dgm:t>
    </dgm:pt>
    <dgm:pt modelId="{DE0400A1-E091-4936-86C2-C7A68AC25F95}" type="parTrans" cxnId="{386E872E-9A3A-4B8A-9B0C-0AC03CA70134}">
      <dgm:prSet/>
      <dgm:spPr/>
      <dgm:t>
        <a:bodyPr/>
        <a:lstStyle/>
        <a:p>
          <a:endParaRPr lang="zh-CN" altLang="en-US">
            <a:latin typeface="微软雅黑" panose="020B0503020204020204" pitchFamily="34" charset="-122"/>
            <a:ea typeface="微软雅黑" panose="020B0503020204020204" pitchFamily="34" charset="-122"/>
          </a:endParaRPr>
        </a:p>
      </dgm:t>
    </dgm:pt>
    <dgm:pt modelId="{65BE9AE9-9DCE-49BE-BB86-31D73DF8ADA5}" type="sibTrans" cxnId="{386E872E-9A3A-4B8A-9B0C-0AC03CA70134}">
      <dgm:prSet/>
      <dgm:spPr/>
      <dgm:t>
        <a:bodyPr/>
        <a:lstStyle/>
        <a:p>
          <a:endParaRPr lang="zh-CN" altLang="en-US">
            <a:latin typeface="微软雅黑" panose="020B0503020204020204" pitchFamily="34" charset="-122"/>
            <a:ea typeface="微软雅黑" panose="020B0503020204020204" pitchFamily="34" charset="-122"/>
          </a:endParaRPr>
        </a:p>
      </dgm:t>
    </dgm:pt>
    <dgm:pt modelId="{E2FB82FE-A04B-497F-8C83-89656ACE61A3}">
      <dgm:prSet phldrT="[文本]" custT="1"/>
      <dgm:spPr/>
      <dgm:t>
        <a:bodyPr/>
        <a:lstStyle/>
        <a:p>
          <a:r>
            <a:rPr lang="zh-CN" altLang="en-US" sz="2000" dirty="0" smtClean="0">
              <a:solidFill>
                <a:schemeClr val="tx1"/>
              </a:solidFill>
              <a:latin typeface="微软雅黑" panose="020B0503020204020204" pitchFamily="34" charset="-122"/>
              <a:ea typeface="微软雅黑" panose="020B0503020204020204" pitchFamily="34" charset="-122"/>
              <a:cs typeface="+mn-cs"/>
            </a:rPr>
            <a:t>深入业务，注重细节，把技术和业务结合，和产品一起成长</a:t>
          </a:r>
          <a:endParaRPr lang="zh-CN" altLang="en-US" sz="2000" dirty="0">
            <a:solidFill>
              <a:schemeClr val="tx1"/>
            </a:solidFill>
            <a:latin typeface="微软雅黑" panose="020B0503020204020204" pitchFamily="34" charset="-122"/>
            <a:ea typeface="微软雅黑" panose="020B0503020204020204" pitchFamily="34" charset="-122"/>
            <a:cs typeface="+mn-cs"/>
          </a:endParaRPr>
        </a:p>
      </dgm:t>
    </dgm:pt>
    <dgm:pt modelId="{A5D81E9E-2784-4E77-A0DB-7A286F389961}" type="parTrans" cxnId="{EDE116F6-0805-480C-9ACE-4939C67060AD}">
      <dgm:prSet/>
      <dgm:spPr/>
      <dgm:t>
        <a:bodyPr/>
        <a:lstStyle/>
        <a:p>
          <a:endParaRPr lang="zh-CN" altLang="en-US">
            <a:latin typeface="微软雅黑" panose="020B0503020204020204" pitchFamily="34" charset="-122"/>
            <a:ea typeface="微软雅黑" panose="020B0503020204020204" pitchFamily="34" charset="-122"/>
          </a:endParaRPr>
        </a:p>
      </dgm:t>
    </dgm:pt>
    <dgm:pt modelId="{DE171A4B-F5A2-43B4-9935-6139EF3413E4}" type="sibTrans" cxnId="{EDE116F6-0805-480C-9ACE-4939C67060AD}">
      <dgm:prSet/>
      <dgm:spPr/>
      <dgm:t>
        <a:bodyPr/>
        <a:lstStyle/>
        <a:p>
          <a:endParaRPr lang="zh-CN" altLang="en-US">
            <a:latin typeface="微软雅黑" panose="020B0503020204020204" pitchFamily="34" charset="-122"/>
            <a:ea typeface="微软雅黑" panose="020B0503020204020204" pitchFamily="34" charset="-122"/>
          </a:endParaRPr>
        </a:p>
      </dgm:t>
    </dgm:pt>
    <dgm:pt modelId="{1E5E5245-EEA5-4C82-BD7D-85DFEEB9D79C}">
      <dgm:prSet phldrT="[文本]" custT="1"/>
      <dgm:spPr/>
      <dgm:t>
        <a:bodyPr/>
        <a:lstStyle/>
        <a:p>
          <a:r>
            <a:rPr lang="zh-CN" altLang="en-US" sz="2000" dirty="0" smtClean="0">
              <a:solidFill>
                <a:schemeClr val="tx1"/>
              </a:solidFill>
              <a:latin typeface="微软雅黑" panose="020B0503020204020204" pitchFamily="34" charset="-122"/>
              <a:ea typeface="微软雅黑" panose="020B0503020204020204" pitchFamily="34" charset="-122"/>
            </a:rPr>
            <a:t>带领店铺稳定性小组为系统保驾护航</a:t>
          </a:r>
        </a:p>
      </dgm:t>
    </dgm:pt>
    <dgm:pt modelId="{9A051EC1-C07A-4C66-AFA6-F9EC1BDBD322}" type="parTrans" cxnId="{EF24D764-19F4-4DEE-A87E-4E9106BF0830}">
      <dgm:prSet/>
      <dgm:spPr/>
      <dgm:t>
        <a:bodyPr/>
        <a:lstStyle/>
        <a:p>
          <a:endParaRPr lang="zh-CN" altLang="en-US">
            <a:latin typeface="微软雅黑" panose="020B0503020204020204" pitchFamily="34" charset="-122"/>
            <a:ea typeface="微软雅黑" panose="020B0503020204020204" pitchFamily="34" charset="-122"/>
          </a:endParaRPr>
        </a:p>
      </dgm:t>
    </dgm:pt>
    <dgm:pt modelId="{41A2F930-FA39-4153-B387-DEE421753007}" type="sibTrans" cxnId="{EF24D764-19F4-4DEE-A87E-4E9106BF0830}">
      <dgm:prSet/>
      <dgm:spPr/>
      <dgm:t>
        <a:bodyPr/>
        <a:lstStyle/>
        <a:p>
          <a:endParaRPr lang="zh-CN" altLang="en-US">
            <a:latin typeface="微软雅黑" panose="020B0503020204020204" pitchFamily="34" charset="-122"/>
            <a:ea typeface="微软雅黑" panose="020B0503020204020204" pitchFamily="34" charset="-122"/>
          </a:endParaRPr>
        </a:p>
      </dgm:t>
    </dgm:pt>
    <dgm:pt modelId="{FEE818EE-40C9-400D-A03C-83EB93E5A9DB}" type="pres">
      <dgm:prSet presAssocID="{02554E5B-A231-4477-AE53-5187E4D7D35C}" presName="linear" presStyleCnt="0">
        <dgm:presLayoutVars>
          <dgm:animLvl val="lvl"/>
          <dgm:resizeHandles val="exact"/>
        </dgm:presLayoutVars>
      </dgm:prSet>
      <dgm:spPr/>
      <dgm:t>
        <a:bodyPr/>
        <a:lstStyle/>
        <a:p>
          <a:endParaRPr lang="zh-CN" altLang="en-US"/>
        </a:p>
      </dgm:t>
    </dgm:pt>
    <dgm:pt modelId="{7BDE7E2D-7C40-4444-82B6-1E2D43E4AC3F}" type="pres">
      <dgm:prSet presAssocID="{16B19D98-F963-4A74-82CC-4B29C487D27E}" presName="parentText" presStyleLbl="node1" presStyleIdx="0" presStyleCnt="2" custScaleY="58093" custLinFactNeighborY="1901">
        <dgm:presLayoutVars>
          <dgm:chMax val="0"/>
          <dgm:bulletEnabled val="1"/>
        </dgm:presLayoutVars>
      </dgm:prSet>
      <dgm:spPr/>
      <dgm:t>
        <a:bodyPr/>
        <a:lstStyle/>
        <a:p>
          <a:endParaRPr lang="zh-CN" altLang="en-US"/>
        </a:p>
      </dgm:t>
    </dgm:pt>
    <dgm:pt modelId="{FD286F3E-E964-4A70-BC5B-1F36D7344600}" type="pres">
      <dgm:prSet presAssocID="{16B19D98-F963-4A74-82CC-4B29C487D27E}" presName="childText" presStyleLbl="revTx" presStyleIdx="0" presStyleCnt="2">
        <dgm:presLayoutVars>
          <dgm:bulletEnabled val="1"/>
        </dgm:presLayoutVars>
      </dgm:prSet>
      <dgm:spPr/>
      <dgm:t>
        <a:bodyPr/>
        <a:lstStyle/>
        <a:p>
          <a:endParaRPr lang="zh-CN" altLang="en-US"/>
        </a:p>
      </dgm:t>
    </dgm:pt>
    <dgm:pt modelId="{2820E9EA-3E83-4647-A190-B04BF3CFA4E9}" type="pres">
      <dgm:prSet presAssocID="{49280D68-68FC-45D1-8D2F-1D93D5B8816F}" presName="parentText" presStyleLbl="node1" presStyleIdx="1" presStyleCnt="2" custScaleY="57286">
        <dgm:presLayoutVars>
          <dgm:chMax val="0"/>
          <dgm:bulletEnabled val="1"/>
        </dgm:presLayoutVars>
      </dgm:prSet>
      <dgm:spPr/>
      <dgm:t>
        <a:bodyPr/>
        <a:lstStyle/>
        <a:p>
          <a:endParaRPr lang="zh-CN" altLang="en-US"/>
        </a:p>
      </dgm:t>
    </dgm:pt>
    <dgm:pt modelId="{8F006977-C4B1-47F7-BAB5-DBF4D3350076}" type="pres">
      <dgm:prSet presAssocID="{49280D68-68FC-45D1-8D2F-1D93D5B8816F}" presName="childText" presStyleLbl="revTx" presStyleIdx="1" presStyleCnt="2">
        <dgm:presLayoutVars>
          <dgm:bulletEnabled val="1"/>
        </dgm:presLayoutVars>
      </dgm:prSet>
      <dgm:spPr/>
      <dgm:t>
        <a:bodyPr/>
        <a:lstStyle/>
        <a:p>
          <a:endParaRPr lang="zh-CN" altLang="en-US"/>
        </a:p>
      </dgm:t>
    </dgm:pt>
  </dgm:ptLst>
  <dgm:cxnLst>
    <dgm:cxn modelId="{AC5ADCA7-0C57-4D5A-874C-11C33B51C261}" type="presOf" srcId="{BEE12E5D-BD66-4900-B647-FA32AA414598}" destId="{FD286F3E-E964-4A70-BC5B-1F36D7344600}" srcOrd="0" destOrd="1" presId="urn:microsoft.com/office/officeart/2005/8/layout/vList2"/>
    <dgm:cxn modelId="{E7C8E80B-D32E-4DBF-B5AF-37C207C3F9E3}" type="presOf" srcId="{D96C7542-8F0F-4FF3-8AE6-E9C37EB97931}" destId="{8F006977-C4B1-47F7-BAB5-DBF4D3350076}" srcOrd="0" destOrd="0" presId="urn:microsoft.com/office/officeart/2005/8/layout/vList2"/>
    <dgm:cxn modelId="{EF24D764-19F4-4DEE-A87E-4E9106BF0830}" srcId="{49280D68-68FC-45D1-8D2F-1D93D5B8816F}" destId="{1E5E5245-EEA5-4C82-BD7D-85DFEEB9D79C}" srcOrd="1" destOrd="0" parTransId="{9A051EC1-C07A-4C66-AFA6-F9EC1BDBD322}" sibTransId="{41A2F930-FA39-4153-B387-DEE421753007}"/>
    <dgm:cxn modelId="{B3B6CF60-E468-4C9B-81D2-BFE823DAB169}" type="presOf" srcId="{588F0FFD-D853-4B04-A82F-884BA19266B9}" destId="{FD286F3E-E964-4A70-BC5B-1F36D7344600}" srcOrd="0" destOrd="0" presId="urn:microsoft.com/office/officeart/2005/8/layout/vList2"/>
    <dgm:cxn modelId="{1C375742-6D28-4D7A-A572-406508C2C920}" srcId="{02554E5B-A231-4477-AE53-5187E4D7D35C}" destId="{16B19D98-F963-4A74-82CC-4B29C487D27E}" srcOrd="0" destOrd="0" parTransId="{C66227C7-31C7-4804-8893-58DE79418A74}" sibTransId="{D9D42101-6A6D-4EB5-B1F9-7EAF4DD65DC0}"/>
    <dgm:cxn modelId="{2BC90A89-07E0-4067-AF3E-E22FA6CF596D}" type="presOf" srcId="{02554E5B-A231-4477-AE53-5187E4D7D35C}" destId="{FEE818EE-40C9-400D-A03C-83EB93E5A9DB}" srcOrd="0" destOrd="0" presId="urn:microsoft.com/office/officeart/2005/8/layout/vList2"/>
    <dgm:cxn modelId="{EDE116F6-0805-480C-9ACE-4939C67060AD}" srcId="{16B19D98-F963-4A74-82CC-4B29C487D27E}" destId="{E2FB82FE-A04B-497F-8C83-89656ACE61A3}" srcOrd="2" destOrd="0" parTransId="{A5D81E9E-2784-4E77-A0DB-7A286F389961}" sibTransId="{DE171A4B-F5A2-43B4-9935-6139EF3413E4}"/>
    <dgm:cxn modelId="{386E872E-9A3A-4B8A-9B0C-0AC03CA70134}" srcId="{16B19D98-F963-4A74-82CC-4B29C487D27E}" destId="{BEE12E5D-BD66-4900-B647-FA32AA414598}" srcOrd="1" destOrd="0" parTransId="{DE0400A1-E091-4936-86C2-C7A68AC25F95}" sibTransId="{65BE9AE9-9DCE-49BE-BB86-31D73DF8ADA5}"/>
    <dgm:cxn modelId="{6F079D27-8FB7-4193-A70D-D68891E0C7BD}" type="presOf" srcId="{49280D68-68FC-45D1-8D2F-1D93D5B8816F}" destId="{2820E9EA-3E83-4647-A190-B04BF3CFA4E9}" srcOrd="0" destOrd="0" presId="urn:microsoft.com/office/officeart/2005/8/layout/vList2"/>
    <dgm:cxn modelId="{62CF9313-D734-4BDB-9A0F-D303DC832324}" type="presOf" srcId="{2C647D7C-65A6-45D3-A20A-A1FD45A8D467}" destId="{8F006977-C4B1-47F7-BAB5-DBF4D3350076}" srcOrd="0" destOrd="2" presId="urn:microsoft.com/office/officeart/2005/8/layout/vList2"/>
    <dgm:cxn modelId="{BE12242A-54CE-431D-84B9-B7047371E0A8}" type="presOf" srcId="{E2FB82FE-A04B-497F-8C83-89656ACE61A3}" destId="{FD286F3E-E964-4A70-BC5B-1F36D7344600}" srcOrd="0" destOrd="2" presId="urn:microsoft.com/office/officeart/2005/8/layout/vList2"/>
    <dgm:cxn modelId="{14946FF8-1848-4F4B-953E-629B7E2146D0}" srcId="{16B19D98-F963-4A74-82CC-4B29C487D27E}" destId="{588F0FFD-D853-4B04-A82F-884BA19266B9}" srcOrd="0" destOrd="0" parTransId="{2DC46722-170F-4170-AC42-C955552BE95F}" sibTransId="{02BD29EC-0E5D-4658-8EFD-293F20280E21}"/>
    <dgm:cxn modelId="{B28B52F3-E351-4F29-B684-E56F5F07AD2B}" type="presOf" srcId="{16B19D98-F963-4A74-82CC-4B29C487D27E}" destId="{7BDE7E2D-7C40-4444-82B6-1E2D43E4AC3F}" srcOrd="0" destOrd="0" presId="urn:microsoft.com/office/officeart/2005/8/layout/vList2"/>
    <dgm:cxn modelId="{13326D1B-A28E-4433-87ED-DEB30DD9CF88}" srcId="{49280D68-68FC-45D1-8D2F-1D93D5B8816F}" destId="{D96C7542-8F0F-4FF3-8AE6-E9C37EB97931}" srcOrd="0" destOrd="0" parTransId="{3EDFCB80-382D-45D4-AF70-A4AA35101CE4}" sibTransId="{5A3CC65B-C445-4C9C-A0D1-63787C3F10BA}"/>
    <dgm:cxn modelId="{9794E3F0-E4DF-492F-B066-C70C8150E6B8}" type="presOf" srcId="{01DF8D63-A3AB-4831-A3B2-482D86886F0A}" destId="{FD286F3E-E964-4A70-BC5B-1F36D7344600}" srcOrd="0" destOrd="3" presId="urn:microsoft.com/office/officeart/2005/8/layout/vList2"/>
    <dgm:cxn modelId="{03C2CEFB-8B46-4FF9-9E90-7C3F8939DBD4}" srcId="{49280D68-68FC-45D1-8D2F-1D93D5B8816F}" destId="{2C647D7C-65A6-45D3-A20A-A1FD45A8D467}" srcOrd="2" destOrd="0" parTransId="{FC147500-807A-408D-9B2B-CB58A818D9AB}" sibTransId="{BB4F5581-BAE1-4DC8-99E4-FFBF43517B81}"/>
    <dgm:cxn modelId="{941F1F7D-8D1E-4117-BA25-17C64BB06868}" srcId="{02554E5B-A231-4477-AE53-5187E4D7D35C}" destId="{49280D68-68FC-45D1-8D2F-1D93D5B8816F}" srcOrd="1" destOrd="0" parTransId="{6BDC3120-6BA2-4400-88D5-A6B556A718DF}" sibTransId="{080FE297-A765-407B-9ED2-0643FD7A37FF}"/>
    <dgm:cxn modelId="{F2AAC12E-A73F-4850-81D0-0A82C964DCC6}" srcId="{16B19D98-F963-4A74-82CC-4B29C487D27E}" destId="{01DF8D63-A3AB-4831-A3B2-482D86886F0A}" srcOrd="3" destOrd="0" parTransId="{82ADA46A-2A49-4AF7-8428-1010F9985ED5}" sibTransId="{C9A48843-1C48-4664-A997-3A7C22F20203}"/>
    <dgm:cxn modelId="{43E7330B-BA03-4AA6-85F8-E665C434B5D3}" type="presOf" srcId="{1E5E5245-EEA5-4C82-BD7D-85DFEEB9D79C}" destId="{8F006977-C4B1-47F7-BAB5-DBF4D3350076}" srcOrd="0" destOrd="1" presId="urn:microsoft.com/office/officeart/2005/8/layout/vList2"/>
    <dgm:cxn modelId="{D6C8E68E-F8DC-480B-986F-5479ADA07FF9}" type="presParOf" srcId="{FEE818EE-40C9-400D-A03C-83EB93E5A9DB}" destId="{7BDE7E2D-7C40-4444-82B6-1E2D43E4AC3F}" srcOrd="0" destOrd="0" presId="urn:microsoft.com/office/officeart/2005/8/layout/vList2"/>
    <dgm:cxn modelId="{7A8C006C-5589-40A9-A37F-EFB65DB0DA92}" type="presParOf" srcId="{FEE818EE-40C9-400D-A03C-83EB93E5A9DB}" destId="{FD286F3E-E964-4A70-BC5B-1F36D7344600}" srcOrd="1" destOrd="0" presId="urn:microsoft.com/office/officeart/2005/8/layout/vList2"/>
    <dgm:cxn modelId="{505686C9-A7FE-43D7-8B96-DB5A70AD8D52}" type="presParOf" srcId="{FEE818EE-40C9-400D-A03C-83EB93E5A9DB}" destId="{2820E9EA-3E83-4647-A190-B04BF3CFA4E9}" srcOrd="2" destOrd="0" presId="urn:microsoft.com/office/officeart/2005/8/layout/vList2"/>
    <dgm:cxn modelId="{6AB92731-D5BD-4496-AF98-2A51276AF3ED}" type="presParOf" srcId="{FEE818EE-40C9-400D-A03C-83EB93E5A9DB}" destId="{8F006977-C4B1-47F7-BAB5-DBF4D3350076}"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DE7E2D-7C40-4444-82B6-1E2D43E4AC3F}">
      <dsp:nvSpPr>
        <dsp:cNvPr id="0" name=""/>
        <dsp:cNvSpPr/>
      </dsp:nvSpPr>
      <dsp:spPr>
        <a:xfrm>
          <a:off x="0" y="0"/>
          <a:ext cx="7467600" cy="695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tx1"/>
              </a:solidFill>
              <a:latin typeface="微软雅黑" panose="020B0503020204020204" pitchFamily="34" charset="-122"/>
              <a:ea typeface="微软雅黑" panose="020B0503020204020204" pitchFamily="34" charset="-122"/>
              <a:cs typeface="+mn-cs"/>
            </a:rPr>
            <a:t>稳定性</a:t>
          </a:r>
          <a:endParaRPr lang="zh-CN" altLang="en-US" sz="2400" kern="1200" dirty="0">
            <a:solidFill>
              <a:schemeClr val="tx1"/>
            </a:solidFill>
            <a:latin typeface="微软雅黑" panose="020B0503020204020204" pitchFamily="34" charset="-122"/>
            <a:ea typeface="微软雅黑" panose="020B0503020204020204" pitchFamily="34" charset="-122"/>
            <a:cs typeface="+mn-cs"/>
          </a:endParaRPr>
        </a:p>
      </dsp:txBody>
      <dsp:txXfrm>
        <a:off x="33943" y="33943"/>
        <a:ext cx="7399714" cy="627434"/>
      </dsp:txXfrm>
    </dsp:sp>
    <dsp:sp modelId="{FD286F3E-E964-4A70-BC5B-1F36D7344600}">
      <dsp:nvSpPr>
        <dsp:cNvPr id="0" name=""/>
        <dsp:cNvSpPr/>
      </dsp:nvSpPr>
      <dsp:spPr>
        <a:xfrm>
          <a:off x="0" y="731300"/>
          <a:ext cx="7467600" cy="4633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09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b="1" kern="1200" dirty="0" smtClean="0">
              <a:solidFill>
                <a:schemeClr val="tx1"/>
              </a:solidFill>
              <a:latin typeface="微软雅黑" panose="020B0503020204020204" pitchFamily="34" charset="-122"/>
              <a:ea typeface="微软雅黑" panose="020B0503020204020204" pitchFamily="34" charset="-122"/>
              <a:cs typeface="+mn-cs"/>
            </a:rPr>
            <a:t>店铺浏览系统优化</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endParaRPr>
        </a:p>
        <a:p>
          <a:pPr marL="342900" lvl="2" indent="-171450" algn="l" defTabSz="800100">
            <a:lnSpc>
              <a:spcPct val="90000"/>
            </a:lnSpc>
            <a:spcBef>
              <a:spcPct val="0"/>
            </a:spcBef>
            <a:spcAft>
              <a:spcPct val="20000"/>
            </a:spcAft>
            <a:buChar char="••"/>
          </a:pPr>
          <a:r>
            <a:rPr lang="zh-CN" altLang="en-US" sz="1800" kern="1200" dirty="0" smtClean="0">
              <a:solidFill>
                <a:schemeClr val="tx1"/>
              </a:solidFill>
              <a:latin typeface="微软雅黑" panose="020B0503020204020204" pitchFamily="34" charset="-122"/>
              <a:ea typeface="微软雅黑" panose="020B0503020204020204" pitchFamily="34" charset="-122"/>
              <a:cs typeface="+mn-cs"/>
            </a:rPr>
            <a:t>持续的性能优化</a:t>
          </a:r>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p>
          <a:pPr marL="342900" lvl="2" indent="-171450" algn="l" defTabSz="800100">
            <a:lnSpc>
              <a:spcPct val="90000"/>
            </a:lnSpc>
            <a:spcBef>
              <a:spcPct val="0"/>
            </a:spcBef>
            <a:spcAft>
              <a:spcPct val="20000"/>
            </a:spcAft>
            <a:buChar char="••"/>
          </a:pPr>
          <a:r>
            <a:rPr lang="zh-CN" altLang="en-US" sz="1800" kern="1200" dirty="0" smtClean="0">
              <a:solidFill>
                <a:schemeClr val="tx1"/>
              </a:solidFill>
              <a:latin typeface="微软雅黑" panose="020B0503020204020204" pitchFamily="34" charset="-122"/>
              <a:ea typeface="微软雅黑" panose="020B0503020204020204" pitchFamily="34" charset="-122"/>
              <a:cs typeface="+mn-cs"/>
            </a:rPr>
            <a:t>统一接入层</a:t>
          </a:r>
          <a:r>
            <a:rPr lang="en-US" altLang="zh-CN" sz="1800" kern="1200" dirty="0" smtClean="0">
              <a:solidFill>
                <a:schemeClr val="tx1"/>
              </a:solidFill>
              <a:latin typeface="微软雅黑" panose="020B0503020204020204" pitchFamily="34" charset="-122"/>
              <a:ea typeface="微软雅黑" panose="020B0503020204020204" pitchFamily="34" charset="-122"/>
              <a:cs typeface="+mn-cs"/>
            </a:rPr>
            <a:t>/Swift/CDN</a:t>
          </a:r>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p>
          <a:pPr marL="228600" lvl="1" indent="-228600" algn="l" defTabSz="889000">
            <a:lnSpc>
              <a:spcPct val="90000"/>
            </a:lnSpc>
            <a:spcBef>
              <a:spcPct val="0"/>
            </a:spcBef>
            <a:spcAft>
              <a:spcPct val="20000"/>
            </a:spcAft>
            <a:buChar char="••"/>
          </a:pPr>
          <a:r>
            <a:rPr lang="zh-CN" altLang="en-US" sz="2000" b="1" kern="1200" dirty="0" smtClean="0">
              <a:solidFill>
                <a:schemeClr val="tx1"/>
              </a:solidFill>
              <a:latin typeface="微软雅黑" panose="020B0503020204020204" pitchFamily="34" charset="-122"/>
              <a:ea typeface="微软雅黑" panose="020B0503020204020204" pitchFamily="34" charset="-122"/>
              <a:cs typeface="+mn-cs"/>
            </a:rPr>
            <a:t>系统稳定性</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endParaRPr>
        </a:p>
        <a:p>
          <a:pPr marL="342900" lvl="2" indent="-171450" algn="l" defTabSz="800100">
            <a:lnSpc>
              <a:spcPct val="90000"/>
            </a:lnSpc>
            <a:spcBef>
              <a:spcPct val="0"/>
            </a:spcBef>
            <a:spcAft>
              <a:spcPct val="20000"/>
            </a:spcAft>
            <a:buChar char="••"/>
          </a:pPr>
          <a:r>
            <a:rPr lang="zh-CN" altLang="en-US" sz="1800" kern="1200" dirty="0" smtClean="0">
              <a:solidFill>
                <a:schemeClr val="tx1"/>
              </a:solidFill>
              <a:latin typeface="微软雅黑" panose="020B0503020204020204" pitchFamily="34" charset="-122"/>
              <a:ea typeface="微软雅黑" panose="020B0503020204020204" pitchFamily="34" charset="-122"/>
              <a:cs typeface="+mn-cs"/>
            </a:rPr>
            <a:t>线上稳定性问题及时跟进</a:t>
          </a:r>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p>
          <a:pPr marL="342900" lvl="2" indent="-171450" algn="l" defTabSz="800100">
            <a:lnSpc>
              <a:spcPct val="90000"/>
            </a:lnSpc>
            <a:spcBef>
              <a:spcPct val="0"/>
            </a:spcBef>
            <a:spcAft>
              <a:spcPct val="20000"/>
            </a:spcAft>
            <a:buChar char="••"/>
          </a:pPr>
          <a:r>
            <a:rPr lang="zh-CN" altLang="en-US" sz="1800" kern="1200" dirty="0" smtClean="0">
              <a:solidFill>
                <a:schemeClr val="tx1"/>
              </a:solidFill>
              <a:latin typeface="微软雅黑" panose="020B0503020204020204" pitchFamily="34" charset="-122"/>
              <a:ea typeface="微软雅黑" panose="020B0503020204020204" pitchFamily="34" charset="-122"/>
              <a:cs typeface="+mn-cs"/>
            </a:rPr>
            <a:t>帮助团队中其他同学具备稳定性意识，具备更好的线上问题排查能力</a:t>
          </a:r>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p>
          <a:pPr marL="342900" lvl="2" indent="-171450" algn="l" defTabSz="800100">
            <a:lnSpc>
              <a:spcPct val="90000"/>
            </a:lnSpc>
            <a:spcBef>
              <a:spcPct val="0"/>
            </a:spcBef>
            <a:spcAft>
              <a:spcPct val="20000"/>
            </a:spcAft>
            <a:buChar char="••"/>
          </a:pPr>
          <a:r>
            <a:rPr lang="zh-CN" altLang="en-US" sz="1800" kern="1200" dirty="0" smtClean="0">
              <a:solidFill>
                <a:schemeClr val="tx1"/>
              </a:solidFill>
              <a:latin typeface="微软雅黑" panose="020B0503020204020204" pitchFamily="34" charset="-122"/>
              <a:ea typeface="微软雅黑" panose="020B0503020204020204" pitchFamily="34" charset="-122"/>
              <a:cs typeface="+mn-cs"/>
            </a:rPr>
            <a:t>向其它专业团队取经</a:t>
          </a:r>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p>
          <a:pPr marL="342900" lvl="2" indent="-171450" algn="l" defTabSz="800100">
            <a:lnSpc>
              <a:spcPct val="90000"/>
            </a:lnSpc>
            <a:spcBef>
              <a:spcPct val="0"/>
            </a:spcBef>
            <a:spcAft>
              <a:spcPct val="20000"/>
            </a:spcAft>
            <a:buChar char="••"/>
          </a:pPr>
          <a:r>
            <a:rPr lang="zh-CN" altLang="en-US" sz="1800" kern="1200" dirty="0" smtClean="0">
              <a:solidFill>
                <a:schemeClr val="tx1"/>
              </a:solidFill>
              <a:latin typeface="微软雅黑" panose="020B0503020204020204" pitchFamily="34" charset="-122"/>
              <a:ea typeface="微软雅黑" panose="020B0503020204020204" pitchFamily="34" charset="-122"/>
              <a:cs typeface="+mn-cs"/>
            </a:rPr>
            <a:t>参与</a:t>
          </a:r>
          <a:r>
            <a:rPr lang="en-US" altLang="zh-CN" sz="1800" kern="1200" dirty="0" smtClean="0">
              <a:solidFill>
                <a:schemeClr val="tx1"/>
              </a:solidFill>
              <a:latin typeface="微软雅黑" panose="020B0503020204020204" pitchFamily="34" charset="-122"/>
              <a:ea typeface="微软雅黑" panose="020B0503020204020204" pitchFamily="34" charset="-122"/>
              <a:cs typeface="+mn-cs"/>
            </a:rPr>
            <a:t>review</a:t>
          </a:r>
          <a:r>
            <a:rPr lang="zh-CN" altLang="en-US" sz="1800" kern="1200" dirty="0" smtClean="0">
              <a:solidFill>
                <a:schemeClr val="tx1"/>
              </a:solidFill>
              <a:latin typeface="微软雅黑" panose="020B0503020204020204" pitchFamily="34" charset="-122"/>
              <a:ea typeface="微软雅黑" panose="020B0503020204020204" pitchFamily="34" charset="-122"/>
              <a:cs typeface="+mn-cs"/>
            </a:rPr>
            <a:t>技术方案，选择更合适的技术提高性能</a:t>
          </a:r>
          <a:r>
            <a:rPr lang="en-US" altLang="zh-CN" sz="1800" kern="1200" dirty="0" smtClean="0">
              <a:solidFill>
                <a:schemeClr val="tx1"/>
              </a:solidFill>
              <a:latin typeface="微软雅黑" panose="020B0503020204020204" pitchFamily="34" charset="-122"/>
              <a:ea typeface="微软雅黑" panose="020B0503020204020204" pitchFamily="34" charset="-122"/>
              <a:cs typeface="+mn-cs"/>
            </a:rPr>
            <a:t>&amp;</a:t>
          </a:r>
          <a:r>
            <a:rPr lang="zh-CN" altLang="en-US" sz="1800" kern="1200" dirty="0" smtClean="0">
              <a:solidFill>
                <a:schemeClr val="tx1"/>
              </a:solidFill>
              <a:latin typeface="微软雅黑" panose="020B0503020204020204" pitchFamily="34" charset="-122"/>
              <a:ea typeface="微软雅黑" panose="020B0503020204020204" pitchFamily="34" charset="-122"/>
              <a:cs typeface="+mn-cs"/>
            </a:rPr>
            <a:t>稳定性</a:t>
          </a:r>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p>
          <a:pPr marL="228600" lvl="1" indent="-228600" algn="l" defTabSz="889000">
            <a:lnSpc>
              <a:spcPct val="90000"/>
            </a:lnSpc>
            <a:spcBef>
              <a:spcPct val="0"/>
            </a:spcBef>
            <a:spcAft>
              <a:spcPct val="20000"/>
            </a:spcAft>
            <a:buChar char="••"/>
          </a:pPr>
          <a:r>
            <a:rPr lang="en-US" altLang="zh-CN" sz="2000" b="1" kern="1200" dirty="0" smtClean="0">
              <a:solidFill>
                <a:schemeClr val="tx1"/>
              </a:solidFill>
              <a:latin typeface="微软雅黑" panose="020B0503020204020204" pitchFamily="34" charset="-122"/>
              <a:ea typeface="微软雅黑" panose="020B0503020204020204" pitchFamily="34" charset="-122"/>
              <a:cs typeface="+mn-cs"/>
            </a:rPr>
            <a:t>TAE</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endParaRPr>
        </a:p>
        <a:p>
          <a:pPr marL="342900" lvl="2" indent="-171450" algn="l" defTabSz="800100">
            <a:lnSpc>
              <a:spcPct val="90000"/>
            </a:lnSpc>
            <a:spcBef>
              <a:spcPct val="0"/>
            </a:spcBef>
            <a:spcAft>
              <a:spcPct val="20000"/>
            </a:spcAft>
            <a:buChar char="••"/>
          </a:pPr>
          <a:r>
            <a:rPr lang="zh-CN" altLang="en-US" sz="1800" kern="1200" dirty="0" smtClean="0">
              <a:solidFill>
                <a:schemeClr val="tx1"/>
              </a:solidFill>
              <a:latin typeface="微软雅黑" panose="020B0503020204020204" pitchFamily="34" charset="-122"/>
              <a:ea typeface="微软雅黑" panose="020B0503020204020204" pitchFamily="34" charset="-122"/>
              <a:cs typeface="+mn-cs"/>
            </a:rPr>
            <a:t>借助店铺和主站的稳定性经验，帮助</a:t>
          </a:r>
          <a:r>
            <a:rPr lang="en-US" altLang="zh-CN" sz="1800" kern="1200" dirty="0" smtClean="0">
              <a:solidFill>
                <a:schemeClr val="tx1"/>
              </a:solidFill>
              <a:latin typeface="微软雅黑" panose="020B0503020204020204" pitchFamily="34" charset="-122"/>
              <a:ea typeface="微软雅黑" panose="020B0503020204020204" pitchFamily="34" charset="-122"/>
              <a:cs typeface="+mn-cs"/>
            </a:rPr>
            <a:t>TAE</a:t>
          </a:r>
          <a:r>
            <a:rPr lang="zh-CN" altLang="en-US" sz="1800" kern="1200" dirty="0" smtClean="0">
              <a:solidFill>
                <a:schemeClr val="tx1"/>
              </a:solidFill>
              <a:latin typeface="微软雅黑" panose="020B0503020204020204" pitchFamily="34" charset="-122"/>
              <a:ea typeface="微软雅黑" panose="020B0503020204020204" pitchFamily="34" charset="-122"/>
              <a:cs typeface="+mn-cs"/>
            </a:rPr>
            <a:t>提高全链路稳定性质量</a:t>
          </a:r>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dsp:txBody>
      <dsp:txXfrm>
        <a:off x="0" y="731300"/>
        <a:ext cx="7467600" cy="4633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DE7E2D-7C40-4444-82B6-1E2D43E4AC3F}">
      <dsp:nvSpPr>
        <dsp:cNvPr id="0" name=""/>
        <dsp:cNvSpPr/>
      </dsp:nvSpPr>
      <dsp:spPr>
        <a:xfrm>
          <a:off x="0" y="33788"/>
          <a:ext cx="7467600" cy="6427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tx1"/>
              </a:solidFill>
              <a:latin typeface="微软雅黑" panose="020B0503020204020204" pitchFamily="34" charset="-122"/>
              <a:ea typeface="微软雅黑" panose="020B0503020204020204" pitchFamily="34" charset="-122"/>
              <a:cs typeface="+mn-cs"/>
            </a:rPr>
            <a:t>个人成长</a:t>
          </a:r>
          <a:endParaRPr lang="zh-CN" altLang="en-US" sz="2400" kern="1200" dirty="0">
            <a:solidFill>
              <a:schemeClr val="tx1"/>
            </a:solidFill>
            <a:latin typeface="微软雅黑" panose="020B0503020204020204" pitchFamily="34" charset="-122"/>
            <a:ea typeface="微软雅黑" panose="020B0503020204020204" pitchFamily="34" charset="-122"/>
            <a:cs typeface="+mn-cs"/>
          </a:endParaRPr>
        </a:p>
      </dsp:txBody>
      <dsp:txXfrm>
        <a:off x="31377" y="65165"/>
        <a:ext cx="7404846" cy="579997"/>
      </dsp:txXfrm>
    </dsp:sp>
    <dsp:sp modelId="{FD286F3E-E964-4A70-BC5B-1F36D7344600}">
      <dsp:nvSpPr>
        <dsp:cNvPr id="0" name=""/>
        <dsp:cNvSpPr/>
      </dsp:nvSpPr>
      <dsp:spPr>
        <a:xfrm>
          <a:off x="0" y="644908"/>
          <a:ext cx="7467600" cy="1663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09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smtClean="0">
              <a:solidFill>
                <a:schemeClr val="tx1"/>
              </a:solidFill>
              <a:latin typeface="微软雅黑" panose="020B0503020204020204" pitchFamily="34" charset="-122"/>
              <a:ea typeface="微软雅黑" panose="020B0503020204020204" pitchFamily="34" charset="-122"/>
              <a:cs typeface="+mn-cs"/>
            </a:rPr>
            <a:t>追求技术广度，持续了解其它团队</a:t>
          </a:r>
          <a:r>
            <a:rPr lang="en-US" altLang="zh-CN" sz="2000" kern="1200" dirty="0" smtClean="0">
              <a:solidFill>
                <a:schemeClr val="tx1"/>
              </a:solidFill>
              <a:latin typeface="微软雅黑" panose="020B0503020204020204" pitchFamily="34" charset="-122"/>
              <a:ea typeface="微软雅黑" panose="020B0503020204020204" pitchFamily="34" charset="-122"/>
              <a:cs typeface="+mn-cs"/>
            </a:rPr>
            <a:t>&amp;</a:t>
          </a:r>
          <a:r>
            <a:rPr lang="zh-CN" altLang="en-US" sz="2000" kern="1200" dirty="0" smtClean="0">
              <a:solidFill>
                <a:schemeClr val="tx1"/>
              </a:solidFill>
              <a:latin typeface="微软雅黑" panose="020B0503020204020204" pitchFamily="34" charset="-122"/>
              <a:ea typeface="微软雅黑" panose="020B0503020204020204" pitchFamily="34" charset="-122"/>
              <a:cs typeface="+mn-cs"/>
            </a:rPr>
            <a:t>业界在做的技术演进</a:t>
          </a:r>
          <a:endParaRPr lang="zh-CN" altLang="en-US" sz="2000" kern="1200" dirty="0">
            <a:solidFill>
              <a:schemeClr val="tx1"/>
            </a:solidFill>
            <a:latin typeface="微软雅黑" panose="020B0503020204020204" pitchFamily="34" charset="-122"/>
            <a:ea typeface="微软雅黑" panose="020B0503020204020204" pitchFamily="34" charset="-122"/>
            <a:cs typeface="+mn-cs"/>
          </a:endParaRPr>
        </a:p>
        <a:p>
          <a:pPr marL="228600" lvl="1" indent="-228600" algn="l" defTabSz="889000">
            <a:lnSpc>
              <a:spcPct val="90000"/>
            </a:lnSpc>
            <a:spcBef>
              <a:spcPct val="0"/>
            </a:spcBef>
            <a:spcAft>
              <a:spcPct val="20000"/>
            </a:spcAft>
            <a:buChar char="••"/>
          </a:pPr>
          <a:r>
            <a:rPr lang="zh-CN" altLang="en-US" sz="2000" kern="1200" dirty="0" smtClean="0">
              <a:solidFill>
                <a:schemeClr val="tx1"/>
              </a:solidFill>
              <a:latin typeface="微软雅黑" panose="020B0503020204020204" pitchFamily="34" charset="-122"/>
              <a:ea typeface="微软雅黑" panose="020B0503020204020204" pitchFamily="34" charset="-122"/>
              <a:cs typeface="+mn-cs"/>
            </a:rPr>
            <a:t>在特定领域把技术做深做透</a:t>
          </a:r>
          <a:endParaRPr lang="zh-CN" altLang="en-US" sz="2000" kern="1200" dirty="0">
            <a:solidFill>
              <a:schemeClr val="tx1"/>
            </a:solidFill>
            <a:latin typeface="微软雅黑" panose="020B0503020204020204" pitchFamily="34" charset="-122"/>
            <a:ea typeface="微软雅黑" panose="020B0503020204020204" pitchFamily="34" charset="-122"/>
            <a:cs typeface="+mn-cs"/>
          </a:endParaRPr>
        </a:p>
        <a:p>
          <a:pPr marL="228600" lvl="1" indent="-228600" algn="l" defTabSz="889000">
            <a:lnSpc>
              <a:spcPct val="90000"/>
            </a:lnSpc>
            <a:spcBef>
              <a:spcPct val="0"/>
            </a:spcBef>
            <a:spcAft>
              <a:spcPct val="20000"/>
            </a:spcAft>
            <a:buChar char="••"/>
          </a:pPr>
          <a:r>
            <a:rPr lang="zh-CN" altLang="en-US" sz="2000" kern="1200" dirty="0" smtClean="0">
              <a:solidFill>
                <a:schemeClr val="tx1"/>
              </a:solidFill>
              <a:latin typeface="微软雅黑" panose="020B0503020204020204" pitchFamily="34" charset="-122"/>
              <a:ea typeface="微软雅黑" panose="020B0503020204020204" pitchFamily="34" charset="-122"/>
              <a:cs typeface="+mn-cs"/>
            </a:rPr>
            <a:t>深入业务，注重细节，把技术和业务结合，和产品一起成长</a:t>
          </a:r>
          <a:endParaRPr lang="zh-CN" altLang="en-US" sz="2000" kern="1200" dirty="0">
            <a:solidFill>
              <a:schemeClr val="tx1"/>
            </a:solidFill>
            <a:latin typeface="微软雅黑" panose="020B0503020204020204" pitchFamily="34" charset="-122"/>
            <a:ea typeface="微软雅黑" panose="020B0503020204020204" pitchFamily="34" charset="-122"/>
            <a:cs typeface="+mn-cs"/>
          </a:endParaRPr>
        </a:p>
        <a:p>
          <a:pPr marL="228600" lvl="1" indent="-228600" algn="l" defTabSz="889000">
            <a:lnSpc>
              <a:spcPct val="90000"/>
            </a:lnSpc>
            <a:spcBef>
              <a:spcPct val="0"/>
            </a:spcBef>
            <a:spcAft>
              <a:spcPct val="20000"/>
            </a:spcAft>
            <a:buChar char="••"/>
          </a:pPr>
          <a:endParaRPr lang="zh-CN" altLang="en-US" sz="2000" kern="1200" dirty="0">
            <a:solidFill>
              <a:schemeClr val="tx1"/>
            </a:solidFill>
            <a:latin typeface="微软雅黑" panose="020B0503020204020204" pitchFamily="34" charset="-122"/>
            <a:ea typeface="微软雅黑" panose="020B0503020204020204" pitchFamily="34" charset="-122"/>
            <a:cs typeface="+mn-cs"/>
          </a:endParaRPr>
        </a:p>
      </dsp:txBody>
      <dsp:txXfrm>
        <a:off x="0" y="644908"/>
        <a:ext cx="7467600" cy="1663981"/>
      </dsp:txXfrm>
    </dsp:sp>
    <dsp:sp modelId="{2820E9EA-3E83-4647-A190-B04BF3CFA4E9}">
      <dsp:nvSpPr>
        <dsp:cNvPr id="0" name=""/>
        <dsp:cNvSpPr/>
      </dsp:nvSpPr>
      <dsp:spPr>
        <a:xfrm>
          <a:off x="0" y="2308889"/>
          <a:ext cx="7467600" cy="63382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tx1"/>
              </a:solidFill>
              <a:latin typeface="微软雅黑" panose="020B0503020204020204" pitchFamily="34" charset="-122"/>
              <a:ea typeface="微软雅黑" panose="020B0503020204020204" pitchFamily="34" charset="-122"/>
              <a:cs typeface="+mn-cs"/>
            </a:rPr>
            <a:t>团队成长</a:t>
          </a:r>
          <a:endParaRPr lang="zh-CN" altLang="en-US" sz="2400" kern="1200" dirty="0">
            <a:solidFill>
              <a:schemeClr val="tx1"/>
            </a:solidFill>
            <a:latin typeface="微软雅黑" panose="020B0503020204020204" pitchFamily="34" charset="-122"/>
            <a:ea typeface="微软雅黑" panose="020B0503020204020204" pitchFamily="34" charset="-122"/>
            <a:cs typeface="+mn-cs"/>
          </a:endParaRPr>
        </a:p>
      </dsp:txBody>
      <dsp:txXfrm>
        <a:off x="30941" y="2339830"/>
        <a:ext cx="7405718" cy="571940"/>
      </dsp:txXfrm>
    </dsp:sp>
    <dsp:sp modelId="{8F006977-C4B1-47F7-BAB5-DBF4D3350076}">
      <dsp:nvSpPr>
        <dsp:cNvPr id="0" name=""/>
        <dsp:cNvSpPr/>
      </dsp:nvSpPr>
      <dsp:spPr>
        <a:xfrm>
          <a:off x="0" y="2942712"/>
          <a:ext cx="7467600" cy="1591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09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smtClean="0">
              <a:solidFill>
                <a:schemeClr val="tx1"/>
              </a:solidFill>
              <a:latin typeface="微软雅黑" panose="020B0503020204020204" pitchFamily="34" charset="-122"/>
              <a:ea typeface="微软雅黑" panose="020B0503020204020204" pitchFamily="34" charset="-122"/>
              <a:cs typeface="+mn-cs"/>
            </a:rPr>
            <a:t>帮助团队中其他同学具备稳定性意识，具备更好的线上问题排查能力</a:t>
          </a:r>
          <a:endParaRPr lang="zh-CN" altLang="en-US" sz="2000" kern="1200" dirty="0" smtClean="0">
            <a:solidFill>
              <a:schemeClr val="tx1"/>
            </a:solidFill>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ct val="20000"/>
            </a:spcAft>
            <a:buChar char="••"/>
          </a:pPr>
          <a:r>
            <a:rPr lang="zh-CN" altLang="en-US" sz="2000" kern="1200" dirty="0" smtClean="0">
              <a:solidFill>
                <a:schemeClr val="tx1"/>
              </a:solidFill>
              <a:latin typeface="微软雅黑" panose="020B0503020204020204" pitchFamily="34" charset="-122"/>
              <a:ea typeface="微软雅黑" panose="020B0503020204020204" pitchFamily="34" charset="-122"/>
            </a:rPr>
            <a:t>带领店铺稳定性小组为系统保驾护航</a:t>
          </a:r>
        </a:p>
        <a:p>
          <a:pPr marL="228600" lvl="1" indent="-228600" algn="l" defTabSz="889000">
            <a:lnSpc>
              <a:spcPct val="90000"/>
            </a:lnSpc>
            <a:spcBef>
              <a:spcPct val="0"/>
            </a:spcBef>
            <a:spcAft>
              <a:spcPct val="20000"/>
            </a:spcAft>
            <a:buChar char="••"/>
          </a:pPr>
          <a:endParaRPr lang="zh-CN" altLang="en-US" sz="2000" kern="1200" dirty="0" smtClean="0">
            <a:solidFill>
              <a:schemeClr val="tx1"/>
            </a:solidFill>
            <a:latin typeface="微软雅黑" panose="020B0503020204020204" pitchFamily="34" charset="-122"/>
            <a:ea typeface="微软雅黑" panose="020B0503020204020204" pitchFamily="34" charset="-122"/>
          </a:endParaRPr>
        </a:p>
      </dsp:txBody>
      <dsp:txXfrm>
        <a:off x="0" y="2942712"/>
        <a:ext cx="7467600" cy="159163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4041A3F8-0972-4AC4-9993-0BFFF6ECADD2}" type="datetimeFigureOut">
              <a:rPr lang="zh-CN" altLang="en-US" smtClean="0"/>
              <a:pPr/>
              <a:t>2014/5/19</a:t>
            </a:fld>
            <a:endParaRPr lang="zh-CN" altLang="en-US" dirty="0"/>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6D12989C-C9C3-4673-B1E5-B73DC641FA27}" type="slidenum">
              <a:rPr lang="zh-CN" altLang="en-US" smtClean="0"/>
              <a:pPr/>
              <a:t>‹#›</a:t>
            </a:fld>
            <a:endParaRPr lang="zh-CN" altLang="en-US" dirty="0"/>
          </a:p>
        </p:txBody>
      </p:sp>
    </p:spTree>
    <p:extLst>
      <p:ext uri="{BB962C8B-B14F-4D97-AF65-F5344CB8AC3E}">
        <p14:creationId xmlns:p14="http://schemas.microsoft.com/office/powerpoint/2010/main" val="3663096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itchFamily="34" charset="-122"/>
        <a:cs typeface="+mn-cs"/>
      </a:defRPr>
    </a:lvl1pPr>
    <a:lvl2pPr marL="457200" algn="l" defTabSz="914400" rtl="0" eaLnBrk="1" latinLnBrk="0" hangingPunct="1">
      <a:defRPr sz="1200" kern="1200">
        <a:solidFill>
          <a:schemeClr val="tx1"/>
        </a:solidFill>
        <a:latin typeface="+mn-lt"/>
        <a:ea typeface="微软雅黑" pitchFamily="34" charset="-122"/>
        <a:cs typeface="+mn-cs"/>
      </a:defRPr>
    </a:lvl2pPr>
    <a:lvl3pPr marL="914400" algn="l" defTabSz="914400" rtl="0" eaLnBrk="1" latinLnBrk="0" hangingPunct="1">
      <a:defRPr sz="1200" kern="1200">
        <a:solidFill>
          <a:schemeClr val="tx1"/>
        </a:solidFill>
        <a:latin typeface="+mn-lt"/>
        <a:ea typeface="微软雅黑" pitchFamily="34" charset="-122"/>
        <a:cs typeface="+mn-cs"/>
      </a:defRPr>
    </a:lvl3pPr>
    <a:lvl4pPr marL="1371600" algn="l" defTabSz="914400" rtl="0" eaLnBrk="1" latinLnBrk="0" hangingPunct="1">
      <a:defRPr sz="1200" kern="1200">
        <a:solidFill>
          <a:schemeClr val="tx1"/>
        </a:solidFill>
        <a:latin typeface="+mn-lt"/>
        <a:ea typeface="微软雅黑" pitchFamily="34" charset="-122"/>
        <a:cs typeface="+mn-cs"/>
      </a:defRPr>
    </a:lvl4pPr>
    <a:lvl5pPr marL="1828800" algn="l" defTabSz="914400" rtl="0" eaLnBrk="1" latinLnBrk="0" hangingPunct="1">
      <a:defRPr sz="1200" kern="1200">
        <a:solidFill>
          <a:schemeClr val="tx1"/>
        </a:solidFill>
        <a:latin typeface="+mn-lt"/>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D12989C-C9C3-4673-B1E5-B73DC641FA27}" type="slidenum">
              <a:rPr lang="zh-CN" altLang="en-US" smtClean="0"/>
              <a:pPr/>
              <a:t>1</a:t>
            </a:fld>
            <a:endParaRPr lang="zh-CN" altLang="en-US"/>
          </a:p>
        </p:txBody>
      </p:sp>
    </p:spTree>
    <p:extLst>
      <p:ext uri="{BB962C8B-B14F-4D97-AF65-F5344CB8AC3E}">
        <p14:creationId xmlns:p14="http://schemas.microsoft.com/office/powerpoint/2010/main" val="1064972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a:bodyPr>
          <a:lstStyle/>
          <a:p>
            <a:pPr>
              <a:spcBef>
                <a:spcPct val="0"/>
              </a:spcBef>
            </a:pPr>
            <a:r>
              <a:rPr lang="zh-CN" altLang="en-US" dirty="0" smtClean="0"/>
              <a:t>下面一块是关于我在系统稳定性方面的工作。</a:t>
            </a:r>
            <a:endParaRPr lang="en-US" altLang="zh-CN" dirty="0" smtClean="0"/>
          </a:p>
          <a:p>
            <a:pPr>
              <a:spcBef>
                <a:spcPct val="0"/>
              </a:spcBef>
            </a:pPr>
            <a:r>
              <a:rPr lang="zh-CN" altLang="en-US" dirty="0" smtClean="0"/>
              <a:t>目前店铺的系统稳定性工作一直是我在参与并执行落地。</a:t>
            </a:r>
            <a:endParaRPr lang="zh-CN" altLang="en-US" dirty="0" smtClean="0"/>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10</a:t>
            </a:fld>
            <a:endParaRPr lang="zh-CN" altLang="en-US">
              <a:latin typeface="Arial" pitchFamily="34" charset="0"/>
              <a:ea typeface="宋体" pitchFamily="2" charset="-122"/>
            </a:endParaRPr>
          </a:p>
        </p:txBody>
      </p:sp>
    </p:spTree>
    <p:extLst>
      <p:ext uri="{BB962C8B-B14F-4D97-AF65-F5344CB8AC3E}">
        <p14:creationId xmlns:p14="http://schemas.microsoft.com/office/powerpoint/2010/main" val="2821447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a:bodyPr>
          <a:lstStyle/>
          <a:p>
            <a:pPr>
              <a:spcBef>
                <a:spcPct val="0"/>
              </a:spcBef>
            </a:pPr>
            <a:r>
              <a:rPr lang="zh-CN" altLang="en-US" dirty="0" smtClean="0"/>
              <a:t>下面一块是关于我在系统稳定性方面的工作。</a:t>
            </a:r>
            <a:endParaRPr lang="en-US" altLang="zh-CN" dirty="0" smtClean="0"/>
          </a:p>
          <a:p>
            <a:pPr>
              <a:spcBef>
                <a:spcPct val="0"/>
              </a:spcBef>
            </a:pPr>
            <a:r>
              <a:rPr lang="zh-CN" altLang="en-US" dirty="0" smtClean="0"/>
              <a:t>目前店铺的系统稳定性工作一直是我在参与并执行落地。</a:t>
            </a:r>
            <a:endParaRPr lang="zh-CN" altLang="en-US" dirty="0" smtClean="0"/>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11</a:t>
            </a:fld>
            <a:endParaRPr lang="zh-CN" altLang="en-US">
              <a:latin typeface="Arial" pitchFamily="34" charset="0"/>
              <a:ea typeface="宋体" pitchFamily="2" charset="-122"/>
            </a:endParaRPr>
          </a:p>
        </p:txBody>
      </p:sp>
    </p:spTree>
    <p:extLst>
      <p:ext uri="{BB962C8B-B14F-4D97-AF65-F5344CB8AC3E}">
        <p14:creationId xmlns:p14="http://schemas.microsoft.com/office/powerpoint/2010/main" val="2873886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a:bodyPr>
          <a:lstStyle/>
          <a:p>
            <a:pPr>
              <a:spcBef>
                <a:spcPct val="0"/>
              </a:spcBef>
            </a:pPr>
            <a:r>
              <a:rPr lang="zh-CN" altLang="en-US" dirty="0" smtClean="0"/>
              <a:t>接下来是</a:t>
            </a:r>
            <a:r>
              <a:rPr lang="en-US" altLang="zh-CN" dirty="0" err="1" smtClean="0"/>
              <a:t>ss</a:t>
            </a:r>
            <a:r>
              <a:rPr lang="zh-CN" altLang="en-US" dirty="0" smtClean="0"/>
              <a:t>的另一个较大的性能优化项目。</a:t>
            </a:r>
            <a:endParaRPr lang="en-US" altLang="zh-CN" dirty="0" smtClean="0"/>
          </a:p>
          <a:p>
            <a:pPr>
              <a:spcBef>
                <a:spcPct val="0"/>
              </a:spcBef>
            </a:pPr>
            <a:r>
              <a:rPr lang="zh-CN" altLang="en-US" dirty="0" smtClean="0"/>
              <a:t>在静态化的性能压测中，我们发现页面大小对性能的影响非常大。</a:t>
            </a:r>
            <a:endParaRPr lang="en-US" altLang="zh-CN" dirty="0" smtClean="0"/>
          </a:p>
          <a:p>
            <a:pPr>
              <a:spcBef>
                <a:spcPct val="0"/>
              </a:spcBef>
            </a:pPr>
            <a:r>
              <a:rPr lang="zh-CN" altLang="en-US" dirty="0" smtClean="0"/>
              <a:t>而店铺因为店铺装修，允许卖家和设计师自定义</a:t>
            </a:r>
            <a:r>
              <a:rPr lang="en-US" altLang="zh-CN" dirty="0" smtClean="0"/>
              <a:t>HTML</a:t>
            </a:r>
            <a:r>
              <a:rPr lang="zh-CN" altLang="en-US" dirty="0" smtClean="0"/>
              <a:t>代码，导致页面可能被做得很大。在没有做</a:t>
            </a:r>
            <a:r>
              <a:rPr lang="en-US" altLang="zh-CN" dirty="0" err="1" smtClean="0"/>
              <a:t>gzip</a:t>
            </a:r>
            <a:r>
              <a:rPr lang="zh-CN" altLang="en-US" dirty="0" smtClean="0"/>
              <a:t>压缩前，平均大小在</a:t>
            </a:r>
            <a:r>
              <a:rPr lang="en-US" altLang="zh-CN" dirty="0" smtClean="0"/>
              <a:t>150KB</a:t>
            </a:r>
            <a:r>
              <a:rPr lang="zh-CN" altLang="en-US" dirty="0" smtClean="0"/>
              <a:t>。</a:t>
            </a:r>
            <a:endParaRPr lang="en-US" altLang="zh-CN" dirty="0" smtClean="0"/>
          </a:p>
          <a:p>
            <a:pPr>
              <a:spcBef>
                <a:spcPct val="0"/>
              </a:spcBef>
            </a:pPr>
            <a:r>
              <a:rPr lang="zh-CN" altLang="en-US" sz="1900" dirty="0" smtClean="0">
                <a:latin typeface="微软雅黑" pitchFamily="34" charset="-122"/>
              </a:rPr>
              <a:t>系统的性能大量被消耗在这些地方：</a:t>
            </a:r>
            <a:endParaRPr lang="en-US" altLang="zh-CN" sz="1900" dirty="0" smtClean="0">
              <a:latin typeface="微软雅黑" pitchFamily="34" charset="-122"/>
            </a:endParaRPr>
          </a:p>
          <a:p>
            <a:pPr>
              <a:spcBef>
                <a:spcPct val="0"/>
              </a:spcBef>
            </a:pPr>
            <a:r>
              <a:rPr lang="en-US" altLang="zh-CN" sz="1900" dirty="0" smtClean="0">
                <a:latin typeface="微软雅黑" pitchFamily="34" charset="-122"/>
              </a:rPr>
              <a:t>1</a:t>
            </a:r>
            <a:r>
              <a:rPr lang="zh-CN" altLang="en-US" sz="1900" dirty="0" smtClean="0">
                <a:latin typeface="微软雅黑" pitchFamily="34" charset="-122"/>
              </a:rPr>
              <a:t>、</a:t>
            </a:r>
            <a:r>
              <a:rPr lang="zh-CN" altLang="en-US" sz="1500" dirty="0" smtClean="0">
                <a:latin typeface="微软雅黑" pitchFamily="34" charset="-122"/>
              </a:rPr>
              <a:t>后端渲染引擎消耗</a:t>
            </a:r>
            <a:r>
              <a:rPr lang="en-US" altLang="zh-CN" sz="1500" dirty="0" smtClean="0">
                <a:latin typeface="微软雅黑" pitchFamily="34" charset="-122"/>
              </a:rPr>
              <a:t>CPU</a:t>
            </a:r>
            <a:r>
              <a:rPr lang="zh-CN" altLang="en-US" sz="1500" dirty="0" smtClean="0">
                <a:latin typeface="微软雅黑" pitchFamily="34" charset="-122"/>
              </a:rPr>
              <a:t>、</a:t>
            </a:r>
            <a:r>
              <a:rPr lang="en-US" altLang="zh-CN" sz="1500" dirty="0" smtClean="0">
                <a:latin typeface="微软雅黑" pitchFamily="34" charset="-122"/>
              </a:rPr>
              <a:t>I/O</a:t>
            </a:r>
            <a:r>
              <a:rPr lang="zh-CN" altLang="en-US" sz="1500" dirty="0" smtClean="0">
                <a:latin typeface="微软雅黑" pitchFamily="34" charset="-122"/>
              </a:rPr>
              <a:t>资源</a:t>
            </a:r>
            <a:endParaRPr lang="en-US" altLang="zh-CN" sz="1500" dirty="0" smtClean="0">
              <a:latin typeface="微软雅黑" pitchFamily="34" charset="-122"/>
            </a:endParaRPr>
          </a:p>
          <a:p>
            <a:pPr>
              <a:spcBef>
                <a:spcPct val="0"/>
              </a:spcBef>
            </a:pPr>
            <a:r>
              <a:rPr lang="en-US" altLang="zh-CN" sz="1500" dirty="0" smtClean="0">
                <a:latin typeface="微软雅黑" pitchFamily="34" charset="-122"/>
              </a:rPr>
              <a:t>2</a:t>
            </a:r>
            <a:r>
              <a:rPr lang="zh-CN" altLang="en-US" sz="1500" dirty="0" smtClean="0">
                <a:latin typeface="微软雅黑" pitchFamily="34" charset="-122"/>
              </a:rPr>
              <a:t>、后端</a:t>
            </a:r>
            <a:r>
              <a:rPr lang="en-US" altLang="zh-CN" sz="1500" dirty="0" err="1" smtClean="0">
                <a:latin typeface="微软雅黑" pitchFamily="34" charset="-122"/>
              </a:rPr>
              <a:t>nginx</a:t>
            </a:r>
            <a:r>
              <a:rPr lang="en-US" altLang="zh-CN" sz="1500" dirty="0" smtClean="0">
                <a:latin typeface="微软雅黑" pitchFamily="34" charset="-122"/>
              </a:rPr>
              <a:t> </a:t>
            </a:r>
            <a:r>
              <a:rPr lang="en-US" altLang="zh-CN" sz="1500" dirty="0" err="1" smtClean="0">
                <a:latin typeface="微软雅黑" pitchFamily="34" charset="-122"/>
              </a:rPr>
              <a:t>gzip</a:t>
            </a:r>
            <a:r>
              <a:rPr lang="zh-CN" altLang="en-US" sz="1500" dirty="0" smtClean="0">
                <a:latin typeface="微软雅黑" pitchFamily="34" charset="-122"/>
              </a:rPr>
              <a:t>压缩消耗</a:t>
            </a:r>
            <a:r>
              <a:rPr lang="en-US" altLang="zh-CN" sz="1500" dirty="0" smtClean="0">
                <a:latin typeface="微软雅黑" pitchFamily="34" charset="-122"/>
              </a:rPr>
              <a:t>CPU</a:t>
            </a:r>
          </a:p>
          <a:p>
            <a:pPr>
              <a:spcBef>
                <a:spcPct val="0"/>
              </a:spcBef>
            </a:pPr>
            <a:r>
              <a:rPr lang="en-US" altLang="zh-CN" sz="1500" dirty="0" smtClean="0">
                <a:latin typeface="微软雅黑" pitchFamily="34" charset="-122"/>
              </a:rPr>
              <a:t>3</a:t>
            </a:r>
            <a:r>
              <a:rPr lang="zh-CN" altLang="en-US" sz="1500" dirty="0" smtClean="0">
                <a:latin typeface="微软雅黑" pitchFamily="34" charset="-122"/>
              </a:rPr>
              <a:t>、网络流量，网卡带宽</a:t>
            </a:r>
            <a:endParaRPr lang="en-US" altLang="zh-CN" sz="1500" dirty="0" smtClean="0">
              <a:latin typeface="微软雅黑" pitchFamily="34" charset="-122"/>
            </a:endParaRPr>
          </a:p>
          <a:p>
            <a:pPr>
              <a:spcBef>
                <a:spcPct val="0"/>
              </a:spcBef>
            </a:pPr>
            <a:r>
              <a:rPr lang="en-US" altLang="zh-CN" sz="1500" dirty="0" smtClean="0">
                <a:latin typeface="微软雅黑" pitchFamily="34" charset="-122"/>
              </a:rPr>
              <a:t>4</a:t>
            </a:r>
            <a:r>
              <a:rPr lang="zh-CN" altLang="en-US" sz="1500" dirty="0" smtClean="0">
                <a:latin typeface="微软雅黑" pitchFamily="34" charset="-122"/>
              </a:rPr>
              <a:t>、前端浏览器渲染性能</a:t>
            </a:r>
          </a:p>
          <a:p>
            <a:pPr>
              <a:spcBef>
                <a:spcPct val="0"/>
              </a:spcBef>
            </a:pPr>
            <a:endParaRPr lang="en-US" altLang="zh-CN" dirty="0" smtClean="0"/>
          </a:p>
          <a:p>
            <a:pPr>
              <a:spcBef>
                <a:spcPct val="0"/>
              </a:spcBef>
            </a:pPr>
            <a:r>
              <a:rPr lang="zh-CN" altLang="en-US" dirty="0" smtClean="0"/>
              <a:t>这里我选取了一个较大的店铺首页，可以看下它的页面在没有</a:t>
            </a:r>
            <a:r>
              <a:rPr lang="en-US" altLang="zh-CN" dirty="0" err="1" smtClean="0"/>
              <a:t>gzip</a:t>
            </a:r>
            <a:r>
              <a:rPr lang="zh-CN" altLang="en-US" dirty="0" smtClean="0"/>
              <a:t>压缩前有</a:t>
            </a:r>
            <a:r>
              <a:rPr lang="en-US" altLang="zh-CN" dirty="0" smtClean="0"/>
              <a:t>540KB</a:t>
            </a:r>
            <a:r>
              <a:rPr lang="zh-CN" altLang="en-US" dirty="0" smtClean="0"/>
              <a:t>，和</a:t>
            </a:r>
            <a:r>
              <a:rPr lang="en-US" altLang="zh-CN" dirty="0" smtClean="0"/>
              <a:t>detail</a:t>
            </a:r>
            <a:r>
              <a:rPr lang="zh-CN" altLang="en-US" dirty="0" smtClean="0"/>
              <a:t>相比大了</a:t>
            </a:r>
            <a:r>
              <a:rPr lang="en-US" altLang="zh-CN" dirty="0" smtClean="0"/>
              <a:t>10</a:t>
            </a:r>
            <a:r>
              <a:rPr lang="zh-CN" altLang="en-US" dirty="0" smtClean="0"/>
              <a:t>倍多，其中大部分都是卖家自定义装修的代码，对于这种大页面，我们必须减小返回的</a:t>
            </a:r>
            <a:r>
              <a:rPr lang="en-US" altLang="zh-CN" dirty="0" smtClean="0"/>
              <a:t>HTML</a:t>
            </a:r>
            <a:r>
              <a:rPr lang="zh-CN" altLang="en-US" dirty="0" smtClean="0"/>
              <a:t>大小才有可能有明显的性能提升。</a:t>
            </a:r>
            <a:endParaRPr lang="en-US" altLang="zh-CN" dirty="0" smtClean="0"/>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12</a:t>
            </a:fld>
            <a:endParaRPr lang="zh-CN" altLang="en-US">
              <a:latin typeface="Arial" pitchFamily="34" charset="0"/>
              <a:ea typeface="宋体" pitchFamily="2" charset="-122"/>
            </a:endParaRPr>
          </a:p>
        </p:txBody>
      </p:sp>
    </p:spTree>
    <p:extLst>
      <p:ext uri="{BB962C8B-B14F-4D97-AF65-F5344CB8AC3E}">
        <p14:creationId xmlns:p14="http://schemas.microsoft.com/office/powerpoint/2010/main" val="3354646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lnSpcReduction="10000"/>
          </a:bodyPr>
          <a:lstStyle/>
          <a:p>
            <a:pPr>
              <a:spcBef>
                <a:spcPct val="0"/>
              </a:spcBef>
            </a:pPr>
            <a:r>
              <a:rPr lang="zh-CN" altLang="en-US" dirty="0" smtClean="0"/>
              <a:t>这个项目在立项初期就发现了很多难点。</a:t>
            </a:r>
            <a:endParaRPr lang="en-US" altLang="zh-CN" dirty="0" smtClean="0"/>
          </a:p>
          <a:p>
            <a:pPr>
              <a:spcBef>
                <a:spcPct val="0"/>
              </a:spcBef>
            </a:pPr>
            <a:r>
              <a:rPr lang="zh-CN" altLang="en-US" dirty="0" smtClean="0"/>
              <a:t>首先，如何衡量效果和收益？如何确认我们做的优化是真实有效的？对于这个问题，我们采取了两个方式：</a:t>
            </a:r>
            <a:endParaRPr lang="en-US" altLang="zh-CN" dirty="0" smtClean="0"/>
          </a:p>
          <a:p>
            <a:pPr>
              <a:spcBef>
                <a:spcPct val="0"/>
              </a:spcBef>
            </a:pPr>
            <a:r>
              <a:rPr lang="en-US" altLang="zh-CN" dirty="0" smtClean="0"/>
              <a:t>1</a:t>
            </a:r>
            <a:r>
              <a:rPr lang="zh-CN" altLang="en-US" dirty="0" smtClean="0"/>
              <a:t>、我们建立了一个可参照的标准店铺，它的页面大小、模块数以及其它的装修数据，都和线上真实店铺的实际情况接近。</a:t>
            </a:r>
          </a:p>
          <a:p>
            <a:pPr>
              <a:spcBef>
                <a:spcPct val="0"/>
              </a:spcBef>
            </a:pPr>
            <a:r>
              <a:rPr lang="en-US" altLang="zh-CN" dirty="0" smtClean="0"/>
              <a:t>2</a:t>
            </a:r>
            <a:r>
              <a:rPr lang="zh-CN" altLang="en-US" dirty="0" smtClean="0"/>
              <a:t>、我们收集了线上</a:t>
            </a:r>
            <a:r>
              <a:rPr lang="en-US" altLang="zh-CN" dirty="0" smtClean="0"/>
              <a:t>PV</a:t>
            </a:r>
            <a:r>
              <a:rPr lang="en-US" altLang="zh-CN" baseline="0" dirty="0" smtClean="0"/>
              <a:t> </a:t>
            </a:r>
            <a:r>
              <a:rPr lang="en-US" altLang="zh-CN" dirty="0" smtClean="0"/>
              <a:t>TOP 1000</a:t>
            </a:r>
            <a:r>
              <a:rPr lang="zh-CN" altLang="en-US" dirty="0" smtClean="0"/>
              <a:t>的店铺，在基调上和前面的标准店铺一起，分别建立了每日的性能比对，每天有邮件发出。</a:t>
            </a:r>
          </a:p>
          <a:p>
            <a:pPr>
              <a:spcBef>
                <a:spcPct val="0"/>
              </a:spcBef>
            </a:pPr>
            <a:r>
              <a:rPr lang="zh-CN" altLang="en-US" dirty="0" smtClean="0"/>
              <a:t>然后是如何收集模块的位置信息，我们的方案是从装修后台的卖家端入手，用</a:t>
            </a:r>
            <a:r>
              <a:rPr lang="en-US" altLang="zh-CN" dirty="0" smtClean="0"/>
              <a:t>JS</a:t>
            </a:r>
            <a:r>
              <a:rPr lang="zh-CN" altLang="en-US" dirty="0" smtClean="0"/>
              <a:t>计算出当前页面每个模块的高度和相对于顶部的偏移量，再用</a:t>
            </a:r>
            <a:r>
              <a:rPr lang="en-US" altLang="zh-CN" dirty="0" smtClean="0"/>
              <a:t>AJAX</a:t>
            </a:r>
            <a:r>
              <a:rPr lang="zh-CN" altLang="en-US" dirty="0" smtClean="0"/>
              <a:t>请求记录。我们也考虑过是否采用</a:t>
            </a:r>
            <a:r>
              <a:rPr lang="en-US" altLang="zh-CN" dirty="0" err="1" smtClean="0"/>
              <a:t>PhantomJS</a:t>
            </a:r>
            <a:r>
              <a:rPr lang="zh-CN" altLang="en-US" dirty="0" smtClean="0"/>
              <a:t>模拟执行，但考虑到</a:t>
            </a:r>
            <a:r>
              <a:rPr lang="en-US" altLang="zh-CN" dirty="0" err="1" smtClean="0"/>
              <a:t>PhantomJS</a:t>
            </a:r>
            <a:r>
              <a:rPr lang="zh-CN" altLang="en-US" dirty="0" smtClean="0"/>
              <a:t>的性能以及其兼容性，最终没有使用。</a:t>
            </a:r>
          </a:p>
          <a:p>
            <a:pPr>
              <a:spcBef>
                <a:spcPct val="0"/>
              </a:spcBef>
            </a:pPr>
            <a:r>
              <a:rPr lang="en-US" altLang="zh-CN" dirty="0" smtClean="0"/>
              <a:t>3</a:t>
            </a:r>
            <a:r>
              <a:rPr lang="zh-CN" altLang="en-US" dirty="0" smtClean="0"/>
              <a:t>、采用</a:t>
            </a:r>
            <a:r>
              <a:rPr lang="en-US" altLang="zh-CN" dirty="0" smtClean="0"/>
              <a:t>JS</a:t>
            </a:r>
            <a:r>
              <a:rPr lang="zh-CN" altLang="en-US" dirty="0" smtClean="0"/>
              <a:t>方案后，模块记录的完善就强依赖于卖家的装修发布操作，因为只有它发布了，浏览系统才能从</a:t>
            </a:r>
            <a:r>
              <a:rPr lang="en-US" altLang="zh-CN" dirty="0" smtClean="0"/>
              <a:t>TFS</a:t>
            </a:r>
            <a:r>
              <a:rPr lang="zh-CN" altLang="en-US" dirty="0" smtClean="0"/>
              <a:t>中拿到最终的模块位置信息。卖家发布地越勤快，项目的效果就越好，我们没有拍脑袋，而是做了数据分析，发现</a:t>
            </a:r>
            <a:r>
              <a:rPr lang="en-US" altLang="zh-CN" dirty="0" smtClean="0"/>
              <a:t>90%</a:t>
            </a:r>
            <a:r>
              <a:rPr lang="zh-CN" altLang="en-US" dirty="0" smtClean="0"/>
              <a:t>的卖家在一周内会做发布，大卖家高达</a:t>
            </a:r>
            <a:r>
              <a:rPr lang="en-US" altLang="zh-CN" dirty="0" smtClean="0"/>
              <a:t>98%</a:t>
            </a:r>
            <a:r>
              <a:rPr lang="zh-CN" altLang="en-US" dirty="0" smtClean="0"/>
              <a:t>。</a:t>
            </a:r>
            <a:endParaRPr lang="en-US" altLang="zh-CN" dirty="0" smtClean="0"/>
          </a:p>
          <a:p>
            <a:pPr>
              <a:spcBef>
                <a:spcPct val="0"/>
              </a:spcBef>
            </a:pPr>
            <a:r>
              <a:rPr lang="en-US" altLang="zh-CN" dirty="0" smtClean="0"/>
              <a:t>4</a:t>
            </a:r>
            <a:r>
              <a:rPr lang="zh-CN" altLang="en-US" dirty="0" smtClean="0"/>
              <a:t>、通过充足的性能优化，没有给卖家装修带来额外的开销。</a:t>
            </a:r>
          </a:p>
          <a:p>
            <a:pPr>
              <a:spcBef>
                <a:spcPct val="0"/>
              </a:spcBef>
            </a:pPr>
            <a:r>
              <a:rPr lang="en-US" altLang="zh-CN" dirty="0" smtClean="0"/>
              <a:t>5</a:t>
            </a:r>
            <a:r>
              <a:rPr lang="zh-CN" altLang="en-US" dirty="0" smtClean="0"/>
              <a:t>、快速降级从一开始就被考虑进来，因为这个项目对线上的风险很大，最后通过对</a:t>
            </a:r>
            <a:r>
              <a:rPr lang="en-US" altLang="zh-CN" dirty="0" err="1" smtClean="0"/>
              <a:t>Tair</a:t>
            </a:r>
            <a:r>
              <a:rPr lang="en-US" altLang="zh-CN" baseline="0" dirty="0" smtClean="0"/>
              <a:t> key</a:t>
            </a:r>
            <a:r>
              <a:rPr lang="zh-CN" altLang="en-US" baseline="0" dirty="0" smtClean="0"/>
              <a:t>和数据结构的改造，做到了秒级切换。</a:t>
            </a:r>
            <a:endParaRPr lang="zh-CN" altLang="en-US" dirty="0" smtClean="0"/>
          </a:p>
          <a:p>
            <a:pPr>
              <a:spcBef>
                <a:spcPct val="0"/>
              </a:spcBef>
            </a:pPr>
            <a:endParaRPr lang="zh-CN" altLang="en-US" dirty="0" smtClean="0"/>
          </a:p>
          <a:p>
            <a:pPr>
              <a:spcBef>
                <a:spcPct val="0"/>
              </a:spcBef>
            </a:pPr>
            <a:r>
              <a:rPr lang="zh-CN" altLang="en-US" dirty="0" smtClean="0"/>
              <a:t>项目中有以下的性能优化点：</a:t>
            </a:r>
            <a:endParaRPr lang="en-US" altLang="zh-CN" dirty="0" smtClean="0"/>
          </a:p>
          <a:p>
            <a:pPr>
              <a:spcBef>
                <a:spcPct val="0"/>
              </a:spcBef>
            </a:pPr>
            <a:r>
              <a:rPr lang="en-US" altLang="zh-CN" dirty="0" smtClean="0"/>
              <a:t>1</a:t>
            </a:r>
            <a:r>
              <a:rPr lang="zh-CN" altLang="en-US" dirty="0" smtClean="0"/>
              <a:t>、装修后台利用</a:t>
            </a:r>
            <a:r>
              <a:rPr lang="en-US" altLang="zh-CN" dirty="0" err="1" smtClean="0"/>
              <a:t>Redis</a:t>
            </a:r>
            <a:r>
              <a:rPr lang="zh-CN" altLang="en-US" dirty="0" smtClean="0"/>
              <a:t>做写缓存，每次记录时先校验当前提交数据和</a:t>
            </a:r>
            <a:r>
              <a:rPr lang="en-US" altLang="zh-CN" dirty="0" err="1" smtClean="0"/>
              <a:t>Redis</a:t>
            </a:r>
            <a:r>
              <a:rPr lang="zh-CN" altLang="en-US" dirty="0" smtClean="0"/>
              <a:t>的差异，只将不同的内容写入</a:t>
            </a:r>
            <a:r>
              <a:rPr lang="en-US" altLang="zh-CN" dirty="0" smtClean="0"/>
              <a:t>MySQL</a:t>
            </a:r>
            <a:r>
              <a:rPr lang="zh-CN" altLang="en-US" dirty="0" smtClean="0"/>
              <a:t>，并更新</a:t>
            </a:r>
            <a:r>
              <a:rPr lang="en-US" altLang="zh-CN" dirty="0" err="1" smtClean="0"/>
              <a:t>Redis</a:t>
            </a:r>
            <a:r>
              <a:rPr lang="zh-CN" altLang="en-US" dirty="0" smtClean="0"/>
              <a:t>中的值，这个优化减少了</a:t>
            </a:r>
            <a:r>
              <a:rPr lang="en-US" altLang="zh-CN" dirty="0" smtClean="0"/>
              <a:t>55%</a:t>
            </a:r>
            <a:r>
              <a:rPr lang="zh-CN" altLang="en-US" dirty="0" smtClean="0"/>
              <a:t>对</a:t>
            </a:r>
            <a:r>
              <a:rPr lang="en-US" altLang="zh-CN" dirty="0" smtClean="0"/>
              <a:t>MySQL</a:t>
            </a:r>
            <a:r>
              <a:rPr lang="zh-CN" altLang="en-US" dirty="0" smtClean="0"/>
              <a:t>的写</a:t>
            </a:r>
          </a:p>
          <a:p>
            <a:pPr>
              <a:spcBef>
                <a:spcPct val="0"/>
              </a:spcBef>
            </a:pPr>
            <a:r>
              <a:rPr lang="en-US" altLang="zh-CN" dirty="0" smtClean="0"/>
              <a:t>2</a:t>
            </a:r>
            <a:r>
              <a:rPr lang="zh-CN" altLang="en-US" dirty="0" smtClean="0"/>
              <a:t>、标准化异步请求</a:t>
            </a:r>
            <a:r>
              <a:rPr lang="en-US" altLang="zh-CN" dirty="0" smtClean="0"/>
              <a:t>URL</a:t>
            </a:r>
            <a:r>
              <a:rPr lang="zh-CN" altLang="en-US" dirty="0" smtClean="0"/>
              <a:t>，复用静态化缓存，异步模块请求平均</a:t>
            </a:r>
            <a:r>
              <a:rPr lang="en-US" altLang="zh-CN" dirty="0" err="1" smtClean="0"/>
              <a:t>rt</a:t>
            </a:r>
            <a:r>
              <a:rPr lang="zh-CN" altLang="en-US" dirty="0" smtClean="0"/>
              <a:t>小于</a:t>
            </a:r>
            <a:r>
              <a:rPr lang="en-US" altLang="zh-CN" dirty="0" smtClean="0"/>
              <a:t>20ms</a:t>
            </a:r>
          </a:p>
          <a:p>
            <a:pPr>
              <a:spcBef>
                <a:spcPct val="0"/>
              </a:spcBef>
            </a:pPr>
            <a:r>
              <a:rPr lang="en-US" altLang="zh-CN" dirty="0" smtClean="0"/>
              <a:t>3</a:t>
            </a:r>
            <a:r>
              <a:rPr lang="zh-CN" altLang="en-US" dirty="0" smtClean="0"/>
              <a:t>、将模块位置信息批量查出，用</a:t>
            </a:r>
            <a:r>
              <a:rPr lang="en-US" altLang="zh-CN" dirty="0" err="1" smtClean="0"/>
              <a:t>ThreadLocal</a:t>
            </a:r>
            <a:r>
              <a:rPr lang="zh-CN" altLang="en-US" dirty="0" smtClean="0"/>
              <a:t>作为临时缓存，装修发布操作仅增加一次</a:t>
            </a:r>
            <a:r>
              <a:rPr lang="en-US" altLang="zh-CN" dirty="0" smtClean="0"/>
              <a:t>MySQL</a:t>
            </a:r>
            <a:r>
              <a:rPr lang="zh-CN" altLang="en-US" dirty="0" smtClean="0"/>
              <a:t>读</a:t>
            </a:r>
          </a:p>
          <a:p>
            <a:pPr>
              <a:spcBef>
                <a:spcPct val="0"/>
              </a:spcBef>
            </a:pPr>
            <a:r>
              <a:rPr lang="en-US" altLang="zh-CN" dirty="0" smtClean="0"/>
              <a:t>4</a:t>
            </a:r>
            <a:r>
              <a:rPr lang="zh-CN" altLang="en-US" dirty="0" smtClean="0"/>
              <a:t>、</a:t>
            </a:r>
            <a:r>
              <a:rPr lang="en-US" altLang="zh-CN" dirty="0" err="1" smtClean="0"/>
              <a:t>dns-prefetch</a:t>
            </a:r>
            <a:r>
              <a:rPr lang="zh-CN" altLang="en-US" dirty="0" smtClean="0"/>
              <a:t>，对</a:t>
            </a:r>
            <a:r>
              <a:rPr lang="en-US" altLang="zh-CN" dirty="0" smtClean="0"/>
              <a:t>CDN</a:t>
            </a:r>
            <a:r>
              <a:rPr lang="zh-CN" altLang="en-US" dirty="0" smtClean="0"/>
              <a:t>、</a:t>
            </a:r>
            <a:r>
              <a:rPr lang="en-US" altLang="zh-CN" dirty="0" smtClean="0"/>
              <a:t>detail</a:t>
            </a:r>
            <a:r>
              <a:rPr lang="zh-CN" altLang="en-US" dirty="0" smtClean="0"/>
              <a:t>等常用域名做了预解析</a:t>
            </a:r>
            <a:endParaRPr lang="en-US" altLang="zh-CN" dirty="0" smtClean="0"/>
          </a:p>
          <a:p>
            <a:pPr>
              <a:spcBef>
                <a:spcPct val="0"/>
              </a:spcBef>
            </a:pPr>
            <a:r>
              <a:rPr lang="en-US" altLang="zh-CN" dirty="0" smtClean="0"/>
              <a:t>5</a:t>
            </a:r>
            <a:r>
              <a:rPr lang="zh-CN" altLang="en-US" dirty="0" smtClean="0"/>
              <a:t>、使用了</a:t>
            </a:r>
            <a:r>
              <a:rPr lang="en-US" altLang="zh-CN" dirty="0" err="1" smtClean="0"/>
              <a:t>Tengine</a:t>
            </a:r>
            <a:r>
              <a:rPr lang="zh-CN" altLang="en-US" dirty="0" smtClean="0"/>
              <a:t>团队天澜的</a:t>
            </a:r>
            <a:r>
              <a:rPr lang="en-US" altLang="zh-CN" dirty="0" smtClean="0"/>
              <a:t>TCP</a:t>
            </a:r>
            <a:r>
              <a:rPr lang="zh-CN" altLang="en-US" dirty="0" smtClean="0"/>
              <a:t>优化模块</a:t>
            </a:r>
            <a:endParaRPr lang="en-US" altLang="zh-CN" dirty="0" smtClean="0"/>
          </a:p>
          <a:p>
            <a:pPr>
              <a:spcBef>
                <a:spcPct val="0"/>
              </a:spcBef>
            </a:pPr>
            <a:r>
              <a:rPr lang="zh-CN" altLang="en-US" dirty="0" smtClean="0"/>
              <a:t>最后，异步模块请求和主请求的域名一致，保证访问的</a:t>
            </a:r>
            <a:r>
              <a:rPr lang="en-US" altLang="zh-CN" dirty="0" err="1" smtClean="0"/>
              <a:t>ss</a:t>
            </a:r>
            <a:r>
              <a:rPr lang="zh-CN" altLang="en-US" dirty="0" smtClean="0"/>
              <a:t>机器在同一个机房，提高</a:t>
            </a:r>
            <a:r>
              <a:rPr lang="en-US" altLang="zh-CN" dirty="0" err="1" smtClean="0"/>
              <a:t>Tair</a:t>
            </a:r>
            <a:r>
              <a:rPr lang="zh-CN" altLang="en-US" dirty="0" smtClean="0"/>
              <a:t>命中率</a:t>
            </a:r>
            <a:endParaRPr lang="en-US" altLang="zh-CN" dirty="0" smtClean="0"/>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13</a:t>
            </a:fld>
            <a:endParaRPr lang="zh-CN" altLang="en-US">
              <a:latin typeface="Arial" pitchFamily="34" charset="0"/>
              <a:ea typeface="宋体" pitchFamily="2" charset="-122"/>
            </a:endParaRPr>
          </a:p>
        </p:txBody>
      </p:sp>
    </p:spTree>
    <p:extLst>
      <p:ext uri="{BB962C8B-B14F-4D97-AF65-F5344CB8AC3E}">
        <p14:creationId xmlns:p14="http://schemas.microsoft.com/office/powerpoint/2010/main" val="1089342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a:bodyPr>
          <a:lstStyle/>
          <a:p>
            <a:pPr>
              <a:spcBef>
                <a:spcPct val="0"/>
              </a:spcBef>
            </a:pPr>
            <a:r>
              <a:rPr lang="en-US" altLang="zh-CN" dirty="0" smtClean="0"/>
              <a:t>……</a:t>
            </a:r>
          </a:p>
          <a:p>
            <a:pPr>
              <a:spcBef>
                <a:spcPct val="0"/>
              </a:spcBef>
            </a:pPr>
            <a:r>
              <a:rPr lang="zh-CN" altLang="en-US" dirty="0" smtClean="0"/>
              <a:t>前面提到了这个项目就像是给飞行着的直升机换引擎，风险非常大，但是通过足够的灰度和降级机制，最终做到了项目发布上线零故障。</a:t>
            </a:r>
            <a:endParaRPr lang="en-US" altLang="zh-CN" dirty="0" smtClean="0"/>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14</a:t>
            </a:fld>
            <a:endParaRPr lang="zh-CN" altLang="en-US">
              <a:latin typeface="Arial" pitchFamily="34" charset="0"/>
              <a:ea typeface="宋体" pitchFamily="2" charset="-122"/>
            </a:endParaRPr>
          </a:p>
        </p:txBody>
      </p:sp>
    </p:spTree>
    <p:extLst>
      <p:ext uri="{BB962C8B-B14F-4D97-AF65-F5344CB8AC3E}">
        <p14:creationId xmlns:p14="http://schemas.microsoft.com/office/powerpoint/2010/main" val="4206112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19081889-024A-4477-A98F-ECD6EC6E3DCB}" type="slidenum">
              <a:rPr lang="zh-CN" altLang="en-US" smtClean="0"/>
              <a:pPr>
                <a:defRPr/>
              </a:pPr>
              <a:t>15</a:t>
            </a:fld>
            <a:endParaRPr lang="zh-CN" altLang="en-US"/>
          </a:p>
        </p:txBody>
      </p:sp>
    </p:spTree>
    <p:extLst>
      <p:ext uri="{BB962C8B-B14F-4D97-AF65-F5344CB8AC3E}">
        <p14:creationId xmlns:p14="http://schemas.microsoft.com/office/powerpoint/2010/main" val="1484532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19081889-024A-4477-A98F-ECD6EC6E3DCB}" type="slidenum">
              <a:rPr lang="zh-CN" altLang="en-US" smtClean="0"/>
              <a:pPr>
                <a:defRPr/>
              </a:pPr>
              <a:t>16</a:t>
            </a:fld>
            <a:endParaRPr lang="zh-CN" altLang="en-US"/>
          </a:p>
        </p:txBody>
      </p:sp>
    </p:spTree>
    <p:extLst>
      <p:ext uri="{BB962C8B-B14F-4D97-AF65-F5344CB8AC3E}">
        <p14:creationId xmlns:p14="http://schemas.microsoft.com/office/powerpoint/2010/main" val="3756575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接下来是我对晋升的理由陈述。</a:t>
            </a:r>
            <a:endParaRPr lang="zh-CN" altLang="en-US" dirty="0"/>
          </a:p>
        </p:txBody>
      </p:sp>
      <p:sp>
        <p:nvSpPr>
          <p:cNvPr id="4" name="灯片编号占位符 3"/>
          <p:cNvSpPr>
            <a:spLocks noGrp="1"/>
          </p:cNvSpPr>
          <p:nvPr>
            <p:ph type="sldNum" sz="quarter" idx="10"/>
          </p:nvPr>
        </p:nvSpPr>
        <p:spPr/>
        <p:txBody>
          <a:bodyPr/>
          <a:lstStyle/>
          <a:p>
            <a:pPr>
              <a:defRPr/>
            </a:pPr>
            <a:fld id="{19081889-024A-4477-A98F-ECD6EC6E3DCB}" type="slidenum">
              <a:rPr lang="zh-CN" altLang="en-US" smtClean="0"/>
              <a:pPr>
                <a:defRPr/>
              </a:pPr>
              <a:t>17</a:t>
            </a:fld>
            <a:endParaRPr lang="zh-CN" altLang="en-US"/>
          </a:p>
        </p:txBody>
      </p:sp>
    </p:spTree>
    <p:extLst>
      <p:ext uri="{BB962C8B-B14F-4D97-AF65-F5344CB8AC3E}">
        <p14:creationId xmlns:p14="http://schemas.microsoft.com/office/powerpoint/2010/main" val="23904914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去年店铺大部分的系统架构改造和性能优化项目的技术方案都由我来编写，除了像异步化和双十一的方案以外，我还设计了店铺的单元化方案、精卫失效方案、两个核心系统的全链路压测、影子表的方案、天猫国际的接入方案，并参与了</a:t>
            </a:r>
            <a:r>
              <a:rPr lang="en-US" altLang="zh-CN" dirty="0" smtClean="0"/>
              <a:t>JAE</a:t>
            </a:r>
            <a:r>
              <a:rPr lang="zh-CN" altLang="en-US" dirty="0" smtClean="0"/>
              <a:t>的稳定性治理中监控和系统拓扑的方案设计。</a:t>
            </a:r>
            <a:endParaRPr lang="en-US" altLang="zh-CN" dirty="0" smtClean="0"/>
          </a:p>
          <a:p>
            <a:endParaRPr lang="en-US" altLang="zh-CN" dirty="0" smtClean="0"/>
          </a:p>
          <a:p>
            <a:r>
              <a:rPr lang="zh-CN" altLang="en-US" dirty="0" smtClean="0"/>
              <a:t>在</a:t>
            </a:r>
            <a:r>
              <a:rPr lang="en-US" altLang="zh-CN" dirty="0" smtClean="0"/>
              <a:t>ACE</a:t>
            </a:r>
            <a:r>
              <a:rPr lang="zh-CN" altLang="en-US" dirty="0" smtClean="0"/>
              <a:t>轮岗期间，快速熟悉他们的系统，独立编写了服务配置动态推送、</a:t>
            </a:r>
            <a:r>
              <a:rPr lang="en-US" altLang="zh-CN" dirty="0" err="1" smtClean="0"/>
              <a:t>FilterChain</a:t>
            </a:r>
            <a:r>
              <a:rPr lang="zh-CN" altLang="en-US" dirty="0" smtClean="0"/>
              <a:t>以及服务配置注入简化的方案。</a:t>
            </a:r>
            <a:endParaRPr lang="en-US" altLang="zh-CN" dirty="0" smtClean="0"/>
          </a:p>
          <a:p>
            <a:endParaRPr lang="en-US" altLang="zh-CN" dirty="0" smtClean="0"/>
          </a:p>
          <a:p>
            <a:r>
              <a:rPr lang="zh-CN" altLang="en-US" dirty="0" smtClean="0"/>
              <a:t>双十一方面，完成了店铺的稳定性作战手册，包括容量、强弱依赖梳理、降级、限流、流控、监控、预案等等方面，确保了双十一店铺系统零故障。</a:t>
            </a:r>
            <a:endParaRPr lang="zh-CN" altLang="en-US" dirty="0"/>
          </a:p>
        </p:txBody>
      </p:sp>
      <p:sp>
        <p:nvSpPr>
          <p:cNvPr id="4" name="灯片编号占位符 3"/>
          <p:cNvSpPr>
            <a:spLocks noGrp="1"/>
          </p:cNvSpPr>
          <p:nvPr>
            <p:ph type="sldNum" sz="quarter" idx="10"/>
          </p:nvPr>
        </p:nvSpPr>
        <p:spPr/>
        <p:txBody>
          <a:bodyPr/>
          <a:lstStyle/>
          <a:p>
            <a:pPr>
              <a:defRPr/>
            </a:pPr>
            <a:fld id="{19081889-024A-4477-A98F-ECD6EC6E3DCB}" type="slidenum">
              <a:rPr lang="zh-CN" altLang="en-US" smtClean="0"/>
              <a:pPr>
                <a:defRPr/>
              </a:pPr>
              <a:t>18</a:t>
            </a:fld>
            <a:endParaRPr lang="zh-CN" altLang="en-US"/>
          </a:p>
        </p:txBody>
      </p:sp>
    </p:spTree>
    <p:extLst>
      <p:ext uri="{BB962C8B-B14F-4D97-AF65-F5344CB8AC3E}">
        <p14:creationId xmlns:p14="http://schemas.microsoft.com/office/powerpoint/2010/main" val="3012492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技术分享方面，在</a:t>
            </a:r>
            <a:r>
              <a:rPr lang="en-US" altLang="zh-CN" dirty="0" smtClean="0"/>
              <a:t>ATA</a:t>
            </a:r>
            <a:r>
              <a:rPr lang="zh-CN" altLang="en-US" dirty="0" smtClean="0"/>
              <a:t>发表了很多质量比较高的文章，包括一些在店铺系统中排查</a:t>
            </a:r>
            <a:r>
              <a:rPr lang="en-US" altLang="zh-CN" dirty="0" err="1" smtClean="0"/>
              <a:t>FullGC</a:t>
            </a:r>
            <a:r>
              <a:rPr lang="zh-CN" altLang="en-US" dirty="0" smtClean="0"/>
              <a:t>问题的经验。</a:t>
            </a:r>
            <a:endParaRPr lang="en-US" altLang="zh-CN" dirty="0" smtClean="0"/>
          </a:p>
          <a:p>
            <a:r>
              <a:rPr lang="zh-CN" altLang="en-US" dirty="0" smtClean="0"/>
              <a:t>其中有两篇是被赞得比较多的，得到了团队内外很多专家的认可。</a:t>
            </a:r>
            <a:endParaRPr lang="en-US" altLang="zh-CN" dirty="0" smtClean="0"/>
          </a:p>
          <a:p>
            <a:endParaRPr lang="en-US" altLang="zh-CN" dirty="0" smtClean="0"/>
          </a:p>
          <a:p>
            <a:r>
              <a:rPr lang="zh-CN" altLang="en-US" dirty="0" smtClean="0"/>
              <a:t>在技术氛围营造上，通过邮件和周会等方式做了很多技术干货的分享。</a:t>
            </a:r>
            <a:endParaRPr lang="en-US" altLang="zh-CN" dirty="0" smtClean="0"/>
          </a:p>
        </p:txBody>
      </p:sp>
      <p:sp>
        <p:nvSpPr>
          <p:cNvPr id="4" name="灯片编号占位符 3"/>
          <p:cNvSpPr>
            <a:spLocks noGrp="1"/>
          </p:cNvSpPr>
          <p:nvPr>
            <p:ph type="sldNum" sz="quarter" idx="10"/>
          </p:nvPr>
        </p:nvSpPr>
        <p:spPr/>
        <p:txBody>
          <a:bodyPr/>
          <a:lstStyle/>
          <a:p>
            <a:pPr>
              <a:defRPr/>
            </a:pPr>
            <a:fld id="{19081889-024A-4477-A98F-ECD6EC6E3DCB}" type="slidenum">
              <a:rPr lang="zh-CN" altLang="en-US" smtClean="0"/>
              <a:pPr>
                <a:defRPr/>
              </a:pPr>
              <a:t>19</a:t>
            </a:fld>
            <a:endParaRPr lang="zh-CN" altLang="en-US"/>
          </a:p>
        </p:txBody>
      </p:sp>
    </p:spTree>
    <p:extLst>
      <p:ext uri="{BB962C8B-B14F-4D97-AF65-F5344CB8AC3E}">
        <p14:creationId xmlns:p14="http://schemas.microsoft.com/office/powerpoint/2010/main" val="1358135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1066800" y="4419600"/>
            <a:ext cx="4419600" cy="3429000"/>
          </a:xfrm>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9081889-024A-4477-A98F-ECD6EC6E3DCB}" type="slidenum">
              <a:rPr lang="zh-CN" altLang="en-US" smtClean="0"/>
              <a:pPr>
                <a:defRPr/>
              </a:pPr>
              <a:t>2</a:t>
            </a:fld>
            <a:endParaRPr lang="zh-CN" altLang="en-US"/>
          </a:p>
        </p:txBody>
      </p:sp>
    </p:spTree>
    <p:extLst>
      <p:ext uri="{BB962C8B-B14F-4D97-AF65-F5344CB8AC3E}">
        <p14:creationId xmlns:p14="http://schemas.microsoft.com/office/powerpoint/2010/main" val="4691504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9081889-024A-4477-A98F-ECD6EC6E3DCB}" type="slidenum">
              <a:rPr lang="zh-CN" altLang="en-US" smtClean="0"/>
              <a:pPr>
                <a:defRPr/>
              </a:pPr>
              <a:t>20</a:t>
            </a:fld>
            <a:endParaRPr lang="zh-CN" altLang="en-US"/>
          </a:p>
        </p:txBody>
      </p:sp>
    </p:spTree>
    <p:extLst>
      <p:ext uri="{BB962C8B-B14F-4D97-AF65-F5344CB8AC3E}">
        <p14:creationId xmlns:p14="http://schemas.microsoft.com/office/powerpoint/2010/main" val="37292018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9081889-024A-4477-A98F-ECD6EC6E3DCB}" type="slidenum">
              <a:rPr lang="zh-CN" altLang="en-US" smtClean="0"/>
              <a:pPr>
                <a:defRPr/>
              </a:pPr>
              <a:t>21</a:t>
            </a:fld>
            <a:endParaRPr lang="zh-CN" altLang="en-US"/>
          </a:p>
        </p:txBody>
      </p:sp>
    </p:spTree>
    <p:extLst>
      <p:ext uri="{BB962C8B-B14F-4D97-AF65-F5344CB8AC3E}">
        <p14:creationId xmlns:p14="http://schemas.microsoft.com/office/powerpoint/2010/main" val="7516527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19081889-024A-4477-A98F-ECD6EC6E3DCB}" type="slidenum">
              <a:rPr lang="zh-CN" altLang="en-US" smtClean="0"/>
              <a:pPr>
                <a:defRPr/>
              </a:pPr>
              <a:t>22</a:t>
            </a:fld>
            <a:endParaRPr lang="zh-CN" altLang="en-US"/>
          </a:p>
        </p:txBody>
      </p:sp>
    </p:spTree>
    <p:extLst>
      <p:ext uri="{BB962C8B-B14F-4D97-AF65-F5344CB8AC3E}">
        <p14:creationId xmlns:p14="http://schemas.microsoft.com/office/powerpoint/2010/main" val="29785703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19081889-024A-4477-A98F-ECD6EC6E3DCB}" type="slidenum">
              <a:rPr lang="zh-CN" altLang="en-US" smtClean="0"/>
              <a:pPr>
                <a:defRPr/>
              </a:pPr>
              <a:t>23</a:t>
            </a:fld>
            <a:endParaRPr lang="zh-CN" altLang="en-US"/>
          </a:p>
        </p:txBody>
      </p:sp>
    </p:spTree>
    <p:extLst>
      <p:ext uri="{BB962C8B-B14F-4D97-AF65-F5344CB8AC3E}">
        <p14:creationId xmlns:p14="http://schemas.microsoft.com/office/powerpoint/2010/main" val="3146298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fontScale="55000" lnSpcReduction="20000"/>
          </a:bodyPr>
          <a:lstStyle/>
          <a:p>
            <a:pPr marL="357187" lvl="1" indent="0">
              <a:buNone/>
            </a:pPr>
            <a:r>
              <a:rPr lang="zh-CN" altLang="en-US" sz="1500" dirty="0" smtClean="0">
                <a:latin typeface="微软雅黑" panose="020B0503020204020204" pitchFamily="34" charset="-122"/>
              </a:rPr>
              <a:t>首先说一下这个项目的背景。</a:t>
            </a:r>
            <a:endParaRPr lang="en-US" altLang="zh-CN" sz="1500" dirty="0" smtClean="0">
              <a:latin typeface="微软雅黑" panose="020B0503020204020204" pitchFamily="34" charset="-122"/>
            </a:endParaRPr>
          </a:p>
          <a:p>
            <a:pPr marL="357187" lvl="1" indent="0">
              <a:buNone/>
            </a:pPr>
            <a:r>
              <a:rPr lang="zh-CN" altLang="en-US" sz="1500" dirty="0" smtClean="0">
                <a:latin typeface="微软雅黑" panose="020B0503020204020204" pitchFamily="34" charset="-122"/>
              </a:rPr>
              <a:t>在前年</a:t>
            </a:r>
            <a:r>
              <a:rPr lang="en-US" altLang="zh-CN" sz="1500" dirty="0" err="1" smtClean="0">
                <a:latin typeface="微软雅黑" panose="020B0503020204020204" pitchFamily="34" charset="-122"/>
              </a:rPr>
              <a:t>shopsystem</a:t>
            </a:r>
            <a:r>
              <a:rPr lang="zh-CN" altLang="en-US" sz="1500" dirty="0" smtClean="0">
                <a:latin typeface="微软雅黑" panose="020B0503020204020204" pitchFamily="34" charset="-122"/>
              </a:rPr>
              <a:t>做了静态化后，性能有比较大的提高，但内存和命中率需要提升。</a:t>
            </a:r>
            <a:endParaRPr lang="en-US" altLang="zh-CN" sz="1500" dirty="0" smtClean="0">
              <a:latin typeface="微软雅黑" panose="020B0503020204020204" pitchFamily="34" charset="-122"/>
            </a:endParaRPr>
          </a:p>
          <a:p>
            <a:pPr marL="357187" lvl="1" indent="0">
              <a:buNone/>
            </a:pPr>
            <a:r>
              <a:rPr lang="zh-CN" altLang="en-US" sz="1500" dirty="0" smtClean="0">
                <a:latin typeface="微软雅黑" panose="020B0503020204020204" pitchFamily="34" charset="-122"/>
              </a:rPr>
              <a:t>我们之前做的压测都是基于</a:t>
            </a:r>
            <a:r>
              <a:rPr lang="en-US" altLang="zh-CN" sz="1500" dirty="0" err="1" smtClean="0">
                <a:latin typeface="微软雅黑" panose="020B0503020204020204" pitchFamily="34" charset="-122"/>
              </a:rPr>
              <a:t>http_load</a:t>
            </a:r>
            <a:r>
              <a:rPr lang="zh-CN" altLang="en-US" sz="1500" dirty="0" smtClean="0">
                <a:latin typeface="微软雅黑" panose="020B0503020204020204" pitchFamily="34" charset="-122"/>
              </a:rPr>
              <a:t>的方式，压某几个线上的热点</a:t>
            </a:r>
            <a:r>
              <a:rPr lang="en-US" altLang="zh-CN" sz="1500" dirty="0" smtClean="0">
                <a:latin typeface="微软雅黑" panose="020B0503020204020204" pitchFamily="34" charset="-122"/>
              </a:rPr>
              <a:t>URL</a:t>
            </a:r>
            <a:r>
              <a:rPr lang="zh-CN" altLang="en-US" sz="1500" dirty="0" smtClean="0">
                <a:latin typeface="微软雅黑" panose="020B0503020204020204" pitchFamily="34" charset="-122"/>
              </a:rPr>
              <a:t>，压测页面较为单一，缓存命中率不真实，无法真实地反映线上的实际情况。</a:t>
            </a:r>
            <a:endParaRPr lang="en-US" altLang="zh-CN" sz="1500" dirty="0" smtClean="0">
              <a:latin typeface="微软雅黑" panose="020B0503020204020204" pitchFamily="34" charset="-122"/>
            </a:endParaRPr>
          </a:p>
          <a:p>
            <a:pPr marL="357187" lvl="1" indent="0">
              <a:buNone/>
            </a:pPr>
            <a:r>
              <a:rPr lang="zh-CN" altLang="en-US" sz="1500" dirty="0" smtClean="0">
                <a:latin typeface="微软雅黑" panose="020B0503020204020204" pitchFamily="34" charset="-122"/>
              </a:rPr>
              <a:t>为了使用大内存缓存更多页面，并且提高命中率，我们把虚拟机换成实体机，但是</a:t>
            </a:r>
            <a:r>
              <a:rPr lang="en-US" altLang="zh-CN" sz="1500" dirty="0" smtClean="0">
                <a:latin typeface="微软雅黑" panose="020B0503020204020204" pitchFamily="34" charset="-122"/>
              </a:rPr>
              <a:t>QPS</a:t>
            </a:r>
            <a:r>
              <a:rPr lang="zh-CN" altLang="en-US" sz="1500" dirty="0" smtClean="0">
                <a:latin typeface="微软雅黑" panose="020B0503020204020204" pitchFamily="34" charset="-122"/>
              </a:rPr>
              <a:t>能力没有，</a:t>
            </a:r>
            <a:r>
              <a:rPr lang="en-US" altLang="zh-CN" sz="1500" dirty="0" smtClean="0">
                <a:latin typeface="微软雅黑" panose="020B0503020204020204" pitchFamily="34" charset="-122"/>
              </a:rPr>
              <a:t>QPS</a:t>
            </a:r>
            <a:r>
              <a:rPr lang="zh-CN" altLang="en-US" sz="1500" dirty="0" smtClean="0">
                <a:latin typeface="微软雅黑" panose="020B0503020204020204" pitchFamily="34" charset="-122"/>
              </a:rPr>
              <a:t>能力没有按照预期的比例增长，仅为虚拟机的</a:t>
            </a:r>
            <a:r>
              <a:rPr lang="en-US" altLang="zh-CN" sz="1500" dirty="0" smtClean="0">
                <a:latin typeface="微软雅黑" panose="020B0503020204020204" pitchFamily="34" charset="-122"/>
              </a:rPr>
              <a:t>2</a:t>
            </a:r>
            <a:r>
              <a:rPr lang="zh-CN" altLang="en-US" sz="1500" dirty="0" smtClean="0">
                <a:latin typeface="微软雅黑" panose="020B0503020204020204" pitchFamily="34" charset="-122"/>
              </a:rPr>
              <a:t>倍多。</a:t>
            </a:r>
          </a:p>
          <a:p>
            <a:pPr marL="357187" lvl="1" indent="0">
              <a:buNone/>
            </a:pPr>
            <a:r>
              <a:rPr lang="zh-CN" altLang="en-US" sz="1500" dirty="0" smtClean="0">
                <a:latin typeface="微软雅黑" panose="020B0503020204020204" pitchFamily="34" charset="-122"/>
              </a:rPr>
              <a:t>双十一预计</a:t>
            </a:r>
            <a:r>
              <a:rPr lang="en-US" altLang="zh-CN" sz="1500" dirty="0" smtClean="0">
                <a:latin typeface="微软雅黑" panose="020B0503020204020204" pitchFamily="34" charset="-122"/>
              </a:rPr>
              <a:t>QPS 15</a:t>
            </a:r>
            <a:r>
              <a:rPr lang="zh-CN" altLang="en-US" sz="1500" dirty="0" smtClean="0">
                <a:latin typeface="微软雅黑" panose="020B0503020204020204" pitchFamily="34" charset="-122"/>
              </a:rPr>
              <a:t>万，按刚换实体机时候的实际</a:t>
            </a:r>
            <a:r>
              <a:rPr lang="en-US" altLang="zh-CN" sz="1500" dirty="0" smtClean="0">
                <a:latin typeface="微软雅黑" panose="020B0503020204020204" pitchFamily="34" charset="-122"/>
              </a:rPr>
              <a:t>QPS</a:t>
            </a:r>
            <a:r>
              <a:rPr lang="zh-CN" altLang="en-US" sz="1500" dirty="0" smtClean="0">
                <a:latin typeface="微软雅黑" panose="020B0503020204020204" pitchFamily="34" charset="-122"/>
              </a:rPr>
              <a:t>能力计算，需要实体机</a:t>
            </a:r>
            <a:r>
              <a:rPr lang="en-US" altLang="zh-CN" sz="1500" dirty="0" smtClean="0">
                <a:latin typeface="微软雅黑" panose="020B0503020204020204" pitchFamily="34" charset="-122"/>
              </a:rPr>
              <a:t>750</a:t>
            </a:r>
            <a:r>
              <a:rPr lang="zh-CN" altLang="en-US" sz="1500" dirty="0" smtClean="0">
                <a:latin typeface="微软雅黑" panose="020B0503020204020204" pitchFamily="34" charset="-122"/>
              </a:rPr>
              <a:t>台，虚拟机</a:t>
            </a:r>
            <a:r>
              <a:rPr lang="en-US" altLang="zh-CN" sz="1500" dirty="0" smtClean="0">
                <a:latin typeface="微软雅黑" panose="020B0503020204020204" pitchFamily="34" charset="-122"/>
              </a:rPr>
              <a:t>1500</a:t>
            </a:r>
            <a:r>
              <a:rPr lang="zh-CN" altLang="en-US" sz="1500" dirty="0" smtClean="0">
                <a:latin typeface="微软雅黑" panose="020B0503020204020204" pitchFamily="34" charset="-122"/>
              </a:rPr>
              <a:t>台，这个显然是不可接受的。</a:t>
            </a:r>
          </a:p>
          <a:p>
            <a:pPr marL="357187" lvl="1" indent="0">
              <a:buNone/>
            </a:pPr>
            <a:endParaRPr lang="en-US" altLang="zh-CN" sz="1500" dirty="0" smtClean="0">
              <a:latin typeface="微软雅黑" panose="020B0503020204020204" pitchFamily="34" charset="-122"/>
            </a:endParaRPr>
          </a:p>
          <a:p>
            <a:pPr marL="357187" lvl="1" indent="0">
              <a:buNone/>
            </a:pPr>
            <a:r>
              <a:rPr lang="zh-CN" altLang="en-US" sz="1500" dirty="0" smtClean="0">
                <a:latin typeface="微软雅黑" panose="020B0503020204020204" pitchFamily="34" charset="-122"/>
              </a:rPr>
              <a:t>使用实体机还是我们的的期望。为此有几个目标。</a:t>
            </a:r>
            <a:endParaRPr lang="en-US" altLang="zh-CN" sz="1500" dirty="0" smtClean="0">
              <a:latin typeface="微软雅黑" panose="020B0503020204020204" pitchFamily="34" charset="-122"/>
            </a:endParaRPr>
          </a:p>
          <a:p>
            <a:pPr marL="357187" lvl="1" indent="0">
              <a:buNone/>
            </a:pPr>
            <a:r>
              <a:rPr lang="en-US" altLang="zh-CN" sz="1500" dirty="0" smtClean="0">
                <a:latin typeface="微软雅黑" panose="020B0503020204020204" pitchFamily="34" charset="-122"/>
              </a:rPr>
              <a:t>……</a:t>
            </a:r>
            <a:endParaRPr lang="zh-CN" altLang="en-US" sz="1500" dirty="0" smtClean="0">
              <a:latin typeface="微软雅黑" panose="020B0503020204020204" pitchFamily="34" charset="-122"/>
            </a:endParaRPr>
          </a:p>
          <a:p>
            <a:pPr marL="357187" lvl="1" indent="0">
              <a:buNone/>
            </a:pPr>
            <a:r>
              <a:rPr lang="zh-CN" altLang="en-US" sz="1500" dirty="0" smtClean="0">
                <a:latin typeface="微软雅黑" panose="020B0503020204020204" pitchFamily="34" charset="-122"/>
              </a:rPr>
              <a:t>另外</a:t>
            </a:r>
            <a:r>
              <a:rPr lang="en-US" altLang="zh-CN" sz="1500" dirty="0" err="1" smtClean="0">
                <a:latin typeface="微软雅黑" panose="020B0503020204020204" pitchFamily="34" charset="-122"/>
              </a:rPr>
              <a:t>ss</a:t>
            </a:r>
            <a:r>
              <a:rPr lang="zh-CN" altLang="en-US" sz="1500" dirty="0" smtClean="0">
                <a:latin typeface="微软雅黑" panose="020B0503020204020204" pitchFamily="34" charset="-122"/>
              </a:rPr>
              <a:t>在</a:t>
            </a:r>
            <a:r>
              <a:rPr lang="en-US" altLang="zh-CN" sz="1500" dirty="0" err="1" smtClean="0">
                <a:latin typeface="微软雅黑" panose="020B0503020204020204" pitchFamily="34" charset="-122"/>
              </a:rPr>
              <a:t>TProfiler</a:t>
            </a:r>
            <a:r>
              <a:rPr lang="zh-CN" altLang="en-US" sz="1500" dirty="0" smtClean="0">
                <a:latin typeface="微软雅黑" panose="020B0503020204020204" pitchFamily="34" charset="-122"/>
              </a:rPr>
              <a:t>的每日性能检测中，应用代码已经充分优化的情况下，需要从系统层面寻找优化的可能性</a:t>
            </a:r>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3</a:t>
            </a:fld>
            <a:endParaRPr lang="zh-CN" altLang="en-US">
              <a:latin typeface="Arial" pitchFamily="34" charset="0"/>
              <a:ea typeface="宋体" pitchFamily="2" charset="-122"/>
            </a:endParaRPr>
          </a:p>
        </p:txBody>
      </p:sp>
    </p:spTree>
    <p:extLst>
      <p:ext uri="{BB962C8B-B14F-4D97-AF65-F5344CB8AC3E}">
        <p14:creationId xmlns:p14="http://schemas.microsoft.com/office/powerpoint/2010/main" val="2492961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a:bodyPr>
          <a:lstStyle/>
          <a:p>
            <a:pPr marL="1271587" lvl="2" indent="-514350">
              <a:lnSpc>
                <a:spcPct val="120000"/>
              </a:lnSpc>
              <a:buFont typeface="+mj-lt"/>
              <a:buAutoNum type="arabicPeriod"/>
            </a:pPr>
            <a:r>
              <a:rPr lang="zh-CN" altLang="en-US" sz="1900" dirty="0" smtClean="0">
                <a:latin typeface="微软雅黑" panose="020B0503020204020204" pitchFamily="34" charset="-122"/>
              </a:rPr>
              <a:t>寻找系统级性能瓶颈</a:t>
            </a:r>
            <a:endParaRPr lang="en-US" altLang="zh-CN" sz="1900" dirty="0" smtClean="0">
              <a:latin typeface="微软雅黑" panose="020B0503020204020204" pitchFamily="34" charset="-122"/>
            </a:endParaRPr>
          </a:p>
          <a:p>
            <a:pPr marL="1728787" lvl="3" indent="-514350">
              <a:lnSpc>
                <a:spcPct val="120000"/>
              </a:lnSpc>
              <a:buFont typeface="+mj-lt"/>
              <a:buAutoNum type="arabicPeriod"/>
            </a:pPr>
            <a:r>
              <a:rPr lang="en-US" altLang="zh-CN" sz="1500" dirty="0" err="1" smtClean="0">
                <a:latin typeface="微软雅黑" panose="020B0503020204020204" pitchFamily="34" charset="-122"/>
              </a:rPr>
              <a:t>perf</a:t>
            </a:r>
            <a:endParaRPr lang="en-US" altLang="zh-CN" sz="1500" dirty="0" smtClean="0">
              <a:latin typeface="微软雅黑" panose="020B0503020204020204" pitchFamily="34" charset="-122"/>
            </a:endParaRPr>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4</a:t>
            </a:fld>
            <a:endParaRPr lang="zh-CN" altLang="en-US">
              <a:latin typeface="Arial" pitchFamily="34" charset="0"/>
              <a:ea typeface="宋体" pitchFamily="2" charset="-122"/>
            </a:endParaRPr>
          </a:p>
        </p:txBody>
      </p:sp>
    </p:spTree>
    <p:extLst>
      <p:ext uri="{BB962C8B-B14F-4D97-AF65-F5344CB8AC3E}">
        <p14:creationId xmlns:p14="http://schemas.microsoft.com/office/powerpoint/2010/main" val="4266762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通过</a:t>
            </a:r>
            <a:r>
              <a:rPr lang="en-US" altLang="zh-CN" dirty="0" err="1" smtClean="0"/>
              <a:t>perf</a:t>
            </a:r>
            <a:r>
              <a:rPr lang="zh-CN" altLang="en-US" dirty="0" smtClean="0"/>
              <a:t>观察</a:t>
            </a:r>
            <a:r>
              <a:rPr lang="en-US" altLang="zh-CN" dirty="0" smtClean="0"/>
              <a:t>CPU</a:t>
            </a:r>
            <a:r>
              <a:rPr lang="zh-CN" altLang="en-US" dirty="0" smtClean="0"/>
              <a:t>消耗最大的部分，观察到异常对</a:t>
            </a:r>
            <a:r>
              <a:rPr lang="en-US" altLang="zh-CN" dirty="0" smtClean="0"/>
              <a:t>CPU</a:t>
            </a:r>
            <a:r>
              <a:rPr lang="zh-CN" altLang="en-US" dirty="0" smtClean="0"/>
              <a:t>的消耗非常大，大约</a:t>
            </a:r>
            <a:r>
              <a:rPr lang="en-US" altLang="zh-CN" dirty="0" smtClean="0"/>
              <a:t>30%</a:t>
            </a:r>
            <a:endParaRPr lang="en-US" altLang="zh-CN" dirty="0" smtClean="0"/>
          </a:p>
        </p:txBody>
      </p:sp>
      <p:sp>
        <p:nvSpPr>
          <p:cNvPr id="4" name="灯片编号占位符 3"/>
          <p:cNvSpPr>
            <a:spLocks noGrp="1"/>
          </p:cNvSpPr>
          <p:nvPr>
            <p:ph type="sldNum" sz="quarter" idx="10"/>
          </p:nvPr>
        </p:nvSpPr>
        <p:spPr/>
        <p:txBody>
          <a:bodyPr/>
          <a:lstStyle/>
          <a:p>
            <a:fld id="{F031160D-9DA1-48C7-A290-D1EA049BFBF4}" type="slidenum">
              <a:rPr lang="zh-CN" altLang="en-US" smtClean="0"/>
              <a:pPr/>
              <a:t>5</a:t>
            </a:fld>
            <a:endParaRPr lang="zh-CN" altLang="en-US"/>
          </a:p>
        </p:txBody>
      </p:sp>
    </p:spTree>
    <p:extLst>
      <p:ext uri="{BB962C8B-B14F-4D97-AF65-F5344CB8AC3E}">
        <p14:creationId xmlns:p14="http://schemas.microsoft.com/office/powerpoint/2010/main" val="2651871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Java</a:t>
            </a:r>
            <a:r>
              <a:rPr lang="zh-CN" altLang="en-US" dirty="0" smtClean="0"/>
              <a:t>的</a:t>
            </a:r>
            <a:r>
              <a:rPr lang="en-US" altLang="zh-CN" sz="1200" kern="1200" dirty="0" err="1" smtClean="0">
                <a:solidFill>
                  <a:schemeClr val="tx1"/>
                </a:solidFill>
                <a:latin typeface="+mn-lt"/>
                <a:ea typeface="微软雅黑" pitchFamily="34" charset="-122"/>
                <a:cs typeface="+mn-cs"/>
              </a:rPr>
              <a:t>ObjectStreamField</a:t>
            </a:r>
            <a:r>
              <a:rPr lang="zh-CN" altLang="en-US" sz="1200" kern="1200" dirty="0" smtClean="0">
                <a:solidFill>
                  <a:schemeClr val="tx1"/>
                </a:solidFill>
                <a:latin typeface="+mn-lt"/>
                <a:ea typeface="微软雅黑" pitchFamily="34" charset="-122"/>
                <a:cs typeface="+mn-cs"/>
              </a:rPr>
              <a:t>在远程调用的过程中，对于类名、接口名、方法名、字段名等等属性，都会用</a:t>
            </a:r>
            <a:r>
              <a:rPr lang="en-US" altLang="zh-CN" sz="1200" kern="1200" dirty="0" smtClean="0">
                <a:solidFill>
                  <a:schemeClr val="tx1"/>
                </a:solidFill>
                <a:latin typeface="+mn-lt"/>
                <a:ea typeface="微软雅黑" pitchFamily="34" charset="-122"/>
                <a:cs typeface="+mn-cs"/>
              </a:rPr>
              <a:t>intern</a:t>
            </a:r>
            <a:r>
              <a:rPr lang="zh-CN" altLang="en-US" sz="1200" kern="1200" baseline="0" dirty="0" smtClean="0">
                <a:solidFill>
                  <a:schemeClr val="tx1"/>
                </a:solidFill>
                <a:latin typeface="+mn-lt"/>
                <a:ea typeface="微软雅黑" pitchFamily="34" charset="-122"/>
                <a:cs typeface="+mn-cs"/>
              </a:rPr>
              <a:t>的方式减少</a:t>
            </a:r>
            <a:r>
              <a:rPr lang="en-US" altLang="zh-CN" sz="1200" kern="1200" baseline="0" dirty="0" smtClean="0">
                <a:solidFill>
                  <a:schemeClr val="tx1"/>
                </a:solidFill>
                <a:latin typeface="+mn-lt"/>
                <a:ea typeface="微软雅黑" pitchFamily="34" charset="-122"/>
                <a:cs typeface="+mn-cs"/>
              </a:rPr>
              <a:t>String</a:t>
            </a:r>
            <a:r>
              <a:rPr lang="zh-CN" altLang="en-US" sz="1200" kern="1200" baseline="0" dirty="0" smtClean="0">
                <a:solidFill>
                  <a:schemeClr val="tx1"/>
                </a:solidFill>
                <a:latin typeface="+mn-lt"/>
                <a:ea typeface="微软雅黑" pitchFamily="34" charset="-122"/>
                <a:cs typeface="+mn-cs"/>
              </a:rPr>
              <a:t>的开销，尽可能直接用常量池中的数据。当</a:t>
            </a:r>
            <a:r>
              <a:rPr lang="en-US" altLang="zh-CN" sz="1200" kern="1200" baseline="0" dirty="0" err="1" smtClean="0">
                <a:solidFill>
                  <a:schemeClr val="tx1"/>
                </a:solidFill>
                <a:latin typeface="+mn-lt"/>
                <a:ea typeface="微软雅黑" pitchFamily="34" charset="-122"/>
                <a:cs typeface="+mn-cs"/>
              </a:rPr>
              <a:t>StringTable</a:t>
            </a:r>
            <a:r>
              <a:rPr lang="zh-CN" altLang="en-US" sz="1200" kern="1200" baseline="0" dirty="0" smtClean="0">
                <a:solidFill>
                  <a:schemeClr val="tx1"/>
                </a:solidFill>
                <a:latin typeface="+mn-lt"/>
                <a:ea typeface="微软雅黑" pitchFamily="34" charset="-122"/>
                <a:cs typeface="+mn-cs"/>
              </a:rPr>
              <a:t>的数据量很大时，哈希表的冲突就很剧烈了。</a:t>
            </a:r>
            <a:endParaRPr lang="zh-CN" altLang="en-US" dirty="0"/>
          </a:p>
        </p:txBody>
      </p:sp>
      <p:sp>
        <p:nvSpPr>
          <p:cNvPr id="4" name="灯片编号占位符 3"/>
          <p:cNvSpPr>
            <a:spLocks noGrp="1"/>
          </p:cNvSpPr>
          <p:nvPr>
            <p:ph type="sldNum" sz="quarter" idx="10"/>
          </p:nvPr>
        </p:nvSpPr>
        <p:spPr/>
        <p:txBody>
          <a:bodyPr/>
          <a:lstStyle/>
          <a:p>
            <a:fld id="{F031160D-9DA1-48C7-A290-D1EA049BFBF4}" type="slidenum">
              <a:rPr lang="zh-CN" altLang="en-US" smtClean="0"/>
              <a:pPr/>
              <a:t>6</a:t>
            </a:fld>
            <a:endParaRPr lang="zh-CN" altLang="en-US"/>
          </a:p>
        </p:txBody>
      </p:sp>
    </p:spTree>
    <p:extLst>
      <p:ext uri="{BB962C8B-B14F-4D97-AF65-F5344CB8AC3E}">
        <p14:creationId xmlns:p14="http://schemas.microsoft.com/office/powerpoint/2010/main" val="2945949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effectLst/>
                <a:latin typeface="+mn-lt"/>
                <a:ea typeface="微软雅黑" pitchFamily="34" charset="-122"/>
                <a:cs typeface="+mn-cs"/>
              </a:rPr>
              <a:t>新生代从</a:t>
            </a:r>
            <a:r>
              <a:rPr lang="en-US" altLang="zh-CN" sz="1200" kern="1200" dirty="0" smtClean="0">
                <a:solidFill>
                  <a:schemeClr val="tx1"/>
                </a:solidFill>
                <a:effectLst/>
                <a:latin typeface="+mn-lt"/>
                <a:ea typeface="微软雅黑" pitchFamily="34" charset="-122"/>
                <a:cs typeface="+mn-cs"/>
              </a:rPr>
              <a:t>2.5G</a:t>
            </a:r>
            <a:r>
              <a:rPr lang="zh-CN" altLang="en-US" sz="1200" kern="1200" dirty="0" smtClean="0">
                <a:solidFill>
                  <a:schemeClr val="tx1"/>
                </a:solidFill>
                <a:effectLst/>
                <a:latin typeface="+mn-lt"/>
                <a:ea typeface="微软雅黑" pitchFamily="34" charset="-122"/>
                <a:cs typeface="+mn-cs"/>
              </a:rPr>
              <a:t>增大到</a:t>
            </a:r>
            <a:r>
              <a:rPr lang="en-US" altLang="zh-CN" sz="1200" kern="1200" dirty="0" smtClean="0">
                <a:solidFill>
                  <a:schemeClr val="tx1"/>
                </a:solidFill>
                <a:effectLst/>
                <a:latin typeface="+mn-lt"/>
                <a:ea typeface="微软雅黑" pitchFamily="34" charset="-122"/>
                <a:cs typeface="+mn-cs"/>
              </a:rPr>
              <a:t>8G</a:t>
            </a:r>
            <a:r>
              <a:rPr lang="zh-CN" altLang="en-US" sz="1200" kern="1200" dirty="0" smtClean="0">
                <a:solidFill>
                  <a:schemeClr val="tx1"/>
                </a:solidFill>
                <a:effectLst/>
                <a:latin typeface="+mn-lt"/>
                <a:ea typeface="微软雅黑" pitchFamily="34" charset="-122"/>
                <a:cs typeface="+mn-cs"/>
              </a:rPr>
              <a:t>，</a:t>
            </a:r>
            <a:r>
              <a:rPr lang="en-US" altLang="zh-CN" sz="1200" kern="1200" dirty="0" err="1" smtClean="0">
                <a:solidFill>
                  <a:schemeClr val="tx1"/>
                </a:solidFill>
                <a:effectLst/>
                <a:latin typeface="+mn-lt"/>
                <a:ea typeface="微软雅黑" pitchFamily="34" charset="-122"/>
                <a:cs typeface="+mn-cs"/>
              </a:rPr>
              <a:t>YoungGC</a:t>
            </a:r>
            <a:r>
              <a:rPr lang="en-US" altLang="zh-CN" sz="1200" kern="1200" dirty="0" smtClean="0">
                <a:solidFill>
                  <a:schemeClr val="tx1"/>
                </a:solidFill>
                <a:effectLst/>
                <a:latin typeface="+mn-lt"/>
                <a:ea typeface="微软雅黑" pitchFamily="34" charset="-122"/>
                <a:cs typeface="+mn-cs"/>
              </a:rPr>
              <a:t> </a:t>
            </a:r>
            <a:r>
              <a:rPr lang="zh-CN" altLang="en-US" sz="1200" kern="1200" dirty="0" smtClean="0">
                <a:solidFill>
                  <a:schemeClr val="tx1"/>
                </a:solidFill>
                <a:effectLst/>
                <a:latin typeface="+mn-lt"/>
                <a:ea typeface="微软雅黑" pitchFamily="34" charset="-122"/>
                <a:cs typeface="+mn-cs"/>
              </a:rPr>
              <a:t>每次会从</a:t>
            </a:r>
            <a:r>
              <a:rPr lang="en-US" altLang="zh-CN" sz="1200" kern="1200" dirty="0" smtClean="0">
                <a:solidFill>
                  <a:schemeClr val="tx1"/>
                </a:solidFill>
                <a:effectLst/>
                <a:latin typeface="+mn-lt"/>
                <a:ea typeface="微软雅黑" pitchFamily="34" charset="-122"/>
                <a:cs typeface="+mn-cs"/>
              </a:rPr>
              <a:t>root</a:t>
            </a:r>
            <a:r>
              <a:rPr lang="zh-CN" altLang="en-US" sz="1200" kern="1200" dirty="0" smtClean="0">
                <a:solidFill>
                  <a:schemeClr val="tx1"/>
                </a:solidFill>
                <a:effectLst/>
                <a:latin typeface="+mn-lt"/>
                <a:ea typeface="微软雅黑" pitchFamily="34" charset="-122"/>
                <a:cs typeface="+mn-cs"/>
              </a:rPr>
              <a:t>开始寻找存活的引用，而增大内存其实并不会导致存活对象增多（死亡对象是会增加的），因为只要你的</a:t>
            </a:r>
            <a:r>
              <a:rPr lang="en-US" altLang="zh-CN" sz="1200" kern="1200" dirty="0" smtClean="0">
                <a:solidFill>
                  <a:schemeClr val="tx1"/>
                </a:solidFill>
                <a:effectLst/>
                <a:latin typeface="+mn-lt"/>
                <a:ea typeface="微软雅黑" pitchFamily="34" charset="-122"/>
                <a:cs typeface="+mn-cs"/>
              </a:rPr>
              <a:t>QPS</a:t>
            </a:r>
            <a:r>
              <a:rPr lang="zh-CN" altLang="en-US" sz="1200" kern="1200" dirty="0" smtClean="0">
                <a:solidFill>
                  <a:schemeClr val="tx1"/>
                </a:solidFill>
                <a:effectLst/>
                <a:latin typeface="+mn-lt"/>
                <a:ea typeface="微软雅黑" pitchFamily="34" charset="-122"/>
                <a:cs typeface="+mn-cs"/>
              </a:rPr>
              <a:t>和</a:t>
            </a:r>
            <a:r>
              <a:rPr lang="en-US" altLang="zh-CN" sz="1200" kern="1200" dirty="0" err="1" smtClean="0">
                <a:solidFill>
                  <a:schemeClr val="tx1"/>
                </a:solidFill>
                <a:effectLst/>
                <a:latin typeface="+mn-lt"/>
                <a:ea typeface="微软雅黑" pitchFamily="34" charset="-122"/>
                <a:cs typeface="+mn-cs"/>
              </a:rPr>
              <a:t>rt</a:t>
            </a:r>
            <a:r>
              <a:rPr lang="zh-CN" altLang="en-US" sz="1200" kern="1200" dirty="0" smtClean="0">
                <a:solidFill>
                  <a:schemeClr val="tx1"/>
                </a:solidFill>
                <a:effectLst/>
                <a:latin typeface="+mn-lt"/>
                <a:ea typeface="微软雅黑" pitchFamily="34" charset="-122"/>
                <a:cs typeface="+mn-cs"/>
              </a:rPr>
              <a:t>是稳定的，那么同时存在的 线程数也是稳定的，一个线程对应一个</a:t>
            </a:r>
            <a:r>
              <a:rPr lang="en-US" altLang="zh-CN" sz="1200" kern="1200" dirty="0" smtClean="0">
                <a:solidFill>
                  <a:schemeClr val="tx1"/>
                </a:solidFill>
                <a:effectLst/>
                <a:latin typeface="+mn-lt"/>
                <a:ea typeface="微软雅黑" pitchFamily="34" charset="-122"/>
                <a:cs typeface="+mn-cs"/>
              </a:rPr>
              <a:t>request</a:t>
            </a:r>
            <a:r>
              <a:rPr lang="zh-CN" altLang="en-US" sz="1200" kern="1200" dirty="0" smtClean="0">
                <a:solidFill>
                  <a:schemeClr val="tx1"/>
                </a:solidFill>
                <a:effectLst/>
                <a:latin typeface="+mn-lt"/>
                <a:ea typeface="微软雅黑" pitchFamily="34" charset="-122"/>
                <a:cs typeface="+mn-cs"/>
              </a:rPr>
              <a:t>，一个</a:t>
            </a:r>
            <a:r>
              <a:rPr lang="en-US" altLang="zh-CN" sz="1200" kern="1200" dirty="0" smtClean="0">
                <a:solidFill>
                  <a:schemeClr val="tx1"/>
                </a:solidFill>
                <a:effectLst/>
                <a:latin typeface="+mn-lt"/>
                <a:ea typeface="微软雅黑" pitchFamily="34" charset="-122"/>
                <a:cs typeface="+mn-cs"/>
              </a:rPr>
              <a:t>request</a:t>
            </a:r>
            <a:r>
              <a:rPr lang="zh-CN" altLang="en-US" sz="1200" kern="1200" dirty="0" smtClean="0">
                <a:solidFill>
                  <a:schemeClr val="tx1"/>
                </a:solidFill>
                <a:effectLst/>
                <a:latin typeface="+mn-lt"/>
                <a:ea typeface="微软雅黑" pitchFamily="34" charset="-122"/>
                <a:cs typeface="+mn-cs"/>
              </a:rPr>
              <a:t>中生成的对象相对是固定的，也就是说，只要</a:t>
            </a:r>
            <a:r>
              <a:rPr lang="en-US" altLang="zh-CN" sz="1200" kern="1200" dirty="0" smtClean="0">
                <a:solidFill>
                  <a:schemeClr val="tx1"/>
                </a:solidFill>
                <a:effectLst/>
                <a:latin typeface="+mn-lt"/>
                <a:ea typeface="微软雅黑" pitchFamily="34" charset="-122"/>
                <a:cs typeface="+mn-cs"/>
              </a:rPr>
              <a:t>QPS</a:t>
            </a:r>
            <a:r>
              <a:rPr lang="zh-CN" altLang="en-US" sz="1200" kern="1200" dirty="0" smtClean="0">
                <a:solidFill>
                  <a:schemeClr val="tx1"/>
                </a:solidFill>
                <a:effectLst/>
                <a:latin typeface="+mn-lt"/>
                <a:ea typeface="微软雅黑" pitchFamily="34" charset="-122"/>
                <a:cs typeface="+mn-cs"/>
              </a:rPr>
              <a:t>和</a:t>
            </a:r>
            <a:r>
              <a:rPr lang="en-US" altLang="zh-CN" sz="1200" kern="1200" dirty="0" err="1" smtClean="0">
                <a:solidFill>
                  <a:schemeClr val="tx1"/>
                </a:solidFill>
                <a:effectLst/>
                <a:latin typeface="+mn-lt"/>
                <a:ea typeface="微软雅黑" pitchFamily="34" charset="-122"/>
                <a:cs typeface="+mn-cs"/>
              </a:rPr>
              <a:t>rt</a:t>
            </a:r>
            <a:r>
              <a:rPr lang="zh-CN" altLang="en-US" sz="1200" kern="1200" dirty="0" smtClean="0">
                <a:solidFill>
                  <a:schemeClr val="tx1"/>
                </a:solidFill>
                <a:effectLst/>
                <a:latin typeface="+mn-lt"/>
                <a:ea typeface="微软雅黑" pitchFamily="34" charset="-122"/>
                <a:cs typeface="+mn-cs"/>
              </a:rPr>
              <a:t>稳定，只要内存足够，调的 更大，其实正在处理的请求中的对象还是那么多，一次扫描的时间是不会明显增长的，所以往</a:t>
            </a:r>
            <a:r>
              <a:rPr lang="en-US" altLang="zh-CN" sz="1200" kern="1200" dirty="0" smtClean="0">
                <a:solidFill>
                  <a:schemeClr val="tx1"/>
                </a:solidFill>
                <a:effectLst/>
                <a:latin typeface="+mn-lt"/>
                <a:ea typeface="微软雅黑" pitchFamily="34" charset="-122"/>
                <a:cs typeface="+mn-cs"/>
              </a:rPr>
              <a:t>s0</a:t>
            </a:r>
            <a:r>
              <a:rPr lang="zh-CN" altLang="en-US" sz="1200" kern="1200" dirty="0" smtClean="0">
                <a:solidFill>
                  <a:schemeClr val="tx1"/>
                </a:solidFill>
                <a:effectLst/>
                <a:latin typeface="+mn-lt"/>
                <a:ea typeface="微软雅黑" pitchFamily="34" charset="-122"/>
                <a:cs typeface="+mn-cs"/>
              </a:rPr>
              <a:t>和</a:t>
            </a:r>
            <a:r>
              <a:rPr lang="en-US" altLang="zh-CN" sz="1200" kern="1200" dirty="0" smtClean="0">
                <a:solidFill>
                  <a:schemeClr val="tx1"/>
                </a:solidFill>
                <a:effectLst/>
                <a:latin typeface="+mn-lt"/>
                <a:ea typeface="微软雅黑" pitchFamily="34" charset="-122"/>
                <a:cs typeface="+mn-cs"/>
              </a:rPr>
              <a:t>s1</a:t>
            </a:r>
            <a:r>
              <a:rPr lang="zh-CN" altLang="en-US" sz="1200" kern="1200" dirty="0" smtClean="0">
                <a:solidFill>
                  <a:schemeClr val="tx1"/>
                </a:solidFill>
                <a:effectLst/>
                <a:latin typeface="+mn-lt"/>
                <a:ea typeface="微软雅黑" pitchFamily="34" charset="-122"/>
                <a:cs typeface="+mn-cs"/>
              </a:rPr>
              <a:t>拷贝的对象空间也是不会明显增长的，这导致 </a:t>
            </a:r>
            <a:r>
              <a:rPr lang="en-US" altLang="zh-CN" sz="1200" kern="1200" dirty="0" err="1" smtClean="0">
                <a:solidFill>
                  <a:schemeClr val="tx1"/>
                </a:solidFill>
                <a:effectLst/>
                <a:latin typeface="+mn-lt"/>
                <a:ea typeface="微软雅黑" pitchFamily="34" charset="-122"/>
                <a:cs typeface="+mn-cs"/>
              </a:rPr>
              <a:t>YoungGC</a:t>
            </a:r>
            <a:r>
              <a:rPr lang="zh-CN" altLang="en-US" sz="1200" kern="1200" dirty="0" smtClean="0">
                <a:solidFill>
                  <a:schemeClr val="tx1"/>
                </a:solidFill>
                <a:effectLst/>
                <a:latin typeface="+mn-lt"/>
                <a:ea typeface="微软雅黑" pitchFamily="34" charset="-122"/>
                <a:cs typeface="+mn-cs"/>
              </a:rPr>
              <a:t>的开销和时间，其实并不会像配置的参数那样成倍增长。</a:t>
            </a:r>
          </a:p>
          <a:p>
            <a:r>
              <a:rPr lang="zh-CN" altLang="en-US" sz="1200" kern="1200" dirty="0" smtClean="0">
                <a:solidFill>
                  <a:schemeClr val="tx1"/>
                </a:solidFill>
                <a:effectLst/>
                <a:latin typeface="+mn-lt"/>
                <a:ea typeface="微软雅黑" pitchFamily="34" charset="-122"/>
                <a:cs typeface="+mn-cs"/>
              </a:rPr>
              <a:t> </a:t>
            </a:r>
          </a:p>
          <a:p>
            <a:r>
              <a:rPr lang="zh-CN" altLang="en-US" sz="1200" kern="1200" dirty="0" smtClean="0">
                <a:solidFill>
                  <a:schemeClr val="tx1"/>
                </a:solidFill>
                <a:effectLst/>
                <a:latin typeface="+mn-lt"/>
                <a:ea typeface="微软雅黑" pitchFamily="34" charset="-122"/>
                <a:cs typeface="+mn-cs"/>
              </a:rPr>
              <a:t>而实际上，通过加大新生代的大小，</a:t>
            </a:r>
            <a:r>
              <a:rPr lang="en-US" altLang="zh-CN" sz="1200" kern="1200" dirty="0" err="1" smtClean="0">
                <a:solidFill>
                  <a:schemeClr val="tx1"/>
                </a:solidFill>
                <a:effectLst/>
                <a:latin typeface="+mn-lt"/>
                <a:ea typeface="微软雅黑" pitchFamily="34" charset="-122"/>
                <a:cs typeface="+mn-cs"/>
              </a:rPr>
              <a:t>YoungGC</a:t>
            </a:r>
            <a:r>
              <a:rPr lang="zh-CN" altLang="en-US" sz="1200" kern="1200" dirty="0" smtClean="0">
                <a:solidFill>
                  <a:schemeClr val="tx1"/>
                </a:solidFill>
                <a:effectLst/>
                <a:latin typeface="+mn-lt"/>
                <a:ea typeface="微软雅黑" pitchFamily="34" charset="-122"/>
                <a:cs typeface="+mn-cs"/>
              </a:rPr>
              <a:t>的频率明显减小，因为</a:t>
            </a:r>
            <a:r>
              <a:rPr lang="en-US" altLang="zh-CN" sz="1200" kern="1200" dirty="0" err="1" smtClean="0">
                <a:solidFill>
                  <a:schemeClr val="tx1"/>
                </a:solidFill>
                <a:effectLst/>
                <a:latin typeface="+mn-lt"/>
                <a:ea typeface="微软雅黑" pitchFamily="34" charset="-122"/>
                <a:cs typeface="+mn-cs"/>
              </a:rPr>
              <a:t>YoungGC</a:t>
            </a:r>
            <a:r>
              <a:rPr lang="zh-CN" altLang="en-US" sz="1200" kern="1200" dirty="0" smtClean="0">
                <a:solidFill>
                  <a:schemeClr val="tx1"/>
                </a:solidFill>
                <a:effectLst/>
                <a:latin typeface="+mn-lt"/>
                <a:ea typeface="微软雅黑" pitchFamily="34" charset="-122"/>
                <a:cs typeface="+mn-cs"/>
              </a:rPr>
              <a:t>是要</a:t>
            </a:r>
            <a:r>
              <a:rPr lang="en-US" altLang="zh-CN" sz="1200" kern="1200" dirty="0" smtClean="0">
                <a:solidFill>
                  <a:schemeClr val="tx1"/>
                </a:solidFill>
                <a:effectLst/>
                <a:latin typeface="+mn-lt"/>
                <a:ea typeface="微软雅黑" pitchFamily="34" charset="-122"/>
                <a:cs typeface="+mn-cs"/>
              </a:rPr>
              <a:t>stop-the-world</a:t>
            </a:r>
            <a:r>
              <a:rPr lang="zh-CN" altLang="en-US" sz="1200" kern="1200" dirty="0" smtClean="0">
                <a:solidFill>
                  <a:schemeClr val="tx1"/>
                </a:solidFill>
                <a:effectLst/>
                <a:latin typeface="+mn-lt"/>
                <a:ea typeface="微软雅黑" pitchFamily="34" charset="-122"/>
                <a:cs typeface="+mn-cs"/>
              </a:rPr>
              <a:t>的，所以应用停机的时间也会缩短。</a:t>
            </a:r>
          </a:p>
          <a:p>
            <a:r>
              <a:rPr lang="zh-CN" altLang="en-US" sz="1200" kern="1200" dirty="0" smtClean="0">
                <a:solidFill>
                  <a:schemeClr val="tx1"/>
                </a:solidFill>
                <a:effectLst/>
                <a:latin typeface="+mn-lt"/>
                <a:ea typeface="微软雅黑" pitchFamily="34" charset="-122"/>
                <a:cs typeface="+mn-cs"/>
              </a:rPr>
              <a:t> </a:t>
            </a:r>
          </a:p>
          <a:p>
            <a:r>
              <a:rPr lang="zh-CN" altLang="en-US" sz="1200" kern="1200" dirty="0" smtClean="0">
                <a:solidFill>
                  <a:schemeClr val="tx1"/>
                </a:solidFill>
                <a:effectLst/>
                <a:latin typeface="+mn-lt"/>
                <a:ea typeface="微软雅黑" pitchFamily="34" charset="-122"/>
                <a:cs typeface="+mn-cs"/>
              </a:rPr>
              <a:t>旧生代的内存增大，可以避免</a:t>
            </a:r>
            <a:r>
              <a:rPr lang="en-US" altLang="zh-CN" sz="1200" kern="1200" dirty="0" smtClean="0">
                <a:solidFill>
                  <a:schemeClr val="tx1"/>
                </a:solidFill>
                <a:effectLst/>
                <a:latin typeface="+mn-lt"/>
                <a:ea typeface="微软雅黑" pitchFamily="34" charset="-122"/>
                <a:cs typeface="+mn-cs"/>
              </a:rPr>
              <a:t>QPS</a:t>
            </a:r>
            <a:r>
              <a:rPr lang="zh-CN" altLang="en-US" sz="1200" kern="1200" dirty="0" smtClean="0">
                <a:solidFill>
                  <a:schemeClr val="tx1"/>
                </a:solidFill>
                <a:effectLst/>
                <a:latin typeface="+mn-lt"/>
                <a:ea typeface="微软雅黑" pitchFamily="34" charset="-122"/>
                <a:cs typeface="+mn-cs"/>
              </a:rPr>
              <a:t>比较高时， 内存迅速占满</a:t>
            </a:r>
            <a:r>
              <a:rPr lang="en-US" altLang="zh-CN" sz="1200" kern="1200" dirty="0" err="1" smtClean="0">
                <a:solidFill>
                  <a:schemeClr val="tx1"/>
                </a:solidFill>
                <a:effectLst/>
                <a:latin typeface="+mn-lt"/>
                <a:ea typeface="微软雅黑" pitchFamily="34" charset="-122"/>
                <a:cs typeface="+mn-cs"/>
              </a:rPr>
              <a:t>OldGen</a:t>
            </a:r>
            <a:r>
              <a:rPr lang="zh-CN" altLang="en-US" sz="1200" kern="1200" dirty="0" smtClean="0">
                <a:solidFill>
                  <a:schemeClr val="tx1"/>
                </a:solidFill>
                <a:effectLst/>
                <a:latin typeface="+mn-lt"/>
                <a:ea typeface="微软雅黑" pitchFamily="34" charset="-122"/>
                <a:cs typeface="+mn-cs"/>
              </a:rPr>
              <a:t>，触发</a:t>
            </a:r>
            <a:r>
              <a:rPr lang="en-US" altLang="zh-CN" sz="1200" kern="1200" dirty="0" smtClean="0">
                <a:solidFill>
                  <a:schemeClr val="tx1"/>
                </a:solidFill>
                <a:effectLst/>
                <a:latin typeface="+mn-lt"/>
                <a:ea typeface="微软雅黑" pitchFamily="34" charset="-122"/>
                <a:cs typeface="+mn-cs"/>
              </a:rPr>
              <a:t>Full GC</a:t>
            </a:r>
            <a:r>
              <a:rPr lang="zh-CN" altLang="en-US" sz="1200" kern="1200" dirty="0" smtClean="0">
                <a:solidFill>
                  <a:schemeClr val="tx1"/>
                </a:solidFill>
                <a:effectLst/>
                <a:latin typeface="+mn-lt"/>
                <a:ea typeface="微软雅黑" pitchFamily="34" charset="-122"/>
                <a:cs typeface="+mn-cs"/>
              </a:rPr>
              <a:t>。而对于</a:t>
            </a:r>
            <a:r>
              <a:rPr lang="en-US" altLang="zh-CN" sz="1200" kern="1200" dirty="0" smtClean="0">
                <a:solidFill>
                  <a:schemeClr val="tx1"/>
                </a:solidFill>
                <a:effectLst/>
                <a:latin typeface="+mn-lt"/>
                <a:ea typeface="微软雅黑" pitchFamily="34" charset="-122"/>
                <a:cs typeface="+mn-cs"/>
              </a:rPr>
              <a:t>CMS GC</a:t>
            </a:r>
            <a:r>
              <a:rPr lang="zh-CN" altLang="en-US" sz="1200" kern="1200" dirty="0" smtClean="0">
                <a:solidFill>
                  <a:schemeClr val="tx1"/>
                </a:solidFill>
                <a:effectLst/>
                <a:latin typeface="+mn-lt"/>
                <a:ea typeface="微软雅黑" pitchFamily="34" charset="-122"/>
                <a:cs typeface="+mn-cs"/>
              </a:rPr>
              <a:t>而言，因为上面说的新生代</a:t>
            </a:r>
            <a:r>
              <a:rPr lang="en-US" altLang="zh-CN" sz="1200" kern="1200" dirty="0" smtClean="0">
                <a:solidFill>
                  <a:schemeClr val="tx1"/>
                </a:solidFill>
                <a:effectLst/>
                <a:latin typeface="+mn-lt"/>
                <a:ea typeface="微软雅黑" pitchFamily="34" charset="-122"/>
                <a:cs typeface="+mn-cs"/>
              </a:rPr>
              <a:t>live</a:t>
            </a:r>
            <a:r>
              <a:rPr lang="zh-CN" altLang="en-US" sz="1200" kern="1200" dirty="0" smtClean="0">
                <a:solidFill>
                  <a:schemeClr val="tx1"/>
                </a:solidFill>
                <a:effectLst/>
                <a:latin typeface="+mn-lt"/>
                <a:ea typeface="微软雅黑" pitchFamily="34" charset="-122"/>
                <a:cs typeface="+mn-cs"/>
              </a:rPr>
              <a:t>对象不会明显增长，对</a:t>
            </a:r>
            <a:r>
              <a:rPr lang="en-US" altLang="zh-CN" sz="1200" kern="1200" dirty="0" smtClean="0">
                <a:solidFill>
                  <a:schemeClr val="tx1"/>
                </a:solidFill>
                <a:effectLst/>
                <a:latin typeface="+mn-lt"/>
                <a:ea typeface="微软雅黑" pitchFamily="34" charset="-122"/>
                <a:cs typeface="+mn-cs"/>
              </a:rPr>
              <a:t>remark</a:t>
            </a:r>
            <a:r>
              <a:rPr lang="zh-CN" altLang="en-US" sz="1200" kern="1200" dirty="0" smtClean="0">
                <a:solidFill>
                  <a:schemeClr val="tx1"/>
                </a:solidFill>
                <a:effectLst/>
                <a:latin typeface="+mn-lt"/>
                <a:ea typeface="微软雅黑" pitchFamily="34" charset="-122"/>
                <a:cs typeface="+mn-cs"/>
              </a:rPr>
              <a:t>阶段的耗时也是不会增长太多的，而</a:t>
            </a:r>
            <a:r>
              <a:rPr lang="en-US" altLang="zh-CN" sz="1200" kern="1200" dirty="0" smtClean="0">
                <a:solidFill>
                  <a:schemeClr val="tx1"/>
                </a:solidFill>
                <a:effectLst/>
                <a:latin typeface="+mn-lt"/>
                <a:ea typeface="微软雅黑" pitchFamily="34" charset="-122"/>
                <a:cs typeface="+mn-cs"/>
              </a:rPr>
              <a:t>CMS GC</a:t>
            </a:r>
            <a:r>
              <a:rPr lang="zh-CN" altLang="en-US" sz="1200" kern="1200" dirty="0" smtClean="0">
                <a:solidFill>
                  <a:schemeClr val="tx1"/>
                </a:solidFill>
                <a:effectLst/>
                <a:latin typeface="+mn-lt"/>
                <a:ea typeface="微软雅黑" pitchFamily="34" charset="-122"/>
                <a:cs typeface="+mn-cs"/>
              </a:rPr>
              <a:t>的</a:t>
            </a:r>
            <a:r>
              <a:rPr lang="en-US" altLang="zh-CN" sz="1200" kern="1200" dirty="0" smtClean="0">
                <a:solidFill>
                  <a:schemeClr val="tx1"/>
                </a:solidFill>
                <a:effectLst/>
                <a:latin typeface="+mn-lt"/>
                <a:ea typeface="微软雅黑" pitchFamily="34" charset="-122"/>
                <a:cs typeface="+mn-cs"/>
              </a:rPr>
              <a:t>sweep</a:t>
            </a:r>
            <a:r>
              <a:rPr lang="zh-CN" altLang="en-US" sz="1200" kern="1200" dirty="0" smtClean="0">
                <a:solidFill>
                  <a:schemeClr val="tx1"/>
                </a:solidFill>
                <a:effectLst/>
                <a:latin typeface="+mn-lt"/>
                <a:ea typeface="微软雅黑" pitchFamily="34" charset="-122"/>
                <a:cs typeface="+mn-cs"/>
              </a:rPr>
              <a:t>阶段是并发的，通过</a:t>
            </a:r>
            <a:r>
              <a:rPr lang="en-US" altLang="zh-CN" sz="1200" kern="1200" dirty="0" err="1" smtClean="0">
                <a:solidFill>
                  <a:schemeClr val="tx1"/>
                </a:solidFill>
                <a:effectLst/>
                <a:latin typeface="+mn-lt"/>
                <a:ea typeface="微软雅黑" pitchFamily="34" charset="-122"/>
                <a:cs typeface="+mn-cs"/>
              </a:rPr>
              <a:t>jstat</a:t>
            </a:r>
            <a:r>
              <a:rPr lang="zh-CN" altLang="en-US" sz="1200" kern="1200" dirty="0" smtClean="0">
                <a:solidFill>
                  <a:schemeClr val="tx1"/>
                </a:solidFill>
                <a:effectLst/>
                <a:latin typeface="+mn-lt"/>
                <a:ea typeface="微软雅黑" pitchFamily="34" charset="-122"/>
                <a:cs typeface="+mn-cs"/>
              </a:rPr>
              <a:t>可以看到</a:t>
            </a:r>
            <a:r>
              <a:rPr lang="en-US" altLang="zh-CN" sz="1200" kern="1200" dirty="0" smtClean="0">
                <a:solidFill>
                  <a:schemeClr val="tx1"/>
                </a:solidFill>
                <a:effectLst/>
                <a:latin typeface="+mn-lt"/>
                <a:ea typeface="微软雅黑" pitchFamily="34" charset="-122"/>
                <a:cs typeface="+mn-cs"/>
              </a:rPr>
              <a:t>Old</a:t>
            </a:r>
            <a:r>
              <a:rPr lang="zh-CN" altLang="en-US" sz="1200" kern="1200" dirty="0" smtClean="0">
                <a:solidFill>
                  <a:schemeClr val="tx1"/>
                </a:solidFill>
                <a:effectLst/>
                <a:latin typeface="+mn-lt"/>
                <a:ea typeface="微软雅黑" pitchFamily="34" charset="-122"/>
                <a:cs typeface="+mn-cs"/>
              </a:rPr>
              <a:t>区的占用百分比是慢慢减少的，</a:t>
            </a:r>
            <a:r>
              <a:rPr lang="en-US" altLang="zh-CN" sz="1200" kern="1200" dirty="0" smtClean="0">
                <a:solidFill>
                  <a:schemeClr val="tx1"/>
                </a:solidFill>
                <a:effectLst/>
                <a:latin typeface="+mn-lt"/>
                <a:ea typeface="微软雅黑" pitchFamily="34" charset="-122"/>
                <a:cs typeface="+mn-cs"/>
              </a:rPr>
              <a:t>sweep</a:t>
            </a:r>
            <a:r>
              <a:rPr lang="zh-CN" altLang="en-US" sz="1200" kern="1200" dirty="0" smtClean="0">
                <a:solidFill>
                  <a:schemeClr val="tx1"/>
                </a:solidFill>
                <a:effectLst/>
                <a:latin typeface="+mn-lt"/>
                <a:ea typeface="微软雅黑" pitchFamily="34" charset="-122"/>
                <a:cs typeface="+mn-cs"/>
              </a:rPr>
              <a:t>的过程对应用的</a:t>
            </a:r>
            <a:r>
              <a:rPr lang="en-US" altLang="zh-CN" sz="1200" kern="1200" dirty="0" err="1" smtClean="0">
                <a:solidFill>
                  <a:schemeClr val="tx1"/>
                </a:solidFill>
                <a:effectLst/>
                <a:latin typeface="+mn-lt"/>
                <a:ea typeface="微软雅黑" pitchFamily="34" charset="-122"/>
                <a:cs typeface="+mn-cs"/>
              </a:rPr>
              <a:t>rt</a:t>
            </a:r>
            <a:r>
              <a:rPr lang="zh-CN" altLang="en-US" sz="1200" kern="1200" dirty="0" smtClean="0">
                <a:solidFill>
                  <a:schemeClr val="tx1"/>
                </a:solidFill>
                <a:effectLst/>
                <a:latin typeface="+mn-lt"/>
                <a:ea typeface="微软雅黑" pitchFamily="34" charset="-122"/>
                <a:cs typeface="+mn-cs"/>
              </a:rPr>
              <a:t>影响不明显。</a:t>
            </a:r>
          </a:p>
          <a:p>
            <a:endParaRPr lang="zh-CN" altLang="en-US" dirty="0"/>
          </a:p>
        </p:txBody>
      </p:sp>
      <p:sp>
        <p:nvSpPr>
          <p:cNvPr id="4" name="灯片编号占位符 3"/>
          <p:cNvSpPr>
            <a:spLocks noGrp="1"/>
          </p:cNvSpPr>
          <p:nvPr>
            <p:ph type="sldNum" sz="quarter" idx="10"/>
          </p:nvPr>
        </p:nvSpPr>
        <p:spPr/>
        <p:txBody>
          <a:bodyPr/>
          <a:lstStyle/>
          <a:p>
            <a:fld id="{F031160D-9DA1-48C7-A290-D1EA049BFBF4}" type="slidenum">
              <a:rPr lang="zh-CN" altLang="en-US" smtClean="0"/>
              <a:pPr/>
              <a:t>7</a:t>
            </a:fld>
            <a:endParaRPr lang="zh-CN" altLang="en-US"/>
          </a:p>
        </p:txBody>
      </p:sp>
    </p:spTree>
    <p:extLst>
      <p:ext uri="{BB962C8B-B14F-4D97-AF65-F5344CB8AC3E}">
        <p14:creationId xmlns:p14="http://schemas.microsoft.com/office/powerpoint/2010/main" val="3256786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031160D-9DA1-48C7-A290-D1EA049BFBF4}" type="slidenum">
              <a:rPr lang="zh-CN" altLang="en-US" smtClean="0"/>
              <a:pPr/>
              <a:t>8</a:t>
            </a:fld>
            <a:endParaRPr lang="zh-CN" altLang="en-US"/>
          </a:p>
        </p:txBody>
      </p:sp>
    </p:spTree>
    <p:extLst>
      <p:ext uri="{BB962C8B-B14F-4D97-AF65-F5344CB8AC3E}">
        <p14:creationId xmlns:p14="http://schemas.microsoft.com/office/powerpoint/2010/main" val="606627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031160D-9DA1-48C7-A290-D1EA049BFBF4}" type="slidenum">
              <a:rPr lang="zh-CN" altLang="en-US" smtClean="0"/>
              <a:pPr/>
              <a:t>9</a:t>
            </a:fld>
            <a:endParaRPr lang="zh-CN" altLang="en-US"/>
          </a:p>
        </p:txBody>
      </p:sp>
    </p:spTree>
    <p:extLst>
      <p:ext uri="{BB962C8B-B14F-4D97-AF65-F5344CB8AC3E}">
        <p14:creationId xmlns:p14="http://schemas.microsoft.com/office/powerpoint/2010/main" val="44402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2014/5/19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2014/5/19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微软雅黑" pitchFamily="34" charset="-122"/>
              </a:defRPr>
            </a:lvl1pPr>
          </a:lstStyle>
          <a:p>
            <a:fld id="{530820CF-B880-4189-942D-D702A7CBA730}" type="datetimeFigureOut">
              <a:rPr lang="zh-CN" altLang="en-US" smtClean="0"/>
              <a:pPr/>
              <a:t>2014/5/19</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微软雅黑" pitchFamily="34" charset="-122"/>
              </a:defRPr>
            </a:lvl1pPr>
          </a:lstStyle>
          <a:p>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微软雅黑" pitchFamily="34" charset="-122"/>
              </a:defRPr>
            </a:lvl1pPr>
          </a:lstStyle>
          <a:p>
            <a:fld id="{0C913308-F349-4B6D-A68A-DD1791B4A57B}"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g"/><Relationship Id="rId7" Type="http://schemas.openxmlformats.org/officeDocument/2006/relationships/diagramColors" Target="../diagrams/colors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771800" y="3573016"/>
            <a:ext cx="4427984" cy="864096"/>
          </a:xfrm>
        </p:spPr>
        <p:txBody>
          <a:bodyPr>
            <a:normAutofit/>
          </a:bodyPr>
          <a:lstStyle/>
          <a:p>
            <a:pPr algn="r"/>
            <a:r>
              <a:rPr lang="zh-CN" altLang="en-US" sz="2800" dirty="0">
                <a:solidFill>
                  <a:schemeClr val="tx1"/>
                </a:solidFill>
                <a:latin typeface="微软雅黑" panose="020B0503020204020204" pitchFamily="34" charset="-122"/>
              </a:rPr>
              <a:t>沐剑</a:t>
            </a:r>
          </a:p>
        </p:txBody>
      </p:sp>
      <p:sp>
        <p:nvSpPr>
          <p:cNvPr id="4" name="矩形 3"/>
          <p:cNvSpPr/>
          <p:nvPr/>
        </p:nvSpPr>
        <p:spPr>
          <a:xfrm>
            <a:off x="1187624" y="1628800"/>
            <a:ext cx="1152128" cy="309634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4139952" y="1837273"/>
            <a:ext cx="3262432" cy="1015663"/>
          </a:xfrm>
          <a:prstGeom prst="rect">
            <a:avLst/>
          </a:prstGeom>
        </p:spPr>
        <p:txBody>
          <a:bodyPr wrap="none">
            <a:spAutoFit/>
          </a:bodyPr>
          <a:lstStyle/>
          <a:p>
            <a:r>
              <a:rPr lang="zh-CN" altLang="en-US" sz="6000" b="1" dirty="0" smtClean="0">
                <a:latin typeface="微软雅黑" panose="020B0503020204020204" pitchFamily="34" charset="-122"/>
                <a:ea typeface="微软雅黑" panose="020B0503020204020204" pitchFamily="34" charset="-122"/>
              </a:rPr>
              <a:t>晋升述职</a:t>
            </a:r>
            <a:endParaRPr lang="zh-CN" altLang="en-US" sz="6000" b="1" dirty="0">
              <a:latin typeface="微软雅黑" panose="020B0503020204020204" pitchFamily="34" charset="-122"/>
              <a:ea typeface="微软雅黑" panose="020B0503020204020204" pitchFamily="34" charset="-122"/>
            </a:endParaRPr>
          </a:p>
        </p:txBody>
      </p:sp>
      <p:sp>
        <p:nvSpPr>
          <p:cNvPr id="8" name="矩形 7"/>
          <p:cNvSpPr/>
          <p:nvPr/>
        </p:nvSpPr>
        <p:spPr>
          <a:xfrm>
            <a:off x="3131840" y="5733256"/>
            <a:ext cx="2664296" cy="461665"/>
          </a:xfrm>
          <a:prstGeom prst="rect">
            <a:avLst/>
          </a:prstGeom>
        </p:spPr>
        <p:txBody>
          <a:bodyPr wrap="square">
            <a:spAutoFit/>
          </a:bodyPr>
          <a:lstStyle/>
          <a:p>
            <a:pPr algn="ctr"/>
            <a:r>
              <a:rPr lang="en-US" altLang="zh-CN" sz="2400" dirty="0" smtClean="0">
                <a:latin typeface="微软雅黑" panose="020B0503020204020204" pitchFamily="34" charset="-122"/>
                <a:ea typeface="微软雅黑" panose="020B0503020204020204" pitchFamily="34" charset="-122"/>
              </a:rPr>
              <a:t>2014-05</a:t>
            </a:r>
          </a:p>
        </p:txBody>
      </p:sp>
      <p:cxnSp>
        <p:nvCxnSpPr>
          <p:cNvPr id="11" name="直接连接符 10"/>
          <p:cNvCxnSpPr/>
          <p:nvPr/>
        </p:nvCxnSpPr>
        <p:spPr>
          <a:xfrm>
            <a:off x="2555776" y="3068960"/>
            <a:ext cx="5328592" cy="0"/>
          </a:xfrm>
          <a:prstGeom prst="line">
            <a:avLst/>
          </a:prstGeom>
          <a:ln w="22225">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76200"/>
            <a:ext cx="8229600" cy="1143000"/>
          </a:xfrm>
        </p:spPr>
        <p:txBody>
          <a:bodyPr>
            <a:normAutofit/>
          </a:bodyPr>
          <a:lstStyle/>
          <a:p>
            <a:r>
              <a:rPr lang="zh-CN" altLang="en-US" sz="4000" dirty="0" smtClean="0">
                <a:latin typeface="微软雅黑" panose="020B0503020204020204" pitchFamily="34" charset="-122"/>
              </a:rPr>
              <a:t>稳定性相关</a:t>
            </a:r>
          </a:p>
        </p:txBody>
      </p:sp>
      <p:sp>
        <p:nvSpPr>
          <p:cNvPr id="7" name="内容占位符 2"/>
          <p:cNvSpPr>
            <a:spLocks noGrp="1"/>
          </p:cNvSpPr>
          <p:nvPr>
            <p:ph idx="1"/>
          </p:nvPr>
        </p:nvSpPr>
        <p:spPr>
          <a:xfrm>
            <a:off x="304800" y="1085800"/>
            <a:ext cx="8839200" cy="5655568"/>
          </a:xfrm>
        </p:spPr>
        <p:txBody>
          <a:bodyPr>
            <a:normAutofit/>
          </a:bodyPr>
          <a:lstStyle/>
          <a:p>
            <a:pPr marL="357187" lvl="1" indent="0">
              <a:buNone/>
            </a:pPr>
            <a:r>
              <a:rPr lang="zh-CN" altLang="en-US" sz="2400" b="1" dirty="0" smtClean="0">
                <a:latin typeface="微软雅黑" pitchFamily="34" charset="-122"/>
              </a:rPr>
              <a:t>主要工作</a:t>
            </a:r>
            <a:endParaRPr lang="en-US" altLang="zh-CN" sz="2400" b="1" dirty="0" smtClean="0">
              <a:latin typeface="微软雅黑" pitchFamily="34" charset="-122"/>
            </a:endParaRPr>
          </a:p>
          <a:p>
            <a:pPr marL="893763" lvl="2" indent="-268288"/>
            <a:r>
              <a:rPr lang="zh-CN" altLang="en-US" sz="2000" dirty="0" smtClean="0">
                <a:latin typeface="微软雅黑" pitchFamily="34" charset="-122"/>
              </a:rPr>
              <a:t>担任</a:t>
            </a:r>
            <a:r>
              <a:rPr lang="zh-CN" altLang="en-US" sz="2000" dirty="0">
                <a:latin typeface="微软雅黑" pitchFamily="34" charset="-122"/>
              </a:rPr>
              <a:t>店铺</a:t>
            </a:r>
            <a:r>
              <a:rPr lang="zh-CN" altLang="en-US" sz="2000" dirty="0" smtClean="0">
                <a:latin typeface="微软雅黑" pitchFamily="34" charset="-122"/>
              </a:rPr>
              <a:t>平台</a:t>
            </a:r>
            <a:r>
              <a:rPr lang="en-US" altLang="zh-CN" sz="2000" dirty="0" smtClean="0">
                <a:latin typeface="微软雅黑" pitchFamily="34" charset="-122"/>
              </a:rPr>
              <a:t>P0</a:t>
            </a:r>
            <a:r>
              <a:rPr lang="zh-CN" altLang="en-US" sz="2000" dirty="0">
                <a:latin typeface="微软雅黑" pitchFamily="34" charset="-122"/>
              </a:rPr>
              <a:t>级核心系统</a:t>
            </a:r>
            <a:r>
              <a:rPr lang="en-US" altLang="zh-CN" sz="2000" dirty="0" err="1">
                <a:latin typeface="微软雅黑" pitchFamily="34" charset="-122"/>
              </a:rPr>
              <a:t>shopsystem</a:t>
            </a:r>
            <a:r>
              <a:rPr lang="zh-CN" altLang="en-US" sz="2000" dirty="0">
                <a:latin typeface="微软雅黑" pitchFamily="34" charset="-122"/>
              </a:rPr>
              <a:t>和</a:t>
            </a:r>
            <a:r>
              <a:rPr lang="en-US" altLang="zh-CN" sz="2000" dirty="0" err="1" smtClean="0">
                <a:latin typeface="微软雅黑" pitchFamily="34" charset="-122"/>
              </a:rPr>
              <a:t>shopcenter</a:t>
            </a:r>
            <a:r>
              <a:rPr lang="zh-CN" altLang="en-US" sz="2000" dirty="0" smtClean="0">
                <a:latin typeface="微软雅黑" pitchFamily="34" charset="-122"/>
              </a:rPr>
              <a:t>系统</a:t>
            </a:r>
            <a:r>
              <a:rPr lang="en-US" altLang="zh-CN" sz="2000" dirty="0">
                <a:latin typeface="微软雅黑" pitchFamily="34" charset="-122"/>
              </a:rPr>
              <a:t>owner</a:t>
            </a:r>
          </a:p>
          <a:p>
            <a:pPr marL="893763" lvl="2" indent="-268288"/>
            <a:r>
              <a:rPr lang="zh-CN" altLang="en-US" sz="2000" dirty="0">
                <a:latin typeface="微软雅黑" pitchFamily="34" charset="-122"/>
              </a:rPr>
              <a:t>长期负责店铺平台各</a:t>
            </a:r>
            <a:r>
              <a:rPr lang="zh-CN" altLang="en-US" sz="2000" dirty="0" smtClean="0">
                <a:latin typeface="微软雅黑" pitchFamily="34" charset="-122"/>
              </a:rPr>
              <a:t>系统的整体</a:t>
            </a:r>
            <a:r>
              <a:rPr lang="zh-CN" altLang="en-US" sz="2000" dirty="0">
                <a:latin typeface="微软雅黑" pitchFamily="34" charset="-122"/>
              </a:rPr>
              <a:t>稳定性工作</a:t>
            </a:r>
          </a:p>
          <a:p>
            <a:pPr marL="893763" lvl="2" indent="-268288"/>
            <a:r>
              <a:rPr lang="zh-CN" altLang="en-US" sz="2000" dirty="0" smtClean="0">
                <a:latin typeface="微软雅黑" pitchFamily="34" charset="-122"/>
              </a:rPr>
              <a:t>店铺</a:t>
            </a:r>
            <a:r>
              <a:rPr lang="zh-CN" altLang="en-US" sz="2000" dirty="0">
                <a:latin typeface="微软雅黑" pitchFamily="34" charset="-122"/>
              </a:rPr>
              <a:t>浏览</a:t>
            </a:r>
            <a:r>
              <a:rPr lang="zh-CN" altLang="en-US" sz="2000" dirty="0" smtClean="0">
                <a:latin typeface="微软雅黑" pitchFamily="34" charset="-122"/>
              </a:rPr>
              <a:t>系统防攻击工作</a:t>
            </a:r>
            <a:endParaRPr lang="en-US" altLang="zh-CN" sz="2000" dirty="0" smtClean="0">
              <a:latin typeface="微软雅黑" pitchFamily="34" charset="-122"/>
            </a:endParaRPr>
          </a:p>
          <a:p>
            <a:pPr marL="893763" lvl="2" indent="-268288"/>
            <a:r>
              <a:rPr lang="zh-CN" altLang="en-US" sz="2000" dirty="0" smtClean="0">
                <a:latin typeface="微软雅黑" panose="020B0503020204020204" pitchFamily="34" charset="-122"/>
              </a:rPr>
              <a:t>双十</a:t>
            </a:r>
            <a:r>
              <a:rPr lang="zh-CN" altLang="en-US" sz="2000" dirty="0">
                <a:latin typeface="微软雅黑" panose="020B0503020204020204" pitchFamily="34" charset="-122"/>
              </a:rPr>
              <a:t>一店铺整体稳定性方案设计，独立负责容量规划、强弱依赖、预案开关、限流降级等</a:t>
            </a:r>
            <a:r>
              <a:rPr lang="zh-CN" altLang="en-US" sz="2000" dirty="0" smtClean="0">
                <a:latin typeface="微软雅黑" panose="020B0503020204020204" pitchFamily="34" charset="-122"/>
              </a:rPr>
              <a:t>事项</a:t>
            </a:r>
            <a:endParaRPr lang="en-US" altLang="zh-CN" sz="2000" dirty="0" smtClean="0">
              <a:latin typeface="微软雅黑" panose="020B0503020204020204" pitchFamily="34" charset="-122"/>
            </a:endParaRPr>
          </a:p>
          <a:p>
            <a:pPr marL="893763" lvl="2" indent="-268288"/>
            <a:endParaRPr lang="en-US" altLang="zh-CN" sz="2000" dirty="0" smtClean="0">
              <a:latin typeface="微软雅黑" panose="020B0503020204020204" pitchFamily="34" charset="-122"/>
            </a:endParaRPr>
          </a:p>
          <a:p>
            <a:pPr marL="893763" lvl="2" indent="-268288"/>
            <a:r>
              <a:rPr lang="zh-CN" altLang="en-US" sz="2000" dirty="0" smtClean="0">
                <a:latin typeface="微软雅黑" pitchFamily="34" charset="-122"/>
              </a:rPr>
              <a:t>双十一</a:t>
            </a:r>
            <a:r>
              <a:rPr lang="en-US" altLang="zh-CN" sz="2000" dirty="0" smtClean="0">
                <a:latin typeface="微软雅黑" pitchFamily="34" charset="-122"/>
              </a:rPr>
              <a:t>/</a:t>
            </a:r>
            <a:r>
              <a:rPr lang="zh-CN" altLang="en-US" sz="2000" dirty="0" smtClean="0">
                <a:latin typeface="微软雅黑" pitchFamily="34" charset="-122"/>
              </a:rPr>
              <a:t>双十二</a:t>
            </a:r>
            <a:endParaRPr lang="en-US" altLang="zh-CN" sz="2000" dirty="0" smtClean="0">
              <a:latin typeface="微软雅黑" pitchFamily="34" charset="-122"/>
            </a:endParaRPr>
          </a:p>
          <a:p>
            <a:pPr marL="1350963" lvl="3" indent="-268288"/>
            <a:r>
              <a:rPr lang="en-US" altLang="zh-CN" sz="1400" dirty="0" err="1" smtClean="0">
                <a:latin typeface="微软雅黑" pitchFamily="34" charset="-122"/>
              </a:rPr>
              <a:t>shopcenter</a:t>
            </a:r>
            <a:r>
              <a:rPr lang="en-US" altLang="zh-CN" sz="1400" dirty="0" smtClean="0">
                <a:latin typeface="微软雅黑" pitchFamily="34" charset="-122"/>
              </a:rPr>
              <a:t>-client</a:t>
            </a:r>
            <a:r>
              <a:rPr lang="zh-CN" altLang="en-US" sz="1400" dirty="0" smtClean="0">
                <a:latin typeface="微软雅黑" pitchFamily="34" charset="-122"/>
              </a:rPr>
              <a:t>推动</a:t>
            </a:r>
            <a:r>
              <a:rPr lang="zh-CN" altLang="en-US" sz="1400" dirty="0">
                <a:latin typeface="微软雅黑" pitchFamily="34" charset="-122"/>
              </a:rPr>
              <a:t>全</a:t>
            </a:r>
            <a:r>
              <a:rPr lang="zh-CN" altLang="en-US" sz="1400" dirty="0" smtClean="0">
                <a:latin typeface="微软雅黑" pitchFamily="34" charset="-122"/>
              </a:rPr>
              <a:t>网</a:t>
            </a:r>
            <a:r>
              <a:rPr lang="en-US" altLang="zh-CN" sz="1400" dirty="0" err="1" smtClean="0">
                <a:latin typeface="微软雅黑" pitchFamily="34" charset="-122"/>
              </a:rPr>
              <a:t>Tair</a:t>
            </a:r>
            <a:r>
              <a:rPr lang="zh-CN" altLang="en-US" sz="1400" dirty="0" smtClean="0">
                <a:latin typeface="微软雅黑" pitchFamily="34" charset="-122"/>
              </a:rPr>
              <a:t>前置，减少</a:t>
            </a:r>
            <a:r>
              <a:rPr lang="en-US" altLang="zh-CN" sz="1400" dirty="0" smtClean="0">
                <a:latin typeface="微软雅黑" pitchFamily="34" charset="-122"/>
              </a:rPr>
              <a:t>60% HSF</a:t>
            </a:r>
            <a:r>
              <a:rPr lang="zh-CN" altLang="en-US" sz="1400" dirty="0" smtClean="0">
                <a:latin typeface="微软雅黑" pitchFamily="34" charset="-122"/>
              </a:rPr>
              <a:t>调用（</a:t>
            </a:r>
            <a:r>
              <a:rPr lang="en-US" altLang="zh-CN" sz="1400" dirty="0" smtClean="0">
                <a:latin typeface="微软雅黑" pitchFamily="34" charset="-122"/>
              </a:rPr>
              <a:t>14</a:t>
            </a:r>
            <a:r>
              <a:rPr lang="zh-CN" altLang="en-US" sz="1400" dirty="0" smtClean="0">
                <a:latin typeface="微软雅黑" pitchFamily="34" charset="-122"/>
              </a:rPr>
              <a:t>亿</a:t>
            </a:r>
            <a:r>
              <a:rPr lang="en-US" altLang="zh-CN" sz="1400" dirty="0" smtClean="0">
                <a:latin typeface="微软雅黑" pitchFamily="34" charset="-122"/>
              </a:rPr>
              <a:t>/</a:t>
            </a:r>
            <a:r>
              <a:rPr lang="zh-CN" altLang="en-US" sz="1400" dirty="0" smtClean="0">
                <a:latin typeface="微软雅黑" pitchFamily="34" charset="-122"/>
              </a:rPr>
              <a:t>日），节约</a:t>
            </a:r>
            <a:r>
              <a:rPr lang="en-US" altLang="zh-CN" sz="1400" dirty="0" err="1" smtClean="0">
                <a:latin typeface="微软雅黑" pitchFamily="34" charset="-122"/>
              </a:rPr>
              <a:t>sc</a:t>
            </a:r>
            <a:r>
              <a:rPr lang="zh-CN" altLang="en-US" sz="1400" dirty="0" smtClean="0">
                <a:latin typeface="微软雅黑" pitchFamily="34" charset="-122"/>
              </a:rPr>
              <a:t>一半机器</a:t>
            </a:r>
            <a:endParaRPr lang="en-US" altLang="zh-CN" sz="1400" dirty="0" smtClean="0">
              <a:latin typeface="微软雅黑" pitchFamily="34" charset="-122"/>
            </a:endParaRPr>
          </a:p>
          <a:p>
            <a:pPr marL="1350963" lvl="3" indent="-268288"/>
            <a:r>
              <a:rPr lang="zh-CN" altLang="en-US" sz="1400" dirty="0" smtClean="0">
                <a:latin typeface="微软雅黑" pitchFamily="34" charset="-122"/>
              </a:rPr>
              <a:t>防攻击预案（静态化、</a:t>
            </a:r>
            <a:r>
              <a:rPr lang="en-US" altLang="zh-CN" sz="1400" dirty="0" smtClean="0">
                <a:latin typeface="微软雅黑" pitchFamily="34" charset="-122"/>
              </a:rPr>
              <a:t>CDN</a:t>
            </a:r>
            <a:r>
              <a:rPr lang="zh-CN" altLang="en-US" sz="1400" dirty="0" smtClean="0">
                <a:latin typeface="微软雅黑" pitchFamily="34" charset="-122"/>
              </a:rPr>
              <a:t>）</a:t>
            </a:r>
            <a:endParaRPr lang="en-US" altLang="zh-CN" sz="1400" dirty="0" smtClean="0">
              <a:latin typeface="微软雅黑" pitchFamily="34" charset="-122"/>
            </a:endParaRPr>
          </a:p>
          <a:p>
            <a:pPr marL="1350963" lvl="3" indent="-268288"/>
            <a:r>
              <a:rPr lang="zh-CN" altLang="en-US" sz="1400" dirty="0" smtClean="0">
                <a:latin typeface="微软雅黑" pitchFamily="34" charset="-122"/>
              </a:rPr>
              <a:t>旺旺亮灯优化</a:t>
            </a:r>
            <a:r>
              <a:rPr lang="en-US" altLang="zh-CN" sz="1400" dirty="0" smtClean="0">
                <a:latin typeface="微软雅黑" pitchFamily="34" charset="-122"/>
              </a:rPr>
              <a:t>&amp;</a:t>
            </a:r>
            <a:r>
              <a:rPr lang="zh-CN" altLang="en-US" sz="1400" dirty="0" smtClean="0">
                <a:latin typeface="微软雅黑" pitchFamily="34" charset="-122"/>
              </a:rPr>
              <a:t>降级</a:t>
            </a:r>
            <a:endParaRPr lang="en-US" altLang="zh-CN" sz="1400" dirty="0" smtClean="0">
              <a:latin typeface="微软雅黑" pitchFamily="34" charset="-122"/>
            </a:endParaRPr>
          </a:p>
          <a:p>
            <a:pPr marL="1350963" lvl="3" indent="-268288"/>
            <a:r>
              <a:rPr lang="en-US" altLang="zh-CN" sz="1400" dirty="0" smtClean="0">
                <a:latin typeface="微软雅黑" pitchFamily="34" charset="-122"/>
              </a:rPr>
              <a:t>CDN</a:t>
            </a:r>
            <a:r>
              <a:rPr lang="zh-CN" altLang="en-US" sz="1400" dirty="0" smtClean="0">
                <a:latin typeface="微软雅黑" pitchFamily="34" charset="-122"/>
              </a:rPr>
              <a:t>图片降级</a:t>
            </a:r>
            <a:endParaRPr lang="en-US" altLang="zh-CN" sz="1400" dirty="0" smtClean="0">
              <a:latin typeface="微软雅黑" pitchFamily="34" charset="-122"/>
            </a:endParaRPr>
          </a:p>
          <a:p>
            <a:pPr marL="1350963" lvl="3" indent="-268288"/>
            <a:r>
              <a:rPr lang="zh-CN" altLang="en-US" sz="1400" dirty="0" smtClean="0">
                <a:latin typeface="微软雅黑" pitchFamily="34" charset="-122"/>
              </a:rPr>
              <a:t>搜索引擎的</a:t>
            </a:r>
            <a:r>
              <a:rPr lang="en-US" altLang="zh-CN" sz="1400" dirty="0" err="1" smtClean="0">
                <a:latin typeface="微软雅黑" pitchFamily="34" charset="-122"/>
              </a:rPr>
              <a:t>LocalCache</a:t>
            </a:r>
            <a:r>
              <a:rPr lang="en-US" altLang="zh-CN" sz="1400" dirty="0" smtClean="0">
                <a:latin typeface="微软雅黑" pitchFamily="34" charset="-122"/>
              </a:rPr>
              <a:t>/</a:t>
            </a:r>
            <a:r>
              <a:rPr lang="en-US" altLang="zh-CN" sz="1400" dirty="0" err="1" smtClean="0">
                <a:latin typeface="微软雅黑" pitchFamily="34" charset="-122"/>
              </a:rPr>
              <a:t>Tair</a:t>
            </a:r>
            <a:r>
              <a:rPr lang="en-US" altLang="zh-CN" sz="1400" dirty="0" smtClean="0">
                <a:latin typeface="微软雅黑" pitchFamily="34" charset="-122"/>
              </a:rPr>
              <a:t> Cache</a:t>
            </a:r>
            <a:r>
              <a:rPr lang="zh-CN" altLang="en-US" sz="1400" dirty="0" smtClean="0">
                <a:latin typeface="微软雅黑" pitchFamily="34" charset="-122"/>
              </a:rPr>
              <a:t>，降低</a:t>
            </a:r>
            <a:r>
              <a:rPr lang="en-US" altLang="zh-CN" sz="1400" dirty="0" smtClean="0">
                <a:latin typeface="微软雅黑" pitchFamily="34" charset="-122"/>
              </a:rPr>
              <a:t>70%</a:t>
            </a:r>
            <a:r>
              <a:rPr lang="zh-CN" altLang="en-US" sz="1400" dirty="0" smtClean="0">
                <a:latin typeface="微软雅黑" pitchFamily="34" charset="-122"/>
              </a:rPr>
              <a:t>的搜索引擎调用</a:t>
            </a:r>
            <a:endParaRPr lang="en-US" altLang="zh-CN" sz="1400" dirty="0" smtClean="0">
              <a:latin typeface="微软雅黑" pitchFamily="34" charset="-122"/>
            </a:endParaRPr>
          </a:p>
          <a:p>
            <a:pPr marL="1350963" lvl="3" indent="-268288"/>
            <a:r>
              <a:rPr lang="zh-CN" altLang="en-US" sz="1400" dirty="0" smtClean="0">
                <a:latin typeface="微软雅黑" pitchFamily="34" charset="-122"/>
              </a:rPr>
              <a:t>预先按</a:t>
            </a:r>
            <a:r>
              <a:rPr lang="en-US" altLang="zh-CN" sz="1400" dirty="0" smtClean="0">
                <a:latin typeface="微软雅黑" pitchFamily="34" charset="-122"/>
              </a:rPr>
              <a:t>SQL</a:t>
            </a:r>
            <a:r>
              <a:rPr lang="zh-CN" altLang="en-US" sz="1400" dirty="0" smtClean="0">
                <a:latin typeface="微软雅黑" pitchFamily="34" charset="-122"/>
              </a:rPr>
              <a:t>切备库</a:t>
            </a:r>
            <a:endParaRPr lang="en-US" altLang="zh-CN" sz="1400" dirty="0" smtClean="0">
              <a:latin typeface="微软雅黑" pitchFamily="34" charset="-122"/>
            </a:endParaRPr>
          </a:p>
          <a:p>
            <a:pPr marL="1350963" lvl="3" indent="-268288"/>
            <a:r>
              <a:rPr lang="zh-CN" altLang="en-US" sz="1400" dirty="0" smtClean="0">
                <a:latin typeface="微软雅黑" pitchFamily="34" charset="-122"/>
              </a:rPr>
              <a:t>装修按需发布</a:t>
            </a:r>
            <a:endParaRPr lang="en-US" altLang="zh-CN" sz="1400" dirty="0" smtClean="0">
              <a:latin typeface="微软雅黑" pitchFamily="34" charset="-122"/>
            </a:endParaRPr>
          </a:p>
          <a:p>
            <a:pPr marL="1350963" lvl="3" indent="-268288"/>
            <a:r>
              <a:rPr lang="en-US" altLang="zh-CN" sz="1400" dirty="0" err="1" smtClean="0">
                <a:latin typeface="微软雅黑" pitchFamily="34" charset="-122"/>
              </a:rPr>
              <a:t>ABTest</a:t>
            </a:r>
            <a:r>
              <a:rPr lang="zh-CN" altLang="en-US" sz="1400" dirty="0" smtClean="0">
                <a:latin typeface="微软雅黑" pitchFamily="34" charset="-122"/>
              </a:rPr>
              <a:t>版本</a:t>
            </a:r>
            <a:r>
              <a:rPr lang="zh-CN" altLang="en-US" sz="1400" dirty="0" smtClean="0">
                <a:latin typeface="微软雅黑" pitchFamily="34" charset="-122"/>
              </a:rPr>
              <a:t>切换</a:t>
            </a:r>
          </a:p>
        </p:txBody>
      </p:sp>
    </p:spTree>
    <p:extLst>
      <p:ext uri="{BB962C8B-B14F-4D97-AF65-F5344CB8AC3E}">
        <p14:creationId xmlns:p14="http://schemas.microsoft.com/office/powerpoint/2010/main" val="1570818344"/>
      </p:ext>
    </p:extLst>
  </p:cSld>
  <p:clrMapOvr>
    <a:masterClrMapping/>
  </p:clrMapOvr>
  <p:transition advTm="445781"/>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76200"/>
            <a:ext cx="8229600" cy="1143000"/>
          </a:xfrm>
        </p:spPr>
        <p:txBody>
          <a:bodyPr>
            <a:normAutofit/>
          </a:bodyPr>
          <a:lstStyle/>
          <a:p>
            <a:r>
              <a:rPr lang="zh-CN" altLang="en-US" sz="4000" dirty="0" smtClean="0">
                <a:latin typeface="微软雅黑" panose="020B0503020204020204" pitchFamily="34" charset="-122"/>
              </a:rPr>
              <a:t>稳定性相关</a:t>
            </a:r>
          </a:p>
        </p:txBody>
      </p:sp>
      <p:sp>
        <p:nvSpPr>
          <p:cNvPr id="7" name="内容占位符 2"/>
          <p:cNvSpPr>
            <a:spLocks noGrp="1"/>
          </p:cNvSpPr>
          <p:nvPr>
            <p:ph idx="1"/>
          </p:nvPr>
        </p:nvSpPr>
        <p:spPr>
          <a:xfrm>
            <a:off x="304800" y="1085800"/>
            <a:ext cx="8839200" cy="5655568"/>
          </a:xfrm>
        </p:spPr>
        <p:txBody>
          <a:bodyPr>
            <a:normAutofit/>
          </a:bodyPr>
          <a:lstStyle/>
          <a:p>
            <a:pPr marL="357187" lvl="1" indent="0">
              <a:buNone/>
            </a:pPr>
            <a:r>
              <a:rPr lang="zh-CN" altLang="en-US" sz="2400" b="1" dirty="0" smtClean="0">
                <a:latin typeface="微软雅黑" pitchFamily="34" charset="-122"/>
              </a:rPr>
              <a:t>成果</a:t>
            </a:r>
            <a:endParaRPr lang="en-US" altLang="zh-CN" sz="2400" b="1" dirty="0" smtClean="0">
              <a:latin typeface="微软雅黑" pitchFamily="34" charset="-122"/>
            </a:endParaRPr>
          </a:p>
          <a:p>
            <a:pPr marL="893763" lvl="2" indent="-268288"/>
            <a:r>
              <a:rPr lang="en-US" altLang="zh-CN" sz="2000" dirty="0" err="1" smtClean="0">
                <a:latin typeface="微软雅黑" pitchFamily="34" charset="-122"/>
              </a:rPr>
              <a:t>shopsystem</a:t>
            </a:r>
            <a:r>
              <a:rPr lang="zh-CN" altLang="en-US" sz="2000" dirty="0" smtClean="0">
                <a:latin typeface="微软雅黑" pitchFamily="34" charset="-122"/>
              </a:rPr>
              <a:t>拥有了完备的防攻击体系，从静态化、流量清洗一直前置到</a:t>
            </a:r>
            <a:r>
              <a:rPr lang="en-US" altLang="zh-CN" sz="2000" dirty="0" smtClean="0">
                <a:latin typeface="微软雅黑" pitchFamily="34" charset="-122"/>
              </a:rPr>
              <a:t>CDN</a:t>
            </a:r>
          </a:p>
          <a:p>
            <a:pPr marL="893763" lvl="2" indent="-268288"/>
            <a:r>
              <a:rPr lang="zh-CN" altLang="en-US" sz="2000" dirty="0" smtClean="0">
                <a:latin typeface="微软雅黑" pitchFamily="34" charset="-122"/>
              </a:rPr>
              <a:t>搜索缓存在不影响买家体验的情况下减少了</a:t>
            </a:r>
            <a:r>
              <a:rPr lang="en-US" altLang="zh-CN" sz="2800" b="1" dirty="0" smtClean="0">
                <a:solidFill>
                  <a:srgbClr val="FF0000"/>
                </a:solidFill>
                <a:latin typeface="微软雅黑" pitchFamily="34" charset="-122"/>
              </a:rPr>
              <a:t>70%</a:t>
            </a:r>
            <a:r>
              <a:rPr lang="zh-CN" altLang="en-US" sz="2000" dirty="0" smtClean="0">
                <a:latin typeface="微软雅黑" pitchFamily="34" charset="-122"/>
              </a:rPr>
              <a:t>的搜索</a:t>
            </a:r>
            <a:r>
              <a:rPr lang="en-US" altLang="zh-CN" sz="2000" dirty="0" smtClean="0">
                <a:latin typeface="微软雅黑" pitchFamily="34" charset="-122"/>
              </a:rPr>
              <a:t>HTTP</a:t>
            </a:r>
            <a:r>
              <a:rPr lang="zh-CN" altLang="en-US" sz="2000" dirty="0" smtClean="0">
                <a:latin typeface="微软雅黑" pitchFamily="34" charset="-122"/>
              </a:rPr>
              <a:t>调用，为搜索引擎节约大量机器资源，并提高了系统整体稳定性</a:t>
            </a:r>
            <a:endParaRPr lang="en-US" altLang="zh-CN" sz="2000" dirty="0" smtClean="0">
              <a:latin typeface="微软雅黑" pitchFamily="34" charset="-122"/>
            </a:endParaRPr>
          </a:p>
          <a:p>
            <a:pPr marL="893763" lvl="2" indent="-268288"/>
            <a:r>
              <a:rPr lang="zh-CN" altLang="en-US" sz="2000" dirty="0" smtClean="0">
                <a:latin typeface="微软雅黑" pitchFamily="34" charset="-122"/>
              </a:rPr>
              <a:t>双十一</a:t>
            </a:r>
            <a:r>
              <a:rPr lang="en-US" altLang="zh-CN" sz="2000" dirty="0" smtClean="0">
                <a:latin typeface="微软雅黑" pitchFamily="34" charset="-122"/>
              </a:rPr>
              <a:t>/</a:t>
            </a:r>
            <a:r>
              <a:rPr lang="zh-CN" altLang="en-US" sz="2000" dirty="0" smtClean="0">
                <a:latin typeface="微软雅黑" pitchFamily="34" charset="-122"/>
              </a:rPr>
              <a:t>双十二的完备预案演练，以及全链路压测过程中系统淡定，保证了大促期间的稳定性，系统没有出现任何问题，圆满完成双十一</a:t>
            </a:r>
            <a:r>
              <a:rPr lang="en-US" altLang="zh-CN" sz="2000" dirty="0" smtClean="0">
                <a:latin typeface="微软雅黑" pitchFamily="34" charset="-122"/>
              </a:rPr>
              <a:t>/</a:t>
            </a:r>
            <a:r>
              <a:rPr lang="zh-CN" altLang="en-US" sz="2000" dirty="0" smtClean="0">
                <a:latin typeface="微软雅黑" pitchFamily="34" charset="-122"/>
              </a:rPr>
              <a:t>双十二</a:t>
            </a:r>
            <a:endParaRPr lang="en-US" altLang="zh-CN" sz="2000" dirty="0" smtClean="0">
              <a:latin typeface="微软雅黑" pitchFamily="34" charset="-122"/>
            </a:endParaRPr>
          </a:p>
          <a:p>
            <a:pPr marL="893763" lvl="2" indent="-268288"/>
            <a:r>
              <a:rPr lang="zh-CN" altLang="en-US" sz="2000" dirty="0" smtClean="0">
                <a:latin typeface="微软雅黑" panose="020B0503020204020204" pitchFamily="34" charset="-122"/>
              </a:rPr>
              <a:t>对店铺系统整体的架构有清晰认识，能很快找出性能瓶颈</a:t>
            </a:r>
            <a:r>
              <a:rPr lang="en-US" altLang="zh-CN" sz="2000" dirty="0" smtClean="0">
                <a:latin typeface="微软雅黑" panose="020B0503020204020204" pitchFamily="34" charset="-122"/>
              </a:rPr>
              <a:t>&amp;</a:t>
            </a:r>
            <a:r>
              <a:rPr lang="zh-CN" altLang="en-US" sz="2000" dirty="0" smtClean="0">
                <a:latin typeface="微软雅黑" panose="020B0503020204020204" pitchFamily="34" charset="-122"/>
              </a:rPr>
              <a:t>稳定性隐患</a:t>
            </a:r>
            <a:endParaRPr lang="en-US" altLang="zh-CN" sz="2000" dirty="0" smtClean="0">
              <a:latin typeface="微软雅黑" panose="020B0503020204020204" pitchFamily="34" charset="-122"/>
            </a:endParaRPr>
          </a:p>
          <a:p>
            <a:pPr marL="893763" lvl="2" indent="-268288"/>
            <a:endParaRPr lang="en-US" altLang="zh-CN" sz="2000" dirty="0" smtClean="0">
              <a:latin typeface="微软雅黑" panose="020B0503020204020204" pitchFamily="34" charset="-122"/>
            </a:endParaRPr>
          </a:p>
        </p:txBody>
      </p:sp>
    </p:spTree>
    <p:extLst>
      <p:ext uri="{BB962C8B-B14F-4D97-AF65-F5344CB8AC3E}">
        <p14:creationId xmlns:p14="http://schemas.microsoft.com/office/powerpoint/2010/main" val="1975018991"/>
      </p:ext>
    </p:extLst>
  </p:cSld>
  <p:clrMapOvr>
    <a:masterClrMapping/>
  </p:clrMapOvr>
  <p:transition advTm="445781"/>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76200"/>
            <a:ext cx="8229600" cy="1143000"/>
          </a:xfrm>
        </p:spPr>
        <p:txBody>
          <a:bodyPr>
            <a:normAutofit/>
          </a:bodyPr>
          <a:lstStyle/>
          <a:p>
            <a:r>
              <a:rPr lang="zh-CN" altLang="en-US" sz="4000" dirty="0" smtClean="0"/>
              <a:t>店铺浏览异步化</a:t>
            </a:r>
          </a:p>
        </p:txBody>
      </p:sp>
      <p:sp>
        <p:nvSpPr>
          <p:cNvPr id="5" name="内容占位符 2"/>
          <p:cNvSpPr>
            <a:spLocks noGrp="1"/>
          </p:cNvSpPr>
          <p:nvPr>
            <p:ph idx="1"/>
          </p:nvPr>
        </p:nvSpPr>
        <p:spPr>
          <a:xfrm>
            <a:off x="304800" y="1085800"/>
            <a:ext cx="8839200" cy="5511552"/>
          </a:xfrm>
        </p:spPr>
        <p:txBody>
          <a:bodyPr>
            <a:normAutofit fontScale="77500" lnSpcReduction="20000"/>
          </a:bodyPr>
          <a:lstStyle/>
          <a:p>
            <a:pPr marL="357187" lvl="1" indent="0">
              <a:buNone/>
            </a:pPr>
            <a:r>
              <a:rPr lang="en-US" altLang="zh-CN" sz="2400" b="1" dirty="0" smtClean="0">
                <a:latin typeface="微软雅黑" pitchFamily="34" charset="-122"/>
              </a:rPr>
              <a:t>·  </a:t>
            </a:r>
            <a:r>
              <a:rPr lang="zh-CN" altLang="en-US" sz="2400" b="1" dirty="0" smtClean="0">
                <a:latin typeface="微软雅黑" pitchFamily="34" charset="-122"/>
              </a:rPr>
              <a:t>背景</a:t>
            </a:r>
            <a:endParaRPr lang="en-US" altLang="zh-CN" sz="1900" dirty="0">
              <a:latin typeface="微软雅黑" pitchFamily="34" charset="-122"/>
            </a:endParaRPr>
          </a:p>
          <a:p>
            <a:pPr marL="1214437" lvl="2" indent="-457200">
              <a:buFont typeface="+mj-lt"/>
              <a:buAutoNum type="arabicPeriod"/>
            </a:pPr>
            <a:r>
              <a:rPr lang="zh-CN" altLang="en-US" dirty="0" smtClean="0">
                <a:latin typeface="微软雅黑" pitchFamily="34" charset="-122"/>
              </a:rPr>
              <a:t>页面</a:t>
            </a:r>
            <a:r>
              <a:rPr lang="zh-CN" altLang="en-US" dirty="0">
                <a:latin typeface="微软雅黑" pitchFamily="34" charset="-122"/>
              </a:rPr>
              <a:t>大小对性能的</a:t>
            </a:r>
            <a:r>
              <a:rPr lang="zh-CN" altLang="en-US" dirty="0" smtClean="0">
                <a:latin typeface="微软雅黑" pitchFamily="34" charset="-122"/>
              </a:rPr>
              <a:t>影响</a:t>
            </a:r>
            <a:endParaRPr lang="en-US" altLang="zh-CN" dirty="0" smtClean="0">
              <a:latin typeface="微软雅黑" pitchFamily="34" charset="-122"/>
            </a:endParaRPr>
          </a:p>
          <a:p>
            <a:pPr marL="1214437" lvl="2" indent="-457200">
              <a:buFont typeface="+mj-lt"/>
              <a:buAutoNum type="arabicPeriod"/>
            </a:pPr>
            <a:r>
              <a:rPr lang="zh-CN" altLang="en-US" dirty="0" smtClean="0">
                <a:latin typeface="微软雅黑" pitchFamily="34" charset="-122"/>
              </a:rPr>
              <a:t>店铺</a:t>
            </a:r>
            <a:r>
              <a:rPr lang="zh-CN" altLang="en-US" dirty="0">
                <a:latin typeface="微软雅黑" pitchFamily="34" charset="-122"/>
              </a:rPr>
              <a:t>页面平均大小在</a:t>
            </a:r>
            <a:r>
              <a:rPr lang="en-US" altLang="zh-CN" dirty="0">
                <a:latin typeface="微软雅黑" pitchFamily="34" charset="-122"/>
              </a:rPr>
              <a:t>150KB</a:t>
            </a:r>
            <a:r>
              <a:rPr lang="zh-CN" altLang="en-US" dirty="0">
                <a:latin typeface="微软雅黑" pitchFamily="34" charset="-122"/>
              </a:rPr>
              <a:t>，大店铺的首页通常在</a:t>
            </a:r>
            <a:r>
              <a:rPr lang="en-US" altLang="zh-CN" dirty="0">
                <a:latin typeface="微软雅黑" pitchFamily="34" charset="-122"/>
              </a:rPr>
              <a:t>400~500KB</a:t>
            </a:r>
            <a:r>
              <a:rPr lang="zh-CN" altLang="en-US" dirty="0">
                <a:latin typeface="微软雅黑" pitchFamily="34" charset="-122"/>
              </a:rPr>
              <a:t>，有些甚至高达</a:t>
            </a:r>
            <a:r>
              <a:rPr lang="en-US" altLang="zh-CN" dirty="0">
                <a:latin typeface="微软雅黑" pitchFamily="34" charset="-122"/>
              </a:rPr>
              <a:t>1MB</a:t>
            </a:r>
            <a:r>
              <a:rPr lang="zh-CN" altLang="en-US" dirty="0" smtClean="0">
                <a:latin typeface="微软雅黑" pitchFamily="34" charset="-122"/>
              </a:rPr>
              <a:t>以上</a:t>
            </a:r>
            <a:endParaRPr lang="zh-CN" altLang="en-US" dirty="0">
              <a:latin typeface="微软雅黑" pitchFamily="34" charset="-122"/>
            </a:endParaRPr>
          </a:p>
          <a:p>
            <a:pPr marL="357187" lvl="1" indent="0">
              <a:buNone/>
            </a:pPr>
            <a:endParaRPr lang="en-US" altLang="zh-CN" sz="2400" b="1" dirty="0" smtClean="0">
              <a:latin typeface="微软雅黑" pitchFamily="34" charset="-122"/>
            </a:endParaRPr>
          </a:p>
          <a:p>
            <a:pPr marL="357187" lvl="1" indent="0">
              <a:buNone/>
            </a:pPr>
            <a:endParaRPr lang="en-US" altLang="zh-CN" sz="2400" b="1" dirty="0" smtClean="0">
              <a:latin typeface="微软雅黑" pitchFamily="34" charset="-122"/>
            </a:endParaRPr>
          </a:p>
          <a:p>
            <a:pPr marL="357187" lvl="1" indent="0">
              <a:buNone/>
            </a:pPr>
            <a:endParaRPr lang="en-US" altLang="zh-CN" sz="2400" b="1" dirty="0">
              <a:latin typeface="微软雅黑" pitchFamily="34" charset="-122"/>
            </a:endParaRPr>
          </a:p>
          <a:p>
            <a:pPr marL="357187" lvl="1" indent="0">
              <a:buNone/>
            </a:pPr>
            <a:r>
              <a:rPr lang="en-US" altLang="zh-CN" sz="2400" b="1" dirty="0" smtClean="0">
                <a:latin typeface="微软雅黑" pitchFamily="34" charset="-122"/>
              </a:rPr>
              <a:t>·  </a:t>
            </a:r>
            <a:r>
              <a:rPr lang="zh-CN" altLang="en-US" sz="2400" b="1" dirty="0" smtClean="0">
                <a:latin typeface="微软雅黑" pitchFamily="34" charset="-122"/>
              </a:rPr>
              <a:t>思路</a:t>
            </a:r>
            <a:endParaRPr lang="en-US" altLang="zh-CN" sz="2400" b="1" dirty="0" smtClean="0">
              <a:latin typeface="微软雅黑" pitchFamily="34" charset="-122"/>
            </a:endParaRPr>
          </a:p>
          <a:p>
            <a:pPr marL="1214437" lvl="2" indent="-457200">
              <a:buFont typeface="+mj-lt"/>
              <a:buAutoNum type="arabicPeriod"/>
            </a:pPr>
            <a:r>
              <a:rPr lang="zh-CN" altLang="en-US" dirty="0">
                <a:latin typeface="微软雅黑" pitchFamily="34" charset="-122"/>
              </a:rPr>
              <a:t>剪裁输出的页面</a:t>
            </a:r>
            <a:r>
              <a:rPr lang="en-US" altLang="zh-CN" dirty="0">
                <a:latin typeface="微软雅黑" pitchFamily="34" charset="-122"/>
              </a:rPr>
              <a:t>HTML</a:t>
            </a:r>
            <a:r>
              <a:rPr lang="zh-CN" altLang="en-US" dirty="0">
                <a:latin typeface="微软雅黑" pitchFamily="34" charset="-122"/>
              </a:rPr>
              <a:t>代码大小，提高性能，并让用户能够更快地看到首屏</a:t>
            </a:r>
          </a:p>
          <a:p>
            <a:pPr marL="1214437" lvl="2" indent="-457200">
              <a:buFont typeface="+mj-lt"/>
              <a:buAutoNum type="arabicPeriod"/>
            </a:pPr>
            <a:r>
              <a:rPr lang="zh-CN" altLang="en-US" dirty="0" smtClean="0">
                <a:latin typeface="微软雅黑" pitchFamily="34" charset="-122"/>
              </a:rPr>
              <a:t>非</a:t>
            </a:r>
            <a:r>
              <a:rPr lang="zh-CN" altLang="en-US" dirty="0" smtClean="0">
                <a:latin typeface="微软雅黑" pitchFamily="34" charset="-122"/>
              </a:rPr>
              <a:t>首屏模块做异步渲染</a:t>
            </a:r>
            <a:endParaRPr lang="en-US" altLang="zh-CN" dirty="0" smtClean="0">
              <a:latin typeface="微软雅黑" pitchFamily="34" charset="-122"/>
            </a:endParaRPr>
          </a:p>
          <a:p>
            <a:pPr marL="1214437" lvl="2" indent="-457200">
              <a:buFont typeface="+mj-lt"/>
              <a:buAutoNum type="arabicPeriod"/>
            </a:pPr>
            <a:r>
              <a:rPr lang="zh-CN" altLang="en-US" dirty="0" smtClean="0">
                <a:latin typeface="微软雅黑" pitchFamily="34" charset="-122"/>
              </a:rPr>
              <a:t>复用静态化缓存</a:t>
            </a:r>
            <a:endParaRPr lang="en-US" altLang="zh-CN" dirty="0" smtClean="0">
              <a:latin typeface="微软雅黑" pitchFamily="34" charset="-122"/>
            </a:endParaRPr>
          </a:p>
          <a:p>
            <a:pPr marL="357187" lvl="1" indent="0">
              <a:buNone/>
            </a:pPr>
            <a:r>
              <a:rPr lang="en-US" altLang="zh-CN" b="1" dirty="0" smtClean="0">
                <a:latin typeface="微软雅黑" pitchFamily="34" charset="-122"/>
              </a:rPr>
              <a:t>·  </a:t>
            </a:r>
            <a:r>
              <a:rPr lang="zh-CN" altLang="en-US" b="1" dirty="0" smtClean="0">
                <a:latin typeface="微软雅黑" pitchFamily="34" charset="-122"/>
              </a:rPr>
              <a:t>主要工作</a:t>
            </a:r>
          </a:p>
          <a:p>
            <a:pPr marL="1271587" lvl="2" indent="-514350">
              <a:buFont typeface="+mj-lt"/>
              <a:buAutoNum type="arabicPeriod"/>
            </a:pPr>
            <a:r>
              <a:rPr lang="zh-CN" altLang="en-US" b="1" dirty="0" smtClean="0">
                <a:latin typeface="微软雅黑" pitchFamily="34" charset="-122"/>
              </a:rPr>
              <a:t>技术方案设计和编写</a:t>
            </a:r>
            <a:endParaRPr lang="en-US" altLang="zh-CN" b="1" dirty="0" smtClean="0">
              <a:latin typeface="微软雅黑" pitchFamily="34" charset="-122"/>
            </a:endParaRPr>
          </a:p>
          <a:p>
            <a:pPr marL="1271587" lvl="2" indent="-514350">
              <a:buFont typeface="+mj-lt"/>
              <a:buAutoNum type="arabicPeriod"/>
            </a:pPr>
            <a:r>
              <a:rPr lang="zh-CN" altLang="en-US" b="1" dirty="0">
                <a:latin typeface="微软雅黑" pitchFamily="34" charset="-122"/>
              </a:rPr>
              <a:t>后端的主要开发</a:t>
            </a:r>
            <a:endParaRPr lang="en-US" altLang="zh-CN" b="1" dirty="0">
              <a:latin typeface="微软雅黑" pitchFamily="34" charset="-122"/>
            </a:endParaRPr>
          </a:p>
          <a:p>
            <a:pPr marL="1728787" lvl="3" indent="-514350">
              <a:buFont typeface="+mj-lt"/>
              <a:buAutoNum type="arabicPeriod"/>
            </a:pPr>
            <a:r>
              <a:rPr lang="zh-CN" altLang="en-US" sz="2100" dirty="0" smtClean="0">
                <a:latin typeface="微软雅黑" pitchFamily="34" charset="-122"/>
              </a:rPr>
              <a:t>渲染引擎异步化改造</a:t>
            </a:r>
            <a:endParaRPr lang="en-US" altLang="zh-CN" sz="2100" dirty="0" smtClean="0">
              <a:latin typeface="微软雅黑" pitchFamily="34" charset="-122"/>
            </a:endParaRPr>
          </a:p>
          <a:p>
            <a:pPr marL="1728787" lvl="3" indent="-514350">
              <a:buFont typeface="+mj-lt"/>
              <a:buAutoNum type="arabicPeriod"/>
            </a:pPr>
            <a:r>
              <a:rPr lang="zh-CN" altLang="en-US" sz="2100" dirty="0" smtClean="0">
                <a:latin typeface="微软雅黑" pitchFamily="34" charset="-122"/>
              </a:rPr>
              <a:t>模块高度和偏移量记录</a:t>
            </a:r>
            <a:endParaRPr lang="en-US" altLang="zh-CN" sz="2100" dirty="0" smtClean="0">
              <a:latin typeface="微软雅黑" pitchFamily="34" charset="-122"/>
            </a:endParaRPr>
          </a:p>
          <a:p>
            <a:pPr marL="1728787" lvl="3" indent="-514350">
              <a:buFont typeface="+mj-lt"/>
              <a:buAutoNum type="arabicPeriod"/>
            </a:pPr>
            <a:r>
              <a:rPr lang="en-US" altLang="zh-CN" sz="2100" dirty="0" smtClean="0">
                <a:latin typeface="微软雅黑" pitchFamily="34" charset="-122"/>
              </a:rPr>
              <a:t>Write Through with </a:t>
            </a:r>
            <a:r>
              <a:rPr lang="en-US" altLang="zh-CN" sz="2100" dirty="0" err="1" smtClean="0">
                <a:latin typeface="微软雅黑" pitchFamily="34" charset="-122"/>
              </a:rPr>
              <a:t>Redis&amp;MySQL</a:t>
            </a:r>
            <a:endParaRPr lang="en-US" altLang="zh-CN" sz="2100" dirty="0" smtClean="0">
              <a:latin typeface="微软雅黑" pitchFamily="34" charset="-122"/>
            </a:endParaRPr>
          </a:p>
          <a:p>
            <a:pPr marL="1271587" lvl="2" indent="-514350">
              <a:buFont typeface="+mj-lt"/>
              <a:buAutoNum type="arabicPeriod"/>
            </a:pPr>
            <a:r>
              <a:rPr lang="zh-CN" altLang="en-US" b="1" dirty="0">
                <a:latin typeface="微软雅黑" pitchFamily="34" charset="-122"/>
              </a:rPr>
              <a:t>优雅的容灾和降级策略</a:t>
            </a:r>
            <a:endParaRPr lang="en-US" altLang="zh-CN" b="1" dirty="0">
              <a:latin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37560945"/>
              </p:ext>
            </p:extLst>
          </p:nvPr>
        </p:nvGraphicFramePr>
        <p:xfrm>
          <a:off x="1619672" y="2276872"/>
          <a:ext cx="5544617" cy="792088"/>
        </p:xfrm>
        <a:graphic>
          <a:graphicData uri="http://schemas.openxmlformats.org/drawingml/2006/table">
            <a:tbl>
              <a:tblPr firstRow="1" firstCol="1" bandRow="1">
                <a:tableStyleId>{5C22544A-7EE6-4342-B048-85BDC9FD1C3A}</a:tableStyleId>
              </a:tblPr>
              <a:tblGrid>
                <a:gridCol w="1847983"/>
                <a:gridCol w="1847983"/>
                <a:gridCol w="1848651"/>
              </a:tblGrid>
              <a:tr h="214080">
                <a:tc>
                  <a:txBody>
                    <a:bodyPr/>
                    <a:lstStyle/>
                    <a:p>
                      <a:pPr algn="just">
                        <a:spcAft>
                          <a:spcPts val="0"/>
                        </a:spcAft>
                      </a:pPr>
                      <a:r>
                        <a:rPr lang="zh-CN" sz="1050" kern="100" dirty="0">
                          <a:effectLst/>
                        </a:rPr>
                        <a:t>页面类型</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无</a:t>
                      </a:r>
                      <a:r>
                        <a:rPr lang="en-US" sz="1050" kern="100" dirty="0" err="1">
                          <a:effectLst/>
                        </a:rPr>
                        <a:t>gzip</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有</a:t>
                      </a:r>
                      <a:r>
                        <a:rPr lang="en-US" sz="1050" kern="100">
                          <a:effectLst/>
                        </a:rPr>
                        <a:t>gzip</a:t>
                      </a:r>
                      <a:endParaRPr lang="zh-CN" sz="1050" kern="100">
                        <a:effectLst/>
                        <a:latin typeface="Times New Roman" panose="02020603050405020304" pitchFamily="18" charset="0"/>
                        <a:ea typeface="宋体" panose="02010600030101010101" pitchFamily="2" charset="-122"/>
                      </a:endParaRPr>
                    </a:p>
                  </a:txBody>
                  <a:tcPr marL="68580" marR="68580" marT="0" marB="0"/>
                </a:tc>
              </a:tr>
              <a:tr h="363928">
                <a:tc>
                  <a:txBody>
                    <a:bodyPr/>
                    <a:lstStyle/>
                    <a:p>
                      <a:pPr algn="just">
                        <a:spcAft>
                          <a:spcPts val="0"/>
                        </a:spcAft>
                      </a:pPr>
                      <a:r>
                        <a:rPr lang="zh-CN" sz="1050" kern="100" dirty="0">
                          <a:effectLst/>
                        </a:rPr>
                        <a:t>店铺</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540KB</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42.2KB</a:t>
                      </a:r>
                      <a:endParaRPr lang="zh-CN" sz="1050" kern="100">
                        <a:effectLst/>
                        <a:latin typeface="Times New Roman" panose="02020603050405020304" pitchFamily="18" charset="0"/>
                        <a:ea typeface="宋体" panose="02010600030101010101" pitchFamily="2" charset="-122"/>
                      </a:endParaRPr>
                    </a:p>
                  </a:txBody>
                  <a:tcPr marL="68580" marR="68580" marT="0" marB="0"/>
                </a:tc>
              </a:tr>
              <a:tr h="214080">
                <a:tc>
                  <a:txBody>
                    <a:bodyPr/>
                    <a:lstStyle/>
                    <a:p>
                      <a:pPr algn="just">
                        <a:spcAft>
                          <a:spcPts val="0"/>
                        </a:spcAft>
                      </a:pPr>
                      <a:r>
                        <a:rPr lang="en-US" sz="1050" kern="100">
                          <a:effectLst/>
                        </a:rPr>
                        <a:t>detail</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47KB</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16.7KB</a:t>
                      </a:r>
                      <a:endParaRPr lang="zh-CN" sz="105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extLst>
      <p:ext uri="{BB962C8B-B14F-4D97-AF65-F5344CB8AC3E}">
        <p14:creationId xmlns:p14="http://schemas.microsoft.com/office/powerpoint/2010/main" val="2001453470"/>
      </p:ext>
    </p:extLst>
  </p:cSld>
  <p:clrMapOvr>
    <a:masterClrMapping/>
  </p:clrMapOvr>
  <p:transition advTm="445781"/>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76200"/>
            <a:ext cx="8229600" cy="1143000"/>
          </a:xfrm>
        </p:spPr>
        <p:txBody>
          <a:bodyPr>
            <a:normAutofit/>
          </a:bodyPr>
          <a:lstStyle/>
          <a:p>
            <a:r>
              <a:rPr lang="zh-CN" altLang="en-US" sz="4000" dirty="0" smtClean="0"/>
              <a:t>店铺浏览异步化</a:t>
            </a:r>
          </a:p>
        </p:txBody>
      </p:sp>
      <p:sp>
        <p:nvSpPr>
          <p:cNvPr id="5" name="内容占位符 2"/>
          <p:cNvSpPr>
            <a:spLocks noGrp="1"/>
          </p:cNvSpPr>
          <p:nvPr>
            <p:ph idx="1"/>
          </p:nvPr>
        </p:nvSpPr>
        <p:spPr>
          <a:xfrm>
            <a:off x="304800" y="1085800"/>
            <a:ext cx="8839200" cy="5151512"/>
          </a:xfrm>
        </p:spPr>
        <p:txBody>
          <a:bodyPr>
            <a:normAutofit fontScale="92500" lnSpcReduction="20000"/>
          </a:bodyPr>
          <a:lstStyle/>
          <a:p>
            <a:pPr marL="357187" lvl="1" indent="0">
              <a:buNone/>
            </a:pPr>
            <a:r>
              <a:rPr lang="en-US" altLang="zh-CN" sz="2400" b="1" dirty="0" smtClean="0">
                <a:latin typeface="微软雅黑" panose="020B0503020204020204" pitchFamily="34" charset="-122"/>
              </a:rPr>
              <a:t>·  </a:t>
            </a:r>
            <a:r>
              <a:rPr lang="zh-CN" altLang="en-US" sz="2400" b="1" dirty="0" smtClean="0">
                <a:latin typeface="微软雅黑" panose="020B0503020204020204" pitchFamily="34" charset="-122"/>
              </a:rPr>
              <a:t>难点</a:t>
            </a:r>
            <a:endParaRPr lang="en-US" altLang="zh-CN" sz="1900" dirty="0" smtClean="0">
              <a:latin typeface="微软雅黑" panose="020B0503020204020204" pitchFamily="34" charset="-122"/>
            </a:endParaRPr>
          </a:p>
          <a:p>
            <a:pPr marL="1214437" lvl="2" indent="-457200">
              <a:buFont typeface="+mj-lt"/>
              <a:buAutoNum type="arabicPeriod"/>
            </a:pPr>
            <a:r>
              <a:rPr lang="zh-CN" altLang="en-US" sz="2200" dirty="0" smtClean="0">
                <a:latin typeface="微软雅黑" panose="020B0503020204020204" pitchFamily="34" charset="-122"/>
              </a:rPr>
              <a:t>如何衡量效果和收益</a:t>
            </a:r>
            <a:endParaRPr lang="en-US" altLang="zh-CN" sz="2200" dirty="0">
              <a:latin typeface="微软雅黑" panose="020B0503020204020204" pitchFamily="34" charset="-122"/>
            </a:endParaRPr>
          </a:p>
          <a:p>
            <a:pPr marL="1214437" lvl="2" indent="-457200">
              <a:buFont typeface="+mj-lt"/>
              <a:buAutoNum type="arabicPeriod"/>
            </a:pPr>
            <a:r>
              <a:rPr lang="zh-CN" altLang="en-US" sz="2200" dirty="0" smtClean="0">
                <a:latin typeface="微软雅黑" panose="020B0503020204020204" pitchFamily="34" charset="-122"/>
              </a:rPr>
              <a:t>如何</a:t>
            </a:r>
            <a:r>
              <a:rPr lang="zh-CN" altLang="en-US" sz="2200" dirty="0" smtClean="0">
                <a:latin typeface="微软雅黑" panose="020B0503020204020204" pitchFamily="34" charset="-122"/>
              </a:rPr>
              <a:t>收集模块的位置信息</a:t>
            </a:r>
            <a:endParaRPr lang="en-US" altLang="zh-CN" sz="2200" dirty="0" smtClean="0">
              <a:latin typeface="微软雅黑" panose="020B0503020204020204" pitchFamily="34" charset="-122"/>
            </a:endParaRPr>
          </a:p>
          <a:p>
            <a:pPr marL="1214437" lvl="2" indent="-457200">
              <a:buFont typeface="+mj-lt"/>
              <a:buAutoNum type="arabicPeriod"/>
            </a:pPr>
            <a:r>
              <a:rPr lang="zh-CN" altLang="en-US" sz="2200" dirty="0" smtClean="0">
                <a:latin typeface="微软雅黑" panose="020B0503020204020204" pitchFamily="34" charset="-122"/>
              </a:rPr>
              <a:t>模块</a:t>
            </a:r>
            <a:r>
              <a:rPr lang="zh-CN" altLang="en-US" sz="2200" dirty="0" smtClean="0">
                <a:latin typeface="微软雅黑" panose="020B0503020204020204" pitchFamily="34" charset="-122"/>
              </a:rPr>
              <a:t>记录的完善强依赖卖家的装修发布操作</a:t>
            </a:r>
            <a:endParaRPr lang="en-US" altLang="zh-CN" sz="2200" dirty="0" smtClean="0">
              <a:latin typeface="微软雅黑" panose="020B0503020204020204" pitchFamily="34" charset="-122"/>
            </a:endParaRPr>
          </a:p>
          <a:p>
            <a:pPr marL="1214437" lvl="2" indent="-457200">
              <a:buFont typeface="+mj-lt"/>
              <a:buAutoNum type="arabicPeriod"/>
            </a:pPr>
            <a:r>
              <a:rPr lang="zh-CN" altLang="en-US" sz="2200" dirty="0" smtClean="0">
                <a:latin typeface="微软雅黑" panose="020B0503020204020204" pitchFamily="34" charset="-122"/>
              </a:rPr>
              <a:t>装修</a:t>
            </a:r>
            <a:r>
              <a:rPr lang="zh-CN" altLang="en-US" sz="2200" dirty="0" smtClean="0">
                <a:latin typeface="微软雅黑" panose="020B0503020204020204" pitchFamily="34" charset="-122"/>
              </a:rPr>
              <a:t>后台增加的请求，是否影响卖家体验</a:t>
            </a:r>
            <a:endParaRPr lang="en-US" altLang="zh-CN" sz="2200" dirty="0">
              <a:latin typeface="微软雅黑" panose="020B0503020204020204" pitchFamily="34" charset="-122"/>
            </a:endParaRPr>
          </a:p>
          <a:p>
            <a:pPr marL="1214437" lvl="2" indent="-457200">
              <a:buFont typeface="+mj-lt"/>
              <a:buAutoNum type="arabicPeriod"/>
            </a:pPr>
            <a:r>
              <a:rPr lang="zh-CN" altLang="en-US" sz="2200" dirty="0" smtClean="0">
                <a:latin typeface="微软雅黑" panose="020B0503020204020204" pitchFamily="34" charset="-122"/>
              </a:rPr>
              <a:t>如何</a:t>
            </a:r>
            <a:r>
              <a:rPr lang="zh-CN" altLang="en-US" sz="2200" dirty="0" smtClean="0">
                <a:latin typeface="微软雅黑" panose="020B0503020204020204" pitchFamily="34" charset="-122"/>
              </a:rPr>
              <a:t>做到快速降级</a:t>
            </a:r>
            <a:endParaRPr lang="zh-CN" altLang="en-US" sz="2200" dirty="0">
              <a:latin typeface="微软雅黑" panose="020B0503020204020204" pitchFamily="34" charset="-122"/>
            </a:endParaRPr>
          </a:p>
          <a:p>
            <a:pPr marL="357187" lvl="1" indent="0">
              <a:buNone/>
            </a:pPr>
            <a:endParaRPr lang="en-US" altLang="zh-CN" sz="2400" b="1" dirty="0" smtClean="0">
              <a:latin typeface="微软雅黑" panose="020B0503020204020204" pitchFamily="34" charset="-122"/>
            </a:endParaRPr>
          </a:p>
          <a:p>
            <a:pPr marL="357187" lvl="1" indent="0">
              <a:buNone/>
            </a:pPr>
            <a:r>
              <a:rPr lang="en-US" altLang="zh-CN" sz="2400" b="1" dirty="0" smtClean="0">
                <a:latin typeface="微软雅黑" panose="020B0503020204020204" pitchFamily="34" charset="-122"/>
              </a:rPr>
              <a:t>·  </a:t>
            </a:r>
            <a:r>
              <a:rPr lang="zh-CN" altLang="en-US" sz="2400" b="1" dirty="0" smtClean="0">
                <a:latin typeface="微软雅黑" panose="020B0503020204020204" pitchFamily="34" charset="-122"/>
              </a:rPr>
              <a:t>性能优化点</a:t>
            </a:r>
            <a:endParaRPr lang="en-US" altLang="zh-CN" sz="2400" b="1" dirty="0" smtClean="0">
              <a:latin typeface="微软雅黑" panose="020B0503020204020204" pitchFamily="34" charset="-122"/>
            </a:endParaRPr>
          </a:p>
          <a:p>
            <a:pPr marL="1214437" lvl="2" indent="-457200">
              <a:buFont typeface="+mj-lt"/>
              <a:buAutoNum type="arabicPeriod"/>
            </a:pPr>
            <a:r>
              <a:rPr lang="en-US" altLang="zh-CN" sz="2200" dirty="0" err="1">
                <a:latin typeface="微软雅黑" panose="020B0503020204020204" pitchFamily="34" charset="-122"/>
              </a:rPr>
              <a:t>Redis</a:t>
            </a:r>
            <a:r>
              <a:rPr lang="zh-CN" altLang="en-US" sz="2200" dirty="0">
                <a:latin typeface="微软雅黑" panose="020B0503020204020204" pitchFamily="34" charset="-122"/>
              </a:rPr>
              <a:t>做写缓存</a:t>
            </a:r>
            <a:r>
              <a:rPr lang="zh-CN" altLang="en-US" sz="2200" dirty="0">
                <a:latin typeface="微软雅黑" panose="020B0503020204020204" pitchFamily="34" charset="-122"/>
              </a:rPr>
              <a:t> </a:t>
            </a:r>
            <a:r>
              <a:rPr lang="en-US" altLang="zh-CN" sz="2200" dirty="0">
                <a:latin typeface="微软雅黑" panose="020B0503020204020204" pitchFamily="34" charset="-122"/>
              </a:rPr>
              <a:t>– </a:t>
            </a:r>
            <a:r>
              <a:rPr lang="zh-CN" altLang="en-US" sz="2200" dirty="0">
                <a:latin typeface="微软雅黑" panose="020B0503020204020204" pitchFamily="34" charset="-122"/>
              </a:rPr>
              <a:t>减少了</a:t>
            </a:r>
            <a:r>
              <a:rPr lang="en-US" altLang="zh-CN" sz="2200" dirty="0">
                <a:latin typeface="微软雅黑" panose="020B0503020204020204" pitchFamily="34" charset="-122"/>
              </a:rPr>
              <a:t>55%</a:t>
            </a:r>
            <a:r>
              <a:rPr lang="zh-CN" altLang="en-US" sz="2200" dirty="0">
                <a:latin typeface="微软雅黑" panose="020B0503020204020204" pitchFamily="34" charset="-122"/>
              </a:rPr>
              <a:t>对</a:t>
            </a:r>
            <a:r>
              <a:rPr lang="en-US" altLang="zh-CN" sz="2200" dirty="0">
                <a:latin typeface="微软雅黑" panose="020B0503020204020204" pitchFamily="34" charset="-122"/>
              </a:rPr>
              <a:t>MySQL</a:t>
            </a:r>
            <a:r>
              <a:rPr lang="zh-CN" altLang="en-US" sz="2200" dirty="0">
                <a:latin typeface="微软雅黑" panose="020B0503020204020204" pitchFamily="34" charset="-122"/>
              </a:rPr>
              <a:t>的写</a:t>
            </a:r>
            <a:endParaRPr lang="en-US" altLang="zh-CN" sz="2200" dirty="0">
              <a:latin typeface="微软雅黑" panose="020B0503020204020204" pitchFamily="34" charset="-122"/>
            </a:endParaRPr>
          </a:p>
          <a:p>
            <a:pPr marL="1214437" lvl="2" indent="-457200">
              <a:buFont typeface="+mj-lt"/>
              <a:buAutoNum type="arabicPeriod"/>
            </a:pPr>
            <a:r>
              <a:rPr lang="zh-CN" altLang="en-US" sz="2200" dirty="0">
                <a:latin typeface="微软雅黑" panose="020B0503020204020204" pitchFamily="34" charset="-122"/>
              </a:rPr>
              <a:t>标准化异步请求</a:t>
            </a:r>
            <a:r>
              <a:rPr lang="en-US" altLang="zh-CN" sz="2200" dirty="0">
                <a:latin typeface="微软雅黑" panose="020B0503020204020204" pitchFamily="34" charset="-122"/>
              </a:rPr>
              <a:t>URL</a:t>
            </a:r>
            <a:r>
              <a:rPr lang="zh-CN" altLang="en-US" sz="2200" dirty="0">
                <a:latin typeface="微软雅黑" panose="020B0503020204020204" pitchFamily="34" charset="-122"/>
              </a:rPr>
              <a:t>，复用静态化缓存</a:t>
            </a:r>
            <a:endParaRPr lang="en-US" altLang="zh-CN" sz="2200" dirty="0">
              <a:latin typeface="微软雅黑" panose="020B0503020204020204" pitchFamily="34" charset="-122"/>
            </a:endParaRPr>
          </a:p>
          <a:p>
            <a:pPr marL="1214437" lvl="3" indent="0">
              <a:buNone/>
            </a:pPr>
            <a:r>
              <a:rPr lang="en-US" altLang="zh-CN" sz="2200" dirty="0" smtClean="0">
                <a:latin typeface="微软雅黑" panose="020B0503020204020204" pitchFamily="34" charset="-122"/>
              </a:rPr>
              <a:t>	</a:t>
            </a:r>
            <a:r>
              <a:rPr lang="zh-CN" altLang="en-US" sz="1900" dirty="0" smtClean="0">
                <a:latin typeface="微软雅黑" panose="020B0503020204020204" pitchFamily="34" charset="-122"/>
              </a:rPr>
              <a:t>异步</a:t>
            </a:r>
            <a:r>
              <a:rPr lang="zh-CN" altLang="en-US" sz="1900" dirty="0" smtClean="0">
                <a:latin typeface="微软雅黑" panose="020B0503020204020204" pitchFamily="34" charset="-122"/>
              </a:rPr>
              <a:t>模块请求平均</a:t>
            </a:r>
            <a:r>
              <a:rPr lang="en-US" altLang="zh-CN" sz="1900" b="1" dirty="0" err="1" smtClean="0">
                <a:solidFill>
                  <a:srgbClr val="FF0000"/>
                </a:solidFill>
                <a:latin typeface="微软雅黑" panose="020B0503020204020204" pitchFamily="34" charset="-122"/>
              </a:rPr>
              <a:t>rt</a:t>
            </a:r>
            <a:r>
              <a:rPr lang="zh-CN" altLang="en-US" sz="1900" b="1" dirty="0" smtClean="0">
                <a:solidFill>
                  <a:srgbClr val="FF0000"/>
                </a:solidFill>
                <a:latin typeface="微软雅黑" panose="020B0503020204020204" pitchFamily="34" charset="-122"/>
              </a:rPr>
              <a:t>小于</a:t>
            </a:r>
            <a:r>
              <a:rPr lang="en-US" altLang="zh-CN" sz="1900" b="1" dirty="0" smtClean="0">
                <a:solidFill>
                  <a:srgbClr val="FF0000"/>
                </a:solidFill>
                <a:latin typeface="微软雅黑" panose="020B0503020204020204" pitchFamily="34" charset="-122"/>
              </a:rPr>
              <a:t>20ms</a:t>
            </a:r>
            <a:endParaRPr lang="en-US" altLang="zh-CN" sz="2100" b="1" dirty="0" smtClean="0">
              <a:solidFill>
                <a:srgbClr val="FF0000"/>
              </a:solidFill>
              <a:latin typeface="微软雅黑" panose="020B0503020204020204" pitchFamily="34" charset="-122"/>
            </a:endParaRPr>
          </a:p>
          <a:p>
            <a:pPr marL="1214437" lvl="2" indent="-457200">
              <a:buFont typeface="+mj-lt"/>
              <a:buAutoNum type="arabicPeriod"/>
            </a:pPr>
            <a:r>
              <a:rPr lang="en-US" altLang="zh-CN" sz="2200" dirty="0" err="1">
                <a:latin typeface="微软雅黑" panose="020B0503020204020204" pitchFamily="34" charset="-122"/>
              </a:rPr>
              <a:t>ThreadLocal</a:t>
            </a:r>
            <a:r>
              <a:rPr lang="zh-CN" altLang="en-US" sz="2200" dirty="0">
                <a:latin typeface="微软雅黑" panose="020B0503020204020204" pitchFamily="34" charset="-122"/>
              </a:rPr>
              <a:t>缓存</a:t>
            </a:r>
            <a:endParaRPr lang="en-US" altLang="zh-CN" sz="2200" dirty="0">
              <a:latin typeface="微软雅黑" panose="020B0503020204020204" pitchFamily="34" charset="-122"/>
            </a:endParaRPr>
          </a:p>
          <a:p>
            <a:pPr marL="1214437" lvl="3" indent="0">
              <a:buNone/>
            </a:pPr>
            <a:r>
              <a:rPr lang="en-US" altLang="zh-CN" sz="2200" dirty="0" smtClean="0">
                <a:latin typeface="微软雅黑" panose="020B0503020204020204" pitchFamily="34" charset="-122"/>
              </a:rPr>
              <a:t>	</a:t>
            </a:r>
            <a:r>
              <a:rPr lang="zh-CN" altLang="en-US" sz="1900" dirty="0">
                <a:latin typeface="微软雅黑" panose="020B0503020204020204" pitchFamily="34" charset="-122"/>
              </a:rPr>
              <a:t>装修发布操作仅增加一次</a:t>
            </a:r>
            <a:r>
              <a:rPr lang="en-US" altLang="zh-CN" sz="1900" dirty="0">
                <a:latin typeface="微软雅黑" panose="020B0503020204020204" pitchFamily="34" charset="-122"/>
              </a:rPr>
              <a:t>MySQL</a:t>
            </a:r>
            <a:r>
              <a:rPr lang="zh-CN" altLang="en-US" sz="1900" dirty="0">
                <a:latin typeface="微软雅黑" panose="020B0503020204020204" pitchFamily="34" charset="-122"/>
              </a:rPr>
              <a:t>读</a:t>
            </a:r>
            <a:endParaRPr lang="en-US" altLang="zh-CN" sz="1900" dirty="0">
              <a:latin typeface="微软雅黑" panose="020B0503020204020204" pitchFamily="34" charset="-122"/>
            </a:endParaRPr>
          </a:p>
          <a:p>
            <a:pPr marL="1214437" lvl="2" indent="-457200">
              <a:buFont typeface="+mj-lt"/>
              <a:buAutoNum type="arabicPeriod"/>
            </a:pPr>
            <a:r>
              <a:rPr lang="en-US" altLang="zh-CN" sz="2200" dirty="0" err="1">
                <a:latin typeface="微软雅黑" panose="020B0503020204020204" pitchFamily="34" charset="-122"/>
              </a:rPr>
              <a:t>dns-prefetch</a:t>
            </a:r>
            <a:endParaRPr lang="en-US" altLang="zh-CN" sz="2200" dirty="0">
              <a:latin typeface="微软雅黑" panose="020B0503020204020204" pitchFamily="34" charset="-122"/>
            </a:endParaRPr>
          </a:p>
          <a:p>
            <a:pPr marL="1214437" lvl="2" indent="-457200">
              <a:buFont typeface="+mj-lt"/>
              <a:buAutoNum type="arabicPeriod"/>
            </a:pPr>
            <a:r>
              <a:rPr lang="en-US" altLang="zh-CN" sz="2200" dirty="0">
                <a:latin typeface="微软雅黑" panose="020B0503020204020204" pitchFamily="34" charset="-122"/>
              </a:rPr>
              <a:t>TCP</a:t>
            </a:r>
            <a:r>
              <a:rPr lang="zh-CN" altLang="en-US" sz="2200" dirty="0" smtClean="0">
                <a:latin typeface="微软雅黑" panose="020B0503020204020204" pitchFamily="34" charset="-122"/>
              </a:rPr>
              <a:t>优化</a:t>
            </a:r>
            <a:endParaRPr lang="en-US" altLang="zh-CN" sz="2200" dirty="0" smtClean="0">
              <a:latin typeface="微软雅黑" panose="020B0503020204020204" pitchFamily="34" charset="-122"/>
            </a:endParaRPr>
          </a:p>
          <a:p>
            <a:pPr marL="1214437" lvl="2" indent="-457200">
              <a:buFont typeface="+mj-lt"/>
              <a:buAutoNum type="arabicPeriod"/>
            </a:pPr>
            <a:r>
              <a:rPr lang="zh-CN" altLang="en-US" sz="2200" dirty="0" smtClean="0">
                <a:latin typeface="微软雅黑" panose="020B0503020204020204" pitchFamily="34" charset="-122"/>
              </a:rPr>
              <a:t>同域名访问</a:t>
            </a:r>
            <a:endParaRPr lang="en-US" altLang="zh-CN" sz="2200" dirty="0">
              <a:latin typeface="微软雅黑" panose="020B0503020204020204" pitchFamily="34" charset="-122"/>
            </a:endParaRPr>
          </a:p>
        </p:txBody>
      </p:sp>
    </p:spTree>
    <p:extLst>
      <p:ext uri="{BB962C8B-B14F-4D97-AF65-F5344CB8AC3E}">
        <p14:creationId xmlns:p14="http://schemas.microsoft.com/office/powerpoint/2010/main" val="1906821536"/>
      </p:ext>
    </p:extLst>
  </p:cSld>
  <p:clrMapOvr>
    <a:masterClrMapping/>
  </p:clrMapOvr>
  <p:transition advTm="445781"/>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76200"/>
            <a:ext cx="8229600" cy="1143000"/>
          </a:xfrm>
        </p:spPr>
        <p:txBody>
          <a:bodyPr>
            <a:normAutofit/>
          </a:bodyPr>
          <a:lstStyle/>
          <a:p>
            <a:r>
              <a:rPr lang="zh-CN" altLang="en-US" sz="4000" dirty="0" smtClean="0"/>
              <a:t>店铺浏览异步化</a:t>
            </a:r>
          </a:p>
        </p:txBody>
      </p:sp>
      <p:sp>
        <p:nvSpPr>
          <p:cNvPr id="5" name="内容占位符 2"/>
          <p:cNvSpPr>
            <a:spLocks noGrp="1"/>
          </p:cNvSpPr>
          <p:nvPr>
            <p:ph idx="1"/>
          </p:nvPr>
        </p:nvSpPr>
        <p:spPr>
          <a:xfrm>
            <a:off x="304800" y="1085800"/>
            <a:ext cx="8839200" cy="1911152"/>
          </a:xfrm>
        </p:spPr>
        <p:txBody>
          <a:bodyPr>
            <a:normAutofit fontScale="92500" lnSpcReduction="10000"/>
          </a:bodyPr>
          <a:lstStyle/>
          <a:p>
            <a:pPr marL="357187" lvl="1" indent="0">
              <a:buNone/>
            </a:pPr>
            <a:r>
              <a:rPr lang="en-US" altLang="zh-CN" b="1" dirty="0" smtClean="0">
                <a:latin typeface="微软雅黑" panose="020B0503020204020204" pitchFamily="34" charset="-122"/>
              </a:rPr>
              <a:t>·  </a:t>
            </a:r>
            <a:r>
              <a:rPr lang="zh-CN" altLang="en-US" b="1" dirty="0" smtClean="0">
                <a:latin typeface="微软雅黑" panose="020B0503020204020204" pitchFamily="34" charset="-122"/>
              </a:rPr>
              <a:t>成果</a:t>
            </a:r>
            <a:endParaRPr lang="en-US" altLang="zh-CN" b="1" dirty="0" smtClean="0">
              <a:latin typeface="微软雅黑" panose="020B0503020204020204" pitchFamily="34" charset="-122"/>
            </a:endParaRPr>
          </a:p>
          <a:p>
            <a:pPr marL="1271587" lvl="2" indent="-514350">
              <a:buFont typeface="+mj-lt"/>
              <a:buAutoNum type="arabicPeriod"/>
            </a:pPr>
            <a:r>
              <a:rPr lang="zh-CN" altLang="en-US" sz="2000" dirty="0" smtClean="0">
                <a:latin typeface="微软雅黑" panose="020B0503020204020204" pitchFamily="34" charset="-122"/>
              </a:rPr>
              <a:t>页面首次输出</a:t>
            </a:r>
            <a:r>
              <a:rPr lang="en-US" altLang="zh-CN" sz="2000" dirty="0" smtClean="0">
                <a:latin typeface="微软雅黑" panose="020B0503020204020204" pitchFamily="34" charset="-122"/>
              </a:rPr>
              <a:t>HTML</a:t>
            </a:r>
            <a:r>
              <a:rPr lang="zh-CN" altLang="en-US" sz="2000" dirty="0" smtClean="0">
                <a:latin typeface="微软雅黑" panose="020B0503020204020204" pitchFamily="34" charset="-122"/>
              </a:rPr>
              <a:t>减少</a:t>
            </a:r>
            <a:r>
              <a:rPr lang="en-US" altLang="zh-CN" sz="2000" dirty="0" smtClean="0">
                <a:latin typeface="微软雅黑" panose="020B0503020204020204" pitchFamily="34" charset="-122"/>
              </a:rPr>
              <a:t>80</a:t>
            </a:r>
            <a:r>
              <a:rPr lang="en-US" altLang="zh-CN" sz="2000" dirty="0" smtClean="0">
                <a:latin typeface="微软雅黑" panose="020B0503020204020204" pitchFamily="34" charset="-122"/>
              </a:rPr>
              <a:t>%(</a:t>
            </a:r>
            <a:r>
              <a:rPr lang="en-US" altLang="zh-CN" sz="2000" dirty="0" err="1" smtClean="0">
                <a:latin typeface="微软雅黑" panose="020B0503020204020204" pitchFamily="34" charset="-122"/>
              </a:rPr>
              <a:t>gzip</a:t>
            </a:r>
            <a:r>
              <a:rPr lang="zh-CN" altLang="en-US" sz="2000" dirty="0" smtClean="0">
                <a:latin typeface="微软雅黑" panose="020B0503020204020204" pitchFamily="34" charset="-122"/>
              </a:rPr>
              <a:t>前</a:t>
            </a:r>
            <a:r>
              <a:rPr lang="en-US" altLang="zh-CN" sz="2000" dirty="0" smtClean="0">
                <a:latin typeface="微软雅黑" panose="020B0503020204020204" pitchFamily="34" charset="-122"/>
              </a:rPr>
              <a:t>)</a:t>
            </a:r>
            <a:r>
              <a:rPr lang="zh-CN" altLang="en-US" sz="2000" dirty="0" smtClean="0">
                <a:latin typeface="微软雅黑" panose="020B0503020204020204" pitchFamily="34" charset="-122"/>
              </a:rPr>
              <a:t>，</a:t>
            </a:r>
            <a:r>
              <a:rPr lang="zh-CN" altLang="en-US" sz="2000" dirty="0" smtClean="0">
                <a:latin typeface="微软雅黑" panose="020B0503020204020204" pitchFamily="34" charset="-122"/>
              </a:rPr>
              <a:t>平均大小降低到</a:t>
            </a:r>
            <a:r>
              <a:rPr lang="en-US" altLang="zh-CN" sz="2000" dirty="0" smtClean="0">
                <a:latin typeface="微软雅黑" panose="020B0503020204020204" pitchFamily="34" charset="-122"/>
              </a:rPr>
              <a:t>20KB</a:t>
            </a:r>
          </a:p>
          <a:p>
            <a:pPr marL="1271587" lvl="2" indent="-514350">
              <a:buFont typeface="+mj-lt"/>
              <a:buAutoNum type="arabicPeriod"/>
            </a:pPr>
            <a:r>
              <a:rPr lang="zh-CN" altLang="en-US" sz="2000" dirty="0" smtClean="0">
                <a:latin typeface="微软雅黑" panose="020B0503020204020204" pitchFamily="34" charset="-122"/>
              </a:rPr>
              <a:t>异步模块输出</a:t>
            </a:r>
            <a:r>
              <a:rPr lang="en-US" altLang="zh-CN" sz="2000" dirty="0" smtClean="0">
                <a:latin typeface="微软雅黑" panose="020B0503020204020204" pitchFamily="34" charset="-122"/>
              </a:rPr>
              <a:t>HTML</a:t>
            </a:r>
            <a:r>
              <a:rPr lang="zh-CN" altLang="en-US" sz="2000" dirty="0" smtClean="0">
                <a:latin typeface="微软雅黑" panose="020B0503020204020204" pitchFamily="34" charset="-122"/>
              </a:rPr>
              <a:t>平均大小仅</a:t>
            </a:r>
            <a:r>
              <a:rPr lang="en-US" altLang="zh-CN" sz="2000" dirty="0" smtClean="0">
                <a:latin typeface="微软雅黑" panose="020B0503020204020204" pitchFamily="34" charset="-122"/>
              </a:rPr>
              <a:t>2KB</a:t>
            </a:r>
            <a:endParaRPr lang="en-US" altLang="zh-CN" sz="2000" dirty="0">
              <a:latin typeface="微软雅黑" panose="020B0503020204020204" pitchFamily="34" charset="-122"/>
            </a:endParaRPr>
          </a:p>
          <a:p>
            <a:pPr marL="1214437" lvl="3" indent="0">
              <a:buNone/>
            </a:pPr>
            <a:r>
              <a:rPr lang="en-US" altLang="zh-CN" sz="1800" dirty="0" smtClean="0">
                <a:latin typeface="微软雅黑" panose="020B0503020204020204" pitchFamily="34" charset="-122"/>
              </a:rPr>
              <a:t>	</a:t>
            </a:r>
            <a:r>
              <a:rPr lang="zh-CN" altLang="en-US" sz="1800" dirty="0" smtClean="0">
                <a:latin typeface="微软雅黑" panose="020B0503020204020204" pitchFamily="34" charset="-122"/>
              </a:rPr>
              <a:t>完全</a:t>
            </a:r>
            <a:r>
              <a:rPr lang="zh-CN" altLang="en-US" sz="1800" dirty="0" smtClean="0">
                <a:latin typeface="微软雅黑" panose="020B0503020204020204" pitchFamily="34" charset="-122"/>
              </a:rPr>
              <a:t>解决过去卖家自定义装修导致页面过大的问题</a:t>
            </a:r>
            <a:endParaRPr lang="en-US" altLang="zh-CN" sz="1800" dirty="0" smtClean="0">
              <a:latin typeface="微软雅黑" panose="020B0503020204020204" pitchFamily="34" charset="-122"/>
            </a:endParaRPr>
          </a:p>
          <a:p>
            <a:pPr marL="1271587" lvl="2" indent="-514350">
              <a:buFont typeface="+mj-lt"/>
              <a:buAutoNum type="arabicPeriod"/>
            </a:pPr>
            <a:r>
              <a:rPr lang="en-US" altLang="zh-CN" sz="2000" dirty="0" smtClean="0">
                <a:latin typeface="微软雅黑" panose="020B0503020204020204" pitchFamily="34" charset="-122"/>
              </a:rPr>
              <a:t>QPS</a:t>
            </a:r>
            <a:r>
              <a:rPr lang="zh-CN" altLang="en-US" sz="2000" dirty="0" smtClean="0">
                <a:latin typeface="微软雅黑" panose="020B0503020204020204" pitchFamily="34" charset="-122"/>
              </a:rPr>
              <a:t>提升</a:t>
            </a:r>
            <a:r>
              <a:rPr lang="en-US" altLang="zh-CN" sz="2800" b="1" dirty="0" smtClean="0">
                <a:solidFill>
                  <a:srgbClr val="FF0000"/>
                </a:solidFill>
                <a:latin typeface="微软雅黑" panose="020B0503020204020204" pitchFamily="34" charset="-122"/>
              </a:rPr>
              <a:t>100%</a:t>
            </a:r>
            <a:r>
              <a:rPr lang="zh-CN" altLang="en-US" sz="2000" dirty="0" smtClean="0">
                <a:latin typeface="微软雅黑" panose="020B0503020204020204" pitchFamily="34" charset="-122"/>
              </a:rPr>
              <a:t>，</a:t>
            </a:r>
            <a:r>
              <a:rPr lang="en-US" altLang="zh-CN" sz="2000" dirty="0" err="1" smtClean="0">
                <a:latin typeface="微软雅黑" panose="020B0503020204020204" pitchFamily="34" charset="-122"/>
              </a:rPr>
              <a:t>rt</a:t>
            </a:r>
            <a:r>
              <a:rPr lang="zh-CN" altLang="en-US" sz="2000" dirty="0" smtClean="0">
                <a:latin typeface="微软雅黑" panose="020B0503020204020204" pitchFamily="34" charset="-122"/>
              </a:rPr>
              <a:t>下降</a:t>
            </a:r>
            <a:r>
              <a:rPr lang="en-US" altLang="zh-CN" sz="2000" b="1" dirty="0" smtClean="0">
                <a:solidFill>
                  <a:srgbClr val="FF0000"/>
                </a:solidFill>
                <a:latin typeface="微软雅黑" panose="020B0503020204020204" pitchFamily="34" charset="-122"/>
              </a:rPr>
              <a:t>20ms</a:t>
            </a:r>
            <a:endParaRPr lang="en-US" altLang="zh-CN" sz="2000" b="1" dirty="0" smtClean="0">
              <a:solidFill>
                <a:srgbClr val="FF0000"/>
              </a:solidFill>
              <a:latin typeface="微软雅黑" panose="020B0503020204020204" pitchFamily="34" charset="-122"/>
            </a:endParaRPr>
          </a:p>
        </p:txBody>
      </p:sp>
      <p:pic>
        <p:nvPicPr>
          <p:cNvPr id="6" name="图片 5"/>
          <p:cNvPicPr>
            <a:picLocks noChangeAspect="1"/>
          </p:cNvPicPr>
          <p:nvPr/>
        </p:nvPicPr>
        <p:blipFill>
          <a:blip r:embed="rId4"/>
          <a:stretch>
            <a:fillRect/>
          </a:stretch>
        </p:blipFill>
        <p:spPr>
          <a:xfrm>
            <a:off x="35496" y="2911038"/>
            <a:ext cx="4996511" cy="3902338"/>
          </a:xfrm>
          <a:prstGeom prst="rect">
            <a:avLst/>
          </a:prstGeom>
        </p:spPr>
      </p:pic>
      <p:pic>
        <p:nvPicPr>
          <p:cNvPr id="7" name="图片 6"/>
          <p:cNvPicPr>
            <a:picLocks noChangeAspect="1"/>
          </p:cNvPicPr>
          <p:nvPr/>
        </p:nvPicPr>
        <p:blipFill>
          <a:blip r:embed="rId5"/>
          <a:stretch>
            <a:fillRect/>
          </a:stretch>
        </p:blipFill>
        <p:spPr>
          <a:xfrm>
            <a:off x="4554286" y="2924944"/>
            <a:ext cx="4554218" cy="3902480"/>
          </a:xfrm>
          <a:prstGeom prst="rect">
            <a:avLst/>
          </a:prstGeom>
        </p:spPr>
      </p:pic>
    </p:spTree>
    <p:extLst>
      <p:ext uri="{BB962C8B-B14F-4D97-AF65-F5344CB8AC3E}">
        <p14:creationId xmlns:p14="http://schemas.microsoft.com/office/powerpoint/2010/main" val="2553430724"/>
      </p:ext>
    </p:extLst>
  </p:cSld>
  <p:clrMapOvr>
    <a:masterClrMapping/>
  </p:clrMapOvr>
  <p:transition advTm="445781"/>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2290" name="标题 1"/>
          <p:cNvSpPr>
            <a:spLocks noGrp="1"/>
          </p:cNvSpPr>
          <p:nvPr>
            <p:ph type="title"/>
          </p:nvPr>
        </p:nvSpPr>
        <p:spPr>
          <a:xfrm>
            <a:off x="457200" y="-76200"/>
            <a:ext cx="8229600" cy="1143000"/>
          </a:xfrm>
        </p:spPr>
        <p:txBody>
          <a:bodyPr/>
          <a:lstStyle/>
          <a:p>
            <a:r>
              <a:rPr lang="en-US" altLang="zh-CN" dirty="0" smtClean="0"/>
              <a:t>JAE</a:t>
            </a:r>
            <a:r>
              <a:rPr lang="zh-CN" altLang="en-US" dirty="0" smtClean="0"/>
              <a:t>稳定性治理</a:t>
            </a:r>
            <a:endParaRPr lang="en-US" dirty="0" smtClean="0"/>
          </a:p>
        </p:txBody>
      </p:sp>
      <p:sp>
        <p:nvSpPr>
          <p:cNvPr id="3" name="TextBox 2"/>
          <p:cNvSpPr txBox="1"/>
          <p:nvPr/>
        </p:nvSpPr>
        <p:spPr>
          <a:xfrm>
            <a:off x="899592" y="1447036"/>
            <a:ext cx="7488832" cy="707886"/>
          </a:xfrm>
          <a:prstGeom prst="rect">
            <a:avLst/>
          </a:prstGeom>
          <a:noFill/>
        </p:spPr>
        <p:txBody>
          <a:bodyPr wrap="square" rtlCol="0">
            <a:spAutoFit/>
          </a:bodyPr>
          <a:lstStyle/>
          <a:p>
            <a:pPr>
              <a:buClr>
                <a:srgbClr val="C00000"/>
              </a:buClr>
              <a:buFont typeface="Wingdings" pitchFamily="2" charset="2"/>
              <a:buChar char="p"/>
            </a:pPr>
            <a:r>
              <a:rPr lang="zh-CN" altLang="en-US" sz="2000" dirty="0" smtClean="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TAE</a:t>
            </a:r>
            <a:r>
              <a:rPr lang="zh-CN" altLang="en-US" sz="2000" dirty="0" smtClean="0">
                <a:latin typeface="微软雅黑" pitchFamily="34" charset="-122"/>
                <a:ea typeface="微软雅黑" pitchFamily="34" charset="-122"/>
              </a:rPr>
              <a:t>团队和</a:t>
            </a:r>
            <a:r>
              <a:rPr lang="en-US" altLang="zh-CN" sz="2000" dirty="0" smtClean="0">
                <a:latin typeface="微软雅黑" pitchFamily="34" charset="-122"/>
                <a:ea typeface="微软雅黑" pitchFamily="34" charset="-122"/>
              </a:rPr>
              <a:t>ACE</a:t>
            </a:r>
            <a:r>
              <a:rPr lang="zh-CN" altLang="en-US" sz="2000" dirty="0" smtClean="0">
                <a:latin typeface="微软雅黑" pitchFamily="34" charset="-122"/>
                <a:ea typeface="微软雅黑" pitchFamily="34" charset="-122"/>
              </a:rPr>
              <a:t>团队共建</a:t>
            </a:r>
            <a:r>
              <a:rPr lang="en-US" altLang="zh-CN" sz="2000" dirty="0" err="1" smtClean="0">
                <a:latin typeface="微软雅黑" pitchFamily="34" charset="-122"/>
                <a:ea typeface="微软雅黑" pitchFamily="34" charset="-122"/>
              </a:rPr>
              <a:t>PaaS</a:t>
            </a:r>
            <a:r>
              <a:rPr lang="zh-CN" altLang="en-US" sz="2000" dirty="0" smtClean="0">
                <a:latin typeface="微软雅黑" pitchFamily="34" charset="-122"/>
                <a:ea typeface="微软雅黑" pitchFamily="34" charset="-122"/>
              </a:rPr>
              <a:t>平台</a:t>
            </a:r>
            <a:endParaRPr lang="en-US" altLang="zh-CN" sz="2000" dirty="0" smtClean="0">
              <a:latin typeface="微软雅黑" pitchFamily="34" charset="-122"/>
              <a:ea typeface="微软雅黑" pitchFamily="34" charset="-122"/>
            </a:endParaRPr>
          </a:p>
          <a:p>
            <a:pPr>
              <a:buClr>
                <a:srgbClr val="C00000"/>
              </a:buClr>
              <a:buFont typeface="Wingdings" pitchFamily="2" charset="2"/>
              <a:buChar char="p"/>
            </a:pPr>
            <a:r>
              <a:rPr lang="en-US" altLang="zh-CN" sz="2000" dirty="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希望利用店铺线和</a:t>
            </a:r>
            <a:r>
              <a:rPr lang="en-US" altLang="zh-CN" sz="2000" dirty="0" smtClean="0">
                <a:latin typeface="微软雅黑" pitchFamily="34" charset="-122"/>
                <a:ea typeface="微软雅黑" pitchFamily="34" charset="-122"/>
              </a:rPr>
              <a:t>TAE 1.0</a:t>
            </a:r>
            <a:r>
              <a:rPr lang="zh-CN" altLang="en-US" sz="2000" dirty="0" smtClean="0">
                <a:latin typeface="微软雅黑" pitchFamily="34" charset="-122"/>
                <a:ea typeface="微软雅黑" pitchFamily="34" charset="-122"/>
              </a:rPr>
              <a:t>的稳定性经验，增强</a:t>
            </a:r>
            <a:r>
              <a:rPr lang="en-US" altLang="zh-CN" sz="2000" dirty="0" smtClean="0">
                <a:latin typeface="微软雅黑" pitchFamily="34" charset="-122"/>
                <a:ea typeface="微软雅黑" pitchFamily="34" charset="-122"/>
              </a:rPr>
              <a:t>JAE</a:t>
            </a:r>
            <a:r>
              <a:rPr lang="zh-CN" altLang="en-US" sz="2000" dirty="0" smtClean="0">
                <a:latin typeface="微软雅黑" pitchFamily="34" charset="-122"/>
                <a:ea typeface="微软雅黑" pitchFamily="34" charset="-122"/>
              </a:rPr>
              <a:t>的稳定性</a:t>
            </a:r>
            <a:endParaRPr lang="en-US" altLang="zh-CN" sz="2000" dirty="0" smtClean="0">
              <a:latin typeface="微软雅黑" pitchFamily="34" charset="-122"/>
              <a:ea typeface="微软雅黑" pitchFamily="34" charset="-122"/>
            </a:endParaRPr>
          </a:p>
        </p:txBody>
      </p:sp>
      <p:sp>
        <p:nvSpPr>
          <p:cNvPr id="4" name="Rectangle 7"/>
          <p:cNvSpPr>
            <a:spLocks noChangeArrowheads="1"/>
          </p:cNvSpPr>
          <p:nvPr/>
        </p:nvSpPr>
        <p:spPr bwMode="auto">
          <a:xfrm>
            <a:off x="395536" y="1052736"/>
            <a:ext cx="4659313" cy="461665"/>
          </a:xfrm>
          <a:prstGeom prst="rect">
            <a:avLst/>
          </a:prstGeom>
          <a:noFill/>
          <a:ln w="9525">
            <a:noFill/>
            <a:miter lim="800000"/>
            <a:headEnd/>
            <a:tailEnd/>
          </a:ln>
        </p:spPr>
        <p:txBody>
          <a:bodyPr>
            <a:spAutoFit/>
          </a:bodyPr>
          <a:lstStyle/>
          <a:p>
            <a:pPr marL="704850" lvl="1" indent="-342900" algn="l">
              <a:spcBef>
                <a:spcPct val="20000"/>
              </a:spcBef>
              <a:spcAft>
                <a:spcPct val="20000"/>
              </a:spcAft>
              <a:buClr>
                <a:srgbClr val="346A6C"/>
              </a:buClr>
            </a:pPr>
            <a:r>
              <a:rPr lang="zh-CN" altLang="en-US" sz="2400" b="1" dirty="0">
                <a:latin typeface="微软雅黑" pitchFamily="34" charset="-122"/>
                <a:ea typeface="微软雅黑" pitchFamily="34" charset="-122"/>
              </a:rPr>
              <a:t>背景</a:t>
            </a:r>
            <a:r>
              <a:rPr kumimoji="0" lang="en-US" altLang="zh-CN" sz="2400" b="1" dirty="0" smtClean="0">
                <a:latin typeface="微软雅黑" pitchFamily="34" charset="-122"/>
                <a:ea typeface="微软雅黑" pitchFamily="34" charset="-122"/>
              </a:rPr>
              <a:t> </a:t>
            </a:r>
          </a:p>
        </p:txBody>
      </p:sp>
      <p:sp>
        <p:nvSpPr>
          <p:cNvPr id="5" name="Rectangle 7"/>
          <p:cNvSpPr>
            <a:spLocks noChangeArrowheads="1"/>
          </p:cNvSpPr>
          <p:nvPr/>
        </p:nvSpPr>
        <p:spPr bwMode="auto">
          <a:xfrm>
            <a:off x="395536" y="2492896"/>
            <a:ext cx="4659313" cy="461665"/>
          </a:xfrm>
          <a:prstGeom prst="rect">
            <a:avLst/>
          </a:prstGeom>
          <a:noFill/>
          <a:ln w="9525">
            <a:noFill/>
            <a:miter lim="800000"/>
            <a:headEnd/>
            <a:tailEnd/>
          </a:ln>
        </p:spPr>
        <p:txBody>
          <a:bodyPr>
            <a:spAutoFit/>
          </a:bodyPr>
          <a:lstStyle/>
          <a:p>
            <a:pPr marL="704850" lvl="1" indent="-342900" algn="l">
              <a:spcBef>
                <a:spcPct val="20000"/>
              </a:spcBef>
              <a:spcAft>
                <a:spcPct val="20000"/>
              </a:spcAft>
              <a:buClr>
                <a:srgbClr val="346A6C"/>
              </a:buClr>
            </a:pPr>
            <a:r>
              <a:rPr kumimoji="0" lang="zh-CN" altLang="en-US" sz="2400" b="1" dirty="0" smtClean="0">
                <a:latin typeface="微软雅黑" pitchFamily="34" charset="-122"/>
                <a:ea typeface="微软雅黑" pitchFamily="34" charset="-122"/>
              </a:rPr>
              <a:t>主要工作</a:t>
            </a:r>
            <a:endParaRPr kumimoji="0" lang="en-US" altLang="zh-CN" sz="2400" b="1" dirty="0" smtClean="0">
              <a:latin typeface="微软雅黑" pitchFamily="34" charset="-122"/>
              <a:ea typeface="微软雅黑" pitchFamily="34" charset="-122"/>
            </a:endParaRPr>
          </a:p>
        </p:txBody>
      </p:sp>
      <p:sp>
        <p:nvSpPr>
          <p:cNvPr id="6" name="TextBox 5"/>
          <p:cNvSpPr txBox="1"/>
          <p:nvPr/>
        </p:nvSpPr>
        <p:spPr>
          <a:xfrm>
            <a:off x="899592" y="2924944"/>
            <a:ext cx="7488832" cy="3785652"/>
          </a:xfrm>
          <a:prstGeom prst="rect">
            <a:avLst/>
          </a:prstGeom>
          <a:noFill/>
        </p:spPr>
        <p:txBody>
          <a:bodyPr wrap="square" rtlCol="0">
            <a:spAutoFit/>
          </a:bodyPr>
          <a:lstStyle/>
          <a:p>
            <a:pPr>
              <a:buClr>
                <a:srgbClr val="C00000"/>
              </a:buClr>
              <a:buFont typeface="Wingdings" pitchFamily="2" charset="2"/>
              <a:buChar char="p"/>
            </a:pPr>
            <a:r>
              <a:rPr lang="zh-CN" altLang="en-US" sz="1600" dirty="0" smtClean="0">
                <a:latin typeface="微软雅黑" pitchFamily="34" charset="-122"/>
                <a:ea typeface="微软雅黑" pitchFamily="34" charset="-122"/>
              </a:rPr>
              <a:t> 在</a:t>
            </a:r>
            <a:r>
              <a:rPr lang="en-US" altLang="zh-CN" sz="1600" dirty="0" smtClean="0">
                <a:latin typeface="微软雅黑" pitchFamily="34" charset="-122"/>
                <a:ea typeface="微软雅黑" pitchFamily="34" charset="-122"/>
              </a:rPr>
              <a:t>ACE</a:t>
            </a:r>
            <a:r>
              <a:rPr lang="zh-CN" altLang="en-US" sz="1600" dirty="0" smtClean="0">
                <a:latin typeface="微软雅黑" pitchFamily="34" charset="-122"/>
                <a:ea typeface="微软雅黑" pitchFamily="34" charset="-122"/>
              </a:rPr>
              <a:t>团队轮岗</a:t>
            </a:r>
            <a:endParaRPr lang="en-US" altLang="zh-CN" sz="1600" dirty="0" smtClean="0">
              <a:latin typeface="微软雅黑" pitchFamily="34" charset="-122"/>
              <a:ea typeface="微软雅黑" pitchFamily="34" charset="-122"/>
            </a:endParaRPr>
          </a:p>
          <a:p>
            <a:pPr>
              <a:buClr>
                <a:srgbClr val="C00000"/>
              </a:buClr>
              <a:buFont typeface="Wingdings" pitchFamily="2" charset="2"/>
              <a:buChar char="p"/>
            </a:pPr>
            <a:r>
              <a:rPr lang="en-US" altLang="zh-CN" sz="1600" dirty="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熟悉</a:t>
            </a:r>
            <a:r>
              <a:rPr lang="en-US" altLang="zh-CN" sz="1600" dirty="0" smtClean="0">
                <a:latin typeface="微软雅黑" pitchFamily="34" charset="-122"/>
                <a:ea typeface="微软雅黑" pitchFamily="34" charset="-122"/>
              </a:rPr>
              <a:t>ACE</a:t>
            </a:r>
            <a:r>
              <a:rPr lang="zh-CN" altLang="en-US" sz="1600" dirty="0" smtClean="0">
                <a:latin typeface="微软雅黑" pitchFamily="34" charset="-122"/>
                <a:ea typeface="微软雅黑" pitchFamily="34" charset="-122"/>
              </a:rPr>
              <a:t>底层架构</a:t>
            </a:r>
            <a:endParaRPr lang="en-US" altLang="zh-CN" sz="1600" dirty="0" smtClean="0">
              <a:latin typeface="微软雅黑" pitchFamily="34" charset="-122"/>
              <a:ea typeface="微软雅黑" pitchFamily="34" charset="-122"/>
            </a:endParaRPr>
          </a:p>
          <a:p>
            <a:pPr>
              <a:buClr>
                <a:srgbClr val="C00000"/>
              </a:buClr>
              <a:buFont typeface="Wingdings" pitchFamily="2" charset="2"/>
              <a:buChar char="p"/>
            </a:pP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从无到有设计</a:t>
            </a:r>
            <a:r>
              <a:rPr lang="en-US" altLang="zh-CN" sz="1600" dirty="0">
                <a:latin typeface="微软雅黑" pitchFamily="34" charset="-122"/>
                <a:ea typeface="微软雅黑" pitchFamily="34" charset="-122"/>
              </a:rPr>
              <a:t>JAE</a:t>
            </a:r>
            <a:r>
              <a:rPr lang="zh-CN" altLang="en-US" sz="1600" dirty="0">
                <a:latin typeface="微软雅黑" pitchFamily="34" charset="-122"/>
                <a:ea typeface="微软雅黑" pitchFamily="34" charset="-122"/>
              </a:rPr>
              <a:t>监控报警</a:t>
            </a:r>
            <a:r>
              <a:rPr lang="zh-CN" altLang="en-US" sz="1600" dirty="0" smtClean="0">
                <a:latin typeface="微软雅黑" pitchFamily="34" charset="-122"/>
                <a:ea typeface="微软雅黑" pitchFamily="34" charset="-122"/>
              </a:rPr>
              <a:t>系统</a:t>
            </a:r>
            <a:endParaRPr lang="en-US" altLang="zh-CN" sz="1600" dirty="0" smtClean="0">
              <a:latin typeface="微软雅黑" pitchFamily="34" charset="-122"/>
              <a:ea typeface="微软雅黑" pitchFamily="34" charset="-122"/>
            </a:endParaRPr>
          </a:p>
          <a:p>
            <a:pPr>
              <a:buClr>
                <a:srgbClr val="C00000"/>
              </a:buClr>
              <a:buFont typeface="Wingdings" pitchFamily="2" charset="2"/>
              <a:buChar char="p"/>
            </a:pP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监控项</a:t>
            </a:r>
            <a:endParaRPr lang="en-US" altLang="zh-CN" sz="1600" dirty="0" smtClean="0">
              <a:latin typeface="微软雅黑" pitchFamily="34" charset="-122"/>
              <a:ea typeface="微软雅黑" pitchFamily="34" charset="-122"/>
            </a:endParaRPr>
          </a:p>
          <a:p>
            <a:pPr lvl="1">
              <a:buClr>
                <a:srgbClr val="C00000"/>
              </a:buClr>
              <a:buFont typeface="Wingdings" pitchFamily="2" charset="2"/>
              <a:buChar char="p"/>
            </a:pPr>
            <a:r>
              <a:rPr lang="en-US" altLang="zh-CN" sz="1600" dirty="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CPU</a:t>
            </a:r>
            <a:r>
              <a:rPr lang="zh-CN" altLang="en-US" sz="1600" dirty="0" smtClean="0">
                <a:latin typeface="微软雅黑" pitchFamily="34" charset="-122"/>
                <a:ea typeface="微软雅黑" pitchFamily="34" charset="-122"/>
              </a:rPr>
              <a:t>、内存、网络</a:t>
            </a:r>
            <a:r>
              <a:rPr lang="en-US" altLang="zh-CN" sz="1600" dirty="0" smtClean="0">
                <a:latin typeface="微软雅黑" pitchFamily="34" charset="-122"/>
                <a:ea typeface="微软雅黑" pitchFamily="34" charset="-122"/>
              </a:rPr>
              <a:t>I/O</a:t>
            </a:r>
          </a:p>
          <a:p>
            <a:pPr lvl="1">
              <a:buClr>
                <a:srgbClr val="C00000"/>
              </a:buClr>
              <a:buFont typeface="Wingdings" pitchFamily="2" charset="2"/>
              <a:buChar char="p"/>
            </a:pPr>
            <a:r>
              <a:rPr lang="en-US" altLang="zh-CN" sz="1600" dirty="0">
                <a:latin typeface="微软雅黑" pitchFamily="34" charset="-122"/>
                <a:ea typeface="微软雅黑" pitchFamily="34" charset="-122"/>
              </a:rPr>
              <a:t> </a:t>
            </a:r>
            <a:r>
              <a:rPr lang="en-US" altLang="zh-CN" sz="1600" dirty="0" err="1" smtClean="0">
                <a:latin typeface="微软雅黑" pitchFamily="34" charset="-122"/>
                <a:ea typeface="微软雅黑" pitchFamily="34" charset="-122"/>
              </a:rPr>
              <a:t>nginx</a:t>
            </a:r>
            <a:r>
              <a:rPr lang="zh-CN" altLang="en-US" sz="1600" dirty="0" smtClean="0">
                <a:latin typeface="微软雅黑" pitchFamily="34" charset="-122"/>
                <a:ea typeface="微软雅黑" pitchFamily="34" charset="-122"/>
              </a:rPr>
              <a:t>健康状态</a:t>
            </a:r>
            <a:endParaRPr lang="en-US" altLang="zh-CN" sz="1600" dirty="0" smtClean="0">
              <a:latin typeface="微软雅黑" pitchFamily="34" charset="-122"/>
              <a:ea typeface="微软雅黑" pitchFamily="34" charset="-122"/>
            </a:endParaRPr>
          </a:p>
          <a:p>
            <a:pPr lvl="1">
              <a:buClr>
                <a:srgbClr val="C00000"/>
              </a:buClr>
              <a:buFont typeface="Wingdings" pitchFamily="2" charset="2"/>
              <a:buChar char="p"/>
            </a:pPr>
            <a:r>
              <a:rPr lang="en-US" altLang="zh-CN" sz="1600" dirty="0">
                <a:latin typeface="微软雅黑" pitchFamily="34" charset="-122"/>
                <a:ea typeface="微软雅黑" pitchFamily="34" charset="-122"/>
              </a:rPr>
              <a:t> </a:t>
            </a:r>
            <a:r>
              <a:rPr lang="en-US" altLang="zh-CN" sz="1600" dirty="0" err="1" smtClean="0">
                <a:latin typeface="微软雅黑" pitchFamily="34" charset="-122"/>
                <a:ea typeface="微软雅黑" pitchFamily="34" charset="-122"/>
              </a:rPr>
              <a:t>nginx</a:t>
            </a:r>
            <a:r>
              <a:rPr lang="zh-CN" altLang="en-US" sz="1600" dirty="0" smtClean="0">
                <a:latin typeface="微软雅黑" pitchFamily="34" charset="-122"/>
                <a:ea typeface="微软雅黑" pitchFamily="34" charset="-122"/>
              </a:rPr>
              <a:t>路由一致性</a:t>
            </a:r>
            <a:endParaRPr lang="en-US" altLang="zh-CN" sz="1600" dirty="0" smtClean="0">
              <a:latin typeface="微软雅黑" pitchFamily="34" charset="-122"/>
              <a:ea typeface="微软雅黑" pitchFamily="34" charset="-122"/>
            </a:endParaRPr>
          </a:p>
          <a:p>
            <a:pPr lvl="1">
              <a:buClr>
                <a:srgbClr val="C00000"/>
              </a:buClr>
              <a:buFont typeface="Wingdings" pitchFamily="2" charset="2"/>
              <a:buChar char="p"/>
            </a:pPr>
            <a:r>
              <a:rPr lang="en-US" altLang="zh-CN" sz="1600" dirty="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LXC</a:t>
            </a:r>
            <a:r>
              <a:rPr lang="zh-CN" altLang="en-US" sz="1600" dirty="0" smtClean="0">
                <a:latin typeface="微软雅黑" pitchFamily="34" charset="-122"/>
                <a:ea typeface="微软雅黑" pitchFamily="34" charset="-122"/>
              </a:rPr>
              <a:t>容器健康状态</a:t>
            </a:r>
            <a:endParaRPr lang="en-US" altLang="zh-CN" sz="1600" dirty="0">
              <a:latin typeface="微软雅黑" pitchFamily="34" charset="-122"/>
              <a:ea typeface="微软雅黑" pitchFamily="34" charset="-122"/>
            </a:endParaRPr>
          </a:p>
          <a:p>
            <a:pPr>
              <a:buClr>
                <a:srgbClr val="C00000"/>
              </a:buClr>
              <a:buFont typeface="Wingdings" pitchFamily="2" charset="2"/>
              <a:buChar char="p"/>
            </a:pP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报警项</a:t>
            </a:r>
            <a:endParaRPr lang="en-US" altLang="zh-CN" sz="1600" dirty="0" smtClean="0">
              <a:latin typeface="微软雅黑" pitchFamily="34" charset="-122"/>
              <a:ea typeface="微软雅黑" pitchFamily="34" charset="-122"/>
            </a:endParaRPr>
          </a:p>
          <a:p>
            <a:pPr lvl="1">
              <a:buClr>
                <a:srgbClr val="C00000"/>
              </a:buClr>
              <a:buFont typeface="Wingdings" pitchFamily="2" charset="2"/>
              <a:buChar char="p"/>
            </a:pPr>
            <a:r>
              <a:rPr lang="en-US" altLang="zh-CN" sz="1600" dirty="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域名报警</a:t>
            </a:r>
            <a:endParaRPr lang="en-US" altLang="zh-CN" sz="1600" dirty="0" smtClean="0">
              <a:latin typeface="微软雅黑" pitchFamily="34" charset="-122"/>
              <a:ea typeface="微软雅黑" pitchFamily="34" charset="-122"/>
            </a:endParaRPr>
          </a:p>
          <a:p>
            <a:pPr lvl="1">
              <a:buClr>
                <a:srgbClr val="C00000"/>
              </a:buClr>
              <a:buFont typeface="Wingdings" pitchFamily="2" charset="2"/>
              <a:buChar char="p"/>
            </a:pPr>
            <a:r>
              <a:rPr lang="en-US" altLang="zh-CN" sz="1600" dirty="0">
                <a:latin typeface="微软雅黑" pitchFamily="34" charset="-122"/>
                <a:ea typeface="微软雅黑" pitchFamily="34" charset="-122"/>
              </a:rPr>
              <a:t> </a:t>
            </a:r>
            <a:r>
              <a:rPr lang="en-US" altLang="zh-CN" sz="1600" dirty="0" err="1" smtClean="0">
                <a:latin typeface="微软雅黑" pitchFamily="34" charset="-122"/>
                <a:ea typeface="微软雅黑" pitchFamily="34" charset="-122"/>
              </a:rPr>
              <a:t>nginx</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实例健康检查报警</a:t>
            </a:r>
            <a:endParaRPr lang="en-US" altLang="zh-CN" sz="1600" dirty="0" smtClean="0">
              <a:latin typeface="微软雅黑" pitchFamily="34" charset="-122"/>
              <a:ea typeface="微软雅黑" pitchFamily="34" charset="-122"/>
            </a:endParaRPr>
          </a:p>
          <a:p>
            <a:pPr lvl="1">
              <a:buClr>
                <a:srgbClr val="C00000"/>
              </a:buClr>
              <a:buFont typeface="Wingdings" pitchFamily="2" charset="2"/>
              <a:buChar char="p"/>
            </a:pPr>
            <a:r>
              <a:rPr lang="en-US" altLang="zh-CN" sz="1600" dirty="0">
                <a:latin typeface="微软雅黑" pitchFamily="34" charset="-122"/>
                <a:ea typeface="微软雅黑" pitchFamily="34" charset="-122"/>
              </a:rPr>
              <a:t> </a:t>
            </a:r>
            <a:r>
              <a:rPr lang="en-US" altLang="zh-CN" sz="1600" dirty="0" err="1" smtClean="0">
                <a:latin typeface="微软雅黑" pitchFamily="34" charset="-122"/>
                <a:ea typeface="微软雅黑" pitchFamily="34" charset="-122"/>
              </a:rPr>
              <a:t>nginx</a:t>
            </a:r>
            <a:r>
              <a:rPr lang="en-US" altLang="zh-CN" sz="1600" dirty="0" smtClean="0">
                <a:latin typeface="微软雅黑" pitchFamily="34" charset="-122"/>
                <a:ea typeface="微软雅黑" pitchFamily="34" charset="-122"/>
              </a:rPr>
              <a:t> agent</a:t>
            </a:r>
            <a:r>
              <a:rPr lang="zh-CN" altLang="en-US" sz="1600" dirty="0" smtClean="0">
                <a:latin typeface="微软雅黑" pitchFamily="34" charset="-122"/>
                <a:ea typeface="微软雅黑" pitchFamily="34" charset="-122"/>
              </a:rPr>
              <a:t>健康检查报警</a:t>
            </a:r>
            <a:endParaRPr lang="en-US" altLang="zh-CN" sz="1600" dirty="0" smtClean="0">
              <a:latin typeface="微软雅黑" pitchFamily="34" charset="-122"/>
              <a:ea typeface="微软雅黑" pitchFamily="34" charset="-122"/>
            </a:endParaRPr>
          </a:p>
          <a:p>
            <a:pPr lvl="1">
              <a:buClr>
                <a:srgbClr val="C00000"/>
              </a:buClr>
              <a:buFont typeface="Wingdings" pitchFamily="2" charset="2"/>
              <a:buChar char="p"/>
            </a:pPr>
            <a:r>
              <a:rPr lang="en-US" altLang="zh-CN" sz="1600" dirty="0">
                <a:latin typeface="微软雅黑" pitchFamily="34" charset="-122"/>
                <a:ea typeface="微软雅黑" pitchFamily="34" charset="-122"/>
              </a:rPr>
              <a:t> </a:t>
            </a:r>
            <a:r>
              <a:rPr lang="en-US" altLang="zh-CN" sz="1600" dirty="0" err="1" smtClean="0">
                <a:latin typeface="微软雅黑" pitchFamily="34" charset="-122"/>
                <a:ea typeface="微软雅黑" pitchFamily="34" charset="-122"/>
              </a:rPr>
              <a:t>nginx</a:t>
            </a:r>
            <a:r>
              <a:rPr lang="zh-CN" altLang="en-US" sz="1600" dirty="0" smtClean="0">
                <a:latin typeface="微软雅黑" pitchFamily="34" charset="-122"/>
                <a:ea typeface="微软雅黑" pitchFamily="34" charset="-122"/>
              </a:rPr>
              <a:t>路由不一致报警</a:t>
            </a:r>
          </a:p>
          <a:p>
            <a:pPr>
              <a:buClr>
                <a:srgbClr val="C00000"/>
              </a:buClr>
              <a:buFont typeface="Wingdings" pitchFamily="2" charset="2"/>
              <a:buChar char="p"/>
            </a:pP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在几千台云</a:t>
            </a:r>
            <a:r>
              <a:rPr lang="en-US" altLang="zh-CN" sz="1600" dirty="0" smtClean="0">
                <a:latin typeface="微软雅黑" pitchFamily="34" charset="-122"/>
                <a:ea typeface="微软雅黑" pitchFamily="34" charset="-122"/>
              </a:rPr>
              <a:t>VM</a:t>
            </a:r>
            <a:r>
              <a:rPr lang="zh-CN" altLang="en-US" sz="1600" dirty="0" smtClean="0">
                <a:latin typeface="微软雅黑" pitchFamily="34" charset="-122"/>
                <a:ea typeface="微软雅黑" pitchFamily="34" charset="-122"/>
              </a:rPr>
              <a:t>的环境下，利用并发编程，提供高性能百毫秒级的全集群数据采集和监控</a:t>
            </a:r>
            <a:endParaRPr lang="en-US" altLang="zh-CN" sz="16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07646791"/>
      </p:ext>
    </p:extLst>
  </p:cSld>
  <p:clrMapOvr>
    <a:masterClrMapping/>
  </p:clrMapOvr>
  <p:transition advTm="578"/>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2290" name="标题 1"/>
          <p:cNvSpPr>
            <a:spLocks noGrp="1"/>
          </p:cNvSpPr>
          <p:nvPr>
            <p:ph type="title"/>
          </p:nvPr>
        </p:nvSpPr>
        <p:spPr>
          <a:xfrm>
            <a:off x="457200" y="-76200"/>
            <a:ext cx="8229600" cy="1143000"/>
          </a:xfrm>
        </p:spPr>
        <p:txBody>
          <a:bodyPr/>
          <a:lstStyle/>
          <a:p>
            <a:r>
              <a:rPr lang="en-US" altLang="zh-CN" dirty="0" smtClean="0"/>
              <a:t>JAE</a:t>
            </a:r>
            <a:r>
              <a:rPr lang="zh-CN" altLang="en-US" dirty="0" smtClean="0"/>
              <a:t>稳定性治理</a:t>
            </a:r>
            <a:endParaRPr lang="en-US" dirty="0" smtClean="0"/>
          </a:p>
        </p:txBody>
      </p:sp>
      <p:sp>
        <p:nvSpPr>
          <p:cNvPr id="3" name="TextBox 2"/>
          <p:cNvSpPr txBox="1"/>
          <p:nvPr/>
        </p:nvSpPr>
        <p:spPr>
          <a:xfrm>
            <a:off x="899592" y="1447036"/>
            <a:ext cx="7488832" cy="1015663"/>
          </a:xfrm>
          <a:prstGeom prst="rect">
            <a:avLst/>
          </a:prstGeom>
          <a:noFill/>
        </p:spPr>
        <p:txBody>
          <a:bodyPr wrap="square" rtlCol="0">
            <a:spAutoFit/>
          </a:bodyPr>
          <a:lstStyle/>
          <a:p>
            <a:pPr>
              <a:buClr>
                <a:srgbClr val="C00000"/>
              </a:buClr>
              <a:buFont typeface="Wingdings" pitchFamily="2" charset="2"/>
              <a:buChar char="p"/>
            </a:pPr>
            <a:r>
              <a:rPr lang="zh-CN" altLang="en-US" sz="2000" dirty="0" smtClean="0">
                <a:latin typeface="微软雅黑" pitchFamily="34" charset="-122"/>
                <a:ea typeface="微软雅黑" pitchFamily="34" charset="-122"/>
              </a:rPr>
              <a:t> 大大</a:t>
            </a:r>
            <a:r>
              <a:rPr lang="zh-CN" altLang="en-US" sz="2000" dirty="0">
                <a:latin typeface="微软雅黑" pitchFamily="34" charset="-122"/>
                <a:ea typeface="微软雅黑" pitchFamily="34" charset="-122"/>
              </a:rPr>
              <a:t>增强了</a:t>
            </a:r>
            <a:r>
              <a:rPr lang="en-US" altLang="zh-CN" sz="2000" dirty="0">
                <a:latin typeface="微软雅黑" pitchFamily="34" charset="-122"/>
                <a:ea typeface="微软雅黑" pitchFamily="34" charset="-122"/>
              </a:rPr>
              <a:t>JAE</a:t>
            </a:r>
            <a:r>
              <a:rPr lang="zh-CN" altLang="en-US" sz="2000" dirty="0">
                <a:latin typeface="微软雅黑" pitchFamily="34" charset="-122"/>
                <a:ea typeface="微软雅黑" pitchFamily="34" charset="-122"/>
              </a:rPr>
              <a:t>的可运维程度和</a:t>
            </a:r>
            <a:r>
              <a:rPr lang="zh-CN" altLang="en-US" sz="2000" dirty="0" smtClean="0">
                <a:latin typeface="微软雅黑" pitchFamily="34" charset="-122"/>
                <a:ea typeface="微软雅黑" pitchFamily="34" charset="-122"/>
              </a:rPr>
              <a:t>稳定性</a:t>
            </a:r>
            <a:endParaRPr lang="en-US" altLang="zh-CN" sz="2000" dirty="0" smtClean="0">
              <a:latin typeface="微软雅黑" pitchFamily="34" charset="-122"/>
              <a:ea typeface="微软雅黑" pitchFamily="34" charset="-122"/>
            </a:endParaRPr>
          </a:p>
          <a:p>
            <a:pPr>
              <a:buClr>
                <a:srgbClr val="C00000"/>
              </a:buClr>
              <a:buFont typeface="Wingdings" pitchFamily="2" charset="2"/>
              <a:buChar char="p"/>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当底层依赖的服务出问题时，甚至可以比他们更快感知到问题</a:t>
            </a:r>
            <a:endParaRPr lang="en-US" altLang="zh-CN" sz="2000" dirty="0" smtClean="0">
              <a:latin typeface="微软雅黑" pitchFamily="34" charset="-122"/>
              <a:ea typeface="微软雅黑" pitchFamily="34" charset="-122"/>
            </a:endParaRPr>
          </a:p>
          <a:p>
            <a:pPr>
              <a:buClr>
                <a:srgbClr val="C00000"/>
              </a:buClr>
              <a:buFont typeface="Wingdings" pitchFamily="2" charset="2"/>
              <a:buChar char="p"/>
            </a:pPr>
            <a:r>
              <a:rPr lang="en-US" altLang="zh-CN" sz="2000" dirty="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了解了</a:t>
            </a:r>
            <a:r>
              <a:rPr lang="en-US" altLang="zh-CN" sz="2000" dirty="0" smtClean="0">
                <a:latin typeface="微软雅黑" pitchFamily="34" charset="-122"/>
                <a:ea typeface="微软雅黑" pitchFamily="34" charset="-122"/>
              </a:rPr>
              <a:t>ACE</a:t>
            </a:r>
            <a:r>
              <a:rPr lang="zh-CN" altLang="en-US" sz="2000" dirty="0" smtClean="0">
                <a:latin typeface="微软雅黑" pitchFamily="34" charset="-122"/>
                <a:ea typeface="微软雅黑" pitchFamily="34" charset="-122"/>
              </a:rPr>
              <a:t>的系统架构，便于后续</a:t>
            </a:r>
            <a:r>
              <a:rPr lang="en-US" altLang="zh-CN" sz="2000" dirty="0" smtClean="0">
                <a:latin typeface="微软雅黑" pitchFamily="34" charset="-122"/>
                <a:ea typeface="微软雅黑" pitchFamily="34" charset="-122"/>
              </a:rPr>
              <a:t>JAE</a:t>
            </a:r>
            <a:r>
              <a:rPr lang="zh-CN" altLang="en-US" sz="2000" dirty="0" smtClean="0">
                <a:latin typeface="微软雅黑" pitchFamily="34" charset="-122"/>
                <a:ea typeface="微软雅黑" pitchFamily="34" charset="-122"/>
              </a:rPr>
              <a:t>和</a:t>
            </a:r>
            <a:r>
              <a:rPr lang="en-US" altLang="zh-CN" sz="2000" dirty="0" smtClean="0">
                <a:latin typeface="微软雅黑" pitchFamily="34" charset="-122"/>
                <a:ea typeface="微软雅黑" pitchFamily="34" charset="-122"/>
              </a:rPr>
              <a:t>ACE</a:t>
            </a:r>
            <a:r>
              <a:rPr lang="zh-CN" altLang="en-US" sz="2000" dirty="0" smtClean="0">
                <a:latin typeface="微软雅黑" pitchFamily="34" charset="-122"/>
                <a:ea typeface="微软雅黑" pitchFamily="34" charset="-122"/>
              </a:rPr>
              <a:t>更好地对接</a:t>
            </a:r>
            <a:endParaRPr lang="en-US" altLang="zh-CN" sz="2000" dirty="0" smtClean="0">
              <a:latin typeface="微软雅黑" pitchFamily="34" charset="-122"/>
              <a:ea typeface="微软雅黑" pitchFamily="34" charset="-122"/>
            </a:endParaRPr>
          </a:p>
        </p:txBody>
      </p:sp>
      <p:sp>
        <p:nvSpPr>
          <p:cNvPr id="4" name="Rectangle 7"/>
          <p:cNvSpPr>
            <a:spLocks noChangeArrowheads="1"/>
          </p:cNvSpPr>
          <p:nvPr/>
        </p:nvSpPr>
        <p:spPr bwMode="auto">
          <a:xfrm>
            <a:off x="395536" y="1052736"/>
            <a:ext cx="4659313" cy="461665"/>
          </a:xfrm>
          <a:prstGeom prst="rect">
            <a:avLst/>
          </a:prstGeom>
          <a:noFill/>
          <a:ln w="9525">
            <a:noFill/>
            <a:miter lim="800000"/>
            <a:headEnd/>
            <a:tailEnd/>
          </a:ln>
        </p:spPr>
        <p:txBody>
          <a:bodyPr>
            <a:spAutoFit/>
          </a:bodyPr>
          <a:lstStyle/>
          <a:p>
            <a:pPr marL="704850" lvl="1" indent="-342900" algn="l">
              <a:spcBef>
                <a:spcPct val="20000"/>
              </a:spcBef>
              <a:spcAft>
                <a:spcPct val="20000"/>
              </a:spcAft>
              <a:buClr>
                <a:srgbClr val="346A6C"/>
              </a:buClr>
            </a:pPr>
            <a:r>
              <a:rPr kumimoji="0" lang="zh-CN" altLang="en-US" sz="2400" b="1" dirty="0" smtClean="0">
                <a:latin typeface="微软雅黑" pitchFamily="34" charset="-122"/>
                <a:ea typeface="微软雅黑" pitchFamily="34" charset="-122"/>
              </a:rPr>
              <a:t>成果</a:t>
            </a:r>
            <a:r>
              <a:rPr kumimoji="0" lang="en-US" altLang="zh-CN" sz="2400" b="1" dirty="0" smtClean="0">
                <a:latin typeface="微软雅黑" pitchFamily="34" charset="-122"/>
                <a:ea typeface="微软雅黑" pitchFamily="34" charset="-122"/>
              </a:rPr>
              <a:t> </a:t>
            </a:r>
          </a:p>
        </p:txBody>
      </p:sp>
    </p:spTree>
    <p:extLst>
      <p:ext uri="{BB962C8B-B14F-4D97-AF65-F5344CB8AC3E}">
        <p14:creationId xmlns:p14="http://schemas.microsoft.com/office/powerpoint/2010/main" val="3236324488"/>
      </p:ext>
    </p:extLst>
  </p:cSld>
  <p:clrMapOvr>
    <a:masterClrMapping/>
  </p:clrMapOvr>
  <p:transition advTm="578"/>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Line 5"/>
          <p:cNvSpPr>
            <a:spLocks noChangeShapeType="1"/>
          </p:cNvSpPr>
          <p:nvPr/>
        </p:nvSpPr>
        <p:spPr bwMode="auto">
          <a:xfrm>
            <a:off x="513311" y="3620568"/>
            <a:ext cx="8280400" cy="0"/>
          </a:xfrm>
          <a:prstGeom prst="line">
            <a:avLst/>
          </a:prstGeom>
          <a:noFill/>
          <a:ln w="12700">
            <a:solidFill>
              <a:schemeClr val="tx1"/>
            </a:solidFill>
            <a:round/>
            <a:headEnd/>
            <a:tailEnd type="triangle" w="med" len="med"/>
          </a:ln>
        </p:spPr>
        <p:txBody>
          <a:bodyPr wrap="none"/>
          <a:lstStyle/>
          <a:p>
            <a:endParaRPr lang="zh-CN" altLang="en-US" dirty="0">
              <a:ea typeface="微软雅黑" pitchFamily="34" charset="-122"/>
            </a:endParaRPr>
          </a:p>
        </p:txBody>
      </p:sp>
      <p:grpSp>
        <p:nvGrpSpPr>
          <p:cNvPr id="2" name="组合 23"/>
          <p:cNvGrpSpPr/>
          <p:nvPr/>
        </p:nvGrpSpPr>
        <p:grpSpPr>
          <a:xfrm>
            <a:off x="5090592" y="1844824"/>
            <a:ext cx="3665442" cy="1609591"/>
            <a:chOff x="4932040" y="476672"/>
            <a:chExt cx="3600400" cy="1368152"/>
          </a:xfrm>
        </p:grpSpPr>
        <p:sp>
          <p:nvSpPr>
            <p:cNvPr id="23" name="矩形 22"/>
            <p:cNvSpPr/>
            <p:nvPr/>
          </p:nvSpPr>
          <p:spPr>
            <a:xfrm>
              <a:off x="4932040" y="576857"/>
              <a:ext cx="3600400" cy="126796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ea typeface="微软雅黑" pitchFamily="34" charset="-122"/>
              </a:endParaRPr>
            </a:p>
          </p:txBody>
        </p:sp>
        <p:sp>
          <p:nvSpPr>
            <p:cNvPr id="24" name="矩形 23"/>
            <p:cNvSpPr/>
            <p:nvPr/>
          </p:nvSpPr>
          <p:spPr>
            <a:xfrm>
              <a:off x="4932040" y="548680"/>
              <a:ext cx="936104"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600" dirty="0">
                <a:solidFill>
                  <a:schemeClr val="tx1"/>
                </a:solidFill>
                <a:latin typeface="Calligraphic" pitchFamily="2" charset="0"/>
                <a:ea typeface="微软雅黑" pitchFamily="34" charset="-122"/>
              </a:endParaRPr>
            </a:p>
          </p:txBody>
        </p:sp>
        <p:sp>
          <p:nvSpPr>
            <p:cNvPr id="25" name="TextBox 24"/>
            <p:cNvSpPr txBox="1"/>
            <p:nvPr/>
          </p:nvSpPr>
          <p:spPr>
            <a:xfrm>
              <a:off x="5894007" y="910461"/>
              <a:ext cx="2396375" cy="601703"/>
            </a:xfrm>
            <a:prstGeom prst="rect">
              <a:avLst/>
            </a:prstGeom>
            <a:noFill/>
          </p:spPr>
          <p:txBody>
            <a:bodyPr wrap="square" rtlCol="0">
              <a:spAutoFit/>
            </a:bodyPr>
            <a:lstStyle/>
            <a:p>
              <a:r>
                <a:rPr lang="zh-CN" altLang="en-US" sz="4000" dirty="0" smtClean="0">
                  <a:solidFill>
                    <a:schemeClr val="bg1"/>
                  </a:solidFill>
                  <a:latin typeface="微软雅黑" pitchFamily="34" charset="-122"/>
                  <a:ea typeface="微软雅黑" pitchFamily="34" charset="-122"/>
                </a:rPr>
                <a:t>理由陈述</a:t>
              </a:r>
              <a:endParaRPr lang="zh-CN" altLang="en-US" sz="4000" dirty="0">
                <a:solidFill>
                  <a:schemeClr val="bg1"/>
                </a:solidFill>
                <a:latin typeface="微软雅黑" pitchFamily="34" charset="-122"/>
                <a:ea typeface="微软雅黑" pitchFamily="34" charset="-122"/>
              </a:endParaRPr>
            </a:p>
          </p:txBody>
        </p:sp>
        <p:sp>
          <p:nvSpPr>
            <p:cNvPr id="26" name="TextBox 25"/>
            <p:cNvSpPr txBox="1"/>
            <p:nvPr/>
          </p:nvSpPr>
          <p:spPr>
            <a:xfrm>
              <a:off x="5143589" y="476672"/>
              <a:ext cx="581670" cy="863313"/>
            </a:xfrm>
            <a:prstGeom prst="rect">
              <a:avLst/>
            </a:prstGeom>
            <a:noFill/>
          </p:spPr>
          <p:txBody>
            <a:bodyPr wrap="square" rtlCol="0">
              <a:spAutoFit/>
            </a:bodyPr>
            <a:lstStyle/>
            <a:p>
              <a:r>
                <a:rPr lang="en-US" altLang="zh-CN" sz="6000" dirty="0" smtClean="0">
                  <a:latin typeface="Impact" pitchFamily="34" charset="0"/>
                  <a:ea typeface="华文琥珀" pitchFamily="2" charset="-122"/>
                </a:rPr>
                <a:t>2</a:t>
              </a:r>
              <a:endParaRPr lang="zh-CN" altLang="en-US" sz="6000" dirty="0">
                <a:latin typeface="Impact" pitchFamily="34" charset="0"/>
                <a:ea typeface="华文琥珀" pitchFamily="2" charset="-122"/>
              </a:endParaRPr>
            </a:p>
          </p:txBody>
        </p:sp>
      </p:grpSp>
      <p:grpSp>
        <p:nvGrpSpPr>
          <p:cNvPr id="3" name="组合 26"/>
          <p:cNvGrpSpPr/>
          <p:nvPr/>
        </p:nvGrpSpPr>
        <p:grpSpPr>
          <a:xfrm>
            <a:off x="5105400" y="323840"/>
            <a:ext cx="3627512" cy="1428760"/>
            <a:chOff x="5177408" y="1005679"/>
            <a:chExt cx="3627512" cy="1428760"/>
          </a:xfrm>
        </p:grpSpPr>
        <p:sp>
          <p:nvSpPr>
            <p:cNvPr id="28" name="矩形 27"/>
            <p:cNvSpPr/>
            <p:nvPr/>
          </p:nvSpPr>
          <p:spPr>
            <a:xfrm>
              <a:off x="5177408" y="1005679"/>
              <a:ext cx="3627512" cy="14287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ea typeface="微软雅黑" pitchFamily="34" charset="-122"/>
                </a:rPr>
                <a:t>   项目介绍</a:t>
              </a:r>
              <a:endParaRPr lang="zh-CN" altLang="en-US" sz="4000" dirty="0">
                <a:ea typeface="微软雅黑" pitchFamily="34" charset="-122"/>
              </a:endParaRPr>
            </a:p>
          </p:txBody>
        </p:sp>
        <p:sp>
          <p:nvSpPr>
            <p:cNvPr id="29" name="TextBox 28"/>
            <p:cNvSpPr txBox="1"/>
            <p:nvPr/>
          </p:nvSpPr>
          <p:spPr>
            <a:xfrm>
              <a:off x="5329808" y="1081879"/>
              <a:ext cx="623458" cy="1015663"/>
            </a:xfrm>
            <a:prstGeom prst="rect">
              <a:avLst/>
            </a:prstGeom>
            <a:noFill/>
          </p:spPr>
          <p:txBody>
            <a:bodyPr wrap="square" rtlCol="0">
              <a:spAutoFit/>
            </a:bodyPr>
            <a:lstStyle/>
            <a:p>
              <a:r>
                <a:rPr lang="en-US" altLang="zh-CN" sz="6000" dirty="0" smtClean="0">
                  <a:solidFill>
                    <a:schemeClr val="bg1">
                      <a:lumMod val="65000"/>
                    </a:schemeClr>
                  </a:solidFill>
                  <a:latin typeface="Impact" pitchFamily="34" charset="0"/>
                  <a:ea typeface="华文琥珀" pitchFamily="2" charset="-122"/>
                </a:rPr>
                <a:t>1</a:t>
              </a:r>
              <a:endParaRPr lang="zh-CN" altLang="en-US" sz="6000" dirty="0">
                <a:solidFill>
                  <a:schemeClr val="bg1">
                    <a:lumMod val="65000"/>
                  </a:schemeClr>
                </a:solidFill>
                <a:latin typeface="Impact" pitchFamily="34" charset="0"/>
                <a:ea typeface="华文琥珀" pitchFamily="2" charset="-122"/>
              </a:endParaRPr>
            </a:p>
          </p:txBody>
        </p:sp>
      </p:grpSp>
      <p:grpSp>
        <p:nvGrpSpPr>
          <p:cNvPr id="5" name="组合 32"/>
          <p:cNvGrpSpPr/>
          <p:nvPr/>
        </p:nvGrpSpPr>
        <p:grpSpPr>
          <a:xfrm>
            <a:off x="5076056" y="3663711"/>
            <a:ext cx="3627512" cy="1428760"/>
            <a:chOff x="5148064" y="2132856"/>
            <a:chExt cx="3627512" cy="1428760"/>
          </a:xfrm>
        </p:grpSpPr>
        <p:sp>
          <p:nvSpPr>
            <p:cNvPr id="34" name="矩形 33"/>
            <p:cNvSpPr/>
            <p:nvPr/>
          </p:nvSpPr>
          <p:spPr>
            <a:xfrm>
              <a:off x="5148064" y="2132856"/>
              <a:ext cx="3627512" cy="14287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ea typeface="微软雅黑" pitchFamily="34" charset="-122"/>
                </a:rPr>
                <a:t>  未来展望</a:t>
              </a:r>
              <a:endParaRPr lang="zh-CN" altLang="en-US" sz="4000" dirty="0">
                <a:ea typeface="微软雅黑" pitchFamily="34" charset="-122"/>
              </a:endParaRPr>
            </a:p>
          </p:txBody>
        </p:sp>
        <p:sp>
          <p:nvSpPr>
            <p:cNvPr id="35" name="TextBox 34"/>
            <p:cNvSpPr txBox="1"/>
            <p:nvPr/>
          </p:nvSpPr>
          <p:spPr>
            <a:xfrm>
              <a:off x="5316694" y="2204864"/>
              <a:ext cx="623458" cy="1015663"/>
            </a:xfrm>
            <a:prstGeom prst="rect">
              <a:avLst/>
            </a:prstGeom>
            <a:noFill/>
          </p:spPr>
          <p:txBody>
            <a:bodyPr wrap="square" rtlCol="0">
              <a:spAutoFit/>
            </a:bodyPr>
            <a:lstStyle/>
            <a:p>
              <a:r>
                <a:rPr lang="en-US" altLang="zh-CN" sz="6000" dirty="0">
                  <a:solidFill>
                    <a:schemeClr val="bg1">
                      <a:lumMod val="65000"/>
                    </a:schemeClr>
                  </a:solidFill>
                  <a:latin typeface="Impact" pitchFamily="34" charset="0"/>
                  <a:ea typeface="华文琥珀" pitchFamily="2" charset="-122"/>
                </a:rPr>
                <a:t>3</a:t>
              </a:r>
              <a:endParaRPr lang="zh-CN" altLang="en-US" sz="6000" dirty="0">
                <a:solidFill>
                  <a:schemeClr val="bg1">
                    <a:lumMod val="65000"/>
                  </a:schemeClr>
                </a:solidFill>
                <a:latin typeface="Impact" pitchFamily="34" charset="0"/>
                <a:ea typeface="华文琥珀" pitchFamily="2" charset="-122"/>
              </a:endParaRPr>
            </a:p>
          </p:txBody>
        </p:sp>
      </p:grpSp>
      <p:sp>
        <p:nvSpPr>
          <p:cNvPr id="36" name="Rectangle 7"/>
          <p:cNvSpPr>
            <a:spLocks noChangeArrowheads="1"/>
          </p:cNvSpPr>
          <p:nvPr/>
        </p:nvSpPr>
        <p:spPr bwMode="auto">
          <a:xfrm>
            <a:off x="395536" y="2387783"/>
            <a:ext cx="4800600" cy="2985433"/>
          </a:xfrm>
          <a:prstGeom prst="rect">
            <a:avLst/>
          </a:prstGeom>
          <a:noFill/>
          <a:ln w="9525">
            <a:noFill/>
            <a:miter lim="800000"/>
            <a:headEnd/>
            <a:tailEnd/>
          </a:ln>
        </p:spPr>
        <p:txBody>
          <a:bodyPr wrap="square">
            <a:spAutoFit/>
          </a:bodyPr>
          <a:lstStyle/>
          <a:p>
            <a:pPr marL="704850" lvl="1" indent="-342900" algn="l">
              <a:spcBef>
                <a:spcPct val="20000"/>
              </a:spcBef>
              <a:spcAft>
                <a:spcPct val="20000"/>
              </a:spcAft>
              <a:buClr>
                <a:srgbClr val="346A6C"/>
              </a:buClr>
            </a:pPr>
            <a:r>
              <a:rPr lang="en-US" altLang="zh-CN" sz="2000" b="1" dirty="0">
                <a:latin typeface="微软雅黑" pitchFamily="34" charset="-122"/>
                <a:ea typeface="微软雅黑" pitchFamily="34" charset="-122"/>
              </a:rPr>
              <a:t>2</a:t>
            </a:r>
            <a:r>
              <a:rPr kumimoji="0" lang="en-US" altLang="zh-CN" sz="2000" b="1" dirty="0" smtClean="0">
                <a:latin typeface="微软雅黑" pitchFamily="34" charset="-122"/>
                <a:ea typeface="微软雅黑" pitchFamily="34" charset="-122"/>
              </a:rPr>
              <a:t>.1 </a:t>
            </a:r>
            <a:r>
              <a:rPr lang="zh-CN" altLang="en-US" sz="2000" b="1" dirty="0">
                <a:latin typeface="微软雅黑" pitchFamily="34" charset="-122"/>
                <a:ea typeface="微软雅黑" pitchFamily="34" charset="-122"/>
              </a:rPr>
              <a:t>具备</a:t>
            </a:r>
            <a:r>
              <a:rPr lang="zh-CN" altLang="en-US" sz="2000" b="1" dirty="0" smtClean="0">
                <a:latin typeface="微软雅黑" pitchFamily="34" charset="-122"/>
                <a:ea typeface="微软雅黑" pitchFamily="34" charset="-122"/>
              </a:rPr>
              <a:t>技术方案设计能力</a:t>
            </a:r>
            <a:endParaRPr kumimoji="0" lang="en-US" altLang="zh-CN" sz="2000" b="1" dirty="0" smtClean="0">
              <a:latin typeface="微软雅黑" pitchFamily="34" charset="-122"/>
              <a:ea typeface="微软雅黑" pitchFamily="34" charset="-122"/>
            </a:endParaRPr>
          </a:p>
          <a:p>
            <a:pPr marL="704850" lvl="1" indent="-342900" algn="l">
              <a:spcBef>
                <a:spcPct val="20000"/>
              </a:spcBef>
              <a:spcAft>
                <a:spcPct val="20000"/>
              </a:spcAft>
              <a:buClr>
                <a:srgbClr val="346A6C"/>
              </a:buClr>
            </a:pPr>
            <a:r>
              <a:rPr lang="en-US" altLang="zh-CN" sz="2000" b="1" dirty="0">
                <a:latin typeface="微软雅黑" pitchFamily="34" charset="-122"/>
                <a:ea typeface="微软雅黑" pitchFamily="34" charset="-122"/>
              </a:rPr>
              <a:t>2</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技术分享</a:t>
            </a:r>
            <a:endParaRPr lang="en-US" altLang="zh-CN" sz="2000" b="1" dirty="0" smtClean="0">
              <a:latin typeface="微软雅黑" pitchFamily="34" charset="-122"/>
              <a:ea typeface="微软雅黑" pitchFamily="34" charset="-122"/>
            </a:endParaRPr>
          </a:p>
          <a:p>
            <a:pPr marL="704850" lvl="1" indent="-342900" algn="l">
              <a:spcBef>
                <a:spcPct val="20000"/>
              </a:spcBef>
              <a:spcAft>
                <a:spcPct val="20000"/>
              </a:spcAft>
              <a:buClr>
                <a:srgbClr val="346A6C"/>
              </a:buClr>
            </a:pPr>
            <a:r>
              <a:rPr lang="en-US" altLang="zh-CN" sz="2000" b="1" dirty="0">
                <a:latin typeface="微软雅黑" pitchFamily="34" charset="-122"/>
                <a:ea typeface="微软雅黑" pitchFamily="34" charset="-122"/>
              </a:rPr>
              <a:t>2</a:t>
            </a:r>
            <a:r>
              <a:rPr lang="en-US" altLang="zh-CN" sz="2000" b="1" dirty="0" smtClean="0">
                <a:latin typeface="微软雅黑" pitchFamily="34" charset="-122"/>
                <a:ea typeface="微软雅黑" pitchFamily="34" charset="-122"/>
              </a:rPr>
              <a:t>.3 </a:t>
            </a:r>
            <a:r>
              <a:rPr lang="zh-CN" altLang="en-US" sz="2000" b="1" dirty="0">
                <a:latin typeface="微软雅黑" pitchFamily="34" charset="-122"/>
                <a:ea typeface="微软雅黑" pitchFamily="34" charset="-122"/>
              </a:rPr>
              <a:t>人才</a:t>
            </a:r>
            <a:r>
              <a:rPr lang="zh-CN" altLang="en-US" sz="2000" b="1" dirty="0" smtClean="0">
                <a:latin typeface="微软雅黑" pitchFamily="34" charset="-122"/>
                <a:ea typeface="微软雅黑" pitchFamily="34" charset="-122"/>
              </a:rPr>
              <a:t>培养</a:t>
            </a:r>
            <a:endParaRPr lang="en-US" altLang="zh-CN" sz="2000" b="1" dirty="0" smtClean="0">
              <a:latin typeface="微软雅黑" pitchFamily="34" charset="-122"/>
              <a:ea typeface="微软雅黑" pitchFamily="34" charset="-122"/>
            </a:endParaRPr>
          </a:p>
          <a:p>
            <a:pPr marL="704850" lvl="1" indent="-342900">
              <a:spcBef>
                <a:spcPct val="20000"/>
              </a:spcBef>
              <a:spcAft>
                <a:spcPct val="20000"/>
              </a:spcAft>
              <a:buClr>
                <a:srgbClr val="346A6C"/>
              </a:buClr>
            </a:pPr>
            <a:endParaRPr lang="en-US" altLang="zh-CN" sz="2000" b="1" dirty="0" smtClean="0">
              <a:latin typeface="微软雅黑" pitchFamily="34" charset="-122"/>
              <a:ea typeface="微软雅黑" pitchFamily="34" charset="-122"/>
            </a:endParaRPr>
          </a:p>
          <a:p>
            <a:pPr marL="704850" lvl="1" indent="-342900">
              <a:spcBef>
                <a:spcPct val="20000"/>
              </a:spcBef>
              <a:spcAft>
                <a:spcPct val="20000"/>
              </a:spcAft>
              <a:buClr>
                <a:srgbClr val="346A6C"/>
              </a:buClr>
            </a:pPr>
            <a:endParaRPr lang="en-US" altLang="zh-CN" sz="2000" b="1" dirty="0" smtClean="0">
              <a:latin typeface="微软雅黑" pitchFamily="34" charset="-122"/>
              <a:ea typeface="微软雅黑" pitchFamily="34" charset="-122"/>
            </a:endParaRPr>
          </a:p>
          <a:p>
            <a:pPr marL="704850" lvl="1" indent="-342900" algn="l">
              <a:spcBef>
                <a:spcPct val="20000"/>
              </a:spcBef>
              <a:spcAft>
                <a:spcPct val="20000"/>
              </a:spcAft>
              <a:buClr>
                <a:srgbClr val="346A6C"/>
              </a:buClr>
            </a:pPr>
            <a:endParaRPr lang="en-US" altLang="zh-CN" sz="2000" b="1" dirty="0" smtClean="0">
              <a:latin typeface="微软雅黑" pitchFamily="34" charset="-122"/>
              <a:ea typeface="微软雅黑" pitchFamily="34" charset="-122"/>
            </a:endParaRPr>
          </a:p>
          <a:p>
            <a:pPr marL="704850" lvl="1" indent="-342900" algn="l">
              <a:spcBef>
                <a:spcPct val="20000"/>
              </a:spcBef>
              <a:spcAft>
                <a:spcPct val="20000"/>
              </a:spcAft>
              <a:buClr>
                <a:srgbClr val="346A6C"/>
              </a:buClr>
            </a:pPr>
            <a:endParaRPr lang="en-US" altLang="zh-CN" sz="20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2488126835"/>
      </p:ext>
    </p:extLst>
  </p:cSld>
  <p:clrMapOvr>
    <a:masterClrMapping/>
  </p:clrMapOvr>
  <p:transition advTm="297"/>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9" name="标题 1"/>
          <p:cNvSpPr txBox="1">
            <a:spLocks/>
          </p:cNvSpPr>
          <p:nvPr/>
        </p:nvSpPr>
        <p:spPr>
          <a:xfrm>
            <a:off x="457200" y="-76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微软雅黑" pitchFamily="34" charset="-122"/>
                <a:cs typeface="+mj-cs"/>
              </a:defRPr>
            </a:lvl1pPr>
          </a:lstStyle>
          <a:p>
            <a:r>
              <a:rPr lang="zh-CN" altLang="en-US" sz="4000" dirty="0" smtClean="0">
                <a:latin typeface="微软雅黑" panose="020B0503020204020204" pitchFamily="34" charset="-122"/>
              </a:rPr>
              <a:t>具备技术方案设计能力</a:t>
            </a:r>
            <a:endParaRPr lang="en-US" sz="4000" dirty="0" smtClean="0">
              <a:latin typeface="微软雅黑" panose="020B0503020204020204" pitchFamily="34" charset="-122"/>
            </a:endParaRPr>
          </a:p>
        </p:txBody>
      </p:sp>
      <p:sp>
        <p:nvSpPr>
          <p:cNvPr id="10"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37" name="TextBox 36"/>
          <p:cNvSpPr txBox="1"/>
          <p:nvPr/>
        </p:nvSpPr>
        <p:spPr>
          <a:xfrm>
            <a:off x="1115616" y="1124744"/>
            <a:ext cx="5544616" cy="5232202"/>
          </a:xfrm>
          <a:prstGeom prst="rect">
            <a:avLst/>
          </a:prstGeom>
          <a:noFill/>
        </p:spPr>
        <p:txBody>
          <a:bodyPr wrap="square" rtlCol="0">
            <a:spAutoFit/>
          </a:bodyPr>
          <a:lstStyle/>
          <a:p>
            <a:pPr>
              <a:buClr>
                <a:srgbClr val="C00000"/>
              </a:buClr>
              <a:buFont typeface="Wingdings" pitchFamily="2" charset="2"/>
              <a:buChar char="p"/>
            </a:pPr>
            <a:r>
              <a:rPr lang="zh-CN" altLang="en-US" sz="2000"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项目技术方案设计</a:t>
            </a:r>
            <a:endParaRPr lang="en-US" altLang="zh-CN" sz="2000" b="1" dirty="0" smtClean="0">
              <a:latin typeface="微软雅黑" pitchFamily="34" charset="-122"/>
              <a:ea typeface="微软雅黑" pitchFamily="34" charset="-122"/>
            </a:endParaRPr>
          </a:p>
          <a:p>
            <a:pPr lvl="1">
              <a:buClr>
                <a:srgbClr val="C00000"/>
              </a:buClr>
              <a:buFont typeface="Wingdings" pitchFamily="2" charset="2"/>
              <a:buChar char="p"/>
            </a:pPr>
            <a:r>
              <a:rPr lang="zh-CN" altLang="en-US" dirty="0" smtClean="0">
                <a:latin typeface="微软雅黑" pitchFamily="34" charset="-122"/>
                <a:ea typeface="微软雅黑" pitchFamily="34" charset="-122"/>
              </a:rPr>
              <a:t> 店铺</a:t>
            </a:r>
            <a:r>
              <a:rPr lang="zh-CN" altLang="en-US" dirty="0" smtClean="0">
                <a:latin typeface="微软雅黑" pitchFamily="34" charset="-122"/>
                <a:ea typeface="微软雅黑" pitchFamily="34" charset="-122"/>
              </a:rPr>
              <a:t>浏览异步化方案</a:t>
            </a:r>
            <a:endParaRPr lang="en-US" altLang="zh-CN" dirty="0" smtClean="0">
              <a:latin typeface="微软雅黑" pitchFamily="34" charset="-122"/>
              <a:ea typeface="微软雅黑" pitchFamily="34" charset="-122"/>
            </a:endParaRPr>
          </a:p>
          <a:p>
            <a:pPr lvl="1">
              <a:buClr>
                <a:srgbClr val="C00000"/>
              </a:buClr>
              <a:buFont typeface="Wingdings" pitchFamily="2" charset="2"/>
              <a:buChar char="p"/>
            </a:pP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shopcenter</a:t>
            </a:r>
            <a:r>
              <a:rPr lang="zh-CN" altLang="en-US" dirty="0">
                <a:latin typeface="微软雅黑" pitchFamily="34" charset="-122"/>
                <a:ea typeface="微软雅黑" pitchFamily="34" charset="-122"/>
              </a:rPr>
              <a:t>异地机房单元化部署方案</a:t>
            </a:r>
            <a:endParaRPr lang="en-US" altLang="zh-CN" dirty="0">
              <a:latin typeface="微软雅黑" pitchFamily="34" charset="-122"/>
              <a:ea typeface="微软雅黑" pitchFamily="34" charset="-122"/>
            </a:endParaRPr>
          </a:p>
          <a:p>
            <a:pPr lvl="1">
              <a:buClr>
                <a:srgbClr val="C00000"/>
              </a:buClr>
              <a:buFont typeface="Wingdings" pitchFamily="2" charset="2"/>
              <a:buChar char="p"/>
            </a:pP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shopcenter</a:t>
            </a:r>
            <a:r>
              <a:rPr lang="zh-CN" altLang="en-US" dirty="0">
                <a:latin typeface="微软雅黑" pitchFamily="34" charset="-122"/>
                <a:ea typeface="微软雅黑" pitchFamily="34" charset="-122"/>
              </a:rPr>
              <a:t>全链路压测详细方案</a:t>
            </a:r>
            <a:endParaRPr lang="en-US" altLang="zh-CN" dirty="0">
              <a:latin typeface="微软雅黑" pitchFamily="34" charset="-122"/>
              <a:ea typeface="微软雅黑" pitchFamily="34" charset="-122"/>
            </a:endParaRPr>
          </a:p>
          <a:p>
            <a:pPr lvl="1">
              <a:buClr>
                <a:srgbClr val="C00000"/>
              </a:buClr>
              <a:buFont typeface="Wingdings" pitchFamily="2" charset="2"/>
              <a:buChar char="p"/>
            </a:pP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shopsystem</a:t>
            </a:r>
            <a:r>
              <a:rPr lang="zh-CN" altLang="en-US" dirty="0">
                <a:latin typeface="微软雅黑" pitchFamily="34" charset="-122"/>
                <a:ea typeface="微软雅黑" pitchFamily="34" charset="-122"/>
              </a:rPr>
              <a:t>全链路压测详细</a:t>
            </a:r>
            <a:r>
              <a:rPr lang="zh-CN" altLang="en-US" dirty="0" smtClean="0">
                <a:latin typeface="微软雅黑" pitchFamily="34" charset="-122"/>
                <a:ea typeface="微软雅黑" pitchFamily="34" charset="-122"/>
              </a:rPr>
              <a:t>方案</a:t>
            </a:r>
            <a:endParaRPr lang="en-US" altLang="zh-CN" dirty="0" smtClean="0">
              <a:latin typeface="微软雅黑" pitchFamily="34" charset="-122"/>
              <a:ea typeface="微软雅黑" pitchFamily="34" charset="-122"/>
            </a:endParaRPr>
          </a:p>
          <a:p>
            <a:pPr lvl="1">
              <a:buClr>
                <a:srgbClr val="C00000"/>
              </a:buClr>
              <a:buFont typeface="Wingdings" pitchFamily="2" charset="2"/>
              <a:buChar char="p"/>
            </a:pPr>
            <a:r>
              <a:rPr lang="zh-CN" altLang="en-US" dirty="0" smtClean="0">
                <a:latin typeface="微软雅黑" pitchFamily="34" charset="-122"/>
                <a:ea typeface="微软雅黑" pitchFamily="34" charset="-122"/>
              </a:rPr>
              <a:t> 店铺</a:t>
            </a:r>
            <a:r>
              <a:rPr lang="zh-CN" altLang="en-US" dirty="0" smtClean="0">
                <a:latin typeface="微软雅黑" pitchFamily="34" charset="-122"/>
                <a:ea typeface="微软雅黑" pitchFamily="34" charset="-122"/>
              </a:rPr>
              <a:t>精卫失效</a:t>
            </a:r>
            <a:r>
              <a:rPr lang="en-US" altLang="zh-CN" dirty="0" err="1" smtClean="0">
                <a:latin typeface="微软雅黑" pitchFamily="34" charset="-122"/>
                <a:ea typeface="微软雅黑" pitchFamily="34" charset="-122"/>
              </a:rPr>
              <a:t>Tair</a:t>
            </a:r>
            <a:r>
              <a:rPr lang="zh-CN" altLang="en-US" dirty="0" smtClean="0">
                <a:latin typeface="微软雅黑" pitchFamily="34" charset="-122"/>
                <a:ea typeface="微软雅黑" pitchFamily="34" charset="-122"/>
              </a:rPr>
              <a:t>方案</a:t>
            </a:r>
            <a:endParaRPr lang="en-US" altLang="zh-CN" dirty="0" smtClean="0">
              <a:latin typeface="微软雅黑" pitchFamily="34" charset="-122"/>
              <a:ea typeface="微软雅黑" pitchFamily="34" charset="-122"/>
            </a:endParaRPr>
          </a:p>
          <a:p>
            <a:pPr lvl="1">
              <a:buClr>
                <a:srgbClr val="C00000"/>
              </a:buClr>
              <a:buFont typeface="Wingdings" pitchFamily="2" charset="2"/>
              <a:buChar char="p"/>
            </a:pPr>
            <a:r>
              <a:rPr lang="zh-CN" altLang="en-US" dirty="0" smtClean="0">
                <a:latin typeface="微软雅黑" pitchFamily="34" charset="-122"/>
                <a:ea typeface="微软雅黑" pitchFamily="34" charset="-122"/>
              </a:rPr>
              <a:t> 天</a:t>
            </a:r>
            <a:r>
              <a:rPr lang="zh-CN" altLang="en-US" dirty="0">
                <a:latin typeface="微软雅黑" pitchFamily="34" charset="-122"/>
                <a:ea typeface="微软雅黑" pitchFamily="34" charset="-122"/>
              </a:rPr>
              <a:t>猫</a:t>
            </a:r>
            <a:r>
              <a:rPr lang="zh-CN" altLang="en-US" dirty="0" smtClean="0">
                <a:latin typeface="微软雅黑" pitchFamily="34" charset="-122"/>
                <a:ea typeface="微软雅黑" pitchFamily="34" charset="-122"/>
              </a:rPr>
              <a:t>国际店铺整体</a:t>
            </a:r>
            <a:r>
              <a:rPr lang="zh-CN" altLang="en-US" dirty="0" smtClean="0">
                <a:latin typeface="微软雅黑" pitchFamily="34" charset="-122"/>
                <a:ea typeface="微软雅黑" pitchFamily="34" charset="-122"/>
              </a:rPr>
              <a:t>方案</a:t>
            </a:r>
            <a:endParaRPr lang="en-US" altLang="zh-CN" dirty="0" smtClean="0">
              <a:latin typeface="微软雅黑" pitchFamily="34" charset="-122"/>
              <a:ea typeface="微软雅黑" pitchFamily="34" charset="-122"/>
            </a:endParaRPr>
          </a:p>
          <a:p>
            <a:pPr lvl="1">
              <a:buClr>
                <a:srgbClr val="C00000"/>
              </a:buClr>
              <a:buFont typeface="Wingdings" pitchFamily="2" charset="2"/>
              <a:buChar char="p"/>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JAE</a:t>
            </a:r>
            <a:r>
              <a:rPr lang="zh-CN" altLang="en-US" dirty="0" smtClean="0">
                <a:latin typeface="微软雅黑" pitchFamily="34" charset="-122"/>
                <a:ea typeface="微软雅黑" pitchFamily="34" charset="-122"/>
              </a:rPr>
              <a:t>稳定性治理方案</a:t>
            </a:r>
            <a:endParaRPr lang="en-US" altLang="zh-CN" dirty="0" smtClean="0">
              <a:latin typeface="微软雅黑" pitchFamily="34" charset="-122"/>
              <a:ea typeface="微软雅黑" pitchFamily="34" charset="-122"/>
            </a:endParaRPr>
          </a:p>
          <a:p>
            <a:pPr lvl="1">
              <a:buClr>
                <a:srgbClr val="C00000"/>
              </a:buClr>
              <a:buFont typeface="Wingdings" pitchFamily="2" charset="2"/>
              <a:buChar char="p"/>
            </a:pPr>
            <a:endParaRPr lang="en-US" altLang="zh-CN" dirty="0" smtClean="0">
              <a:latin typeface="微软雅黑" pitchFamily="34" charset="-122"/>
              <a:ea typeface="微软雅黑" pitchFamily="34" charset="-122"/>
            </a:endParaRPr>
          </a:p>
          <a:p>
            <a:pPr indent="-342900">
              <a:buClr>
                <a:srgbClr val="C00000"/>
              </a:buClr>
              <a:buFont typeface="Wingdings" pitchFamily="2" charset="2"/>
              <a:buChar char="p"/>
            </a:pPr>
            <a:r>
              <a:rPr lang="zh-CN" altLang="en-US" sz="2000"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跨团队合作</a:t>
            </a:r>
            <a:endParaRPr lang="en-US" altLang="zh-CN" sz="2000" b="1" dirty="0">
              <a:latin typeface="微软雅黑" pitchFamily="34" charset="-122"/>
              <a:ea typeface="微软雅黑" pitchFamily="34" charset="-122"/>
            </a:endParaRPr>
          </a:p>
          <a:p>
            <a:pPr lvl="1">
              <a:buClr>
                <a:srgbClr val="C00000"/>
              </a:buClr>
              <a:buFont typeface="Wingdings" pitchFamily="2" charset="2"/>
              <a:buChar char="p"/>
            </a:pPr>
            <a:r>
              <a:rPr lang="en-US" altLang="zh-CN" dirty="0" smtClean="0">
                <a:latin typeface="微软雅黑" pitchFamily="34" charset="-122"/>
                <a:ea typeface="微软雅黑" pitchFamily="34" charset="-122"/>
              </a:rPr>
              <a:t> ACE</a:t>
            </a:r>
            <a:r>
              <a:rPr lang="zh-CN" altLang="en-US" dirty="0" smtClean="0">
                <a:latin typeface="微软雅黑" pitchFamily="34" charset="-122"/>
                <a:ea typeface="微软雅黑" pitchFamily="34" charset="-122"/>
              </a:rPr>
              <a:t>容器配置动态推送方案</a:t>
            </a:r>
            <a:endParaRPr lang="en-US" altLang="zh-CN" dirty="0" smtClean="0">
              <a:latin typeface="微软雅黑" pitchFamily="34" charset="-122"/>
              <a:ea typeface="微软雅黑" pitchFamily="34" charset="-122"/>
            </a:endParaRPr>
          </a:p>
          <a:p>
            <a:pPr lvl="1">
              <a:buClr>
                <a:srgbClr val="C00000"/>
              </a:buClr>
              <a:buFont typeface="Wingdings" pitchFamily="2" charset="2"/>
              <a:buChar char="p"/>
            </a:pPr>
            <a:r>
              <a:rPr lang="en-US" altLang="zh-CN" dirty="0" smtClean="0">
                <a:latin typeface="微软雅黑" pitchFamily="34" charset="-122"/>
                <a:ea typeface="微软雅黑" pitchFamily="34" charset="-122"/>
              </a:rPr>
              <a:t> ACE</a:t>
            </a:r>
            <a:r>
              <a:rPr lang="zh-CN" altLang="en-US" dirty="0" smtClean="0">
                <a:latin typeface="微软雅黑" pitchFamily="34" charset="-122"/>
                <a:ea typeface="微软雅黑" pitchFamily="34" charset="-122"/>
              </a:rPr>
              <a:t>服务</a:t>
            </a:r>
            <a:r>
              <a:rPr lang="en-US" altLang="zh-CN" dirty="0" err="1" smtClean="0">
                <a:latin typeface="微软雅黑" pitchFamily="34" charset="-122"/>
                <a:ea typeface="微软雅黑" pitchFamily="34" charset="-122"/>
              </a:rPr>
              <a:t>FilterChain</a:t>
            </a:r>
            <a:r>
              <a:rPr lang="zh-CN" altLang="en-US" dirty="0" smtClean="0">
                <a:latin typeface="微软雅黑" pitchFamily="34" charset="-122"/>
                <a:ea typeface="微软雅黑" pitchFamily="34" charset="-122"/>
              </a:rPr>
              <a:t>方案</a:t>
            </a:r>
            <a:endParaRPr lang="en-US" altLang="zh-CN" dirty="0" smtClean="0">
              <a:latin typeface="微软雅黑" pitchFamily="34" charset="-122"/>
              <a:ea typeface="微软雅黑" pitchFamily="34" charset="-122"/>
            </a:endParaRPr>
          </a:p>
          <a:p>
            <a:pPr lvl="1">
              <a:buClr>
                <a:srgbClr val="C00000"/>
              </a:buClr>
              <a:buFont typeface="Wingdings" pitchFamily="2" charset="2"/>
              <a:buChar char="p"/>
            </a:pPr>
            <a:r>
              <a:rPr lang="en-US" altLang="zh-CN" dirty="0" smtClean="0">
                <a:latin typeface="微软雅黑" pitchFamily="34" charset="-122"/>
                <a:ea typeface="微软雅黑" pitchFamily="34" charset="-122"/>
              </a:rPr>
              <a:t> ACE</a:t>
            </a:r>
            <a:r>
              <a:rPr lang="zh-CN" altLang="en-US" dirty="0" smtClean="0">
                <a:latin typeface="微软雅黑" pitchFamily="34" charset="-122"/>
                <a:ea typeface="微软雅黑" pitchFamily="34" charset="-122"/>
              </a:rPr>
              <a:t>服务配置注入简化方案</a:t>
            </a:r>
            <a:endParaRPr lang="en-US" altLang="zh-CN" dirty="0">
              <a:latin typeface="微软雅黑" pitchFamily="34" charset="-122"/>
              <a:ea typeface="微软雅黑" pitchFamily="34" charset="-122"/>
            </a:endParaRPr>
          </a:p>
          <a:p>
            <a:pPr lvl="1">
              <a:buClr>
                <a:srgbClr val="C00000"/>
              </a:buClr>
              <a:buFont typeface="Wingdings" pitchFamily="2" charset="2"/>
              <a:buChar char="p"/>
            </a:pPr>
            <a:endParaRPr lang="en-US" altLang="zh-CN" sz="2000" dirty="0">
              <a:latin typeface="微软雅黑" pitchFamily="34" charset="-122"/>
              <a:ea typeface="微软雅黑" pitchFamily="34" charset="-122"/>
            </a:endParaRPr>
          </a:p>
          <a:p>
            <a:pPr indent="-342900">
              <a:buClr>
                <a:srgbClr val="C00000"/>
              </a:buClr>
              <a:buFont typeface="Wingdings" pitchFamily="2" charset="2"/>
              <a:buChar char="p"/>
            </a:pPr>
            <a:r>
              <a:rPr lang="zh-CN" altLang="en-US" sz="2000"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稳定性保障</a:t>
            </a:r>
            <a:endParaRPr lang="en-US" altLang="zh-CN" sz="2000" b="1" dirty="0">
              <a:latin typeface="微软雅黑" pitchFamily="34" charset="-122"/>
              <a:ea typeface="微软雅黑" pitchFamily="34" charset="-122"/>
            </a:endParaRPr>
          </a:p>
          <a:p>
            <a:pPr lvl="1">
              <a:buClr>
                <a:srgbClr val="C00000"/>
              </a:buClr>
              <a:buFont typeface="Wingdings" pitchFamily="2" charset="2"/>
              <a:buChar char="p"/>
            </a:pPr>
            <a:r>
              <a:rPr lang="zh-CN" altLang="en-US" dirty="0" smtClean="0">
                <a:latin typeface="微软雅黑" pitchFamily="34" charset="-122"/>
                <a:ea typeface="微软雅黑" pitchFamily="34" charset="-122"/>
              </a:rPr>
              <a:t> 双十</a:t>
            </a:r>
            <a:r>
              <a:rPr lang="zh-CN" altLang="en-US" dirty="0" smtClean="0">
                <a:latin typeface="微软雅黑" pitchFamily="34" charset="-122"/>
                <a:ea typeface="微软雅黑" pitchFamily="34" charset="-122"/>
              </a:rPr>
              <a:t>一</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双十二店铺稳定性作战手册</a:t>
            </a:r>
            <a:endParaRPr lang="en-US" altLang="zh-CN" dirty="0" smtClean="0">
              <a:latin typeface="微软雅黑" pitchFamily="34" charset="-122"/>
              <a:ea typeface="微软雅黑" pitchFamily="34" charset="-122"/>
            </a:endParaRPr>
          </a:p>
          <a:p>
            <a:pPr lvl="1">
              <a:buClr>
                <a:srgbClr val="C00000"/>
              </a:buClr>
              <a:buFont typeface="Wingdings" pitchFamily="2" charset="2"/>
              <a:buChar char="p"/>
            </a:pPr>
            <a:endParaRPr lang="en-US" altLang="zh-CN" dirty="0" smtClean="0">
              <a:latin typeface="微软雅黑" pitchFamily="34" charset="-122"/>
              <a:ea typeface="微软雅黑" pitchFamily="34" charset="-122"/>
            </a:endParaRPr>
          </a:p>
          <a:p>
            <a:pPr indent="-342900">
              <a:buClr>
                <a:srgbClr val="C00000"/>
              </a:buClr>
              <a:buFont typeface="Wingdings" pitchFamily="2" charset="2"/>
              <a:buChar char="p"/>
            </a:pPr>
            <a:r>
              <a:rPr lang="en-US" altLang="zh-CN" sz="2000"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并独立承担核心开发工作</a:t>
            </a:r>
            <a:endParaRPr lang="en-US" altLang="zh-CN" sz="2000" b="1" dirty="0">
              <a:latin typeface="微软雅黑" pitchFamily="34" charset="-122"/>
              <a:ea typeface="微软雅黑" pitchFamily="34" charset="-122"/>
            </a:endParaRPr>
          </a:p>
        </p:txBody>
      </p:sp>
    </p:spTree>
    <p:extLst>
      <p:ext uri="{BB962C8B-B14F-4D97-AF65-F5344CB8AC3E}">
        <p14:creationId xmlns:p14="http://schemas.microsoft.com/office/powerpoint/2010/main" val="657877419"/>
      </p:ext>
    </p:extLst>
  </p:cSld>
  <p:clrMapOvr>
    <a:masterClrMapping/>
  </p:clrMapOvr>
  <p:transition advTm="297"/>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33" name="矩形 32"/>
          <p:cNvSpPr/>
          <p:nvPr/>
        </p:nvSpPr>
        <p:spPr>
          <a:xfrm>
            <a:off x="1115037" y="980728"/>
            <a:ext cx="7057363" cy="432048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457200" lvl="2" defTabSz="800100">
              <a:lnSpc>
                <a:spcPct val="90000"/>
              </a:lnSpc>
              <a:spcBef>
                <a:spcPct val="0"/>
              </a:spcBef>
              <a:spcAft>
                <a:spcPct val="15000"/>
              </a:spcAft>
            </a:pPr>
            <a:endParaRPr lang="en-US" altLang="zh-CN" dirty="0" smtClean="0">
              <a:solidFill>
                <a:schemeClr val="tx1"/>
              </a:solidFill>
              <a:latin typeface="微软雅黑" panose="020B0503020204020204" pitchFamily="34" charset="-122"/>
              <a:ea typeface="微软雅黑" panose="020B0503020204020204" pitchFamily="34" charset="-122"/>
            </a:endParaRPr>
          </a:p>
        </p:txBody>
      </p:sp>
      <p:sp>
        <p:nvSpPr>
          <p:cNvPr id="7" name="标题 1"/>
          <p:cNvSpPr txBox="1">
            <a:spLocks/>
          </p:cNvSpPr>
          <p:nvPr/>
        </p:nvSpPr>
        <p:spPr>
          <a:xfrm>
            <a:off x="457200" y="-76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微软雅黑" pitchFamily="34" charset="-122"/>
                <a:cs typeface="+mj-cs"/>
              </a:defRPr>
            </a:lvl1pPr>
          </a:lstStyle>
          <a:p>
            <a:r>
              <a:rPr lang="zh-CN" altLang="en-US" sz="4000" dirty="0" smtClean="0">
                <a:latin typeface="微软雅黑" panose="020B0503020204020204" pitchFamily="34" charset="-122"/>
              </a:rPr>
              <a:t>技术分享</a:t>
            </a:r>
            <a:endParaRPr lang="en-US" sz="4000" dirty="0" smtClean="0">
              <a:latin typeface="微软雅黑" panose="020B0503020204020204" pitchFamily="34" charset="-122"/>
            </a:endParaRPr>
          </a:p>
        </p:txBody>
      </p:sp>
      <p:sp>
        <p:nvSpPr>
          <p:cNvPr id="8" name="TextBox 36"/>
          <p:cNvSpPr txBox="1"/>
          <p:nvPr/>
        </p:nvSpPr>
        <p:spPr>
          <a:xfrm>
            <a:off x="1115616" y="1124744"/>
            <a:ext cx="5544616" cy="4185761"/>
          </a:xfrm>
          <a:prstGeom prst="rect">
            <a:avLst/>
          </a:prstGeom>
          <a:noFill/>
        </p:spPr>
        <p:txBody>
          <a:bodyPr wrap="square" rtlCol="0">
            <a:spAutoFit/>
          </a:bodyPr>
          <a:lstStyle/>
          <a:p>
            <a:pPr>
              <a:buClr>
                <a:srgbClr val="C00000"/>
              </a:buClr>
              <a:buFont typeface="Wingdings" pitchFamily="2" charset="2"/>
              <a:buChar char="p"/>
            </a:pPr>
            <a:r>
              <a:rPr lang="zh-CN" altLang="en-US" dirty="0" smtClean="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ATA</a:t>
            </a:r>
            <a:r>
              <a:rPr lang="zh-CN" altLang="en-US" sz="2000" b="1" dirty="0" smtClean="0">
                <a:latin typeface="微软雅黑" pitchFamily="34" charset="-122"/>
                <a:ea typeface="微软雅黑" pitchFamily="34" charset="-122"/>
              </a:rPr>
              <a:t>分享</a:t>
            </a:r>
            <a:endParaRPr lang="en-US" altLang="zh-CN" sz="2000" b="1" dirty="0" smtClean="0">
              <a:latin typeface="微软雅黑" pitchFamily="34" charset="-122"/>
              <a:ea typeface="微软雅黑" pitchFamily="34" charset="-122"/>
            </a:endParaRPr>
          </a:p>
          <a:p>
            <a:pPr lvl="1">
              <a:buClr>
                <a:srgbClr val="C00000"/>
              </a:buClr>
              <a:buFont typeface="Wingdings" pitchFamily="2" charset="2"/>
              <a:buChar char="p"/>
            </a:pPr>
            <a:r>
              <a:rPr lang="zh-CN" altLang="en-US" dirty="0" smtClean="0">
                <a:latin typeface="微软雅黑" pitchFamily="34" charset="-122"/>
                <a:ea typeface="微软雅黑" pitchFamily="34" charset="-122"/>
              </a:rPr>
              <a:t>数十篇</a:t>
            </a:r>
            <a:endParaRPr lang="en-US" altLang="zh-CN" dirty="0" smtClean="0">
              <a:latin typeface="微软雅黑" pitchFamily="34" charset="-122"/>
              <a:ea typeface="微软雅黑" pitchFamily="34" charset="-122"/>
            </a:endParaRPr>
          </a:p>
          <a:p>
            <a:pPr lvl="1">
              <a:buClr>
                <a:srgbClr val="C00000"/>
              </a:buClr>
              <a:buFont typeface="Wingdings" pitchFamily="2" charset="2"/>
              <a:buChar char="p"/>
            </a:pPr>
            <a:r>
              <a:rPr lang="en-US" altLang="zh-CN"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如何</a:t>
            </a:r>
            <a:r>
              <a:rPr lang="zh-CN" altLang="en-US" dirty="0">
                <a:latin typeface="微软雅黑" panose="020B0503020204020204" pitchFamily="34" charset="-122"/>
                <a:ea typeface="微软雅黑" panose="020B0503020204020204" pitchFamily="34" charset="-122"/>
              </a:rPr>
              <a:t>提升超过一倍的</a:t>
            </a:r>
            <a:r>
              <a:rPr lang="en-US" altLang="zh-CN" dirty="0">
                <a:latin typeface="微软雅黑" panose="020B0503020204020204" pitchFamily="34" charset="-122"/>
                <a:ea typeface="微软雅黑" panose="020B0503020204020204" pitchFamily="34" charset="-122"/>
              </a:rPr>
              <a:t>QPS</a:t>
            </a:r>
            <a:r>
              <a:rPr lang="zh-CN" altLang="en-US" dirty="0">
                <a:latin typeface="微软雅黑" panose="020B0503020204020204" pitchFamily="34" charset="-122"/>
                <a:ea typeface="微软雅黑" panose="020B0503020204020204" pitchFamily="34" charset="-122"/>
              </a:rPr>
              <a:t>性能</a:t>
            </a:r>
            <a:r>
              <a:rPr lang="en-US" altLang="zh-CN" dirty="0">
                <a:latin typeface="微软雅黑" panose="020B0503020204020204" pitchFamily="34" charset="-122"/>
                <a:ea typeface="微软雅黑" panose="020B0503020204020204" pitchFamily="34" charset="-122"/>
              </a:rPr>
              <a:t>——Java</a:t>
            </a:r>
            <a:r>
              <a:rPr lang="zh-CN" altLang="en-US" dirty="0">
                <a:latin typeface="微软雅黑" panose="020B0503020204020204" pitchFamily="34" charset="-122"/>
                <a:ea typeface="微软雅黑" panose="020B0503020204020204" pitchFamily="34" charset="-122"/>
              </a:rPr>
              <a:t>实体机应用的优化之</a:t>
            </a:r>
            <a:r>
              <a:rPr lang="zh-CN" altLang="en-US" dirty="0" smtClean="0">
                <a:latin typeface="微软雅黑" panose="020B0503020204020204" pitchFamily="34" charset="-122"/>
                <a:ea typeface="微软雅黑" panose="020B0503020204020204" pitchFamily="34" charset="-122"/>
              </a:rPr>
              <a:t>路</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30+</a:t>
            </a:r>
            <a:r>
              <a:rPr lang="zh-CN" altLang="en-US" dirty="0" smtClean="0">
                <a:latin typeface="微软雅黑" panose="020B0503020204020204" pitchFamily="34" charset="-122"/>
                <a:ea typeface="微软雅黑" panose="020B0503020204020204" pitchFamily="34" charset="-122"/>
              </a:rPr>
              <a:t>赞，</a:t>
            </a:r>
            <a:r>
              <a:rPr lang="en-US" altLang="zh-CN" dirty="0" smtClean="0">
                <a:latin typeface="微软雅黑" panose="020B0503020204020204" pitchFamily="34" charset="-122"/>
                <a:ea typeface="微软雅黑" panose="020B0503020204020204" pitchFamily="34" charset="-122"/>
              </a:rPr>
              <a:t>1500+</a:t>
            </a:r>
            <a:r>
              <a:rPr lang="zh-CN" altLang="en-US"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PV</a:t>
            </a:r>
            <a:endParaRPr lang="zh-CN" altLang="en-US" dirty="0">
              <a:latin typeface="微软雅黑" panose="020B0503020204020204" pitchFamily="34" charset="-122"/>
              <a:ea typeface="微软雅黑" panose="020B0503020204020204" pitchFamily="34" charset="-122"/>
            </a:endParaRPr>
          </a:p>
          <a:p>
            <a:pPr lvl="1">
              <a:buClr>
                <a:srgbClr val="C00000"/>
              </a:buClr>
              <a:buFont typeface="Wingdings" pitchFamily="2" charset="2"/>
              <a:buChar char="p"/>
            </a:pP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面向</a:t>
            </a:r>
            <a:r>
              <a:rPr lang="en-US" altLang="zh-CN" dirty="0">
                <a:latin typeface="微软雅黑" panose="020B0503020204020204" pitchFamily="34" charset="-122"/>
                <a:ea typeface="微软雅黑" panose="020B0503020204020204" pitchFamily="34" charset="-122"/>
              </a:rPr>
              <a:t>GC</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Java</a:t>
            </a:r>
            <a:r>
              <a:rPr lang="zh-CN" altLang="en-US" dirty="0" smtClean="0">
                <a:latin typeface="微软雅黑" panose="020B0503020204020204" pitchFamily="34" charset="-122"/>
                <a:ea typeface="微软雅黑" panose="020B0503020204020204" pitchFamily="34" charset="-122"/>
              </a:rPr>
              <a:t>编程</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50+</a:t>
            </a:r>
            <a:r>
              <a:rPr lang="zh-CN" altLang="en-US" dirty="0" smtClean="0">
                <a:latin typeface="微软雅黑" panose="020B0503020204020204" pitchFamily="34" charset="-122"/>
                <a:ea typeface="微软雅黑" panose="020B0503020204020204" pitchFamily="34" charset="-122"/>
              </a:rPr>
              <a:t>赞，</a:t>
            </a:r>
            <a:r>
              <a:rPr lang="en-US" altLang="zh-CN" dirty="0" smtClean="0">
                <a:latin typeface="微软雅黑" panose="020B0503020204020204" pitchFamily="34" charset="-122"/>
                <a:ea typeface="微软雅黑" panose="020B0503020204020204" pitchFamily="34" charset="-122"/>
              </a:rPr>
              <a:t>1300+ PV</a:t>
            </a:r>
            <a:endParaRPr lang="en-US" altLang="zh-CN" dirty="0">
              <a:latin typeface="微软雅黑" pitchFamily="34" charset="-122"/>
              <a:ea typeface="微软雅黑" pitchFamily="34" charset="-122"/>
            </a:endParaRPr>
          </a:p>
          <a:p>
            <a:pPr lvl="1">
              <a:buClr>
                <a:srgbClr val="C00000"/>
              </a:buClr>
              <a:buFont typeface="Wingdings" pitchFamily="2" charset="2"/>
              <a:buChar char="p"/>
            </a:pPr>
            <a:endParaRPr lang="en-US" altLang="zh-CN" dirty="0" smtClean="0">
              <a:latin typeface="微软雅黑" pitchFamily="34" charset="-122"/>
              <a:ea typeface="微软雅黑" pitchFamily="34" charset="-122"/>
            </a:endParaRPr>
          </a:p>
          <a:p>
            <a:pPr indent="-285750">
              <a:buClr>
                <a:srgbClr val="C00000"/>
              </a:buClr>
              <a:buFont typeface="Wingdings" pitchFamily="2" charset="2"/>
              <a:buChar char="p"/>
            </a:pPr>
            <a:endParaRPr lang="en-US" altLang="zh-CN" sz="2000" b="1" dirty="0" smtClean="0">
              <a:latin typeface="微软雅黑" pitchFamily="34" charset="-122"/>
              <a:ea typeface="微软雅黑" pitchFamily="34" charset="-122"/>
            </a:endParaRPr>
          </a:p>
          <a:p>
            <a:pPr indent="-285750">
              <a:buClr>
                <a:srgbClr val="C00000"/>
              </a:buClr>
              <a:buFont typeface="Wingdings" pitchFamily="2" charset="2"/>
              <a:buChar char="p"/>
            </a:pPr>
            <a:r>
              <a:rPr lang="zh-CN" altLang="en-US" sz="2000" b="1" dirty="0" smtClean="0">
                <a:latin typeface="微软雅黑" pitchFamily="34" charset="-122"/>
                <a:ea typeface="微软雅黑" pitchFamily="34" charset="-122"/>
              </a:rPr>
              <a:t> 技术</a:t>
            </a:r>
            <a:r>
              <a:rPr lang="zh-CN" altLang="en-US" sz="2000" b="1" dirty="0">
                <a:latin typeface="微软雅黑" pitchFamily="34" charset="-122"/>
                <a:ea typeface="微软雅黑" pitchFamily="34" charset="-122"/>
              </a:rPr>
              <a:t>氛围</a:t>
            </a:r>
            <a:endParaRPr lang="en-US" altLang="zh-CN" sz="2000" b="1" dirty="0">
              <a:latin typeface="微软雅黑" pitchFamily="34" charset="-122"/>
              <a:ea typeface="微软雅黑" pitchFamily="34" charset="-122"/>
            </a:endParaRPr>
          </a:p>
          <a:p>
            <a:pPr lvl="1">
              <a:buClr>
                <a:srgbClr val="C00000"/>
              </a:buClr>
              <a:buFont typeface="Wingdings" pitchFamily="2" charset="2"/>
              <a:buChar char="p"/>
            </a:pPr>
            <a:r>
              <a:rPr lang="zh-CN" altLang="en-US" dirty="0" smtClean="0">
                <a:latin typeface="微软雅黑" pitchFamily="34" charset="-122"/>
                <a:ea typeface="微软雅黑" pitchFamily="34" charset="-122"/>
              </a:rPr>
              <a:t>协助</a:t>
            </a:r>
            <a:r>
              <a:rPr lang="zh-CN" altLang="en-US" dirty="0" smtClean="0">
                <a:latin typeface="微软雅黑" pitchFamily="34" charset="-122"/>
                <a:ea typeface="微软雅黑" pitchFamily="34" charset="-122"/>
              </a:rPr>
              <a:t>建设团队内技术氛围</a:t>
            </a:r>
            <a:endParaRPr lang="en-US" altLang="zh-CN" dirty="0" smtClean="0">
              <a:latin typeface="微软雅黑" pitchFamily="34" charset="-122"/>
              <a:ea typeface="微软雅黑" pitchFamily="34" charset="-122"/>
            </a:endParaRPr>
          </a:p>
          <a:p>
            <a:pPr lvl="1">
              <a:buClr>
                <a:srgbClr val="C00000"/>
              </a:buClr>
              <a:buFont typeface="Wingdings" pitchFamily="2" charset="2"/>
              <a:buChar char="p"/>
            </a:pPr>
            <a:r>
              <a:rPr lang="zh-CN" altLang="en-US" dirty="0" smtClean="0">
                <a:latin typeface="微软雅黑" pitchFamily="34" charset="-122"/>
                <a:ea typeface="微软雅黑" pitchFamily="34" charset="-122"/>
              </a:rPr>
              <a:t>参与多次团队内部的技术</a:t>
            </a:r>
            <a:r>
              <a:rPr lang="zh-CN" altLang="en-US" dirty="0" smtClean="0">
                <a:latin typeface="微软雅黑" pitchFamily="34" charset="-122"/>
                <a:ea typeface="微软雅黑" pitchFamily="34" charset="-122"/>
              </a:rPr>
              <a:t>分享</a:t>
            </a:r>
            <a:endParaRPr lang="en-US" altLang="zh-CN" dirty="0" smtClean="0">
              <a:latin typeface="微软雅黑" pitchFamily="34" charset="-122"/>
              <a:ea typeface="微软雅黑" pitchFamily="34" charset="-122"/>
            </a:endParaRPr>
          </a:p>
          <a:p>
            <a:pPr lvl="2">
              <a:buClr>
                <a:srgbClr val="C00000"/>
              </a:buClr>
              <a:buFont typeface="Wingdings" pitchFamily="2" charset="2"/>
              <a:buChar char="p"/>
            </a:pPr>
            <a:r>
              <a:rPr lang="zh-CN" altLang="en-US" sz="1600" dirty="0">
                <a:latin typeface="微软雅黑" pitchFamily="34" charset="-122"/>
                <a:ea typeface="微软雅黑" pitchFamily="34" charset="-122"/>
              </a:rPr>
              <a:t>青岛机房和单元化部署 </a:t>
            </a:r>
          </a:p>
          <a:p>
            <a:pPr lvl="2">
              <a:buClr>
                <a:srgbClr val="C00000"/>
              </a:buClr>
              <a:buFont typeface="Wingdings" pitchFamily="2" charset="2"/>
              <a:buChar char="p"/>
            </a:pPr>
            <a:r>
              <a:rPr lang="zh-CN" altLang="en-US" sz="1600" dirty="0">
                <a:latin typeface="微软雅黑" pitchFamily="34" charset="-122"/>
                <a:ea typeface="微软雅黑" pitchFamily="34" charset="-122"/>
              </a:rPr>
              <a:t>线上问题排查的常用工具和方法</a:t>
            </a:r>
          </a:p>
          <a:p>
            <a:pPr lvl="2">
              <a:buClr>
                <a:srgbClr val="C00000"/>
              </a:buClr>
              <a:buFont typeface="Wingdings" pitchFamily="2" charset="2"/>
              <a:buChar char="p"/>
            </a:pPr>
            <a:r>
              <a:rPr lang="zh-CN" altLang="en-US" sz="1600" dirty="0">
                <a:latin typeface="微软雅黑" pitchFamily="34" charset="-122"/>
                <a:ea typeface="微软雅黑" pitchFamily="34" charset="-122"/>
              </a:rPr>
              <a:t>店铺 </a:t>
            </a:r>
            <a:r>
              <a:rPr lang="en-US" altLang="zh-CN" sz="1600" dirty="0">
                <a:latin typeface="微软雅黑" pitchFamily="34" charset="-122"/>
                <a:ea typeface="微软雅黑" pitchFamily="34" charset="-122"/>
              </a:rPr>
              <a:t>for </a:t>
            </a:r>
            <a:r>
              <a:rPr lang="zh-CN" altLang="en-US" sz="1600" dirty="0">
                <a:latin typeface="微软雅黑" pitchFamily="34" charset="-122"/>
                <a:ea typeface="微软雅黑" pitchFamily="34" charset="-122"/>
              </a:rPr>
              <a:t>双</a:t>
            </a:r>
            <a:r>
              <a:rPr lang="en-US" altLang="zh-CN" sz="1600" dirty="0">
                <a:latin typeface="微软雅黑" pitchFamily="34" charset="-122"/>
                <a:ea typeface="微软雅黑" pitchFamily="34" charset="-122"/>
              </a:rPr>
              <a:t>11</a:t>
            </a:r>
          </a:p>
          <a:p>
            <a:pPr lvl="2">
              <a:buClr>
                <a:srgbClr val="C00000"/>
              </a:buClr>
              <a:buFont typeface="Wingdings" pitchFamily="2" charset="2"/>
              <a:buChar char="p"/>
            </a:pPr>
            <a:r>
              <a:rPr lang="zh-CN" altLang="en-US" sz="1600" dirty="0">
                <a:latin typeface="微软雅黑" pitchFamily="34" charset="-122"/>
                <a:ea typeface="微软雅黑" pitchFamily="34" charset="-122"/>
              </a:rPr>
              <a:t>淘宝网主站应用流量</a:t>
            </a:r>
            <a:r>
              <a:rPr lang="zh-CN" altLang="en-US" sz="1600" dirty="0" smtClean="0">
                <a:latin typeface="微软雅黑" pitchFamily="34" charset="-122"/>
                <a:ea typeface="微软雅黑" pitchFamily="34" charset="-122"/>
              </a:rPr>
              <a:t>路径分析</a:t>
            </a:r>
            <a:endParaRPr lang="en-US" altLang="zh-CN" sz="1600" dirty="0" smtClean="0">
              <a:latin typeface="微软雅黑" pitchFamily="34" charset="-122"/>
              <a:ea typeface="微软雅黑" pitchFamily="34" charset="-122"/>
            </a:endParaRPr>
          </a:p>
          <a:p>
            <a:pPr lvl="2">
              <a:buClr>
                <a:srgbClr val="C00000"/>
              </a:buClr>
              <a:buFont typeface="Wingdings" pitchFamily="2" charset="2"/>
              <a:buChar char="p"/>
            </a:pPr>
            <a:r>
              <a:rPr lang="en-US" altLang="zh-CN" sz="1600" dirty="0" smtClean="0">
                <a:latin typeface="微软雅黑" pitchFamily="34" charset="-122"/>
                <a:ea typeface="微软雅黑" pitchFamily="34" charset="-122"/>
              </a:rPr>
              <a:t>Web</a:t>
            </a:r>
            <a:r>
              <a:rPr lang="zh-CN" altLang="en-US" sz="1600" dirty="0" smtClean="0">
                <a:latin typeface="微软雅黑" pitchFamily="34" charset="-122"/>
                <a:ea typeface="微软雅黑" pitchFamily="34" charset="-122"/>
              </a:rPr>
              <a:t>负载均衡和</a:t>
            </a:r>
            <a:r>
              <a:rPr lang="en-US" altLang="zh-CN" sz="1600" dirty="0" smtClean="0">
                <a:latin typeface="微软雅黑" pitchFamily="34" charset="-122"/>
                <a:ea typeface="微软雅黑" pitchFamily="34" charset="-122"/>
              </a:rPr>
              <a:t>LVS</a:t>
            </a:r>
            <a:endParaRPr lang="en-US" altLang="zh-CN" sz="16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199375750"/>
      </p:ext>
    </p:extLst>
  </p:cSld>
  <p:clrMapOvr>
    <a:masterClrMapping/>
  </p:clrMapOvr>
  <p:transition advTm="297"/>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Line 5"/>
          <p:cNvSpPr>
            <a:spLocks noChangeShapeType="1"/>
          </p:cNvSpPr>
          <p:nvPr/>
        </p:nvSpPr>
        <p:spPr bwMode="auto">
          <a:xfrm>
            <a:off x="395536" y="1844824"/>
            <a:ext cx="8280400" cy="0"/>
          </a:xfrm>
          <a:prstGeom prst="line">
            <a:avLst/>
          </a:prstGeom>
          <a:noFill/>
          <a:ln w="12700">
            <a:solidFill>
              <a:schemeClr val="tx1"/>
            </a:solidFill>
            <a:round/>
            <a:headEnd/>
            <a:tailEnd type="triangle" w="med" len="med"/>
          </a:ln>
        </p:spPr>
        <p:txBody>
          <a:bodyPr wrap="none"/>
          <a:lstStyle/>
          <a:p>
            <a:endParaRPr lang="zh-CN" altLang="en-US" dirty="0">
              <a:latin typeface="微软雅黑" panose="020B0503020204020204" pitchFamily="34" charset="-122"/>
              <a:ea typeface="微软雅黑" panose="020B0503020204020204" pitchFamily="34" charset="-122"/>
              <a:cs typeface="Arial Unicode MS" panose="020B0604020202020204" pitchFamily="34" charset="-122"/>
            </a:endParaRPr>
          </a:p>
        </p:txBody>
      </p:sp>
      <p:grpSp>
        <p:nvGrpSpPr>
          <p:cNvPr id="22" name="组合 23"/>
          <p:cNvGrpSpPr/>
          <p:nvPr/>
        </p:nvGrpSpPr>
        <p:grpSpPr>
          <a:xfrm>
            <a:off x="5076056" y="188639"/>
            <a:ext cx="3665442" cy="1609591"/>
            <a:chOff x="4932040" y="476672"/>
            <a:chExt cx="3600400" cy="1368152"/>
          </a:xfrm>
        </p:grpSpPr>
        <p:sp>
          <p:nvSpPr>
            <p:cNvPr id="23" name="矩形 22"/>
            <p:cNvSpPr/>
            <p:nvPr/>
          </p:nvSpPr>
          <p:spPr>
            <a:xfrm>
              <a:off x="4932040" y="576857"/>
              <a:ext cx="3600400" cy="126796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4" name="矩形 23"/>
            <p:cNvSpPr/>
            <p:nvPr/>
          </p:nvSpPr>
          <p:spPr>
            <a:xfrm>
              <a:off x="4932040" y="548680"/>
              <a:ext cx="936104"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600" dirty="0">
                <a:solidFill>
                  <a:schemeClr val="tx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5" name="TextBox 24"/>
            <p:cNvSpPr txBox="1"/>
            <p:nvPr/>
          </p:nvSpPr>
          <p:spPr>
            <a:xfrm>
              <a:off x="5894007" y="910461"/>
              <a:ext cx="2396375" cy="601703"/>
            </a:xfrm>
            <a:prstGeom prst="rect">
              <a:avLst/>
            </a:prstGeom>
            <a:noFill/>
          </p:spPr>
          <p:txBody>
            <a:bodyPr wrap="square" rtlCol="0">
              <a:spAutoFit/>
            </a:bodyPr>
            <a:lstStyle/>
            <a:p>
              <a:r>
                <a:rPr lang="zh-CN" altLang="en-US" sz="4000"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项目介绍</a:t>
              </a:r>
              <a:endParaRPr lang="zh-CN" altLang="en-US" sz="4000"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6" name="TextBox 25"/>
            <p:cNvSpPr txBox="1"/>
            <p:nvPr/>
          </p:nvSpPr>
          <p:spPr>
            <a:xfrm>
              <a:off x="5143589" y="476672"/>
              <a:ext cx="581670" cy="863313"/>
            </a:xfrm>
            <a:prstGeom prst="rect">
              <a:avLst/>
            </a:prstGeom>
            <a:noFill/>
          </p:spPr>
          <p:txBody>
            <a:bodyPr wrap="square" rtlCol="0">
              <a:spAutoFit/>
            </a:bodyPr>
            <a:lstStyle/>
            <a:p>
              <a:r>
                <a:rPr lang="en-US" altLang="zh-CN" sz="6000" dirty="0" smtClean="0">
                  <a:latin typeface="微软雅黑" panose="020B0503020204020204" pitchFamily="34" charset="-122"/>
                  <a:ea typeface="微软雅黑" panose="020B0503020204020204" pitchFamily="34" charset="-122"/>
                  <a:cs typeface="Arial Unicode MS" panose="020B0604020202020204" pitchFamily="34" charset="-122"/>
                </a:rPr>
                <a:t>1</a:t>
              </a:r>
              <a:endParaRPr lang="zh-CN" altLang="en-US" sz="6000" dirty="0">
                <a:latin typeface="微软雅黑" panose="020B0503020204020204" pitchFamily="34" charset="-122"/>
                <a:ea typeface="微软雅黑" panose="020B0503020204020204" pitchFamily="34" charset="-122"/>
                <a:cs typeface="Arial Unicode MS" panose="020B0604020202020204" pitchFamily="34" charset="-122"/>
              </a:endParaRPr>
            </a:p>
          </p:txBody>
        </p:sp>
      </p:grpSp>
      <p:grpSp>
        <p:nvGrpSpPr>
          <p:cNvPr id="27" name="组合 26"/>
          <p:cNvGrpSpPr/>
          <p:nvPr/>
        </p:nvGrpSpPr>
        <p:grpSpPr>
          <a:xfrm>
            <a:off x="5076056" y="1965377"/>
            <a:ext cx="3627512" cy="1428760"/>
            <a:chOff x="5148064" y="2132856"/>
            <a:chExt cx="3627512" cy="1428760"/>
          </a:xfrm>
        </p:grpSpPr>
        <p:sp>
          <p:nvSpPr>
            <p:cNvPr id="28" name="矩形 27"/>
            <p:cNvSpPr/>
            <p:nvPr/>
          </p:nvSpPr>
          <p:spPr>
            <a:xfrm>
              <a:off x="5148064" y="2132856"/>
              <a:ext cx="3627512" cy="14287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latin typeface="微软雅黑" panose="020B0503020204020204" pitchFamily="34" charset="-122"/>
                  <a:ea typeface="微软雅黑" panose="020B0503020204020204" pitchFamily="34" charset="-122"/>
                  <a:cs typeface="Arial Unicode MS" panose="020B0604020202020204" pitchFamily="34" charset="-122"/>
                </a:rPr>
                <a:t>理由陈述</a:t>
              </a:r>
            </a:p>
          </p:txBody>
        </p:sp>
        <p:sp>
          <p:nvSpPr>
            <p:cNvPr id="29" name="TextBox 28"/>
            <p:cNvSpPr txBox="1"/>
            <p:nvPr/>
          </p:nvSpPr>
          <p:spPr>
            <a:xfrm>
              <a:off x="5316694" y="2204864"/>
              <a:ext cx="623458" cy="1015663"/>
            </a:xfrm>
            <a:prstGeom prst="rect">
              <a:avLst/>
            </a:prstGeom>
            <a:noFill/>
          </p:spPr>
          <p:txBody>
            <a:bodyPr wrap="square" rtlCol="0">
              <a:spAutoFit/>
            </a:bodyPr>
            <a:lstStyle/>
            <a:p>
              <a:r>
                <a:rPr lang="en-US" altLang="zh-CN" sz="6000" dirty="0" smtClean="0">
                  <a:solidFill>
                    <a:schemeClr val="bg1">
                      <a:lumMod val="65000"/>
                    </a:schemeClr>
                  </a:solidFill>
                  <a:latin typeface="微软雅黑" panose="020B0503020204020204" pitchFamily="34" charset="-122"/>
                  <a:ea typeface="微软雅黑" panose="020B0503020204020204" pitchFamily="34" charset="-122"/>
                  <a:cs typeface="Arial Unicode MS" panose="020B0604020202020204" pitchFamily="34" charset="-122"/>
                </a:rPr>
                <a:t>2</a:t>
              </a:r>
              <a:endParaRPr lang="zh-CN" altLang="en-US" sz="6000" dirty="0">
                <a:solidFill>
                  <a:schemeClr val="bg1">
                    <a:lumMod val="65000"/>
                  </a:schemeClr>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grpSp>
        <p:nvGrpSpPr>
          <p:cNvPr id="30" name="组合 29"/>
          <p:cNvGrpSpPr/>
          <p:nvPr/>
        </p:nvGrpSpPr>
        <p:grpSpPr>
          <a:xfrm>
            <a:off x="5076056" y="3561284"/>
            <a:ext cx="3627512" cy="1428760"/>
            <a:chOff x="5148064" y="2132856"/>
            <a:chExt cx="3627512" cy="1428760"/>
          </a:xfrm>
        </p:grpSpPr>
        <p:sp>
          <p:nvSpPr>
            <p:cNvPr id="31" name="矩形 30"/>
            <p:cNvSpPr/>
            <p:nvPr/>
          </p:nvSpPr>
          <p:spPr>
            <a:xfrm>
              <a:off x="5148064" y="2132856"/>
              <a:ext cx="3627512" cy="14287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latin typeface="微软雅黑" panose="020B0503020204020204" pitchFamily="34" charset="-122"/>
                  <a:ea typeface="微软雅黑" panose="020B0503020204020204" pitchFamily="34" charset="-122"/>
                  <a:cs typeface="Arial Unicode MS" panose="020B0604020202020204" pitchFamily="34" charset="-122"/>
                </a:rPr>
                <a:t>未来展望</a:t>
              </a:r>
            </a:p>
          </p:txBody>
        </p:sp>
        <p:sp>
          <p:nvSpPr>
            <p:cNvPr id="32" name="TextBox 31"/>
            <p:cNvSpPr txBox="1"/>
            <p:nvPr/>
          </p:nvSpPr>
          <p:spPr>
            <a:xfrm>
              <a:off x="5316694" y="2204864"/>
              <a:ext cx="623458" cy="1015663"/>
            </a:xfrm>
            <a:prstGeom prst="rect">
              <a:avLst/>
            </a:prstGeom>
            <a:noFill/>
          </p:spPr>
          <p:txBody>
            <a:bodyPr wrap="square" rtlCol="0">
              <a:spAutoFit/>
            </a:bodyPr>
            <a:lstStyle/>
            <a:p>
              <a:r>
                <a:rPr lang="en-US" altLang="zh-CN" sz="6000" dirty="0" smtClean="0">
                  <a:solidFill>
                    <a:schemeClr val="bg1">
                      <a:lumMod val="65000"/>
                    </a:schemeClr>
                  </a:solidFill>
                  <a:latin typeface="微软雅黑" panose="020B0503020204020204" pitchFamily="34" charset="-122"/>
                  <a:ea typeface="微软雅黑" panose="020B0503020204020204" pitchFamily="34" charset="-122"/>
                  <a:cs typeface="Arial Unicode MS" panose="020B0604020202020204" pitchFamily="34" charset="-122"/>
                </a:rPr>
                <a:t>3</a:t>
              </a:r>
              <a:endParaRPr lang="zh-CN" altLang="en-US" sz="6000" dirty="0">
                <a:solidFill>
                  <a:schemeClr val="bg1">
                    <a:lumMod val="65000"/>
                  </a:schemeClr>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sp>
        <p:nvSpPr>
          <p:cNvPr id="36" name="Rectangle 7"/>
          <p:cNvSpPr>
            <a:spLocks noChangeArrowheads="1"/>
          </p:cNvSpPr>
          <p:nvPr/>
        </p:nvSpPr>
        <p:spPr bwMode="auto">
          <a:xfrm>
            <a:off x="381000" y="2209800"/>
            <a:ext cx="4800600" cy="3416320"/>
          </a:xfrm>
          <a:prstGeom prst="rect">
            <a:avLst/>
          </a:prstGeom>
          <a:noFill/>
          <a:ln w="9525">
            <a:noFill/>
            <a:miter lim="800000"/>
            <a:headEnd/>
            <a:tailEnd/>
          </a:ln>
        </p:spPr>
        <p:txBody>
          <a:bodyPr wrap="square">
            <a:spAutoFit/>
          </a:bodyPr>
          <a:lstStyle/>
          <a:p>
            <a:pPr marL="704850" lvl="1" indent="-342900" algn="l">
              <a:spcBef>
                <a:spcPct val="20000"/>
              </a:spcBef>
              <a:spcAft>
                <a:spcPct val="20000"/>
              </a:spcAft>
              <a:buClr>
                <a:srgbClr val="346A6C"/>
              </a:buClr>
            </a:pPr>
            <a:r>
              <a:rPr kumimoji="0" lang="en-US" altLang="zh-CN" sz="2000" b="1" dirty="0" smtClean="0">
                <a:latin typeface="微软雅黑" panose="020B0503020204020204" pitchFamily="34" charset="-122"/>
                <a:ea typeface="微软雅黑" panose="020B0503020204020204" pitchFamily="34" charset="-122"/>
                <a:cs typeface="Arial Unicode MS" panose="020B0604020202020204" pitchFamily="34" charset="-122"/>
              </a:rPr>
              <a:t>1.1 </a:t>
            </a:r>
            <a:r>
              <a:rPr kumimoji="0" lang="zh-CN" altLang="en-US" sz="2000" b="1" dirty="0" smtClean="0">
                <a:latin typeface="微软雅黑" panose="020B0503020204020204" pitchFamily="34" charset="-122"/>
                <a:ea typeface="微软雅黑" panose="020B0503020204020204" pitchFamily="34" charset="-122"/>
                <a:cs typeface="Arial Unicode MS" panose="020B0604020202020204" pitchFamily="34" charset="-122"/>
              </a:rPr>
              <a:t>实体机性能优化</a:t>
            </a:r>
            <a:endParaRPr lang="en-US" altLang="zh-CN" sz="2000" b="1" dirty="0">
              <a:latin typeface="微软雅黑" panose="020B0503020204020204" pitchFamily="34" charset="-122"/>
              <a:ea typeface="微软雅黑" panose="020B0503020204020204" pitchFamily="34" charset="-122"/>
              <a:cs typeface="Arial Unicode MS" panose="020B0604020202020204" pitchFamily="34" charset="-122"/>
            </a:endParaRPr>
          </a:p>
          <a:p>
            <a:pPr marL="704850" lvl="1" indent="-342900" algn="l">
              <a:spcBef>
                <a:spcPct val="20000"/>
              </a:spcBef>
              <a:spcAft>
                <a:spcPct val="20000"/>
              </a:spcAft>
              <a:buClr>
                <a:srgbClr val="346A6C"/>
              </a:buClr>
            </a:pPr>
            <a:r>
              <a:rPr lang="en-US" altLang="zh-CN" sz="2000" b="1" dirty="0" smtClean="0">
                <a:latin typeface="微软雅黑" panose="020B0503020204020204" pitchFamily="34" charset="-122"/>
                <a:ea typeface="微软雅黑" panose="020B0503020204020204" pitchFamily="34" charset="-122"/>
                <a:cs typeface="Arial Unicode MS" panose="020B0604020202020204" pitchFamily="34" charset="-122"/>
              </a:rPr>
              <a:t>1.2 </a:t>
            </a:r>
            <a:r>
              <a:rPr lang="zh-CN" altLang="en-US" sz="2000" b="1" dirty="0" smtClean="0">
                <a:latin typeface="微软雅黑" panose="020B0503020204020204" pitchFamily="34" charset="-122"/>
                <a:ea typeface="微软雅黑" panose="020B0503020204020204" pitchFamily="34" charset="-122"/>
                <a:cs typeface="Arial Unicode MS" panose="020B0604020202020204" pitchFamily="34" charset="-122"/>
              </a:rPr>
              <a:t>稳定性相关</a:t>
            </a:r>
            <a:endParaRPr lang="en-US" altLang="zh-CN" sz="2000" b="1" dirty="0" smtClean="0">
              <a:latin typeface="微软雅黑" panose="020B0503020204020204" pitchFamily="34" charset="-122"/>
              <a:ea typeface="微软雅黑" panose="020B0503020204020204" pitchFamily="34" charset="-122"/>
              <a:cs typeface="Arial Unicode MS" panose="020B0604020202020204" pitchFamily="34" charset="-122"/>
            </a:endParaRPr>
          </a:p>
          <a:p>
            <a:pPr marL="704850" lvl="1" indent="-342900">
              <a:spcBef>
                <a:spcPct val="20000"/>
              </a:spcBef>
              <a:spcAft>
                <a:spcPct val="20000"/>
              </a:spcAft>
              <a:buClr>
                <a:srgbClr val="346A6C"/>
              </a:buClr>
            </a:pPr>
            <a:r>
              <a:rPr lang="en-US" altLang="zh-CN" sz="2000" b="1" dirty="0" smtClean="0">
                <a:latin typeface="微软雅黑" panose="020B0503020204020204" pitchFamily="34" charset="-122"/>
                <a:ea typeface="微软雅黑" panose="020B0503020204020204" pitchFamily="34" charset="-122"/>
                <a:cs typeface="Arial Unicode MS" panose="020B0604020202020204" pitchFamily="34" charset="-122"/>
              </a:rPr>
              <a:t>1.3 </a:t>
            </a:r>
            <a:r>
              <a:rPr lang="zh-CN" altLang="en-US" sz="2000" b="1" dirty="0" smtClean="0">
                <a:latin typeface="微软雅黑" panose="020B0503020204020204" pitchFamily="34" charset="-122"/>
                <a:ea typeface="微软雅黑" panose="020B0503020204020204" pitchFamily="34" charset="-122"/>
                <a:cs typeface="Arial Unicode MS" panose="020B0604020202020204" pitchFamily="34" charset="-122"/>
              </a:rPr>
              <a:t>店铺浏览异步化</a:t>
            </a:r>
            <a:endParaRPr lang="en-US" altLang="zh-CN" sz="2000" b="1" dirty="0" smtClean="0">
              <a:latin typeface="微软雅黑" panose="020B0503020204020204" pitchFamily="34" charset="-122"/>
              <a:ea typeface="微软雅黑" panose="020B0503020204020204" pitchFamily="34" charset="-122"/>
              <a:cs typeface="Arial Unicode MS" panose="020B0604020202020204" pitchFamily="34" charset="-122"/>
            </a:endParaRPr>
          </a:p>
          <a:p>
            <a:pPr marL="704850" lvl="1" indent="-342900">
              <a:spcBef>
                <a:spcPct val="20000"/>
              </a:spcBef>
              <a:spcAft>
                <a:spcPct val="20000"/>
              </a:spcAft>
              <a:buClr>
                <a:srgbClr val="346A6C"/>
              </a:buClr>
            </a:pPr>
            <a:r>
              <a:rPr lang="en-US" altLang="zh-CN" sz="2000" b="1" dirty="0" smtClean="0">
                <a:latin typeface="微软雅黑" panose="020B0503020204020204" pitchFamily="34" charset="-122"/>
                <a:ea typeface="微软雅黑" panose="020B0503020204020204" pitchFamily="34" charset="-122"/>
                <a:cs typeface="Arial Unicode MS" panose="020B0604020202020204" pitchFamily="34" charset="-122"/>
              </a:rPr>
              <a:t>1.4 JAE</a:t>
            </a:r>
            <a:r>
              <a:rPr lang="zh-CN" altLang="en-US" sz="2000" b="1" dirty="0" smtClean="0">
                <a:latin typeface="微软雅黑" panose="020B0503020204020204" pitchFamily="34" charset="-122"/>
                <a:ea typeface="微软雅黑" panose="020B0503020204020204" pitchFamily="34" charset="-122"/>
                <a:cs typeface="Arial Unicode MS" panose="020B0604020202020204" pitchFamily="34" charset="-122"/>
              </a:rPr>
              <a:t>稳定性治理</a:t>
            </a:r>
            <a:endParaRPr lang="en-US" altLang="zh-CN" sz="2000" b="1" dirty="0" smtClean="0">
              <a:latin typeface="微软雅黑" panose="020B0503020204020204" pitchFamily="34" charset="-122"/>
              <a:ea typeface="微软雅黑" panose="020B0503020204020204" pitchFamily="34" charset="-122"/>
              <a:cs typeface="Arial Unicode MS" panose="020B0604020202020204" pitchFamily="34" charset="-122"/>
            </a:endParaRPr>
          </a:p>
          <a:p>
            <a:pPr marL="704850" lvl="1" indent="-342900">
              <a:spcBef>
                <a:spcPct val="20000"/>
              </a:spcBef>
              <a:spcAft>
                <a:spcPct val="20000"/>
              </a:spcAft>
              <a:buClr>
                <a:srgbClr val="346A6C"/>
              </a:buClr>
            </a:pPr>
            <a:endParaRPr lang="en-US" altLang="zh-CN" sz="2000" b="1" dirty="0" smtClean="0">
              <a:latin typeface="微软雅黑" panose="020B0503020204020204" pitchFamily="34" charset="-122"/>
              <a:ea typeface="微软雅黑" panose="020B0503020204020204" pitchFamily="34" charset="-122"/>
              <a:cs typeface="Arial Unicode MS" panose="020B0604020202020204" pitchFamily="34" charset="-122"/>
            </a:endParaRPr>
          </a:p>
          <a:p>
            <a:pPr marL="704850" lvl="1" indent="-342900">
              <a:spcBef>
                <a:spcPct val="20000"/>
              </a:spcBef>
              <a:spcAft>
                <a:spcPct val="20000"/>
              </a:spcAft>
              <a:buClr>
                <a:srgbClr val="346A6C"/>
              </a:buClr>
            </a:pPr>
            <a:endParaRPr lang="en-US" altLang="zh-CN" sz="2000" b="1" dirty="0" smtClean="0">
              <a:latin typeface="微软雅黑" panose="020B0503020204020204" pitchFamily="34" charset="-122"/>
              <a:ea typeface="微软雅黑" panose="020B0503020204020204" pitchFamily="34" charset="-122"/>
              <a:cs typeface="Arial Unicode MS" panose="020B0604020202020204" pitchFamily="34" charset="-122"/>
            </a:endParaRPr>
          </a:p>
          <a:p>
            <a:pPr marL="704850" lvl="1" indent="-342900" algn="l">
              <a:spcBef>
                <a:spcPct val="20000"/>
              </a:spcBef>
              <a:spcAft>
                <a:spcPct val="20000"/>
              </a:spcAft>
              <a:buClr>
                <a:srgbClr val="346A6C"/>
              </a:buClr>
            </a:pPr>
            <a:endParaRPr lang="en-US" altLang="zh-CN" sz="2000" b="1" dirty="0" smtClean="0">
              <a:latin typeface="微软雅黑" panose="020B0503020204020204" pitchFamily="34" charset="-122"/>
              <a:ea typeface="微软雅黑" panose="020B0503020204020204" pitchFamily="34" charset="-122"/>
              <a:cs typeface="Arial Unicode MS" panose="020B0604020202020204" pitchFamily="34" charset="-122"/>
            </a:endParaRPr>
          </a:p>
          <a:p>
            <a:pPr marL="704850" lvl="1" indent="-342900" algn="l">
              <a:spcBef>
                <a:spcPct val="20000"/>
              </a:spcBef>
              <a:spcAft>
                <a:spcPct val="20000"/>
              </a:spcAft>
              <a:buClr>
                <a:srgbClr val="346A6C"/>
              </a:buClr>
            </a:pPr>
            <a:endParaRPr lang="en-US" altLang="zh-CN" sz="2000" b="1" dirty="0" smtClean="0">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2980798883"/>
      </p:ext>
    </p:extLst>
  </p:cSld>
  <p:clrMapOvr>
    <a:masterClrMapping/>
  </p:clrMapOvr>
  <p:transition advTm="842"/>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3" name="矩形 32"/>
          <p:cNvSpPr/>
          <p:nvPr/>
        </p:nvSpPr>
        <p:spPr>
          <a:xfrm>
            <a:off x="1115037" y="980728"/>
            <a:ext cx="7057363" cy="432048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457200" lvl="2" defTabSz="800100">
              <a:lnSpc>
                <a:spcPct val="90000"/>
              </a:lnSpc>
              <a:spcBef>
                <a:spcPct val="0"/>
              </a:spcBef>
              <a:spcAft>
                <a:spcPct val="15000"/>
              </a:spcAft>
            </a:pPr>
            <a:endParaRPr lang="en-US" altLang="zh-CN" dirty="0" smtClean="0">
              <a:solidFill>
                <a:schemeClr val="tx1"/>
              </a:solidFill>
              <a:latin typeface="微软雅黑" pitchFamily="34" charset="-122"/>
              <a:ea typeface="微软雅黑" pitchFamily="34" charset="-122"/>
            </a:endParaRPr>
          </a:p>
        </p:txBody>
      </p:sp>
      <p:sp>
        <p:nvSpPr>
          <p:cNvPr id="7" name="标题 1"/>
          <p:cNvSpPr txBox="1">
            <a:spLocks/>
          </p:cNvSpPr>
          <p:nvPr/>
        </p:nvSpPr>
        <p:spPr>
          <a:xfrm>
            <a:off x="457200" y="-76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微软雅黑" pitchFamily="34" charset="-122"/>
                <a:cs typeface="+mj-cs"/>
              </a:defRPr>
            </a:lvl1pPr>
          </a:lstStyle>
          <a:p>
            <a:r>
              <a:rPr lang="zh-CN" altLang="en-US" sz="4000" dirty="0"/>
              <a:t>人才培养</a:t>
            </a:r>
            <a:endParaRPr lang="en-US" sz="4000" dirty="0" smtClean="0"/>
          </a:p>
        </p:txBody>
      </p:sp>
      <p:sp>
        <p:nvSpPr>
          <p:cNvPr id="8" name="TextBox 36"/>
          <p:cNvSpPr txBox="1"/>
          <p:nvPr/>
        </p:nvSpPr>
        <p:spPr>
          <a:xfrm>
            <a:off x="1115616" y="1124744"/>
            <a:ext cx="5544616" cy="4308872"/>
          </a:xfrm>
          <a:prstGeom prst="rect">
            <a:avLst/>
          </a:prstGeom>
          <a:noFill/>
        </p:spPr>
        <p:txBody>
          <a:bodyPr wrap="square" rtlCol="0">
            <a:spAutoFit/>
          </a:bodyPr>
          <a:lstStyle/>
          <a:p>
            <a:pPr>
              <a:buClr>
                <a:srgbClr val="C00000"/>
              </a:buClr>
              <a:buFont typeface="Wingdings" pitchFamily="2" charset="2"/>
              <a:buChar char="p"/>
            </a:pPr>
            <a:r>
              <a:rPr lang="zh-CN" altLang="en-US" sz="2000" dirty="0" smtClean="0">
                <a:latin typeface="微软雅黑" pitchFamily="34" charset="-122"/>
                <a:ea typeface="微软雅黑" pitchFamily="34" charset="-122"/>
              </a:rPr>
              <a:t> 实习生劫手</a:t>
            </a:r>
            <a:endParaRPr lang="en-US" altLang="zh-CN" sz="2000" dirty="0" smtClean="0">
              <a:latin typeface="微软雅黑" pitchFamily="34" charset="-122"/>
              <a:ea typeface="微软雅黑" pitchFamily="34" charset="-122"/>
            </a:endParaRPr>
          </a:p>
          <a:p>
            <a:pPr lvl="1">
              <a:buClr>
                <a:srgbClr val="C00000"/>
              </a:buClr>
              <a:buFont typeface="Wingdings" pitchFamily="2" charset="2"/>
              <a:buChar char="p"/>
            </a:pPr>
            <a:r>
              <a:rPr lang="zh-CN" altLang="en-US" dirty="0" smtClean="0">
                <a:latin typeface="微软雅黑" pitchFamily="34" charset="-122"/>
                <a:ea typeface="微软雅黑" pitchFamily="34" charset="-122"/>
              </a:rPr>
              <a:t>在劫手实习的</a:t>
            </a:r>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个月内，能悉心培养，将其从没有</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Web</a:t>
            </a:r>
            <a:r>
              <a:rPr lang="zh-CN" altLang="en-US" dirty="0" smtClean="0">
                <a:latin typeface="微软雅黑" pitchFamily="34" charset="-122"/>
                <a:ea typeface="微软雅黑" pitchFamily="34" charset="-122"/>
              </a:rPr>
              <a:t>开发经验开始，逐渐领进门，并在店铺浏览异步化项目中，承担装修后台模块信息记录的大部分工作，涉及了</a:t>
            </a:r>
            <a:r>
              <a:rPr lang="en-US" altLang="zh-CN" dirty="0" smtClean="0">
                <a:latin typeface="微软雅黑" pitchFamily="34" charset="-122"/>
                <a:ea typeface="微软雅黑" pitchFamily="34" charset="-122"/>
              </a:rPr>
              <a:t>Spring/</a:t>
            </a:r>
            <a:r>
              <a:rPr lang="en-US" altLang="zh-CN" dirty="0" err="1" smtClean="0">
                <a:latin typeface="微软雅黑" pitchFamily="34" charset="-122"/>
                <a:ea typeface="微软雅黑" pitchFamily="34" charset="-122"/>
              </a:rPr>
              <a:t>iBatis</a:t>
            </a:r>
            <a:r>
              <a:rPr lang="en-US" altLang="zh-CN" dirty="0" smtClean="0">
                <a:latin typeface="微软雅黑" pitchFamily="34" charset="-122"/>
                <a:ea typeface="微软雅黑" pitchFamily="34" charset="-122"/>
              </a:rPr>
              <a:t>/HSF/</a:t>
            </a:r>
            <a:r>
              <a:rPr lang="en-US" altLang="zh-CN" dirty="0" err="1" smtClean="0">
                <a:latin typeface="微软雅黑" pitchFamily="34" charset="-122"/>
                <a:ea typeface="微软雅黑" pitchFamily="34" charset="-122"/>
              </a:rPr>
              <a:t>Tair</a:t>
            </a:r>
            <a:r>
              <a:rPr lang="zh-CN" altLang="en-US" dirty="0" smtClean="0">
                <a:latin typeface="微软雅黑" pitchFamily="34" charset="-122"/>
                <a:ea typeface="微软雅黑" pitchFamily="34" charset="-122"/>
              </a:rPr>
              <a:t>等大部分技术栈，出色地完成了项目。</a:t>
            </a:r>
            <a:endParaRPr lang="en-US" altLang="zh-CN" dirty="0" smtClean="0">
              <a:latin typeface="微软雅黑" pitchFamily="34" charset="-122"/>
              <a:ea typeface="微软雅黑" pitchFamily="34" charset="-122"/>
            </a:endParaRPr>
          </a:p>
          <a:p>
            <a:pPr>
              <a:buClr>
                <a:srgbClr val="C00000"/>
              </a:buClr>
              <a:buFont typeface="Wingdings" pitchFamily="2" charset="2"/>
              <a:buChar char="p"/>
            </a:pPr>
            <a:endParaRPr lang="en-US" altLang="zh-CN" dirty="0" smtClean="0">
              <a:latin typeface="微软雅黑" pitchFamily="34" charset="-122"/>
              <a:ea typeface="微软雅黑" pitchFamily="34" charset="-122"/>
            </a:endParaRPr>
          </a:p>
          <a:p>
            <a:pPr indent="-285750">
              <a:buClr>
                <a:srgbClr val="C00000"/>
              </a:buClr>
              <a:buFont typeface="Wingdings" pitchFamily="2" charset="2"/>
              <a:buChar char="p"/>
            </a:pPr>
            <a:r>
              <a:rPr lang="zh-CN" altLang="en-US" sz="2000" dirty="0">
                <a:latin typeface="微软雅黑" pitchFamily="34" charset="-122"/>
                <a:ea typeface="微软雅黑" pitchFamily="34" charset="-122"/>
              </a:rPr>
              <a:t> 伏魔</a:t>
            </a:r>
            <a:endParaRPr lang="en-US" altLang="zh-CN" sz="2000" dirty="0">
              <a:latin typeface="微软雅黑" pitchFamily="34" charset="-122"/>
              <a:ea typeface="微软雅黑" pitchFamily="34" charset="-122"/>
            </a:endParaRPr>
          </a:p>
          <a:p>
            <a:pPr lvl="1">
              <a:buClr>
                <a:srgbClr val="C00000"/>
              </a:buClr>
              <a:buFont typeface="Wingdings" pitchFamily="2" charset="2"/>
              <a:buChar char="p"/>
            </a:pPr>
            <a:r>
              <a:rPr lang="zh-CN" altLang="en-US" dirty="0" smtClean="0">
                <a:latin typeface="微软雅黑" pitchFamily="34" charset="-122"/>
                <a:ea typeface="微软雅黑" pitchFamily="34" charset="-122"/>
              </a:rPr>
              <a:t>目前培养伏魔成为店铺稳定性</a:t>
            </a:r>
            <a:r>
              <a:rPr lang="en-US" altLang="zh-CN" dirty="0" smtClean="0">
                <a:latin typeface="微软雅黑" pitchFamily="34" charset="-122"/>
                <a:ea typeface="微软雅黑" pitchFamily="34" charset="-122"/>
              </a:rPr>
              <a:t>owner</a:t>
            </a:r>
            <a:r>
              <a:rPr lang="zh-CN" altLang="en-US" dirty="0" smtClean="0">
                <a:latin typeface="微软雅黑" pitchFamily="34" charset="-122"/>
                <a:ea typeface="微软雅黑" pitchFamily="34" charset="-122"/>
              </a:rPr>
              <a:t>的</a:t>
            </a:r>
            <a:r>
              <a:rPr lang="en-US" altLang="zh-CN" dirty="0" smtClean="0">
                <a:latin typeface="微软雅黑" pitchFamily="34" charset="-122"/>
                <a:ea typeface="微软雅黑" pitchFamily="34" charset="-122"/>
              </a:rPr>
              <a:t>backup</a:t>
            </a:r>
            <a:r>
              <a:rPr lang="zh-CN" altLang="en-US" dirty="0" smtClean="0">
                <a:latin typeface="微软雅黑" pitchFamily="34" charset="-122"/>
                <a:ea typeface="微软雅黑" pitchFamily="34" charset="-122"/>
              </a:rPr>
              <a:t>，伏魔之前在</a:t>
            </a:r>
            <a:r>
              <a:rPr lang="en-US" altLang="zh-CN" dirty="0" smtClean="0">
                <a:latin typeface="微软雅黑" pitchFamily="34" charset="-122"/>
                <a:ea typeface="微软雅黑" pitchFamily="34" charset="-122"/>
              </a:rPr>
              <a:t>B2B</a:t>
            </a:r>
            <a:r>
              <a:rPr lang="zh-CN" altLang="en-US" dirty="0" smtClean="0">
                <a:latin typeface="微软雅黑" pitchFamily="34" charset="-122"/>
                <a:ea typeface="微软雅黑" pitchFamily="34" charset="-122"/>
              </a:rPr>
              <a:t>有系统问题排查的一些经验</a:t>
            </a:r>
            <a:endParaRPr lang="en-US" altLang="zh-CN" dirty="0" smtClean="0">
              <a:latin typeface="微软雅黑" pitchFamily="34" charset="-122"/>
              <a:ea typeface="微软雅黑" pitchFamily="34" charset="-122"/>
            </a:endParaRPr>
          </a:p>
          <a:p>
            <a:pPr lvl="1">
              <a:buClr>
                <a:srgbClr val="C00000"/>
              </a:buClr>
              <a:buFont typeface="Wingdings" pitchFamily="2" charset="2"/>
              <a:buChar char="p"/>
            </a:pPr>
            <a:r>
              <a:rPr lang="zh-CN" altLang="en-US" dirty="0" smtClean="0">
                <a:latin typeface="微软雅黑" pitchFamily="34" charset="-122"/>
                <a:ea typeface="微软雅黑" pitchFamily="34" charset="-122"/>
              </a:rPr>
              <a:t>协助伏魔熟悉共享的监控和技术栈体系，分享线上系统问题排查的经验和方式</a:t>
            </a:r>
            <a:endParaRPr lang="en-US" altLang="zh-CN" dirty="0" smtClean="0">
              <a:latin typeface="微软雅黑" pitchFamily="34" charset="-122"/>
              <a:ea typeface="微软雅黑" pitchFamily="34" charset="-122"/>
            </a:endParaRPr>
          </a:p>
          <a:p>
            <a:pPr lvl="1">
              <a:buClr>
                <a:srgbClr val="C00000"/>
              </a:buClr>
              <a:buFont typeface="Wingdings" pitchFamily="2" charset="2"/>
              <a:buChar char="p"/>
            </a:pPr>
            <a:r>
              <a:rPr lang="zh-CN" altLang="en-US" dirty="0" smtClean="0">
                <a:latin typeface="微软雅黑" pitchFamily="34" charset="-122"/>
                <a:ea typeface="微软雅黑" pitchFamily="34" charset="-122"/>
              </a:rPr>
              <a:t>今年双十一会协助伏魔承担稳定性方案的设计工作</a:t>
            </a: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val="2708125824"/>
      </p:ext>
    </p:extLst>
  </p:cSld>
  <p:clrMapOvr>
    <a:masterClrMapping/>
  </p:clrMapOvr>
  <p:transition advTm="297"/>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Line 5"/>
          <p:cNvSpPr>
            <a:spLocks noChangeShapeType="1"/>
          </p:cNvSpPr>
          <p:nvPr/>
        </p:nvSpPr>
        <p:spPr bwMode="auto">
          <a:xfrm>
            <a:off x="552128" y="4969024"/>
            <a:ext cx="8280400" cy="0"/>
          </a:xfrm>
          <a:prstGeom prst="line">
            <a:avLst/>
          </a:prstGeom>
          <a:noFill/>
          <a:ln w="12700">
            <a:solidFill>
              <a:schemeClr val="tx1"/>
            </a:solidFill>
            <a:round/>
            <a:headEnd/>
            <a:tailEnd type="triangle" w="med" len="med"/>
          </a:ln>
        </p:spPr>
        <p:txBody>
          <a:bodyPr wrap="none"/>
          <a:lstStyle/>
          <a:p>
            <a:endParaRPr lang="zh-CN" altLang="en-US" dirty="0">
              <a:ea typeface="微软雅黑" pitchFamily="34" charset="-122"/>
            </a:endParaRPr>
          </a:p>
        </p:txBody>
      </p:sp>
      <p:grpSp>
        <p:nvGrpSpPr>
          <p:cNvPr id="2" name="组合 23"/>
          <p:cNvGrpSpPr/>
          <p:nvPr/>
        </p:nvGrpSpPr>
        <p:grpSpPr>
          <a:xfrm>
            <a:off x="5094784" y="3283233"/>
            <a:ext cx="3665442" cy="1609591"/>
            <a:chOff x="4932040" y="476672"/>
            <a:chExt cx="3600400" cy="1368152"/>
          </a:xfrm>
        </p:grpSpPr>
        <p:sp>
          <p:nvSpPr>
            <p:cNvPr id="23" name="矩形 22"/>
            <p:cNvSpPr/>
            <p:nvPr/>
          </p:nvSpPr>
          <p:spPr>
            <a:xfrm>
              <a:off x="4932040" y="576857"/>
              <a:ext cx="3600400" cy="126796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ea typeface="微软雅黑" pitchFamily="34" charset="-122"/>
              </a:endParaRPr>
            </a:p>
          </p:txBody>
        </p:sp>
        <p:sp>
          <p:nvSpPr>
            <p:cNvPr id="24" name="矩形 23"/>
            <p:cNvSpPr/>
            <p:nvPr/>
          </p:nvSpPr>
          <p:spPr>
            <a:xfrm>
              <a:off x="4932040" y="548680"/>
              <a:ext cx="936104"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600" dirty="0">
                <a:solidFill>
                  <a:schemeClr val="tx1"/>
                </a:solidFill>
                <a:latin typeface="Calligraphic" pitchFamily="2" charset="0"/>
                <a:ea typeface="微软雅黑" pitchFamily="34" charset="-122"/>
              </a:endParaRPr>
            </a:p>
          </p:txBody>
        </p:sp>
        <p:sp>
          <p:nvSpPr>
            <p:cNvPr id="25" name="TextBox 24"/>
            <p:cNvSpPr txBox="1"/>
            <p:nvPr/>
          </p:nvSpPr>
          <p:spPr>
            <a:xfrm>
              <a:off x="5894007" y="910461"/>
              <a:ext cx="2396375" cy="601703"/>
            </a:xfrm>
            <a:prstGeom prst="rect">
              <a:avLst/>
            </a:prstGeom>
            <a:noFill/>
          </p:spPr>
          <p:txBody>
            <a:bodyPr wrap="square" rtlCol="0">
              <a:spAutoFit/>
            </a:bodyPr>
            <a:lstStyle/>
            <a:p>
              <a:r>
                <a:rPr lang="zh-CN" altLang="en-US" sz="4000" dirty="0" smtClean="0">
                  <a:solidFill>
                    <a:schemeClr val="bg1"/>
                  </a:solidFill>
                  <a:latin typeface="微软雅黑" pitchFamily="34" charset="-122"/>
                  <a:ea typeface="微软雅黑" pitchFamily="34" charset="-122"/>
                </a:rPr>
                <a:t>未来展望</a:t>
              </a:r>
              <a:endParaRPr lang="zh-CN" altLang="en-US" sz="4000" dirty="0">
                <a:solidFill>
                  <a:schemeClr val="bg1"/>
                </a:solidFill>
                <a:latin typeface="微软雅黑" pitchFamily="34" charset="-122"/>
                <a:ea typeface="微软雅黑" pitchFamily="34" charset="-122"/>
              </a:endParaRPr>
            </a:p>
          </p:txBody>
        </p:sp>
        <p:sp>
          <p:nvSpPr>
            <p:cNvPr id="26" name="TextBox 25"/>
            <p:cNvSpPr txBox="1"/>
            <p:nvPr/>
          </p:nvSpPr>
          <p:spPr>
            <a:xfrm>
              <a:off x="5143589" y="476672"/>
              <a:ext cx="581670" cy="863313"/>
            </a:xfrm>
            <a:prstGeom prst="rect">
              <a:avLst/>
            </a:prstGeom>
            <a:noFill/>
          </p:spPr>
          <p:txBody>
            <a:bodyPr wrap="square" rtlCol="0">
              <a:spAutoFit/>
            </a:bodyPr>
            <a:lstStyle/>
            <a:p>
              <a:r>
                <a:rPr lang="en-US" altLang="zh-CN" sz="6000" dirty="0">
                  <a:latin typeface="Impact" pitchFamily="34" charset="0"/>
                  <a:ea typeface="华文琥珀" pitchFamily="2" charset="-122"/>
                </a:rPr>
                <a:t>3</a:t>
              </a:r>
              <a:endParaRPr lang="zh-CN" altLang="en-US" sz="6000" dirty="0">
                <a:latin typeface="Impact" pitchFamily="34" charset="0"/>
                <a:ea typeface="华文琥珀" pitchFamily="2" charset="-122"/>
              </a:endParaRPr>
            </a:p>
          </p:txBody>
        </p:sp>
      </p:grpSp>
      <p:grpSp>
        <p:nvGrpSpPr>
          <p:cNvPr id="3" name="组合 26"/>
          <p:cNvGrpSpPr/>
          <p:nvPr/>
        </p:nvGrpSpPr>
        <p:grpSpPr>
          <a:xfrm>
            <a:off x="5105400" y="323840"/>
            <a:ext cx="3627512" cy="1428760"/>
            <a:chOff x="5177408" y="1005679"/>
            <a:chExt cx="3627512" cy="1428760"/>
          </a:xfrm>
        </p:grpSpPr>
        <p:sp>
          <p:nvSpPr>
            <p:cNvPr id="28" name="矩形 27"/>
            <p:cNvSpPr/>
            <p:nvPr/>
          </p:nvSpPr>
          <p:spPr>
            <a:xfrm>
              <a:off x="5177408" y="1005679"/>
              <a:ext cx="3627512" cy="14287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ea typeface="微软雅黑" pitchFamily="34" charset="-122"/>
                </a:rPr>
                <a:t> 项目介绍</a:t>
              </a:r>
              <a:endParaRPr lang="zh-CN" altLang="en-US" sz="4000" dirty="0">
                <a:ea typeface="微软雅黑" pitchFamily="34" charset="-122"/>
              </a:endParaRPr>
            </a:p>
          </p:txBody>
        </p:sp>
        <p:sp>
          <p:nvSpPr>
            <p:cNvPr id="29" name="TextBox 28"/>
            <p:cNvSpPr txBox="1"/>
            <p:nvPr/>
          </p:nvSpPr>
          <p:spPr>
            <a:xfrm>
              <a:off x="5329808" y="1081879"/>
              <a:ext cx="623458" cy="1015663"/>
            </a:xfrm>
            <a:prstGeom prst="rect">
              <a:avLst/>
            </a:prstGeom>
            <a:noFill/>
          </p:spPr>
          <p:txBody>
            <a:bodyPr wrap="square" rtlCol="0">
              <a:spAutoFit/>
            </a:bodyPr>
            <a:lstStyle/>
            <a:p>
              <a:r>
                <a:rPr lang="en-US" altLang="zh-CN" sz="6000" dirty="0" smtClean="0">
                  <a:solidFill>
                    <a:schemeClr val="bg1">
                      <a:lumMod val="65000"/>
                    </a:schemeClr>
                  </a:solidFill>
                  <a:latin typeface="Impact" pitchFamily="34" charset="0"/>
                  <a:ea typeface="华文琥珀" pitchFamily="2" charset="-122"/>
                </a:rPr>
                <a:t>1</a:t>
              </a:r>
              <a:endParaRPr lang="zh-CN" altLang="en-US" sz="6000" dirty="0">
                <a:solidFill>
                  <a:schemeClr val="bg1">
                    <a:lumMod val="65000"/>
                  </a:schemeClr>
                </a:solidFill>
                <a:latin typeface="Impact" pitchFamily="34" charset="0"/>
                <a:ea typeface="华文琥珀" pitchFamily="2" charset="-122"/>
              </a:endParaRPr>
            </a:p>
          </p:txBody>
        </p:sp>
      </p:grpSp>
      <p:grpSp>
        <p:nvGrpSpPr>
          <p:cNvPr id="18" name="组合 17"/>
          <p:cNvGrpSpPr/>
          <p:nvPr/>
        </p:nvGrpSpPr>
        <p:grpSpPr>
          <a:xfrm>
            <a:off x="5094784" y="1844824"/>
            <a:ext cx="3627512" cy="1428760"/>
            <a:chOff x="5076056" y="5157192"/>
            <a:chExt cx="3627512" cy="1428760"/>
          </a:xfrm>
        </p:grpSpPr>
        <p:sp>
          <p:nvSpPr>
            <p:cNvPr id="34" name="矩形 33"/>
            <p:cNvSpPr/>
            <p:nvPr/>
          </p:nvSpPr>
          <p:spPr>
            <a:xfrm>
              <a:off x="5076056" y="5157192"/>
              <a:ext cx="3627512" cy="14287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solidFill>
                    <a:schemeClr val="bg1"/>
                  </a:solidFill>
                  <a:latin typeface="微软雅黑" pitchFamily="34" charset="-122"/>
                  <a:ea typeface="微软雅黑" pitchFamily="34" charset="-122"/>
                </a:rPr>
                <a:t> 理由</a:t>
              </a:r>
              <a:r>
                <a:rPr lang="zh-CN" altLang="en-US" sz="4000" dirty="0">
                  <a:solidFill>
                    <a:schemeClr val="bg1"/>
                  </a:solidFill>
                  <a:latin typeface="微软雅黑" pitchFamily="34" charset="-122"/>
                  <a:ea typeface="微软雅黑" pitchFamily="34" charset="-122"/>
                </a:rPr>
                <a:t>陈述</a:t>
              </a:r>
              <a:endParaRPr lang="zh-CN" altLang="en-US" sz="4000" dirty="0">
                <a:ea typeface="微软雅黑" pitchFamily="34" charset="-122"/>
              </a:endParaRPr>
            </a:p>
          </p:txBody>
        </p:sp>
        <p:sp>
          <p:nvSpPr>
            <p:cNvPr id="35" name="TextBox 34"/>
            <p:cNvSpPr txBox="1"/>
            <p:nvPr/>
          </p:nvSpPr>
          <p:spPr>
            <a:xfrm>
              <a:off x="5244686" y="5229200"/>
              <a:ext cx="623458" cy="1015663"/>
            </a:xfrm>
            <a:prstGeom prst="rect">
              <a:avLst/>
            </a:prstGeom>
            <a:noFill/>
          </p:spPr>
          <p:txBody>
            <a:bodyPr wrap="square" rtlCol="0">
              <a:spAutoFit/>
            </a:bodyPr>
            <a:lstStyle/>
            <a:p>
              <a:r>
                <a:rPr lang="en-US" altLang="zh-CN" sz="6000" dirty="0">
                  <a:solidFill>
                    <a:schemeClr val="bg1">
                      <a:lumMod val="65000"/>
                    </a:schemeClr>
                  </a:solidFill>
                  <a:latin typeface="Impact" pitchFamily="34" charset="0"/>
                  <a:ea typeface="华文琥珀" pitchFamily="2" charset="-122"/>
                </a:rPr>
                <a:t>2</a:t>
              </a:r>
              <a:endParaRPr lang="zh-CN" altLang="en-US" sz="6000" dirty="0">
                <a:solidFill>
                  <a:schemeClr val="bg1">
                    <a:lumMod val="65000"/>
                  </a:schemeClr>
                </a:solidFill>
                <a:latin typeface="Impact" pitchFamily="34" charset="0"/>
                <a:ea typeface="华文琥珀" pitchFamily="2" charset="-122"/>
              </a:endParaRPr>
            </a:p>
          </p:txBody>
        </p:sp>
      </p:grpSp>
      <p:sp>
        <p:nvSpPr>
          <p:cNvPr id="36" name="Rectangle 7"/>
          <p:cNvSpPr>
            <a:spLocks noChangeArrowheads="1"/>
          </p:cNvSpPr>
          <p:nvPr/>
        </p:nvSpPr>
        <p:spPr bwMode="auto">
          <a:xfrm>
            <a:off x="323528" y="4038615"/>
            <a:ext cx="4800600" cy="2554545"/>
          </a:xfrm>
          <a:prstGeom prst="rect">
            <a:avLst/>
          </a:prstGeom>
          <a:noFill/>
          <a:ln w="9525">
            <a:noFill/>
            <a:miter lim="800000"/>
            <a:headEnd/>
            <a:tailEnd/>
          </a:ln>
        </p:spPr>
        <p:txBody>
          <a:bodyPr wrap="square">
            <a:spAutoFit/>
          </a:bodyPr>
          <a:lstStyle/>
          <a:p>
            <a:pPr marL="704850" lvl="1" indent="-342900" algn="l">
              <a:spcBef>
                <a:spcPct val="20000"/>
              </a:spcBef>
              <a:spcAft>
                <a:spcPct val="20000"/>
              </a:spcAft>
              <a:buClr>
                <a:srgbClr val="346A6C"/>
              </a:buClr>
            </a:pPr>
            <a:r>
              <a:rPr lang="en-US" altLang="zh-CN" sz="2000" b="1" dirty="0">
                <a:latin typeface="微软雅黑" pitchFamily="34" charset="-122"/>
                <a:ea typeface="微软雅黑" pitchFamily="34" charset="-122"/>
              </a:rPr>
              <a:t>3</a:t>
            </a:r>
            <a:r>
              <a:rPr kumimoji="0" lang="en-US" altLang="zh-CN" sz="2000" b="1" dirty="0" smtClean="0">
                <a:latin typeface="微软雅黑" pitchFamily="34" charset="-122"/>
                <a:ea typeface="微软雅黑" pitchFamily="34" charset="-122"/>
              </a:rPr>
              <a:t>.1 </a:t>
            </a:r>
            <a:r>
              <a:rPr kumimoji="0" lang="zh-CN" altLang="en-US" sz="2000" b="1" dirty="0" smtClean="0">
                <a:latin typeface="微软雅黑" pitchFamily="34" charset="-122"/>
                <a:ea typeface="微软雅黑" pitchFamily="34" charset="-122"/>
              </a:rPr>
              <a:t>技术发展</a:t>
            </a:r>
            <a:endParaRPr kumimoji="0" lang="en-US" altLang="zh-CN" sz="2000" b="1" dirty="0" smtClean="0">
              <a:latin typeface="微软雅黑" pitchFamily="34" charset="-122"/>
              <a:ea typeface="微软雅黑" pitchFamily="34" charset="-122"/>
            </a:endParaRPr>
          </a:p>
          <a:p>
            <a:pPr marL="704850" lvl="1" indent="-342900" algn="l">
              <a:spcBef>
                <a:spcPct val="20000"/>
              </a:spcBef>
              <a:spcAft>
                <a:spcPct val="20000"/>
              </a:spcAft>
              <a:buClr>
                <a:srgbClr val="346A6C"/>
              </a:buClr>
            </a:pPr>
            <a:r>
              <a:rPr lang="en-US" altLang="zh-CN" sz="2000" b="1" dirty="0">
                <a:latin typeface="微软雅黑" pitchFamily="34" charset="-122"/>
                <a:ea typeface="微软雅黑" pitchFamily="34" charset="-122"/>
              </a:rPr>
              <a:t>3</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成长</a:t>
            </a:r>
            <a:endParaRPr lang="en-US" altLang="zh-CN" sz="2000" b="1" dirty="0" smtClean="0">
              <a:latin typeface="微软雅黑" pitchFamily="34" charset="-122"/>
              <a:ea typeface="微软雅黑" pitchFamily="34" charset="-122"/>
            </a:endParaRPr>
          </a:p>
          <a:p>
            <a:pPr marL="704850" lvl="1" indent="-342900">
              <a:spcBef>
                <a:spcPct val="20000"/>
              </a:spcBef>
              <a:spcAft>
                <a:spcPct val="20000"/>
              </a:spcAft>
              <a:buClr>
                <a:srgbClr val="346A6C"/>
              </a:buClr>
            </a:pPr>
            <a:endParaRPr lang="en-US" altLang="zh-CN" sz="2000" b="1" dirty="0" smtClean="0">
              <a:latin typeface="微软雅黑" pitchFamily="34" charset="-122"/>
              <a:ea typeface="微软雅黑" pitchFamily="34" charset="-122"/>
            </a:endParaRPr>
          </a:p>
          <a:p>
            <a:pPr marL="704850" lvl="1" indent="-342900">
              <a:spcBef>
                <a:spcPct val="20000"/>
              </a:spcBef>
              <a:spcAft>
                <a:spcPct val="20000"/>
              </a:spcAft>
              <a:buClr>
                <a:srgbClr val="346A6C"/>
              </a:buClr>
            </a:pPr>
            <a:endParaRPr lang="en-US" altLang="zh-CN" sz="2000" b="1" dirty="0" smtClean="0">
              <a:latin typeface="微软雅黑" pitchFamily="34" charset="-122"/>
              <a:ea typeface="微软雅黑" pitchFamily="34" charset="-122"/>
            </a:endParaRPr>
          </a:p>
          <a:p>
            <a:pPr marL="704850" lvl="1" indent="-342900" algn="l">
              <a:spcBef>
                <a:spcPct val="20000"/>
              </a:spcBef>
              <a:spcAft>
                <a:spcPct val="20000"/>
              </a:spcAft>
              <a:buClr>
                <a:srgbClr val="346A6C"/>
              </a:buClr>
            </a:pPr>
            <a:endParaRPr lang="en-US" altLang="zh-CN" sz="2000" b="1" dirty="0" smtClean="0">
              <a:latin typeface="微软雅黑" pitchFamily="34" charset="-122"/>
              <a:ea typeface="微软雅黑" pitchFamily="34" charset="-122"/>
            </a:endParaRPr>
          </a:p>
          <a:p>
            <a:pPr marL="704850" lvl="1" indent="-342900" algn="l">
              <a:spcBef>
                <a:spcPct val="20000"/>
              </a:spcBef>
              <a:spcAft>
                <a:spcPct val="20000"/>
              </a:spcAft>
              <a:buClr>
                <a:srgbClr val="346A6C"/>
              </a:buClr>
            </a:pPr>
            <a:endParaRPr lang="en-US" altLang="zh-CN" sz="20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250214348"/>
      </p:ext>
    </p:extLst>
  </p:cSld>
  <p:clrMapOvr>
    <a:masterClrMapping/>
  </p:clrMapOvr>
  <p:transition advTm="344"/>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362" name="标题 6"/>
          <p:cNvSpPr>
            <a:spLocks noGrp="1"/>
          </p:cNvSpPr>
          <p:nvPr>
            <p:ph type="title"/>
          </p:nvPr>
        </p:nvSpPr>
        <p:spPr>
          <a:xfrm>
            <a:off x="457200" y="-76200"/>
            <a:ext cx="8229600" cy="1143000"/>
          </a:xfrm>
        </p:spPr>
        <p:txBody>
          <a:bodyPr>
            <a:normAutofit/>
          </a:bodyPr>
          <a:lstStyle/>
          <a:p>
            <a:r>
              <a:rPr lang="zh-CN" altLang="en-US" sz="4000" dirty="0" smtClean="0">
                <a:latin typeface="微软雅黑" pitchFamily="34" charset="-122"/>
              </a:rPr>
              <a:t>技术发展</a:t>
            </a:r>
            <a:r>
              <a:rPr lang="zh-CN" altLang="en-US" sz="4000" dirty="0" smtClean="0">
                <a:latin typeface="微软雅黑" pitchFamily="34" charset="-122"/>
              </a:rPr>
              <a:t>展望</a:t>
            </a:r>
            <a:endParaRPr lang="en-US" sz="4000" dirty="0" smtClean="0">
              <a:latin typeface="微软雅黑" pitchFamily="34" charset="-122"/>
            </a:endParaRPr>
          </a:p>
        </p:txBody>
      </p:sp>
      <p:graphicFrame>
        <p:nvGraphicFramePr>
          <p:cNvPr id="6" name="图示 5"/>
          <p:cNvGraphicFramePr/>
          <p:nvPr>
            <p:extLst>
              <p:ext uri="{D42A27DB-BD31-4B8C-83A1-F6EECF244321}">
                <p14:modId xmlns:p14="http://schemas.microsoft.com/office/powerpoint/2010/main" val="1912562791"/>
              </p:ext>
            </p:extLst>
          </p:nvPr>
        </p:nvGraphicFramePr>
        <p:xfrm>
          <a:off x="1115616" y="1124744"/>
          <a:ext cx="7467600" cy="5400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59541743"/>
      </p:ext>
    </p:extLst>
  </p:cSld>
  <p:clrMapOvr>
    <a:masterClrMapping/>
  </p:clrMapOvr>
  <p:transition advTm="64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362" name="标题 6"/>
          <p:cNvSpPr>
            <a:spLocks noGrp="1"/>
          </p:cNvSpPr>
          <p:nvPr>
            <p:ph type="title"/>
          </p:nvPr>
        </p:nvSpPr>
        <p:spPr>
          <a:xfrm>
            <a:off x="457200" y="-76200"/>
            <a:ext cx="8229600" cy="1143000"/>
          </a:xfrm>
        </p:spPr>
        <p:txBody>
          <a:bodyPr>
            <a:normAutofit/>
          </a:bodyPr>
          <a:lstStyle/>
          <a:p>
            <a:r>
              <a:rPr lang="zh-CN" altLang="en-US" sz="4000" dirty="0" smtClean="0">
                <a:latin typeface="微软雅黑" pitchFamily="34" charset="-122"/>
                <a:ea typeface="微软雅黑" pitchFamily="34" charset="-122"/>
              </a:rPr>
              <a:t>成长</a:t>
            </a:r>
            <a:endParaRPr lang="en-US" sz="4000" dirty="0" smtClean="0">
              <a:latin typeface="微软雅黑" pitchFamily="34" charset="-122"/>
              <a:ea typeface="微软雅黑" pitchFamily="34" charset="-122"/>
            </a:endParaRPr>
          </a:p>
        </p:txBody>
      </p:sp>
      <p:graphicFrame>
        <p:nvGraphicFramePr>
          <p:cNvPr id="4" name="图示 3"/>
          <p:cNvGraphicFramePr/>
          <p:nvPr>
            <p:extLst>
              <p:ext uri="{D42A27DB-BD31-4B8C-83A1-F6EECF244321}">
                <p14:modId xmlns:p14="http://schemas.microsoft.com/office/powerpoint/2010/main" val="1700726124"/>
              </p:ext>
            </p:extLst>
          </p:nvPr>
        </p:nvGraphicFramePr>
        <p:xfrm>
          <a:off x="1066800" y="1052736"/>
          <a:ext cx="7467600" cy="45365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42931354"/>
      </p:ext>
    </p:extLst>
  </p:cSld>
  <p:clrMapOvr>
    <a:masterClrMapping/>
  </p:clrMapOvr>
  <p:transition advTm="64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77203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76200"/>
            <a:ext cx="8229600" cy="1143000"/>
          </a:xfrm>
        </p:spPr>
        <p:txBody>
          <a:bodyPr>
            <a:normAutofit/>
          </a:bodyPr>
          <a:lstStyle/>
          <a:p>
            <a:r>
              <a:rPr lang="zh-CN" altLang="en-US" sz="4000" dirty="0" smtClean="0">
                <a:latin typeface="微软雅黑" panose="020B0503020204020204" pitchFamily="34" charset="-122"/>
              </a:rPr>
              <a:t>实体机性能优化</a:t>
            </a:r>
          </a:p>
        </p:txBody>
      </p:sp>
      <p:sp>
        <p:nvSpPr>
          <p:cNvPr id="5" name="内容占位符 2"/>
          <p:cNvSpPr>
            <a:spLocks noGrp="1"/>
          </p:cNvSpPr>
          <p:nvPr>
            <p:ph idx="1"/>
          </p:nvPr>
        </p:nvSpPr>
        <p:spPr>
          <a:xfrm>
            <a:off x="304800" y="1085800"/>
            <a:ext cx="8839200" cy="5511552"/>
          </a:xfrm>
        </p:spPr>
        <p:txBody>
          <a:bodyPr>
            <a:normAutofit/>
          </a:bodyPr>
          <a:lstStyle/>
          <a:p>
            <a:pPr marL="357187" lvl="1" indent="0">
              <a:buNone/>
            </a:pPr>
            <a:r>
              <a:rPr lang="en-US" altLang="zh-CN" sz="2400" b="1" dirty="0" smtClean="0">
                <a:latin typeface="微软雅黑" panose="020B0503020204020204" pitchFamily="34" charset="-122"/>
              </a:rPr>
              <a:t>·  </a:t>
            </a:r>
            <a:r>
              <a:rPr lang="zh-CN" altLang="en-US" sz="2400" b="1" dirty="0" smtClean="0">
                <a:latin typeface="微软雅黑" panose="020B0503020204020204" pitchFamily="34" charset="-122"/>
              </a:rPr>
              <a:t>背景</a:t>
            </a:r>
            <a:endParaRPr lang="en-US" altLang="zh-CN" sz="1900" dirty="0">
              <a:latin typeface="微软雅黑" panose="020B0503020204020204" pitchFamily="34" charset="-122"/>
            </a:endParaRPr>
          </a:p>
          <a:p>
            <a:pPr marL="1214437" lvl="2" indent="-457200">
              <a:buFont typeface="+mj-lt"/>
              <a:buAutoNum type="arabicPeriod"/>
            </a:pPr>
            <a:r>
              <a:rPr lang="zh-CN" altLang="en-US" sz="2000" dirty="0" smtClean="0">
                <a:latin typeface="微软雅黑" panose="020B0503020204020204" pitchFamily="34" charset="-122"/>
              </a:rPr>
              <a:t>静态</a:t>
            </a:r>
            <a:r>
              <a:rPr lang="zh-CN" altLang="en-US" sz="2000" dirty="0">
                <a:latin typeface="微软雅黑" panose="020B0503020204020204" pitchFamily="34" charset="-122"/>
              </a:rPr>
              <a:t>化后</a:t>
            </a:r>
            <a:r>
              <a:rPr lang="zh-CN" altLang="en-US" sz="2000" dirty="0" smtClean="0">
                <a:latin typeface="微软雅黑" panose="020B0503020204020204" pitchFamily="34" charset="-122"/>
              </a:rPr>
              <a:t>，内存</a:t>
            </a:r>
            <a:r>
              <a:rPr lang="zh-CN" altLang="en-US" sz="2000" dirty="0">
                <a:latin typeface="微软雅黑" panose="020B0503020204020204" pitchFamily="34" charset="-122"/>
              </a:rPr>
              <a:t>和命中率需要</a:t>
            </a:r>
            <a:r>
              <a:rPr lang="zh-CN" altLang="en-US" sz="2000" dirty="0" smtClean="0">
                <a:latin typeface="微软雅黑" panose="020B0503020204020204" pitchFamily="34" charset="-122"/>
              </a:rPr>
              <a:t>提升</a:t>
            </a:r>
            <a:endParaRPr lang="en-US" altLang="zh-CN" sz="2000" dirty="0" smtClean="0">
              <a:latin typeface="微软雅黑" panose="020B0503020204020204" pitchFamily="34" charset="-122"/>
            </a:endParaRPr>
          </a:p>
          <a:p>
            <a:pPr marL="1214437" lvl="2" indent="-457200">
              <a:buFont typeface="+mj-lt"/>
              <a:buAutoNum type="arabicPeriod"/>
            </a:pPr>
            <a:r>
              <a:rPr lang="zh-CN" altLang="en-US" sz="2000" dirty="0" smtClean="0">
                <a:latin typeface="微软雅黑" panose="020B0503020204020204" pitchFamily="34" charset="-122"/>
              </a:rPr>
              <a:t>压测命中率</a:t>
            </a:r>
            <a:r>
              <a:rPr lang="zh-CN" altLang="en-US" sz="2000" dirty="0" smtClean="0">
                <a:latin typeface="微软雅黑" panose="020B0503020204020204" pitchFamily="34" charset="-122"/>
              </a:rPr>
              <a:t>不</a:t>
            </a:r>
            <a:r>
              <a:rPr lang="zh-CN" altLang="en-US" sz="2000" dirty="0" smtClean="0">
                <a:latin typeface="微软雅黑" panose="020B0503020204020204" pitchFamily="34" charset="-122"/>
              </a:rPr>
              <a:t>真实</a:t>
            </a:r>
            <a:endParaRPr lang="en-US" altLang="zh-CN" sz="2000" dirty="0">
              <a:latin typeface="微软雅黑" panose="020B0503020204020204" pitchFamily="34" charset="-122"/>
            </a:endParaRPr>
          </a:p>
          <a:p>
            <a:pPr marL="1214437" lvl="2" indent="-457200">
              <a:buFont typeface="+mj-lt"/>
              <a:buAutoNum type="arabicPeriod"/>
            </a:pPr>
            <a:r>
              <a:rPr lang="zh-CN" altLang="en-US" sz="2000" dirty="0">
                <a:latin typeface="微软雅黑" panose="020B0503020204020204" pitchFamily="34" charset="-122"/>
              </a:rPr>
              <a:t>虚拟机改成实体机，</a:t>
            </a:r>
            <a:r>
              <a:rPr lang="en-US" altLang="zh-CN" sz="2000" dirty="0">
                <a:latin typeface="微软雅黑" panose="020B0503020204020204" pitchFamily="34" charset="-122"/>
              </a:rPr>
              <a:t>QPS</a:t>
            </a:r>
            <a:r>
              <a:rPr lang="zh-CN" altLang="en-US" sz="2000" dirty="0">
                <a:latin typeface="微软雅黑" panose="020B0503020204020204" pitchFamily="34" charset="-122"/>
              </a:rPr>
              <a:t>能力没有</a:t>
            </a:r>
            <a:r>
              <a:rPr lang="zh-CN" altLang="en-US" sz="2000" dirty="0" smtClean="0">
                <a:latin typeface="微软雅黑" panose="020B0503020204020204" pitchFamily="34" charset="-122"/>
              </a:rPr>
              <a:t>按预期比例增长</a:t>
            </a:r>
            <a:endParaRPr lang="en-US" altLang="zh-CN" sz="2000" dirty="0" smtClean="0">
              <a:latin typeface="微软雅黑" panose="020B0503020204020204" pitchFamily="34" charset="-122"/>
            </a:endParaRPr>
          </a:p>
          <a:p>
            <a:pPr marL="1214437" lvl="2" indent="-457200">
              <a:buFont typeface="+mj-lt"/>
              <a:buAutoNum type="arabicPeriod"/>
            </a:pPr>
            <a:r>
              <a:rPr lang="zh-CN" altLang="en-US" sz="2000" dirty="0" smtClean="0">
                <a:latin typeface="微软雅黑" panose="020B0503020204020204" pitchFamily="34" charset="-122"/>
              </a:rPr>
              <a:t>双十</a:t>
            </a:r>
            <a:r>
              <a:rPr lang="zh-CN" altLang="en-US" sz="2000" dirty="0">
                <a:latin typeface="微软雅黑" panose="020B0503020204020204" pitchFamily="34" charset="-122"/>
              </a:rPr>
              <a:t>一预计</a:t>
            </a:r>
            <a:r>
              <a:rPr lang="en-US" altLang="zh-CN" sz="2000" dirty="0">
                <a:latin typeface="微软雅黑" panose="020B0503020204020204" pitchFamily="34" charset="-122"/>
              </a:rPr>
              <a:t>QPS 15</a:t>
            </a:r>
            <a:r>
              <a:rPr lang="zh-CN" altLang="en-US" sz="2000" dirty="0">
                <a:latin typeface="微软雅黑" panose="020B0503020204020204" pitchFamily="34" charset="-122"/>
              </a:rPr>
              <a:t>万</a:t>
            </a:r>
            <a:r>
              <a:rPr lang="zh-CN" altLang="en-US" sz="2000" dirty="0" smtClean="0">
                <a:latin typeface="微软雅黑" panose="020B0503020204020204" pitchFamily="34" charset="-122"/>
              </a:rPr>
              <a:t>，需要</a:t>
            </a:r>
            <a:r>
              <a:rPr lang="zh-CN" altLang="en-US" sz="2000" dirty="0">
                <a:latin typeface="微软雅黑" panose="020B0503020204020204" pitchFamily="34" charset="-122"/>
              </a:rPr>
              <a:t>实体机</a:t>
            </a:r>
            <a:r>
              <a:rPr lang="en-US" altLang="zh-CN" sz="2000" dirty="0">
                <a:latin typeface="微软雅黑" panose="020B0503020204020204" pitchFamily="34" charset="-122"/>
              </a:rPr>
              <a:t>750</a:t>
            </a:r>
            <a:r>
              <a:rPr lang="zh-CN" altLang="en-US" sz="2000" dirty="0" smtClean="0">
                <a:latin typeface="微软雅黑" panose="020B0503020204020204" pitchFamily="34" charset="-122"/>
              </a:rPr>
              <a:t>台或虚拟机</a:t>
            </a:r>
            <a:r>
              <a:rPr lang="en-US" altLang="zh-CN" sz="2000" dirty="0">
                <a:latin typeface="微软雅黑" panose="020B0503020204020204" pitchFamily="34" charset="-122"/>
              </a:rPr>
              <a:t>1500</a:t>
            </a:r>
            <a:r>
              <a:rPr lang="zh-CN" altLang="en-US" sz="2000" dirty="0">
                <a:latin typeface="微软雅黑" panose="020B0503020204020204" pitchFamily="34" charset="-122"/>
              </a:rPr>
              <a:t>台</a:t>
            </a:r>
            <a:endParaRPr lang="en-US" altLang="zh-CN" sz="2000" dirty="0">
              <a:latin typeface="微软雅黑" panose="020B0503020204020204" pitchFamily="34" charset="-122"/>
            </a:endParaRPr>
          </a:p>
          <a:p>
            <a:pPr marL="357187" lvl="1" indent="0">
              <a:buNone/>
            </a:pPr>
            <a:endParaRPr lang="en-US" altLang="zh-CN" sz="2400" b="1" dirty="0" smtClean="0">
              <a:latin typeface="微软雅黑" panose="020B0503020204020204" pitchFamily="34" charset="-122"/>
            </a:endParaRPr>
          </a:p>
          <a:p>
            <a:pPr marL="357187" lvl="1" indent="0">
              <a:buNone/>
            </a:pPr>
            <a:endParaRPr lang="en-US" altLang="zh-CN" sz="2400" b="1" dirty="0">
              <a:latin typeface="微软雅黑" panose="020B0503020204020204" pitchFamily="34" charset="-122"/>
            </a:endParaRPr>
          </a:p>
          <a:p>
            <a:pPr marL="357187" lvl="1" indent="0">
              <a:buNone/>
            </a:pPr>
            <a:r>
              <a:rPr lang="en-US" altLang="zh-CN" sz="2400" b="1" dirty="0" smtClean="0">
                <a:latin typeface="微软雅黑" panose="020B0503020204020204" pitchFamily="34" charset="-122"/>
              </a:rPr>
              <a:t>·  </a:t>
            </a:r>
            <a:r>
              <a:rPr lang="zh-CN" altLang="en-US" sz="2400" b="1" dirty="0" smtClean="0">
                <a:latin typeface="微软雅黑" panose="020B0503020204020204" pitchFamily="34" charset="-122"/>
              </a:rPr>
              <a:t>目标</a:t>
            </a:r>
            <a:endParaRPr lang="en-US" altLang="zh-CN" sz="2400" b="1" dirty="0" smtClean="0">
              <a:latin typeface="微软雅黑" panose="020B0503020204020204" pitchFamily="34" charset="-122"/>
            </a:endParaRPr>
          </a:p>
          <a:p>
            <a:pPr marL="1214437" lvl="2" indent="-457200">
              <a:buFont typeface="+mj-lt"/>
              <a:buAutoNum type="arabicPeriod"/>
            </a:pPr>
            <a:r>
              <a:rPr lang="zh-CN" altLang="en-US" sz="2000" dirty="0">
                <a:latin typeface="微软雅黑" panose="020B0503020204020204" pitchFamily="34" charset="-122"/>
              </a:rPr>
              <a:t>充分利用实体机的资源优势，将</a:t>
            </a:r>
            <a:r>
              <a:rPr lang="en-US" altLang="zh-CN" sz="2000" dirty="0" err="1">
                <a:latin typeface="微软雅黑" panose="020B0503020204020204" pitchFamily="34" charset="-122"/>
              </a:rPr>
              <a:t>ss</a:t>
            </a:r>
            <a:r>
              <a:rPr lang="zh-CN" altLang="en-US" sz="2000" dirty="0">
                <a:latin typeface="微软雅黑" panose="020B0503020204020204" pitchFamily="34" charset="-122"/>
              </a:rPr>
              <a:t>最消耗的</a:t>
            </a:r>
            <a:r>
              <a:rPr lang="en-US" altLang="zh-CN" sz="2000" dirty="0">
                <a:latin typeface="微软雅黑" panose="020B0503020204020204" pitchFamily="34" charset="-122"/>
              </a:rPr>
              <a:t>CPU</a:t>
            </a:r>
            <a:r>
              <a:rPr lang="zh-CN" altLang="en-US" sz="2000" dirty="0">
                <a:latin typeface="微软雅黑" panose="020B0503020204020204" pitchFamily="34" charset="-122"/>
              </a:rPr>
              <a:t>、内存发挥到极致</a:t>
            </a:r>
            <a:endParaRPr lang="en-US" altLang="zh-CN" sz="2000" dirty="0">
              <a:latin typeface="微软雅黑" panose="020B0503020204020204" pitchFamily="34" charset="-122"/>
            </a:endParaRPr>
          </a:p>
          <a:p>
            <a:pPr marL="1214437" lvl="2" indent="-457200">
              <a:buFont typeface="+mj-lt"/>
              <a:buAutoNum type="arabicPeriod"/>
            </a:pPr>
            <a:r>
              <a:rPr lang="zh-CN" altLang="en-US" sz="2000" dirty="0">
                <a:latin typeface="微软雅黑" panose="020B0503020204020204" pitchFamily="34" charset="-122"/>
              </a:rPr>
              <a:t>寻找一种可以真实反映线上情况的</a:t>
            </a:r>
            <a:r>
              <a:rPr lang="en-US" altLang="zh-CN" sz="2000" dirty="0">
                <a:latin typeface="微软雅黑" panose="020B0503020204020204" pitchFamily="34" charset="-122"/>
              </a:rPr>
              <a:t>web</a:t>
            </a:r>
            <a:r>
              <a:rPr lang="zh-CN" altLang="en-US" sz="2000" dirty="0">
                <a:latin typeface="微软雅黑" panose="020B0503020204020204" pitchFamily="34" charset="-122"/>
              </a:rPr>
              <a:t>系统压测方式</a:t>
            </a:r>
            <a:endParaRPr lang="en-US" altLang="zh-CN" sz="2000" dirty="0">
              <a:latin typeface="微软雅黑" panose="020B0503020204020204" pitchFamily="34" charset="-122"/>
            </a:endParaRPr>
          </a:p>
          <a:p>
            <a:pPr marL="1214437" lvl="2" indent="-457200">
              <a:buFont typeface="+mj-lt"/>
              <a:buAutoNum type="arabicPeriod"/>
            </a:pPr>
            <a:r>
              <a:rPr lang="zh-CN" altLang="en-US" sz="2000" dirty="0">
                <a:latin typeface="微软雅黑" panose="020B0503020204020204" pitchFamily="34" charset="-122"/>
              </a:rPr>
              <a:t>从</a:t>
            </a:r>
            <a:r>
              <a:rPr lang="en-US" altLang="zh-CN" sz="2000" dirty="0">
                <a:latin typeface="微软雅黑" panose="020B0503020204020204" pitchFamily="34" charset="-122"/>
              </a:rPr>
              <a:t>JVM</a:t>
            </a:r>
            <a:r>
              <a:rPr lang="zh-CN" altLang="en-US" sz="2000" dirty="0">
                <a:latin typeface="微软雅黑" panose="020B0503020204020204" pitchFamily="34" charset="-122"/>
              </a:rPr>
              <a:t>层面寻找优化的可能性</a:t>
            </a:r>
            <a:endParaRPr lang="en-US" altLang="zh-CN" sz="2000" dirty="0">
              <a:latin typeface="微软雅黑" panose="020B0503020204020204" pitchFamily="34" charset="-122"/>
            </a:endParaRPr>
          </a:p>
        </p:txBody>
      </p:sp>
    </p:spTree>
    <p:extLst>
      <p:ext uri="{BB962C8B-B14F-4D97-AF65-F5344CB8AC3E}">
        <p14:creationId xmlns:p14="http://schemas.microsoft.com/office/powerpoint/2010/main" val="3952156171"/>
      </p:ext>
    </p:extLst>
  </p:cSld>
  <p:clrMapOvr>
    <a:masterClrMapping/>
  </p:clrMapOvr>
  <p:transition advTm="445781"/>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098" name="标题 1"/>
          <p:cNvSpPr>
            <a:spLocks noGrp="1"/>
          </p:cNvSpPr>
          <p:nvPr>
            <p:ph type="title"/>
          </p:nvPr>
        </p:nvSpPr>
        <p:spPr>
          <a:xfrm>
            <a:off x="457200" y="-76200"/>
            <a:ext cx="8229600" cy="1143000"/>
          </a:xfrm>
        </p:spPr>
        <p:txBody>
          <a:bodyPr>
            <a:normAutofit/>
          </a:bodyPr>
          <a:lstStyle/>
          <a:p>
            <a:r>
              <a:rPr lang="zh-CN" altLang="en-US" sz="4000" dirty="0" smtClean="0">
                <a:latin typeface="微软雅黑" panose="020B0503020204020204" pitchFamily="34" charset="-122"/>
              </a:rPr>
              <a:t>实体机性能优化</a:t>
            </a:r>
          </a:p>
        </p:txBody>
      </p:sp>
      <p:sp>
        <p:nvSpPr>
          <p:cNvPr id="5" name="内容占位符 2"/>
          <p:cNvSpPr>
            <a:spLocks noGrp="1"/>
          </p:cNvSpPr>
          <p:nvPr>
            <p:ph idx="1"/>
          </p:nvPr>
        </p:nvSpPr>
        <p:spPr>
          <a:xfrm>
            <a:off x="304800" y="1085800"/>
            <a:ext cx="8839200" cy="5511552"/>
          </a:xfrm>
        </p:spPr>
        <p:txBody>
          <a:bodyPr>
            <a:normAutofit/>
          </a:bodyPr>
          <a:lstStyle/>
          <a:p>
            <a:pPr marL="357187" lvl="1" indent="0">
              <a:buNone/>
            </a:pPr>
            <a:r>
              <a:rPr lang="en-US" altLang="zh-CN" b="1" dirty="0" smtClean="0">
                <a:latin typeface="微软雅黑" panose="020B0503020204020204" pitchFamily="34" charset="-122"/>
              </a:rPr>
              <a:t>·  </a:t>
            </a:r>
            <a:r>
              <a:rPr lang="zh-CN" altLang="en-US" b="1" dirty="0" smtClean="0">
                <a:latin typeface="微软雅黑" panose="020B0503020204020204" pitchFamily="34" charset="-122"/>
              </a:rPr>
              <a:t>主要工作</a:t>
            </a:r>
            <a:endParaRPr lang="en-US" altLang="zh-CN" b="1" dirty="0">
              <a:latin typeface="微软雅黑" panose="020B0503020204020204" pitchFamily="34" charset="-122"/>
            </a:endParaRPr>
          </a:p>
          <a:p>
            <a:pPr marL="1271587" lvl="2" indent="-514350">
              <a:lnSpc>
                <a:spcPct val="120000"/>
              </a:lnSpc>
              <a:buFont typeface="+mj-lt"/>
              <a:buAutoNum type="arabicPeriod"/>
            </a:pPr>
            <a:r>
              <a:rPr lang="zh-CN" altLang="en-US" sz="2000" b="1" dirty="0" smtClean="0">
                <a:latin typeface="微软雅黑" panose="020B0503020204020204" pitchFamily="34" charset="-122"/>
              </a:rPr>
              <a:t>基于</a:t>
            </a:r>
            <a:r>
              <a:rPr lang="en-US" altLang="zh-CN" sz="2000" b="1" dirty="0" err="1" smtClean="0">
                <a:latin typeface="微软雅黑" panose="020B0503020204020204" pitchFamily="34" charset="-122"/>
              </a:rPr>
              <a:t>tcpcopy</a:t>
            </a:r>
            <a:r>
              <a:rPr lang="zh-CN" altLang="en-US" sz="2000" b="1" dirty="0" smtClean="0">
                <a:latin typeface="微软雅黑" panose="020B0503020204020204" pitchFamily="34" charset="-122"/>
              </a:rPr>
              <a:t>的异机房压测模型</a:t>
            </a:r>
            <a:endParaRPr lang="en-US" altLang="zh-CN" sz="2000" b="1" dirty="0" smtClean="0">
              <a:latin typeface="微软雅黑" panose="020B0503020204020204" pitchFamily="34" charset="-122"/>
            </a:endParaRPr>
          </a:p>
          <a:p>
            <a:pPr marL="1728787" lvl="3" indent="-514350">
              <a:lnSpc>
                <a:spcPct val="120000"/>
              </a:lnSpc>
              <a:buFont typeface="+mj-lt"/>
              <a:buAutoNum type="arabicPeriod"/>
            </a:pPr>
            <a:r>
              <a:rPr lang="zh-CN" altLang="en-US" sz="1800" dirty="0" smtClean="0">
                <a:latin typeface="微软雅黑" panose="020B0503020204020204" pitchFamily="34" charset="-122"/>
              </a:rPr>
              <a:t>为什么不用</a:t>
            </a:r>
            <a:r>
              <a:rPr lang="en-US" altLang="zh-CN" sz="1800" dirty="0" err="1" smtClean="0">
                <a:latin typeface="微软雅黑" panose="020B0503020204020204" pitchFamily="34" charset="-122"/>
              </a:rPr>
              <a:t>nginx</a:t>
            </a:r>
            <a:r>
              <a:rPr lang="zh-CN" altLang="en-US" sz="1800" dirty="0">
                <a:latin typeface="微软雅黑" panose="020B0503020204020204" pitchFamily="34" charset="-122"/>
              </a:rPr>
              <a:t> </a:t>
            </a:r>
            <a:r>
              <a:rPr lang="en-US" altLang="zh-CN" sz="1800" dirty="0" smtClean="0">
                <a:latin typeface="微软雅黑" panose="020B0503020204020204" pitchFamily="34" charset="-122"/>
              </a:rPr>
              <a:t>proxy pass</a:t>
            </a:r>
            <a:r>
              <a:rPr lang="zh-CN" altLang="en-US" sz="1800" dirty="0" smtClean="0">
                <a:latin typeface="微软雅黑" panose="020B0503020204020204" pitchFamily="34" charset="-122"/>
              </a:rPr>
              <a:t>？</a:t>
            </a:r>
            <a:endParaRPr lang="en-US" altLang="zh-CN" sz="1800" dirty="0" smtClean="0">
              <a:latin typeface="微软雅黑" panose="020B0503020204020204" pitchFamily="34" charset="-122"/>
            </a:endParaRPr>
          </a:p>
          <a:p>
            <a:pPr marL="1728787" lvl="3" indent="-514350">
              <a:lnSpc>
                <a:spcPct val="120000"/>
              </a:lnSpc>
              <a:buFont typeface="+mj-lt"/>
              <a:buAutoNum type="arabicPeriod"/>
            </a:pPr>
            <a:r>
              <a:rPr lang="zh-CN" altLang="en-US" sz="1800" dirty="0">
                <a:latin typeface="微软雅黑" panose="020B0503020204020204" pitchFamily="34" charset="-122"/>
              </a:rPr>
              <a:t>为什么要异机房？</a:t>
            </a:r>
            <a:endParaRPr lang="en-US" altLang="zh-CN" sz="1800" dirty="0">
              <a:latin typeface="微软雅黑" panose="020B0503020204020204" pitchFamily="34" charset="-122"/>
            </a:endParaRPr>
          </a:p>
          <a:p>
            <a:pPr marL="1271587" lvl="2" indent="-514350">
              <a:lnSpc>
                <a:spcPct val="120000"/>
              </a:lnSpc>
              <a:buFont typeface="+mj-lt"/>
              <a:buAutoNum type="arabicPeriod"/>
            </a:pPr>
            <a:r>
              <a:rPr lang="zh-CN" altLang="en-US" sz="2000" b="1" dirty="0">
                <a:latin typeface="微软雅黑" panose="020B0503020204020204" pitchFamily="34" charset="-122"/>
              </a:rPr>
              <a:t>寻找系统级性能瓶颈</a:t>
            </a:r>
            <a:endParaRPr lang="en-US" altLang="zh-CN" sz="2000" b="1" dirty="0">
              <a:latin typeface="微软雅黑" panose="020B0503020204020204" pitchFamily="34" charset="-122"/>
            </a:endParaRPr>
          </a:p>
          <a:p>
            <a:pPr marL="1271587" lvl="2" indent="-514350">
              <a:lnSpc>
                <a:spcPct val="120000"/>
              </a:lnSpc>
              <a:buFont typeface="+mj-lt"/>
              <a:buAutoNum type="arabicPeriod"/>
            </a:pPr>
            <a:r>
              <a:rPr lang="en-US" altLang="zh-CN" sz="2000" b="1" dirty="0">
                <a:latin typeface="微软雅黑" panose="020B0503020204020204" pitchFamily="34" charset="-122"/>
              </a:rPr>
              <a:t>Exception</a:t>
            </a:r>
            <a:r>
              <a:rPr lang="zh-CN" altLang="en-US" sz="2000" b="1" dirty="0">
                <a:latin typeface="微软雅黑" panose="020B0503020204020204" pitchFamily="34" charset="-122"/>
              </a:rPr>
              <a:t>开销优化</a:t>
            </a:r>
            <a:endParaRPr lang="en-US" altLang="zh-CN" sz="2000" b="1" dirty="0">
              <a:latin typeface="微软雅黑" panose="020B0503020204020204" pitchFamily="34" charset="-122"/>
            </a:endParaRPr>
          </a:p>
          <a:p>
            <a:pPr marL="1271587" lvl="2" indent="-514350">
              <a:lnSpc>
                <a:spcPct val="120000"/>
              </a:lnSpc>
              <a:buFont typeface="+mj-lt"/>
              <a:buAutoNum type="arabicPeriod"/>
            </a:pPr>
            <a:r>
              <a:rPr lang="en-US" altLang="zh-CN" sz="2000" b="1" dirty="0">
                <a:latin typeface="微软雅黑" panose="020B0503020204020204" pitchFamily="34" charset="-122"/>
              </a:rPr>
              <a:t>JVM</a:t>
            </a:r>
            <a:r>
              <a:rPr lang="zh-CN" altLang="en-US" sz="2000" b="1" dirty="0">
                <a:latin typeface="微软雅黑" panose="020B0503020204020204" pitchFamily="34" charset="-122"/>
              </a:rPr>
              <a:t>优化</a:t>
            </a:r>
            <a:endParaRPr lang="en-US" altLang="zh-CN" sz="2000" b="1" dirty="0">
              <a:latin typeface="微软雅黑" panose="020B0503020204020204" pitchFamily="34" charset="-122"/>
            </a:endParaRPr>
          </a:p>
          <a:p>
            <a:pPr marL="1728787" lvl="3" indent="-514350">
              <a:lnSpc>
                <a:spcPct val="120000"/>
              </a:lnSpc>
              <a:buFont typeface="+mj-lt"/>
              <a:buAutoNum type="arabicPeriod"/>
            </a:pPr>
            <a:r>
              <a:rPr lang="en-US" altLang="zh-CN" sz="1800" dirty="0" err="1">
                <a:latin typeface="微软雅黑" panose="020B0503020204020204" pitchFamily="34" charset="-122"/>
              </a:rPr>
              <a:t>StringTable</a:t>
            </a:r>
            <a:r>
              <a:rPr lang="zh-CN" altLang="en-US" sz="1800" dirty="0">
                <a:latin typeface="微软雅黑" panose="020B0503020204020204" pitchFamily="34" charset="-122"/>
              </a:rPr>
              <a:t>优化</a:t>
            </a:r>
            <a:endParaRPr lang="en-US" altLang="zh-CN" sz="1800" dirty="0">
              <a:latin typeface="微软雅黑" panose="020B0503020204020204" pitchFamily="34" charset="-122"/>
            </a:endParaRPr>
          </a:p>
          <a:p>
            <a:pPr marL="1728787" lvl="3" indent="-514350">
              <a:lnSpc>
                <a:spcPct val="120000"/>
              </a:lnSpc>
              <a:buFont typeface="+mj-lt"/>
              <a:buAutoNum type="arabicPeriod"/>
            </a:pPr>
            <a:r>
              <a:rPr lang="en-US" altLang="zh-CN" sz="1800" dirty="0" err="1">
                <a:latin typeface="微软雅黑" panose="020B0503020204020204" pitchFamily="34" charset="-122"/>
              </a:rPr>
              <a:t>HeapSize</a:t>
            </a:r>
            <a:r>
              <a:rPr lang="zh-CN" altLang="en-US" sz="1800" dirty="0">
                <a:latin typeface="微软雅黑" panose="020B0503020204020204" pitchFamily="34" charset="-122"/>
              </a:rPr>
              <a:t>调整，</a:t>
            </a:r>
            <a:r>
              <a:rPr lang="en-US" altLang="zh-CN" sz="1800" dirty="0" err="1">
                <a:latin typeface="微软雅黑" panose="020B0503020204020204" pitchFamily="34" charset="-122"/>
              </a:rPr>
              <a:t>EdenSize</a:t>
            </a:r>
            <a:r>
              <a:rPr lang="zh-CN" altLang="en-US" sz="1800" dirty="0">
                <a:latin typeface="微软雅黑" panose="020B0503020204020204" pitchFamily="34" charset="-122"/>
              </a:rPr>
              <a:t>调整，减少</a:t>
            </a:r>
            <a:r>
              <a:rPr lang="en-US" altLang="zh-CN" sz="1800" dirty="0">
                <a:latin typeface="微软雅黑" panose="020B0503020204020204" pitchFamily="34" charset="-122"/>
              </a:rPr>
              <a:t>GC</a:t>
            </a:r>
          </a:p>
          <a:p>
            <a:pPr marL="1728787" lvl="3" indent="-514350">
              <a:lnSpc>
                <a:spcPct val="120000"/>
              </a:lnSpc>
              <a:buFont typeface="+mj-lt"/>
              <a:buAutoNum type="arabicPeriod"/>
            </a:pPr>
            <a:r>
              <a:rPr lang="en-US" altLang="zh-CN" sz="1800" dirty="0">
                <a:latin typeface="微软雅黑" panose="020B0503020204020204" pitchFamily="34" charset="-122"/>
              </a:rPr>
              <a:t>CMS</a:t>
            </a:r>
            <a:r>
              <a:rPr lang="zh-CN" altLang="en-US" sz="1800" dirty="0">
                <a:latin typeface="微软雅黑" panose="020B0503020204020204" pitchFamily="34" charset="-122"/>
              </a:rPr>
              <a:t>参数优化</a:t>
            </a:r>
            <a:endParaRPr lang="en-US" altLang="zh-CN" sz="1800" dirty="0">
              <a:latin typeface="微软雅黑" panose="020B0503020204020204" pitchFamily="34" charset="-122"/>
            </a:endParaRPr>
          </a:p>
          <a:p>
            <a:pPr marL="1728787" lvl="3" indent="-514350">
              <a:lnSpc>
                <a:spcPct val="120000"/>
              </a:lnSpc>
              <a:buFont typeface="+mj-lt"/>
              <a:buAutoNum type="arabicPeriod"/>
            </a:pPr>
            <a:r>
              <a:rPr lang="en-US" altLang="zh-CN" sz="1800" dirty="0" err="1">
                <a:latin typeface="微软雅黑" panose="020B0503020204020204" pitchFamily="34" charset="-122"/>
              </a:rPr>
              <a:t>CodeCache</a:t>
            </a:r>
            <a:r>
              <a:rPr lang="en-US" altLang="zh-CN" sz="1800" dirty="0">
                <a:latin typeface="微软雅黑" panose="020B0503020204020204" pitchFamily="34" charset="-122"/>
              </a:rPr>
              <a:t> Full</a:t>
            </a:r>
            <a:r>
              <a:rPr lang="zh-CN" altLang="en-US" sz="1800" dirty="0">
                <a:latin typeface="微软雅黑" panose="020B0503020204020204" pitchFamily="34" charset="-122"/>
              </a:rPr>
              <a:t>问题</a:t>
            </a:r>
            <a:endParaRPr lang="en-US" altLang="zh-CN" sz="1800" dirty="0">
              <a:latin typeface="微软雅黑" panose="020B0503020204020204" pitchFamily="34" charset="-122"/>
            </a:endParaRPr>
          </a:p>
          <a:p>
            <a:pPr marL="1728787" lvl="3" indent="-514350">
              <a:lnSpc>
                <a:spcPct val="120000"/>
              </a:lnSpc>
              <a:buFont typeface="+mj-lt"/>
              <a:buAutoNum type="arabicPeriod"/>
            </a:pPr>
            <a:r>
              <a:rPr lang="en-US" altLang="zh-CN" sz="1800" dirty="0">
                <a:latin typeface="微软雅黑" panose="020B0503020204020204" pitchFamily="34" charset="-122"/>
              </a:rPr>
              <a:t>C2 Compiler</a:t>
            </a:r>
            <a:r>
              <a:rPr lang="zh-CN" altLang="en-US" sz="1800" dirty="0">
                <a:latin typeface="微软雅黑" panose="020B0503020204020204" pitchFamily="34" charset="-122"/>
              </a:rPr>
              <a:t>并发编译性能提升</a:t>
            </a:r>
            <a:endParaRPr lang="en-US" altLang="zh-CN" sz="1800" dirty="0">
              <a:latin typeface="微软雅黑" panose="020B0503020204020204" pitchFamily="34" charset="-122"/>
            </a:endParaRPr>
          </a:p>
        </p:txBody>
      </p:sp>
    </p:spTree>
    <p:extLst>
      <p:ext uri="{BB962C8B-B14F-4D97-AF65-F5344CB8AC3E}">
        <p14:creationId xmlns:p14="http://schemas.microsoft.com/office/powerpoint/2010/main" val="10006663"/>
      </p:ext>
    </p:extLst>
  </p:cSld>
  <p:clrMapOvr>
    <a:masterClrMapping/>
  </p:clrMapOvr>
  <p:transition advTm="445781"/>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 name="Rectangle 7"/>
          <p:cNvSpPr>
            <a:spLocks noChangeArrowheads="1"/>
          </p:cNvSpPr>
          <p:nvPr/>
        </p:nvSpPr>
        <p:spPr bwMode="auto">
          <a:xfrm>
            <a:off x="-15305" y="1124744"/>
            <a:ext cx="4659313" cy="400110"/>
          </a:xfrm>
          <a:prstGeom prst="rect">
            <a:avLst/>
          </a:prstGeom>
          <a:noFill/>
          <a:ln w="9525">
            <a:noFill/>
            <a:miter lim="800000"/>
            <a:headEnd/>
            <a:tailEnd/>
          </a:ln>
        </p:spPr>
        <p:txBody>
          <a:bodyPr>
            <a:spAutoFit/>
          </a:bodyPr>
          <a:lstStyle/>
          <a:p>
            <a:pPr marL="704850" lvl="1" indent="-342900" algn="l">
              <a:spcBef>
                <a:spcPct val="20000"/>
              </a:spcBef>
              <a:spcAft>
                <a:spcPct val="20000"/>
              </a:spcAft>
              <a:buClr>
                <a:srgbClr val="346A6C"/>
              </a:buClr>
            </a:pPr>
            <a:r>
              <a:rPr lang="en-US" altLang="zh-CN" sz="2000" b="1" dirty="0" smtClean="0">
                <a:latin typeface="微软雅黑" pitchFamily="34" charset="-122"/>
                <a:ea typeface="微软雅黑" pitchFamily="34" charset="-122"/>
              </a:rPr>
              <a:t>Exception</a:t>
            </a:r>
            <a:r>
              <a:rPr lang="zh-CN" altLang="en-US" sz="2000" b="1" dirty="0" smtClean="0">
                <a:latin typeface="微软雅黑" pitchFamily="34" charset="-122"/>
                <a:ea typeface="微软雅黑" pitchFamily="34" charset="-122"/>
              </a:rPr>
              <a:t>开销非常大</a:t>
            </a:r>
            <a:endParaRPr kumimoji="0" lang="en-US" altLang="zh-CN" sz="2000" b="1" dirty="0" smtClean="0">
              <a:latin typeface="微软雅黑" pitchFamily="34" charset="-122"/>
              <a:ea typeface="微软雅黑" pitchFamily="34" charset="-122"/>
            </a:endParaRPr>
          </a:p>
        </p:txBody>
      </p:sp>
      <p:sp>
        <p:nvSpPr>
          <p:cNvPr id="20" name="TextBox 19"/>
          <p:cNvSpPr txBox="1"/>
          <p:nvPr/>
        </p:nvSpPr>
        <p:spPr>
          <a:xfrm>
            <a:off x="539552" y="1484784"/>
            <a:ext cx="7488832" cy="2262158"/>
          </a:xfrm>
          <a:prstGeom prst="rect">
            <a:avLst/>
          </a:prstGeom>
          <a:noFill/>
        </p:spPr>
        <p:txBody>
          <a:bodyPr wrap="square" rtlCol="0">
            <a:spAutoFit/>
          </a:bodyPr>
          <a:lstStyle/>
          <a:p>
            <a:pPr>
              <a:buClr>
                <a:srgbClr val="C00000"/>
              </a:buClr>
              <a:buFont typeface="Wingdings" pitchFamily="2" charset="2"/>
              <a:buChar char="p"/>
            </a:pPr>
            <a:r>
              <a:rPr lang="zh-CN" altLang="en-US" sz="1900" dirty="0" smtClean="0">
                <a:latin typeface="微软雅黑" pitchFamily="34" charset="-122"/>
                <a:ea typeface="微软雅黑" pitchFamily="34" charset="-122"/>
              </a:rPr>
              <a:t> </a:t>
            </a:r>
            <a:r>
              <a:rPr lang="en-US" altLang="zh-CN" sz="1900" dirty="0">
                <a:latin typeface="微软雅黑" pitchFamily="34" charset="-122"/>
                <a:ea typeface="微软雅黑" pitchFamily="34" charset="-122"/>
              </a:rPr>
              <a:t>_</a:t>
            </a:r>
            <a:r>
              <a:rPr lang="en-US" altLang="zh-CN" sz="1600" dirty="0" smtClean="0">
                <a:latin typeface="微软雅黑" pitchFamily="34" charset="-122"/>
                <a:ea typeface="微软雅黑" pitchFamily="34" charset="-122"/>
              </a:rPr>
              <a:t>ZN19java_lang_Throwable19fill_in_stack_traceE6HandleP6Thread</a:t>
            </a:r>
            <a:endParaRPr lang="en-US" altLang="zh-CN" sz="1600" dirty="0" smtClean="0">
              <a:latin typeface="微软雅黑" pitchFamily="34" charset="-122"/>
              <a:ea typeface="微软雅黑" pitchFamily="34" charset="-122"/>
            </a:endParaRPr>
          </a:p>
          <a:p>
            <a:pPr>
              <a:buClr>
                <a:srgbClr val="C00000"/>
              </a:buClr>
              <a:buFont typeface="Wingdings" pitchFamily="2" charset="2"/>
              <a:buChar char="p"/>
            </a:pPr>
            <a:endParaRPr lang="en-US" altLang="zh-CN" sz="2000" dirty="0" smtClean="0">
              <a:latin typeface="微软雅黑" pitchFamily="34" charset="-122"/>
              <a:ea typeface="微软雅黑" pitchFamily="34" charset="-122"/>
            </a:endParaRPr>
          </a:p>
          <a:p>
            <a:pPr>
              <a:buClr>
                <a:srgbClr val="C00000"/>
              </a:buClr>
              <a:buFont typeface="Wingdings" pitchFamily="2" charset="2"/>
              <a:buChar char="p"/>
            </a:pPr>
            <a:r>
              <a:rPr lang="en-US" altLang="zh-CN" sz="2000" dirty="0" err="1" smtClean="0">
                <a:latin typeface="微软雅黑" pitchFamily="34" charset="-122"/>
                <a:ea typeface="微软雅黑" pitchFamily="34" charset="-122"/>
              </a:rPr>
              <a:t>BTrace</a:t>
            </a:r>
            <a:endParaRPr lang="en-US" altLang="zh-CN" sz="2000" dirty="0" smtClean="0">
              <a:latin typeface="微软雅黑" pitchFamily="34" charset="-122"/>
              <a:ea typeface="微软雅黑" pitchFamily="34" charset="-122"/>
            </a:endParaRPr>
          </a:p>
          <a:p>
            <a:pPr lvl="1"/>
            <a:r>
              <a:rPr lang="en-US" altLang="zh-CN" sz="1400" dirty="0">
                <a:ea typeface="微软雅黑" panose="020B0503020204020204" pitchFamily="34" charset="-122"/>
              </a:rPr>
              <a:t>8259 </a:t>
            </a:r>
            <a:r>
              <a:rPr lang="en-US" altLang="zh-CN" sz="1400" dirty="0" err="1">
                <a:ea typeface="微软雅黑" panose="020B0503020204020204" pitchFamily="34" charset="-122"/>
              </a:rPr>
              <a:t>org.cyberneko.html.HTMLScanner$ContentScanner.scan</a:t>
            </a:r>
            <a:r>
              <a:rPr lang="en-US" altLang="zh-CN" sz="1400" dirty="0">
                <a:ea typeface="微软雅黑" panose="020B0503020204020204" pitchFamily="34" charset="-122"/>
              </a:rPr>
              <a:t>(HTMLScanner.java:1831)</a:t>
            </a:r>
          </a:p>
          <a:p>
            <a:pPr lvl="1"/>
            <a:r>
              <a:rPr lang="en-US" altLang="zh-CN" sz="1400" dirty="0" smtClean="0">
                <a:ea typeface="微软雅黑" panose="020B0503020204020204" pitchFamily="34" charset="-122"/>
              </a:rPr>
              <a:t>  673 </a:t>
            </a:r>
            <a:r>
              <a:rPr lang="en-US" altLang="zh-CN" sz="1400" dirty="0" err="1">
                <a:ea typeface="微软雅黑" panose="020B0503020204020204" pitchFamily="34" charset="-122"/>
              </a:rPr>
              <a:t>groovy.lang.GroovyRuntimeException</a:t>
            </a:r>
            <a:r>
              <a:rPr lang="en-US" altLang="zh-CN" sz="1400" dirty="0">
                <a:ea typeface="微软雅黑" panose="020B0503020204020204" pitchFamily="34" charset="-122"/>
              </a:rPr>
              <a:t>.&lt;</a:t>
            </a:r>
            <a:r>
              <a:rPr lang="en-US" altLang="zh-CN" sz="1400" dirty="0" err="1">
                <a:ea typeface="微软雅黑" panose="020B0503020204020204" pitchFamily="34" charset="-122"/>
              </a:rPr>
              <a:t>init</a:t>
            </a:r>
            <a:r>
              <a:rPr lang="en-US" altLang="zh-CN" sz="1400" dirty="0">
                <a:ea typeface="微软雅黑" panose="020B0503020204020204" pitchFamily="34" charset="-122"/>
              </a:rPr>
              <a:t>&gt;(GroovyRuntimeException.java:32)</a:t>
            </a:r>
          </a:p>
          <a:p>
            <a:pPr lvl="1"/>
            <a:r>
              <a:rPr lang="en-US" altLang="zh-CN" sz="1400" dirty="0" smtClean="0">
                <a:ea typeface="微软雅黑" panose="020B0503020204020204" pitchFamily="34" charset="-122"/>
              </a:rPr>
              <a:t>  631 </a:t>
            </a:r>
            <a:r>
              <a:rPr lang="en-US" altLang="zh-CN" sz="1400" dirty="0" err="1">
                <a:ea typeface="微软雅黑" panose="020B0503020204020204" pitchFamily="34" charset="-122"/>
              </a:rPr>
              <a:t>groovy.lang.MissingPropertyException</a:t>
            </a:r>
            <a:r>
              <a:rPr lang="en-US" altLang="zh-CN" sz="1400" dirty="0">
                <a:ea typeface="微软雅黑" panose="020B0503020204020204" pitchFamily="34" charset="-122"/>
              </a:rPr>
              <a:t>.&lt;</a:t>
            </a:r>
            <a:r>
              <a:rPr lang="en-US" altLang="zh-CN" sz="1400" dirty="0" err="1">
                <a:ea typeface="微软雅黑" panose="020B0503020204020204" pitchFamily="34" charset="-122"/>
              </a:rPr>
              <a:t>init</a:t>
            </a:r>
            <a:r>
              <a:rPr lang="en-US" altLang="zh-CN" sz="1400" dirty="0">
                <a:ea typeface="微软雅黑" panose="020B0503020204020204" pitchFamily="34" charset="-122"/>
              </a:rPr>
              <a:t>&gt;(</a:t>
            </a:r>
            <a:r>
              <a:rPr lang="en-US" altLang="zh-CN" sz="1400" dirty="0" smtClean="0">
                <a:ea typeface="微软雅黑" panose="020B0503020204020204" pitchFamily="34" charset="-122"/>
              </a:rPr>
              <a:t>MissingPropertyException.java:37)</a:t>
            </a:r>
          </a:p>
          <a:p>
            <a:pPr lvl="1">
              <a:buClr>
                <a:srgbClr val="C00000"/>
              </a:buClr>
            </a:pPr>
            <a:endParaRPr lang="en-US" altLang="zh-CN" sz="2000" dirty="0" smtClean="0">
              <a:latin typeface="微软雅黑" pitchFamily="34" charset="-122"/>
              <a:ea typeface="微软雅黑" pitchFamily="34" charset="-122"/>
            </a:endParaRPr>
          </a:p>
          <a:p>
            <a:pPr>
              <a:buClr>
                <a:srgbClr val="C00000"/>
              </a:buClr>
              <a:buFont typeface="Wingdings" pitchFamily="2" charset="2"/>
              <a:buChar char="p"/>
            </a:pPr>
            <a:r>
              <a:rPr lang="zh-CN" altLang="en-US" sz="2000" dirty="0">
                <a:latin typeface="微软雅黑" pitchFamily="34" charset="-122"/>
                <a:ea typeface="微软雅黑" pitchFamily="34" charset="-122"/>
              </a:rPr>
              <a:t>安全框架的</a:t>
            </a:r>
            <a:r>
              <a:rPr lang="en-US" altLang="zh-CN" sz="2000" dirty="0">
                <a:latin typeface="微软雅黑" pitchFamily="34" charset="-122"/>
                <a:ea typeface="微软雅黑" pitchFamily="34" charset="-122"/>
              </a:rPr>
              <a:t>XSS</a:t>
            </a:r>
            <a:r>
              <a:rPr lang="zh-CN" altLang="en-US" sz="2000" dirty="0">
                <a:latin typeface="微软雅黑" pitchFamily="34" charset="-122"/>
                <a:ea typeface="微软雅黑" pitchFamily="34" charset="-122"/>
              </a:rPr>
              <a:t>扫描</a:t>
            </a:r>
            <a:endParaRPr lang="en-US" altLang="zh-CN" sz="2000" dirty="0">
              <a:latin typeface="微软雅黑" pitchFamily="34" charset="-122"/>
              <a:ea typeface="微软雅黑" pitchFamily="34" charset="-122"/>
            </a:endParaRPr>
          </a:p>
        </p:txBody>
      </p:sp>
      <p:sp>
        <p:nvSpPr>
          <p:cNvPr id="21" name="标题 1"/>
          <p:cNvSpPr txBox="1">
            <a:spLocks/>
          </p:cNvSpPr>
          <p:nvPr/>
        </p:nvSpPr>
        <p:spPr>
          <a:xfrm>
            <a:off x="457200" y="116632"/>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微软雅黑" pitchFamily="34" charset="-122"/>
                <a:cs typeface="+mj-cs"/>
              </a:defRPr>
            </a:lvl1pPr>
          </a:lstStyle>
          <a:p>
            <a:r>
              <a:rPr lang="zh-CN" altLang="en-US" sz="4000" dirty="0">
                <a:latin typeface="微软雅黑" panose="020B0503020204020204" pitchFamily="34" charset="-122"/>
              </a:rPr>
              <a:t>性能</a:t>
            </a:r>
            <a:r>
              <a:rPr lang="zh-CN" altLang="en-US" sz="4000" dirty="0" smtClean="0">
                <a:latin typeface="微软雅黑" panose="020B0503020204020204" pitchFamily="34" charset="-122"/>
              </a:rPr>
              <a:t>优化</a:t>
            </a:r>
            <a:r>
              <a:rPr lang="en-US" altLang="zh-CN" sz="4000" dirty="0">
                <a:latin typeface="微软雅黑" panose="020B0503020204020204" pitchFamily="34" charset="-122"/>
              </a:rPr>
              <a:t> </a:t>
            </a:r>
            <a:r>
              <a:rPr lang="en-US" altLang="zh-CN" sz="4000" dirty="0" smtClean="0">
                <a:latin typeface="微软雅黑" panose="020B0503020204020204" pitchFamily="34" charset="-122"/>
              </a:rPr>
              <a:t>- Exception</a:t>
            </a:r>
            <a:endParaRPr lang="en-US" sz="4000" dirty="0" smtClean="0">
              <a:latin typeface="微软雅黑" panose="020B0503020204020204" pitchFamily="34" charset="-122"/>
            </a:endParaRPr>
          </a:p>
        </p:txBody>
      </p:sp>
      <p:sp>
        <p:nvSpPr>
          <p:cNvPr id="6" name="Rectangle 7"/>
          <p:cNvSpPr>
            <a:spLocks noChangeArrowheads="1"/>
          </p:cNvSpPr>
          <p:nvPr/>
        </p:nvSpPr>
        <p:spPr bwMode="auto">
          <a:xfrm>
            <a:off x="-15305" y="5333146"/>
            <a:ext cx="4659313" cy="400110"/>
          </a:xfrm>
          <a:prstGeom prst="rect">
            <a:avLst/>
          </a:prstGeom>
          <a:noFill/>
          <a:ln w="9525">
            <a:noFill/>
            <a:miter lim="800000"/>
            <a:headEnd/>
            <a:tailEnd/>
          </a:ln>
        </p:spPr>
        <p:txBody>
          <a:bodyPr>
            <a:spAutoFit/>
          </a:bodyPr>
          <a:lstStyle/>
          <a:p>
            <a:pPr marL="704850" lvl="1" indent="-342900" algn="l">
              <a:spcBef>
                <a:spcPct val="20000"/>
              </a:spcBef>
              <a:spcAft>
                <a:spcPct val="20000"/>
              </a:spcAft>
              <a:buClr>
                <a:srgbClr val="346A6C"/>
              </a:buClr>
            </a:pPr>
            <a:r>
              <a:rPr lang="zh-CN" altLang="en-US" sz="2000" b="1" dirty="0">
                <a:latin typeface="微软雅黑" pitchFamily="34" charset="-122"/>
                <a:ea typeface="微软雅黑" pitchFamily="34" charset="-122"/>
              </a:rPr>
              <a:t>成果</a:t>
            </a:r>
            <a:endParaRPr kumimoji="0" lang="en-US" altLang="zh-CN" sz="2000" b="1" dirty="0" smtClean="0">
              <a:latin typeface="微软雅黑" pitchFamily="34" charset="-122"/>
              <a:ea typeface="微软雅黑" pitchFamily="34" charset="-122"/>
            </a:endParaRPr>
          </a:p>
        </p:txBody>
      </p:sp>
      <p:sp>
        <p:nvSpPr>
          <p:cNvPr id="7" name="TextBox 19"/>
          <p:cNvSpPr txBox="1"/>
          <p:nvPr/>
        </p:nvSpPr>
        <p:spPr>
          <a:xfrm>
            <a:off x="539552" y="5733256"/>
            <a:ext cx="7488832" cy="707886"/>
          </a:xfrm>
          <a:prstGeom prst="rect">
            <a:avLst/>
          </a:prstGeom>
          <a:noFill/>
        </p:spPr>
        <p:txBody>
          <a:bodyPr wrap="square" rtlCol="0">
            <a:spAutoFit/>
          </a:bodyPr>
          <a:lstStyle/>
          <a:p>
            <a:pPr>
              <a:buClr>
                <a:srgbClr val="C00000"/>
              </a:buClr>
              <a:buFont typeface="Wingdings" pitchFamily="2" charset="2"/>
              <a:buChar char="p"/>
            </a:pPr>
            <a:r>
              <a:rPr lang="en-US" altLang="zh-CN" sz="2000" dirty="0">
                <a:latin typeface="微软雅黑" pitchFamily="34" charset="-122"/>
                <a:ea typeface="微软雅黑" pitchFamily="34" charset="-122"/>
              </a:rPr>
              <a:t> </a:t>
            </a:r>
            <a:r>
              <a:rPr lang="en-US" altLang="zh-CN" sz="2000" dirty="0">
                <a:latin typeface="微软雅黑" pitchFamily="34" charset="-122"/>
                <a:ea typeface="微软雅黑" pitchFamily="34" charset="-122"/>
              </a:rPr>
              <a:t>CPU</a:t>
            </a:r>
            <a:r>
              <a:rPr lang="zh-CN" altLang="en-US" sz="2000" dirty="0">
                <a:latin typeface="微软雅黑" pitchFamily="34" charset="-122"/>
                <a:ea typeface="微软雅黑" pitchFamily="34" charset="-122"/>
              </a:rPr>
              <a:t>消耗大幅下降</a:t>
            </a:r>
            <a:endParaRPr lang="en-US" altLang="zh-CN" sz="2000" dirty="0">
              <a:latin typeface="微软雅黑" pitchFamily="34" charset="-122"/>
              <a:ea typeface="微软雅黑" pitchFamily="34" charset="-122"/>
            </a:endParaRPr>
          </a:p>
          <a:p>
            <a:pPr>
              <a:buClr>
                <a:srgbClr val="C00000"/>
              </a:buClr>
              <a:buFont typeface="Wingdings" pitchFamily="2" charset="2"/>
              <a:buChar char="p"/>
            </a:pPr>
            <a:r>
              <a:rPr lang="zh-CN" altLang="en-US" sz="2000" dirty="0">
                <a:latin typeface="微软雅黑" pitchFamily="34" charset="-122"/>
                <a:ea typeface="微软雅黑" pitchFamily="34" charset="-122"/>
              </a:rPr>
              <a:t> 提升系统</a:t>
            </a:r>
            <a:r>
              <a:rPr lang="en-US" altLang="zh-CN" sz="2000" dirty="0">
                <a:latin typeface="微软雅黑" pitchFamily="34" charset="-122"/>
                <a:ea typeface="微软雅黑" pitchFamily="34" charset="-122"/>
              </a:rPr>
              <a:t>QPS</a:t>
            </a:r>
            <a:r>
              <a:rPr lang="zh-CN" altLang="en-US" sz="2000" dirty="0">
                <a:latin typeface="微软雅黑" pitchFamily="34" charset="-122"/>
                <a:ea typeface="微软雅黑" pitchFamily="34" charset="-122"/>
              </a:rPr>
              <a:t>能力 </a:t>
            </a:r>
            <a:r>
              <a:rPr lang="en-US" altLang="zh-CN" sz="2000" dirty="0">
                <a:latin typeface="微软雅黑" pitchFamily="34" charset="-122"/>
                <a:ea typeface="微软雅黑" pitchFamily="34" charset="-122"/>
              </a:rPr>
              <a:t>30%</a:t>
            </a:r>
          </a:p>
        </p:txBody>
      </p:sp>
      <p:sp>
        <p:nvSpPr>
          <p:cNvPr id="8" name="Rectangle 7"/>
          <p:cNvSpPr>
            <a:spLocks noChangeArrowheads="1"/>
          </p:cNvSpPr>
          <p:nvPr/>
        </p:nvSpPr>
        <p:spPr bwMode="auto">
          <a:xfrm>
            <a:off x="-15305" y="3820978"/>
            <a:ext cx="4659313" cy="400110"/>
          </a:xfrm>
          <a:prstGeom prst="rect">
            <a:avLst/>
          </a:prstGeom>
          <a:noFill/>
          <a:ln w="9525">
            <a:noFill/>
            <a:miter lim="800000"/>
            <a:headEnd/>
            <a:tailEnd/>
          </a:ln>
        </p:spPr>
        <p:txBody>
          <a:bodyPr>
            <a:spAutoFit/>
          </a:bodyPr>
          <a:lstStyle/>
          <a:p>
            <a:pPr marL="704850" lvl="1" indent="-342900" algn="l">
              <a:spcBef>
                <a:spcPct val="20000"/>
              </a:spcBef>
              <a:spcAft>
                <a:spcPct val="20000"/>
              </a:spcAft>
              <a:buClr>
                <a:srgbClr val="346A6C"/>
              </a:buClr>
            </a:pPr>
            <a:r>
              <a:rPr kumimoji="0" lang="zh-CN" altLang="en-US" sz="2000" b="1" dirty="0" smtClean="0">
                <a:latin typeface="微软雅黑" pitchFamily="34" charset="-122"/>
                <a:ea typeface="微软雅黑" pitchFamily="34" charset="-122"/>
              </a:rPr>
              <a:t>解决方案</a:t>
            </a:r>
            <a:endParaRPr kumimoji="0" lang="en-US" altLang="zh-CN" sz="2000" b="1" dirty="0" smtClean="0">
              <a:latin typeface="微软雅黑" pitchFamily="34" charset="-122"/>
              <a:ea typeface="微软雅黑" pitchFamily="34" charset="-122"/>
            </a:endParaRPr>
          </a:p>
        </p:txBody>
      </p:sp>
      <p:sp>
        <p:nvSpPr>
          <p:cNvPr id="9" name="TextBox 19"/>
          <p:cNvSpPr txBox="1"/>
          <p:nvPr/>
        </p:nvSpPr>
        <p:spPr>
          <a:xfrm>
            <a:off x="539552" y="4221088"/>
            <a:ext cx="7488832" cy="1015663"/>
          </a:xfrm>
          <a:prstGeom prst="rect">
            <a:avLst/>
          </a:prstGeom>
          <a:noFill/>
        </p:spPr>
        <p:txBody>
          <a:bodyPr wrap="square" rtlCol="0">
            <a:spAutoFit/>
          </a:bodyPr>
          <a:lstStyle/>
          <a:p>
            <a:pPr>
              <a:buClr>
                <a:srgbClr val="C00000"/>
              </a:buClr>
              <a:buFont typeface="Wingdings" pitchFamily="2" charset="2"/>
              <a:buChar char="p"/>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找到异常最大的消耗点</a:t>
            </a:r>
            <a:endParaRPr lang="en-US" altLang="zh-CN" sz="2000" dirty="0">
              <a:latin typeface="微软雅黑" pitchFamily="34" charset="-122"/>
              <a:ea typeface="微软雅黑" pitchFamily="34" charset="-122"/>
            </a:endParaRPr>
          </a:p>
          <a:p>
            <a:pPr>
              <a:buClr>
                <a:srgbClr val="C00000"/>
              </a:buClr>
              <a:buFont typeface="Wingdings" pitchFamily="2" charset="2"/>
              <a:buChar char="p"/>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改造异常控制流</a:t>
            </a:r>
            <a:endParaRPr lang="en-US" altLang="zh-CN" sz="2000" dirty="0">
              <a:latin typeface="微软雅黑" pitchFamily="34" charset="-122"/>
              <a:ea typeface="微软雅黑" pitchFamily="34" charset="-122"/>
            </a:endParaRPr>
          </a:p>
          <a:p>
            <a:pPr>
              <a:buClr>
                <a:srgbClr val="C00000"/>
              </a:buClr>
              <a:buFont typeface="Wingdings" pitchFamily="2" charset="2"/>
              <a:buChar char="p"/>
            </a:pPr>
            <a:r>
              <a:rPr lang="en-US" altLang="zh-CN" sz="2000" dirty="0">
                <a:latin typeface="微软雅黑" pitchFamily="34" charset="-122"/>
                <a:ea typeface="微软雅黑" pitchFamily="34" charset="-122"/>
              </a:rPr>
              <a:t> </a:t>
            </a:r>
            <a:r>
              <a:rPr lang="en-US" altLang="zh-CN" sz="2000" dirty="0">
                <a:latin typeface="微软雅黑" pitchFamily="34" charset="-122"/>
                <a:ea typeface="微软雅黑" pitchFamily="34" charset="-122"/>
              </a:rPr>
              <a:t>override </a:t>
            </a:r>
            <a:r>
              <a:rPr lang="en-US" altLang="zh-CN" sz="2000" dirty="0" err="1">
                <a:latin typeface="微软雅黑" pitchFamily="34" charset="-122"/>
                <a:ea typeface="微软雅黑" pitchFamily="34" charset="-122"/>
              </a:rPr>
              <a:t>Throwable.fillInStackTrace</a:t>
            </a:r>
            <a:r>
              <a:rPr lang="en-US" altLang="zh-CN" sz="2000" dirty="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p:txBody>
      </p:sp>
    </p:spTree>
    <p:extLst>
      <p:ext uri="{BB962C8B-B14F-4D97-AF65-F5344CB8AC3E}">
        <p14:creationId xmlns:p14="http://schemas.microsoft.com/office/powerpoint/2010/main" val="34465140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TextBox 19"/>
          <p:cNvSpPr txBox="1"/>
          <p:nvPr/>
        </p:nvSpPr>
        <p:spPr>
          <a:xfrm>
            <a:off x="611560" y="1268760"/>
            <a:ext cx="7632848" cy="400110"/>
          </a:xfrm>
          <a:prstGeom prst="rect">
            <a:avLst/>
          </a:prstGeom>
          <a:noFill/>
        </p:spPr>
        <p:txBody>
          <a:bodyPr wrap="square" rtlCol="0">
            <a:spAutoFit/>
          </a:bodyPr>
          <a:lstStyle/>
          <a:p>
            <a:pPr>
              <a:buClr>
                <a:srgbClr val="C00000"/>
              </a:buClr>
              <a:buFont typeface="Wingdings" pitchFamily="2" charset="2"/>
              <a:buChar char="p"/>
            </a:pPr>
            <a:r>
              <a:rPr lang="zh-CN" altLang="en-US" sz="2000" dirty="0" smtClean="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String.intern</a:t>
            </a:r>
            <a:r>
              <a:rPr lang="en-US" altLang="zh-CN" sz="2000" dirty="0" smtClean="0">
                <a:latin typeface="微软雅黑" pitchFamily="34" charset="-122"/>
                <a:ea typeface="微软雅黑" pitchFamily="34" charset="-122"/>
              </a:rPr>
              <a:t>()</a:t>
            </a:r>
          </a:p>
        </p:txBody>
      </p:sp>
      <p:sp>
        <p:nvSpPr>
          <p:cNvPr id="21" name="Rectangle 7"/>
          <p:cNvSpPr>
            <a:spLocks noChangeArrowheads="1"/>
          </p:cNvSpPr>
          <p:nvPr/>
        </p:nvSpPr>
        <p:spPr bwMode="auto">
          <a:xfrm>
            <a:off x="107504" y="940658"/>
            <a:ext cx="4659313" cy="400110"/>
          </a:xfrm>
          <a:prstGeom prst="rect">
            <a:avLst/>
          </a:prstGeom>
          <a:noFill/>
          <a:ln w="9525">
            <a:noFill/>
            <a:miter lim="800000"/>
            <a:headEnd/>
            <a:tailEnd/>
          </a:ln>
        </p:spPr>
        <p:txBody>
          <a:bodyPr>
            <a:spAutoFit/>
          </a:bodyPr>
          <a:lstStyle/>
          <a:p>
            <a:pPr marL="704850" lvl="1" indent="-342900" algn="l">
              <a:spcBef>
                <a:spcPct val="20000"/>
              </a:spcBef>
              <a:spcAft>
                <a:spcPct val="20000"/>
              </a:spcAft>
              <a:buClr>
                <a:srgbClr val="346A6C"/>
              </a:buClr>
            </a:pPr>
            <a:r>
              <a:rPr kumimoji="0" lang="zh-CN" altLang="en-US" sz="2000" b="1" dirty="0" smtClean="0">
                <a:latin typeface="微软雅黑" pitchFamily="34" charset="-122"/>
                <a:ea typeface="微软雅黑" pitchFamily="34" charset="-122"/>
              </a:rPr>
              <a:t>场景</a:t>
            </a:r>
            <a:r>
              <a:rPr kumimoji="0" lang="en-US" altLang="zh-CN" sz="2000" b="1" dirty="0" smtClean="0">
                <a:latin typeface="微软雅黑" pitchFamily="34" charset="-122"/>
                <a:ea typeface="微软雅黑" pitchFamily="34" charset="-122"/>
              </a:rPr>
              <a:t> </a:t>
            </a:r>
          </a:p>
        </p:txBody>
      </p:sp>
      <p:sp>
        <p:nvSpPr>
          <p:cNvPr id="17" name="标题 1"/>
          <p:cNvSpPr txBox="1">
            <a:spLocks/>
          </p:cNvSpPr>
          <p:nvPr/>
        </p:nvSpPr>
        <p:spPr>
          <a:xfrm>
            <a:off x="457200" y="116632"/>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微软雅黑" pitchFamily="34" charset="-122"/>
                <a:cs typeface="+mj-cs"/>
              </a:defRPr>
            </a:lvl1pPr>
          </a:lstStyle>
          <a:p>
            <a:r>
              <a:rPr lang="zh-CN" altLang="en-US" sz="4000" dirty="0">
                <a:latin typeface="微软雅黑" panose="020B0503020204020204" pitchFamily="34" charset="-122"/>
              </a:rPr>
              <a:t>性能优化</a:t>
            </a:r>
            <a:r>
              <a:rPr lang="en-US" altLang="zh-CN" sz="4000" dirty="0">
                <a:latin typeface="微软雅黑" panose="020B0503020204020204" pitchFamily="34" charset="-122"/>
              </a:rPr>
              <a:t> - </a:t>
            </a:r>
            <a:r>
              <a:rPr lang="en-US" sz="4000" dirty="0" err="1" smtClean="0">
                <a:latin typeface="微软雅黑" panose="020B0503020204020204" pitchFamily="34" charset="-122"/>
              </a:rPr>
              <a:t>StringTable</a:t>
            </a:r>
            <a:endParaRPr lang="en-US" sz="4000" dirty="0" smtClean="0">
              <a:latin typeface="微软雅黑" panose="020B0503020204020204" pitchFamily="34" charset="-122"/>
            </a:endParaRPr>
          </a:p>
        </p:txBody>
      </p:sp>
      <p:sp>
        <p:nvSpPr>
          <p:cNvPr id="24" name="Rectangle 7"/>
          <p:cNvSpPr>
            <a:spLocks noChangeArrowheads="1"/>
          </p:cNvSpPr>
          <p:nvPr/>
        </p:nvSpPr>
        <p:spPr bwMode="auto">
          <a:xfrm>
            <a:off x="108520" y="4976588"/>
            <a:ext cx="4659313" cy="400110"/>
          </a:xfrm>
          <a:prstGeom prst="rect">
            <a:avLst/>
          </a:prstGeom>
          <a:noFill/>
          <a:ln w="9525">
            <a:noFill/>
            <a:miter lim="800000"/>
            <a:headEnd/>
            <a:tailEnd/>
          </a:ln>
        </p:spPr>
        <p:txBody>
          <a:bodyPr>
            <a:spAutoFit/>
          </a:bodyPr>
          <a:lstStyle/>
          <a:p>
            <a:pPr marL="704850" lvl="1" indent="-342900" algn="l">
              <a:spcBef>
                <a:spcPct val="20000"/>
              </a:spcBef>
              <a:spcAft>
                <a:spcPct val="20000"/>
              </a:spcAft>
              <a:buClr>
                <a:srgbClr val="346A6C"/>
              </a:buClr>
            </a:pPr>
            <a:r>
              <a:rPr lang="zh-CN" altLang="en-US" sz="2000" b="1" dirty="0" smtClean="0">
                <a:latin typeface="微软雅黑" pitchFamily="34" charset="-122"/>
                <a:ea typeface="微软雅黑" pitchFamily="34" charset="-122"/>
              </a:rPr>
              <a:t>成果</a:t>
            </a:r>
            <a:r>
              <a:rPr kumimoji="0" lang="en-US" altLang="zh-CN" sz="2000" b="1" dirty="0" smtClean="0">
                <a:latin typeface="微软雅黑" pitchFamily="34" charset="-122"/>
                <a:ea typeface="微软雅黑" pitchFamily="34" charset="-122"/>
              </a:rPr>
              <a:t> </a:t>
            </a:r>
          </a:p>
        </p:txBody>
      </p:sp>
      <p:sp>
        <p:nvSpPr>
          <p:cNvPr id="25" name="TextBox 24"/>
          <p:cNvSpPr txBox="1"/>
          <p:nvPr/>
        </p:nvSpPr>
        <p:spPr>
          <a:xfrm>
            <a:off x="539552" y="5376698"/>
            <a:ext cx="8208912" cy="400110"/>
          </a:xfrm>
          <a:prstGeom prst="rect">
            <a:avLst/>
          </a:prstGeom>
          <a:noFill/>
        </p:spPr>
        <p:txBody>
          <a:bodyPr wrap="square" rtlCol="0">
            <a:spAutoFit/>
          </a:bodyPr>
          <a:lstStyle/>
          <a:p>
            <a:pPr indent="-342900">
              <a:buClr>
                <a:srgbClr val="C00000"/>
              </a:buClr>
              <a:buFont typeface="Wingdings" pitchFamily="2" charset="2"/>
              <a:buChar char="p"/>
            </a:pPr>
            <a:r>
              <a:rPr lang="zh-CN" altLang="en-US" sz="2000" dirty="0" smtClean="0">
                <a:latin typeface="微软雅黑" pitchFamily="34" charset="-122"/>
                <a:ea typeface="微软雅黑" pitchFamily="34" charset="-122"/>
              </a:rPr>
              <a:t> </a:t>
            </a:r>
            <a:r>
              <a:rPr lang="en-US" altLang="zh-CN" sz="2000" dirty="0" err="1">
                <a:latin typeface="微软雅黑" pitchFamily="34" charset="-122"/>
                <a:ea typeface="微软雅黑" pitchFamily="34" charset="-122"/>
              </a:rPr>
              <a:t>String.intern</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开销由</a:t>
            </a:r>
            <a:r>
              <a:rPr lang="en-US" altLang="zh-CN" sz="2000" dirty="0">
                <a:latin typeface="微软雅黑" pitchFamily="34" charset="-122"/>
                <a:ea typeface="微软雅黑" pitchFamily="34" charset="-122"/>
              </a:rPr>
              <a:t>10%</a:t>
            </a:r>
            <a:r>
              <a:rPr lang="zh-CN" altLang="en-US" sz="2000" dirty="0">
                <a:latin typeface="微软雅黑" pitchFamily="34" charset="-122"/>
                <a:ea typeface="微软雅黑" pitchFamily="34" charset="-122"/>
              </a:rPr>
              <a:t>降低到</a:t>
            </a:r>
            <a:r>
              <a:rPr lang="en-US" altLang="zh-CN" sz="2000" dirty="0">
                <a:latin typeface="微软雅黑" pitchFamily="34" charset="-122"/>
                <a:ea typeface="微软雅黑" pitchFamily="34" charset="-122"/>
              </a:rPr>
              <a:t>1%</a:t>
            </a:r>
          </a:p>
        </p:txBody>
      </p:sp>
      <p:sp>
        <p:nvSpPr>
          <p:cNvPr id="10" name="Rectangle 7"/>
          <p:cNvSpPr>
            <a:spLocks noChangeArrowheads="1"/>
          </p:cNvSpPr>
          <p:nvPr/>
        </p:nvSpPr>
        <p:spPr bwMode="auto">
          <a:xfrm>
            <a:off x="107504" y="1916832"/>
            <a:ext cx="4659313" cy="400110"/>
          </a:xfrm>
          <a:prstGeom prst="rect">
            <a:avLst/>
          </a:prstGeom>
          <a:noFill/>
          <a:ln w="9525">
            <a:noFill/>
            <a:miter lim="800000"/>
            <a:headEnd/>
            <a:tailEnd/>
          </a:ln>
        </p:spPr>
        <p:txBody>
          <a:bodyPr>
            <a:spAutoFit/>
          </a:bodyPr>
          <a:lstStyle/>
          <a:p>
            <a:pPr marL="704850" lvl="1" indent="-342900" algn="l">
              <a:spcBef>
                <a:spcPct val="20000"/>
              </a:spcBef>
              <a:spcAft>
                <a:spcPct val="20000"/>
              </a:spcAft>
              <a:buClr>
                <a:srgbClr val="346A6C"/>
              </a:buClr>
            </a:pPr>
            <a:r>
              <a:rPr lang="zh-CN" altLang="en-US" sz="2000" b="1" dirty="0">
                <a:latin typeface="微软雅黑" pitchFamily="34" charset="-122"/>
                <a:ea typeface="微软雅黑" pitchFamily="34" charset="-122"/>
              </a:rPr>
              <a:t>原因</a:t>
            </a:r>
            <a:r>
              <a:rPr kumimoji="0" lang="en-US" altLang="zh-CN" sz="2000" b="1" dirty="0" smtClean="0">
                <a:latin typeface="微软雅黑" pitchFamily="34" charset="-122"/>
                <a:ea typeface="微软雅黑" pitchFamily="34" charset="-122"/>
              </a:rPr>
              <a:t> </a:t>
            </a:r>
          </a:p>
        </p:txBody>
      </p:sp>
      <p:sp>
        <p:nvSpPr>
          <p:cNvPr id="11" name="TextBox 19"/>
          <p:cNvSpPr txBox="1"/>
          <p:nvPr/>
        </p:nvSpPr>
        <p:spPr>
          <a:xfrm>
            <a:off x="611560" y="2244934"/>
            <a:ext cx="7632848" cy="2462213"/>
          </a:xfrm>
          <a:prstGeom prst="rect">
            <a:avLst/>
          </a:prstGeom>
          <a:noFill/>
        </p:spPr>
        <p:txBody>
          <a:bodyPr wrap="square" rtlCol="0">
            <a:spAutoFit/>
          </a:bodyPr>
          <a:lstStyle/>
          <a:p>
            <a:pPr indent="-342900">
              <a:buClr>
                <a:srgbClr val="C00000"/>
              </a:buClr>
              <a:buFont typeface="Wingdings" pitchFamily="2" charset="2"/>
              <a:buChar char="p"/>
            </a:pPr>
            <a:r>
              <a:rPr lang="zh-CN" altLang="en-US" sz="2000" dirty="0">
                <a:latin typeface="微软雅黑" pitchFamily="34" charset="-122"/>
                <a:ea typeface="微软雅黑" pitchFamily="34" charset="-122"/>
              </a:rPr>
              <a:t> 为了提高性能而引入的性能瓶颈</a:t>
            </a:r>
            <a:endParaRPr lang="en-US" altLang="zh-CN" sz="2000" dirty="0">
              <a:latin typeface="微软雅黑" pitchFamily="34" charset="-122"/>
              <a:ea typeface="微软雅黑" pitchFamily="34" charset="-122"/>
            </a:endParaRPr>
          </a:p>
          <a:p>
            <a:pPr indent="-342900">
              <a:buClr>
                <a:srgbClr val="C00000"/>
              </a:buClr>
              <a:buFont typeface="Wingdings" pitchFamily="2" charset="2"/>
              <a:buChar char="p"/>
            </a:pPr>
            <a:r>
              <a:rPr lang="zh-CN" altLang="en-US" sz="2000" dirty="0">
                <a:latin typeface="微软雅黑" pitchFamily="34" charset="-122"/>
                <a:ea typeface="微软雅黑" pitchFamily="34" charset="-122"/>
              </a:rPr>
              <a:t> 哈希表</a:t>
            </a:r>
            <a:endParaRPr lang="en-US" altLang="zh-CN" sz="2000" dirty="0">
              <a:latin typeface="微软雅黑" pitchFamily="34" charset="-122"/>
              <a:ea typeface="微软雅黑" pitchFamily="34" charset="-122"/>
            </a:endParaRPr>
          </a:p>
          <a:p>
            <a:pPr indent="-342900">
              <a:buClr>
                <a:srgbClr val="C00000"/>
              </a:buClr>
              <a:buFont typeface="Wingdings" pitchFamily="2" charset="2"/>
              <a:buChar char="p"/>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常量池</a:t>
            </a:r>
            <a:endParaRPr lang="en-US" altLang="zh-CN" sz="2000" dirty="0">
              <a:latin typeface="微软雅黑" pitchFamily="34" charset="-122"/>
              <a:ea typeface="微软雅黑" pitchFamily="34" charset="-122"/>
            </a:endParaRPr>
          </a:p>
          <a:p>
            <a:pPr indent="-342900">
              <a:buClr>
                <a:srgbClr val="C00000"/>
              </a:buClr>
              <a:buFont typeface="Wingdings" pitchFamily="2" charset="2"/>
              <a:buChar char="p"/>
            </a:pPr>
            <a:r>
              <a:rPr lang="zh-CN" altLang="en-US" sz="2000" dirty="0">
                <a:latin typeface="微软雅黑" pitchFamily="34" charset="-122"/>
                <a:ea typeface="微软雅黑" pitchFamily="34" charset="-122"/>
              </a:rPr>
              <a:t> </a:t>
            </a:r>
            <a:r>
              <a:rPr lang="en-US" altLang="zh-CN" sz="2000" dirty="0">
                <a:latin typeface="微软雅黑" pitchFamily="34" charset="-122"/>
                <a:ea typeface="微软雅黑" pitchFamily="34" charset="-122"/>
              </a:rPr>
              <a:t>JDK 6</a:t>
            </a:r>
            <a:r>
              <a:rPr lang="zh-CN" altLang="en-US" sz="2000" dirty="0">
                <a:latin typeface="微软雅黑" pitchFamily="34" charset="-122"/>
                <a:ea typeface="微软雅黑" pitchFamily="34" charset="-122"/>
              </a:rPr>
              <a:t>默认大小</a:t>
            </a:r>
            <a:r>
              <a:rPr lang="en-US" altLang="zh-CN" sz="2000" dirty="0">
                <a:latin typeface="微软雅黑" pitchFamily="34" charset="-122"/>
                <a:ea typeface="微软雅黑" pitchFamily="34" charset="-122"/>
              </a:rPr>
              <a:t>1009</a:t>
            </a:r>
          </a:p>
          <a:p>
            <a:pPr indent="-342900">
              <a:buClr>
                <a:srgbClr val="C00000"/>
              </a:buClr>
              <a:buFont typeface="Wingdings" pitchFamily="2" charset="2"/>
              <a:buChar char="p"/>
            </a:pPr>
            <a:r>
              <a:rPr lang="en-US" altLang="zh-CN" sz="2000" dirty="0">
                <a:latin typeface="微软雅黑" pitchFamily="34" charset="-122"/>
                <a:ea typeface="微软雅黑" pitchFamily="34" charset="-122"/>
              </a:rPr>
              <a:t> RPC</a:t>
            </a:r>
          </a:p>
          <a:p>
            <a:pPr lvl="1">
              <a:buClr>
                <a:srgbClr val="C00000"/>
              </a:buClr>
              <a:buFont typeface="Wingdings" pitchFamily="2" charset="2"/>
              <a:buChar char="p"/>
            </a:pP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ObjectStreamField</a:t>
            </a:r>
            <a:endParaRPr lang="en-US" altLang="zh-CN" dirty="0">
              <a:latin typeface="微软雅黑" pitchFamily="34" charset="-122"/>
              <a:ea typeface="微软雅黑" pitchFamily="34" charset="-122"/>
            </a:endParaRPr>
          </a:p>
          <a:p>
            <a:pPr lvl="1">
              <a:buClr>
                <a:srgbClr val="C00000"/>
              </a:buClr>
              <a:buFont typeface="Wingdings" pitchFamily="2" charset="2"/>
              <a:buChar char="p"/>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反射</a:t>
            </a:r>
            <a:r>
              <a:rPr lang="en-US" altLang="zh-CN" dirty="0">
                <a:latin typeface="微软雅黑" pitchFamily="34" charset="-122"/>
                <a:ea typeface="微软雅黑" pitchFamily="34" charset="-122"/>
              </a:rPr>
              <a:t> </a:t>
            </a:r>
          </a:p>
          <a:p>
            <a:pPr lvl="1">
              <a:buClr>
                <a:srgbClr val="C00000"/>
              </a:buClr>
              <a:buFont typeface="Wingdings" pitchFamily="2" charset="2"/>
              <a:buChar char="p"/>
            </a:pPr>
            <a:r>
              <a:rPr lang="en-US" altLang="zh-CN" dirty="0">
                <a:latin typeface="微软雅黑" pitchFamily="34" charset="-122"/>
                <a:ea typeface="微软雅黑" pitchFamily="34" charset="-122"/>
              </a:rPr>
              <a:t> Serialization/Deserialization</a:t>
            </a: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32948" y="1440160"/>
            <a:ext cx="1847364" cy="4077072"/>
          </a:xfrm>
          <a:prstGeom prst="rect">
            <a:avLst/>
          </a:prstGeom>
        </p:spPr>
      </p:pic>
    </p:spTree>
    <p:extLst>
      <p:ext uri="{BB962C8B-B14F-4D97-AF65-F5344CB8AC3E}">
        <p14:creationId xmlns:p14="http://schemas.microsoft.com/office/powerpoint/2010/main" val="1014488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TextBox 19"/>
          <p:cNvSpPr txBox="1"/>
          <p:nvPr/>
        </p:nvSpPr>
        <p:spPr>
          <a:xfrm>
            <a:off x="611560" y="1268760"/>
            <a:ext cx="7632848" cy="2677656"/>
          </a:xfrm>
          <a:prstGeom prst="rect">
            <a:avLst/>
          </a:prstGeom>
          <a:noFill/>
        </p:spPr>
        <p:txBody>
          <a:bodyPr wrap="square" rtlCol="0">
            <a:spAutoFit/>
          </a:bodyPr>
          <a:lstStyle/>
          <a:p>
            <a:pPr>
              <a:buClr>
                <a:srgbClr val="C00000"/>
              </a:buClr>
              <a:buFont typeface="Wingdings" pitchFamily="2" charset="2"/>
              <a:buChar char="p"/>
            </a:pPr>
            <a:r>
              <a:rPr lang="zh-CN" altLang="en-US" sz="2000"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充分利用实体机内存优势，增大</a:t>
            </a:r>
            <a:r>
              <a:rPr lang="en-US" altLang="zh-CN" sz="2000" b="1" dirty="0" err="1" smtClean="0">
                <a:latin typeface="微软雅黑" pitchFamily="34" charset="-122"/>
                <a:ea typeface="微软雅黑" pitchFamily="34" charset="-122"/>
              </a:rPr>
              <a:t>HeapSize</a:t>
            </a:r>
            <a:endParaRPr lang="en-US" altLang="zh-CN" sz="2000" b="1" dirty="0" smtClean="0">
              <a:latin typeface="微软雅黑" pitchFamily="34" charset="-122"/>
              <a:ea typeface="微软雅黑" pitchFamily="34" charset="-122"/>
            </a:endParaRPr>
          </a:p>
          <a:p>
            <a:pPr lvl="1">
              <a:buClr>
                <a:srgbClr val="C00000"/>
              </a:buClr>
              <a:buFont typeface="Wingdings" pitchFamily="2" charset="2"/>
              <a:buChar char="p"/>
            </a:pPr>
            <a:r>
              <a:rPr lang="zh-CN" altLang="en-US" dirty="0" smtClean="0">
                <a:latin typeface="微软雅黑" pitchFamily="34" charset="-122"/>
                <a:ea typeface="微软雅黑" pitchFamily="34" charset="-122"/>
              </a:rPr>
              <a:t> 堆大小为</a:t>
            </a:r>
            <a:r>
              <a:rPr lang="en-US" altLang="zh-CN" dirty="0" smtClean="0">
                <a:latin typeface="微软雅黑" pitchFamily="34" charset="-122"/>
                <a:ea typeface="微软雅黑" pitchFamily="34" charset="-122"/>
              </a:rPr>
              <a:t>20G</a:t>
            </a:r>
          </a:p>
          <a:p>
            <a:pPr lvl="1">
              <a:buClr>
                <a:srgbClr val="C00000"/>
              </a:buClr>
              <a:buFont typeface="Wingdings" pitchFamily="2" charset="2"/>
              <a:buChar char="p"/>
            </a:pPr>
            <a:r>
              <a:rPr lang="en-US" altLang="zh-CN" dirty="0">
                <a:latin typeface="微软雅黑" pitchFamily="34" charset="-122"/>
                <a:ea typeface="微软雅黑" pitchFamily="34" charset="-122"/>
              </a:rPr>
              <a:t> </a:t>
            </a:r>
            <a:r>
              <a:rPr lang="zh-CN" altLang="en-US" dirty="0" smtClean="0">
                <a:latin typeface="微软雅黑" pitchFamily="34" charset="-122"/>
                <a:ea typeface="微软雅黑" pitchFamily="34" charset="-122"/>
              </a:rPr>
              <a:t>新生代</a:t>
            </a:r>
            <a:r>
              <a:rPr lang="en-US" altLang="zh-CN" dirty="0" smtClean="0">
                <a:latin typeface="微软雅黑" pitchFamily="34" charset="-122"/>
                <a:ea typeface="微软雅黑" pitchFamily="34" charset="-122"/>
              </a:rPr>
              <a:t>8G</a:t>
            </a:r>
          </a:p>
          <a:p>
            <a:pPr indent="-342900">
              <a:buClr>
                <a:srgbClr val="C00000"/>
              </a:buClr>
              <a:buFont typeface="Wingdings" pitchFamily="2" charset="2"/>
              <a:buChar char="p"/>
            </a:pPr>
            <a:r>
              <a:rPr lang="zh-CN" altLang="en-US" sz="1900" dirty="0" smtClean="0">
                <a:latin typeface="微软雅黑" pitchFamily="34" charset="-122"/>
                <a:ea typeface="微软雅黑" pitchFamily="34" charset="-122"/>
              </a:rPr>
              <a:t> </a:t>
            </a:r>
            <a:r>
              <a:rPr lang="en-US" altLang="zh-CN" sz="2000" b="1" dirty="0">
                <a:latin typeface="微软雅黑" pitchFamily="34" charset="-122"/>
                <a:ea typeface="微软雅黑" pitchFamily="34" charset="-122"/>
              </a:rPr>
              <a:t>CMS GC</a:t>
            </a:r>
          </a:p>
          <a:p>
            <a:pPr lvl="1" indent="-285750">
              <a:buClr>
                <a:srgbClr val="C00000"/>
              </a:buClr>
              <a:buFont typeface="Wingdings" pitchFamily="2" charset="2"/>
              <a:buChar char="p"/>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调整</a:t>
            </a:r>
            <a:r>
              <a:rPr lang="en-US" altLang="zh-CN" dirty="0">
                <a:latin typeface="微软雅黑" pitchFamily="34" charset="-122"/>
                <a:ea typeface="微软雅黑" pitchFamily="34" charset="-122"/>
              </a:rPr>
              <a:t>CMS</a:t>
            </a:r>
            <a:r>
              <a:rPr lang="zh-CN" altLang="en-US" dirty="0">
                <a:latin typeface="微软雅黑" pitchFamily="34" charset="-122"/>
                <a:ea typeface="微软雅黑" pitchFamily="34" charset="-122"/>
              </a:rPr>
              <a:t>回收百分比阈值</a:t>
            </a:r>
            <a:endParaRPr lang="en-US" altLang="zh-CN" dirty="0">
              <a:latin typeface="微软雅黑" pitchFamily="34" charset="-122"/>
              <a:ea typeface="微软雅黑" pitchFamily="34" charset="-122"/>
            </a:endParaRPr>
          </a:p>
          <a:p>
            <a:pPr lvl="1" indent="-285750">
              <a:buClr>
                <a:srgbClr val="C00000"/>
              </a:buClr>
              <a:buFont typeface="Wingdings" pitchFamily="2" charset="2"/>
              <a:buChar char="p"/>
            </a:pPr>
            <a:r>
              <a:rPr lang="en-US" altLang="zh-CN" dirty="0">
                <a:latin typeface="微软雅黑" pitchFamily="34" charset="-122"/>
                <a:ea typeface="微软雅黑" pitchFamily="34" charset="-122"/>
              </a:rPr>
              <a:t> CMS </a:t>
            </a:r>
            <a:r>
              <a:rPr lang="en-US" altLang="zh-CN" dirty="0">
                <a:latin typeface="微软雅黑" pitchFamily="34" charset="-122"/>
                <a:ea typeface="微软雅黑" pitchFamily="34" charset="-122"/>
              </a:rPr>
              <a:t>remark</a:t>
            </a:r>
            <a:r>
              <a:rPr lang="zh-CN" altLang="en-US" dirty="0">
                <a:latin typeface="微软雅黑" pitchFamily="34" charset="-122"/>
                <a:ea typeface="微软雅黑" pitchFamily="34" charset="-122"/>
              </a:rPr>
              <a:t>之前先做一次</a:t>
            </a:r>
            <a:r>
              <a:rPr lang="en-US" altLang="zh-CN" dirty="0" err="1">
                <a:latin typeface="微软雅黑" pitchFamily="34" charset="-122"/>
                <a:ea typeface="微软雅黑" pitchFamily="34" charset="-122"/>
              </a:rPr>
              <a:t>YoungGC</a:t>
            </a:r>
            <a:endParaRPr lang="en-US" altLang="zh-CN" dirty="0">
              <a:latin typeface="微软雅黑" pitchFamily="34" charset="-122"/>
              <a:ea typeface="微软雅黑" pitchFamily="34" charset="-122"/>
            </a:endParaRPr>
          </a:p>
          <a:p>
            <a:pPr indent="-342900">
              <a:buClr>
                <a:srgbClr val="C00000"/>
              </a:buClr>
              <a:buFont typeface="Wingdings" pitchFamily="2" charset="2"/>
              <a:buChar char="p"/>
            </a:pPr>
            <a:r>
              <a:rPr lang="zh-CN" altLang="en-US" sz="1900" dirty="0">
                <a:latin typeface="微软雅黑" pitchFamily="34" charset="-122"/>
                <a:ea typeface="微软雅黑" pitchFamily="34" charset="-122"/>
              </a:rPr>
              <a:t> </a:t>
            </a:r>
            <a:r>
              <a:rPr lang="en-US" altLang="zh-CN" sz="2000" b="1" dirty="0" err="1">
                <a:latin typeface="微软雅黑" pitchFamily="34" charset="-122"/>
                <a:ea typeface="微软雅黑" pitchFamily="34" charset="-122"/>
              </a:rPr>
              <a:t>CodeCache</a:t>
            </a:r>
            <a:endParaRPr lang="en-US" altLang="zh-CN" sz="2000" b="1" dirty="0">
              <a:latin typeface="微软雅黑" pitchFamily="34" charset="-122"/>
              <a:ea typeface="微软雅黑" pitchFamily="34" charset="-122"/>
            </a:endParaRPr>
          </a:p>
          <a:p>
            <a:pPr lvl="1" indent="-285750">
              <a:buClr>
                <a:srgbClr val="C00000"/>
              </a:buClr>
              <a:buFont typeface="Wingdings" pitchFamily="2" charset="2"/>
              <a:buChar char="p"/>
            </a:pPr>
            <a:r>
              <a:rPr lang="en-US" altLang="zh-CN" dirty="0">
                <a:latin typeface="微软雅黑" pitchFamily="34" charset="-122"/>
                <a:ea typeface="微软雅黑" pitchFamily="34" charset="-122"/>
              </a:rPr>
              <a:t> JMX</a:t>
            </a:r>
            <a:r>
              <a:rPr lang="zh-CN" altLang="en-US" dirty="0">
                <a:latin typeface="微软雅黑" pitchFamily="34" charset="-122"/>
                <a:ea typeface="微软雅黑" pitchFamily="34" charset="-122"/>
              </a:rPr>
              <a:t>查看</a:t>
            </a:r>
            <a:r>
              <a:rPr lang="en-US" altLang="zh-CN" dirty="0" err="1">
                <a:latin typeface="微软雅黑" pitchFamily="34" charset="-122"/>
                <a:ea typeface="微软雅黑" pitchFamily="34" charset="-122"/>
              </a:rPr>
              <a:t>CodeCache</a:t>
            </a:r>
            <a:r>
              <a:rPr lang="en-US" altLang="zh-CN" dirty="0">
                <a:latin typeface="微软雅黑" pitchFamily="34" charset="-122"/>
                <a:ea typeface="微软雅黑" pitchFamily="34" charset="-122"/>
              </a:rPr>
              <a:t> Usage</a:t>
            </a:r>
            <a:endParaRPr lang="en-US" altLang="zh-CN" dirty="0">
              <a:latin typeface="微软雅黑" pitchFamily="34" charset="-122"/>
              <a:ea typeface="微软雅黑" pitchFamily="34" charset="-122"/>
            </a:endParaRPr>
          </a:p>
          <a:p>
            <a:pPr lvl="1" indent="-285750">
              <a:buClr>
                <a:srgbClr val="C00000"/>
              </a:buClr>
              <a:buFont typeface="Wingdings" pitchFamily="2" charset="2"/>
              <a:buChar char="p"/>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增大</a:t>
            </a:r>
            <a:r>
              <a:rPr lang="en-US" altLang="zh-CN" dirty="0" err="1">
                <a:latin typeface="微软雅黑" pitchFamily="34" charset="-122"/>
                <a:ea typeface="微软雅黑" pitchFamily="34" charset="-122"/>
              </a:rPr>
              <a:t>CodeCache</a:t>
            </a:r>
            <a:r>
              <a:rPr lang="zh-CN" altLang="en-US" dirty="0">
                <a:latin typeface="微软雅黑" pitchFamily="34" charset="-122"/>
                <a:ea typeface="微软雅黑" pitchFamily="34" charset="-122"/>
              </a:rPr>
              <a:t>区大小</a:t>
            </a:r>
            <a:endParaRPr lang="en-US" altLang="zh-CN" dirty="0">
              <a:latin typeface="微软雅黑" pitchFamily="34" charset="-122"/>
              <a:ea typeface="微软雅黑" pitchFamily="34" charset="-122"/>
            </a:endParaRPr>
          </a:p>
        </p:txBody>
      </p:sp>
      <p:sp>
        <p:nvSpPr>
          <p:cNvPr id="21" name="Rectangle 7"/>
          <p:cNvSpPr>
            <a:spLocks noChangeArrowheads="1"/>
          </p:cNvSpPr>
          <p:nvPr/>
        </p:nvSpPr>
        <p:spPr bwMode="auto">
          <a:xfrm>
            <a:off x="107504" y="940658"/>
            <a:ext cx="4659313" cy="400110"/>
          </a:xfrm>
          <a:prstGeom prst="rect">
            <a:avLst/>
          </a:prstGeom>
          <a:noFill/>
          <a:ln w="9525">
            <a:noFill/>
            <a:miter lim="800000"/>
            <a:headEnd/>
            <a:tailEnd/>
          </a:ln>
        </p:spPr>
        <p:txBody>
          <a:bodyPr>
            <a:spAutoFit/>
          </a:bodyPr>
          <a:lstStyle/>
          <a:p>
            <a:pPr marL="704850" lvl="1" indent="-342900" algn="l">
              <a:spcBef>
                <a:spcPct val="20000"/>
              </a:spcBef>
              <a:spcAft>
                <a:spcPct val="20000"/>
              </a:spcAft>
              <a:buClr>
                <a:srgbClr val="346A6C"/>
              </a:buClr>
            </a:pPr>
            <a:r>
              <a:rPr kumimoji="0" lang="zh-CN" altLang="en-US" sz="2000" b="1" dirty="0" smtClean="0">
                <a:latin typeface="微软雅黑" pitchFamily="34" charset="-122"/>
                <a:ea typeface="微软雅黑" pitchFamily="34" charset="-122"/>
              </a:rPr>
              <a:t>优化点</a:t>
            </a:r>
            <a:r>
              <a:rPr kumimoji="0" lang="en-US" altLang="zh-CN" sz="2000" b="1" dirty="0" smtClean="0">
                <a:latin typeface="微软雅黑" pitchFamily="34" charset="-122"/>
                <a:ea typeface="微软雅黑" pitchFamily="34" charset="-122"/>
              </a:rPr>
              <a:t> </a:t>
            </a:r>
          </a:p>
        </p:txBody>
      </p:sp>
      <p:sp>
        <p:nvSpPr>
          <p:cNvPr id="17" name="标题 1"/>
          <p:cNvSpPr txBox="1">
            <a:spLocks/>
          </p:cNvSpPr>
          <p:nvPr/>
        </p:nvSpPr>
        <p:spPr>
          <a:xfrm>
            <a:off x="457200" y="116632"/>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微软雅黑" pitchFamily="34" charset="-122"/>
                <a:cs typeface="+mj-cs"/>
              </a:defRPr>
            </a:lvl1pPr>
          </a:lstStyle>
          <a:p>
            <a:r>
              <a:rPr lang="zh-CN" altLang="en-US" sz="4000" dirty="0">
                <a:latin typeface="微软雅黑" panose="020B0503020204020204" pitchFamily="34" charset="-122"/>
              </a:rPr>
              <a:t>性能优化</a:t>
            </a:r>
            <a:r>
              <a:rPr lang="en-US" altLang="zh-CN" sz="4000" dirty="0">
                <a:latin typeface="微软雅黑" panose="020B0503020204020204" pitchFamily="34" charset="-122"/>
              </a:rPr>
              <a:t> - </a:t>
            </a:r>
            <a:r>
              <a:rPr lang="en-US" sz="4000" dirty="0" smtClean="0">
                <a:latin typeface="微软雅黑" panose="020B0503020204020204" pitchFamily="34" charset="-122"/>
              </a:rPr>
              <a:t>JVM</a:t>
            </a:r>
            <a:r>
              <a:rPr lang="zh-CN" altLang="en-US" sz="4000" dirty="0" smtClean="0">
                <a:latin typeface="微软雅黑" panose="020B0503020204020204" pitchFamily="34" charset="-122"/>
              </a:rPr>
              <a:t>参数优化</a:t>
            </a:r>
            <a:endParaRPr lang="en-US" sz="4000" dirty="0" smtClean="0">
              <a:latin typeface="微软雅黑" panose="020B0503020204020204" pitchFamily="34" charset="-122"/>
            </a:endParaRPr>
          </a:p>
        </p:txBody>
      </p:sp>
      <p:sp>
        <p:nvSpPr>
          <p:cNvPr id="24" name="Rectangle 7"/>
          <p:cNvSpPr>
            <a:spLocks noChangeArrowheads="1"/>
          </p:cNvSpPr>
          <p:nvPr/>
        </p:nvSpPr>
        <p:spPr bwMode="auto">
          <a:xfrm>
            <a:off x="108520" y="4077072"/>
            <a:ext cx="4659313" cy="400110"/>
          </a:xfrm>
          <a:prstGeom prst="rect">
            <a:avLst/>
          </a:prstGeom>
          <a:noFill/>
          <a:ln w="9525">
            <a:noFill/>
            <a:miter lim="800000"/>
            <a:headEnd/>
            <a:tailEnd/>
          </a:ln>
        </p:spPr>
        <p:txBody>
          <a:bodyPr>
            <a:spAutoFit/>
          </a:bodyPr>
          <a:lstStyle/>
          <a:p>
            <a:pPr marL="704850" lvl="1" indent="-342900" algn="l">
              <a:spcBef>
                <a:spcPct val="20000"/>
              </a:spcBef>
              <a:spcAft>
                <a:spcPct val="20000"/>
              </a:spcAft>
              <a:buClr>
                <a:srgbClr val="346A6C"/>
              </a:buClr>
            </a:pPr>
            <a:r>
              <a:rPr lang="zh-CN" altLang="en-US" sz="2000" b="1" dirty="0" smtClean="0">
                <a:latin typeface="微软雅黑" pitchFamily="34" charset="-122"/>
                <a:ea typeface="微软雅黑" pitchFamily="34" charset="-122"/>
              </a:rPr>
              <a:t>疑难问题</a:t>
            </a:r>
            <a:r>
              <a:rPr kumimoji="0" lang="en-US" altLang="zh-CN" sz="2000" b="1" dirty="0" smtClean="0">
                <a:latin typeface="微软雅黑" pitchFamily="34" charset="-122"/>
                <a:ea typeface="微软雅黑" pitchFamily="34" charset="-122"/>
              </a:rPr>
              <a:t> </a:t>
            </a:r>
            <a:endParaRPr kumimoji="0" lang="en-US" altLang="zh-CN" sz="2000" b="1" dirty="0" smtClean="0">
              <a:latin typeface="微软雅黑" pitchFamily="34" charset="-122"/>
              <a:ea typeface="微软雅黑" pitchFamily="34" charset="-122"/>
            </a:endParaRPr>
          </a:p>
        </p:txBody>
      </p:sp>
      <p:sp>
        <p:nvSpPr>
          <p:cNvPr id="25" name="TextBox 24"/>
          <p:cNvSpPr txBox="1"/>
          <p:nvPr/>
        </p:nvSpPr>
        <p:spPr>
          <a:xfrm>
            <a:off x="539552" y="4477182"/>
            <a:ext cx="8208912" cy="1015663"/>
          </a:xfrm>
          <a:prstGeom prst="rect">
            <a:avLst/>
          </a:prstGeom>
          <a:noFill/>
        </p:spPr>
        <p:txBody>
          <a:bodyPr wrap="square" rtlCol="0">
            <a:spAutoFit/>
          </a:bodyPr>
          <a:lstStyle/>
          <a:p>
            <a:pPr indent="-342900">
              <a:buClr>
                <a:srgbClr val="C00000"/>
              </a:buClr>
              <a:buFont typeface="Wingdings" pitchFamily="2" charset="2"/>
              <a:buChar char="p"/>
            </a:pPr>
            <a:r>
              <a:rPr lang="zh-CN" altLang="en-US"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HeapSize</a:t>
            </a:r>
            <a:r>
              <a:rPr lang="zh-CN" altLang="en-US" sz="2000" dirty="0">
                <a:latin typeface="微软雅黑" pitchFamily="34" charset="-122"/>
                <a:ea typeface="微软雅黑" pitchFamily="34" charset="-122"/>
              </a:rPr>
              <a:t>增大，每次</a:t>
            </a:r>
            <a:r>
              <a:rPr lang="en-US" altLang="zh-CN" sz="2000" dirty="0">
                <a:latin typeface="微软雅黑" pitchFamily="34" charset="-122"/>
                <a:ea typeface="微软雅黑" pitchFamily="34" charset="-122"/>
              </a:rPr>
              <a:t>GC</a:t>
            </a:r>
            <a:r>
              <a:rPr lang="zh-CN" altLang="en-US" sz="2000" dirty="0">
                <a:latin typeface="微软雅黑" pitchFamily="34" charset="-122"/>
                <a:ea typeface="微软雅黑" pitchFamily="34" charset="-122"/>
              </a:rPr>
              <a:t>的时间线性增大？</a:t>
            </a:r>
            <a:endParaRPr lang="en-US" altLang="zh-CN" sz="2000" dirty="0">
              <a:latin typeface="微软雅黑" pitchFamily="34" charset="-122"/>
              <a:ea typeface="微软雅黑" pitchFamily="34" charset="-122"/>
            </a:endParaRPr>
          </a:p>
          <a:p>
            <a:pPr indent="-342900">
              <a:buClr>
                <a:srgbClr val="C00000"/>
              </a:buClr>
              <a:buFont typeface="Wingdings" pitchFamily="2" charset="2"/>
              <a:buChar char="p"/>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为什么会出现</a:t>
            </a:r>
            <a:r>
              <a:rPr lang="en-US" altLang="zh-CN" sz="2000" dirty="0" err="1">
                <a:latin typeface="微软雅黑" pitchFamily="34" charset="-122"/>
                <a:ea typeface="微软雅黑" pitchFamily="34" charset="-122"/>
              </a:rPr>
              <a:t>CodeCache</a:t>
            </a:r>
            <a:r>
              <a:rPr lang="zh-CN" altLang="en-US" sz="2000" dirty="0">
                <a:latin typeface="微软雅黑" pitchFamily="34" charset="-122"/>
                <a:ea typeface="微软雅黑" pitchFamily="34" charset="-122"/>
              </a:rPr>
              <a:t>不够用？</a:t>
            </a:r>
            <a:endParaRPr lang="en-US" altLang="zh-CN" sz="2000" dirty="0">
              <a:latin typeface="微软雅黑" pitchFamily="34" charset="-122"/>
              <a:ea typeface="微软雅黑" pitchFamily="34" charset="-122"/>
            </a:endParaRPr>
          </a:p>
          <a:p>
            <a:pPr indent="-342900">
              <a:buClr>
                <a:srgbClr val="C00000"/>
              </a:buClr>
              <a:buFont typeface="Wingdings" pitchFamily="2" charset="2"/>
              <a:buChar char="p"/>
            </a:pP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CodeCache</a:t>
            </a:r>
            <a:r>
              <a:rPr lang="zh-CN" altLang="en-US" sz="2000" dirty="0">
                <a:latin typeface="微软雅黑" pitchFamily="34" charset="-122"/>
                <a:ea typeface="微软雅黑" pitchFamily="34" charset="-122"/>
              </a:rPr>
              <a:t>和</a:t>
            </a:r>
            <a:r>
              <a:rPr lang="en-US" altLang="zh-CN" sz="2000" dirty="0" err="1">
                <a:latin typeface="微软雅黑" pitchFamily="34" charset="-122"/>
                <a:ea typeface="微软雅黑" pitchFamily="34" charset="-122"/>
              </a:rPr>
              <a:t>PermGen</a:t>
            </a:r>
            <a:r>
              <a:rPr lang="zh-CN" altLang="en-US" sz="2000" dirty="0">
                <a:latin typeface="微软雅黑" pitchFamily="34" charset="-122"/>
                <a:ea typeface="微软雅黑" pitchFamily="34" charset="-122"/>
              </a:rPr>
              <a:t>中</a:t>
            </a:r>
            <a:r>
              <a:rPr lang="en-US" altLang="zh-CN" sz="2000" dirty="0">
                <a:latin typeface="微软雅黑" pitchFamily="34" charset="-122"/>
                <a:ea typeface="微软雅黑" pitchFamily="34" charset="-122"/>
              </a:rPr>
              <a:t>class</a:t>
            </a:r>
            <a:r>
              <a:rPr lang="zh-CN" altLang="en-US" sz="2000" dirty="0">
                <a:latin typeface="微软雅黑" pitchFamily="34" charset="-122"/>
                <a:ea typeface="微软雅黑" pitchFamily="34" charset="-122"/>
              </a:rPr>
              <a:t>的区别？</a:t>
            </a:r>
            <a:endParaRPr lang="en-US" altLang="zh-CN" sz="2000" dirty="0">
              <a:latin typeface="微软雅黑" pitchFamily="34" charset="-122"/>
              <a:ea typeface="微软雅黑" pitchFamily="34" charset="-122"/>
            </a:endParaRPr>
          </a:p>
        </p:txBody>
      </p:sp>
    </p:spTree>
    <p:extLst>
      <p:ext uri="{BB962C8B-B14F-4D97-AF65-F5344CB8AC3E}">
        <p14:creationId xmlns:p14="http://schemas.microsoft.com/office/powerpoint/2010/main" val="4245332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TextBox 19"/>
          <p:cNvSpPr txBox="1"/>
          <p:nvPr/>
        </p:nvSpPr>
        <p:spPr>
          <a:xfrm>
            <a:off x="611560" y="1268760"/>
            <a:ext cx="7632848" cy="707886"/>
          </a:xfrm>
          <a:prstGeom prst="rect">
            <a:avLst/>
          </a:prstGeom>
          <a:noFill/>
        </p:spPr>
        <p:txBody>
          <a:bodyPr wrap="square" rtlCol="0">
            <a:spAutoFit/>
          </a:bodyPr>
          <a:lstStyle/>
          <a:p>
            <a:pPr>
              <a:buClr>
                <a:srgbClr val="C00000"/>
              </a:buClr>
              <a:buFont typeface="Wingdings" pitchFamily="2" charset="2"/>
              <a:buChar char="p"/>
            </a:pPr>
            <a:r>
              <a:rPr lang="zh-CN" altLang="en-US" sz="2000" dirty="0" smtClean="0">
                <a:latin typeface="微软雅黑" pitchFamily="34" charset="-122"/>
                <a:ea typeface="微软雅黑" pitchFamily="34" charset="-122"/>
              </a:rPr>
              <a:t> 每次发布都会有</a:t>
            </a:r>
            <a:r>
              <a:rPr lang="en-US" altLang="zh-CN" sz="2000" dirty="0" err="1" smtClean="0">
                <a:latin typeface="微软雅黑" pitchFamily="34" charset="-122"/>
                <a:ea typeface="微软雅黑" pitchFamily="34" charset="-122"/>
              </a:rPr>
              <a:t>rt</a:t>
            </a:r>
            <a:r>
              <a:rPr lang="zh-CN" altLang="en-US" sz="2000" dirty="0" smtClean="0">
                <a:latin typeface="微软雅黑" pitchFamily="34" charset="-122"/>
                <a:ea typeface="微软雅黑" pitchFamily="34" charset="-122"/>
              </a:rPr>
              <a:t>报警</a:t>
            </a:r>
            <a:endParaRPr lang="en-US" altLang="zh-CN" sz="2000" dirty="0" smtClean="0">
              <a:latin typeface="微软雅黑" pitchFamily="34" charset="-122"/>
              <a:ea typeface="微软雅黑" pitchFamily="34" charset="-122"/>
            </a:endParaRPr>
          </a:p>
          <a:p>
            <a:pPr>
              <a:buClr>
                <a:srgbClr val="C00000"/>
              </a:buClr>
              <a:buFont typeface="Wingdings" pitchFamily="2" charset="2"/>
              <a:buChar char="p"/>
            </a:pPr>
            <a:r>
              <a:rPr lang="en-US" altLang="zh-CN" sz="2000" dirty="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持续一段时间后自动恢复</a:t>
            </a:r>
            <a:endParaRPr lang="en-US" altLang="zh-CN" dirty="0">
              <a:latin typeface="微软雅黑" pitchFamily="34" charset="-122"/>
              <a:ea typeface="微软雅黑" pitchFamily="34" charset="-122"/>
            </a:endParaRPr>
          </a:p>
        </p:txBody>
      </p:sp>
      <p:sp>
        <p:nvSpPr>
          <p:cNvPr id="21" name="Rectangle 7"/>
          <p:cNvSpPr>
            <a:spLocks noChangeArrowheads="1"/>
          </p:cNvSpPr>
          <p:nvPr/>
        </p:nvSpPr>
        <p:spPr bwMode="auto">
          <a:xfrm>
            <a:off x="107504" y="940658"/>
            <a:ext cx="4659313" cy="400110"/>
          </a:xfrm>
          <a:prstGeom prst="rect">
            <a:avLst/>
          </a:prstGeom>
          <a:noFill/>
          <a:ln w="9525">
            <a:noFill/>
            <a:miter lim="800000"/>
            <a:headEnd/>
            <a:tailEnd/>
          </a:ln>
        </p:spPr>
        <p:txBody>
          <a:bodyPr>
            <a:spAutoFit/>
          </a:bodyPr>
          <a:lstStyle/>
          <a:p>
            <a:pPr marL="704850" lvl="1" indent="-342900" algn="l">
              <a:spcBef>
                <a:spcPct val="20000"/>
              </a:spcBef>
              <a:spcAft>
                <a:spcPct val="20000"/>
              </a:spcAft>
              <a:buClr>
                <a:srgbClr val="346A6C"/>
              </a:buClr>
            </a:pPr>
            <a:r>
              <a:rPr kumimoji="0" lang="zh-CN" altLang="en-US" sz="2000" b="1" dirty="0" smtClean="0">
                <a:latin typeface="微软雅黑" pitchFamily="34" charset="-122"/>
                <a:ea typeface="微软雅黑" pitchFamily="34" charset="-122"/>
              </a:rPr>
              <a:t>问题</a:t>
            </a:r>
            <a:r>
              <a:rPr kumimoji="0" lang="en-US" altLang="zh-CN" sz="2000" b="1" dirty="0" smtClean="0">
                <a:latin typeface="微软雅黑" pitchFamily="34" charset="-122"/>
                <a:ea typeface="微软雅黑" pitchFamily="34" charset="-122"/>
              </a:rPr>
              <a:t> </a:t>
            </a:r>
          </a:p>
        </p:txBody>
      </p:sp>
      <p:sp>
        <p:nvSpPr>
          <p:cNvPr id="17" name="标题 1"/>
          <p:cNvSpPr txBox="1">
            <a:spLocks/>
          </p:cNvSpPr>
          <p:nvPr/>
        </p:nvSpPr>
        <p:spPr>
          <a:xfrm>
            <a:off x="457200" y="116632"/>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微软雅黑" pitchFamily="34" charset="-122"/>
                <a:cs typeface="+mj-cs"/>
              </a:defRPr>
            </a:lvl1pPr>
          </a:lstStyle>
          <a:p>
            <a:r>
              <a:rPr lang="zh-CN" altLang="en-US" sz="4000" dirty="0">
                <a:latin typeface="微软雅黑" panose="020B0503020204020204" pitchFamily="34" charset="-122"/>
              </a:rPr>
              <a:t>性能优化</a:t>
            </a:r>
            <a:r>
              <a:rPr lang="en-US" altLang="zh-CN" sz="4000" dirty="0">
                <a:latin typeface="微软雅黑" panose="020B0503020204020204" pitchFamily="34" charset="-122"/>
              </a:rPr>
              <a:t> -</a:t>
            </a:r>
            <a:r>
              <a:rPr lang="zh-CN" altLang="en-US" sz="4000" dirty="0" smtClean="0">
                <a:latin typeface="微软雅黑" panose="020B0503020204020204" pitchFamily="34" charset="-122"/>
              </a:rPr>
              <a:t>启动性能</a:t>
            </a:r>
            <a:endParaRPr lang="en-US" sz="4000" dirty="0" smtClean="0">
              <a:latin typeface="微软雅黑" panose="020B0503020204020204" pitchFamily="34" charset="-122"/>
            </a:endParaRPr>
          </a:p>
        </p:txBody>
      </p:sp>
      <p:sp>
        <p:nvSpPr>
          <p:cNvPr id="24" name="Rectangle 7"/>
          <p:cNvSpPr>
            <a:spLocks noChangeArrowheads="1"/>
          </p:cNvSpPr>
          <p:nvPr/>
        </p:nvSpPr>
        <p:spPr bwMode="auto">
          <a:xfrm>
            <a:off x="108520" y="4293096"/>
            <a:ext cx="4659313" cy="400110"/>
          </a:xfrm>
          <a:prstGeom prst="rect">
            <a:avLst/>
          </a:prstGeom>
          <a:noFill/>
          <a:ln w="9525">
            <a:noFill/>
            <a:miter lim="800000"/>
            <a:headEnd/>
            <a:tailEnd/>
          </a:ln>
        </p:spPr>
        <p:txBody>
          <a:bodyPr>
            <a:spAutoFit/>
          </a:bodyPr>
          <a:lstStyle/>
          <a:p>
            <a:pPr marL="704850" lvl="1" indent="-342900" algn="l">
              <a:spcBef>
                <a:spcPct val="20000"/>
              </a:spcBef>
              <a:spcAft>
                <a:spcPct val="20000"/>
              </a:spcAft>
              <a:buClr>
                <a:srgbClr val="346A6C"/>
              </a:buClr>
            </a:pPr>
            <a:r>
              <a:rPr lang="zh-CN" altLang="en-US" sz="2000" b="1" dirty="0">
                <a:latin typeface="微软雅黑" pitchFamily="34" charset="-122"/>
                <a:ea typeface="微软雅黑" pitchFamily="34" charset="-122"/>
              </a:rPr>
              <a:t>成果</a:t>
            </a:r>
            <a:r>
              <a:rPr kumimoji="0" lang="en-US" altLang="zh-CN" sz="2000" b="1" dirty="0" smtClean="0">
                <a:latin typeface="微软雅黑" pitchFamily="34" charset="-122"/>
                <a:ea typeface="微软雅黑" pitchFamily="34" charset="-122"/>
              </a:rPr>
              <a:t> </a:t>
            </a:r>
          </a:p>
        </p:txBody>
      </p:sp>
      <p:sp>
        <p:nvSpPr>
          <p:cNvPr id="25" name="TextBox 24"/>
          <p:cNvSpPr txBox="1"/>
          <p:nvPr/>
        </p:nvSpPr>
        <p:spPr>
          <a:xfrm>
            <a:off x="539552" y="4693206"/>
            <a:ext cx="3096344" cy="1015663"/>
          </a:xfrm>
          <a:prstGeom prst="rect">
            <a:avLst/>
          </a:prstGeom>
          <a:noFill/>
        </p:spPr>
        <p:txBody>
          <a:bodyPr wrap="square" rtlCol="0">
            <a:spAutoFit/>
          </a:bodyPr>
          <a:lstStyle/>
          <a:p>
            <a:pPr>
              <a:buClr>
                <a:srgbClr val="C00000"/>
              </a:buClr>
              <a:buFont typeface="Wingdings" pitchFamily="2" charset="2"/>
              <a:buChar char="p"/>
            </a:pPr>
            <a:r>
              <a:rPr lang="zh-CN" altLang="en-US" sz="2000" dirty="0" smtClean="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JVM</a:t>
            </a:r>
            <a:r>
              <a:rPr lang="zh-CN" altLang="en-US" sz="2000" dirty="0" smtClean="0">
                <a:latin typeface="微软雅黑" pitchFamily="34" charset="-122"/>
                <a:ea typeface="微软雅黑" pitchFamily="34" charset="-122"/>
              </a:rPr>
              <a:t>更快热身</a:t>
            </a:r>
            <a:endParaRPr lang="en-US" altLang="zh-CN" sz="2000" dirty="0" smtClean="0">
              <a:latin typeface="微软雅黑" pitchFamily="34" charset="-122"/>
              <a:ea typeface="微软雅黑" pitchFamily="34" charset="-122"/>
            </a:endParaRPr>
          </a:p>
          <a:p>
            <a:pPr>
              <a:buClr>
                <a:srgbClr val="C00000"/>
              </a:buClr>
              <a:buFont typeface="Wingdings" pitchFamily="2" charset="2"/>
              <a:buChar char="p"/>
            </a:pPr>
            <a:r>
              <a:rPr lang="en-US" altLang="zh-CN" sz="2000" dirty="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热点代码快速编译执行</a:t>
            </a:r>
            <a:endParaRPr lang="en-US" altLang="zh-CN" sz="2000" dirty="0" smtClean="0">
              <a:latin typeface="微软雅黑" pitchFamily="34" charset="-122"/>
              <a:ea typeface="微软雅黑" pitchFamily="34" charset="-122"/>
            </a:endParaRPr>
          </a:p>
          <a:p>
            <a:pPr>
              <a:buClr>
                <a:srgbClr val="C00000"/>
              </a:buClr>
              <a:buFont typeface="Wingdings" pitchFamily="2" charset="2"/>
              <a:buChar char="p"/>
            </a:pPr>
            <a:r>
              <a:rPr lang="en-US" altLang="zh-CN" sz="2000" dirty="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启动</a:t>
            </a:r>
            <a:r>
              <a:rPr lang="en-US" altLang="zh-CN" sz="2000" dirty="0" err="1" smtClean="0">
                <a:latin typeface="微软雅黑" pitchFamily="34" charset="-122"/>
                <a:ea typeface="微软雅黑" pitchFamily="34" charset="-122"/>
              </a:rPr>
              <a:t>rt</a:t>
            </a:r>
            <a:r>
              <a:rPr lang="zh-CN" altLang="en-US" sz="2000" dirty="0" smtClean="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10</a:t>
            </a:r>
            <a:r>
              <a:rPr lang="zh-CN" altLang="en-US" sz="2000" dirty="0" smtClean="0">
                <a:latin typeface="微软雅黑" pitchFamily="34" charset="-122"/>
                <a:ea typeface="微软雅黑" pitchFamily="34" charset="-122"/>
              </a:rPr>
              <a:t>秒内恢复</a:t>
            </a:r>
            <a:endParaRPr lang="en-US" altLang="zh-CN" dirty="0" smtClean="0">
              <a:latin typeface="微软雅黑" pitchFamily="34" charset="-122"/>
              <a:ea typeface="微软雅黑" pitchFamily="34" charset="-122"/>
            </a:endParaRPr>
          </a:p>
        </p:txBody>
      </p:sp>
      <p:sp>
        <p:nvSpPr>
          <p:cNvPr id="7" name="Rectangle 7"/>
          <p:cNvSpPr>
            <a:spLocks noChangeArrowheads="1"/>
          </p:cNvSpPr>
          <p:nvPr/>
        </p:nvSpPr>
        <p:spPr bwMode="auto">
          <a:xfrm>
            <a:off x="107504" y="1988840"/>
            <a:ext cx="4659313" cy="400110"/>
          </a:xfrm>
          <a:prstGeom prst="rect">
            <a:avLst/>
          </a:prstGeom>
          <a:noFill/>
          <a:ln w="9525">
            <a:noFill/>
            <a:miter lim="800000"/>
            <a:headEnd/>
            <a:tailEnd/>
          </a:ln>
        </p:spPr>
        <p:txBody>
          <a:bodyPr>
            <a:spAutoFit/>
          </a:bodyPr>
          <a:lstStyle/>
          <a:p>
            <a:pPr marL="704850" lvl="1" indent="-342900" algn="l">
              <a:spcBef>
                <a:spcPct val="20000"/>
              </a:spcBef>
              <a:spcAft>
                <a:spcPct val="20000"/>
              </a:spcAft>
              <a:buClr>
                <a:srgbClr val="346A6C"/>
              </a:buClr>
            </a:pPr>
            <a:r>
              <a:rPr lang="zh-CN" altLang="en-US" sz="2000" b="1" dirty="0">
                <a:latin typeface="微软雅黑" pitchFamily="34" charset="-122"/>
                <a:ea typeface="微软雅黑" pitchFamily="34" charset="-122"/>
              </a:rPr>
              <a:t>优化</a:t>
            </a:r>
            <a:r>
              <a:rPr kumimoji="0" lang="en-US" altLang="zh-CN" sz="2000" b="1" dirty="0" smtClean="0">
                <a:latin typeface="微软雅黑" pitchFamily="34" charset="-122"/>
                <a:ea typeface="微软雅黑" pitchFamily="34" charset="-122"/>
              </a:rPr>
              <a:t> </a:t>
            </a:r>
          </a:p>
        </p:txBody>
      </p:sp>
      <p:sp>
        <p:nvSpPr>
          <p:cNvPr id="8" name="TextBox 19"/>
          <p:cNvSpPr txBox="1"/>
          <p:nvPr/>
        </p:nvSpPr>
        <p:spPr>
          <a:xfrm>
            <a:off x="611560" y="2401144"/>
            <a:ext cx="7632848" cy="1015663"/>
          </a:xfrm>
          <a:prstGeom prst="rect">
            <a:avLst/>
          </a:prstGeom>
          <a:noFill/>
        </p:spPr>
        <p:txBody>
          <a:bodyPr wrap="square" rtlCol="0">
            <a:spAutoFit/>
          </a:bodyPr>
          <a:lstStyle/>
          <a:p>
            <a:pPr>
              <a:buClr>
                <a:srgbClr val="C00000"/>
              </a:buClr>
              <a:buFont typeface="Wingdings" pitchFamily="2" charset="2"/>
              <a:buChar char="p"/>
            </a:pPr>
            <a:r>
              <a:rPr lang="zh-CN" altLang="en-US" sz="2000" dirty="0" smtClean="0">
                <a:latin typeface="微软雅黑" pitchFamily="34" charset="-122"/>
                <a:ea typeface="微软雅黑" pitchFamily="34" charset="-122"/>
              </a:rPr>
              <a:t> 分层</a:t>
            </a:r>
            <a:r>
              <a:rPr lang="zh-CN" altLang="en-US" sz="2000" dirty="0" smtClean="0">
                <a:latin typeface="微软雅黑" pitchFamily="34" charset="-122"/>
                <a:ea typeface="微软雅黑" pitchFamily="34" charset="-122"/>
              </a:rPr>
              <a:t>编译 </a:t>
            </a:r>
            <a:r>
              <a:rPr lang="en-US" altLang="zh-CN" sz="2000" dirty="0" smtClean="0">
                <a:latin typeface="微软雅黑" pitchFamily="34" charset="-122"/>
                <a:ea typeface="微软雅黑" pitchFamily="34" charset="-122"/>
              </a:rPr>
              <a:t>( Tiered Compilation )</a:t>
            </a:r>
            <a:endParaRPr lang="en-US" altLang="zh-CN" sz="2000" dirty="0" smtClean="0">
              <a:latin typeface="微软雅黑" pitchFamily="34" charset="-122"/>
              <a:ea typeface="微软雅黑" pitchFamily="34" charset="-122"/>
            </a:endParaRPr>
          </a:p>
          <a:p>
            <a:pPr>
              <a:buClr>
                <a:srgbClr val="C00000"/>
              </a:buClr>
              <a:buFont typeface="Wingdings" pitchFamily="2" charset="2"/>
              <a:buChar char="p"/>
            </a:pPr>
            <a:r>
              <a:rPr lang="en-US" altLang="zh-CN" sz="2000" dirty="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C2 Compiler</a:t>
            </a:r>
            <a:r>
              <a:rPr lang="zh-CN" altLang="en-US" sz="2000" dirty="0" smtClean="0">
                <a:latin typeface="微软雅黑" pitchFamily="34" charset="-122"/>
                <a:ea typeface="微软雅黑" pitchFamily="34" charset="-122"/>
              </a:rPr>
              <a:t>并发编译线程</a:t>
            </a:r>
            <a:endParaRPr lang="en-US" altLang="zh-CN" sz="2000" dirty="0" smtClean="0">
              <a:latin typeface="微软雅黑" pitchFamily="34" charset="-122"/>
              <a:ea typeface="微软雅黑" pitchFamily="34" charset="-122"/>
            </a:endParaRPr>
          </a:p>
          <a:p>
            <a:pPr>
              <a:buClr>
                <a:srgbClr val="C00000"/>
              </a:buClr>
              <a:buFont typeface="Wingdings" pitchFamily="2" charset="2"/>
              <a:buChar char="p"/>
            </a:pPr>
            <a:r>
              <a:rPr lang="en-US" altLang="zh-CN" sz="2000" dirty="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启动时使用一半的</a:t>
            </a:r>
            <a:r>
              <a:rPr lang="en-US" altLang="zh-CN" sz="2000" dirty="0" smtClean="0">
                <a:latin typeface="微软雅黑" pitchFamily="34" charset="-122"/>
                <a:ea typeface="微软雅黑" pitchFamily="34" charset="-122"/>
              </a:rPr>
              <a:t>CPU</a:t>
            </a:r>
            <a:r>
              <a:rPr lang="zh-CN" altLang="en-US" sz="2000" dirty="0" smtClean="0">
                <a:latin typeface="微软雅黑" pitchFamily="34" charset="-122"/>
                <a:ea typeface="微软雅黑" pitchFamily="34" charset="-122"/>
              </a:rPr>
              <a:t>资源用于</a:t>
            </a:r>
            <a:r>
              <a:rPr lang="en-US" altLang="zh-CN" sz="2000" dirty="0" smtClean="0">
                <a:latin typeface="微软雅黑" pitchFamily="34" charset="-122"/>
                <a:ea typeface="微软雅黑" pitchFamily="34" charset="-122"/>
              </a:rPr>
              <a:t>JIT</a:t>
            </a:r>
            <a:endParaRPr lang="en-US" altLang="zh-CN" dirty="0">
              <a:latin typeface="微软雅黑" pitchFamily="34" charset="-122"/>
              <a:ea typeface="微软雅黑" pitchFamily="34"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6889" y="3388931"/>
            <a:ext cx="4981575" cy="3181350"/>
          </a:xfrm>
          <a:prstGeom prst="rect">
            <a:avLst/>
          </a:prstGeom>
        </p:spPr>
      </p:pic>
    </p:spTree>
    <p:extLst>
      <p:ext uri="{BB962C8B-B14F-4D97-AF65-F5344CB8AC3E}">
        <p14:creationId xmlns:p14="http://schemas.microsoft.com/office/powerpoint/2010/main" val="3396343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TextBox 19"/>
          <p:cNvSpPr txBox="1"/>
          <p:nvPr/>
        </p:nvSpPr>
        <p:spPr>
          <a:xfrm>
            <a:off x="611560" y="1268760"/>
            <a:ext cx="7632848" cy="3539430"/>
          </a:xfrm>
          <a:prstGeom prst="rect">
            <a:avLst/>
          </a:prstGeom>
          <a:noFill/>
        </p:spPr>
        <p:txBody>
          <a:bodyPr wrap="square" rtlCol="0">
            <a:spAutoFit/>
          </a:bodyPr>
          <a:lstStyle/>
          <a:p>
            <a:pPr>
              <a:buClr>
                <a:srgbClr val="C00000"/>
              </a:buClr>
              <a:buFont typeface="Wingdings" pitchFamily="2" charset="2"/>
              <a:buChar char="p"/>
            </a:pPr>
            <a:r>
              <a:rPr lang="zh-CN" altLang="en-US" sz="2000" dirty="0" smtClean="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QPS</a:t>
            </a:r>
            <a:r>
              <a:rPr lang="zh-CN" altLang="en-US" sz="2000" dirty="0" smtClean="0">
                <a:latin typeface="微软雅黑" pitchFamily="34" charset="-122"/>
                <a:ea typeface="微软雅黑" pitchFamily="34" charset="-122"/>
              </a:rPr>
              <a:t>由</a:t>
            </a:r>
            <a:r>
              <a:rPr lang="en-US" altLang="zh-CN" sz="2000" dirty="0" smtClean="0">
                <a:latin typeface="微软雅黑" pitchFamily="34" charset="-122"/>
                <a:ea typeface="微软雅黑" pitchFamily="34" charset="-122"/>
              </a:rPr>
              <a:t>200</a:t>
            </a:r>
            <a:r>
              <a:rPr lang="zh-CN" altLang="en-US" sz="2000" dirty="0" smtClean="0">
                <a:latin typeface="微软雅黑" pitchFamily="34" charset="-122"/>
                <a:ea typeface="微软雅黑" pitchFamily="34" charset="-122"/>
              </a:rPr>
              <a:t>提升到</a:t>
            </a:r>
            <a:r>
              <a:rPr lang="en-US" altLang="zh-CN" sz="2000" dirty="0" smtClean="0">
                <a:latin typeface="微软雅黑" pitchFamily="34" charset="-122"/>
                <a:ea typeface="微软雅黑" pitchFamily="34" charset="-122"/>
              </a:rPr>
              <a:t>500</a:t>
            </a:r>
            <a:r>
              <a:rPr lang="zh-CN" altLang="en-US" sz="2000" dirty="0" smtClean="0">
                <a:latin typeface="微软雅黑" pitchFamily="34" charset="-122"/>
                <a:ea typeface="微软雅黑" pitchFamily="34" charset="-122"/>
              </a:rPr>
              <a:t>，为之前的</a:t>
            </a:r>
            <a:r>
              <a:rPr lang="en-US" altLang="zh-CN" sz="3600" b="1" dirty="0" smtClean="0">
                <a:solidFill>
                  <a:srgbClr val="FF0000"/>
                </a:solidFill>
                <a:latin typeface="微软雅黑" pitchFamily="34" charset="-122"/>
                <a:ea typeface="微软雅黑" pitchFamily="34" charset="-122"/>
              </a:rPr>
              <a:t>250%</a:t>
            </a:r>
            <a:endParaRPr lang="en-US" altLang="zh-CN" sz="2000" b="1" dirty="0" smtClean="0">
              <a:solidFill>
                <a:srgbClr val="FF0000"/>
              </a:solidFill>
              <a:latin typeface="微软雅黑" pitchFamily="34" charset="-122"/>
              <a:ea typeface="微软雅黑" pitchFamily="34" charset="-122"/>
            </a:endParaRPr>
          </a:p>
          <a:p>
            <a:pPr>
              <a:buClr>
                <a:srgbClr val="C00000"/>
              </a:buClr>
              <a:buFont typeface="Wingdings" pitchFamily="2" charset="2"/>
              <a:buChar char="p"/>
            </a:pPr>
            <a:r>
              <a:rPr lang="en-US" altLang="zh-CN" sz="2000" dirty="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长时间运行不产生一次</a:t>
            </a:r>
            <a:r>
              <a:rPr lang="en-US" altLang="zh-CN" sz="2000" dirty="0" smtClean="0">
                <a:latin typeface="微软雅黑" pitchFamily="34" charset="-122"/>
                <a:ea typeface="微软雅黑" pitchFamily="34" charset="-122"/>
              </a:rPr>
              <a:t>Full GC</a:t>
            </a:r>
          </a:p>
          <a:p>
            <a:pPr>
              <a:buClr>
                <a:srgbClr val="C00000"/>
              </a:buClr>
              <a:buFont typeface="Wingdings" pitchFamily="2" charset="2"/>
              <a:buChar char="p"/>
            </a:pPr>
            <a:r>
              <a:rPr lang="en-US" altLang="zh-CN" sz="2000" dirty="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高并发场景下</a:t>
            </a:r>
            <a:r>
              <a:rPr lang="en-US" altLang="zh-CN" sz="2000" dirty="0" smtClean="0">
                <a:latin typeface="微软雅黑" pitchFamily="34" charset="-122"/>
                <a:ea typeface="微软雅黑" pitchFamily="34" charset="-122"/>
              </a:rPr>
              <a:t>JVM crash</a:t>
            </a:r>
            <a:r>
              <a:rPr lang="zh-CN" altLang="en-US" sz="2000" dirty="0" smtClean="0">
                <a:latin typeface="微软雅黑" pitchFamily="34" charset="-122"/>
                <a:ea typeface="微软雅黑" pitchFamily="34" charset="-122"/>
              </a:rPr>
              <a:t>的隐患</a:t>
            </a:r>
            <a:r>
              <a:rPr lang="zh-CN" altLang="en-US" sz="2000" dirty="0" smtClean="0">
                <a:latin typeface="微软雅黑" pitchFamily="34" charset="-122"/>
                <a:ea typeface="微软雅黑" pitchFamily="34" charset="-122"/>
              </a:rPr>
              <a:t>得到</a:t>
            </a:r>
            <a:r>
              <a:rPr lang="zh-CN" altLang="en-US" sz="2000" dirty="0">
                <a:latin typeface="微软雅黑" pitchFamily="34" charset="-122"/>
                <a:ea typeface="微软雅黑" pitchFamily="34" charset="-122"/>
              </a:rPr>
              <a:t>排除</a:t>
            </a:r>
            <a:endParaRPr lang="en-US" altLang="zh-CN" sz="2000" dirty="0" smtClean="0">
              <a:latin typeface="微软雅黑" pitchFamily="34" charset="-122"/>
              <a:ea typeface="微软雅黑" pitchFamily="34" charset="-122"/>
            </a:endParaRPr>
          </a:p>
          <a:p>
            <a:pPr>
              <a:buClr>
                <a:srgbClr val="C00000"/>
              </a:buClr>
              <a:buFont typeface="Wingdings" pitchFamily="2" charset="2"/>
              <a:buChar char="p"/>
            </a:pPr>
            <a:endParaRPr lang="en-US" altLang="zh-CN" sz="2000" dirty="0">
              <a:latin typeface="微软雅黑" pitchFamily="34" charset="-122"/>
              <a:ea typeface="微软雅黑" pitchFamily="34" charset="-122"/>
            </a:endParaRPr>
          </a:p>
          <a:p>
            <a:pPr>
              <a:buClr>
                <a:srgbClr val="C00000"/>
              </a:buClr>
              <a:buFont typeface="Wingdings" pitchFamily="2" charset="2"/>
              <a:buChar char="p"/>
            </a:pPr>
            <a:r>
              <a:rPr lang="en-US" altLang="zh-CN" sz="2000" dirty="0" smtClean="0">
                <a:latin typeface="微软雅黑" pitchFamily="34" charset="-122"/>
                <a:ea typeface="微软雅黑" pitchFamily="34" charset="-122"/>
              </a:rPr>
              <a:t> 300</a:t>
            </a:r>
            <a:r>
              <a:rPr lang="zh-CN" altLang="en-US" sz="2000" dirty="0" smtClean="0">
                <a:latin typeface="微软雅黑" pitchFamily="34" charset="-122"/>
                <a:ea typeface="微软雅黑" pitchFamily="34" charset="-122"/>
              </a:rPr>
              <a:t>台实体机可以非常平稳地支撑</a:t>
            </a:r>
            <a:r>
              <a:rPr lang="en-US" altLang="zh-CN" sz="2000" dirty="0" smtClean="0">
                <a:latin typeface="微软雅黑" pitchFamily="34" charset="-122"/>
                <a:ea typeface="微软雅黑" pitchFamily="34" charset="-122"/>
              </a:rPr>
              <a:t>15</a:t>
            </a:r>
            <a:r>
              <a:rPr lang="zh-CN" altLang="en-US" sz="2000" dirty="0" smtClean="0">
                <a:latin typeface="微软雅黑" pitchFamily="34" charset="-122"/>
                <a:ea typeface="微软雅黑" pitchFamily="34" charset="-122"/>
              </a:rPr>
              <a:t>万</a:t>
            </a:r>
            <a:r>
              <a:rPr lang="en-US" altLang="zh-CN" sz="2000" dirty="0" smtClean="0">
                <a:latin typeface="微软雅黑" pitchFamily="34" charset="-122"/>
                <a:ea typeface="微软雅黑" pitchFamily="34" charset="-122"/>
              </a:rPr>
              <a:t>QPS</a:t>
            </a:r>
            <a:r>
              <a:rPr lang="zh-CN" altLang="en-US" sz="2000" dirty="0" smtClean="0">
                <a:latin typeface="微软雅黑" pitchFamily="34" charset="-122"/>
                <a:ea typeface="微软雅黑" pitchFamily="34" charset="-122"/>
              </a:rPr>
              <a:t>访问</a:t>
            </a:r>
            <a:endParaRPr lang="en-US" altLang="zh-CN" sz="2000" dirty="0" smtClean="0">
              <a:latin typeface="微软雅黑" pitchFamily="34" charset="-122"/>
              <a:ea typeface="微软雅黑" pitchFamily="34" charset="-122"/>
            </a:endParaRPr>
          </a:p>
          <a:p>
            <a:pPr>
              <a:buClr>
                <a:srgbClr val="C00000"/>
              </a:buClr>
              <a:buFont typeface="Wingdings" pitchFamily="2" charset="2"/>
              <a:buChar char="p"/>
            </a:pPr>
            <a:r>
              <a:rPr lang="zh-CN" altLang="en-US" sz="2000" dirty="0" smtClean="0">
                <a:latin typeface="微软雅黑" pitchFamily="34" charset="-122"/>
                <a:ea typeface="微软雅黑" pitchFamily="34" charset="-122"/>
              </a:rPr>
              <a:t> 节约</a:t>
            </a:r>
            <a:r>
              <a:rPr lang="en-US" altLang="zh-CN" sz="2000" dirty="0" smtClean="0">
                <a:latin typeface="微软雅黑" pitchFamily="34" charset="-122"/>
                <a:ea typeface="微软雅黑" pitchFamily="34" charset="-122"/>
              </a:rPr>
              <a:t>450</a:t>
            </a:r>
            <a:r>
              <a:rPr lang="zh-CN" altLang="en-US" sz="2000" dirty="0" smtClean="0">
                <a:latin typeface="微软雅黑" pitchFamily="34" charset="-122"/>
                <a:ea typeface="微软雅黑" pitchFamily="34" charset="-122"/>
              </a:rPr>
              <a:t>台实体机资源</a:t>
            </a:r>
            <a:endParaRPr lang="en-US" altLang="zh-CN" sz="2000" dirty="0" smtClean="0">
              <a:latin typeface="微软雅黑" pitchFamily="34" charset="-122"/>
              <a:ea typeface="微软雅黑" pitchFamily="34" charset="-122"/>
            </a:endParaRPr>
          </a:p>
          <a:p>
            <a:pPr>
              <a:buClr>
                <a:srgbClr val="C00000"/>
              </a:buClr>
              <a:buFont typeface="Wingdings" pitchFamily="2" charset="2"/>
              <a:buChar char="p"/>
            </a:pPr>
            <a:endParaRPr lang="en-US" altLang="zh-CN" sz="2000" dirty="0">
              <a:latin typeface="微软雅黑" pitchFamily="34" charset="-122"/>
              <a:ea typeface="微软雅黑" pitchFamily="34" charset="-122"/>
            </a:endParaRPr>
          </a:p>
          <a:p>
            <a:pPr>
              <a:buClr>
                <a:srgbClr val="C00000"/>
              </a:buClr>
              <a:buFont typeface="Wingdings" pitchFamily="2" charset="2"/>
              <a:buChar char="p"/>
            </a:pPr>
            <a:r>
              <a:rPr lang="zh-CN" altLang="en-US"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附加成果</a:t>
            </a:r>
            <a:endParaRPr lang="en-US" altLang="zh-CN" sz="2000" dirty="0" smtClean="0">
              <a:latin typeface="微软雅黑" pitchFamily="34" charset="-122"/>
              <a:ea typeface="微软雅黑" pitchFamily="34" charset="-122"/>
            </a:endParaRPr>
          </a:p>
          <a:p>
            <a:pPr lvl="1">
              <a:buClr>
                <a:srgbClr val="C00000"/>
              </a:buClr>
              <a:buFont typeface="Wingdings" pitchFamily="2" charset="2"/>
              <a:buChar char="p"/>
            </a:pPr>
            <a:r>
              <a:rPr lang="en-US" altLang="zh-CN" sz="1600" dirty="0" smtClean="0">
                <a:latin typeface="微软雅黑" pitchFamily="34" charset="-122"/>
                <a:ea typeface="微软雅黑" pitchFamily="34" charset="-122"/>
              </a:rPr>
              <a:t> ATA</a:t>
            </a:r>
            <a:r>
              <a:rPr lang="en-US" altLang="zh-CN" sz="1600" dirty="0" smtClean="0">
                <a:latin typeface="微软雅黑" pitchFamily="34" charset="-122"/>
                <a:ea typeface="微软雅黑" pitchFamily="34" charset="-122"/>
              </a:rPr>
              <a:t>《</a:t>
            </a:r>
            <a:r>
              <a:rPr lang="zh-CN" altLang="en-US" sz="1600" dirty="0">
                <a:latin typeface="微软雅黑" pitchFamily="34" charset="-122"/>
                <a:ea typeface="微软雅黑" pitchFamily="34" charset="-122"/>
              </a:rPr>
              <a:t>如何提升超过一倍的</a:t>
            </a:r>
            <a:r>
              <a:rPr lang="en-US" altLang="zh-CN" sz="1600" dirty="0">
                <a:latin typeface="微软雅黑" pitchFamily="34" charset="-122"/>
                <a:ea typeface="微软雅黑" pitchFamily="34" charset="-122"/>
              </a:rPr>
              <a:t>QPS</a:t>
            </a:r>
            <a:r>
              <a:rPr lang="zh-CN" altLang="en-US" sz="1600" dirty="0">
                <a:latin typeface="微软雅黑" pitchFamily="34" charset="-122"/>
                <a:ea typeface="微软雅黑" pitchFamily="34" charset="-122"/>
              </a:rPr>
              <a:t>性能</a:t>
            </a:r>
            <a:r>
              <a:rPr lang="en-US" altLang="zh-CN" sz="1600" dirty="0">
                <a:latin typeface="微软雅黑" pitchFamily="34" charset="-122"/>
                <a:ea typeface="微软雅黑" pitchFamily="34" charset="-122"/>
              </a:rPr>
              <a:t>——Java</a:t>
            </a:r>
            <a:r>
              <a:rPr lang="zh-CN" altLang="en-US" sz="1600" dirty="0">
                <a:latin typeface="微软雅黑" pitchFamily="34" charset="-122"/>
                <a:ea typeface="微软雅黑" pitchFamily="34" charset="-122"/>
              </a:rPr>
              <a:t>实体机应用的优化之路</a:t>
            </a:r>
            <a:r>
              <a:rPr lang="en-US" altLang="zh-CN" sz="1600" dirty="0" smtClean="0">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a:p>
            <a:pPr lvl="1">
              <a:buClr>
                <a:srgbClr val="C00000"/>
              </a:buClr>
              <a:buFont typeface="Wingdings" pitchFamily="2" charset="2"/>
              <a:buChar char="p"/>
            </a:pPr>
            <a:r>
              <a:rPr lang="en-US" altLang="zh-CN" sz="1600" dirty="0" smtClean="0">
                <a:latin typeface="微软雅黑" pitchFamily="34" charset="-122"/>
                <a:ea typeface="微软雅黑" pitchFamily="34" charset="-122"/>
              </a:rPr>
              <a:t> 1500</a:t>
            </a:r>
            <a:r>
              <a:rPr lang="zh-CN" altLang="en-US" sz="1600" dirty="0" smtClean="0">
                <a:latin typeface="微软雅黑" pitchFamily="34" charset="-122"/>
                <a:ea typeface="微软雅黑" pitchFamily="34" charset="-122"/>
              </a:rPr>
              <a:t>多点击</a:t>
            </a:r>
            <a:r>
              <a:rPr lang="zh-CN" altLang="en-US" sz="1600" dirty="0" smtClean="0">
                <a:latin typeface="微软雅黑" pitchFamily="34" charset="-122"/>
                <a:ea typeface="微软雅黑" pitchFamily="34" charset="-122"/>
              </a:rPr>
              <a:t>量，</a:t>
            </a:r>
            <a:r>
              <a:rPr lang="zh-CN" altLang="en-US" sz="1600" dirty="0" smtClean="0">
                <a:latin typeface="微软雅黑" pitchFamily="34" charset="-122"/>
                <a:ea typeface="微软雅黑" pitchFamily="34" charset="-122"/>
              </a:rPr>
              <a:t>当月排名</a:t>
            </a:r>
            <a:r>
              <a:rPr lang="zh-CN" altLang="en-US" sz="1600" dirty="0" smtClean="0">
                <a:latin typeface="微软雅黑" pitchFamily="34" charset="-122"/>
                <a:ea typeface="微软雅黑" pitchFamily="34" charset="-122"/>
              </a:rPr>
              <a:t>第一</a:t>
            </a:r>
            <a:endParaRPr lang="en-US" altLang="zh-CN" sz="1600" dirty="0" smtClean="0">
              <a:latin typeface="微软雅黑" pitchFamily="34" charset="-122"/>
              <a:ea typeface="微软雅黑" pitchFamily="34" charset="-122"/>
            </a:endParaRPr>
          </a:p>
          <a:p>
            <a:pPr lvl="1">
              <a:buClr>
                <a:srgbClr val="C00000"/>
              </a:buClr>
              <a:buFont typeface="Wingdings" pitchFamily="2" charset="2"/>
              <a:buChar char="p"/>
            </a:pPr>
            <a:r>
              <a:rPr lang="en-US" altLang="zh-CN" sz="1600" dirty="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获得</a:t>
            </a:r>
            <a:r>
              <a:rPr lang="zh-CN" altLang="en-US" sz="1600" dirty="0" smtClean="0">
                <a:latin typeface="微软雅黑" pitchFamily="34" charset="-122"/>
                <a:ea typeface="微软雅黑" pitchFamily="34" charset="-122"/>
              </a:rPr>
              <a:t>毕玄等专家认可</a:t>
            </a:r>
            <a:endParaRPr lang="en-US" altLang="zh-CN" sz="1600" dirty="0">
              <a:latin typeface="微软雅黑" pitchFamily="34" charset="-122"/>
              <a:ea typeface="微软雅黑" pitchFamily="34" charset="-122"/>
            </a:endParaRPr>
          </a:p>
        </p:txBody>
      </p:sp>
      <p:sp>
        <p:nvSpPr>
          <p:cNvPr id="21" name="Rectangle 7"/>
          <p:cNvSpPr>
            <a:spLocks noChangeArrowheads="1"/>
          </p:cNvSpPr>
          <p:nvPr/>
        </p:nvSpPr>
        <p:spPr bwMode="auto">
          <a:xfrm>
            <a:off x="107504" y="940658"/>
            <a:ext cx="4659313" cy="400110"/>
          </a:xfrm>
          <a:prstGeom prst="rect">
            <a:avLst/>
          </a:prstGeom>
          <a:noFill/>
          <a:ln w="9525">
            <a:noFill/>
            <a:miter lim="800000"/>
            <a:headEnd/>
            <a:tailEnd/>
          </a:ln>
        </p:spPr>
        <p:txBody>
          <a:bodyPr>
            <a:spAutoFit/>
          </a:bodyPr>
          <a:lstStyle/>
          <a:p>
            <a:pPr marL="704850" lvl="1" indent="-342900" algn="l">
              <a:spcBef>
                <a:spcPct val="20000"/>
              </a:spcBef>
              <a:spcAft>
                <a:spcPct val="20000"/>
              </a:spcAft>
              <a:buClr>
                <a:srgbClr val="346A6C"/>
              </a:buClr>
            </a:pPr>
            <a:r>
              <a:rPr kumimoji="0" lang="zh-CN" altLang="en-US" sz="2000" b="1" dirty="0" smtClean="0">
                <a:latin typeface="微软雅黑" pitchFamily="34" charset="-122"/>
                <a:ea typeface="微软雅黑" pitchFamily="34" charset="-122"/>
              </a:rPr>
              <a:t>最终成果</a:t>
            </a:r>
            <a:r>
              <a:rPr kumimoji="0" lang="en-US" altLang="zh-CN" sz="2000" b="1" dirty="0" smtClean="0">
                <a:latin typeface="微软雅黑" pitchFamily="34" charset="-122"/>
                <a:ea typeface="微软雅黑" pitchFamily="34" charset="-122"/>
              </a:rPr>
              <a:t> </a:t>
            </a:r>
          </a:p>
        </p:txBody>
      </p:sp>
      <p:sp>
        <p:nvSpPr>
          <p:cNvPr id="17" name="标题 1"/>
          <p:cNvSpPr txBox="1">
            <a:spLocks/>
          </p:cNvSpPr>
          <p:nvPr/>
        </p:nvSpPr>
        <p:spPr>
          <a:xfrm>
            <a:off x="457200" y="116632"/>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微软雅黑" pitchFamily="34" charset="-122"/>
                <a:cs typeface="+mj-cs"/>
              </a:defRPr>
            </a:lvl1pPr>
          </a:lstStyle>
          <a:p>
            <a:r>
              <a:rPr lang="zh-CN" altLang="en-US" sz="4000" dirty="0" smtClean="0"/>
              <a:t>实体机性能优化</a:t>
            </a:r>
            <a:endParaRPr lang="en-US" sz="4000" dirty="0" smtClean="0"/>
          </a:p>
        </p:txBody>
      </p:sp>
    </p:spTree>
    <p:extLst>
      <p:ext uri="{BB962C8B-B14F-4D97-AF65-F5344CB8AC3E}">
        <p14:creationId xmlns:p14="http://schemas.microsoft.com/office/powerpoint/2010/main" val="31117565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27745</TotalTime>
  <Words>3104</Words>
  <Application>Microsoft Office PowerPoint</Application>
  <PresentationFormat>全屏显示(4:3)</PresentationFormat>
  <Paragraphs>373</Paragraphs>
  <Slides>24</Slides>
  <Notes>23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 Unicode MS</vt:lpstr>
      <vt:lpstr>Calligraphic</vt:lpstr>
      <vt:lpstr>华文琥珀</vt:lpstr>
      <vt:lpstr>宋体</vt:lpstr>
      <vt:lpstr>微软雅黑</vt:lpstr>
      <vt:lpstr>Arial</vt:lpstr>
      <vt:lpstr>Calibri</vt:lpstr>
      <vt:lpstr>Impact</vt:lpstr>
      <vt:lpstr>Times New Roman</vt:lpstr>
      <vt:lpstr>Wingdings</vt:lpstr>
      <vt:lpstr>Office 主题</vt:lpstr>
      <vt:lpstr>PowerPoint 演示文稿</vt:lpstr>
      <vt:lpstr>PowerPoint 演示文稿</vt:lpstr>
      <vt:lpstr>实体机性能优化</vt:lpstr>
      <vt:lpstr>实体机性能优化</vt:lpstr>
      <vt:lpstr>PowerPoint 演示文稿</vt:lpstr>
      <vt:lpstr>PowerPoint 演示文稿</vt:lpstr>
      <vt:lpstr>PowerPoint 演示文稿</vt:lpstr>
      <vt:lpstr>PowerPoint 演示文稿</vt:lpstr>
      <vt:lpstr>PowerPoint 演示文稿</vt:lpstr>
      <vt:lpstr>稳定性相关</vt:lpstr>
      <vt:lpstr>稳定性相关</vt:lpstr>
      <vt:lpstr>店铺浏览异步化</vt:lpstr>
      <vt:lpstr>店铺浏览异步化</vt:lpstr>
      <vt:lpstr>店铺浏览异步化</vt:lpstr>
      <vt:lpstr>JAE稳定性治理</vt:lpstr>
      <vt:lpstr>JAE稳定性治理</vt:lpstr>
      <vt:lpstr>PowerPoint 演示文稿</vt:lpstr>
      <vt:lpstr>PowerPoint 演示文稿</vt:lpstr>
      <vt:lpstr>PowerPoint 演示文稿</vt:lpstr>
      <vt:lpstr>PowerPoint 演示文稿</vt:lpstr>
      <vt:lpstr>PowerPoint 演示文稿</vt:lpstr>
      <vt:lpstr>技术发展展望</vt:lpstr>
      <vt:lpstr>成长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晋升述职</dc:title>
  <dc:creator>天蓉</dc:creator>
  <cp:lastModifiedBy>Hesey</cp:lastModifiedBy>
  <cp:revision>2079</cp:revision>
  <dcterms:created xsi:type="dcterms:W3CDTF">2010-10-27T07:54:58Z</dcterms:created>
  <dcterms:modified xsi:type="dcterms:W3CDTF">2014-05-19T04:15:31Z</dcterms:modified>
</cp:coreProperties>
</file>