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61" r:id="rId2"/>
    <p:sldId id="357" r:id="rId3"/>
    <p:sldId id="371" r:id="rId4"/>
    <p:sldId id="353" r:id="rId5"/>
    <p:sldId id="379" r:id="rId6"/>
    <p:sldId id="380" r:id="rId7"/>
    <p:sldId id="383" r:id="rId8"/>
    <p:sldId id="401" r:id="rId9"/>
    <p:sldId id="382" r:id="rId10"/>
    <p:sldId id="384" r:id="rId11"/>
    <p:sldId id="416" r:id="rId12"/>
    <p:sldId id="405" r:id="rId13"/>
    <p:sldId id="406" r:id="rId14"/>
    <p:sldId id="414" r:id="rId15"/>
    <p:sldId id="389" r:id="rId16"/>
    <p:sldId id="402" r:id="rId17"/>
    <p:sldId id="390" r:id="rId18"/>
    <p:sldId id="417" r:id="rId19"/>
    <p:sldId id="407" r:id="rId20"/>
    <p:sldId id="324" r:id="rId21"/>
    <p:sldId id="331" r:id="rId22"/>
    <p:sldId id="332" r:id="rId23"/>
    <p:sldId id="333" r:id="rId24"/>
    <p:sldId id="334" r:id="rId25"/>
    <p:sldId id="410" r:id="rId26"/>
    <p:sldId id="408" r:id="rId27"/>
    <p:sldId id="409" r:id="rId28"/>
    <p:sldId id="415" r:id="rId29"/>
    <p:sldId id="399" r:id="rId30"/>
    <p:sldId id="411" r:id="rId31"/>
    <p:sldId id="393" r:id="rId32"/>
    <p:sldId id="400" r:id="rId33"/>
    <p:sldId id="337" r:id="rId34"/>
    <p:sldId id="412" r:id="rId35"/>
    <p:sldId id="413" r:id="rId36"/>
    <p:sldId id="366" r:id="rId37"/>
    <p:sldId id="404" r:id="rId38"/>
    <p:sldId id="377" r:id="rId39"/>
    <p:sldId id="418" r:id="rId40"/>
    <p:sldId id="419" r:id="rId41"/>
    <p:sldId id="420" r:id="rId42"/>
    <p:sldId id="421" r:id="rId43"/>
    <p:sldId id="373" r:id="rId4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96398" autoAdjust="0"/>
  </p:normalViewPr>
  <p:slideViewPr>
    <p:cSldViewPr>
      <p:cViewPr varScale="1">
        <p:scale>
          <a:sx n="112" d="100"/>
          <a:sy n="112" d="100"/>
        </p:scale>
        <p:origin x="155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0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D94274E-D2AA-4D71-A5CD-7787597932FF}" type="datetimeFigureOut">
              <a:rPr lang="zh-CN" altLang="en-US"/>
              <a:pPr>
                <a:defRPr/>
              </a:pPr>
              <a:t>2015/5/20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A0A8EFA-8A32-4B50-8704-45A735EA73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9312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2989C-C9C3-4673-B1E5-B73DC641FA27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45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05C6B-BF91-4DD8-8219-65CCC5EDCD5B}" type="datetimeFigureOut">
              <a:rPr lang="zh-CN" altLang="en-US"/>
              <a:pPr>
                <a:defRPr/>
              </a:pPr>
              <a:t>2015/5/20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318A6-CACB-4A4E-A7FA-72AF4E6222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70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B8244-5F5B-472C-A8AF-E188F5612EFA}" type="datetimeFigureOut">
              <a:rPr lang="zh-CN" altLang="en-US"/>
              <a:pPr>
                <a:defRPr/>
              </a:pPr>
              <a:t>2015/5/20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C7AD2-F934-4CD7-A474-8C8EDFCC22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2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4E8E3-F133-425F-BDBE-CF507B219395}" type="datetimeFigureOut">
              <a:rPr lang="zh-CN" altLang="en-US"/>
              <a:pPr>
                <a:defRPr/>
              </a:pPr>
              <a:t>2015/5/20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073FC-17EA-4BAE-8802-31FC5C17CE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9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9A2CE-7C1A-4B6D-B099-1636D0EC2300}" type="datetimeFigureOut">
              <a:rPr lang="zh-CN" altLang="en-US"/>
              <a:pPr>
                <a:defRPr/>
              </a:pPr>
              <a:t>2015/5/20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D090F-7BE9-4F9B-ACAC-7E430135B6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74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39705-B339-442E-BF63-FDBE8897B78A}" type="datetimeFigureOut">
              <a:rPr lang="zh-CN" altLang="en-US"/>
              <a:pPr>
                <a:defRPr/>
              </a:pPr>
              <a:t>2015/5/20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4EDD6-2D9D-4123-874E-DBD1C61719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02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0E756-60B2-4C7C-B17C-FFF9A2336C53}" type="datetimeFigureOut">
              <a:rPr lang="zh-CN" altLang="en-US"/>
              <a:pPr>
                <a:defRPr/>
              </a:pPr>
              <a:t>2015/5/20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26523-3D4E-477F-B52E-6F67EB685C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92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40A1E-B351-4D2F-9C10-22D71EF27180}" type="datetimeFigureOut">
              <a:rPr lang="zh-CN" altLang="en-US"/>
              <a:pPr>
                <a:defRPr/>
              </a:pPr>
              <a:t>2015/5/20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6EDB9-2BC3-4361-ADB5-2C5E757225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72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CFF94-72BF-40C7-841E-D7B06318B0AA}" type="datetimeFigureOut">
              <a:rPr lang="zh-CN" altLang="en-US"/>
              <a:pPr>
                <a:defRPr/>
              </a:pPr>
              <a:t>2015/5/20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DBB2B-8ADE-4AE9-A7EB-320ED33F1A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67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D76B2-D39F-4780-822F-11090CEBE095}" type="datetimeFigureOut">
              <a:rPr lang="zh-CN" altLang="en-US"/>
              <a:pPr>
                <a:defRPr/>
              </a:pPr>
              <a:t>2015/5/20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39446-B66A-46F4-9FAD-347E30CFC7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20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C9BED-926E-4FB7-9102-CDC995DC7B8B}" type="datetimeFigureOut">
              <a:rPr lang="zh-CN" altLang="en-US"/>
              <a:pPr>
                <a:defRPr/>
              </a:pPr>
              <a:t>2015/5/20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ABA79-824D-4DE8-B9F3-B99AF713DB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6B67F-8E34-4B7C-B92D-032276F59AE4}" type="datetimeFigureOut">
              <a:rPr lang="zh-CN" altLang="en-US"/>
              <a:pPr>
                <a:defRPr/>
              </a:pPr>
              <a:t>2015/5/20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CAFBD-5E2D-40F8-92D1-83DC22F86F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42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7A2E9D2-88ED-4D8F-850B-51ACF8DFBB5E}" type="datetimeFigureOut">
              <a:rPr lang="zh-CN" altLang="en-US"/>
              <a:pPr>
                <a:defRPr/>
              </a:pPr>
              <a:t>2015/5/20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6DA0736-A426-4279-BDF6-51A45F5574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hyperlink" Target="&#19994;&#21153;&#35268;&#21017;.docx" TargetMode="External"/><Relationship Id="rId7" Type="http://schemas.openxmlformats.org/officeDocument/2006/relationships/oleObject" Target="file:///D:\docs\jae\&#26187;&#21319;ppt\&#19994;&#21153;&#35268;&#21017;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emf"/><Relationship Id="rId5" Type="http://schemas.openxmlformats.org/officeDocument/2006/relationships/package" Target="../embeddings/Microsoft_Word___1.docx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ChangeArrowheads="1"/>
          </p:cNvSpPr>
          <p:nvPr/>
        </p:nvSpPr>
        <p:spPr bwMode="auto">
          <a:xfrm>
            <a:off x="395536" y="692696"/>
            <a:ext cx="8229600" cy="387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晋升述职报告</a:t>
            </a:r>
            <a:endParaRPr lang="en-US" altLang="zh-CN" sz="4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TAE—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骅慜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1187624" y="281534"/>
            <a:ext cx="66436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TAE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webcomponent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875007"/>
            <a:ext cx="4238625" cy="723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43608" y="1163039"/>
            <a:ext cx="148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 </a:t>
            </a:r>
            <a:r>
              <a:rPr lang="en-US" altLang="zh-CN" b="1" dirty="0" err="1" smtClean="0"/>
              <a:t>Webxml</a:t>
            </a:r>
            <a:r>
              <a:rPr lang="zh-CN" altLang="en-US" b="1" dirty="0" smtClean="0"/>
              <a:t>查找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114364" y="2187339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解析和验证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968345"/>
            <a:ext cx="5629275" cy="9048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20900" y="3081499"/>
            <a:ext cx="2533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instanceManager</a:t>
            </a:r>
            <a:r>
              <a:rPr lang="zh-CN" altLang="en-US" b="1" dirty="0" smtClean="0"/>
              <a:t>的重写</a:t>
            </a:r>
            <a:endParaRPr lang="zh-CN" altLang="en-US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217" y="2946006"/>
            <a:ext cx="6724650" cy="5048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69860" y="3728320"/>
            <a:ext cx="1346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顺序的控制</a:t>
            </a:r>
            <a:endParaRPr lang="en-US" altLang="zh-CN" b="1" dirty="0"/>
          </a:p>
          <a:p>
            <a:r>
              <a:rPr lang="zh-CN" altLang="en-US" b="1" dirty="0" smtClean="0"/>
              <a:t>以及实例</a:t>
            </a:r>
            <a:endParaRPr lang="en-US" altLang="zh-CN" b="1" dirty="0" smtClean="0"/>
          </a:p>
          <a:p>
            <a:r>
              <a:rPr lang="zh-CN" altLang="en-US" b="1" dirty="0" smtClean="0"/>
              <a:t>初始化</a:t>
            </a:r>
            <a:endParaRPr lang="en-US" altLang="zh-CN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720" y="5133842"/>
            <a:ext cx="5934075" cy="13906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4652" y="3523617"/>
            <a:ext cx="6869348" cy="133273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69860" y="545983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整体流程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60529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384" y="3020566"/>
            <a:ext cx="4352925" cy="55245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 bwMode="auto">
          <a:xfrm>
            <a:off x="1187624" y="281534"/>
            <a:ext cx="66436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TAE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webcomponent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267" y="1732002"/>
            <a:ext cx="4381500" cy="676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3861048"/>
            <a:ext cx="6534150" cy="27908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03648" y="3573016"/>
            <a:ext cx="354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contextclassloader</a:t>
            </a:r>
            <a:r>
              <a:rPr lang="zh-CN" altLang="en-US" dirty="0" smtClean="0"/>
              <a:t>问题怎么解决？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475656" y="1148358"/>
            <a:ext cx="485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容器需求频繁变化，一天要改</a:t>
            </a:r>
            <a:r>
              <a:rPr lang="en-US" altLang="zh-CN" dirty="0" smtClean="0"/>
              <a:t>7 8</a:t>
            </a:r>
            <a:r>
              <a:rPr lang="zh-CN" altLang="en-US" dirty="0" smtClean="0"/>
              <a:t>次（比如微淘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468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1204913" y="274638"/>
            <a:ext cx="66436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Classloader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的问题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68760"/>
            <a:ext cx="1695450" cy="1152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43808" y="1242110"/>
            <a:ext cx="66960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/>
              <a:t>Bootsrap</a:t>
            </a:r>
            <a:r>
              <a:rPr lang="zh-CN" altLang="en-US" sz="1600" dirty="0" smtClean="0"/>
              <a:t>：主要负责加载</a:t>
            </a:r>
            <a:r>
              <a:rPr lang="en-US" altLang="zh-CN" sz="1600" dirty="0" err="1" smtClean="0"/>
              <a:t>jdk</a:t>
            </a:r>
            <a:r>
              <a:rPr lang="zh-CN" altLang="en-US" sz="1600" dirty="0" smtClean="0"/>
              <a:t>的类</a:t>
            </a:r>
            <a:endParaRPr lang="en-US" altLang="zh-CN" sz="1600" dirty="0" smtClean="0"/>
          </a:p>
          <a:p>
            <a:r>
              <a:rPr lang="en-US" altLang="zh-CN" sz="1600" b="1" dirty="0" smtClean="0"/>
              <a:t>System</a:t>
            </a:r>
            <a:r>
              <a:rPr lang="zh-CN" altLang="en-US" sz="1600" dirty="0" smtClean="0"/>
              <a:t>：负责加载</a:t>
            </a:r>
            <a:r>
              <a:rPr lang="en-US" altLang="zh-CN" sz="1600" dirty="0" smtClean="0"/>
              <a:t>tomcat</a:t>
            </a:r>
            <a:r>
              <a:rPr lang="zh-CN" altLang="en-US" sz="1600" dirty="0" smtClean="0"/>
              <a:t>的一些引导类，如</a:t>
            </a:r>
            <a:r>
              <a:rPr lang="en-US" altLang="zh-CN" sz="1600" dirty="0" smtClean="0"/>
              <a:t>bin/</a:t>
            </a:r>
            <a:r>
              <a:rPr lang="zh-CN" altLang="en-US" sz="1600" dirty="0" smtClean="0"/>
              <a:t>下</a:t>
            </a:r>
            <a:r>
              <a:rPr lang="en-US" altLang="zh-CN" sz="1600" dirty="0" smtClean="0"/>
              <a:t>bootstrap.jar,juni.jar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r>
              <a:rPr lang="en-US" altLang="zh-CN" sz="1600" b="1" dirty="0" smtClean="0"/>
              <a:t>Common</a:t>
            </a:r>
            <a:r>
              <a:rPr lang="zh-CN" altLang="en-US" sz="1600" dirty="0" smtClean="0"/>
              <a:t>：负责加载容器相关的类（默认是</a:t>
            </a:r>
            <a:r>
              <a:rPr lang="en-US" altLang="zh-CN" sz="1600" dirty="0" smtClean="0"/>
              <a:t>CATALINA_HOME</a:t>
            </a:r>
            <a:r>
              <a:rPr lang="zh-CN" altLang="en-US" sz="1600" dirty="0" smtClean="0"/>
              <a:t>下的</a:t>
            </a:r>
            <a:r>
              <a:rPr lang="en-US" altLang="zh-CN" sz="1600" dirty="0" smtClean="0"/>
              <a:t>lib</a:t>
            </a:r>
            <a:r>
              <a:rPr lang="zh-CN" altLang="en-US" sz="1600" dirty="0" smtClean="0"/>
              <a:t>目录）</a:t>
            </a:r>
            <a:endParaRPr lang="en-US" altLang="zh-CN" sz="1600" dirty="0" smtClean="0"/>
          </a:p>
          <a:p>
            <a:r>
              <a:rPr lang="en-US" altLang="zh-CN" sz="1600" b="1" dirty="0" err="1" smtClean="0"/>
              <a:t>WebappX</a:t>
            </a:r>
            <a:r>
              <a:rPr lang="zh-CN" altLang="en-US" sz="1600" dirty="0" smtClean="0"/>
              <a:t>：负责加载应用的类（</a:t>
            </a:r>
            <a:r>
              <a:rPr lang="en-US" altLang="zh-CN" sz="1600" dirty="0" smtClean="0"/>
              <a:t>WEB-INF</a:t>
            </a:r>
            <a:r>
              <a:rPr lang="zh-CN" altLang="en-US" sz="1600" dirty="0" smtClean="0"/>
              <a:t>下</a:t>
            </a:r>
            <a:r>
              <a:rPr lang="en-US" altLang="zh-CN" sz="1600" dirty="0" smtClean="0"/>
              <a:t>classes</a:t>
            </a:r>
            <a:r>
              <a:rPr lang="zh-CN" altLang="en-US" sz="1600" dirty="0" smtClean="0"/>
              <a:t>以及</a:t>
            </a:r>
            <a:r>
              <a:rPr lang="en-US" altLang="zh-CN" sz="1600" dirty="0" smtClean="0"/>
              <a:t>lib</a:t>
            </a:r>
            <a:r>
              <a:rPr lang="zh-CN" altLang="en-US" sz="1600" dirty="0" smtClean="0"/>
              <a:t>）</a:t>
            </a:r>
          </a:p>
          <a:p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528" y="4149080"/>
            <a:ext cx="874553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b="1" dirty="0" smtClean="0"/>
              <a:t>一些问题：</a:t>
            </a:r>
            <a:endParaRPr lang="en-US" altLang="zh-CN" b="1" dirty="0" smtClean="0"/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假如</a:t>
            </a:r>
            <a:r>
              <a:rPr lang="en-US" altLang="zh-CN" dirty="0" err="1" smtClean="0"/>
              <a:t>isv</a:t>
            </a:r>
            <a:r>
              <a:rPr lang="zh-CN" altLang="en-US" dirty="0" smtClean="0"/>
              <a:t>的代码重写了一些容器的类，可能被优先加载到，安全上有隐患。</a:t>
            </a:r>
            <a:endParaRPr lang="en-US" altLang="zh-CN" dirty="0" smtClean="0"/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容器的希望能对一些指定的特定的依赖做一些升级（比如</a:t>
            </a:r>
            <a:r>
              <a:rPr lang="en-US" altLang="zh-CN" dirty="0" smtClean="0"/>
              <a:t>druid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jasper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有些特定的类比如</a:t>
            </a:r>
            <a:r>
              <a:rPr lang="en-US" altLang="zh-CN" dirty="0" smtClean="0"/>
              <a:t>log4j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LogManager</a:t>
            </a:r>
            <a:r>
              <a:rPr lang="zh-CN" altLang="en-US" dirty="0" smtClean="0"/>
              <a:t>我们期望由</a:t>
            </a:r>
            <a:r>
              <a:rPr lang="en-US" altLang="zh-CN" dirty="0" err="1" smtClean="0"/>
              <a:t>webappX</a:t>
            </a:r>
            <a:r>
              <a:rPr lang="zh-CN" altLang="en-US" dirty="0" smtClean="0"/>
              <a:t>加载，但是使用容器的包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6770" y="2991662"/>
            <a:ext cx="777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WebappX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classloader</a:t>
            </a:r>
            <a:r>
              <a:rPr lang="zh-CN" altLang="en-US" b="1" dirty="0">
                <a:solidFill>
                  <a:srgbClr val="FF0000"/>
                </a:solidFill>
              </a:rPr>
              <a:t>不采用父子委托模型，所以会优先加载</a:t>
            </a:r>
            <a:r>
              <a:rPr lang="en-US" altLang="zh-CN" b="1" dirty="0" err="1">
                <a:solidFill>
                  <a:srgbClr val="FF0000"/>
                </a:solidFill>
              </a:rPr>
              <a:t>webappX</a:t>
            </a:r>
            <a:r>
              <a:rPr lang="zh-CN" altLang="en-US" b="1" dirty="0">
                <a:solidFill>
                  <a:srgbClr val="FF0000"/>
                </a:solidFill>
              </a:rPr>
              <a:t>下的类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如果加载不到再使用父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classloader</a:t>
            </a:r>
            <a:r>
              <a:rPr lang="zh-CN" altLang="en-US" b="1" dirty="0" smtClean="0">
                <a:solidFill>
                  <a:srgbClr val="FF0000"/>
                </a:solidFill>
              </a:rPr>
              <a:t>加载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6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1204913" y="274638"/>
            <a:ext cx="66436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Classloader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1600" y="1062637"/>
            <a:ext cx="7309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重写</a:t>
            </a:r>
            <a:r>
              <a:rPr lang="en-US" altLang="zh-CN" b="1" dirty="0" err="1" smtClean="0"/>
              <a:t>Webappclassloader</a:t>
            </a:r>
            <a:r>
              <a:rPr lang="zh-CN" altLang="en-US" b="1" dirty="0" smtClean="0"/>
              <a:t>（通过扩展</a:t>
            </a:r>
            <a:r>
              <a:rPr lang="en-US" altLang="zh-CN" b="1" dirty="0" err="1" smtClean="0"/>
              <a:t>webapploader</a:t>
            </a:r>
            <a:r>
              <a:rPr lang="zh-CN" altLang="en-US" b="1" dirty="0" smtClean="0"/>
              <a:t>修改</a:t>
            </a:r>
            <a:r>
              <a:rPr lang="en-US" altLang="zh-CN" b="1" dirty="0" err="1" smtClean="0"/>
              <a:t>loaderClass</a:t>
            </a:r>
            <a:r>
              <a:rPr lang="zh-CN" altLang="en-US" b="1" dirty="0" smtClean="0"/>
              <a:t>实现）</a:t>
            </a: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71600" y="1733624"/>
            <a:ext cx="76965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dirty="0" smtClean="0"/>
              <a:t>扩展的主要功能如下：</a:t>
            </a:r>
            <a:endParaRPr lang="en-US" altLang="zh-CN" dirty="0" smtClean="0"/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通过</a:t>
            </a:r>
            <a:r>
              <a:rPr lang="en-US" altLang="zh-CN" dirty="0" err="1" smtClean="0"/>
              <a:t>webappclassloader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delegate</a:t>
            </a:r>
            <a:r>
              <a:rPr lang="zh-CN" altLang="en-US" dirty="0" smtClean="0"/>
              <a:t>功能实现对容器的一些包的过滤，强制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zh-CN" altLang="en-US" dirty="0" smtClean="0"/>
              <a:t>指定通过</a:t>
            </a:r>
            <a:r>
              <a:rPr lang="en-US" altLang="zh-CN" dirty="0" smtClean="0"/>
              <a:t>common 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加载</a:t>
            </a:r>
            <a:endParaRPr lang="en-US" altLang="zh-CN" dirty="0" smtClean="0"/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添加</a:t>
            </a:r>
            <a:r>
              <a:rPr lang="en-US" altLang="zh-CN" dirty="0" err="1" smtClean="0"/>
              <a:t>webappclassloader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repository</a:t>
            </a:r>
            <a:r>
              <a:rPr lang="zh-CN" altLang="en-US" dirty="0" smtClean="0"/>
              <a:t>实现对载入自己的</a:t>
            </a:r>
            <a:endParaRPr lang="en-US" altLang="zh-CN" dirty="0" smtClean="0"/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重写</a:t>
            </a:r>
            <a:r>
              <a:rPr lang="en-US" altLang="zh-CN" dirty="0" err="1" smtClean="0"/>
              <a:t>getResources</a:t>
            </a:r>
            <a:r>
              <a:rPr lang="zh-CN" altLang="en-US" dirty="0" smtClean="0"/>
              <a:t>方法防止配置和资源冲突（比如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的配置之类的）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1204912" y="4797152"/>
            <a:ext cx="1134839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bootstrap</a:t>
            </a:r>
            <a:endParaRPr lang="zh-CN" altLang="en-US" sz="1200" dirty="0"/>
          </a:p>
        </p:txBody>
      </p:sp>
      <p:sp>
        <p:nvSpPr>
          <p:cNvPr id="13" name="椭圆 12"/>
          <p:cNvSpPr/>
          <p:nvPr/>
        </p:nvSpPr>
        <p:spPr>
          <a:xfrm>
            <a:off x="2987824" y="4797152"/>
            <a:ext cx="1134839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system</a:t>
            </a:r>
            <a:endParaRPr lang="zh-CN" altLang="en-US" sz="1200" dirty="0"/>
          </a:p>
        </p:txBody>
      </p:sp>
      <p:sp>
        <p:nvSpPr>
          <p:cNvPr id="14" name="椭圆 13"/>
          <p:cNvSpPr/>
          <p:nvPr/>
        </p:nvSpPr>
        <p:spPr>
          <a:xfrm>
            <a:off x="4770736" y="4797152"/>
            <a:ext cx="1134839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common</a:t>
            </a:r>
            <a:endParaRPr lang="zh-CN" altLang="en-US" sz="1200" dirty="0"/>
          </a:p>
        </p:txBody>
      </p:sp>
      <p:sp>
        <p:nvSpPr>
          <p:cNvPr id="15" name="椭圆 14"/>
          <p:cNvSpPr/>
          <p:nvPr/>
        </p:nvSpPr>
        <p:spPr>
          <a:xfrm>
            <a:off x="6732240" y="4797152"/>
            <a:ext cx="1414725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taeWebapps</a:t>
            </a:r>
            <a:endParaRPr lang="zh-CN" altLang="en-US" sz="1200" dirty="0"/>
          </a:p>
        </p:txBody>
      </p:sp>
      <p:cxnSp>
        <p:nvCxnSpPr>
          <p:cNvPr id="21" name="直接箭头连接符 20"/>
          <p:cNvCxnSpPr>
            <a:stCxn id="13" idx="2"/>
            <a:endCxn id="12" idx="6"/>
          </p:cNvCxnSpPr>
          <p:nvPr/>
        </p:nvCxnSpPr>
        <p:spPr>
          <a:xfrm flipH="1">
            <a:off x="2339751" y="5157192"/>
            <a:ext cx="648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2"/>
          </p:cNvCxnSpPr>
          <p:nvPr/>
        </p:nvCxnSpPr>
        <p:spPr>
          <a:xfrm flipH="1">
            <a:off x="4114458" y="5157192"/>
            <a:ext cx="656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4" idx="6"/>
            <a:endCxn id="15" idx="2"/>
          </p:cNvCxnSpPr>
          <p:nvPr/>
        </p:nvCxnSpPr>
        <p:spPr>
          <a:xfrm>
            <a:off x="5905575" y="5157192"/>
            <a:ext cx="826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5" idx="2"/>
            <a:endCxn id="14" idx="6"/>
          </p:cNvCxnSpPr>
          <p:nvPr/>
        </p:nvCxnSpPr>
        <p:spPr>
          <a:xfrm flipH="1">
            <a:off x="5905575" y="5157192"/>
            <a:ext cx="826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5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1331640" y="332656"/>
            <a:ext cx="66436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 security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696" y="2153517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各种框架的适配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835696" y="3233637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Jae</a:t>
            </a:r>
            <a:r>
              <a:rPr lang="zh-CN" altLang="en-US" dirty="0" smtClean="0"/>
              <a:t>自定义的</a:t>
            </a:r>
            <a:r>
              <a:rPr lang="en-US" altLang="zh-CN" dirty="0" err="1" smtClean="0"/>
              <a:t>jaepermission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979712" y="4581128"/>
            <a:ext cx="423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特定的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权限适配（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11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1204913" y="274638"/>
            <a:ext cx="66436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TAE2.0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taegrid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24744"/>
            <a:ext cx="7717114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1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1204913" y="274638"/>
            <a:ext cx="66436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TAE2.0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TAE1.0-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部署架构的变化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628800"/>
            <a:ext cx="8624862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CN" dirty="0" smtClean="0"/>
              <a:t>Tae</a:t>
            </a:r>
            <a:r>
              <a:rPr lang="zh-CN" altLang="en-US" dirty="0" smtClean="0"/>
              <a:t>的部署方式在</a:t>
            </a:r>
            <a:r>
              <a:rPr lang="en-US" altLang="zh-CN" dirty="0" smtClean="0"/>
              <a:t>TAE2.0</a:t>
            </a:r>
            <a:r>
              <a:rPr lang="zh-CN" altLang="en-US" dirty="0" smtClean="0"/>
              <a:t>为什么不行：</a:t>
            </a:r>
            <a:endParaRPr lang="en-US" altLang="zh-CN" dirty="0" smtClean="0"/>
          </a:p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en-US" altLang="zh-CN" dirty="0" err="1" smtClean="0"/>
              <a:t>Webapp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common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隔离，会有很多权限和安全问题</a:t>
            </a:r>
            <a:endParaRPr lang="en-US" altLang="zh-CN" dirty="0" smtClean="0"/>
          </a:p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en-US" altLang="zh-CN" dirty="0" smtClean="0"/>
              <a:t>Ace</a:t>
            </a:r>
            <a:r>
              <a:rPr lang="zh-CN" altLang="en-US" dirty="0" smtClean="0"/>
              <a:t>的整个管控系统，不能识别</a:t>
            </a:r>
            <a:r>
              <a:rPr lang="en-US" altLang="zh-CN" dirty="0" smtClean="0"/>
              <a:t>Tae2.0 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容器，对它来说在</a:t>
            </a:r>
            <a:r>
              <a:rPr lang="en-US" altLang="zh-CN" dirty="0" err="1" smtClean="0"/>
              <a:t>jvm</a:t>
            </a:r>
            <a:r>
              <a:rPr lang="zh-CN" altLang="en-US" dirty="0" smtClean="0"/>
              <a:t>之上的都是</a:t>
            </a:r>
            <a:r>
              <a:rPr lang="en-US" altLang="zh-CN" dirty="0" smtClean="0"/>
              <a:t>java</a:t>
            </a:r>
          </a:p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en-US" altLang="zh-CN" dirty="0" smtClean="0"/>
              <a:t>Tae</a:t>
            </a:r>
            <a:r>
              <a:rPr lang="zh-CN" altLang="en-US" dirty="0" smtClean="0"/>
              <a:t>容器支持运行多个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实例，在</a:t>
            </a:r>
            <a:r>
              <a:rPr lang="en-US" altLang="zh-CN" dirty="0" smtClean="0"/>
              <a:t>Tae2.0</a:t>
            </a:r>
            <a:r>
              <a:rPr lang="zh-CN" altLang="en-US" dirty="0" smtClean="0"/>
              <a:t>只支持</a:t>
            </a:r>
            <a:r>
              <a:rPr lang="zh-CN" altLang="en-US" dirty="0"/>
              <a:t>一</a:t>
            </a:r>
            <a:r>
              <a:rPr lang="zh-CN" altLang="en-US" dirty="0" smtClean="0"/>
              <a:t>个实例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323528" y="4077072"/>
            <a:ext cx="66895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dirty="0"/>
              <a:t>如何解决？</a:t>
            </a:r>
            <a:endParaRPr lang="en-US" altLang="zh-CN" dirty="0"/>
          </a:p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en-US" altLang="zh-CN" dirty="0" err="1"/>
              <a:t>Php</a:t>
            </a:r>
            <a:r>
              <a:rPr lang="zh-CN" altLang="en-US" dirty="0"/>
              <a:t>容器提供另外一套</a:t>
            </a:r>
            <a:r>
              <a:rPr lang="en-US" altLang="zh-CN" dirty="0" err="1"/>
              <a:t>classloader</a:t>
            </a:r>
            <a:r>
              <a:rPr lang="zh-CN" altLang="en-US" dirty="0"/>
              <a:t>实现？以及调整</a:t>
            </a:r>
            <a:r>
              <a:rPr lang="en-US" altLang="zh-CN" dirty="0"/>
              <a:t>ACE</a:t>
            </a:r>
            <a:r>
              <a:rPr lang="zh-CN" altLang="en-US" dirty="0"/>
              <a:t>管控系统</a:t>
            </a:r>
            <a:endParaRPr lang="en-US" altLang="zh-CN" dirty="0"/>
          </a:p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zh-CN" altLang="en-US" dirty="0"/>
              <a:t>能不能把</a:t>
            </a:r>
            <a:r>
              <a:rPr lang="en-US" altLang="zh-CN" dirty="0" err="1"/>
              <a:t>php</a:t>
            </a:r>
            <a:r>
              <a:rPr lang="zh-CN" altLang="en-US" dirty="0"/>
              <a:t>当成一个</a:t>
            </a:r>
            <a:r>
              <a:rPr lang="en-US" altLang="zh-CN" dirty="0"/>
              <a:t>java</a:t>
            </a:r>
            <a:r>
              <a:rPr lang="zh-CN" altLang="en-US" dirty="0"/>
              <a:t>应用，走一样的逻辑。对外部透明</a:t>
            </a:r>
          </a:p>
        </p:txBody>
      </p:sp>
    </p:spTree>
    <p:extLst>
      <p:ext uri="{BB962C8B-B14F-4D97-AF65-F5344CB8AC3E}">
        <p14:creationId xmlns:p14="http://schemas.microsoft.com/office/powerpoint/2010/main" val="164138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1204913" y="274638"/>
            <a:ext cx="66436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TAE2.0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TAE1.0-php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应用部署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16016" y="1549822"/>
            <a:ext cx="412420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/>
              <a:t>Tomcat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hostconfig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T</a:t>
            </a:r>
            <a:r>
              <a:rPr lang="en-US" altLang="zh-CN" dirty="0" smtClean="0"/>
              <a:t>ae</a:t>
            </a:r>
            <a:r>
              <a:rPr lang="zh-CN" altLang="en-US" dirty="0" smtClean="0"/>
              <a:t>的扩展（</a:t>
            </a:r>
            <a:r>
              <a:rPr lang="en-US" altLang="zh-CN" dirty="0" err="1"/>
              <a:t>T</a:t>
            </a:r>
            <a:r>
              <a:rPr lang="en-US" altLang="zh-CN" dirty="0" err="1" smtClean="0"/>
              <a:t>aedeploylistener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/>
              <a:t>Web xml</a:t>
            </a:r>
            <a:r>
              <a:rPr lang="zh-CN" altLang="en-US" dirty="0" smtClean="0"/>
              <a:t>的问题（</a:t>
            </a:r>
            <a:r>
              <a:rPr lang="en-US" altLang="zh-CN" dirty="0" err="1" smtClean="0"/>
              <a:t>altDDName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21346"/>
            <a:ext cx="4968552" cy="57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204913" y="274638"/>
            <a:ext cx="66436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TAE2.0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TAE1.0-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调用栈的优化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536" y="980728"/>
            <a:ext cx="8517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        Java security</a:t>
            </a:r>
            <a:r>
              <a:rPr lang="zh-CN" altLang="en-US" dirty="0" smtClean="0"/>
              <a:t>开了之后，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filter chain</a:t>
            </a:r>
            <a:r>
              <a:rPr lang="zh-CN" altLang="en-US" dirty="0" smtClean="0"/>
              <a:t>会通过大量的反射已经嵌套内部类</a:t>
            </a:r>
            <a:endParaRPr lang="en-US" altLang="zh-CN" dirty="0" smtClean="0"/>
          </a:p>
          <a:p>
            <a:r>
              <a:rPr lang="zh-CN" altLang="en-US" dirty="0" smtClean="0"/>
              <a:t>去调用具体的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，这样会导致</a:t>
            </a:r>
            <a:r>
              <a:rPr lang="en-US" altLang="zh-CN" dirty="0" err="1" smtClean="0"/>
              <a:t>stackoverflow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85" y="2035274"/>
            <a:ext cx="7115175" cy="3409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5884684"/>
            <a:ext cx="4743450" cy="6477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69310" y="16915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改造前：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75949" y="55685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改造后：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91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1204913" y="274638"/>
            <a:ext cx="66436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TAE2.0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TAE1.0-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主要工作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37585" y="1196752"/>
            <a:ext cx="5178341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zh-CN" altLang="en-US" dirty="0" smtClean="0"/>
              <a:t>抽取</a:t>
            </a:r>
            <a:r>
              <a:rPr lang="en-US" altLang="zh-CN" dirty="0" err="1" smtClean="0"/>
              <a:t>taegrid</a:t>
            </a:r>
            <a:r>
              <a:rPr lang="zh-CN" altLang="en-US" dirty="0" smtClean="0"/>
              <a:t>的核心代码到</a:t>
            </a:r>
            <a:r>
              <a:rPr lang="zh-CN" altLang="en-US" dirty="0"/>
              <a:t>二方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zh-CN" altLang="en-US" dirty="0" smtClean="0"/>
              <a:t>底层服务和组件的适配</a:t>
            </a:r>
            <a:endParaRPr lang="en-US" altLang="zh-CN" dirty="0" smtClean="0"/>
          </a:p>
          <a:p>
            <a:pPr marL="8001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登陆组件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tbsession</a:t>
            </a:r>
            <a:r>
              <a:rPr lang="zh-CN" altLang="en-US" dirty="0" smtClean="0"/>
              <a:t>到</a:t>
            </a:r>
            <a:r>
              <a:rPr lang="en-US" altLang="zh-CN" dirty="0" smtClean="0"/>
              <a:t>SSO</a:t>
            </a:r>
          </a:p>
          <a:p>
            <a:pPr marL="8001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Php</a:t>
            </a:r>
            <a:r>
              <a:rPr lang="en-US" altLang="zh-CN" dirty="0" smtClean="0"/>
              <a:t> session</a:t>
            </a:r>
            <a:r>
              <a:rPr lang="zh-CN" altLang="en-US" dirty="0" smtClean="0"/>
              <a:t>组件</a:t>
            </a:r>
            <a:endParaRPr lang="en-US" altLang="zh-CN" dirty="0"/>
          </a:p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zh-CN" altLang="en-US" dirty="0" smtClean="0"/>
              <a:t>重构与代码复用</a:t>
            </a:r>
            <a:endParaRPr lang="en-US" altLang="zh-CN" dirty="0" smtClean="0"/>
          </a:p>
          <a:p>
            <a:pPr marL="8001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/>
              <a:t>JAVA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的公共组件和流程抽取</a:t>
            </a:r>
            <a:endParaRPr lang="en-US" altLang="zh-CN" dirty="0" smtClean="0"/>
          </a:p>
          <a:p>
            <a:pPr marL="8001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/>
              <a:t>Spring</a:t>
            </a:r>
            <a:r>
              <a:rPr lang="zh-CN" altLang="en-US" dirty="0" smtClean="0"/>
              <a:t>的整合与运行环境的适配</a:t>
            </a:r>
            <a:endParaRPr lang="en-US" altLang="zh-CN" dirty="0" smtClean="0"/>
          </a:p>
          <a:p>
            <a:pPr marL="8001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spring </a:t>
            </a:r>
            <a:r>
              <a:rPr lang="zh-CN" altLang="en-US" dirty="0" smtClean="0"/>
              <a:t>重构</a:t>
            </a:r>
            <a:r>
              <a:rPr lang="en-US" altLang="zh-CN" dirty="0" err="1" smtClean="0"/>
              <a:t>webcomponent</a:t>
            </a:r>
            <a:r>
              <a:rPr lang="zh-CN" altLang="en-US" dirty="0" smtClean="0"/>
              <a:t>的组件管理</a:t>
            </a:r>
            <a:endParaRPr lang="en-US" altLang="zh-CN" dirty="0" smtClean="0"/>
          </a:p>
          <a:p>
            <a:pPr marL="8001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>
              <a:spcBef>
                <a:spcPts val="1800"/>
              </a:spcBef>
            </a:pP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326" y="5157192"/>
            <a:ext cx="4419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5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1204913" y="274638"/>
            <a:ext cx="66436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项目与产品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5445224"/>
            <a:ext cx="8430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TAE</a:t>
            </a:r>
            <a:r>
              <a:rPr lang="zh-CN" altLang="en-US" dirty="0" smtClean="0"/>
              <a:t>容器是</a:t>
            </a:r>
            <a:r>
              <a:rPr lang="en-US" altLang="zh-CN" dirty="0" smtClean="0"/>
              <a:t>Tae2.0</a:t>
            </a:r>
            <a:r>
              <a:rPr lang="zh-CN" altLang="en-US" dirty="0" smtClean="0"/>
              <a:t>的核心系统，也是</a:t>
            </a:r>
            <a:r>
              <a:rPr lang="en-US" altLang="zh-CN" dirty="0" smtClean="0"/>
              <a:t>tae</a:t>
            </a:r>
            <a:r>
              <a:rPr lang="zh-CN" altLang="en-US" dirty="0" smtClean="0"/>
              <a:t>作为开放、安全的业务</a:t>
            </a:r>
            <a:r>
              <a:rPr lang="en-US" altLang="zh-CN" dirty="0" smtClean="0"/>
              <a:t>PAAS</a:t>
            </a:r>
            <a:r>
              <a:rPr lang="zh-CN" altLang="en-US" dirty="0" smtClean="0"/>
              <a:t>平台的基础。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路由中心是访问链路的核心，承载着</a:t>
            </a:r>
            <a:r>
              <a:rPr lang="en-US" altLang="zh-CN" dirty="0" smtClean="0"/>
              <a:t>TAE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TAE2.0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ACE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对接的任务。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24744"/>
            <a:ext cx="7920880" cy="348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4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 txBox="1">
            <a:spLocks/>
          </p:cNvSpPr>
          <p:nvPr/>
        </p:nvSpPr>
        <p:spPr bwMode="auto">
          <a:xfrm>
            <a:off x="1204913" y="274638"/>
            <a:ext cx="66436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TAE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容器主要的组件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6784" y="3573016"/>
            <a:ext cx="7709620" cy="174205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5"/>
          </a:lnRef>
          <a:fillRef idx="1001">
            <a:schemeClr val="lt2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47840" y="3716300"/>
            <a:ext cx="1011860" cy="64208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/>
              <a:t>Cache</a:t>
            </a:r>
            <a:endParaRPr lang="zh-CN" altLang="en-US" sz="1200" b="1" dirty="0"/>
          </a:p>
        </p:txBody>
      </p:sp>
      <p:sp>
        <p:nvSpPr>
          <p:cNvPr id="5" name="圆角矩形 4"/>
          <p:cNvSpPr/>
          <p:nvPr/>
        </p:nvSpPr>
        <p:spPr>
          <a:xfrm>
            <a:off x="2834055" y="3723023"/>
            <a:ext cx="945857" cy="64208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/>
              <a:t>Database</a:t>
            </a:r>
            <a:endParaRPr lang="zh-CN" altLang="en-US" sz="1200" b="1" dirty="0"/>
          </a:p>
        </p:txBody>
      </p:sp>
      <p:sp>
        <p:nvSpPr>
          <p:cNvPr id="6" name="圆角矩形 5"/>
          <p:cNvSpPr/>
          <p:nvPr/>
        </p:nvSpPr>
        <p:spPr>
          <a:xfrm>
            <a:off x="4287371" y="3715149"/>
            <a:ext cx="1004709" cy="64208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 err="1"/>
              <a:t>FetchURL</a:t>
            </a:r>
            <a:endParaRPr lang="zh-CN" altLang="en-US" sz="1200" b="1" dirty="0"/>
          </a:p>
        </p:txBody>
      </p:sp>
      <p:sp>
        <p:nvSpPr>
          <p:cNvPr id="7" name="矩形 6"/>
          <p:cNvSpPr/>
          <p:nvPr/>
        </p:nvSpPr>
        <p:spPr>
          <a:xfrm>
            <a:off x="342900" y="3573463"/>
            <a:ext cx="573088" cy="1741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>
              <a:defRPr/>
            </a:pPr>
            <a:r>
              <a:rPr lang="zh-CN" altLang="en-US" sz="1400" dirty="0"/>
              <a:t>组件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784247" y="3715148"/>
            <a:ext cx="967941" cy="64208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/>
              <a:t>Message</a:t>
            </a:r>
            <a:endParaRPr lang="zh-CN" altLang="en-US" sz="1200" b="1" dirty="0"/>
          </a:p>
        </p:txBody>
      </p:sp>
      <p:sp>
        <p:nvSpPr>
          <p:cNvPr id="9" name="圆角矩形 8"/>
          <p:cNvSpPr/>
          <p:nvPr/>
        </p:nvSpPr>
        <p:spPr>
          <a:xfrm>
            <a:off x="4283968" y="4515110"/>
            <a:ext cx="1008112" cy="64208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/>
              <a:t>日志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7292248" y="3705870"/>
            <a:ext cx="864096" cy="64208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/>
              <a:t>Session</a:t>
            </a:r>
            <a:endParaRPr lang="zh-CN" altLang="en-US" sz="1200" b="1" dirty="0"/>
          </a:p>
        </p:txBody>
      </p:sp>
      <p:sp>
        <p:nvSpPr>
          <p:cNvPr id="11" name="圆角矩形 10"/>
          <p:cNvSpPr/>
          <p:nvPr/>
        </p:nvSpPr>
        <p:spPr>
          <a:xfrm>
            <a:off x="2840059" y="4515111"/>
            <a:ext cx="939853" cy="64208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/>
              <a:t>搜索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47840" y="4494502"/>
            <a:ext cx="1011860" cy="64208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/>
              <a:t>Store</a:t>
            </a:r>
            <a:endParaRPr lang="zh-CN" altLang="en-US" sz="1200" b="1" dirty="0"/>
          </a:p>
        </p:txBody>
      </p:sp>
      <p:sp>
        <p:nvSpPr>
          <p:cNvPr id="13" name="矩形 12"/>
          <p:cNvSpPr/>
          <p:nvPr/>
        </p:nvSpPr>
        <p:spPr>
          <a:xfrm>
            <a:off x="986784" y="2276872"/>
            <a:ext cx="7700016" cy="1083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5"/>
          </a:lnRef>
          <a:fillRef idx="1001">
            <a:schemeClr val="lt2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47663" y="2276475"/>
            <a:ext cx="568325" cy="108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业务组件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361619" y="2451645"/>
            <a:ext cx="978133" cy="642081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/>
              <a:t>淘宝登陆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4283968" y="2454027"/>
            <a:ext cx="1008112" cy="642081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/>
              <a:t>Top </a:t>
            </a:r>
            <a:r>
              <a:rPr lang="en-US" altLang="zh-CN" sz="1200" b="1" dirty="0" err="1"/>
              <a:t>Oauth</a:t>
            </a:r>
            <a:endParaRPr lang="zh-CN" altLang="en-US" sz="1200" b="1" dirty="0"/>
          </a:p>
        </p:txBody>
      </p:sp>
      <p:sp>
        <p:nvSpPr>
          <p:cNvPr id="17" name="圆角矩形 16"/>
          <p:cNvSpPr/>
          <p:nvPr/>
        </p:nvSpPr>
        <p:spPr>
          <a:xfrm>
            <a:off x="5751239" y="2454027"/>
            <a:ext cx="1000947" cy="642081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/>
              <a:t>Permission</a:t>
            </a:r>
            <a:endParaRPr lang="zh-CN" altLang="en-US" sz="1200" b="1" dirty="0"/>
          </a:p>
        </p:txBody>
      </p:sp>
      <p:sp>
        <p:nvSpPr>
          <p:cNvPr id="18" name="圆角矩形 17"/>
          <p:cNvSpPr/>
          <p:nvPr/>
        </p:nvSpPr>
        <p:spPr>
          <a:xfrm>
            <a:off x="5784246" y="4534795"/>
            <a:ext cx="967941" cy="64208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/>
              <a:t>短信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7311532" y="2454027"/>
            <a:ext cx="844811" cy="642081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/>
              <a:t>Layout</a:t>
            </a:r>
            <a:endParaRPr lang="zh-CN" altLang="en-US" sz="1200" b="1" dirty="0"/>
          </a:p>
        </p:txBody>
      </p:sp>
      <p:sp>
        <p:nvSpPr>
          <p:cNvPr id="20" name="圆角矩形 19"/>
          <p:cNvSpPr/>
          <p:nvPr/>
        </p:nvSpPr>
        <p:spPr>
          <a:xfrm>
            <a:off x="7276262" y="4494501"/>
            <a:ext cx="880082" cy="64208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 err="1"/>
              <a:t>cdn</a:t>
            </a:r>
            <a:endParaRPr lang="zh-CN" altLang="en-US" sz="1200" b="1" dirty="0"/>
          </a:p>
        </p:txBody>
      </p:sp>
      <p:sp>
        <p:nvSpPr>
          <p:cNvPr id="21" name="圆角矩形 20"/>
          <p:cNvSpPr/>
          <p:nvPr/>
        </p:nvSpPr>
        <p:spPr>
          <a:xfrm>
            <a:off x="2834055" y="2454027"/>
            <a:ext cx="1008112" cy="642081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/>
              <a:t>官方服务</a:t>
            </a:r>
          </a:p>
        </p:txBody>
      </p:sp>
      <p:sp>
        <p:nvSpPr>
          <p:cNvPr id="22" name="矩形 21"/>
          <p:cNvSpPr/>
          <p:nvPr/>
        </p:nvSpPr>
        <p:spPr>
          <a:xfrm>
            <a:off x="986784" y="999507"/>
            <a:ext cx="7700016" cy="11100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5"/>
          </a:lnRef>
          <a:fillRef idx="1001">
            <a:schemeClr val="lt2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47663" y="981075"/>
            <a:ext cx="568325" cy="1128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安全组件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1361619" y="1220250"/>
            <a:ext cx="978133" cy="642081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/>
              <a:t>Java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Security</a:t>
            </a:r>
            <a:endParaRPr lang="zh-CN" altLang="en-US" sz="1200" b="1" dirty="0"/>
          </a:p>
        </p:txBody>
      </p:sp>
      <p:sp>
        <p:nvSpPr>
          <p:cNvPr id="25" name="圆角矩形 24"/>
          <p:cNvSpPr/>
          <p:nvPr/>
        </p:nvSpPr>
        <p:spPr>
          <a:xfrm>
            <a:off x="4283968" y="1196752"/>
            <a:ext cx="1008112" cy="642081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 err="1"/>
              <a:t>Caja</a:t>
            </a:r>
            <a:endParaRPr lang="zh-CN" altLang="en-US" sz="1200" b="1" dirty="0"/>
          </a:p>
        </p:txBody>
      </p:sp>
      <p:sp>
        <p:nvSpPr>
          <p:cNvPr id="26" name="圆角矩形 25"/>
          <p:cNvSpPr/>
          <p:nvPr/>
        </p:nvSpPr>
        <p:spPr>
          <a:xfrm>
            <a:off x="5751239" y="1196752"/>
            <a:ext cx="1000947" cy="642081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/>
              <a:t>数据安全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7311532" y="1196752"/>
            <a:ext cx="932876" cy="642081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/>
              <a:t>Request</a:t>
            </a:r>
          </a:p>
          <a:p>
            <a:pPr algn="ctr">
              <a:defRPr/>
            </a:pPr>
            <a:r>
              <a:rPr lang="en-US" altLang="zh-CN" sz="1200" b="1" dirty="0"/>
              <a:t>Response</a:t>
            </a:r>
            <a:endParaRPr lang="zh-CN" altLang="en-US" sz="1200" b="1" dirty="0"/>
          </a:p>
        </p:txBody>
      </p:sp>
      <p:sp>
        <p:nvSpPr>
          <p:cNvPr id="28" name="圆角矩形 27"/>
          <p:cNvSpPr/>
          <p:nvPr/>
        </p:nvSpPr>
        <p:spPr>
          <a:xfrm>
            <a:off x="2834055" y="1222632"/>
            <a:ext cx="1008112" cy="642081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 err="1"/>
              <a:t>Tbml</a:t>
            </a:r>
            <a:endParaRPr lang="zh-CN" altLang="en-US" sz="1200" b="1" dirty="0"/>
          </a:p>
        </p:txBody>
      </p:sp>
      <p:sp>
        <p:nvSpPr>
          <p:cNvPr id="29" name="矩形 28"/>
          <p:cNvSpPr/>
          <p:nvPr/>
        </p:nvSpPr>
        <p:spPr>
          <a:xfrm>
            <a:off x="347663" y="5589588"/>
            <a:ext cx="568325" cy="108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核心组件</a:t>
            </a:r>
          </a:p>
        </p:txBody>
      </p:sp>
      <p:sp>
        <p:nvSpPr>
          <p:cNvPr id="31" name="矩形 30"/>
          <p:cNvSpPr/>
          <p:nvPr/>
        </p:nvSpPr>
        <p:spPr>
          <a:xfrm>
            <a:off x="996388" y="5556361"/>
            <a:ext cx="7700016" cy="1083999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5"/>
          </a:lnRef>
          <a:fillRef idx="1001">
            <a:schemeClr val="lt2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1610454" y="5733254"/>
            <a:ext cx="978133" cy="642081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 err="1"/>
              <a:t>Quercus</a:t>
            </a:r>
            <a:endParaRPr lang="zh-CN" altLang="en-US" sz="1200" b="1" dirty="0"/>
          </a:p>
        </p:txBody>
      </p:sp>
      <p:sp>
        <p:nvSpPr>
          <p:cNvPr id="33" name="圆角矩形 32"/>
          <p:cNvSpPr/>
          <p:nvPr/>
        </p:nvSpPr>
        <p:spPr>
          <a:xfrm>
            <a:off x="3506704" y="5733254"/>
            <a:ext cx="978133" cy="642081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/>
              <a:t>Assets</a:t>
            </a:r>
            <a:endParaRPr lang="zh-CN" altLang="en-US" sz="1200" b="1" dirty="0"/>
          </a:p>
        </p:txBody>
      </p:sp>
      <p:sp>
        <p:nvSpPr>
          <p:cNvPr id="35" name="圆角矩形 34"/>
          <p:cNvSpPr/>
          <p:nvPr/>
        </p:nvSpPr>
        <p:spPr>
          <a:xfrm>
            <a:off x="5247481" y="5733254"/>
            <a:ext cx="978133" cy="642081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/>
              <a:t>Wrapper</a:t>
            </a:r>
            <a:endParaRPr lang="zh-CN" altLang="en-US" sz="1200" b="1" dirty="0"/>
          </a:p>
        </p:txBody>
      </p:sp>
      <p:sp>
        <p:nvSpPr>
          <p:cNvPr id="34" name="圆角矩形 33"/>
          <p:cNvSpPr/>
          <p:nvPr/>
        </p:nvSpPr>
        <p:spPr>
          <a:xfrm>
            <a:off x="6988258" y="5733253"/>
            <a:ext cx="978133" cy="642081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 err="1"/>
              <a:t>Config</a:t>
            </a:r>
            <a:endParaRPr lang="zh-CN" alt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 txBox="1">
            <a:spLocks/>
          </p:cNvSpPr>
          <p:nvPr/>
        </p:nvSpPr>
        <p:spPr bwMode="auto">
          <a:xfrm>
            <a:off x="1204913" y="274638"/>
            <a:ext cx="66436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JAE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核心组件</a:t>
            </a:r>
          </a:p>
        </p:txBody>
      </p:sp>
      <p:graphicFrame>
        <p:nvGraphicFramePr>
          <p:cNvPr id="3" name="内容占位符 3"/>
          <p:cNvGraphicFramePr>
            <a:graphicFrameLocks noGrp="1"/>
          </p:cNvGraphicFramePr>
          <p:nvPr>
            <p:ph idx="1"/>
          </p:nvPr>
        </p:nvGraphicFramePr>
        <p:xfrm>
          <a:off x="755650" y="1484313"/>
          <a:ext cx="7408863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278"/>
                <a:gridCol w="536458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Quercus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Caucho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公司采用纯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开发的一个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PHP5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引擎，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TAE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对它也做了很多的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bugfix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和增强。</a:t>
                      </a:r>
                      <a:endParaRPr lang="en-US" altLang="zh-C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C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Assets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接管了</a:t>
                      </a:r>
                      <a:r>
                        <a:rPr lang="en-US" altLang="zh-CN" dirty="0" smtClean="0"/>
                        <a:t>web</a:t>
                      </a:r>
                      <a:r>
                        <a:rPr lang="zh-CN" altLang="en-US" dirty="0" smtClean="0"/>
                        <a:t>容器的资源管理，实现了</a:t>
                      </a:r>
                      <a:r>
                        <a:rPr lang="en-US" altLang="zh-CN" dirty="0" smtClean="0"/>
                        <a:t>combo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err="1" smtClean="0"/>
                        <a:t>cdn</a:t>
                      </a:r>
                      <a:r>
                        <a:rPr lang="zh-CN" altLang="en-US" dirty="0" smtClean="0"/>
                        <a:t>代理等功能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Wrapper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</a:t>
                      </a:r>
                      <a:r>
                        <a:rPr lang="en-US" altLang="zh-CN" dirty="0" smtClean="0"/>
                        <a:t>Servlet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Filter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Listener</a:t>
                      </a:r>
                      <a:r>
                        <a:rPr lang="zh-CN" altLang="en-US" dirty="0" smtClean="0"/>
                        <a:t>做了</a:t>
                      </a:r>
                      <a:r>
                        <a:rPr lang="en-US" altLang="zh-CN" dirty="0" smtClean="0"/>
                        <a:t>decorator</a:t>
                      </a:r>
                      <a:r>
                        <a:rPr lang="zh-CN" altLang="en-US" dirty="0" smtClean="0"/>
                        <a:t>，主要实现了对</a:t>
                      </a:r>
                      <a:r>
                        <a:rPr lang="en-US" altLang="zh-CN" dirty="0" err="1" smtClean="0"/>
                        <a:t>ContextClassloader</a:t>
                      </a:r>
                      <a:r>
                        <a:rPr lang="zh-CN" altLang="en-US" dirty="0" smtClean="0"/>
                        <a:t>的重新注入。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同时对</a:t>
                      </a:r>
                      <a:r>
                        <a:rPr lang="en-US" altLang="zh-CN" dirty="0" smtClean="0"/>
                        <a:t>request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response</a:t>
                      </a:r>
                      <a:r>
                        <a:rPr lang="zh-CN" altLang="en-US" dirty="0" smtClean="0"/>
                        <a:t>重新实现了</a:t>
                      </a:r>
                      <a:r>
                        <a:rPr lang="en-US" altLang="zh-CN" dirty="0" smtClean="0"/>
                        <a:t>wrapper</a:t>
                      </a:r>
                      <a:r>
                        <a:rPr lang="zh-CN" altLang="en-US" dirty="0" smtClean="0"/>
                        <a:t>，接管了输入和输出流，以保证其他组件中能够实现对流的拦截和重写。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Config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Jae</a:t>
                      </a:r>
                      <a:r>
                        <a:rPr lang="zh-CN" altLang="en-US" dirty="0" smtClean="0"/>
                        <a:t>的实现了一套基于</a:t>
                      </a:r>
                      <a:r>
                        <a:rPr lang="en-US" altLang="zh-CN" dirty="0" smtClean="0"/>
                        <a:t>diamond</a:t>
                      </a:r>
                      <a:r>
                        <a:rPr lang="zh-CN" altLang="en-US" dirty="0" smtClean="0"/>
                        <a:t>的配置框架，而规则组件等都是基于它实现的。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 txBox="1">
            <a:spLocks/>
          </p:cNvSpPr>
          <p:nvPr/>
        </p:nvSpPr>
        <p:spPr bwMode="auto">
          <a:xfrm>
            <a:off x="1204913" y="274638"/>
            <a:ext cx="66436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JAE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服务组件</a:t>
            </a:r>
          </a:p>
        </p:txBody>
      </p:sp>
      <p:graphicFrame>
        <p:nvGraphicFramePr>
          <p:cNvPr id="3" name="内容占位符 3"/>
          <p:cNvGraphicFramePr>
            <a:graphicFrameLocks noGrp="1"/>
          </p:cNvGraphicFramePr>
          <p:nvPr>
            <p:ph idx="1"/>
          </p:nvPr>
        </p:nvGraphicFramePr>
        <p:xfrm>
          <a:off x="827088" y="1052513"/>
          <a:ext cx="7408862" cy="5694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278"/>
                <a:gridCol w="5364584"/>
              </a:tblGrid>
              <a:tr h="370798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模块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说明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640062"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Cache</a:t>
                      </a:r>
                      <a:r>
                        <a:rPr lang="zh-CN" altLang="en-US" sz="1800" b="1" dirty="0" smtClean="0"/>
                        <a:t>服务</a:t>
                      </a:r>
                      <a:endParaRPr lang="zh-CN" altLang="en-US" sz="18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客户端基于</a:t>
                      </a:r>
                      <a:r>
                        <a:rPr lang="en-US" altLang="zh-CN" sz="1800" dirty="0" err="1" smtClean="0"/>
                        <a:t>memcached</a:t>
                      </a:r>
                      <a:r>
                        <a:rPr lang="zh-CN" altLang="en-US" sz="1800" dirty="0" smtClean="0"/>
                        <a:t>协议实现（目前使用的是</a:t>
                      </a:r>
                      <a:r>
                        <a:rPr lang="en-US" altLang="zh-CN" sz="1800" dirty="0" err="1" smtClean="0"/>
                        <a:t>spymemcached</a:t>
                      </a:r>
                      <a:r>
                        <a:rPr lang="en-US" altLang="zh-CN" sz="1800" dirty="0" smtClean="0"/>
                        <a:t> client</a:t>
                      </a:r>
                      <a:r>
                        <a:rPr lang="zh-CN" altLang="en-US" sz="1800" dirty="0" smtClean="0"/>
                        <a:t>），服务端是</a:t>
                      </a:r>
                      <a:r>
                        <a:rPr lang="en-US" altLang="zh-CN" sz="1800" dirty="0" err="1" smtClean="0"/>
                        <a:t>ocs</a:t>
                      </a:r>
                      <a:endParaRPr lang="en-US" altLang="zh-CN" sz="1800" dirty="0" smtClean="0"/>
                    </a:p>
                  </a:txBody>
                  <a:tcPr marT="45714" marB="45714"/>
                </a:tc>
              </a:tr>
              <a:tr h="640062"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Database</a:t>
                      </a:r>
                      <a:r>
                        <a:rPr lang="zh-CN" altLang="en-US" sz="1800" b="1" dirty="0" smtClean="0"/>
                        <a:t>服务</a:t>
                      </a:r>
                      <a:endParaRPr lang="zh-CN" altLang="en-US" sz="18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目前提供了</a:t>
                      </a:r>
                      <a:r>
                        <a:rPr lang="en-US" altLang="zh-CN" sz="1800" dirty="0" smtClean="0"/>
                        <a:t>RDS</a:t>
                      </a:r>
                      <a:r>
                        <a:rPr lang="zh-CN" altLang="en-US" sz="1800" dirty="0" smtClean="0"/>
                        <a:t>和</a:t>
                      </a:r>
                      <a:r>
                        <a:rPr lang="zh-CN" altLang="en-US" sz="1800" baseline="0" dirty="0" smtClean="0"/>
                        <a:t>数据库服务，</a:t>
                      </a:r>
                      <a:r>
                        <a:rPr lang="en-US" altLang="zh-CN" sz="1800" baseline="0" dirty="0" smtClean="0"/>
                        <a:t>client</a:t>
                      </a:r>
                      <a:r>
                        <a:rPr lang="zh-CN" altLang="en-US" sz="1800" baseline="0" dirty="0" smtClean="0"/>
                        <a:t>是通过</a:t>
                      </a:r>
                      <a:r>
                        <a:rPr lang="en-US" altLang="zh-CN" sz="1800" baseline="0" dirty="0" smtClean="0"/>
                        <a:t>druid</a:t>
                      </a:r>
                      <a:r>
                        <a:rPr lang="zh-CN" altLang="en-US" sz="1800" baseline="0" dirty="0" smtClean="0"/>
                        <a:t>封装实现。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640062"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/>
                        <a:t>fetchURL</a:t>
                      </a:r>
                      <a:endParaRPr lang="zh-CN" altLang="en-US" sz="18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客户端通过</a:t>
                      </a:r>
                      <a:r>
                        <a:rPr lang="en-US" altLang="zh-CN" sz="1800" dirty="0" err="1" smtClean="0"/>
                        <a:t>httpclient</a:t>
                      </a:r>
                      <a:r>
                        <a:rPr lang="zh-CN" altLang="en-US" sz="1800" dirty="0" smtClean="0"/>
                        <a:t>实现，并配置</a:t>
                      </a:r>
                      <a:r>
                        <a:rPr lang="en-US" altLang="zh-CN" sz="1800" dirty="0" smtClean="0"/>
                        <a:t>proxy host</a:t>
                      </a:r>
                      <a:r>
                        <a:rPr lang="zh-CN" altLang="en-US" sz="1800" dirty="0" smtClean="0"/>
                        <a:t>指向</a:t>
                      </a:r>
                      <a:r>
                        <a:rPr lang="en-US" altLang="zh-CN" sz="1800" dirty="0" err="1" smtClean="0"/>
                        <a:t>httpproxy</a:t>
                      </a:r>
                      <a:r>
                        <a:rPr lang="zh-CN" altLang="en-US" sz="1800" dirty="0" smtClean="0"/>
                        <a:t>实现了对外</a:t>
                      </a:r>
                      <a:r>
                        <a:rPr lang="en-US" altLang="zh-CN" sz="1800" dirty="0" smtClean="0"/>
                        <a:t>http</a:t>
                      </a:r>
                      <a:r>
                        <a:rPr lang="zh-CN" altLang="en-US" sz="1800" dirty="0" smtClean="0"/>
                        <a:t>调用的管控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8"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Message</a:t>
                      </a:r>
                      <a:endParaRPr lang="zh-CN" altLang="en-US" sz="18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基于阿里云的</a:t>
                      </a:r>
                      <a:r>
                        <a:rPr lang="en-US" altLang="zh-CN" sz="1800" dirty="0" smtClean="0"/>
                        <a:t>MQS</a:t>
                      </a:r>
                      <a:r>
                        <a:rPr lang="zh-CN" altLang="en-US" sz="1800" dirty="0" smtClean="0"/>
                        <a:t>实现的消息服务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640062"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Session</a:t>
                      </a:r>
                      <a:endParaRPr lang="zh-CN" altLang="en-US" sz="18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基于</a:t>
                      </a:r>
                      <a:r>
                        <a:rPr lang="en-US" altLang="zh-CN" sz="1800" dirty="0" smtClean="0"/>
                        <a:t>cache</a:t>
                      </a:r>
                      <a:r>
                        <a:rPr lang="zh-CN" altLang="en-US" sz="1800" dirty="0" smtClean="0"/>
                        <a:t>实现的分布式的</a:t>
                      </a:r>
                      <a:r>
                        <a:rPr lang="en-US" altLang="zh-CN" sz="1800" dirty="0" smtClean="0"/>
                        <a:t>session</a:t>
                      </a:r>
                      <a:r>
                        <a:rPr lang="zh-CN" altLang="en-US" sz="1800" dirty="0" smtClean="0"/>
                        <a:t>，现在已经集成了容灾功能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8"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Store</a:t>
                      </a:r>
                      <a:endParaRPr lang="zh-CN" altLang="en-US" sz="18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基于</a:t>
                      </a:r>
                      <a:r>
                        <a:rPr lang="en-US" altLang="zh-CN" sz="1800" dirty="0" smtClean="0"/>
                        <a:t>OSS</a:t>
                      </a:r>
                      <a:r>
                        <a:rPr lang="zh-CN" altLang="en-US" sz="1800" dirty="0" smtClean="0"/>
                        <a:t>实现的分布式文件系统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8"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搜索服务</a:t>
                      </a:r>
                      <a:endParaRPr lang="zh-CN" altLang="en-US" sz="18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基于商品平台的</a:t>
                      </a:r>
                      <a:r>
                        <a:rPr lang="en-US" altLang="zh-CN" sz="1800" dirty="0" err="1" smtClean="0"/>
                        <a:t>vsearch</a:t>
                      </a:r>
                      <a:r>
                        <a:rPr lang="zh-CN" altLang="en-US" sz="1800" dirty="0" smtClean="0"/>
                        <a:t>实现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640062"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日志服务</a:t>
                      </a:r>
                      <a:endParaRPr lang="zh-CN" altLang="en-US" sz="18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客户端基于</a:t>
                      </a:r>
                      <a:r>
                        <a:rPr lang="en-US" altLang="zh-CN" sz="1800" dirty="0" smtClean="0"/>
                        <a:t>log4j</a:t>
                      </a:r>
                      <a:r>
                        <a:rPr lang="zh-CN" altLang="en-US" sz="1800" dirty="0" smtClean="0"/>
                        <a:t>配置，</a:t>
                      </a:r>
                      <a:r>
                        <a:rPr lang="en-US" altLang="zh-CN" sz="1800" dirty="0" err="1" smtClean="0"/>
                        <a:t>logtail</a:t>
                      </a:r>
                      <a:r>
                        <a:rPr lang="zh-CN" altLang="en-US" sz="1800" dirty="0" smtClean="0"/>
                        <a:t>采集数据，服务端是基于</a:t>
                      </a:r>
                      <a:r>
                        <a:rPr lang="en-US" altLang="zh-CN" sz="1800" dirty="0" err="1" smtClean="0"/>
                        <a:t>storm+sls+hbase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8"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短信服务</a:t>
                      </a:r>
                      <a:endParaRPr lang="zh-CN" altLang="en-US" sz="18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目前仅仅帮助特定的</a:t>
                      </a:r>
                      <a:r>
                        <a:rPr lang="en-US" altLang="zh-CN" sz="1800" dirty="0" err="1" smtClean="0"/>
                        <a:t>isv</a:t>
                      </a:r>
                      <a:r>
                        <a:rPr lang="zh-CN" altLang="en-US" sz="1800" dirty="0" smtClean="0"/>
                        <a:t>对接一些短信的</a:t>
                      </a:r>
                      <a:r>
                        <a:rPr lang="en-US" altLang="zh-CN" sz="1800" dirty="0" err="1" smtClean="0"/>
                        <a:t>isp</a:t>
                      </a:r>
                      <a:r>
                        <a:rPr lang="zh-CN" altLang="en-US" sz="1800" dirty="0" smtClean="0"/>
                        <a:t>。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640062"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/>
                        <a:t>Cdn</a:t>
                      </a:r>
                      <a:endParaRPr lang="zh-CN" altLang="en-US" sz="18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客户端通过</a:t>
                      </a:r>
                      <a:r>
                        <a:rPr lang="en-US" altLang="zh-CN" sz="1800" dirty="0" err="1" smtClean="0"/>
                        <a:t>tbml</a:t>
                      </a:r>
                      <a:r>
                        <a:rPr lang="zh-CN" altLang="en-US" sz="1800" dirty="0" smtClean="0"/>
                        <a:t>和</a:t>
                      </a:r>
                      <a:r>
                        <a:rPr lang="en-US" altLang="zh-CN" sz="1800" dirty="0" err="1" smtClean="0"/>
                        <a:t>assetFilter</a:t>
                      </a:r>
                      <a:r>
                        <a:rPr lang="zh-CN" altLang="en-US" sz="1800" dirty="0" smtClean="0"/>
                        <a:t>实现透明的</a:t>
                      </a:r>
                      <a:r>
                        <a:rPr lang="en-US" altLang="zh-CN" sz="1800" dirty="0" err="1" smtClean="0"/>
                        <a:t>cdn</a:t>
                      </a:r>
                      <a:r>
                        <a:rPr lang="zh-CN" altLang="en-US" sz="1800" dirty="0" smtClean="0"/>
                        <a:t>代理，服务端使用的是阿里云的</a:t>
                      </a:r>
                      <a:r>
                        <a:rPr lang="en-US" altLang="zh-CN" sz="1800" dirty="0" err="1" smtClean="0"/>
                        <a:t>cdn</a:t>
                      </a:r>
                      <a:r>
                        <a:rPr lang="zh-CN" altLang="en-US" sz="1800" dirty="0" smtClean="0"/>
                        <a:t>实现。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 txBox="1">
            <a:spLocks/>
          </p:cNvSpPr>
          <p:nvPr/>
        </p:nvSpPr>
        <p:spPr bwMode="auto">
          <a:xfrm>
            <a:off x="1204913" y="274638"/>
            <a:ext cx="66436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JAE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业务组件</a:t>
            </a:r>
          </a:p>
        </p:txBody>
      </p:sp>
      <p:graphicFrame>
        <p:nvGraphicFramePr>
          <p:cNvPr id="5" name="内容占位符 3"/>
          <p:cNvGraphicFramePr>
            <a:graphicFrameLocks/>
          </p:cNvGraphicFramePr>
          <p:nvPr/>
        </p:nvGraphicFramePr>
        <p:xfrm>
          <a:off x="755650" y="1127125"/>
          <a:ext cx="7408863" cy="549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278"/>
                <a:gridCol w="5364585"/>
              </a:tblGrid>
              <a:tr h="370901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模块</a:t>
                      </a:r>
                      <a:endParaRPr lang="zh-CN" alt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说明</a:t>
                      </a:r>
                      <a:endParaRPr lang="zh-CN" altLang="en-US" sz="1800" dirty="0"/>
                    </a:p>
                  </a:txBody>
                  <a:tcPr marT="45727" marB="45727"/>
                </a:tc>
              </a:tr>
              <a:tr h="1189002"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淘宝登陆</a:t>
                      </a:r>
                      <a:endParaRPr lang="zh-CN" altLang="en-US" sz="1800" b="1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基于</a:t>
                      </a:r>
                      <a:r>
                        <a:rPr lang="en-US" altLang="zh-CN" sz="1800" dirty="0" smtClean="0"/>
                        <a:t>JAE </a:t>
                      </a:r>
                      <a:r>
                        <a:rPr lang="en-US" altLang="zh-CN" sz="1800" dirty="0" err="1" smtClean="0"/>
                        <a:t>sso</a:t>
                      </a:r>
                      <a:r>
                        <a:rPr lang="zh-CN" altLang="en-US" sz="1800" dirty="0" smtClean="0"/>
                        <a:t>系统实现的，在阿里云环境下能够打通淘宝的用户体系，以实现淘宝域名下的业务能够在</a:t>
                      </a:r>
                      <a:r>
                        <a:rPr lang="en-US" altLang="zh-CN" sz="1800" dirty="0" smtClean="0"/>
                        <a:t>JAE</a:t>
                      </a:r>
                      <a:r>
                        <a:rPr lang="zh-CN" altLang="en-US" sz="1800" dirty="0" smtClean="0"/>
                        <a:t>体系下运行。</a:t>
                      </a:r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</a:txBody>
                  <a:tcPr marT="45727" marB="45727"/>
                </a:tc>
              </a:tr>
              <a:tr h="914615"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官方服务</a:t>
                      </a:r>
                      <a:endParaRPr lang="zh-CN" altLang="en-US" sz="1800" b="1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开放给二方，通过官方标准的</a:t>
                      </a:r>
                      <a:r>
                        <a:rPr lang="en-US" altLang="zh-CN" sz="1800" dirty="0" err="1" smtClean="0"/>
                        <a:t>api</a:t>
                      </a:r>
                      <a:r>
                        <a:rPr lang="zh-CN" altLang="en-US" sz="1800" dirty="0" smtClean="0"/>
                        <a:t>，能够提供给三方</a:t>
                      </a:r>
                      <a:r>
                        <a:rPr lang="en-US" altLang="zh-CN" sz="1800" dirty="0" err="1" smtClean="0"/>
                        <a:t>isv</a:t>
                      </a:r>
                      <a:r>
                        <a:rPr lang="zh-CN" altLang="en-US" sz="1800" dirty="0" smtClean="0"/>
                        <a:t>使用特定的业务接口</a:t>
                      </a:r>
                      <a:endParaRPr lang="en-US" altLang="zh-CN" sz="1800" dirty="0" smtClean="0"/>
                    </a:p>
                    <a:p>
                      <a:endParaRPr lang="zh-CN" altLang="en-US" sz="1800" dirty="0"/>
                    </a:p>
                  </a:txBody>
                  <a:tcPr marT="45727" marB="45727"/>
                </a:tc>
              </a:tr>
              <a:tr h="1189002"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Top </a:t>
                      </a:r>
                      <a:r>
                        <a:rPr lang="en-US" altLang="zh-CN" sz="1800" b="1" dirty="0" err="1" smtClean="0"/>
                        <a:t>oauth</a:t>
                      </a:r>
                      <a:endParaRPr lang="en-US" altLang="zh-CN" sz="1800" b="1" dirty="0" smtClean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在</a:t>
                      </a:r>
                      <a:r>
                        <a:rPr lang="en-US" altLang="zh-CN" sz="1800" dirty="0" smtClean="0"/>
                        <a:t>JAE</a:t>
                      </a:r>
                      <a:r>
                        <a:rPr lang="zh-CN" altLang="en-US" sz="1800" dirty="0" smtClean="0"/>
                        <a:t>内部实现了一套对</a:t>
                      </a:r>
                      <a:r>
                        <a:rPr lang="en-US" altLang="zh-CN" sz="1800" dirty="0" smtClean="0"/>
                        <a:t>top</a:t>
                      </a:r>
                      <a:r>
                        <a:rPr lang="en-US" altLang="zh-CN" sz="1800" baseline="0" dirty="0" smtClean="0"/>
                        <a:t> </a:t>
                      </a:r>
                      <a:r>
                        <a:rPr lang="en-US" altLang="zh-CN" sz="1800" baseline="0" dirty="0" err="1" smtClean="0"/>
                        <a:t>oauth</a:t>
                      </a:r>
                      <a:r>
                        <a:rPr lang="zh-CN" altLang="en-US" sz="1800" baseline="0" dirty="0" smtClean="0"/>
                        <a:t>接入的代理，简化了</a:t>
                      </a:r>
                      <a:r>
                        <a:rPr lang="en-US" altLang="zh-CN" sz="1800" baseline="0" dirty="0" err="1" smtClean="0"/>
                        <a:t>isv</a:t>
                      </a:r>
                      <a:r>
                        <a:rPr lang="zh-CN" altLang="en-US" sz="1800" baseline="0" dirty="0" smtClean="0"/>
                        <a:t>接入</a:t>
                      </a:r>
                      <a:r>
                        <a:rPr lang="en-US" altLang="zh-CN" sz="1800" baseline="0" dirty="0" err="1" smtClean="0"/>
                        <a:t>oauth</a:t>
                      </a:r>
                      <a:r>
                        <a:rPr lang="zh-CN" altLang="en-US" sz="1800" baseline="0" dirty="0" smtClean="0"/>
                        <a:t>的成本，同时实现对特定业务的强制登陆需求</a:t>
                      </a:r>
                      <a:endParaRPr lang="en-US" altLang="zh-CN" sz="1800" baseline="0" dirty="0" smtClean="0"/>
                    </a:p>
                    <a:p>
                      <a:endParaRPr lang="zh-CN" altLang="en-US" sz="1800" dirty="0"/>
                    </a:p>
                  </a:txBody>
                  <a:tcPr marT="45727" marB="45727"/>
                </a:tc>
              </a:tr>
              <a:tr h="914615"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Permission</a:t>
                      </a:r>
                      <a:endParaRPr lang="zh-CN" altLang="en-US" sz="1800" b="1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基于</a:t>
                      </a:r>
                      <a:r>
                        <a:rPr lang="en-US" altLang="zh-CN" sz="1800" dirty="0" err="1" smtClean="0"/>
                        <a:t>yml</a:t>
                      </a:r>
                      <a:r>
                        <a:rPr lang="zh-CN" altLang="en-US" sz="1800" dirty="0" smtClean="0"/>
                        <a:t>的配置，实现了一套简单的权限配置体系，支持</a:t>
                      </a:r>
                      <a:r>
                        <a:rPr lang="en-US" altLang="zh-CN" sz="1800" dirty="0" err="1" smtClean="0"/>
                        <a:t>isv</a:t>
                      </a:r>
                      <a:r>
                        <a:rPr lang="zh-CN" altLang="en-US" sz="1800" dirty="0" smtClean="0"/>
                        <a:t>基于角色划分不同的页面权限</a:t>
                      </a:r>
                      <a:endParaRPr lang="en-US" altLang="zh-CN" sz="1800" dirty="0" smtClean="0"/>
                    </a:p>
                    <a:p>
                      <a:endParaRPr lang="zh-CN" altLang="en-US" sz="1800" dirty="0"/>
                    </a:p>
                  </a:txBody>
                  <a:tcPr marT="45727" marB="45727"/>
                </a:tc>
              </a:tr>
              <a:tr h="914615"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Layout</a:t>
                      </a:r>
                      <a:endParaRPr lang="zh-CN" altLang="en-US" sz="1800" b="1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支持不同的业务方，能够个性化的定制自己的页头和页尾</a:t>
                      </a:r>
                      <a:endParaRPr lang="en-US" altLang="zh-CN" sz="1800" dirty="0" smtClean="0"/>
                    </a:p>
                    <a:p>
                      <a:endParaRPr lang="zh-CN" altLang="en-US" sz="1800" dirty="0"/>
                    </a:p>
                  </a:txBody>
                  <a:tcPr marT="45727" marB="45727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 txBox="1">
            <a:spLocks/>
          </p:cNvSpPr>
          <p:nvPr/>
        </p:nvSpPr>
        <p:spPr bwMode="auto">
          <a:xfrm>
            <a:off x="1204913" y="274638"/>
            <a:ext cx="66436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JAE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安全组件</a:t>
            </a:r>
          </a:p>
        </p:txBody>
      </p:sp>
      <p:graphicFrame>
        <p:nvGraphicFramePr>
          <p:cNvPr id="5" name="内容占位符 3"/>
          <p:cNvGraphicFramePr>
            <a:graphicFrameLocks/>
          </p:cNvGraphicFramePr>
          <p:nvPr/>
        </p:nvGraphicFramePr>
        <p:xfrm>
          <a:off x="755650" y="1127125"/>
          <a:ext cx="7408863" cy="4943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278"/>
                <a:gridCol w="5364585"/>
              </a:tblGrid>
              <a:tr h="370867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模块</a:t>
                      </a:r>
                      <a:endParaRPr lang="zh-CN" alt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说明</a:t>
                      </a:r>
                      <a:endParaRPr lang="zh-CN" altLang="en-US" sz="1800" dirty="0"/>
                    </a:p>
                  </a:txBody>
                  <a:tcPr marT="45723" marB="45723"/>
                </a:tc>
              </a:tr>
              <a:tr h="640127"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Java</a:t>
                      </a:r>
                      <a:r>
                        <a:rPr lang="en-US" altLang="zh-CN" sz="1800" b="1" baseline="0" dirty="0" smtClean="0"/>
                        <a:t> Security</a:t>
                      </a:r>
                      <a:endParaRPr lang="zh-CN" altLang="en-US" sz="18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基于</a:t>
                      </a:r>
                      <a:r>
                        <a:rPr lang="en-US" altLang="zh-CN" sz="1800" dirty="0" smtClean="0"/>
                        <a:t>java</a:t>
                      </a:r>
                      <a:r>
                        <a:rPr lang="zh-CN" altLang="en-US" sz="1800" dirty="0" smtClean="0"/>
                        <a:t>的安全沙箱配置了做路</a:t>
                      </a:r>
                      <a:endParaRPr lang="en-US" altLang="zh-CN" sz="1800" dirty="0" smtClean="0"/>
                    </a:p>
                  </a:txBody>
                  <a:tcPr marT="45723" marB="45723"/>
                </a:tc>
              </a:tr>
              <a:tr h="1188891"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/>
                        <a:t>tbml</a:t>
                      </a:r>
                      <a:endParaRPr lang="zh-CN" altLang="en-US" sz="18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店铺开发的一套</a:t>
                      </a:r>
                      <a:r>
                        <a:rPr lang="en-US" altLang="zh-CN" sz="1800" dirty="0" smtClean="0"/>
                        <a:t>html</a:t>
                      </a:r>
                      <a:r>
                        <a:rPr lang="zh-CN" altLang="en-US" sz="1800" dirty="0" smtClean="0"/>
                        <a:t>的安全过滤框架，能够对</a:t>
                      </a:r>
                      <a:r>
                        <a:rPr lang="en-US" altLang="zh-CN" sz="1800" dirty="0" smtClean="0"/>
                        <a:t>html</a:t>
                      </a:r>
                      <a:r>
                        <a:rPr lang="zh-CN" altLang="en-US" sz="1800" dirty="0" smtClean="0"/>
                        <a:t>标签和属性的个性化管控和过滤。同时是防止</a:t>
                      </a:r>
                      <a:r>
                        <a:rPr lang="en-US" altLang="zh-CN" sz="1800" dirty="0" err="1" smtClean="0"/>
                        <a:t>xss</a:t>
                      </a:r>
                      <a:r>
                        <a:rPr lang="zh-CN" altLang="en-US" sz="1800" dirty="0" smtClean="0"/>
                        <a:t>注入的重要工具</a:t>
                      </a:r>
                      <a:endParaRPr lang="en-US" altLang="zh-CN" sz="1800" dirty="0" smtClean="0"/>
                    </a:p>
                    <a:p>
                      <a:endParaRPr lang="zh-CN" altLang="en-US" sz="1800" dirty="0"/>
                    </a:p>
                  </a:txBody>
                  <a:tcPr marT="45723" marB="45723"/>
                </a:tc>
              </a:tr>
              <a:tr h="914530"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/>
                        <a:t>caja</a:t>
                      </a:r>
                      <a:endParaRPr lang="en-US" altLang="zh-CN" sz="1800" b="1" dirty="0" smtClean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基于</a:t>
                      </a:r>
                      <a:r>
                        <a:rPr lang="en-US" altLang="zh-CN" sz="1800" dirty="0" err="1" smtClean="0"/>
                        <a:t>google</a:t>
                      </a:r>
                      <a:r>
                        <a:rPr lang="zh-CN" altLang="en-US" sz="1800" dirty="0" smtClean="0"/>
                        <a:t>的</a:t>
                      </a:r>
                      <a:r>
                        <a:rPr lang="en-US" altLang="zh-CN" sz="1800" dirty="0" err="1" smtClean="0"/>
                        <a:t>caja</a:t>
                      </a:r>
                      <a:r>
                        <a:rPr lang="zh-CN" altLang="en-US" sz="1800" dirty="0" smtClean="0"/>
                        <a:t>框架实现的一套安全的</a:t>
                      </a:r>
                      <a:r>
                        <a:rPr lang="en-US" altLang="zh-CN" sz="1800" dirty="0" err="1" smtClean="0"/>
                        <a:t>js</a:t>
                      </a:r>
                      <a:r>
                        <a:rPr lang="zh-CN" altLang="en-US" sz="1800" dirty="0" smtClean="0"/>
                        <a:t>运行环境，通过</a:t>
                      </a:r>
                      <a:r>
                        <a:rPr lang="en-US" altLang="zh-CN" sz="1800" dirty="0" err="1" smtClean="0"/>
                        <a:t>js</a:t>
                      </a:r>
                      <a:r>
                        <a:rPr lang="zh-CN" altLang="en-US" sz="1800" dirty="0" smtClean="0"/>
                        <a:t>的编译，实现了对</a:t>
                      </a:r>
                      <a:r>
                        <a:rPr lang="en-US" altLang="zh-CN" sz="1800" dirty="0" err="1" smtClean="0"/>
                        <a:t>isv</a:t>
                      </a:r>
                      <a:r>
                        <a:rPr lang="zh-CN" altLang="en-US" sz="1800" dirty="0" smtClean="0"/>
                        <a:t>的</a:t>
                      </a:r>
                      <a:r>
                        <a:rPr lang="en-US" altLang="zh-CN" sz="1800" dirty="0" err="1" smtClean="0"/>
                        <a:t>js</a:t>
                      </a:r>
                      <a:r>
                        <a:rPr lang="zh-CN" altLang="en-US" sz="1800" dirty="0" smtClean="0"/>
                        <a:t>的执行上下文和</a:t>
                      </a:r>
                      <a:r>
                        <a:rPr lang="en-US" altLang="zh-CN" sz="1800" dirty="0" err="1" smtClean="0"/>
                        <a:t>api</a:t>
                      </a:r>
                      <a:r>
                        <a:rPr lang="zh-CN" altLang="en-US" sz="1800" dirty="0" smtClean="0"/>
                        <a:t>的控制。</a:t>
                      </a:r>
                      <a:endParaRPr lang="zh-CN" altLang="en-US" sz="1800" dirty="0"/>
                    </a:p>
                  </a:txBody>
                  <a:tcPr marT="45723" marB="45723"/>
                </a:tc>
              </a:tr>
              <a:tr h="914530"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数据安全</a:t>
                      </a:r>
                      <a:endParaRPr lang="zh-CN" altLang="en-US" sz="18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容器整合了一套无缝的数据安全方案，实现了对</a:t>
                      </a:r>
                      <a:r>
                        <a:rPr lang="en-US" altLang="zh-CN" sz="1800" dirty="0" smtClean="0"/>
                        <a:t>web</a:t>
                      </a:r>
                      <a:r>
                        <a:rPr lang="zh-CN" altLang="en-US" sz="1800" dirty="0" smtClean="0"/>
                        <a:t>，服务的数据流向的安全监控。</a:t>
                      </a:r>
                      <a:endParaRPr lang="en-US" altLang="zh-CN" sz="1800" dirty="0" smtClean="0"/>
                    </a:p>
                    <a:p>
                      <a:endParaRPr lang="zh-CN" altLang="en-US" sz="1800" dirty="0"/>
                    </a:p>
                  </a:txBody>
                  <a:tcPr marT="45723" marB="45723"/>
                </a:tc>
              </a:tr>
              <a:tr h="914530"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Security</a:t>
                      </a:r>
                    </a:p>
                    <a:p>
                      <a:r>
                        <a:rPr lang="en-US" altLang="zh-CN" sz="1800" b="1" dirty="0" smtClean="0"/>
                        <a:t>Request</a:t>
                      </a:r>
                    </a:p>
                    <a:p>
                      <a:r>
                        <a:rPr lang="en-US" altLang="zh-CN" sz="1800" b="1" dirty="0" smtClean="0"/>
                        <a:t>Response</a:t>
                      </a:r>
                      <a:endParaRPr lang="zh-CN" altLang="en-US" sz="18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容器通过</a:t>
                      </a:r>
                      <a:r>
                        <a:rPr lang="en-US" altLang="zh-CN" sz="1800" dirty="0" smtClean="0"/>
                        <a:t>wrapper</a:t>
                      </a:r>
                      <a:r>
                        <a:rPr lang="en-US" altLang="zh-CN" sz="1800" baseline="0" dirty="0" smtClean="0"/>
                        <a:t> Request</a:t>
                      </a:r>
                      <a:r>
                        <a:rPr lang="zh-CN" altLang="en-US" sz="1800" baseline="0" dirty="0" smtClean="0"/>
                        <a:t>和</a:t>
                      </a:r>
                      <a:r>
                        <a:rPr lang="en-US" altLang="zh-CN" sz="1800" baseline="0" dirty="0" smtClean="0"/>
                        <a:t>Response</a:t>
                      </a:r>
                      <a:r>
                        <a:rPr lang="zh-CN" altLang="en-US" sz="1800" baseline="0" dirty="0" smtClean="0"/>
                        <a:t>实现了对</a:t>
                      </a:r>
                      <a:r>
                        <a:rPr lang="en-US" altLang="zh-CN" sz="1800" baseline="0" dirty="0" smtClean="0"/>
                        <a:t>web</a:t>
                      </a:r>
                      <a:r>
                        <a:rPr lang="zh-CN" altLang="en-US" sz="1800" baseline="0" dirty="0" smtClean="0"/>
                        <a:t>请求的头部，</a:t>
                      </a:r>
                      <a:r>
                        <a:rPr lang="en-US" altLang="zh-CN" sz="1800" baseline="0" dirty="0" smtClean="0"/>
                        <a:t>attribute</a:t>
                      </a:r>
                      <a:r>
                        <a:rPr lang="zh-CN" altLang="en-US" sz="1800" baseline="0" dirty="0" smtClean="0"/>
                        <a:t>以及其他的</a:t>
                      </a:r>
                      <a:r>
                        <a:rPr lang="en-US" altLang="zh-CN" sz="1800" baseline="0" dirty="0" err="1" smtClean="0"/>
                        <a:t>api</a:t>
                      </a:r>
                      <a:r>
                        <a:rPr lang="zh-CN" altLang="en-US" sz="1800" baseline="0" dirty="0" smtClean="0"/>
                        <a:t>进行管控和过滤。</a:t>
                      </a:r>
                      <a:endParaRPr lang="zh-CN" altLang="en-US" sz="1800" dirty="0"/>
                    </a:p>
                  </a:txBody>
                  <a:tcPr marT="45723" marB="4572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1409904" y="264437"/>
            <a:ext cx="66436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规则配置框架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为什么有规则配置框架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2467601" y="1331294"/>
            <a:ext cx="4696687" cy="576064"/>
          </a:xfrm>
          <a:prstGeom prst="borderCallout1">
            <a:avLst>
              <a:gd name="adj1" fmla="val 58433"/>
              <a:gd name="adj2" fmla="val -724"/>
              <a:gd name="adj3" fmla="val 59761"/>
              <a:gd name="adj4" fmla="val -8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频繁的业务需求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060" y="1047058"/>
            <a:ext cx="635895" cy="89820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7624" y="187325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b="1"/>
            </a:lvl1pPr>
          </a:lstStyle>
          <a:p>
            <a:r>
              <a:rPr lang="zh-CN" altLang="en-US" dirty="0"/>
              <a:t>业务方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301" y="2224532"/>
            <a:ext cx="862583" cy="7898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684665" y="307999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产品</a:t>
            </a:r>
            <a:r>
              <a:rPr lang="zh-CN" altLang="en-US" sz="1200" b="1" dirty="0" smtClean="0"/>
              <a:t>经理</a:t>
            </a:r>
            <a:endParaRPr lang="zh-CN" altLang="en-US" sz="1200" b="1" dirty="0"/>
          </a:p>
        </p:txBody>
      </p:sp>
      <p:sp>
        <p:nvSpPr>
          <p:cNvPr id="11" name="线形标注 1 10"/>
          <p:cNvSpPr/>
          <p:nvPr/>
        </p:nvSpPr>
        <p:spPr>
          <a:xfrm>
            <a:off x="2518496" y="2452454"/>
            <a:ext cx="4679739" cy="576064"/>
          </a:xfrm>
          <a:prstGeom prst="borderCallout1">
            <a:avLst>
              <a:gd name="adj1" fmla="val 67881"/>
              <a:gd name="adj2" fmla="val 101541"/>
              <a:gd name="adj3" fmla="val 67320"/>
              <a:gd name="adj4" fmla="val 1062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 smtClean="0"/>
              <a:t>越来越多的业务方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262965" y="457841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b="1"/>
            </a:lvl1pPr>
          </a:lstStyle>
          <a:p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19" name="线形标注 1 18"/>
          <p:cNvSpPr/>
          <p:nvPr/>
        </p:nvSpPr>
        <p:spPr>
          <a:xfrm>
            <a:off x="2518497" y="3903840"/>
            <a:ext cx="4645792" cy="576064"/>
          </a:xfrm>
          <a:prstGeom prst="borderCallout1">
            <a:avLst>
              <a:gd name="adj1" fmla="val 58433"/>
              <a:gd name="adj2" fmla="val -724"/>
              <a:gd name="adj3" fmla="val 59761"/>
              <a:gd name="adj4" fmla="val -8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减少发布和风险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301" y="5231424"/>
            <a:ext cx="946598" cy="87488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7807370" y="61261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b="1"/>
            </a:lvl1pPr>
          </a:lstStyle>
          <a:p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22" name="线形标注 1 21"/>
          <p:cNvSpPr/>
          <p:nvPr/>
        </p:nvSpPr>
        <p:spPr>
          <a:xfrm>
            <a:off x="2339752" y="5530246"/>
            <a:ext cx="4858483" cy="576064"/>
          </a:xfrm>
          <a:prstGeom prst="borderCallout1">
            <a:avLst>
              <a:gd name="adj1" fmla="val 50874"/>
              <a:gd name="adj2" fmla="val 100799"/>
              <a:gd name="adj3" fmla="val 50313"/>
              <a:gd name="adj4" fmla="val 108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 smtClean="0"/>
              <a:t>快速修改。调试方便</a:t>
            </a:r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3667813"/>
            <a:ext cx="8667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7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1331913" y="3108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1204913" y="260648"/>
            <a:ext cx="66436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规则配置框架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规则框架数据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1533525" y="1400175"/>
          <a:ext cx="6075363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文档" r:id="rId5" imgW="6075062" imgH="4057628" progId="Word.Document.12">
                  <p:embed/>
                </p:oleObj>
              </mc:Choice>
              <mc:Fallback>
                <p:oleObj name="文档" r:id="rId5" imgW="6075062" imgH="40576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3525" y="1400175"/>
                        <a:ext cx="6075363" cy="405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826112"/>
              </p:ext>
            </p:extLst>
          </p:nvPr>
        </p:nvGraphicFramePr>
        <p:xfrm>
          <a:off x="4114800" y="3014663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文档" showAsIcon="1" r:id="rId7" imgW="914400" imgH="828720" progId="Word.Document.12">
                  <p:link updateAutomatic="1"/>
                </p:oleObj>
              </mc:Choice>
              <mc:Fallback>
                <p:oleObj name="文档" showAsIcon="1" r:id="rId7" imgW="914400" imgH="82872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3014663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487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 txBox="1">
            <a:spLocks/>
          </p:cNvSpPr>
          <p:nvPr/>
        </p:nvSpPr>
        <p:spPr bwMode="auto">
          <a:xfrm>
            <a:off x="1204913" y="274638"/>
            <a:ext cx="66436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config&amp;Rule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1550" y="5229225"/>
            <a:ext cx="7704138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 err="1"/>
              <a:t>TaeConfig</a:t>
            </a:r>
            <a:r>
              <a:rPr lang="zh-CN" altLang="en-US" dirty="0"/>
              <a:t>是标准的接口，定义了如何获取相应的配置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 err="1"/>
              <a:t>ConfigCategory</a:t>
            </a:r>
            <a:r>
              <a:rPr lang="zh-CN" altLang="en-US" dirty="0"/>
              <a:t>是一个配置类别的定义，他同时设定了如何获取</a:t>
            </a:r>
            <a:r>
              <a:rPr lang="en-US" altLang="zh-CN" dirty="0"/>
              <a:t>Dispatcher</a:t>
            </a:r>
          </a:p>
          <a:p>
            <a:pPr>
              <a:defRPr/>
            </a:pPr>
            <a:r>
              <a:rPr lang="zh-CN" altLang="en-US" dirty="0"/>
              <a:t>以及实际的配置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 err="1"/>
              <a:t>TaeConfigDispatcher</a:t>
            </a:r>
            <a:r>
              <a:rPr lang="zh-CN" altLang="en-US" dirty="0"/>
              <a:t>则定义了如何获取一个配置的</a:t>
            </a:r>
            <a:r>
              <a:rPr lang="en-US" altLang="zh-CN" dirty="0"/>
              <a:t>key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 err="1"/>
              <a:t>DiamondConfig</a:t>
            </a:r>
            <a:r>
              <a:rPr lang="zh-CN" altLang="en-US" dirty="0"/>
              <a:t>以及它的子类桥接了具体的配置和</a:t>
            </a:r>
            <a:r>
              <a:rPr lang="en-US" altLang="zh-CN" dirty="0"/>
              <a:t>diamond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1" y="1268760"/>
            <a:ext cx="7372350" cy="37052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384" y="1013520"/>
            <a:ext cx="8572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6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1204913" y="274638"/>
            <a:ext cx="66436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config&amp;Rule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268760"/>
            <a:ext cx="3971925" cy="2952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0915" y="12317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如何使用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2175460"/>
            <a:ext cx="4286250" cy="10001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4505" y="24908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配置选项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3800397"/>
            <a:ext cx="2114550" cy="2095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64505" y="42941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详细的规则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19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1204913" y="274638"/>
            <a:ext cx="66436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一些特殊的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拦截需求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1640" y="1505000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数据安全需要重写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的线程池来传递上下文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31640" y="2324200"/>
            <a:ext cx="581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业务方希望通过拦截</a:t>
            </a:r>
            <a:r>
              <a:rPr lang="en-US" altLang="zh-CN" dirty="0" smtClean="0"/>
              <a:t>top</a:t>
            </a:r>
            <a:r>
              <a:rPr lang="zh-CN" altLang="en-US" dirty="0" smtClean="0"/>
              <a:t>，做到打点监控、以及安全拦截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2728" y="3143400"/>
            <a:ext cx="462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其他的一些安全上的需求 ，比如异常栈等等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57197" y="3962600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怎么做？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直接重写</a:t>
            </a:r>
            <a:r>
              <a:rPr lang="en-US" altLang="zh-CN" dirty="0" smtClean="0"/>
              <a:t>class— </a:t>
            </a:r>
            <a:r>
              <a:rPr lang="zh-CN" altLang="en-US" dirty="0" smtClean="0"/>
              <a:t>不优雅，维护性差，不利于扩展和升级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最终决定基于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classtransform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92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 txBox="1">
            <a:spLocks/>
          </p:cNvSpPr>
          <p:nvPr/>
        </p:nvSpPr>
        <p:spPr bwMode="auto">
          <a:xfrm>
            <a:off x="1204913" y="260350"/>
            <a:ext cx="66436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TAE2.0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16" y="1124744"/>
            <a:ext cx="7920880" cy="553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6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1204913" y="274638"/>
            <a:ext cx="66436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java-transform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实现的一些问题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536" y="1484784"/>
            <a:ext cx="829547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zh-CN" altLang="en-US" dirty="0" smtClean="0"/>
              <a:t>现有的</a:t>
            </a:r>
            <a:r>
              <a:rPr lang="en-US" altLang="zh-CN" dirty="0" smtClean="0"/>
              <a:t>transformer</a:t>
            </a:r>
            <a:r>
              <a:rPr lang="zh-CN" altLang="en-US" dirty="0" smtClean="0"/>
              <a:t>如何整合</a:t>
            </a:r>
            <a:endParaRPr lang="en-US" altLang="zh-CN" dirty="0" smtClean="0"/>
          </a:p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en-US" altLang="zh-CN" dirty="0" err="1" smtClean="0"/>
              <a:t>ClassTransformer</a:t>
            </a:r>
            <a:r>
              <a:rPr lang="zh-CN" altLang="en-US" dirty="0" smtClean="0"/>
              <a:t>是通过</a:t>
            </a:r>
            <a:r>
              <a:rPr lang="en-US" altLang="zh-CN" dirty="0" err="1" smtClean="0"/>
              <a:t>Appclassloader</a:t>
            </a:r>
            <a:r>
              <a:rPr lang="zh-CN" altLang="en-US" dirty="0" smtClean="0"/>
              <a:t>加载的，需要处理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加载的问题</a:t>
            </a:r>
            <a:endParaRPr lang="en-US" altLang="zh-CN" dirty="0" smtClean="0"/>
          </a:p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zh-CN" altLang="en-US" dirty="0" smtClean="0"/>
              <a:t>安全，这个机制只能对二方和容器内部开放。</a:t>
            </a:r>
            <a:endParaRPr lang="en-US" altLang="zh-CN" dirty="0" smtClean="0"/>
          </a:p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zh-CN" altLang="en-US" dirty="0" smtClean="0"/>
              <a:t>底层的字节码改写怎么实现。</a:t>
            </a:r>
            <a:endParaRPr lang="en-US" altLang="zh-CN" dirty="0" smtClean="0"/>
          </a:p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zh-CN" altLang="en-US" dirty="0" smtClean="0"/>
              <a:t>尽量避免每次新的字节码改写启动脚本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1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 txBox="1">
            <a:spLocks/>
          </p:cNvSpPr>
          <p:nvPr/>
        </p:nvSpPr>
        <p:spPr bwMode="auto">
          <a:xfrm>
            <a:off x="1204913" y="274638"/>
            <a:ext cx="66436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4" y="34363"/>
            <a:ext cx="8237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6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1204913" y="274638"/>
            <a:ext cx="66436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现在的容器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39455"/>
            <a:ext cx="4170605" cy="49685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484784"/>
            <a:ext cx="2304256" cy="387789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03648" y="6174847"/>
            <a:ext cx="422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扩展清晰，且所有的扩展都支持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方接入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59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 txBox="1">
            <a:spLocks/>
          </p:cNvSpPr>
          <p:nvPr/>
        </p:nvSpPr>
        <p:spPr bwMode="auto">
          <a:xfrm>
            <a:off x="1204913" y="274638"/>
            <a:ext cx="66436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TAE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文本框 4"/>
          <p:cNvSpPr txBox="1">
            <a:spLocks noChangeArrowheads="1"/>
          </p:cNvSpPr>
          <p:nvPr/>
        </p:nvSpPr>
        <p:spPr bwMode="auto">
          <a:xfrm>
            <a:off x="188869" y="4581128"/>
            <a:ext cx="8675773" cy="213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Dev</a:t>
            </a:r>
            <a:r>
              <a:rPr lang="zh-CN" altLang="en-US" dirty="0"/>
              <a:t>与</a:t>
            </a:r>
            <a:r>
              <a:rPr lang="en-US" altLang="zh-CN" dirty="0"/>
              <a:t>Online</a:t>
            </a:r>
            <a:r>
              <a:rPr lang="zh-CN" altLang="en-US" dirty="0"/>
              <a:t>是容器对</a:t>
            </a:r>
            <a:r>
              <a:rPr lang="en-US" altLang="zh-CN" dirty="0" err="1"/>
              <a:t>sdk</a:t>
            </a:r>
            <a:r>
              <a:rPr lang="zh-CN" altLang="en-US" dirty="0"/>
              <a:t>与线上的隔离包，个性化的实现</a:t>
            </a:r>
            <a:endParaRPr lang="en-US" altLang="zh-CN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另外</a:t>
            </a:r>
            <a:r>
              <a:rPr lang="en-US" altLang="zh-CN" dirty="0"/>
              <a:t>Spring</a:t>
            </a:r>
            <a:r>
              <a:rPr lang="zh-CN" altLang="en-US" dirty="0"/>
              <a:t>，</a:t>
            </a:r>
            <a:r>
              <a:rPr lang="en-US" altLang="zh-CN" dirty="0" err="1"/>
              <a:t>Config</a:t>
            </a:r>
            <a:r>
              <a:rPr lang="zh-CN" altLang="en-US" dirty="0"/>
              <a:t>，</a:t>
            </a:r>
            <a:r>
              <a:rPr lang="en-US" altLang="zh-CN" dirty="0"/>
              <a:t>Component</a:t>
            </a:r>
            <a:r>
              <a:rPr lang="zh-CN" altLang="en-US" dirty="0"/>
              <a:t>也都支持</a:t>
            </a:r>
            <a:r>
              <a:rPr lang="en-US" altLang="zh-CN" dirty="0"/>
              <a:t>SDK</a:t>
            </a:r>
            <a:r>
              <a:rPr lang="zh-CN" altLang="en-US" dirty="0"/>
              <a:t>与线上的不同实现</a:t>
            </a:r>
            <a:endParaRPr lang="en-US" altLang="zh-CN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Jae Mock</a:t>
            </a:r>
            <a:r>
              <a:rPr lang="zh-CN" altLang="en-US" dirty="0"/>
              <a:t>中实现了对大部分服务的</a:t>
            </a:r>
            <a:r>
              <a:rPr lang="en-US" altLang="zh-CN" dirty="0"/>
              <a:t>mock</a:t>
            </a:r>
            <a:r>
              <a:rPr lang="zh-CN" altLang="en-US" dirty="0"/>
              <a:t>，以及部分业务组件的</a:t>
            </a:r>
            <a:r>
              <a:rPr lang="en-US" altLang="zh-CN" dirty="0"/>
              <a:t>mock</a:t>
            </a:r>
            <a:r>
              <a:rPr lang="zh-CN" altLang="en-US" dirty="0"/>
              <a:t>（比如登陆）</a:t>
            </a:r>
            <a:endParaRPr lang="en-US" altLang="zh-CN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err="1"/>
              <a:t>Sdk</a:t>
            </a:r>
            <a:r>
              <a:rPr lang="en-US" altLang="zh-CN" dirty="0"/>
              <a:t> docs</a:t>
            </a:r>
            <a:r>
              <a:rPr lang="zh-CN" altLang="en-US" dirty="0"/>
              <a:t>是将开发的文档系统，主要能够动态的基于配置和业务，生成对应的文档</a:t>
            </a:r>
            <a:endParaRPr lang="en-US" altLang="zh-CN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err="1"/>
              <a:t>Sdk</a:t>
            </a:r>
            <a:r>
              <a:rPr lang="en-US" altLang="zh-CN" dirty="0"/>
              <a:t> console</a:t>
            </a:r>
            <a:r>
              <a:rPr lang="zh-CN" altLang="en-US" dirty="0"/>
              <a:t>是</a:t>
            </a:r>
            <a:r>
              <a:rPr lang="en-US" altLang="zh-CN" dirty="0"/>
              <a:t>SDK</a:t>
            </a:r>
            <a:r>
              <a:rPr lang="zh-CN" altLang="en-US" dirty="0"/>
              <a:t>的控制台，主要实现了版本、配置、运维等管理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en-US" altLang="zh-CN" dirty="0" smtClean="0"/>
              <a:t>TAE2.0 </a:t>
            </a:r>
            <a:r>
              <a:rPr lang="zh-CN" altLang="en-US" dirty="0" smtClean="0"/>
              <a:t>实现了多语言</a:t>
            </a:r>
            <a:r>
              <a:rPr lang="en-US" altLang="zh-CN" dirty="0" err="1" smtClean="0"/>
              <a:t>sdk</a:t>
            </a:r>
            <a:r>
              <a:rPr lang="zh-CN" altLang="en-US" dirty="0" smtClean="0"/>
              <a:t>的整合</a:t>
            </a:r>
            <a:endParaRPr lang="en-US" altLang="zh-CN" dirty="0"/>
          </a:p>
        </p:txBody>
      </p:sp>
      <p:pic>
        <p:nvPicPr>
          <p:cNvPr id="19460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25538"/>
            <a:ext cx="7937500" cy="326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1204913" y="274638"/>
            <a:ext cx="66436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38324" y="1340768"/>
            <a:ext cx="777686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dirty="0" smtClean="0"/>
              <a:t>Tae2.0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月份到至今</a:t>
            </a:r>
            <a:r>
              <a:rPr lang="en-US" altLang="zh-CN" dirty="0" smtClean="0"/>
              <a:t>TAE2.0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发展到</a:t>
            </a:r>
            <a:r>
              <a:rPr lang="en-US" altLang="zh-CN" dirty="0" smtClean="0"/>
              <a:t>20</a:t>
            </a:r>
            <a:r>
              <a:rPr lang="zh-CN" altLang="en-US" dirty="0" smtClean="0"/>
              <a:t>多个业务方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         而大部分的业务都是基于容器实现的，容器对于业务的快速和稳定的发展与的发挥了巨大的作用。而本人除了在支持业务需求的基础上还对开发了很多工具和框架。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en-US" altLang="zh-CN" dirty="0" smtClean="0"/>
              <a:t>         </a:t>
            </a:r>
            <a:r>
              <a:rPr lang="zh-CN" altLang="en-US" dirty="0" smtClean="0"/>
              <a:t>在业务支持的同时还基于安全支持开发大量的组件比如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oauth</a:t>
            </a:r>
            <a:r>
              <a:rPr lang="zh-CN" altLang="en-US" dirty="0" smtClean="0"/>
              <a:t>、上传过滤、输出控制、</a:t>
            </a:r>
            <a:r>
              <a:rPr lang="en-US" altLang="zh-CN" dirty="0" err="1" smtClean="0"/>
              <a:t>cdn</a:t>
            </a:r>
            <a:r>
              <a:rPr lang="zh-CN" altLang="en-US" dirty="0" smtClean="0"/>
              <a:t>支持、无线打点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一个新的业务上线只需要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组件开发可以快速迭代以及实时生效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78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1204913" y="274638"/>
            <a:ext cx="66436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运维与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ISV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4913" y="1556792"/>
            <a:ext cx="6909584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 smtClean="0"/>
              <a:t>业务的告诉发展，大量</a:t>
            </a:r>
            <a:r>
              <a:rPr lang="en-US" altLang="zh-CN" dirty="0" err="1" smtClean="0"/>
              <a:t>isv</a:t>
            </a:r>
            <a:r>
              <a:rPr lang="zh-CN" altLang="en-US" dirty="0" smtClean="0"/>
              <a:t>的涌入，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我这边还承担了</a:t>
            </a:r>
            <a:r>
              <a:rPr lang="en-US" altLang="zh-CN" dirty="0" smtClean="0"/>
              <a:t>SDK</a:t>
            </a:r>
            <a:r>
              <a:rPr lang="zh-CN" altLang="en-US" dirty="0" smtClean="0"/>
              <a:t>的开发，以及相关的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的编写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帮助</a:t>
            </a:r>
            <a:r>
              <a:rPr lang="en-US" altLang="zh-CN" dirty="0" err="1" smtClean="0"/>
              <a:t>isv</a:t>
            </a:r>
            <a:r>
              <a:rPr lang="zh-CN" altLang="en-US" dirty="0" smtClean="0"/>
              <a:t>完成</a:t>
            </a:r>
            <a:r>
              <a:rPr lang="en-US" altLang="zh-CN" dirty="0" smtClean="0"/>
              <a:t>strut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webx</a:t>
            </a:r>
            <a:r>
              <a:rPr lang="zh-CN" altLang="en-US" dirty="0" smtClean="0"/>
              <a:t>、等等框架的适配和接入。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en-US" altLang="zh-CN" dirty="0" smtClean="0"/>
              <a:t>Tae2.0 </a:t>
            </a:r>
            <a:r>
              <a:rPr lang="zh-CN" altLang="en-US" dirty="0" smtClean="0"/>
              <a:t>的高速发展线上运维的一些问题</a:t>
            </a:r>
            <a:r>
              <a:rPr lang="en-US" altLang="zh-CN" dirty="0" smtClean="0"/>
              <a:t> 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/>
              <a:t>         tomcat</a:t>
            </a:r>
            <a:r>
              <a:rPr lang="zh-CN" altLang="en-US" dirty="0" smtClean="0"/>
              <a:t>多进程共享包冲突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en-US" altLang="zh-CN" dirty="0" smtClean="0"/>
              <a:t>         diamond</a:t>
            </a:r>
            <a:r>
              <a:rPr lang="zh-CN" altLang="en-US" dirty="0" smtClean="0"/>
              <a:t>数据获取失败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en-US" altLang="zh-CN" dirty="0" smtClean="0"/>
              <a:t>         </a:t>
            </a:r>
            <a:r>
              <a:rPr lang="zh-CN" altLang="en-US" dirty="0" smtClean="0"/>
              <a:t>数据库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连接池等问题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en-US" altLang="zh-CN" dirty="0" smtClean="0"/>
              <a:t>          … …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0994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204913" y="274638"/>
            <a:ext cx="66436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架构以及问题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988840"/>
            <a:ext cx="4568507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8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" y="2276872"/>
            <a:ext cx="9144000" cy="2521554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 bwMode="auto">
          <a:xfrm>
            <a:off x="1204913" y="274638"/>
            <a:ext cx="66436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路由中心架构以及解决的问题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102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 txBox="1">
            <a:spLocks/>
          </p:cNvSpPr>
          <p:nvPr/>
        </p:nvSpPr>
        <p:spPr bwMode="auto">
          <a:xfrm>
            <a:off x="1204913" y="274638"/>
            <a:ext cx="66436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一些数据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41091"/>
              </p:ext>
            </p:extLst>
          </p:nvPr>
        </p:nvGraphicFramePr>
        <p:xfrm>
          <a:off x="971600" y="1196752"/>
          <a:ext cx="7416824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24"/>
              </a:tblGrid>
              <a:tr h="30097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一些数据</a:t>
                      </a:r>
                      <a:endParaRPr lang="zh-CN" altLang="en-US" dirty="0"/>
                    </a:p>
                  </a:txBody>
                  <a:tcPr/>
                </a:tc>
              </a:tr>
              <a:tr h="1931271"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1200"/>
                        </a:spcBef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5400+</a:t>
                      </a:r>
                      <a:r>
                        <a:rPr lang="zh-CN" altLang="en-US" dirty="0" smtClean="0"/>
                        <a:t>的应用</a:t>
                      </a:r>
                      <a:endParaRPr lang="en-US" altLang="zh-CN" dirty="0" smtClean="0"/>
                    </a:p>
                    <a:p>
                      <a:pPr marL="285750" indent="-285750">
                        <a:spcBef>
                          <a:spcPts val="1200"/>
                        </a:spcBef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14805</a:t>
                      </a:r>
                      <a:r>
                        <a:rPr lang="zh-CN" altLang="en-US" dirty="0" smtClean="0"/>
                        <a:t>多的实例</a:t>
                      </a:r>
                      <a:endParaRPr lang="en-US" altLang="zh-CN" dirty="0" smtClean="0"/>
                    </a:p>
                    <a:p>
                      <a:pPr marL="285750" indent="-285750">
                        <a:spcBef>
                          <a:spcPts val="1200"/>
                        </a:spcBef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870</a:t>
                      </a:r>
                      <a:r>
                        <a:rPr lang="zh-CN" altLang="en-US" dirty="0" smtClean="0"/>
                        <a:t>多台</a:t>
                      </a:r>
                      <a:r>
                        <a:rPr lang="en-US" altLang="zh-CN" dirty="0" err="1" smtClean="0"/>
                        <a:t>vm</a:t>
                      </a:r>
                      <a:endParaRPr lang="en-US" altLang="zh-CN" dirty="0" smtClean="0"/>
                    </a:p>
                    <a:p>
                      <a:pPr marL="285750" indent="-285750">
                        <a:spcBef>
                          <a:spcPts val="1200"/>
                        </a:spcBef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dirty="0" smtClean="0"/>
                        <a:t>2500w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err="1" smtClean="0"/>
                        <a:t>pv</a:t>
                      </a:r>
                      <a:endParaRPr lang="en-US" altLang="zh-CN" dirty="0" smtClean="0"/>
                    </a:p>
                    <a:p>
                      <a:pPr marL="285750" indent="-285750">
                        <a:spcBef>
                          <a:spcPts val="1200"/>
                        </a:spcBef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dirty="0" smtClean="0"/>
                        <a:t>20</a:t>
                      </a:r>
                      <a:r>
                        <a:rPr lang="zh-CN" altLang="en-US" dirty="0" smtClean="0"/>
                        <a:t>种业务类型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0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1204913" y="274638"/>
            <a:ext cx="66436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tae2.0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容器未来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二方接入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47664" y="1772816"/>
            <a:ext cx="5599738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Ali-tomcat</a:t>
            </a:r>
            <a:r>
              <a:rPr lang="zh-CN" altLang="en-US" dirty="0" smtClean="0"/>
              <a:t>的一些经验借鉴以及可能的一些功能整合</a:t>
            </a:r>
            <a:endParaRPr lang="en-US" altLang="zh-CN" dirty="0" smtClean="0"/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更多的中间件和服务的接入</a:t>
            </a:r>
            <a:endParaRPr lang="en-US" altLang="zh-CN" dirty="0" smtClean="0"/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打开业务之门，让二方业务自行完成接入已经运维</a:t>
            </a:r>
            <a:endParaRPr lang="en-US" altLang="zh-CN" dirty="0" smtClean="0"/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更多的业务个性化定制接口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6690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29"/>
          <p:cNvGrpSpPr>
            <a:grpSpLocks/>
          </p:cNvGrpSpPr>
          <p:nvPr/>
        </p:nvGrpSpPr>
        <p:grpSpPr bwMode="auto">
          <a:xfrm>
            <a:off x="1475658" y="835993"/>
            <a:ext cx="7273923" cy="1512887"/>
            <a:chOff x="1187625" y="476672"/>
            <a:chExt cx="6129825" cy="1205055"/>
          </a:xfrm>
        </p:grpSpPr>
        <p:sp>
          <p:nvSpPr>
            <p:cNvPr id="35880" name="TextBox 28"/>
            <p:cNvSpPr txBox="1">
              <a:spLocks noChangeArrowheads="1"/>
            </p:cNvSpPr>
            <p:nvPr/>
          </p:nvSpPr>
          <p:spPr bwMode="auto">
            <a:xfrm>
              <a:off x="6904386" y="758398"/>
              <a:ext cx="413064" cy="923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用户域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1187625" y="476672"/>
              <a:ext cx="5629419" cy="109034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sys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60" name="矩形 59"/>
          <p:cNvSpPr/>
          <p:nvPr/>
        </p:nvSpPr>
        <p:spPr>
          <a:xfrm>
            <a:off x="1620293" y="1340768"/>
            <a:ext cx="6265862" cy="7889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0800" bIns="10800" anchor="b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编程规范</a:t>
            </a:r>
          </a:p>
        </p:txBody>
      </p:sp>
      <p:sp>
        <p:nvSpPr>
          <p:cNvPr id="38" name="矩形 37"/>
          <p:cNvSpPr/>
          <p:nvPr/>
        </p:nvSpPr>
        <p:spPr>
          <a:xfrm>
            <a:off x="1475656" y="2348881"/>
            <a:ext cx="7560840" cy="449748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tx1"/>
                </a:solidFill>
                <a:prstDash val="sysDot"/>
              </a:ln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05819" y="5589413"/>
            <a:ext cx="6883400" cy="36036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JVM </a:t>
            </a:r>
            <a:r>
              <a:rPr lang="en-US" altLang="zh-CN" dirty="0" smtClean="0"/>
              <a:t>(JDK7)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04232" y="6021213"/>
            <a:ext cx="7153275" cy="36036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/>
              <a:t>ACE LXC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05819" y="6453013"/>
            <a:ext cx="7375525" cy="36036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阿里</a:t>
            </a:r>
            <a:r>
              <a:rPr lang="zh-CN" altLang="en-US" dirty="0" smtClean="0"/>
              <a:t>云</a:t>
            </a:r>
            <a:r>
              <a:rPr lang="en-US" altLang="zh-CN" dirty="0" smtClean="0"/>
              <a:t>VM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019527" y="1483395"/>
            <a:ext cx="1353294" cy="36142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/>
              <a:t>框架适配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48682" y="2406140"/>
            <a:ext cx="6480323" cy="86409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lang="en-US" altLang="zh-CN" sz="1400" b="1" dirty="0" smtClean="0">
                <a:solidFill>
                  <a:schemeClr val="tx1"/>
                </a:solidFill>
              </a:rPr>
              <a:t>Jae web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层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53469" y="1484983"/>
            <a:ext cx="1471613" cy="36036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/>
              <a:t>前端组件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36948" y="868508"/>
            <a:ext cx="1088261" cy="59778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t">
              <a:defRPr/>
            </a:pP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515344" y="5138563"/>
            <a:ext cx="6594475" cy="36036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/>
              <a:t>tomcat</a:t>
            </a:r>
            <a:endParaRPr lang="zh-CN" altLang="en-US" dirty="0"/>
          </a:p>
        </p:txBody>
      </p:sp>
      <p:cxnSp>
        <p:nvCxnSpPr>
          <p:cNvPr id="52" name="直接连接符 51"/>
          <p:cNvCxnSpPr/>
          <p:nvPr/>
        </p:nvCxnSpPr>
        <p:spPr>
          <a:xfrm>
            <a:off x="1475657" y="2276872"/>
            <a:ext cx="7273925" cy="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548285" y="3356992"/>
            <a:ext cx="6480720" cy="792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altLang="zh-CN" sz="1400" b="1" dirty="0" smtClean="0">
                <a:solidFill>
                  <a:schemeClr val="tx1"/>
                </a:solidFill>
              </a:rPr>
              <a:t>Tae Language Engine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层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355257" y="1488158"/>
            <a:ext cx="1473200" cy="35877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/>
              <a:t>服务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1691557" y="908720"/>
            <a:ext cx="6265862" cy="3603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应用逻辑</a:t>
            </a:r>
          </a:p>
        </p:txBody>
      </p:sp>
      <p:sp>
        <p:nvSpPr>
          <p:cNvPr id="35870" name="TextBox 61"/>
          <p:cNvSpPr txBox="1">
            <a:spLocks noChangeArrowheads="1"/>
          </p:cNvSpPr>
          <p:nvPr/>
        </p:nvSpPr>
        <p:spPr bwMode="auto">
          <a:xfrm>
            <a:off x="8259044" y="2449338"/>
            <a:ext cx="490538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系统域</a:t>
            </a:r>
          </a:p>
        </p:txBody>
      </p:sp>
      <p:sp>
        <p:nvSpPr>
          <p:cNvPr id="40" name="矩形 39"/>
          <p:cNvSpPr/>
          <p:nvPr/>
        </p:nvSpPr>
        <p:spPr>
          <a:xfrm>
            <a:off x="6732240" y="4221088"/>
            <a:ext cx="1296144" cy="79206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动态配置</a:t>
            </a:r>
          </a:p>
        </p:txBody>
      </p:sp>
      <p:sp>
        <p:nvSpPr>
          <p:cNvPr id="50" name="标题 1"/>
          <p:cNvSpPr txBox="1">
            <a:spLocks/>
          </p:cNvSpPr>
          <p:nvPr/>
        </p:nvSpPr>
        <p:spPr>
          <a:xfrm>
            <a:off x="1143793" y="271618"/>
            <a:ext cx="6682959" cy="56437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400" b="1" dirty="0" smtClean="0">
                <a:solidFill>
                  <a:schemeClr val="tx1"/>
                </a:solidFill>
              </a:rPr>
              <a:t>TAE2.0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容器架构</a:t>
            </a:r>
            <a:endParaRPr lang="zh-CN" altLang="en-US" sz="2400" b="1" dirty="0" smtClean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124349" y="3675543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PHP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203848" y="3665536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Groovy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427984" y="3683951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Velocity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804248" y="3683951"/>
            <a:ext cx="8634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2754729" y="2778708"/>
            <a:ext cx="75484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权限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620293" y="2766179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Context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4553996" y="2766179"/>
            <a:ext cx="66607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7056276" y="2778708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过滤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6264495" y="2766179"/>
            <a:ext cx="68438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流控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639276" y="2778708"/>
            <a:ext cx="7887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绑定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5349020" y="2766179"/>
            <a:ext cx="75786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Caja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5364088" y="4221113"/>
            <a:ext cx="1152749" cy="79206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部署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521773" y="1484784"/>
            <a:ext cx="1219200" cy="35877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/>
              <a:t>资源管理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25969" y="971436"/>
            <a:ext cx="72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运维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390143" y="1628800"/>
            <a:ext cx="981870" cy="4320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日志</a:t>
            </a:r>
            <a:endParaRPr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378767" y="2564904"/>
            <a:ext cx="981870" cy="4320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监控</a:t>
            </a:r>
            <a:endParaRPr lang="zh-CN" altLang="en-US" dirty="0"/>
          </a:p>
        </p:txBody>
      </p:sp>
      <p:sp>
        <p:nvSpPr>
          <p:cNvPr id="73" name="圆角矩形 72"/>
          <p:cNvSpPr/>
          <p:nvPr/>
        </p:nvSpPr>
        <p:spPr>
          <a:xfrm>
            <a:off x="398100" y="3501008"/>
            <a:ext cx="981870" cy="4320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统计</a:t>
            </a:r>
            <a:endParaRPr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421778" y="4509120"/>
            <a:ext cx="981870" cy="4320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隔离</a:t>
            </a:r>
            <a:endParaRPr lang="zh-CN" altLang="en-US" dirty="0"/>
          </a:p>
        </p:txBody>
      </p:sp>
      <p:sp>
        <p:nvSpPr>
          <p:cNvPr id="75" name="圆角矩形 74"/>
          <p:cNvSpPr/>
          <p:nvPr/>
        </p:nvSpPr>
        <p:spPr>
          <a:xfrm>
            <a:off x="398100" y="5538057"/>
            <a:ext cx="981870" cy="4320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流控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563160" y="4235836"/>
            <a:ext cx="1123393" cy="79206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服务接入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843808" y="4239821"/>
            <a:ext cx="1123393" cy="79206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类加载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096679" y="4239822"/>
            <a:ext cx="1123393" cy="79206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组件加载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710733" y="3675543"/>
            <a:ext cx="8634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J2EE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42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1204913" y="274638"/>
            <a:ext cx="66436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tae2.0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容器未来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三方开放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47664" y="1772816"/>
            <a:ext cx="2089033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SDK</a:t>
            </a:r>
            <a:r>
              <a:rPr lang="zh-CN" altLang="en-US" dirty="0" smtClean="0"/>
              <a:t>控制台</a:t>
            </a:r>
            <a:endParaRPr lang="en-US" altLang="zh-CN" dirty="0" smtClean="0"/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版本管理</a:t>
            </a:r>
            <a:endParaRPr lang="en-US" altLang="zh-CN" dirty="0" smtClean="0"/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插件支持的优化</a:t>
            </a:r>
            <a:endParaRPr lang="en-US" altLang="zh-CN" dirty="0" smtClean="0"/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非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语言调试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1870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1204913" y="274638"/>
            <a:ext cx="66436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tae2.0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容器未来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自身优化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47664" y="1772816"/>
            <a:ext cx="3243196" cy="2908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监控、运维体系的优化</a:t>
            </a:r>
            <a:endParaRPr lang="en-US" altLang="zh-CN" dirty="0" smtClean="0"/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容器的健壮性以及性能优化</a:t>
            </a:r>
            <a:endParaRPr lang="en-US" altLang="zh-CN" dirty="0" smtClean="0"/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更多的语言支持</a:t>
            </a:r>
            <a:endParaRPr lang="en-US" altLang="zh-CN" dirty="0" smtClean="0"/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快速的升级</a:t>
            </a:r>
            <a:endParaRPr lang="en-US" altLang="zh-CN" dirty="0" smtClean="0"/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更好的安全和隔离</a:t>
            </a:r>
            <a:endParaRPr lang="en-US" altLang="zh-CN" dirty="0" smtClean="0"/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01660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1204913" y="274638"/>
            <a:ext cx="66436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路由中心未来规划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47664" y="1772816"/>
            <a:ext cx="2089033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多环境实施</a:t>
            </a:r>
            <a:endParaRPr lang="en-US" altLang="zh-CN" dirty="0" smtClean="0"/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定制化和可编程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078739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1204913" y="274638"/>
            <a:ext cx="66436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未来规划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自身优化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76872"/>
            <a:ext cx="75723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4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43793" y="271619"/>
            <a:ext cx="6682959" cy="493086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400" b="1" dirty="0" smtClean="0">
                <a:solidFill>
                  <a:schemeClr val="tx1"/>
                </a:solidFill>
              </a:rPr>
              <a:t>TAE2.0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 从无到有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-Tomcat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原型</a:t>
            </a:r>
            <a:endParaRPr lang="zh-CN" altLang="en-US" sz="2400" b="1" dirty="0" smtClean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885825"/>
            <a:ext cx="60579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1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43793" y="271619"/>
            <a:ext cx="6682959" cy="493086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400" b="1" dirty="0" smtClean="0">
                <a:solidFill>
                  <a:schemeClr val="tx1"/>
                </a:solidFill>
              </a:rPr>
              <a:t>TAE2.0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 从无到有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-</a:t>
            </a:r>
            <a:r>
              <a:rPr lang="zh-CN" altLang="en-US" sz="2400" b="1" dirty="0">
                <a:solidFill>
                  <a:schemeClr val="tx1"/>
                </a:solidFill>
              </a:rPr>
              <a:t>主要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的几个问题</a:t>
            </a:r>
            <a:endParaRPr lang="zh-CN" altLang="en-US" sz="2400" b="1" dirty="0" smtClean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552" y="1484784"/>
            <a:ext cx="8166210" cy="4878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大部分的业务需求都是基于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实现。</a:t>
            </a:r>
            <a:endParaRPr lang="en-US" altLang="zh-CN" dirty="0" smtClean="0"/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dirty="0" smtClean="0"/>
              <a:t>Tomcat</a:t>
            </a:r>
            <a:r>
              <a:rPr lang="zh-CN" altLang="en-US" dirty="0" smtClean="0"/>
              <a:t>提供全局的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配置，但是执行顺序在</a:t>
            </a:r>
            <a:r>
              <a:rPr lang="en-US" altLang="zh-CN" dirty="0" err="1" smtClean="0"/>
              <a:t>isv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之后。</a:t>
            </a:r>
            <a:endParaRPr lang="en-US" altLang="zh-CN" dirty="0" smtClean="0"/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/>
              <a:t>各个</a:t>
            </a:r>
            <a:r>
              <a:rPr lang="en-US" altLang="zh-CN" dirty="0"/>
              <a:t>web</a:t>
            </a:r>
            <a:r>
              <a:rPr lang="zh-CN" altLang="en-US" dirty="0" smtClean="0"/>
              <a:t>组件可能由</a:t>
            </a:r>
            <a:r>
              <a:rPr lang="en-US" altLang="zh-CN" dirty="0" smtClean="0"/>
              <a:t>TAE</a:t>
            </a:r>
            <a:r>
              <a:rPr lang="zh-CN" altLang="en-US" dirty="0" smtClean="0"/>
              <a:t>团队其他成员，业务团队，容器自身维护，集成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配置维护成本太高。</a:t>
            </a:r>
            <a:endParaRPr lang="en-US" altLang="zh-CN" dirty="0" smtClean="0"/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/>
              <a:t>组件需要经常修改，而容器存在上千个实例，发布的成本很高。</a:t>
            </a:r>
            <a:endParaRPr lang="en-US" altLang="zh-CN" dirty="0" smtClean="0"/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/>
              <a:t>所有的</a:t>
            </a:r>
            <a:r>
              <a:rPr lang="en-US" altLang="zh-CN" dirty="0" smtClean="0"/>
              <a:t>wrapper</a:t>
            </a:r>
            <a:r>
              <a:rPr lang="zh-CN" altLang="en-US" dirty="0" smtClean="0"/>
              <a:t>是运行在</a:t>
            </a:r>
            <a:r>
              <a:rPr lang="en-US" altLang="zh-CN" dirty="0" err="1" smtClean="0"/>
              <a:t>webappclassloader</a:t>
            </a:r>
            <a:r>
              <a:rPr lang="zh-CN" altLang="en-US" dirty="0" smtClean="0"/>
              <a:t>下（</a:t>
            </a:r>
            <a:r>
              <a:rPr lang="en-US" altLang="zh-CN" dirty="0" err="1" smtClean="0"/>
              <a:t>tccl</a:t>
            </a:r>
            <a:r>
              <a:rPr lang="zh-CN" altLang="en-US" dirty="0" smtClean="0"/>
              <a:t>），如何解决类冲突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等问题</a:t>
            </a:r>
            <a:endParaRPr lang="en-US" altLang="zh-CN" dirty="0" smtClean="0"/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安全性如何保证，如何隔离</a:t>
            </a:r>
            <a:r>
              <a:rPr lang="en-US" altLang="zh-CN" dirty="0" err="1" smtClean="0"/>
              <a:t>isv</a:t>
            </a:r>
            <a:r>
              <a:rPr lang="zh-CN" altLang="en-US" dirty="0" smtClean="0"/>
              <a:t>与容器的代码。</a:t>
            </a:r>
            <a:endParaRPr lang="en-US" altLang="zh-CN" dirty="0" smtClean="0"/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Isv</a:t>
            </a:r>
            <a:r>
              <a:rPr lang="zh-CN" altLang="en-US" dirty="0" smtClean="0"/>
              <a:t>在站外可以自由搭建服务的基础架构，在阿里云环境，需要使用阿里云的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zh-CN" altLang="en-US" dirty="0" smtClean="0"/>
              <a:t>相关服务，容器需要如何集成。</a:t>
            </a:r>
            <a:endParaRPr lang="en-US" altLang="zh-CN" dirty="0" smtClean="0"/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Web</a:t>
            </a:r>
            <a:r>
              <a:rPr lang="zh-CN" altLang="en-US" dirty="0" smtClean="0"/>
              <a:t>层的访问控制怎么做，如何集成</a:t>
            </a:r>
            <a:r>
              <a:rPr lang="en-US" altLang="zh-CN" dirty="0" smtClean="0"/>
              <a:t>tae</a:t>
            </a:r>
            <a:r>
              <a:rPr lang="zh-CN" altLang="en-US" dirty="0" smtClean="0"/>
              <a:t>现有的一些安全和业务组件</a:t>
            </a:r>
            <a:endParaRPr lang="en-US" altLang="zh-CN" dirty="0" smtClean="0"/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606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43793" y="271619"/>
            <a:ext cx="6682959" cy="493086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400" b="1" dirty="0" smtClean="0">
                <a:solidFill>
                  <a:schemeClr val="tx1"/>
                </a:solidFill>
              </a:rPr>
              <a:t>TAE2.0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 容器从无到有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-web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组件集成的技术选型</a:t>
            </a:r>
            <a:endParaRPr lang="zh-CN" altLang="en-US" sz="2400" b="1" dirty="0" smtClean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457366"/>
              </p:ext>
            </p:extLst>
          </p:nvPr>
        </p:nvGraphicFramePr>
        <p:xfrm>
          <a:off x="467544" y="1196752"/>
          <a:ext cx="8352928" cy="2473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29378"/>
                <a:gridCol w="2958363"/>
                <a:gridCol w="326518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技术选型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Tomcat valve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与</a:t>
                      </a:r>
                      <a:r>
                        <a:rPr lang="en-US" altLang="zh-CN" dirty="0" err="1" smtClean="0"/>
                        <a:t>isv</a:t>
                      </a:r>
                      <a:r>
                        <a:rPr lang="zh-CN" altLang="en-US" dirty="0" smtClean="0"/>
                        <a:t>代码完全隔离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顺序在</a:t>
                      </a:r>
                      <a:r>
                        <a:rPr lang="en-US" altLang="zh-CN" dirty="0" err="1" smtClean="0"/>
                        <a:t>isv</a:t>
                      </a:r>
                      <a:r>
                        <a:rPr lang="zh-CN" altLang="en-US" dirty="0" smtClean="0"/>
                        <a:t>代码调用之前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不存在</a:t>
                      </a:r>
                      <a:r>
                        <a:rPr lang="en-US" altLang="zh-CN" dirty="0" err="1" smtClean="0"/>
                        <a:t>classloader</a:t>
                      </a:r>
                      <a:r>
                        <a:rPr lang="zh-CN" altLang="en-US" dirty="0" smtClean="0"/>
                        <a:t>问题</a:t>
                      </a:r>
                      <a:endParaRPr lang="en-US" altLang="zh-CN" dirty="0" smtClean="0"/>
                    </a:p>
                    <a:p>
                      <a:pPr marL="0" indent="0"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无法定制</a:t>
                      </a:r>
                      <a:r>
                        <a:rPr lang="en-US" altLang="zh-CN" dirty="0" err="1" smtClean="0"/>
                        <a:t>url</a:t>
                      </a:r>
                      <a:r>
                        <a:rPr lang="en-US" altLang="zh-CN" baseline="0" dirty="0" smtClean="0"/>
                        <a:t> mapping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baseline="0" dirty="0" smtClean="0"/>
                        <a:t>概念相对于</a:t>
                      </a:r>
                      <a:r>
                        <a:rPr lang="en-US" altLang="zh-CN" baseline="0" dirty="0" smtClean="0"/>
                        <a:t>wrapper</a:t>
                      </a:r>
                      <a:r>
                        <a:rPr lang="zh-CN" altLang="en-US" baseline="0" dirty="0" smtClean="0"/>
                        <a:t>复杂</a:t>
                      </a:r>
                      <a:endParaRPr lang="en-US" altLang="zh-CN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baseline="0" dirty="0" smtClean="0"/>
                        <a:t>整合现有组件成本高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Web-fragment.xml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直接支持模块化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扩展性好，方便集成现有组件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顺序控制困难</a:t>
                      </a:r>
                      <a:endParaRPr lang="en-US" altLang="zh-CN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与</a:t>
                      </a:r>
                      <a:r>
                        <a:rPr lang="en-US" altLang="zh-CN" dirty="0" err="1" smtClean="0"/>
                        <a:t>isv</a:t>
                      </a:r>
                      <a:r>
                        <a:rPr lang="zh-CN" altLang="en-US" dirty="0" smtClean="0"/>
                        <a:t>的隔离性差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926605"/>
              </p:ext>
            </p:extLst>
          </p:nvPr>
        </p:nvGraphicFramePr>
        <p:xfrm>
          <a:off x="467544" y="3789040"/>
          <a:ext cx="8352928" cy="28094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52928"/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最终的技术方案</a:t>
                      </a:r>
                      <a:endParaRPr lang="zh-CN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marL="342900" indent="-342900">
                        <a:spcBef>
                          <a:spcPts val="1800"/>
                        </a:spcBef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使用标准</a:t>
                      </a:r>
                      <a:r>
                        <a:rPr lang="en-US" altLang="zh-CN" dirty="0" err="1" smtClean="0"/>
                        <a:t>webxml</a:t>
                      </a:r>
                      <a:r>
                        <a:rPr lang="zh-CN" altLang="en-US" dirty="0" smtClean="0"/>
                        <a:t>配置方式</a:t>
                      </a:r>
                      <a:endParaRPr lang="en-US" altLang="zh-CN" dirty="0" smtClean="0"/>
                    </a:p>
                    <a:p>
                      <a:pPr marL="342900" indent="-342900">
                        <a:spcBef>
                          <a:spcPts val="1800"/>
                        </a:spcBef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扩展</a:t>
                      </a:r>
                      <a:r>
                        <a:rPr lang="en-US" altLang="zh-CN" dirty="0" smtClean="0"/>
                        <a:t>tomcat</a:t>
                      </a:r>
                      <a:r>
                        <a:rPr lang="zh-CN" altLang="en-US" dirty="0" smtClean="0"/>
                        <a:t>的加载流程解决顺序控制问题</a:t>
                      </a:r>
                      <a:endParaRPr lang="en-US" altLang="zh-CN" dirty="0" smtClean="0"/>
                    </a:p>
                    <a:p>
                      <a:pPr marL="342900" indent="-342900">
                        <a:spcBef>
                          <a:spcPts val="1800"/>
                        </a:spcBef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解决</a:t>
                      </a:r>
                      <a:r>
                        <a:rPr lang="en-US" altLang="zh-CN" dirty="0" err="1" smtClean="0"/>
                        <a:t>contextclassloader</a:t>
                      </a:r>
                      <a:r>
                        <a:rPr lang="zh-CN" altLang="en-US" dirty="0" smtClean="0"/>
                        <a:t>的问题</a:t>
                      </a:r>
                      <a:endParaRPr lang="en-US" altLang="zh-CN" dirty="0" smtClean="0"/>
                    </a:p>
                    <a:p>
                      <a:pPr marL="342900" indent="-342900">
                        <a:spcBef>
                          <a:spcPts val="1800"/>
                        </a:spcBef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同样支持组件化和插件化</a:t>
                      </a:r>
                      <a:endParaRPr lang="en-US" altLang="zh-CN" dirty="0" smtClean="0"/>
                    </a:p>
                    <a:p>
                      <a:pPr marL="342900" indent="-342900">
                        <a:spcBef>
                          <a:spcPts val="1800"/>
                        </a:spcBef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需要支持组建的快速发布和更新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64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 txBox="1">
            <a:spLocks/>
          </p:cNvSpPr>
          <p:nvPr/>
        </p:nvSpPr>
        <p:spPr bwMode="auto">
          <a:xfrm>
            <a:off x="1204913" y="274638"/>
            <a:ext cx="66436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如何切入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4"/>
            <a:ext cx="4824536" cy="559151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860032" y="1988840"/>
            <a:ext cx="411119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继承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Webapploader</a:t>
            </a:r>
            <a:endParaRPr lang="en-US" altLang="zh-CN" dirty="0" smtClean="0"/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zh-CN" altLang="en-US" dirty="0" smtClean="0"/>
              <a:t>修改</a:t>
            </a:r>
            <a:r>
              <a:rPr lang="en-US" altLang="zh-CN" dirty="0" smtClean="0"/>
              <a:t>context.xml</a:t>
            </a:r>
            <a:r>
              <a:rPr lang="zh-CN" altLang="en-US" dirty="0" smtClean="0"/>
              <a:t>指定</a:t>
            </a:r>
            <a:r>
              <a:rPr lang="en-US" altLang="zh-CN" dirty="0" err="1" smtClean="0"/>
              <a:t>webapploader</a:t>
            </a:r>
            <a:endParaRPr lang="en-US" altLang="zh-CN" dirty="0" smtClean="0"/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TaeWebapploader</a:t>
            </a:r>
            <a:r>
              <a:rPr lang="zh-CN" altLang="en-US" dirty="0" smtClean="0"/>
              <a:t>嵌入自己的逻辑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86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 txBox="1">
            <a:spLocks/>
          </p:cNvSpPr>
          <p:nvPr/>
        </p:nvSpPr>
        <p:spPr bwMode="auto">
          <a:xfrm>
            <a:off x="1204913" y="274638"/>
            <a:ext cx="66436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TAE2.0 web component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7411" name="文本框 3"/>
          <p:cNvSpPr txBox="1">
            <a:spLocks noChangeArrowheads="1"/>
          </p:cNvSpPr>
          <p:nvPr/>
        </p:nvSpPr>
        <p:spPr bwMode="auto">
          <a:xfrm>
            <a:off x="392113" y="4868863"/>
            <a:ext cx="8013732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400" b="1" dirty="0"/>
              <a:t>查找：</a:t>
            </a:r>
            <a:r>
              <a:rPr lang="zh-CN" altLang="en-US" sz="1400" dirty="0"/>
              <a:t>查找定义了如何查找</a:t>
            </a:r>
            <a:r>
              <a:rPr lang="en-US" altLang="zh-CN" sz="1400" dirty="0"/>
              <a:t>web component</a:t>
            </a:r>
            <a:r>
              <a:rPr lang="zh-CN" altLang="en-US" sz="1400" dirty="0"/>
              <a:t>，主要支持</a:t>
            </a:r>
            <a:r>
              <a:rPr lang="en-US" altLang="zh-CN" sz="1400" dirty="0" err="1"/>
              <a:t>classPath</a:t>
            </a:r>
            <a:r>
              <a:rPr lang="zh-CN" altLang="en-US" sz="1400" dirty="0"/>
              <a:t>和</a:t>
            </a:r>
            <a:r>
              <a:rPr lang="en-US" altLang="zh-CN" sz="1400" dirty="0"/>
              <a:t>diamond</a:t>
            </a:r>
            <a:r>
              <a:rPr lang="zh-CN" altLang="en-US" sz="1400" dirty="0"/>
              <a:t>两种查找方式</a:t>
            </a:r>
            <a:endParaRPr lang="en-US" altLang="zh-CN" sz="1400" dirty="0"/>
          </a:p>
          <a:p>
            <a:pPr>
              <a:spcBef>
                <a:spcPts val="600"/>
              </a:spcBef>
            </a:pPr>
            <a:r>
              <a:rPr lang="zh-CN" altLang="en-US" sz="1400" b="1" dirty="0"/>
              <a:t>解析：</a:t>
            </a:r>
            <a:r>
              <a:rPr lang="zh-CN" altLang="en-US" sz="1400" dirty="0"/>
              <a:t>解析目前整个</a:t>
            </a:r>
            <a:r>
              <a:rPr lang="en-US" altLang="zh-CN" sz="1400" dirty="0"/>
              <a:t>web component</a:t>
            </a:r>
            <a:r>
              <a:rPr lang="zh-CN" altLang="en-US" sz="1400" dirty="0"/>
              <a:t>是定义在</a:t>
            </a:r>
            <a:r>
              <a:rPr lang="en-US" altLang="zh-CN" sz="1400" dirty="0"/>
              <a:t>web.xml</a:t>
            </a:r>
            <a:r>
              <a:rPr lang="zh-CN" altLang="en-US" sz="1400" dirty="0"/>
              <a:t>文件，并通过标准的</a:t>
            </a:r>
            <a:r>
              <a:rPr lang="en-US" altLang="zh-CN" sz="1400" dirty="0" err="1"/>
              <a:t>webxml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api</a:t>
            </a:r>
            <a:r>
              <a:rPr lang="zh-CN" altLang="en-US" sz="1400" dirty="0"/>
              <a:t>解析配置</a:t>
            </a:r>
            <a:endParaRPr lang="en-US" altLang="zh-CN" sz="1400" dirty="0"/>
          </a:p>
          <a:p>
            <a:pPr>
              <a:spcBef>
                <a:spcPts val="600"/>
              </a:spcBef>
            </a:pPr>
            <a:r>
              <a:rPr lang="zh-CN" altLang="en-US" sz="1400" b="1" dirty="0"/>
              <a:t>初始化：</a:t>
            </a:r>
            <a:r>
              <a:rPr lang="zh-CN" altLang="en-US" sz="1400" dirty="0"/>
              <a:t>重写了</a:t>
            </a:r>
            <a:r>
              <a:rPr lang="en-US" altLang="zh-CN" sz="1400" dirty="0"/>
              <a:t>tomcat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InstanceManager</a:t>
            </a:r>
            <a:r>
              <a:rPr lang="zh-CN" altLang="en-US" sz="1400" dirty="0"/>
              <a:t>，桥接</a:t>
            </a:r>
            <a:r>
              <a:rPr lang="en-US" altLang="zh-CN" sz="1400" dirty="0"/>
              <a:t>tomcat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diamond</a:t>
            </a:r>
            <a:r>
              <a:rPr lang="zh-CN" altLang="en-US" sz="1400" dirty="0"/>
              <a:t>，最终通过</a:t>
            </a:r>
            <a:r>
              <a:rPr lang="en-US" altLang="zh-CN" sz="1400" dirty="0"/>
              <a:t>Spring</a:t>
            </a:r>
            <a:r>
              <a:rPr lang="zh-CN" altLang="en-US" sz="1400" dirty="0"/>
              <a:t>管理组件</a:t>
            </a:r>
            <a:endParaRPr lang="en-US" altLang="zh-CN" sz="1400" dirty="0"/>
          </a:p>
          <a:p>
            <a:pPr>
              <a:spcBef>
                <a:spcPts val="600"/>
              </a:spcBef>
            </a:pPr>
            <a:r>
              <a:rPr lang="zh-CN" altLang="en-US" sz="1400" b="1" dirty="0"/>
              <a:t>过滤：</a:t>
            </a:r>
            <a:r>
              <a:rPr lang="zh-CN" altLang="en-US" sz="1400" dirty="0" smtClean="0"/>
              <a:t>通过</a:t>
            </a:r>
            <a:r>
              <a:rPr lang="zh-CN" altLang="en-US" sz="1400" dirty="0"/>
              <a:t>组建</a:t>
            </a:r>
            <a:r>
              <a:rPr lang="zh-CN" altLang="en-US" sz="1400" dirty="0" smtClean="0"/>
              <a:t>的</a:t>
            </a:r>
            <a:r>
              <a:rPr lang="zh-CN" altLang="en-US" sz="1400" dirty="0"/>
              <a:t>生命周期拦截，对组件进行预处理，预处理可以实现一些注入以及过滤的需求</a:t>
            </a:r>
            <a:endParaRPr lang="en-US" altLang="zh-CN" sz="1400" dirty="0"/>
          </a:p>
          <a:p>
            <a:pPr>
              <a:spcBef>
                <a:spcPts val="600"/>
              </a:spcBef>
            </a:pPr>
            <a:r>
              <a:rPr lang="zh-CN" altLang="en-US" sz="1400" b="1" dirty="0"/>
              <a:t>排序：</a:t>
            </a:r>
            <a:r>
              <a:rPr lang="zh-CN" altLang="en-US" sz="1400" dirty="0"/>
              <a:t>组件的顺序和依赖性，是整个调用链的重点 ，也是重要的规范，目前容器会统一的管理</a:t>
            </a:r>
            <a:endParaRPr lang="en-US" altLang="zh-CN" sz="1400" dirty="0"/>
          </a:p>
          <a:p>
            <a:pPr>
              <a:spcBef>
                <a:spcPct val="0"/>
              </a:spcBef>
            </a:pPr>
            <a:endParaRPr lang="zh-CN" altLang="en-US" sz="1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41073"/>
            <a:ext cx="82772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43096</TotalTime>
  <Words>2336</Words>
  <Application>Microsoft Office PowerPoint</Application>
  <PresentationFormat>全屏显示(4:3)</PresentationFormat>
  <Paragraphs>340</Paragraphs>
  <Slides>43</Slides>
  <Notes>1</Notes>
  <HiddenSlides>0</HiddenSlides>
  <MMClips>0</MMClips>
  <ScaleCrop>false</ScaleCrop>
  <HeadingPairs>
    <vt:vector size="10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链接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隶书</vt:lpstr>
      <vt:lpstr>宋体</vt:lpstr>
      <vt:lpstr>微软雅黑</vt:lpstr>
      <vt:lpstr>Arial</vt:lpstr>
      <vt:lpstr>Calibri</vt:lpstr>
      <vt:lpstr>Wingdings</vt:lpstr>
      <vt:lpstr>Office 主题​​</vt:lpstr>
      <vt:lpstr>D:\docs\jae\晋升ppt\业务规则.docx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zeyuan.wl</dc:creator>
  <cp:lastModifiedBy>王凌翔</cp:lastModifiedBy>
  <cp:revision>921</cp:revision>
  <dcterms:created xsi:type="dcterms:W3CDTF">2011-03-30T07:48:22Z</dcterms:created>
  <dcterms:modified xsi:type="dcterms:W3CDTF">2015-05-20T07:06:03Z</dcterms:modified>
</cp:coreProperties>
</file>