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411" r:id="rId3"/>
    <p:sldId id="484" r:id="rId4"/>
    <p:sldId id="468" r:id="rId5"/>
    <p:sldId id="469" r:id="rId6"/>
    <p:sldId id="463" r:id="rId7"/>
    <p:sldId id="470" r:id="rId8"/>
    <p:sldId id="489" r:id="rId9"/>
    <p:sldId id="479" r:id="rId10"/>
    <p:sldId id="473" r:id="rId11"/>
    <p:sldId id="472" r:id="rId12"/>
    <p:sldId id="353" r:id="rId13"/>
    <p:sldId id="476" r:id="rId14"/>
    <p:sldId id="371" r:id="rId15"/>
    <p:sldId id="414" r:id="rId16"/>
    <p:sldId id="491" r:id="rId17"/>
    <p:sldId id="492" r:id="rId18"/>
    <p:sldId id="373" r:id="rId19"/>
    <p:sldId id="482" r:id="rId20"/>
    <p:sldId id="445" r:id="rId21"/>
    <p:sldId id="477" r:id="rId22"/>
    <p:sldId id="450" r:id="rId23"/>
    <p:sldId id="494" r:id="rId24"/>
    <p:sldId id="453" r:id="rId25"/>
    <p:sldId id="455" r:id="rId26"/>
    <p:sldId id="465" r:id="rId27"/>
    <p:sldId id="458" r:id="rId28"/>
    <p:sldId id="454" r:id="rId29"/>
    <p:sldId id="460" r:id="rId30"/>
    <p:sldId id="461" r:id="rId31"/>
    <p:sldId id="497" r:id="rId32"/>
    <p:sldId id="496" r:id="rId33"/>
    <p:sldId id="495" r:id="rId34"/>
    <p:sldId id="274"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C96"/>
    <a:srgbClr val="3A89FF"/>
    <a:srgbClr val="D4E0EE"/>
    <a:srgbClr val="CCD6AB"/>
    <a:srgbClr val="CDD4EA"/>
    <a:srgbClr val="FF9196"/>
    <a:srgbClr val="DCE6C5"/>
    <a:srgbClr val="A6D6E2"/>
    <a:srgbClr val="F9FBFB"/>
    <a:srgbClr val="77A1FF"/>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92" autoAdjust="0"/>
    <p:restoredTop sz="99824" autoAdjust="0"/>
  </p:normalViewPr>
  <p:slideViewPr>
    <p:cSldViewPr>
      <p:cViewPr>
        <p:scale>
          <a:sx n="75" d="100"/>
          <a:sy n="75" d="100"/>
        </p:scale>
        <p:origin x="-774" y="-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p:cViewPr varScale="1">
        <p:scale>
          <a:sx n="56" d="100"/>
          <a:sy n="56" d="100"/>
        </p:scale>
        <p:origin x="-287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1"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C74DDD-D309-4001-8E1C-9029110B9094}" type="datetimeFigureOut">
              <a:rPr lang="en-US" smtClean="0"/>
              <a:pPr/>
              <a:t>6/10/2014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3C76C0-B30F-40A2-B4DA-DD71F2F15172}"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4041A3F8-0972-4AC4-9993-0BFFF6ECADD2}" type="datetimeFigureOut">
              <a:rPr lang="zh-CN" altLang="en-US" smtClean="0"/>
              <a:pPr/>
              <a:t>2014/6/10</a:t>
            </a:fld>
            <a:endParaRPr lang="zh-CN" altLang="en-US" dirty="0"/>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6D12989C-C9C3-4673-B1E5-B73DC641FA27}"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itchFamily="34" charset="-122"/>
        <a:cs typeface="+mn-cs"/>
      </a:defRPr>
    </a:lvl1pPr>
    <a:lvl2pPr marL="457200" algn="l" defTabSz="914400" rtl="0" eaLnBrk="1" latinLnBrk="0" hangingPunct="1">
      <a:defRPr sz="1200" kern="1200">
        <a:solidFill>
          <a:schemeClr val="tx1"/>
        </a:solidFill>
        <a:latin typeface="+mn-lt"/>
        <a:ea typeface="微软雅黑" pitchFamily="34" charset="-122"/>
        <a:cs typeface="+mn-cs"/>
      </a:defRPr>
    </a:lvl2pPr>
    <a:lvl3pPr marL="914400" algn="l" defTabSz="914400" rtl="0" eaLnBrk="1" latinLnBrk="0" hangingPunct="1">
      <a:defRPr sz="1200" kern="1200">
        <a:solidFill>
          <a:schemeClr val="tx1"/>
        </a:solidFill>
        <a:latin typeface="+mn-lt"/>
        <a:ea typeface="微软雅黑" pitchFamily="34" charset="-122"/>
        <a:cs typeface="+mn-cs"/>
      </a:defRPr>
    </a:lvl3pPr>
    <a:lvl4pPr marL="1371600" algn="l" defTabSz="914400" rtl="0" eaLnBrk="1" latinLnBrk="0" hangingPunct="1">
      <a:defRPr sz="1200" kern="1200">
        <a:solidFill>
          <a:schemeClr val="tx1"/>
        </a:solidFill>
        <a:latin typeface="+mn-lt"/>
        <a:ea typeface="微软雅黑" pitchFamily="34" charset="-122"/>
        <a:cs typeface="+mn-cs"/>
      </a:defRPr>
    </a:lvl4pPr>
    <a:lvl5pPr marL="1828800" algn="l" defTabSz="914400" rtl="0" eaLnBrk="1" latinLnBrk="0" hangingPunct="1">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D12989C-C9C3-4673-B1E5-B73DC641FA27}"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重大业务模型，系统架构升级方面的工作简单讲到这里。</a:t>
            </a:r>
            <a:r>
              <a:rPr lang="zh-CN" altLang="en-US" baseline="0" dirty="0" smtClean="0"/>
              <a:t> 接下来讲一下在安全与稳定性方面的工作。</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6D12989C-C9C3-4673-B1E5-B73DC641FA27}"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baseline="0" dirty="0" smtClean="0"/>
              <a:t>安全与稳定是建站平台的生命线。但过去两年曾经有一段时间安全问题频发，这是几个内外部的反馈案例。这个问题严重威胁到淘宝平台的信誉和公信力。</a:t>
            </a:r>
            <a:endParaRPr lang="en-US" dirty="0"/>
          </a:p>
        </p:txBody>
      </p:sp>
      <p:sp>
        <p:nvSpPr>
          <p:cNvPr id="4" name="Slide Number Placeholder 3"/>
          <p:cNvSpPr>
            <a:spLocks noGrp="1"/>
          </p:cNvSpPr>
          <p:nvPr>
            <p:ph type="sldNum" sz="quarter" idx="10"/>
          </p:nvPr>
        </p:nvSpPr>
        <p:spPr/>
        <p:txBody>
          <a:bodyPr/>
          <a:lstStyle/>
          <a:p>
            <a:fld id="{6D12989C-C9C3-4673-B1E5-B73DC641FA27}" type="slidenum">
              <a:rPr lang="zh-CN" altLang="en-US" smtClean="0"/>
              <a:pPr/>
              <a:t>11</a:t>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通过系统的梳理，对陆续出现的违规手段进行分析，将其主要归纳为四类问题。即</a:t>
            </a:r>
            <a:r>
              <a:rPr lang="en-US" altLang="zh-CN" baseline="0" dirty="0" smtClean="0"/>
              <a:t>Style</a:t>
            </a:r>
            <a:r>
              <a:rPr lang="zh-CN" altLang="en-US" baseline="0" dirty="0" smtClean="0"/>
              <a:t>，</a:t>
            </a:r>
            <a:r>
              <a:rPr lang="en-US" altLang="zh-CN" baseline="0" dirty="0" smtClean="0"/>
              <a:t>DOM</a:t>
            </a:r>
            <a:r>
              <a:rPr lang="zh-CN" altLang="en-US" baseline="0" dirty="0" smtClean="0"/>
              <a:t>开放输入是图片覆盖攻击及</a:t>
            </a:r>
            <a:r>
              <a:rPr lang="en-US" altLang="zh-CN" baseline="0" dirty="0" err="1" smtClean="0"/>
              <a:t>XSS</a:t>
            </a:r>
            <a:r>
              <a:rPr lang="zh-CN" altLang="en-US" baseline="0" dirty="0" smtClean="0"/>
              <a:t>攻击的主要入口。</a:t>
            </a:r>
            <a:r>
              <a:rPr lang="en-US" altLang="zh-CN" baseline="0" dirty="0" smtClean="0"/>
              <a:t>ISV</a:t>
            </a:r>
            <a:r>
              <a:rPr lang="zh-CN" altLang="en-US" baseline="0" dirty="0" smtClean="0"/>
              <a:t>的</a:t>
            </a:r>
            <a:r>
              <a:rPr lang="en-US" altLang="zh-CN" baseline="0" dirty="0" err="1" smtClean="0"/>
              <a:t>iframe</a:t>
            </a:r>
            <a:r>
              <a:rPr lang="zh-CN" altLang="en-US" baseline="0" dirty="0" smtClean="0"/>
              <a:t>模块是自动跳转，二跳，</a:t>
            </a:r>
            <a:r>
              <a:rPr lang="en-US" altLang="zh-CN" baseline="0" dirty="0" err="1" smtClean="0"/>
              <a:t>FlashXSS</a:t>
            </a:r>
            <a:r>
              <a:rPr lang="zh-CN" altLang="en-US" baseline="0" dirty="0" smtClean="0"/>
              <a:t>攻击的主要根源。历史上合规</a:t>
            </a:r>
            <a:r>
              <a:rPr lang="en-US" altLang="zh-CN" baseline="0" dirty="0" err="1" smtClean="0"/>
              <a:t>img</a:t>
            </a:r>
            <a:r>
              <a:rPr lang="en-US" altLang="zh-CN" baseline="0" dirty="0" smtClean="0"/>
              <a:t> </a:t>
            </a:r>
            <a:r>
              <a:rPr lang="en-US" altLang="zh-CN" baseline="0" dirty="0" err="1" smtClean="0"/>
              <a:t>src</a:t>
            </a:r>
            <a:r>
              <a:rPr lang="zh-CN" altLang="en-US" baseline="0" dirty="0" smtClean="0"/>
              <a:t>外链，官方偶尔出现的</a:t>
            </a:r>
            <a:r>
              <a:rPr lang="en-US" altLang="zh-CN" baseline="0" dirty="0" err="1" smtClean="0"/>
              <a:t>XSS</a:t>
            </a:r>
            <a:r>
              <a:rPr lang="zh-CN" altLang="en-US" baseline="0" dirty="0" smtClean="0"/>
              <a:t>漏洞也不时带来问题。</a:t>
            </a:r>
            <a:endParaRPr lang="en-US" altLang="zh-CN" baseline="0" dirty="0" smtClean="0"/>
          </a:p>
          <a:p>
            <a:r>
              <a:rPr lang="zh-CN" altLang="en-US" baseline="0" dirty="0" smtClean="0"/>
              <a:t>     在没有前端规范及过滤引擎等基础设施没有做好准备的时候，店铺页面允许卖家，设计师及</a:t>
            </a:r>
            <a:r>
              <a:rPr lang="en-US" altLang="zh-CN" baseline="0" dirty="0" smtClean="0"/>
              <a:t>ISV</a:t>
            </a:r>
            <a:r>
              <a:rPr lang="zh-CN" altLang="en-US" baseline="0" dirty="0" smtClean="0"/>
              <a:t>以自定义</a:t>
            </a:r>
            <a:r>
              <a:rPr lang="en-US" altLang="zh-CN" baseline="0" dirty="0" smtClean="0"/>
              <a:t>html</a:t>
            </a:r>
            <a:r>
              <a:rPr lang="zh-CN" altLang="en-US" baseline="0" dirty="0" smtClean="0"/>
              <a:t>装修开放的步子迈大了的既成事实给安全问题处理带来较多困难。</a:t>
            </a:r>
            <a:endParaRPr lang="en-US" altLang="zh-CN" baseline="0" dirty="0" smtClean="0"/>
          </a:p>
          <a:p>
            <a:r>
              <a:rPr lang="en-US" altLang="zh-CN" baseline="0" dirty="0" smtClean="0"/>
              <a:t>    </a:t>
            </a:r>
            <a:r>
              <a:rPr lang="zh-CN" altLang="en-US" baseline="0" dirty="0" smtClean="0"/>
              <a:t>一方面是早期过滤引擎的实现机制导致修复效率低下。</a:t>
            </a:r>
            <a:endParaRPr lang="en-US" altLang="zh-CN" baseline="0" dirty="0" smtClean="0"/>
          </a:p>
          <a:p>
            <a:r>
              <a:rPr lang="zh-CN" altLang="en-US" baseline="0" dirty="0" smtClean="0"/>
              <a:t>    第二个方面是“很多用来违规的</a:t>
            </a:r>
            <a:r>
              <a:rPr lang="en-US" altLang="zh-CN" baseline="0" dirty="0" smtClean="0"/>
              <a:t>DOM</a:t>
            </a:r>
            <a:r>
              <a:rPr lang="zh-CN" altLang="en-US" baseline="0" dirty="0" smtClean="0"/>
              <a:t>和</a:t>
            </a:r>
            <a:r>
              <a:rPr lang="en-US" altLang="zh-CN" baseline="0" dirty="0" smtClean="0"/>
              <a:t>CSS</a:t>
            </a:r>
            <a:r>
              <a:rPr lang="zh-CN" altLang="en-US" baseline="0" dirty="0" smtClean="0"/>
              <a:t>手段被大量卖家和第三方正常使用”，要保证兼容性，</a:t>
            </a:r>
            <a:r>
              <a:rPr lang="zh-CN" altLang="en-US" sz="1200" b="0" i="0" kern="1200" dirty="0" smtClean="0">
                <a:solidFill>
                  <a:schemeClr val="tx1"/>
                </a:solidFill>
                <a:latin typeface="+mn-lt"/>
                <a:ea typeface="微软雅黑" pitchFamily="34" charset="-122"/>
                <a:cs typeface="+mn-cs"/>
              </a:rPr>
              <a:t>不出现大面积反馈的情况下优雅的点杀。带着镣铐跳舞有的时候比较有难度。。</a:t>
            </a:r>
            <a:endParaRPr lang="en-US" altLang="zh-CN" sz="1200" b="0" i="0" kern="1200" dirty="0" smtClean="0">
              <a:solidFill>
                <a:schemeClr val="tx1"/>
              </a:solidFill>
              <a:latin typeface="+mn-lt"/>
              <a:ea typeface="微软雅黑" pitchFamily="34" charset="-122"/>
              <a:cs typeface="+mn-cs"/>
            </a:endParaRPr>
          </a:p>
          <a:p>
            <a:r>
              <a:rPr lang="en-US" altLang="zh-CN" sz="1200" b="0" i="0" kern="1200" baseline="0" dirty="0" smtClean="0">
                <a:solidFill>
                  <a:schemeClr val="tx1"/>
                </a:solidFill>
                <a:latin typeface="+mn-lt"/>
                <a:ea typeface="微软雅黑" pitchFamily="34" charset="-122"/>
                <a:cs typeface="+mn-cs"/>
              </a:rPr>
              <a:t>    </a:t>
            </a:r>
            <a:r>
              <a:rPr lang="zh-CN" altLang="en-US" sz="1200" b="0" i="0" kern="1200" baseline="0" dirty="0" smtClean="0">
                <a:solidFill>
                  <a:schemeClr val="tx1"/>
                </a:solidFill>
                <a:latin typeface="+mn-lt"/>
                <a:ea typeface="微软雅黑" pitchFamily="34" charset="-122"/>
                <a:cs typeface="+mn-cs"/>
              </a:rPr>
              <a:t>第三方面，对前端开放的本质认识不够，人才储备缺乏，强大的业务响应压力则导致“增量容易，存量难”，“被动修复容易”，“主动发现难”。</a:t>
            </a:r>
            <a:r>
              <a:rPr lang="en-US" altLang="zh-CN" sz="1200" b="0" i="0" kern="1200" baseline="0" dirty="0" smtClean="0">
                <a:solidFill>
                  <a:schemeClr val="tx1"/>
                </a:solidFill>
                <a:latin typeface="+mn-lt"/>
                <a:ea typeface="微软雅黑" pitchFamily="34" charset="-122"/>
                <a:cs typeface="+mn-cs"/>
              </a:rPr>
              <a:t>    </a:t>
            </a:r>
          </a:p>
          <a:p>
            <a:r>
              <a:rPr lang="en-US" altLang="zh-CN" sz="1200" b="0" i="0" kern="1200" baseline="0" dirty="0" smtClean="0">
                <a:solidFill>
                  <a:schemeClr val="tx1"/>
                </a:solidFill>
                <a:latin typeface="+mn-lt"/>
                <a:ea typeface="微软雅黑" pitchFamily="34" charset="-122"/>
                <a:cs typeface="+mn-cs"/>
              </a:rPr>
              <a:t>    </a:t>
            </a:r>
            <a:r>
              <a:rPr lang="zh-CN" altLang="en-US" sz="1200" b="0" i="0" kern="1200" baseline="0" dirty="0" smtClean="0">
                <a:solidFill>
                  <a:schemeClr val="tx1"/>
                </a:solidFill>
                <a:latin typeface="+mn-lt"/>
                <a:ea typeface="微软雅黑" pitchFamily="34" charset="-122"/>
                <a:cs typeface="+mn-cs"/>
              </a:rPr>
              <a:t>在这种困境下，我站出来主导了构筑店铺安全防控的系统化建设。首先，是事前推动系统改造和前端规范化； 其次是过滤引擎的优化；</a:t>
            </a:r>
            <a:endParaRPr lang="en-US" altLang="zh-CN" sz="1200" b="0" i="0" kern="1200" baseline="0" dirty="0" smtClean="0">
              <a:solidFill>
                <a:schemeClr val="tx1"/>
              </a:solidFill>
              <a:latin typeface="+mn-lt"/>
              <a:ea typeface="微软雅黑" pitchFamily="34" charset="-122"/>
              <a:cs typeface="+mn-cs"/>
            </a:endParaRPr>
          </a:p>
          <a:p>
            <a:r>
              <a:rPr lang="zh-CN" altLang="en-US" sz="1200" b="0" i="0" kern="1200" baseline="0" dirty="0" smtClean="0">
                <a:solidFill>
                  <a:schemeClr val="tx1"/>
                </a:solidFill>
                <a:latin typeface="+mn-lt"/>
                <a:ea typeface="微软雅黑" pitchFamily="34" charset="-122"/>
                <a:cs typeface="+mn-cs"/>
              </a:rPr>
              <a:t>最后搭建页面自动扫描系统自动发现违规案例并人工介入主动发现根源。</a:t>
            </a:r>
            <a:endParaRPr lang="en-US" altLang="zh-CN" sz="1200" b="0" i="0" kern="1200" baseline="0" dirty="0" smtClean="0">
              <a:solidFill>
                <a:schemeClr val="tx1"/>
              </a:solidFill>
              <a:latin typeface="+mn-lt"/>
              <a:ea typeface="微软雅黑" pitchFamily="34" charset="-122"/>
              <a:cs typeface="+mn-cs"/>
            </a:endParaRPr>
          </a:p>
        </p:txBody>
      </p:sp>
      <p:sp>
        <p:nvSpPr>
          <p:cNvPr id="4" name="灯片编号占位符 3"/>
          <p:cNvSpPr>
            <a:spLocks noGrp="1"/>
          </p:cNvSpPr>
          <p:nvPr>
            <p:ph type="sldNum" sz="quarter" idx="10"/>
          </p:nvPr>
        </p:nvSpPr>
        <p:spPr/>
        <p:txBody>
          <a:bodyPr/>
          <a:lstStyle/>
          <a:p>
            <a:fld id="{6D12989C-C9C3-4673-B1E5-B73DC641FA27}"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在系统改造及规范化方面的主要工作有：</a:t>
            </a:r>
            <a:endParaRPr lang="en-US" altLang="zh-CN" dirty="0" smtClean="0"/>
          </a:p>
          <a:p>
            <a:r>
              <a:rPr lang="en-US" altLang="zh-CN" dirty="0" smtClean="0"/>
              <a:t>1.</a:t>
            </a:r>
            <a:r>
              <a:rPr lang="zh-CN" altLang="en-US" dirty="0" smtClean="0"/>
              <a:t>给出</a:t>
            </a:r>
            <a:r>
              <a:rPr lang="en-US" altLang="zh-CN" dirty="0" smtClean="0"/>
              <a:t>detail</a:t>
            </a:r>
            <a:r>
              <a:rPr lang="zh-CN" altLang="en-US" dirty="0" smtClean="0"/>
              <a:t>，</a:t>
            </a:r>
            <a:r>
              <a:rPr lang="en-US" altLang="zh-CN" dirty="0" err="1" smtClean="0"/>
              <a:t>malldetail</a:t>
            </a:r>
            <a:r>
              <a:rPr lang="zh-CN" altLang="en-US" baseline="0" dirty="0" smtClean="0"/>
              <a:t> 页面改造的关键技术方案。其中包括</a:t>
            </a:r>
            <a:r>
              <a:rPr lang="en-US" altLang="zh-CN" baseline="0" dirty="0" err="1" smtClean="0"/>
              <a:t>zIndex</a:t>
            </a:r>
            <a:r>
              <a:rPr lang="zh-CN" altLang="en-US" baseline="0" dirty="0" smtClean="0"/>
              <a:t>规范化，</a:t>
            </a:r>
            <a:r>
              <a:rPr lang="en-US" altLang="zh-CN" baseline="0" dirty="0" smtClean="0"/>
              <a:t>class</a:t>
            </a:r>
            <a:r>
              <a:rPr lang="zh-CN" altLang="en-US" baseline="0" dirty="0" smtClean="0"/>
              <a:t>命名规范化；装修区域与</a:t>
            </a:r>
            <a:r>
              <a:rPr lang="en-US" altLang="zh-CN" baseline="0" dirty="0" smtClean="0"/>
              <a:t>SKU</a:t>
            </a:r>
            <a:r>
              <a:rPr lang="zh-CN" altLang="en-US" baseline="0" dirty="0" smtClean="0"/>
              <a:t>区域</a:t>
            </a:r>
            <a:r>
              <a:rPr lang="en-US" altLang="zh-CN" baseline="0" dirty="0" err="1" smtClean="0"/>
              <a:t>dom</a:t>
            </a:r>
            <a:r>
              <a:rPr lang="en-US" altLang="zh-CN" baseline="0" dirty="0" smtClean="0"/>
              <a:t> class</a:t>
            </a:r>
            <a:r>
              <a:rPr lang="zh-CN" altLang="en-US" baseline="0" dirty="0" smtClean="0"/>
              <a:t>前缀彻底分离；官方重要</a:t>
            </a:r>
            <a:r>
              <a:rPr lang="en-US" altLang="zh-CN" baseline="0" dirty="0" smtClean="0"/>
              <a:t>class </a:t>
            </a:r>
            <a:r>
              <a:rPr lang="zh-CN" altLang="en-US" baseline="0" dirty="0" smtClean="0"/>
              <a:t>黑名单化的自动化机制。并跟店铺前端，</a:t>
            </a:r>
            <a:r>
              <a:rPr lang="en-US" altLang="zh-CN" baseline="0" dirty="0" smtClean="0"/>
              <a:t>Detail</a:t>
            </a:r>
            <a:r>
              <a:rPr lang="zh-CN" altLang="en-US" baseline="0" dirty="0" smtClean="0"/>
              <a:t>，</a:t>
            </a:r>
            <a:r>
              <a:rPr lang="en-US" altLang="zh-CN" baseline="0" dirty="0" err="1" smtClean="0"/>
              <a:t>Malldetail</a:t>
            </a:r>
            <a:r>
              <a:rPr lang="zh-CN" altLang="en-US" baseline="0" dirty="0" smtClean="0"/>
              <a:t>的前端一起推动上线。因为涉及到前端改造测试回归，</a:t>
            </a:r>
            <a:endParaRPr lang="en-US" altLang="zh-CN" baseline="0" dirty="0" smtClean="0"/>
          </a:p>
          <a:p>
            <a:r>
              <a:rPr lang="en-US" altLang="zh-CN" baseline="0" dirty="0" smtClean="0"/>
              <a:t>2</a:t>
            </a:r>
            <a:r>
              <a:rPr lang="zh-CN" altLang="en-US" baseline="0" dirty="0" smtClean="0"/>
              <a:t>个系统分开改造上线，历时</a:t>
            </a:r>
            <a:r>
              <a:rPr lang="en-US" altLang="zh-CN" baseline="0" dirty="0" smtClean="0"/>
              <a:t>2</a:t>
            </a:r>
            <a:r>
              <a:rPr lang="zh-CN" altLang="en-US" baseline="0" dirty="0" smtClean="0"/>
              <a:t>个多月。</a:t>
            </a:r>
            <a:endParaRPr lang="en-US" altLang="zh-CN" baseline="0" dirty="0" smtClean="0"/>
          </a:p>
          <a:p>
            <a:r>
              <a:rPr lang="en-US" altLang="zh-CN" baseline="0" dirty="0" smtClean="0"/>
              <a:t>2.</a:t>
            </a:r>
            <a:r>
              <a:rPr lang="zh-CN" altLang="en-US" baseline="0" dirty="0" smtClean="0"/>
              <a:t>第二，持续推动</a:t>
            </a:r>
            <a:r>
              <a:rPr lang="en-US" altLang="zh-CN" baseline="0" dirty="0" smtClean="0"/>
              <a:t>ISV</a:t>
            </a:r>
            <a:r>
              <a:rPr lang="zh-CN" altLang="en-US" baseline="0" dirty="0" smtClean="0"/>
              <a:t>模块下线或迁移到</a:t>
            </a:r>
            <a:r>
              <a:rPr lang="en-US" altLang="zh-CN" baseline="0" dirty="0" smtClean="0"/>
              <a:t>TAE</a:t>
            </a:r>
            <a:r>
              <a:rPr lang="zh-CN" altLang="en-US" baseline="0" dirty="0" smtClean="0"/>
              <a:t>，</a:t>
            </a:r>
            <a:r>
              <a:rPr lang="en-US" altLang="zh-CN" baseline="0" dirty="0" smtClean="0"/>
              <a:t>review  Flash</a:t>
            </a:r>
            <a:r>
              <a:rPr lang="zh-CN" altLang="en-US" baseline="0" dirty="0" smtClean="0"/>
              <a:t>业务并主导改造方案等。</a:t>
            </a:r>
            <a:endParaRPr lang="en-US" altLang="zh-CN" baseline="0" dirty="0" smtClean="0"/>
          </a:p>
          <a:p>
            <a:r>
              <a:rPr lang="en-US" altLang="zh-CN" dirty="0" smtClean="0"/>
              <a:t>----</a:t>
            </a:r>
          </a:p>
          <a:p>
            <a:pPr marL="457200" lvl="2">
              <a:buClr>
                <a:srgbClr val="C00000"/>
              </a:buClr>
              <a:buFont typeface="Wingdings" pitchFamily="2" charset="2"/>
              <a:buChar char="ü"/>
            </a:pPr>
            <a:r>
              <a:rPr lang="zh-CN" altLang="en-US" dirty="0" smtClean="0"/>
              <a:t>通过这些努力，</a:t>
            </a:r>
            <a:r>
              <a:rPr lang="zh-CN" altLang="en-US" sz="1600" dirty="0" smtClean="0">
                <a:latin typeface="微软雅黑" pitchFamily="34" charset="-122"/>
                <a:ea typeface="微软雅黑" pitchFamily="34" charset="-122"/>
              </a:rPr>
              <a:t>解决了</a:t>
            </a:r>
            <a:r>
              <a:rPr lang="en-US" altLang="zh-CN" sz="1600" dirty="0" err="1" smtClean="0">
                <a:latin typeface="微软雅黑" pitchFamily="34" charset="-122"/>
                <a:ea typeface="微软雅黑" pitchFamily="34" charset="-122"/>
              </a:rPr>
              <a:t>medieaV</a:t>
            </a:r>
            <a:r>
              <a:rPr lang="zh-CN" altLang="en-US" sz="1600" dirty="0" smtClean="0">
                <a:latin typeface="微软雅黑" pitchFamily="34" charset="-122"/>
                <a:ea typeface="微软雅黑" pitchFamily="34" charset="-122"/>
              </a:rPr>
              <a:t>数据泄漏问题；</a:t>
            </a:r>
            <a:endParaRPr lang="en-US" altLang="zh-CN" sz="1600" dirty="0" smtClean="0">
              <a:latin typeface="微软雅黑" pitchFamily="34" charset="-122"/>
              <a:ea typeface="微软雅黑" pitchFamily="34" charset="-122"/>
            </a:endParaRPr>
          </a:p>
          <a:p>
            <a:pPr marL="457200" lvl="2">
              <a:buClr>
                <a:srgbClr val="C00000"/>
              </a:buClr>
              <a:buFont typeface="Wingdings" pitchFamily="2" charset="2"/>
              <a:buChar char="ü"/>
            </a:pP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解决了宝贝详情页自动跳转，点击跳转商城淘客链接问题</a:t>
            </a:r>
            <a:endParaRPr lang="en-US" altLang="zh-CN" sz="1600" dirty="0" smtClean="0">
              <a:latin typeface="微软雅黑" pitchFamily="34" charset="-122"/>
              <a:ea typeface="微软雅黑" pitchFamily="34" charset="-122"/>
            </a:endParaRPr>
          </a:p>
          <a:p>
            <a:pPr marL="457200" lvl="2">
              <a:buClr>
                <a:srgbClr val="C00000"/>
              </a:buClr>
              <a:buFont typeface="Wingdings" pitchFamily="2" charset="2"/>
              <a:buChar char="ü"/>
            </a:pPr>
            <a:r>
              <a:rPr lang="en-US" altLang="zh-CN" sz="1600" dirty="0" smtClean="0">
                <a:latin typeface="微软雅黑" pitchFamily="34" charset="-122"/>
                <a:ea typeface="微软雅黑" pitchFamily="34" charset="-122"/>
              </a:rPr>
              <a:t> 2014</a:t>
            </a:r>
            <a:r>
              <a:rPr lang="zh-CN" altLang="en-US" sz="1600" dirty="0" smtClean="0">
                <a:latin typeface="微软雅黑" pitchFamily="34" charset="-122"/>
                <a:ea typeface="微软雅黑" pitchFamily="34" charset="-122"/>
              </a:rPr>
              <a:t>年来自</a:t>
            </a:r>
            <a:r>
              <a:rPr lang="en-US" altLang="zh-CN" sz="1600" dirty="0" smtClean="0">
                <a:latin typeface="微软雅黑" pitchFamily="34" charset="-122"/>
                <a:ea typeface="微软雅黑" pitchFamily="34" charset="-122"/>
              </a:rPr>
              <a:t>style</a:t>
            </a:r>
            <a:r>
              <a:rPr lang="zh-CN" altLang="en-US" sz="1600" dirty="0" smtClean="0">
                <a:latin typeface="微软雅黑" pitchFamily="34" charset="-122"/>
                <a:ea typeface="微软雅黑" pitchFamily="34" charset="-122"/>
              </a:rPr>
              <a:t>的直接图片覆盖攻击，以及</a:t>
            </a:r>
            <a:r>
              <a:rPr lang="en-US" altLang="zh-CN" sz="1600" dirty="0" smtClean="0">
                <a:latin typeface="微软雅黑" pitchFamily="34" charset="-122"/>
                <a:ea typeface="微软雅黑" pitchFamily="34" charset="-122"/>
              </a:rPr>
              <a:t>style</a:t>
            </a:r>
            <a:r>
              <a:rPr lang="zh-CN" altLang="en-US" sz="1600" dirty="0" smtClean="0">
                <a:latin typeface="微软雅黑" pitchFamily="34" charset="-122"/>
                <a:ea typeface="微软雅黑" pitchFamily="34" charset="-122"/>
              </a:rPr>
              <a:t>输入</a:t>
            </a:r>
            <a:r>
              <a:rPr lang="en-US" altLang="zh-CN" sz="1600" dirty="0" err="1" smtClean="0">
                <a:latin typeface="微软雅黑" pitchFamily="34" charset="-122"/>
                <a:ea typeface="微软雅黑" pitchFamily="34" charset="-122"/>
              </a:rPr>
              <a:t>XSS</a:t>
            </a:r>
            <a:r>
              <a:rPr lang="zh-CN" altLang="en-US" sz="1600" dirty="0" smtClean="0">
                <a:latin typeface="微软雅黑" pitchFamily="34" charset="-122"/>
                <a:ea typeface="微软雅黑" pitchFamily="34" charset="-122"/>
              </a:rPr>
              <a:t>间接攻击都降到很少，且能及时发现根除。</a:t>
            </a:r>
            <a:endParaRPr lang="zh-CN" altLang="en-US" dirty="0"/>
          </a:p>
        </p:txBody>
      </p:sp>
      <p:sp>
        <p:nvSpPr>
          <p:cNvPr id="4" name="灯片编号占位符 3"/>
          <p:cNvSpPr>
            <a:spLocks noGrp="1"/>
          </p:cNvSpPr>
          <p:nvPr>
            <p:ph type="sldNum" sz="quarter" idx="10"/>
          </p:nvPr>
        </p:nvSpPr>
        <p:spPr/>
        <p:txBody>
          <a:bodyPr/>
          <a:lstStyle/>
          <a:p>
            <a:fld id="{6D12989C-C9C3-4673-B1E5-B73DC641FA27}"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D12989C-C9C3-4673-B1E5-B73DC641FA27}"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a:p>
            <a:endParaRPr lang="en-US" altLang="zh-CN" dirty="0" smtClean="0"/>
          </a:p>
          <a:p>
            <a:endParaRPr lang="en-US" altLang="zh-CN" dirty="0" smtClean="0"/>
          </a:p>
          <a:p>
            <a:r>
              <a:rPr lang="zh-CN" altLang="en-US" dirty="0" smtClean="0"/>
              <a:t>建站平台安全面临的形式仍然严峻，但已经走除了最苦难“被动挨打”时期。一时过滤引擎虽然还不足够健壮和完善，但通过架构改造，已经相当灵活高效。二是人才储备方面，也培养了震暄等主要精力放在安全跟进与研究上的接班人。</a:t>
            </a:r>
            <a:r>
              <a:rPr lang="zh-CN" altLang="en-US" baseline="0" dirty="0" smtClean="0"/>
              <a:t> 三是从结果处罚主动发现漏洞的扫描系统的价值也得到更多认可，前端安全委员会接下来也会投入资源。</a:t>
            </a:r>
            <a:endParaRPr lang="zh-CN" altLang="en-US" dirty="0"/>
          </a:p>
        </p:txBody>
      </p:sp>
      <p:sp>
        <p:nvSpPr>
          <p:cNvPr id="4" name="灯片编号占位符 3"/>
          <p:cNvSpPr>
            <a:spLocks noGrp="1"/>
          </p:cNvSpPr>
          <p:nvPr>
            <p:ph type="sldNum" sz="quarter" idx="10"/>
          </p:nvPr>
        </p:nvSpPr>
        <p:spPr/>
        <p:txBody>
          <a:bodyPr/>
          <a:lstStyle/>
          <a:p>
            <a:fld id="{6D12989C-C9C3-4673-B1E5-B73DC641FA27}"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稳定性与性能优化是对店铺系统在过去几年由技术驱动的另一个主线工作。店铺的稳定性与优化主要分</a:t>
            </a:r>
            <a:r>
              <a:rPr lang="en-US" altLang="zh-CN" dirty="0" smtClean="0"/>
              <a:t>2</a:t>
            </a:r>
            <a:r>
              <a:rPr lang="zh-CN" altLang="en-US" dirty="0" smtClean="0"/>
              <a:t>个层面来进行。一个是隐藏在水面以下不为大家熟悉的。主要是装修发布链路上为了功能稳定以及在线上遇到问题是能快速处理所做的工作。</a:t>
            </a:r>
            <a:endParaRPr lang="en-US" altLang="zh-CN" dirty="0" smtClean="0"/>
          </a:p>
          <a:p>
            <a:r>
              <a:rPr lang="zh-CN" altLang="en-US" dirty="0" smtClean="0"/>
              <a:t>另一个是浮出水面的冰山，为大家所熟知的一些优化工作。静态化缓存，异步化，实体机及双</a:t>
            </a:r>
            <a:r>
              <a:rPr lang="en-US" altLang="zh-CN" dirty="0" smtClean="0"/>
              <a:t>11</a:t>
            </a:r>
            <a:r>
              <a:rPr lang="zh-CN" altLang="en-US" dirty="0" smtClean="0"/>
              <a:t>，双</a:t>
            </a:r>
            <a:r>
              <a:rPr lang="en-US" altLang="zh-CN" dirty="0" smtClean="0"/>
              <a:t>12</a:t>
            </a:r>
            <a:r>
              <a:rPr lang="zh-CN" altLang="en-US" dirty="0" smtClean="0"/>
              <a:t>链路准备等。</a:t>
            </a:r>
            <a:endParaRPr lang="en-US" altLang="zh-CN" dirty="0" smtClean="0"/>
          </a:p>
          <a:p>
            <a:r>
              <a:rPr lang="zh-CN" altLang="en-US" dirty="0" smtClean="0"/>
              <a:t>其中在</a:t>
            </a:r>
            <a:r>
              <a:rPr lang="en-US" altLang="zh-CN" dirty="0" smtClean="0"/>
              <a:t>13</a:t>
            </a:r>
            <a:r>
              <a:rPr lang="zh-CN" altLang="en-US" dirty="0" smtClean="0"/>
              <a:t>年</a:t>
            </a:r>
            <a:r>
              <a:rPr lang="en-US" altLang="zh-CN" dirty="0" smtClean="0"/>
              <a:t>7</a:t>
            </a:r>
            <a:r>
              <a:rPr lang="zh-CN" altLang="en-US" dirty="0" smtClean="0"/>
              <a:t>月份之前，主要是作为装修链路</a:t>
            </a:r>
            <a:r>
              <a:rPr lang="en-US" altLang="zh-CN" dirty="0" smtClean="0"/>
              <a:t>Owner</a:t>
            </a:r>
            <a:r>
              <a:rPr lang="zh-CN" altLang="en-US" dirty="0" smtClean="0"/>
              <a:t>协助单通做</a:t>
            </a:r>
            <a:r>
              <a:rPr lang="en-US" altLang="zh-CN" dirty="0" smtClean="0"/>
              <a:t>varnish</a:t>
            </a:r>
            <a:r>
              <a:rPr lang="zh-CN" altLang="en-US" dirty="0" smtClean="0"/>
              <a:t>静态化缓存等，</a:t>
            </a:r>
            <a:r>
              <a:rPr lang="en-US" altLang="zh-CN" dirty="0" smtClean="0"/>
              <a:t>12</a:t>
            </a:r>
            <a:r>
              <a:rPr lang="zh-CN" altLang="en-US" dirty="0" smtClean="0"/>
              <a:t>年双</a:t>
            </a:r>
            <a:r>
              <a:rPr lang="en-US" altLang="zh-CN" dirty="0" smtClean="0"/>
              <a:t>11</a:t>
            </a:r>
            <a:r>
              <a:rPr lang="zh-CN" altLang="en-US" dirty="0" smtClean="0"/>
              <a:t>开始参与到双</a:t>
            </a:r>
            <a:r>
              <a:rPr lang="en-US" altLang="zh-CN" dirty="0" smtClean="0"/>
              <a:t>11</a:t>
            </a:r>
            <a:r>
              <a:rPr lang="zh-CN" altLang="en-US" dirty="0" smtClean="0"/>
              <a:t>值班了解限流，降级，依赖梳理等工作。</a:t>
            </a:r>
            <a:r>
              <a:rPr lang="en-US" altLang="zh-CN" dirty="0" smtClean="0"/>
              <a:t>13</a:t>
            </a:r>
            <a:r>
              <a:rPr lang="zh-CN" altLang="en-US" dirty="0" smtClean="0"/>
              <a:t>年</a:t>
            </a:r>
            <a:r>
              <a:rPr lang="en-US" altLang="zh-CN" dirty="0" smtClean="0"/>
              <a:t>7</a:t>
            </a:r>
            <a:r>
              <a:rPr lang="zh-CN" altLang="en-US" dirty="0" smtClean="0"/>
              <a:t>月份以后更多的参与装修，浏览整个链路的优化工作中。</a:t>
            </a:r>
            <a:r>
              <a:rPr lang="zh-CN" altLang="en-US" baseline="0" dirty="0" smtClean="0"/>
              <a:t> 其中店铺异步化，</a:t>
            </a:r>
            <a:r>
              <a:rPr lang="en-US" altLang="zh-CN" baseline="0" dirty="0" smtClean="0"/>
              <a:t>13</a:t>
            </a:r>
            <a:r>
              <a:rPr lang="zh-CN" altLang="en-US" baseline="0" dirty="0" smtClean="0"/>
              <a:t>年双</a:t>
            </a:r>
            <a:r>
              <a:rPr lang="en-US" altLang="zh-CN" baseline="0" dirty="0" smtClean="0"/>
              <a:t>11</a:t>
            </a:r>
            <a:r>
              <a:rPr lang="zh-CN" altLang="en-US" baseline="0" dirty="0" smtClean="0"/>
              <a:t>的准备是参与较多的两个优化。</a:t>
            </a:r>
            <a:endParaRPr lang="en-US" altLang="zh-CN" dirty="0" smtClean="0"/>
          </a:p>
        </p:txBody>
      </p:sp>
      <p:sp>
        <p:nvSpPr>
          <p:cNvPr id="4" name="灯片编号占位符 3"/>
          <p:cNvSpPr>
            <a:spLocks noGrp="1"/>
          </p:cNvSpPr>
          <p:nvPr>
            <p:ph type="sldNum" sz="quarter" idx="10"/>
          </p:nvPr>
        </p:nvSpPr>
        <p:spPr/>
        <p:txBody>
          <a:bodyPr/>
          <a:lstStyle/>
          <a:p>
            <a:fld id="{6D12989C-C9C3-4673-B1E5-B73DC641FA27}"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D12989C-C9C3-4673-B1E5-B73DC641FA27}"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13</a:t>
            </a:r>
            <a:r>
              <a:rPr lang="zh-CN" altLang="en-US" dirty="0" smtClean="0"/>
              <a:t>年</a:t>
            </a:r>
            <a:r>
              <a:rPr lang="en-US" altLang="zh-CN" dirty="0" smtClean="0"/>
              <a:t>9</a:t>
            </a:r>
            <a:r>
              <a:rPr lang="zh-CN" altLang="en-US" dirty="0" smtClean="0"/>
              <a:t>月份，爱淘宝、特色中国、全球美食等多个业务方找店铺线谈定制化建站需求，并要求快速上线，让店铺资源严重紧缺的问题更加凸显。我提出对需求进行抽象，做成平台化，产品化，发起三方建站平台项目。在项目中，我引入建站流程引擎的概念并完成核心编码。首先</a:t>
            </a:r>
            <a:r>
              <a:rPr lang="zh-CN" altLang="en-US" sz="1200" dirty="0" smtClean="0">
                <a:latin typeface="微软雅黑" pitchFamily="34" charset="-122"/>
                <a:ea typeface="微软雅黑" pitchFamily="34" charset="-122"/>
              </a:rPr>
              <a:t>从需求中抽象出了校验节点，基本功能组件，资源文件节点（资源文件节点支持</a:t>
            </a:r>
            <a:r>
              <a:rPr lang="en-US" altLang="zh-CN" sz="1200" dirty="0" smtClean="0">
                <a:latin typeface="微软雅黑" pitchFamily="34" charset="-122"/>
                <a:ea typeface="微软雅黑" pitchFamily="34" charset="-122"/>
              </a:rPr>
              <a:t>diamond, tms, vmcommon</a:t>
            </a:r>
            <a:r>
              <a:rPr lang="zh-CN" altLang="en-US" sz="1200" dirty="0" smtClean="0">
                <a:latin typeface="微软雅黑" pitchFamily="34" charset="-122"/>
                <a:ea typeface="微软雅黑" pitchFamily="34" charset="-122"/>
              </a:rPr>
              <a:t>等</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。其中校验节点，功能组件通过</a:t>
            </a:r>
            <a:r>
              <a:rPr lang="en-US" altLang="zh-CN" sz="1200" dirty="0" smtClean="0">
                <a:latin typeface="微软雅黑" pitchFamily="34" charset="-122"/>
                <a:ea typeface="微软雅黑" pitchFamily="34" charset="-122"/>
              </a:rPr>
              <a:t>groovy</a:t>
            </a:r>
            <a:r>
              <a:rPr lang="zh-CN" altLang="en-US" sz="1200" dirty="0" smtClean="0">
                <a:latin typeface="微软雅黑" pitchFamily="34" charset="-122"/>
                <a:ea typeface="微软雅黑" pitchFamily="34" charset="-122"/>
              </a:rPr>
              <a:t>动态定义具体逻辑；第二步用一个</a:t>
            </a:r>
            <a:r>
              <a:rPr lang="en-US" altLang="zh-CN" sz="1200" dirty="0" smtClean="0">
                <a:latin typeface="微软雅黑" pitchFamily="34" charset="-122"/>
                <a:ea typeface="微软雅黑" pitchFamily="34" charset="-122"/>
              </a:rPr>
              <a:t>xml</a:t>
            </a:r>
            <a:r>
              <a:rPr lang="zh-CN" altLang="en-US" sz="1200" dirty="0" smtClean="0">
                <a:latin typeface="微软雅黑" pitchFamily="34" charset="-122"/>
                <a:ea typeface="微软雅黑" pitchFamily="34" charset="-122"/>
              </a:rPr>
              <a:t>文件总控描述一个业务方的需求，我们可以来看下描述爱淘宝的</a:t>
            </a:r>
            <a:r>
              <a:rPr lang="en-US" altLang="zh-CN" sz="1200" dirty="0" smtClean="0">
                <a:latin typeface="微软雅黑" pitchFamily="34" charset="-122"/>
                <a:ea typeface="微软雅黑" pitchFamily="34" charset="-122"/>
              </a:rPr>
              <a:t>xml</a:t>
            </a:r>
            <a:r>
              <a:rPr lang="zh-CN" altLang="en-US" sz="1200" dirty="0" smtClean="0">
                <a:latin typeface="微软雅黑" pitchFamily="34" charset="-122"/>
                <a:ea typeface="微软雅黑" pitchFamily="34" charset="-122"/>
              </a:rPr>
              <a:t>文件片段。这个项目的上线让建站平台的概念真正落地，完成产品化的重要一环。同时通过店铺平台开发公共组件，外部开发个性化节点的共建模式，缓解了资源紧张；</a:t>
            </a:r>
            <a:r>
              <a:rPr lang="zh-CN" altLang="en-US" sz="1200" baseline="0" dirty="0" smtClean="0">
                <a:latin typeface="微软雅黑" pitchFamily="34" charset="-122"/>
                <a:ea typeface="微软雅黑" pitchFamily="34" charset="-122"/>
              </a:rPr>
              <a:t> 支持了</a:t>
            </a:r>
            <a:r>
              <a:rPr lang="zh-CN" altLang="en-US" sz="1200" dirty="0" smtClean="0">
                <a:latin typeface="微软雅黑" pitchFamily="34" charset="-122"/>
                <a:ea typeface="微软雅黑" pitchFamily="34" charset="-122"/>
              </a:rPr>
              <a:t>特色中国，特产馆，全球美食等业务相继快速接入。</a:t>
            </a:r>
            <a:endParaRPr lang="zh-CN" altLang="en-US" dirty="0"/>
          </a:p>
        </p:txBody>
      </p:sp>
      <p:sp>
        <p:nvSpPr>
          <p:cNvPr id="4" name="灯片编号占位符 3"/>
          <p:cNvSpPr>
            <a:spLocks noGrp="1"/>
          </p:cNvSpPr>
          <p:nvPr>
            <p:ph type="sldNum" sz="quarter" idx="10"/>
          </p:nvPr>
        </p:nvSpPr>
        <p:spPr/>
        <p:txBody>
          <a:bodyPr/>
          <a:lstStyle/>
          <a:p>
            <a:fld id="{6D12989C-C9C3-4673-B1E5-B73DC641FA27}"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第二个业务项目是</a:t>
            </a:r>
            <a:r>
              <a:rPr lang="en-US" altLang="zh-CN" dirty="0" err="1" smtClean="0"/>
              <a:t>O2O</a:t>
            </a:r>
            <a:r>
              <a:rPr lang="zh-CN" altLang="en-US" dirty="0" smtClean="0"/>
              <a:t>无线装修项目，又叫掌中宝。去年全公司</a:t>
            </a:r>
            <a:r>
              <a:rPr lang="en-US" altLang="zh-CN" dirty="0" err="1" smtClean="0"/>
              <a:t>ALLIN</a:t>
            </a:r>
            <a:r>
              <a:rPr lang="zh-CN" altLang="en-US" dirty="0" smtClean="0"/>
              <a:t>无线的大背景下，共享</a:t>
            </a:r>
            <a:r>
              <a:rPr lang="en-US" altLang="zh-CN" dirty="0" smtClean="0"/>
              <a:t>BU</a:t>
            </a:r>
            <a:r>
              <a:rPr lang="zh-CN" altLang="en-US" dirty="0" smtClean="0"/>
              <a:t>承担购物</a:t>
            </a:r>
            <a:r>
              <a:rPr lang="en-US" altLang="zh-CN" dirty="0" smtClean="0"/>
              <a:t>Mall</a:t>
            </a:r>
            <a:r>
              <a:rPr lang="zh-CN" altLang="en-US" dirty="0" smtClean="0"/>
              <a:t>和品牌商的</a:t>
            </a:r>
            <a:r>
              <a:rPr lang="en-US" altLang="zh-CN" dirty="0" err="1" smtClean="0"/>
              <a:t>O2O</a:t>
            </a:r>
            <a:r>
              <a:rPr lang="zh-CN" altLang="en-US" dirty="0" smtClean="0"/>
              <a:t>解决方案。店铺团队主动承接了其中快速支持无线装修和</a:t>
            </a:r>
            <a:r>
              <a:rPr lang="en-US" altLang="zh-CN" dirty="0" err="1" smtClean="0"/>
              <a:t>H5</a:t>
            </a:r>
            <a:r>
              <a:rPr lang="zh-CN" altLang="en-US" dirty="0" smtClean="0"/>
              <a:t>页面展现的工作。在这个项目中，我的主要工作包括：在大家不清楚项目要做成什么样的时候，快速搭建了线上可运行的原型，协助</a:t>
            </a:r>
            <a:r>
              <a:rPr lang="en-US" altLang="zh-CN" dirty="0" smtClean="0"/>
              <a:t>PD</a:t>
            </a:r>
            <a:r>
              <a:rPr lang="zh-CN" altLang="en-US" dirty="0" smtClean="0"/>
              <a:t>给出流畅的</a:t>
            </a:r>
            <a:r>
              <a:rPr lang="en-US" altLang="zh-CN" dirty="0" err="1" smtClean="0"/>
              <a:t>PRD</a:t>
            </a:r>
            <a:r>
              <a:rPr lang="zh-CN" altLang="en-US" dirty="0" smtClean="0"/>
              <a:t>，驱动项目能快速推进。作为技术负责人和项目</a:t>
            </a:r>
            <a:r>
              <a:rPr lang="en-US" altLang="zh-CN" dirty="0" smtClean="0"/>
              <a:t>PM</a:t>
            </a:r>
            <a:r>
              <a:rPr lang="zh-CN" altLang="en-US" dirty="0" smtClean="0"/>
              <a:t>给出了无线装修及</a:t>
            </a:r>
            <a:r>
              <a:rPr lang="en-US" altLang="zh-CN" dirty="0" err="1" smtClean="0"/>
              <a:t>H5</a:t>
            </a:r>
            <a:r>
              <a:rPr lang="zh-CN" altLang="en-US" dirty="0" smtClean="0"/>
              <a:t>页面浏览的方案，其中提出适宜无线装修的页面级模板和单页面发布的方案。也成为后来一阳指无线装修的标准做法。提出了基于数据双向绑定实现右侧编辑左侧预览即时生效的交互方式。并带领团队完成项目上线。</a:t>
            </a:r>
            <a:r>
              <a:rPr lang="zh-CN" altLang="en-US" sz="1400" dirty="0" smtClean="0">
                <a:latin typeface="微软雅黑" pitchFamily="34" charset="-122"/>
                <a:ea typeface="微软雅黑" pitchFamily="34" charset="-122"/>
              </a:rPr>
              <a:t>在短短一个月内，从无到有完成无线装修全链路系统的开发上线，有力支持了</a:t>
            </a:r>
            <a:r>
              <a:rPr lang="en-US" altLang="zh-CN" sz="1400" dirty="0" err="1" smtClean="0">
                <a:latin typeface="微软雅黑" pitchFamily="34" charset="-122"/>
                <a:ea typeface="微软雅黑" pitchFamily="34" charset="-122"/>
              </a:rPr>
              <a:t>O2O</a:t>
            </a:r>
            <a:r>
              <a:rPr lang="zh-CN" altLang="en-US" sz="1400" dirty="0" smtClean="0">
                <a:latin typeface="微软雅黑" pitchFamily="34" charset="-122"/>
                <a:ea typeface="微软雅黑" pitchFamily="34" charset="-122"/>
              </a:rPr>
              <a:t>前期的发展。团队首次做无线项目，特别是开发，测试首次测无线，从</a:t>
            </a:r>
            <a:r>
              <a:rPr lang="en-US" altLang="zh-CN" sz="1400" dirty="0" err="1" smtClean="0">
                <a:latin typeface="微软雅黑" pitchFamily="34" charset="-122"/>
                <a:ea typeface="微软雅黑" pitchFamily="34" charset="-122"/>
              </a:rPr>
              <a:t>mtop</a:t>
            </a:r>
            <a:r>
              <a:rPr lang="zh-CN" altLang="en-US" sz="1400" dirty="0" smtClean="0">
                <a:latin typeface="微软雅黑" pitchFamily="34" charset="-122"/>
                <a:ea typeface="微软雅黑" pitchFamily="34" charset="-122"/>
              </a:rPr>
              <a:t>到多机型的适配测试，锻炼了团队，</a:t>
            </a:r>
            <a:r>
              <a:rPr lang="zh-CN" altLang="en-US" sz="1400" baseline="0" dirty="0" smtClean="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为后面提出无线店铺</a:t>
            </a:r>
            <a:r>
              <a:rPr lang="en-US" altLang="zh-CN" sz="1400" dirty="0" smtClean="0">
                <a:latin typeface="微软雅黑" pitchFamily="34" charset="-122"/>
                <a:ea typeface="微软雅黑" pitchFamily="34" charset="-122"/>
              </a:rPr>
              <a:t>2.0</a:t>
            </a:r>
            <a:r>
              <a:rPr lang="en-US" altLang="zh-CN" sz="1400" baseline="0" dirty="0" smtClean="0">
                <a:latin typeface="微软雅黑" pitchFamily="34" charset="-122"/>
                <a:ea typeface="微软雅黑" pitchFamily="34" charset="-122"/>
              </a:rPr>
              <a:t> </a:t>
            </a:r>
            <a:r>
              <a:rPr lang="zh-CN" altLang="en-US" sz="1400" baseline="0" dirty="0" smtClean="0">
                <a:latin typeface="微软雅黑" pitchFamily="34" charset="-122"/>
                <a:ea typeface="微软雅黑" pitchFamily="34" charset="-122"/>
              </a:rPr>
              <a:t>打下了</a:t>
            </a:r>
            <a:r>
              <a:rPr lang="zh-CN" altLang="en-US" sz="1400" dirty="0" smtClean="0">
                <a:latin typeface="微软雅黑" pitchFamily="34" charset="-122"/>
                <a:ea typeface="微软雅黑" pitchFamily="34" charset="-122"/>
              </a:rPr>
              <a:t>基础。</a:t>
            </a:r>
            <a:endParaRPr lang="en-US" altLang="zh-CN" dirty="0" smtClean="0">
              <a:latin typeface="微软雅黑" pitchFamily="34" charset="-122"/>
              <a:ea typeface="微软雅黑" pitchFamily="34" charset="-122"/>
            </a:endParaRPr>
          </a:p>
          <a:p>
            <a:r>
              <a:rPr lang="en-US" altLang="zh-CN" dirty="0" smtClean="0"/>
              <a:t>   </a:t>
            </a:r>
            <a:r>
              <a:rPr lang="zh-CN" altLang="en-US" baseline="0" dirty="0" smtClean="0"/>
              <a:t> 下面这个就是</a:t>
            </a:r>
            <a:r>
              <a:rPr lang="en-US" altLang="zh-CN" baseline="0" dirty="0" err="1" smtClean="0"/>
              <a:t>O2O</a:t>
            </a:r>
            <a:r>
              <a:rPr lang="zh-CN" altLang="en-US" baseline="0" dirty="0" smtClean="0"/>
              <a:t>掌中宝的装修界面和</a:t>
            </a:r>
            <a:r>
              <a:rPr lang="en-US" altLang="zh-CN" baseline="0" dirty="0" smtClean="0"/>
              <a:t>38</a:t>
            </a:r>
            <a:r>
              <a:rPr lang="zh-CN" altLang="en-US" baseline="0" dirty="0" smtClean="0"/>
              <a:t>手机淘宝生活节银泰店的微淘页面。 </a:t>
            </a:r>
            <a:endParaRPr lang="zh-CN" altLang="en-US" dirty="0"/>
          </a:p>
        </p:txBody>
      </p:sp>
      <p:sp>
        <p:nvSpPr>
          <p:cNvPr id="4" name="灯片编号占位符 3"/>
          <p:cNvSpPr>
            <a:spLocks noGrp="1"/>
          </p:cNvSpPr>
          <p:nvPr>
            <p:ph type="sldNum" sz="quarter" idx="10"/>
          </p:nvPr>
        </p:nvSpPr>
        <p:spPr/>
        <p:txBody>
          <a:bodyPr/>
          <a:lstStyle/>
          <a:p>
            <a:fld id="{6D12989C-C9C3-4673-B1E5-B73DC641FA27}"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6D12989C-C9C3-4673-B1E5-B73DC641FA27}"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D12989C-C9C3-4673-B1E5-B73DC641FA27}"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13</a:t>
            </a:r>
            <a:r>
              <a:rPr lang="zh-CN" altLang="en-US" dirty="0" smtClean="0"/>
              <a:t>年</a:t>
            </a:r>
            <a:r>
              <a:rPr lang="en-US" altLang="zh-CN" dirty="0" smtClean="0"/>
              <a:t>7</a:t>
            </a:r>
            <a:r>
              <a:rPr lang="zh-CN" altLang="en-US" dirty="0" smtClean="0"/>
              <a:t>月份基本完成店铺迁移项目后，跟天猫，淘宝网两边的</a:t>
            </a:r>
            <a:r>
              <a:rPr lang="en-US" altLang="zh-CN" dirty="0" smtClean="0"/>
              <a:t>PD</a:t>
            </a:r>
            <a:r>
              <a:rPr lang="zh-CN" altLang="en-US" dirty="0" smtClean="0"/>
              <a:t>沟通，发起活动中心项目。提出</a:t>
            </a:r>
            <a:r>
              <a:rPr lang="zh-CN" altLang="en-US" sz="1200" dirty="0" smtClean="0">
                <a:latin typeface="微软雅黑" pitchFamily="34" charset="-122"/>
                <a:ea typeface="微软雅黑" pitchFamily="34" charset="-122"/>
              </a:rPr>
              <a:t>促活动工具化，日常官方报名自动化，前页面确定化，活动内容结构化的业务方向。</a:t>
            </a:r>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后来这个项目分成两个子项目来推动活动预置页产品化方向，并完成天猫双</a:t>
            </a:r>
            <a:r>
              <a:rPr lang="en-US" altLang="zh-CN" sz="1200" dirty="0" smtClean="0">
                <a:latin typeface="微软雅黑" pitchFamily="34" charset="-122"/>
                <a:ea typeface="微软雅黑" pitchFamily="34" charset="-122"/>
              </a:rPr>
              <a:t>11</a:t>
            </a:r>
            <a:r>
              <a:rPr lang="zh-CN" altLang="en-US" sz="1200" dirty="0" smtClean="0">
                <a:latin typeface="微软雅黑" pitchFamily="34" charset="-122"/>
                <a:ea typeface="微软雅黑" pitchFamily="34" charset="-122"/>
              </a:rPr>
              <a:t>，淘宝十周年，天猫</a:t>
            </a:r>
            <a:r>
              <a:rPr lang="en-US" altLang="zh-CN" sz="1200" dirty="0" smtClean="0">
                <a:latin typeface="微软雅黑" pitchFamily="34" charset="-122"/>
                <a:ea typeface="微软雅黑" pitchFamily="34" charset="-122"/>
              </a:rPr>
              <a:t>38</a:t>
            </a:r>
            <a:r>
              <a:rPr lang="zh-CN" altLang="en-US" sz="1200" dirty="0" smtClean="0">
                <a:latin typeface="微软雅黑" pitchFamily="34" charset="-122"/>
                <a:ea typeface="微软雅黑" pitchFamily="34" charset="-122"/>
              </a:rPr>
              <a:t>大促，年终大促等需求。一个是在完成投票，粉丝价两个活动报名后转向支持淘宝网双</a:t>
            </a:r>
            <a:r>
              <a:rPr lang="en-US" altLang="zh-CN" sz="1200" dirty="0" smtClean="0">
                <a:latin typeface="微软雅黑" pitchFamily="34" charset="-122"/>
                <a:ea typeface="微软雅黑" pitchFamily="34" charset="-122"/>
              </a:rPr>
              <a:t>12</a:t>
            </a:r>
            <a:r>
              <a:rPr lang="zh-CN" altLang="en-US" sz="1200" dirty="0" smtClean="0">
                <a:latin typeface="微软雅黑" pitchFamily="34" charset="-122"/>
                <a:ea typeface="微软雅黑" pitchFamily="34" charset="-122"/>
              </a:rPr>
              <a:t>项目作为营销中心项目展开。</a:t>
            </a:r>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双</a:t>
            </a:r>
            <a:r>
              <a:rPr lang="en-US" altLang="zh-CN" sz="1200" dirty="0" smtClean="0">
                <a:latin typeface="微软雅黑" pitchFamily="34" charset="-122"/>
                <a:ea typeface="微软雅黑" pitchFamily="34" charset="-122"/>
              </a:rPr>
              <a:t>12</a:t>
            </a:r>
            <a:r>
              <a:rPr lang="zh-CN" altLang="en-US" sz="1200" dirty="0" smtClean="0">
                <a:latin typeface="微软雅黑" pitchFamily="34" charset="-122"/>
                <a:ea typeface="微软雅黑" pitchFamily="34" charset="-122"/>
              </a:rPr>
              <a:t>之后，重新接手活动中心，</a:t>
            </a:r>
            <a:endParaRPr lang="en-US" altLang="zh-CN" sz="1200" dirty="0" smtClean="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6D12989C-C9C3-4673-B1E5-B73DC641FA27}"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0" dirty="0" smtClean="0">
                <a:solidFill>
                  <a:sysClr val="windowText" lastClr="000000"/>
                </a:solidFill>
                <a:latin typeface="微软雅黑" panose="020B0503020204020204" pitchFamily="34" charset="-122"/>
                <a:ea typeface="微软雅黑" pitchFamily="34" charset="-122"/>
              </a:rPr>
              <a:t>运营小二在大促活动中，配置为报名成功的卖家在店铺内增加预置页面，保证活动的确定性（包括活动入口</a:t>
            </a:r>
            <a:r>
              <a:rPr lang="en-US" altLang="zh-CN" sz="1200" kern="0" dirty="0" smtClean="0">
                <a:solidFill>
                  <a:sysClr val="windowText" lastClr="000000"/>
                </a:solidFill>
                <a:latin typeface="微软雅黑" panose="020B0503020204020204" pitchFamily="34" charset="-122"/>
                <a:ea typeface="微软雅黑" pitchFamily="34" charset="-122"/>
              </a:rPr>
              <a:t>URL</a:t>
            </a:r>
            <a:r>
              <a:rPr lang="zh-CN" altLang="en-US" sz="1200" kern="0" dirty="0" smtClean="0">
                <a:solidFill>
                  <a:sysClr val="windowText" lastClr="000000"/>
                </a:solidFill>
                <a:latin typeface="微软雅黑" panose="020B0503020204020204" pitchFamily="34" charset="-122"/>
                <a:ea typeface="微软雅黑" pitchFamily="34" charset="-122"/>
              </a:rPr>
              <a:t>的确定性，以及活动内容的确定性），支持双十一预热，双十二，腊八年货节，淘宝十周年，三八，三月尚新活动等。</a:t>
            </a:r>
            <a:endParaRPr lang="zh-CN" altLang="en-US" dirty="0"/>
          </a:p>
        </p:txBody>
      </p:sp>
      <p:sp>
        <p:nvSpPr>
          <p:cNvPr id="4" name="灯片编号占位符 3"/>
          <p:cNvSpPr>
            <a:spLocks noGrp="1"/>
          </p:cNvSpPr>
          <p:nvPr>
            <p:ph type="sldNum" sz="quarter" idx="10"/>
          </p:nvPr>
        </p:nvSpPr>
        <p:spPr/>
        <p:txBody>
          <a:bodyPr/>
          <a:lstStyle/>
          <a:p>
            <a:fld id="{6D12989C-C9C3-4673-B1E5-B73DC641FA27}"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第二部分是店铺安全与店铺稳定性方面的工作。安全与稳定是店铺系统群</a:t>
            </a:r>
            <a:endParaRPr lang="zh-CN" altLang="en-US" dirty="0"/>
          </a:p>
        </p:txBody>
      </p:sp>
      <p:sp>
        <p:nvSpPr>
          <p:cNvPr id="4" name="灯片编号占位符 3"/>
          <p:cNvSpPr>
            <a:spLocks noGrp="1"/>
          </p:cNvSpPr>
          <p:nvPr>
            <p:ph type="sldNum" sz="quarter" idx="10"/>
          </p:nvPr>
        </p:nvSpPr>
        <p:spPr/>
        <p:txBody>
          <a:bodyPr/>
          <a:lstStyle/>
          <a:p>
            <a:fld id="{6D12989C-C9C3-4673-B1E5-B73DC641FA27}"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031160D-9DA1-48C7-A290-D1EA049BFBF4}"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D12989C-C9C3-4673-B1E5-B73DC641FA27}"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D12989C-C9C3-4673-B1E5-B73DC641FA27}"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031160D-9DA1-48C7-A290-D1EA049BFBF4}"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fld id="{6D12989C-C9C3-4673-B1E5-B73DC641FA27}" type="slidenum">
              <a:rPr lang="zh-CN" altLang="en-US" smtClean="0"/>
              <a:pPr/>
              <a:t>34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031160D-9DA1-48C7-A290-D1EA049BFBF4}"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D12989C-C9C3-4673-B1E5-B73DC641FA27}"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D12989C-C9C3-4673-B1E5-B73DC641FA27}"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D12989C-C9C3-4673-B1E5-B73DC641FA27}"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D12989C-C9C3-4673-B1E5-B73DC641FA27}"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D12989C-C9C3-4673-B1E5-B73DC641FA27}"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D12989C-C9C3-4673-B1E5-B73DC641FA27}"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2014/6/10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2014/6/10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2014/6/10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2014/6/10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2014/6/10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微软雅黑" pitchFamily="34" charset="-122"/>
              </a:defRPr>
            </a:lvl1pPr>
          </a:lstStyle>
          <a:p>
            <a:fld id="{530820CF-B880-4189-942D-D702A7CBA730}" type="datetimeFigureOut">
              <a:rPr lang="zh-CN" altLang="en-US" smtClean="0"/>
              <a:pPr/>
              <a:t>2014/6/10</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微软雅黑" pitchFamily="34" charset="-122"/>
              </a:defRPr>
            </a:lvl1pPr>
          </a:lstStyle>
          <a:p>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微软雅黑" pitchFamily="34" charset="-122"/>
              </a:defRPr>
            </a:lvl1pPr>
          </a:lstStyle>
          <a:p>
            <a:fld id="{0C913308-F349-4B6D-A68A-DD1791B4A57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微软雅黑"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Phantomjs&#31995;&#32479;&#33258;&#21160;&#25195;&#25551;&#36829;&#35268;&#29992;&#25143;.pn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24215;&#38138;&#19987;&#29992;-&#35013;&#20462;&#36829;&#35268;-1-SeriousProblem-&#23453;&#36125;&#35814;&#24773;&#39029;&#35780;&#20215;&#31561;&#20449;&#24687;&#34987;&#25913;-&#24050;&#28165;&#38500;&#25968;&#25454;&#24182;&#31105;&#29992;%20.ms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29233;&#28120;&#23453;&#24314;&#31449;&#27969;&#31243;xml.pn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29233;&#28120;&#23453;&#24314;&#31449;&#27969;&#31243;xml.pn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32.xml"/><Relationship Id="rId1" Type="http://schemas.openxmlformats.org/officeDocument/2006/relationships/slideLayout" Target="../slideLayouts/slideLayout7.xml"/><Relationship Id="rId4" Type="http://schemas.openxmlformats.org/officeDocument/2006/relationships/slide" Target="slide3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30.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339752" y="3501008"/>
            <a:ext cx="5616624" cy="1008112"/>
          </a:xfrm>
        </p:spPr>
        <p:txBody>
          <a:bodyPr>
            <a:normAutofit/>
          </a:bodyPr>
          <a:lstStyle/>
          <a:p>
            <a:pPr algn="r"/>
            <a:r>
              <a:rPr lang="zh-CN" altLang="en-US" sz="2800" dirty="0" smtClean="0">
                <a:solidFill>
                  <a:schemeClr val="tx1"/>
                </a:solidFill>
              </a:rPr>
              <a:t>店铺平台</a:t>
            </a:r>
            <a:r>
              <a:rPr lang="en-US" altLang="zh-CN" sz="2800" dirty="0" smtClean="0">
                <a:solidFill>
                  <a:schemeClr val="tx1"/>
                </a:solidFill>
              </a:rPr>
              <a:t>&amp;TAE-</a:t>
            </a:r>
            <a:r>
              <a:rPr lang="zh-CN" altLang="en-US" sz="2800" dirty="0" smtClean="0">
                <a:solidFill>
                  <a:schemeClr val="tx1"/>
                </a:solidFill>
              </a:rPr>
              <a:t>铁威</a:t>
            </a:r>
            <a:endParaRPr lang="zh-CN" altLang="en-US" sz="2800" dirty="0">
              <a:solidFill>
                <a:schemeClr val="tx1"/>
              </a:solidFill>
            </a:endParaRPr>
          </a:p>
        </p:txBody>
      </p:sp>
      <p:sp>
        <p:nvSpPr>
          <p:cNvPr id="4" name="矩形 3"/>
          <p:cNvSpPr/>
          <p:nvPr/>
        </p:nvSpPr>
        <p:spPr>
          <a:xfrm>
            <a:off x="611560" y="620688"/>
            <a:ext cx="1368152" cy="49685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 name="矩形 4"/>
          <p:cNvSpPr/>
          <p:nvPr/>
        </p:nvSpPr>
        <p:spPr>
          <a:xfrm>
            <a:off x="2915816" y="1916832"/>
            <a:ext cx="4801314" cy="1015663"/>
          </a:xfrm>
          <a:prstGeom prst="rect">
            <a:avLst/>
          </a:prstGeom>
        </p:spPr>
        <p:txBody>
          <a:bodyPr wrap="none">
            <a:spAutoFit/>
          </a:bodyPr>
          <a:lstStyle/>
          <a:p>
            <a:r>
              <a:rPr lang="zh-CN" altLang="en-US" sz="6000" b="1" dirty="0" smtClean="0">
                <a:latin typeface="微软雅黑" pitchFamily="34" charset="-122"/>
                <a:ea typeface="微软雅黑" pitchFamily="34" charset="-122"/>
              </a:rPr>
              <a:t>晋升述职报告</a:t>
            </a:r>
            <a:endParaRPr lang="zh-CN" altLang="en-US" sz="6000" b="1" dirty="0">
              <a:latin typeface="微软雅黑" pitchFamily="34" charset="-122"/>
              <a:ea typeface="微软雅黑" pitchFamily="34" charset="-122"/>
            </a:endParaRPr>
          </a:p>
        </p:txBody>
      </p:sp>
      <p:sp>
        <p:nvSpPr>
          <p:cNvPr id="8" name="矩形 7"/>
          <p:cNvSpPr/>
          <p:nvPr/>
        </p:nvSpPr>
        <p:spPr>
          <a:xfrm>
            <a:off x="5076056" y="4077072"/>
            <a:ext cx="2664296" cy="461665"/>
          </a:xfrm>
          <a:prstGeom prst="rect">
            <a:avLst/>
          </a:prstGeom>
        </p:spPr>
        <p:txBody>
          <a:bodyPr wrap="square">
            <a:spAutoFit/>
          </a:bodyPr>
          <a:lstStyle/>
          <a:p>
            <a:pPr algn="ctr"/>
            <a:r>
              <a:rPr lang="en-US" altLang="zh-CN" sz="2400" dirty="0" smtClean="0">
                <a:ea typeface="微软雅黑" pitchFamily="34" charset="-122"/>
              </a:rPr>
              <a:t>                     2014-06</a:t>
            </a:r>
            <a:endParaRPr lang="zh-CN" altLang="en-US" sz="2400" dirty="0">
              <a:ea typeface="微软雅黑" pitchFamily="34" charset="-122"/>
            </a:endParaRPr>
          </a:p>
        </p:txBody>
      </p:sp>
      <p:cxnSp>
        <p:nvCxnSpPr>
          <p:cNvPr id="11" name="直接连接符 10"/>
          <p:cNvCxnSpPr/>
          <p:nvPr/>
        </p:nvCxnSpPr>
        <p:spPr>
          <a:xfrm>
            <a:off x="1979712" y="3068960"/>
            <a:ext cx="6120680" cy="0"/>
          </a:xfrm>
          <a:prstGeom prst="line">
            <a:avLst/>
          </a:prstGeom>
          <a:ln w="2222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a:xfrm>
            <a:off x="785818" y="476672"/>
            <a:ext cx="7286644" cy="596462"/>
            <a:chOff x="785818" y="476672"/>
            <a:chExt cx="7286644" cy="596462"/>
          </a:xfrm>
        </p:grpSpPr>
        <p:cxnSp>
          <p:nvCxnSpPr>
            <p:cNvPr id="6" name="直接连接符 5"/>
            <p:cNvCxnSpPr/>
            <p:nvPr/>
          </p:nvCxnSpPr>
          <p:spPr>
            <a:xfrm>
              <a:off x="785818" y="1071546"/>
              <a:ext cx="7286644" cy="1588"/>
            </a:xfrm>
            <a:prstGeom prst="line">
              <a:avLst/>
            </a:prstGeom>
            <a:ln w="2222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9294" y="476672"/>
              <a:ext cx="214314" cy="5715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itchFamily="34" charset="-122"/>
                <a:ea typeface="微软雅黑" pitchFamily="34" charset="-122"/>
              </a:endParaRPr>
            </a:p>
          </p:txBody>
        </p:sp>
        <p:sp>
          <p:nvSpPr>
            <p:cNvPr id="8" name="TextBox 7"/>
            <p:cNvSpPr txBox="1"/>
            <p:nvPr/>
          </p:nvSpPr>
          <p:spPr>
            <a:xfrm>
              <a:off x="1142976" y="519063"/>
              <a:ext cx="6741392" cy="461665"/>
            </a:xfrm>
            <a:prstGeom prst="rect">
              <a:avLst/>
            </a:prstGeom>
            <a:noFill/>
          </p:spPr>
          <p:txBody>
            <a:bodyPr wrap="square" rtlCol="0">
              <a:spAutoFit/>
            </a:bodyPr>
            <a:lstStyle/>
            <a:p>
              <a:r>
                <a:rPr lang="en-US" altLang="zh-CN" sz="2400" b="1" dirty="0" smtClean="0">
                  <a:latin typeface="微软雅黑" pitchFamily="34" charset="-122"/>
                  <a:ea typeface="微软雅黑" pitchFamily="34" charset="-122"/>
                </a:rPr>
                <a:t>3.1.3 </a:t>
              </a:r>
              <a:r>
                <a:rPr lang="zh-CN" altLang="en-US" sz="2400" b="1" dirty="0" smtClean="0">
                  <a:latin typeface="微软雅黑" pitchFamily="34" charset="-122"/>
                  <a:ea typeface="微软雅黑" pitchFamily="34" charset="-122"/>
                </a:rPr>
                <a:t>架构的重大调整</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服务端渲染</a:t>
              </a:r>
              <a:endParaRPr lang="en-US" altLang="zh-CN" sz="2400" b="1" dirty="0" smtClean="0">
                <a:latin typeface="微软雅黑" pitchFamily="34" charset="-122"/>
                <a:ea typeface="微软雅黑" pitchFamily="34" charset="-122"/>
              </a:endParaRPr>
            </a:p>
          </p:txBody>
        </p:sp>
      </p:grpSp>
      <p:sp>
        <p:nvSpPr>
          <p:cNvPr id="17" name="TextBox 16"/>
          <p:cNvSpPr txBox="1"/>
          <p:nvPr/>
        </p:nvSpPr>
        <p:spPr>
          <a:xfrm>
            <a:off x="323528" y="3435384"/>
            <a:ext cx="8352928" cy="2369880"/>
          </a:xfrm>
          <a:prstGeom prst="rect">
            <a:avLst/>
          </a:prstGeom>
          <a:noFill/>
        </p:spPr>
        <p:txBody>
          <a:bodyPr wrap="square" rtlCol="0">
            <a:spAutoFit/>
          </a:bodyPr>
          <a:lstStyle/>
          <a:p>
            <a:pPr>
              <a:buClr>
                <a:srgbClr val="C00000"/>
              </a:buClr>
            </a:pPr>
            <a:r>
              <a:rPr lang="zh-CN" altLang="en-US" sz="2400" b="1" dirty="0" smtClean="0">
                <a:latin typeface="微软雅黑" pitchFamily="34" charset="-122"/>
                <a:ea typeface="微软雅黑" pitchFamily="34" charset="-122"/>
              </a:rPr>
              <a:t>主要技术点</a:t>
            </a:r>
            <a:endParaRPr lang="en-US" altLang="zh-CN" sz="2400" b="1" dirty="0" smtClean="0">
              <a:latin typeface="微软雅黑" pitchFamily="34" charset="-122"/>
              <a:ea typeface="微软雅黑" pitchFamily="34" charset="-122"/>
            </a:endParaRPr>
          </a:p>
          <a:p>
            <a:pPr marL="457200" lvl="2">
              <a:buClr>
                <a:srgbClr val="C00000"/>
              </a:buClr>
              <a:buFont typeface="Wingdings" pitchFamily="2" charset="2"/>
              <a:buChar char="p"/>
            </a:pPr>
            <a:r>
              <a:rPr lang="zh-CN" altLang="en-US" dirty="0" smtClean="0">
                <a:latin typeface="微软雅黑" pitchFamily="34" charset="-122"/>
                <a:ea typeface="微软雅黑" pitchFamily="34" charset="-122"/>
              </a:rPr>
              <a:t> 服务端限流保护</a:t>
            </a:r>
            <a:endParaRPr lang="en-US" altLang="zh-CN" dirty="0" smtClean="0">
              <a:latin typeface="微软雅黑" pitchFamily="34" charset="-122"/>
              <a:ea typeface="微软雅黑" pitchFamily="34" charset="-122"/>
            </a:endParaRPr>
          </a:p>
          <a:p>
            <a:pPr marL="457200" lvl="2">
              <a:buClr>
                <a:srgbClr val="C00000"/>
              </a:buClr>
              <a:buFont typeface="Wingdings" pitchFamily="2" charset="2"/>
              <a:buChar char="p"/>
            </a:pPr>
            <a:r>
              <a:rPr lang="zh-CN" altLang="en-US" dirty="0" smtClean="0">
                <a:latin typeface="微软雅黑" pitchFamily="34" charset="-122"/>
                <a:ea typeface="微软雅黑" pitchFamily="34" charset="-122"/>
              </a:rPr>
              <a:t> 在</a:t>
            </a:r>
            <a:r>
              <a:rPr lang="en-US" altLang="zh-CN" dirty="0" smtClean="0">
                <a:latin typeface="微软雅黑" pitchFamily="34" charset="-122"/>
                <a:ea typeface="微软雅黑" pitchFamily="34" charset="-122"/>
              </a:rPr>
              <a:t>detail</a:t>
            </a:r>
            <a:r>
              <a:rPr lang="zh-CN" altLang="en-US" dirty="0" smtClean="0">
                <a:latin typeface="微软雅黑" pitchFamily="34" charset="-122"/>
                <a:ea typeface="微软雅黑" pitchFamily="34" charset="-122"/>
              </a:rPr>
              <a:t>实现</a:t>
            </a:r>
            <a:r>
              <a:rPr lang="en-US" altLang="zh-CN" dirty="0" err="1" smtClean="0">
                <a:latin typeface="微软雅黑" pitchFamily="34" charset="-122"/>
                <a:ea typeface="微软雅黑" pitchFamily="34" charset="-122"/>
              </a:rPr>
              <a:t>cdn</a:t>
            </a:r>
            <a:r>
              <a:rPr lang="zh-CN" altLang="en-US" dirty="0" smtClean="0">
                <a:latin typeface="微软雅黑" pitchFamily="34" charset="-122"/>
                <a:ea typeface="微软雅黑" pitchFamily="34" charset="-122"/>
              </a:rPr>
              <a:t>化，异步化后的装修内容失效方案</a:t>
            </a:r>
            <a:endParaRPr lang="en-US" altLang="zh-CN" dirty="0" smtClean="0">
              <a:latin typeface="微软雅黑" pitchFamily="34" charset="-122"/>
              <a:ea typeface="微软雅黑" pitchFamily="34" charset="-122"/>
            </a:endParaRPr>
          </a:p>
          <a:p>
            <a:pPr marL="0" lvl="2">
              <a:buClr>
                <a:srgbClr val="C00000"/>
              </a:buClr>
            </a:pPr>
            <a:r>
              <a:rPr lang="zh-CN" altLang="en-US" sz="2000" b="1" dirty="0" smtClean="0">
                <a:latin typeface="微软雅黑" pitchFamily="34" charset="-122"/>
                <a:ea typeface="微软雅黑" pitchFamily="34" charset="-122"/>
              </a:rPr>
              <a:t>项目结果</a:t>
            </a:r>
            <a:endParaRPr lang="en-US" altLang="zh-CN" sz="2000" b="1" dirty="0" smtClean="0">
              <a:latin typeface="微软雅黑" pitchFamily="34" charset="-122"/>
              <a:ea typeface="微软雅黑" pitchFamily="34" charset="-122"/>
            </a:endParaRPr>
          </a:p>
          <a:p>
            <a:pPr marL="457200" lvl="2">
              <a:buClr>
                <a:srgbClr val="C00000"/>
              </a:buClr>
              <a:buFont typeface="Wingdings" pitchFamily="2" charset="2"/>
              <a:buChar char="p"/>
            </a:pP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Detail, MallDetail</a:t>
            </a:r>
            <a:r>
              <a:rPr lang="zh-CN" altLang="en-US" dirty="0" smtClean="0">
                <a:latin typeface="微软雅黑" pitchFamily="34" charset="-122"/>
                <a:ea typeface="微软雅黑" pitchFamily="34" charset="-122"/>
              </a:rPr>
              <a:t>简化了装修中心的依赖关系；为后续的</a:t>
            </a:r>
            <a:r>
              <a:rPr lang="en-US" altLang="zh-CN" dirty="0" smtClean="0">
                <a:latin typeface="微软雅黑" pitchFamily="34" charset="-122"/>
                <a:ea typeface="微软雅黑" pitchFamily="34" charset="-122"/>
              </a:rPr>
              <a:t>Detail</a:t>
            </a:r>
            <a:r>
              <a:rPr lang="zh-CN" altLang="en-US" dirty="0" smtClean="0">
                <a:latin typeface="微软雅黑" pitchFamily="34" charset="-122"/>
                <a:ea typeface="微软雅黑" pitchFamily="34" charset="-122"/>
              </a:rPr>
              <a:t>装修内容异步化，</a:t>
            </a:r>
            <a:r>
              <a:rPr lang="en-US" altLang="zh-CN" dirty="0" smtClean="0">
                <a:latin typeface="微软雅黑" pitchFamily="34" charset="-122"/>
                <a:ea typeface="微软雅黑" pitchFamily="34" charset="-122"/>
              </a:rPr>
              <a:t>CDN</a:t>
            </a:r>
            <a:r>
              <a:rPr lang="zh-CN" altLang="en-US" dirty="0" smtClean="0">
                <a:latin typeface="微软雅黑" pitchFamily="34" charset="-122"/>
                <a:ea typeface="微软雅黑" pitchFamily="34" charset="-122"/>
              </a:rPr>
              <a:t>化打下基础。</a:t>
            </a:r>
            <a:endParaRPr lang="en-US" altLang="zh-CN" dirty="0" smtClean="0">
              <a:latin typeface="微软雅黑" pitchFamily="34" charset="-122"/>
              <a:ea typeface="微软雅黑" pitchFamily="34" charset="-122"/>
            </a:endParaRPr>
          </a:p>
          <a:p>
            <a:pPr marL="457200" lvl="2">
              <a:buClr>
                <a:srgbClr val="C00000"/>
              </a:buClr>
              <a:buFont typeface="Wingdings" pitchFamily="2" charset="2"/>
              <a:buChar char="p"/>
            </a:pPr>
            <a:r>
              <a:rPr lang="zh-CN" altLang="en-US" dirty="0" smtClean="0">
                <a:latin typeface="微软雅黑" pitchFamily="34" charset="-122"/>
                <a:ea typeface="微软雅黑" pitchFamily="34" charset="-122"/>
              </a:rPr>
              <a:t> 大大提高各垂直业务的详情页的装修支持的接入效率。</a:t>
            </a:r>
            <a:endParaRPr lang="en-US" altLang="zh-CN" dirty="0" smtClean="0">
              <a:latin typeface="微软雅黑" pitchFamily="34" charset="-122"/>
              <a:ea typeface="微软雅黑" pitchFamily="34" charset="-122"/>
            </a:endParaRPr>
          </a:p>
          <a:p>
            <a:pPr lvl="1" indent="-268288">
              <a:buClr>
                <a:srgbClr val="C00000"/>
              </a:buClr>
              <a:buFont typeface="Wingdings" pitchFamily="2" charset="2"/>
              <a:buChar char="§"/>
            </a:pPr>
            <a:endParaRPr lang="en-US" altLang="zh-CN" sz="1400" dirty="0" smtClean="0">
              <a:latin typeface="微软雅黑" pitchFamily="34" charset="-122"/>
              <a:ea typeface="微软雅黑" pitchFamily="34" charset="-122"/>
            </a:endParaRPr>
          </a:p>
        </p:txBody>
      </p:sp>
      <p:grpSp>
        <p:nvGrpSpPr>
          <p:cNvPr id="156" name="Group 155"/>
          <p:cNvGrpSpPr/>
          <p:nvPr/>
        </p:nvGrpSpPr>
        <p:grpSpPr>
          <a:xfrm>
            <a:off x="107504" y="1196752"/>
            <a:ext cx="8928992" cy="1800200"/>
            <a:chOff x="107504" y="1412776"/>
            <a:chExt cx="8928992" cy="1800200"/>
          </a:xfrm>
        </p:grpSpPr>
        <p:grpSp>
          <p:nvGrpSpPr>
            <p:cNvPr id="95" name="Group 94"/>
            <p:cNvGrpSpPr/>
            <p:nvPr/>
          </p:nvGrpSpPr>
          <p:grpSpPr>
            <a:xfrm>
              <a:off x="107504" y="1412776"/>
              <a:ext cx="3816424" cy="1800200"/>
              <a:chOff x="323528" y="1412776"/>
              <a:chExt cx="3816424" cy="1800200"/>
            </a:xfrm>
          </p:grpSpPr>
          <p:grpSp>
            <p:nvGrpSpPr>
              <p:cNvPr id="47" name="Group 46"/>
              <p:cNvGrpSpPr/>
              <p:nvPr/>
            </p:nvGrpSpPr>
            <p:grpSpPr>
              <a:xfrm>
                <a:off x="395536" y="1636959"/>
                <a:ext cx="3672408" cy="1359993"/>
                <a:chOff x="395536" y="1176951"/>
                <a:chExt cx="3672408" cy="1359993"/>
              </a:xfrm>
            </p:grpSpPr>
            <p:sp>
              <p:nvSpPr>
                <p:cNvPr id="19" name="圆角矩形 73"/>
                <p:cNvSpPr/>
                <p:nvPr/>
              </p:nvSpPr>
              <p:spPr>
                <a:xfrm>
                  <a:off x="395536" y="1988840"/>
                  <a:ext cx="1257523" cy="548104"/>
                </a:xfrm>
                <a:prstGeom prst="roundRect">
                  <a:avLst/>
                </a:prstGeom>
                <a:solidFill>
                  <a:srgbClr val="9BD45E"/>
                </a:solidFill>
                <a:ln w="12700">
                  <a:solidFill>
                    <a:schemeClr val="tx1"/>
                  </a:solidFill>
                  <a:prstDash val="dash"/>
                  <a:miter lim="800000"/>
                  <a:headEnd/>
                  <a:tailEnd/>
                </a:ln>
              </p:spPr>
              <p:txBody>
                <a:bodyPr wrap="none" anchor="ctr" anchorCtr="1"/>
                <a:lstStyle/>
                <a:p>
                  <a:pPr algn="ctr"/>
                  <a:r>
                    <a:rPr lang="zh-CN" altLang="en-US" sz="1200" b="1" dirty="0" smtClean="0">
                      <a:latin typeface="微软雅黑" pitchFamily="34" charset="-122"/>
                      <a:ea typeface="微软雅黑" pitchFamily="34" charset="-122"/>
                    </a:rPr>
                    <a:t> 装修中心</a:t>
                  </a:r>
                  <a:endParaRPr lang="en-US" altLang="zh-CN" sz="1200" b="1" dirty="0" smtClean="0">
                    <a:latin typeface="微软雅黑" pitchFamily="34" charset="-122"/>
                    <a:ea typeface="微软雅黑" pitchFamily="34" charset="-122"/>
                  </a:endParaRPr>
                </a:p>
                <a:p>
                  <a:pPr algn="ctr"/>
                  <a:r>
                    <a:rPr lang="en-US" altLang="zh-CN" sz="1200" b="1" dirty="0" smtClean="0">
                      <a:latin typeface="微软雅黑" pitchFamily="34" charset="-122"/>
                      <a:ea typeface="微软雅黑" pitchFamily="34" charset="-122"/>
                    </a:rPr>
                    <a:t>(designcenter)</a:t>
                  </a:r>
                  <a:endParaRPr lang="zh-CN" altLang="en-US" sz="1200" b="1" dirty="0">
                    <a:latin typeface="微软雅黑" pitchFamily="34" charset="-122"/>
                    <a:ea typeface="微软雅黑" pitchFamily="34" charset="-122"/>
                  </a:endParaRPr>
                </a:p>
              </p:txBody>
            </p:sp>
            <p:grpSp>
              <p:nvGrpSpPr>
                <p:cNvPr id="20" name="Group 274"/>
                <p:cNvGrpSpPr/>
                <p:nvPr/>
              </p:nvGrpSpPr>
              <p:grpSpPr>
                <a:xfrm>
                  <a:off x="2564012" y="1268760"/>
                  <a:ext cx="1503932" cy="1200463"/>
                  <a:chOff x="7317060" y="4101903"/>
                  <a:chExt cx="1503932" cy="1200463"/>
                </a:xfrm>
              </p:grpSpPr>
              <p:sp>
                <p:nvSpPr>
                  <p:cNvPr id="28" name="AutoShape 11"/>
                  <p:cNvSpPr>
                    <a:spLocks noChangeArrowheads="1"/>
                  </p:cNvSpPr>
                  <p:nvPr/>
                </p:nvSpPr>
                <p:spPr bwMode="auto">
                  <a:xfrm>
                    <a:off x="7317060" y="4101903"/>
                    <a:ext cx="1503932" cy="1200463"/>
                  </a:xfrm>
                  <a:prstGeom prst="roundRect">
                    <a:avLst>
                      <a:gd name="adj" fmla="val 8316"/>
                    </a:avLst>
                  </a:prstGeom>
                  <a:solidFill>
                    <a:srgbClr val="D6E1BF"/>
                  </a:solidFill>
                  <a:ln w="12700">
                    <a:solidFill>
                      <a:schemeClr val="tx1"/>
                    </a:solidFill>
                    <a:prstDash val="dash"/>
                    <a:miter lim="800000"/>
                    <a:headEnd/>
                    <a:tailEnd/>
                  </a:ln>
                  <a:extLst/>
                </p:spPr>
                <p:txBody>
                  <a:bodyPr wrap="none" anchor="ctr" anchorCtr="1"/>
                  <a:lstStyle/>
                  <a:p>
                    <a:pPr algn="ctr"/>
                    <a:endParaRPr lang="en-US" altLang="zh-CN" sz="1000" dirty="0" smtClean="0">
                      <a:latin typeface="微软雅黑" pitchFamily="34" charset="-122"/>
                      <a:ea typeface="微软雅黑" pitchFamily="34" charset="-122"/>
                    </a:endParaRPr>
                  </a:p>
                  <a:p>
                    <a:pPr algn="ctr"/>
                    <a:endParaRPr lang="en-US" altLang="zh-CN" sz="1000" dirty="0">
                      <a:latin typeface="微软雅黑" pitchFamily="34" charset="-122"/>
                      <a:ea typeface="微软雅黑" pitchFamily="34" charset="-122"/>
                    </a:endParaRPr>
                  </a:p>
                </p:txBody>
              </p:sp>
              <p:sp>
                <p:nvSpPr>
                  <p:cNvPr id="29" name="圆角矩形 73"/>
                  <p:cNvSpPr/>
                  <p:nvPr/>
                </p:nvSpPr>
                <p:spPr>
                  <a:xfrm>
                    <a:off x="7390660" y="4879219"/>
                    <a:ext cx="384043" cy="381538"/>
                  </a:xfrm>
                  <a:prstGeom prst="roundRect">
                    <a:avLst/>
                  </a:prstGeom>
                  <a:solidFill>
                    <a:srgbClr val="DCE6C5"/>
                  </a:solidFill>
                  <a:ln w="12700">
                    <a:solidFill>
                      <a:schemeClr val="tx1"/>
                    </a:solidFill>
                    <a:prstDash val="dash"/>
                    <a:miter lim="800000"/>
                    <a:headEnd/>
                    <a:tailEnd/>
                  </a:ln>
                </p:spPr>
                <p:txBody>
                  <a:bodyPr wrap="none" anchor="ctr" anchorCtr="1"/>
                  <a:lstStyle/>
                  <a:p>
                    <a:pPr algn="ctr"/>
                    <a:r>
                      <a:rPr lang="zh-CN" altLang="en-US" sz="1000" b="1" dirty="0" smtClean="0">
                        <a:latin typeface="微软雅黑" pitchFamily="34" charset="-122"/>
                        <a:ea typeface="微软雅黑" pitchFamily="34" charset="-122"/>
                      </a:rPr>
                      <a:t>过滤</a:t>
                    </a:r>
                    <a:endParaRPr lang="en-US" altLang="zh-CN" sz="1000" b="1" dirty="0" smtClean="0">
                      <a:latin typeface="微软雅黑" pitchFamily="34" charset="-122"/>
                      <a:ea typeface="微软雅黑" pitchFamily="34" charset="-122"/>
                    </a:endParaRPr>
                  </a:p>
                  <a:p>
                    <a:pPr algn="ctr"/>
                    <a:r>
                      <a:rPr lang="zh-CN" altLang="en-US" sz="1000" b="1" dirty="0" smtClean="0">
                        <a:latin typeface="微软雅黑" pitchFamily="34" charset="-122"/>
                        <a:ea typeface="微软雅黑" pitchFamily="34" charset="-122"/>
                      </a:rPr>
                      <a:t>引擎</a:t>
                    </a:r>
                    <a:endParaRPr lang="zh-CN" altLang="en-US" sz="1000" b="1" dirty="0">
                      <a:latin typeface="微软雅黑" pitchFamily="34" charset="-122"/>
                      <a:ea typeface="微软雅黑" pitchFamily="34" charset="-122"/>
                    </a:endParaRPr>
                  </a:p>
                </p:txBody>
              </p:sp>
              <p:sp>
                <p:nvSpPr>
                  <p:cNvPr id="30" name="圆角矩形 73"/>
                  <p:cNvSpPr/>
                  <p:nvPr/>
                </p:nvSpPr>
                <p:spPr>
                  <a:xfrm>
                    <a:off x="7891138" y="4879219"/>
                    <a:ext cx="357585" cy="375133"/>
                  </a:xfrm>
                  <a:prstGeom prst="roundRect">
                    <a:avLst/>
                  </a:prstGeom>
                  <a:solidFill>
                    <a:srgbClr val="DCE6C5"/>
                  </a:solidFill>
                  <a:ln w="12700">
                    <a:solidFill>
                      <a:schemeClr val="tx1"/>
                    </a:solidFill>
                    <a:prstDash val="dash"/>
                    <a:miter lim="800000"/>
                    <a:headEnd/>
                    <a:tailEnd/>
                  </a:ln>
                </p:spPr>
                <p:txBody>
                  <a:bodyPr wrap="none" anchor="ctr" anchorCtr="1"/>
                  <a:lstStyle/>
                  <a:p>
                    <a:pPr algn="dist"/>
                    <a:r>
                      <a:rPr lang="zh-CN" altLang="en-US" sz="1000" b="1" dirty="0" smtClean="0">
                        <a:latin typeface="微软雅黑" pitchFamily="34" charset="-122"/>
                        <a:ea typeface="微软雅黑" pitchFamily="34" charset="-122"/>
                      </a:rPr>
                      <a:t>渲染</a:t>
                    </a:r>
                    <a:endParaRPr lang="en-US" altLang="zh-CN" sz="1000" b="1" dirty="0" smtClean="0">
                      <a:latin typeface="微软雅黑" pitchFamily="34" charset="-122"/>
                      <a:ea typeface="微软雅黑" pitchFamily="34" charset="-122"/>
                    </a:endParaRPr>
                  </a:p>
                  <a:p>
                    <a:pPr algn="dist"/>
                    <a:r>
                      <a:rPr lang="zh-CN" altLang="en-US" sz="1000" b="1" dirty="0" smtClean="0">
                        <a:latin typeface="微软雅黑" pitchFamily="34" charset="-122"/>
                        <a:ea typeface="微软雅黑" pitchFamily="34" charset="-122"/>
                      </a:rPr>
                      <a:t>引擎</a:t>
                    </a:r>
                    <a:endParaRPr lang="zh-CN" altLang="en-US" sz="1000" b="1" dirty="0">
                      <a:latin typeface="微软雅黑" pitchFamily="34" charset="-122"/>
                      <a:ea typeface="微软雅黑" pitchFamily="34" charset="-122"/>
                    </a:endParaRPr>
                  </a:p>
                </p:txBody>
              </p:sp>
              <p:sp>
                <p:nvSpPr>
                  <p:cNvPr id="31" name="TextBox 30"/>
                  <p:cNvSpPr txBox="1"/>
                  <p:nvPr/>
                </p:nvSpPr>
                <p:spPr>
                  <a:xfrm>
                    <a:off x="7468776" y="4129916"/>
                    <a:ext cx="1169258" cy="523220"/>
                  </a:xfrm>
                  <a:prstGeom prst="rect">
                    <a:avLst/>
                  </a:prstGeom>
                  <a:noFill/>
                </p:spPr>
                <p:txBody>
                  <a:bodyPr wrap="square" rtlCol="0">
                    <a:spAutoFit/>
                  </a:bodyPr>
                  <a:lstStyle/>
                  <a:p>
                    <a:r>
                      <a:rPr lang="en-US" altLang="zh-CN" sz="1400" dirty="0" smtClean="0">
                        <a:latin typeface="微软雅黑" pitchFamily="34" charset="-122"/>
                        <a:ea typeface="微软雅黑" pitchFamily="34" charset="-122"/>
                      </a:rPr>
                      <a:t>detail/rate</a:t>
                    </a:r>
                  </a:p>
                  <a:p>
                    <a:r>
                      <a:rPr lang="en-US" altLang="zh-CN" sz="1400" dirty="0" smtClean="0">
                        <a:latin typeface="微软雅黑" pitchFamily="34" charset="-122"/>
                        <a:ea typeface="微软雅黑" pitchFamily="34" charset="-122"/>
                      </a:rPr>
                      <a:t>/malldetail</a:t>
                    </a:r>
                    <a:endParaRPr lang="en-US" sz="1400" dirty="0">
                      <a:latin typeface="微软雅黑" pitchFamily="34" charset="-122"/>
                      <a:ea typeface="微软雅黑" pitchFamily="34" charset="-122"/>
                    </a:endParaRPr>
                  </a:p>
                </p:txBody>
              </p:sp>
            </p:grpSp>
            <p:sp>
              <p:nvSpPr>
                <p:cNvPr id="22" name="TextBox 21"/>
                <p:cNvSpPr txBox="1"/>
                <p:nvPr/>
              </p:nvSpPr>
              <p:spPr>
                <a:xfrm>
                  <a:off x="1691680" y="1916832"/>
                  <a:ext cx="936104" cy="338554"/>
                </a:xfrm>
                <a:prstGeom prst="rect">
                  <a:avLst/>
                </a:prstGeom>
                <a:noFill/>
              </p:spPr>
              <p:txBody>
                <a:bodyPr wrap="square" rtlCol="0">
                  <a:spAutoFit/>
                </a:bodyPr>
                <a:lstStyle/>
                <a:p>
                  <a:r>
                    <a:rPr lang="zh-CN" altLang="en-US" sz="800" dirty="0" smtClean="0">
                      <a:latin typeface="微软雅黑" pitchFamily="34" charset="-122"/>
                      <a:ea typeface="微软雅黑" pitchFamily="34" charset="-122"/>
                    </a:rPr>
                    <a:t>    装修实例</a:t>
                  </a:r>
                  <a:r>
                    <a:rPr lang="en-US" altLang="zh-CN" sz="800" dirty="0" smtClean="0">
                      <a:latin typeface="微软雅黑" pitchFamily="34" charset="-122"/>
                      <a:ea typeface="微软雅黑" pitchFamily="34" charset="-122"/>
                    </a:rPr>
                    <a:t>+</a:t>
                  </a:r>
                </a:p>
                <a:p>
                  <a:r>
                    <a:rPr lang="zh-CN" altLang="en-US" sz="800" dirty="0" smtClean="0">
                      <a:latin typeface="微软雅黑" pitchFamily="34" charset="-122"/>
                      <a:ea typeface="微软雅黑" pitchFamily="34" charset="-122"/>
                    </a:rPr>
                    <a:t>设计师原型数据</a:t>
                  </a:r>
                  <a:endParaRPr lang="en-US" altLang="zh-CN" sz="800" dirty="0" smtClean="0">
                    <a:latin typeface="微软雅黑" pitchFamily="34" charset="-122"/>
                    <a:ea typeface="微软雅黑" pitchFamily="34" charset="-122"/>
                  </a:endParaRPr>
                </a:p>
              </p:txBody>
            </p:sp>
            <p:grpSp>
              <p:nvGrpSpPr>
                <p:cNvPr id="32" name="Group 31"/>
                <p:cNvGrpSpPr/>
                <p:nvPr/>
              </p:nvGrpSpPr>
              <p:grpSpPr>
                <a:xfrm>
                  <a:off x="971600" y="1176951"/>
                  <a:ext cx="962076" cy="667873"/>
                  <a:chOff x="467545" y="1964399"/>
                  <a:chExt cx="962076" cy="667873"/>
                </a:xfrm>
              </p:grpSpPr>
              <p:sp>
                <p:nvSpPr>
                  <p:cNvPr id="23" name="Rounded Rectangle 22"/>
                  <p:cNvSpPr/>
                  <p:nvPr/>
                </p:nvSpPr>
                <p:spPr>
                  <a:xfrm>
                    <a:off x="467545" y="1964399"/>
                    <a:ext cx="936104" cy="667873"/>
                  </a:xfrm>
                  <a:prstGeom prst="roundRect">
                    <a:avLst>
                      <a:gd name="adj" fmla="val 4323"/>
                    </a:avLst>
                  </a:prstGeom>
                  <a:solidFill>
                    <a:srgbClr val="F4F5D2"/>
                  </a:solidFill>
                  <a:ln w="12700">
                    <a:solidFill>
                      <a:schemeClr val="tx1"/>
                    </a:solidFill>
                    <a:prstDash val="dash"/>
                    <a:miter lim="800000"/>
                    <a:headEnd/>
                    <a:tailEnd/>
                  </a:ln>
                </p:spPr>
                <p:txBody>
                  <a:bodyPr wrap="none" anchorCtr="1"/>
                  <a:lstStyle/>
                  <a:p>
                    <a:pPr algn="ctr"/>
                    <a:endParaRPr lang="en-US" altLang="zh-CN" sz="1400">
                      <a:latin typeface="微软雅黑" pitchFamily="34" charset="-122"/>
                      <a:ea typeface="微软雅黑" pitchFamily="34" charset="-122"/>
                    </a:endParaRPr>
                  </a:p>
                </p:txBody>
              </p:sp>
              <p:sp>
                <p:nvSpPr>
                  <p:cNvPr id="24" name="Text Box 20"/>
                  <p:cNvSpPr txBox="1">
                    <a:spLocks noChangeArrowheads="1"/>
                  </p:cNvSpPr>
                  <p:nvPr/>
                </p:nvSpPr>
                <p:spPr bwMode="auto">
                  <a:xfrm>
                    <a:off x="493517" y="1972745"/>
                    <a:ext cx="936104" cy="276999"/>
                  </a:xfrm>
                  <a:prstGeom prst="rect">
                    <a:avLst/>
                  </a:prstGeom>
                  <a:noFill/>
                  <a:ln w="9525">
                    <a:noFill/>
                    <a:miter lim="800000"/>
                    <a:headEnd/>
                    <a:tailEnd/>
                  </a:ln>
                  <a:effectLst/>
                </p:spPr>
                <p:txBody>
                  <a:bodyPr wrap="square" anchor="ct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spcBef>
                        <a:spcPct val="50000"/>
                      </a:spcBef>
                      <a:defRPr/>
                    </a:pPr>
                    <a:r>
                      <a:rPr lang="zh-CN" altLang="en-US" sz="1200" b="1" dirty="0" smtClean="0">
                        <a:latin typeface="微软雅黑" panose="020B0503020204020204" pitchFamily="34" charset="-122"/>
                        <a:ea typeface="微软雅黑" panose="020B0503020204020204" pitchFamily="34" charset="-122"/>
                      </a:rPr>
                      <a:t>小二后台</a:t>
                    </a:r>
                    <a:endParaRPr lang="zh-CN" altLang="en-US" sz="1200" b="1" dirty="0">
                      <a:latin typeface="微软雅黑" panose="020B0503020204020204" pitchFamily="34" charset="-122"/>
                      <a:ea typeface="微软雅黑" panose="020B0503020204020204" pitchFamily="34" charset="-122"/>
                    </a:endParaRPr>
                  </a:p>
                </p:txBody>
              </p:sp>
              <p:sp>
                <p:nvSpPr>
                  <p:cNvPr id="25" name="圆角矩形 73"/>
                  <p:cNvSpPr/>
                  <p:nvPr/>
                </p:nvSpPr>
                <p:spPr>
                  <a:xfrm>
                    <a:off x="515633" y="2324439"/>
                    <a:ext cx="806483" cy="216024"/>
                  </a:xfrm>
                  <a:prstGeom prst="roundRect">
                    <a:avLst/>
                  </a:prstGeom>
                  <a:solidFill>
                    <a:srgbClr val="86D6D3"/>
                  </a:solidFill>
                  <a:ln w="12700">
                    <a:solidFill>
                      <a:schemeClr val="tx1"/>
                    </a:solidFill>
                    <a:prstDash val="dash"/>
                    <a:miter lim="800000"/>
                    <a:headEnd/>
                    <a:tailEnd/>
                  </a:ln>
                </p:spPr>
                <p:txBody>
                  <a:bodyPr wrap="none" anchor="ctr" anchorCtr="1"/>
                  <a:lstStyle/>
                  <a:p>
                    <a:pPr algn="ctr"/>
                    <a:r>
                      <a:rPr lang="zh-CN" altLang="en-US" sz="1200" dirty="0" smtClean="0">
                        <a:latin typeface="微软雅黑" pitchFamily="34" charset="-122"/>
                        <a:ea typeface="微软雅黑" pitchFamily="34" charset="-122"/>
                      </a:rPr>
                      <a:t>原型数据</a:t>
                    </a:r>
                    <a:endParaRPr lang="zh-CN" altLang="en-US" sz="1200" dirty="0">
                      <a:latin typeface="微软雅黑" pitchFamily="34" charset="-122"/>
                      <a:ea typeface="微软雅黑" pitchFamily="34" charset="-122"/>
                    </a:endParaRPr>
                  </a:p>
                </p:txBody>
              </p:sp>
            </p:grpSp>
            <p:cxnSp>
              <p:nvCxnSpPr>
                <p:cNvPr id="26" name="Straight Arrow Connector 25"/>
                <p:cNvCxnSpPr/>
                <p:nvPr/>
              </p:nvCxnSpPr>
              <p:spPr>
                <a:xfrm>
                  <a:off x="1907704" y="1484784"/>
                  <a:ext cx="648072" cy="0"/>
                </a:xfrm>
                <a:prstGeom prst="straightConnector1">
                  <a:avLst/>
                </a:prstGeom>
                <a:ln w="127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7" name="圆角矩形 73"/>
                <p:cNvSpPr/>
                <p:nvPr/>
              </p:nvSpPr>
              <p:spPr>
                <a:xfrm>
                  <a:off x="3563368" y="2060120"/>
                  <a:ext cx="458541" cy="375133"/>
                </a:xfrm>
                <a:prstGeom prst="roundRect">
                  <a:avLst/>
                </a:prstGeom>
                <a:solidFill>
                  <a:srgbClr val="DCE6C5"/>
                </a:solidFill>
                <a:ln w="12700">
                  <a:solidFill>
                    <a:schemeClr val="tx1"/>
                  </a:solidFill>
                  <a:prstDash val="dash"/>
                  <a:miter lim="800000"/>
                  <a:headEnd/>
                  <a:tailEnd/>
                </a:ln>
              </p:spPr>
              <p:txBody>
                <a:bodyPr wrap="none" anchor="ctr" anchorCtr="1"/>
                <a:lstStyle/>
                <a:p>
                  <a:pPr algn="dist"/>
                  <a:r>
                    <a:rPr lang="en-US" altLang="zh-CN" sz="1000" b="1" dirty="0" smtClean="0">
                      <a:latin typeface="微软雅黑" pitchFamily="34" charset="-122"/>
                      <a:ea typeface="微软雅黑" pitchFamily="34" charset="-122"/>
                    </a:rPr>
                    <a:t>sqllite</a:t>
                  </a:r>
                  <a:endParaRPr lang="zh-CN" altLang="en-US" sz="1000" b="1" dirty="0">
                    <a:latin typeface="微软雅黑" pitchFamily="34" charset="-122"/>
                    <a:ea typeface="微软雅黑" pitchFamily="34" charset="-122"/>
                  </a:endParaRPr>
                </a:p>
              </p:txBody>
            </p:sp>
            <p:cxnSp>
              <p:nvCxnSpPr>
                <p:cNvPr id="44" name="Straight Arrow Connector 43"/>
                <p:cNvCxnSpPr>
                  <a:stCxn id="19" idx="3"/>
                </p:cNvCxnSpPr>
                <p:nvPr/>
              </p:nvCxnSpPr>
              <p:spPr>
                <a:xfrm>
                  <a:off x="1653059" y="2262892"/>
                  <a:ext cx="902717" cy="13980"/>
                </a:xfrm>
                <a:prstGeom prst="straightConnector1">
                  <a:avLst/>
                </a:prstGeom>
                <a:ln w="127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sp>
            <p:nvSpPr>
              <p:cNvPr id="70" name="Rounded Rectangle 69"/>
              <p:cNvSpPr/>
              <p:nvPr/>
            </p:nvSpPr>
            <p:spPr>
              <a:xfrm>
                <a:off x="323528" y="1412776"/>
                <a:ext cx="3816424" cy="1800200"/>
              </a:xfrm>
              <a:prstGeom prst="roundRect">
                <a:avLst>
                  <a:gd name="adj" fmla="val 3272"/>
                </a:avLst>
              </a:prstGeom>
              <a:solidFill>
                <a:srgbClr val="A6D6E2">
                  <a:alpha val="13000"/>
                </a:srgbClr>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3" name="Right Arrow 72"/>
            <p:cNvSpPr/>
            <p:nvPr/>
          </p:nvSpPr>
          <p:spPr>
            <a:xfrm>
              <a:off x="3995936" y="2132856"/>
              <a:ext cx="432048" cy="36004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p:cNvGrpSpPr/>
            <p:nvPr/>
          </p:nvGrpSpPr>
          <p:grpSpPr>
            <a:xfrm>
              <a:off x="4644008" y="1556792"/>
              <a:ext cx="4290483" cy="1495970"/>
              <a:chOff x="1628924" y="1767930"/>
              <a:chExt cx="4290483" cy="1495970"/>
            </a:xfrm>
          </p:grpSpPr>
          <p:sp>
            <p:nvSpPr>
              <p:cNvPr id="118" name="Cloud Callout 117"/>
              <p:cNvSpPr/>
              <p:nvPr/>
            </p:nvSpPr>
            <p:spPr>
              <a:xfrm>
                <a:off x="3377463" y="2196763"/>
                <a:ext cx="940537" cy="368108"/>
              </a:xfrm>
              <a:prstGeom prst="cloudCallout">
                <a:avLst/>
              </a:prstGeom>
              <a:solidFill>
                <a:srgbClr val="A6D6E2">
                  <a:alpha val="32941"/>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tair</a:t>
                </a:r>
              </a:p>
            </p:txBody>
          </p:sp>
          <p:grpSp>
            <p:nvGrpSpPr>
              <p:cNvPr id="119" name="Group 417"/>
              <p:cNvGrpSpPr/>
              <p:nvPr/>
            </p:nvGrpSpPr>
            <p:grpSpPr>
              <a:xfrm>
                <a:off x="1628924" y="1778000"/>
                <a:ext cx="1470473" cy="1048726"/>
                <a:chOff x="6444207" y="3573017"/>
                <a:chExt cx="1368153" cy="1048726"/>
              </a:xfrm>
              <a:solidFill>
                <a:srgbClr val="FF9196"/>
              </a:solidFill>
            </p:grpSpPr>
            <p:grpSp>
              <p:nvGrpSpPr>
                <p:cNvPr id="130" name="Group 409"/>
                <p:cNvGrpSpPr/>
                <p:nvPr/>
              </p:nvGrpSpPr>
              <p:grpSpPr>
                <a:xfrm>
                  <a:off x="6444207" y="3573017"/>
                  <a:ext cx="1368153" cy="1048726"/>
                  <a:chOff x="2699792" y="2979158"/>
                  <a:chExt cx="1026115" cy="809889"/>
                </a:xfrm>
                <a:grpFill/>
              </p:grpSpPr>
              <p:sp>
                <p:nvSpPr>
                  <p:cNvPr id="132" name="AutoShape 11"/>
                  <p:cNvSpPr>
                    <a:spLocks noChangeArrowheads="1"/>
                  </p:cNvSpPr>
                  <p:nvPr/>
                </p:nvSpPr>
                <p:spPr bwMode="auto">
                  <a:xfrm>
                    <a:off x="2699792" y="2979158"/>
                    <a:ext cx="1026114" cy="737874"/>
                  </a:xfrm>
                  <a:prstGeom prst="roundRect">
                    <a:avLst>
                      <a:gd name="adj" fmla="val 7524"/>
                    </a:avLst>
                  </a:prstGeom>
                  <a:grpFill/>
                  <a:ln w="12700"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US" altLang="zh-CN" sz="1200" b="1" dirty="0" smtClean="0">
                      <a:latin typeface="微软雅黑" pitchFamily="34" charset="-122"/>
                      <a:ea typeface="微软雅黑" pitchFamily="34" charset="-122"/>
                    </a:endParaRPr>
                  </a:p>
                  <a:p>
                    <a:pPr algn="ctr"/>
                    <a:endParaRPr lang="en-US" altLang="zh-CN" sz="1200" b="1" dirty="0" smtClean="0">
                      <a:latin typeface="微软雅黑" pitchFamily="34" charset="-122"/>
                      <a:ea typeface="微软雅黑" pitchFamily="34" charset="-122"/>
                    </a:endParaRPr>
                  </a:p>
                  <a:p>
                    <a:pPr algn="ctr"/>
                    <a:endParaRPr lang="en-US" altLang="zh-CN" sz="1200" b="1" dirty="0">
                      <a:latin typeface="微软雅黑" pitchFamily="34" charset="-122"/>
                      <a:ea typeface="微软雅黑" pitchFamily="34" charset="-122"/>
                    </a:endParaRPr>
                  </a:p>
                </p:txBody>
              </p:sp>
              <p:grpSp>
                <p:nvGrpSpPr>
                  <p:cNvPr id="133" name="Group 133"/>
                  <p:cNvGrpSpPr/>
                  <p:nvPr/>
                </p:nvGrpSpPr>
                <p:grpSpPr>
                  <a:xfrm>
                    <a:off x="2699793" y="3344175"/>
                    <a:ext cx="1026114" cy="444872"/>
                    <a:chOff x="5302980" y="5910516"/>
                    <a:chExt cx="1854885" cy="473564"/>
                  </a:xfrm>
                  <a:grpFill/>
                </p:grpSpPr>
                <p:sp>
                  <p:nvSpPr>
                    <p:cNvPr id="134" name="Rounded Rectangle 133"/>
                    <p:cNvSpPr/>
                    <p:nvPr/>
                  </p:nvSpPr>
                  <p:spPr>
                    <a:xfrm>
                      <a:off x="5302980" y="5910516"/>
                      <a:ext cx="1854885" cy="473564"/>
                    </a:xfrm>
                    <a:prstGeom prst="roundRect">
                      <a:avLst>
                        <a:gd name="adj" fmla="val 3272"/>
                      </a:avLst>
                    </a:prstGeom>
                    <a:grp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圆角矩形 73"/>
                    <p:cNvSpPr/>
                    <p:nvPr/>
                  </p:nvSpPr>
                  <p:spPr>
                    <a:xfrm>
                      <a:off x="5368063" y="5969706"/>
                      <a:ext cx="520670" cy="313650"/>
                    </a:xfrm>
                    <a:prstGeom prst="roundRect">
                      <a:avLst/>
                    </a:prstGeom>
                    <a:grpFill/>
                    <a:ln w="12700">
                      <a:solidFill>
                        <a:schemeClr val="tx1"/>
                      </a:solidFill>
                      <a:prstDash val="dash"/>
                      <a:miter lim="800000"/>
                      <a:headEnd/>
                      <a:tailEnd/>
                    </a:ln>
                  </p:spPr>
                  <p:txBody>
                    <a:bodyPr wrap="none" anchor="ctr" anchorCtr="1"/>
                    <a:lstStyle/>
                    <a:p>
                      <a:pPr algn="ctr"/>
                      <a:r>
                        <a:rPr lang="zh-CN" altLang="en-US" sz="1000" b="1" dirty="0" smtClean="0">
                          <a:latin typeface="微软雅黑" pitchFamily="34" charset="-122"/>
                          <a:ea typeface="微软雅黑" pitchFamily="34" charset="-122"/>
                        </a:rPr>
                        <a:t>过滤</a:t>
                      </a:r>
                      <a:endParaRPr lang="en-US" altLang="zh-CN" sz="1000" b="1" dirty="0" smtClean="0">
                        <a:latin typeface="微软雅黑" pitchFamily="34" charset="-122"/>
                        <a:ea typeface="微软雅黑" pitchFamily="34" charset="-122"/>
                      </a:endParaRPr>
                    </a:p>
                    <a:p>
                      <a:pPr algn="ctr"/>
                      <a:r>
                        <a:rPr lang="zh-CN" altLang="en-US" sz="1000" b="1" dirty="0" smtClean="0">
                          <a:latin typeface="微软雅黑" pitchFamily="34" charset="-122"/>
                          <a:ea typeface="微软雅黑" pitchFamily="34" charset="-122"/>
                        </a:rPr>
                        <a:t>引擎</a:t>
                      </a:r>
                      <a:endParaRPr lang="zh-CN" altLang="en-US" sz="1000" b="1" dirty="0">
                        <a:latin typeface="微软雅黑" pitchFamily="34" charset="-122"/>
                        <a:ea typeface="微软雅黑" pitchFamily="34" charset="-122"/>
                      </a:endParaRPr>
                    </a:p>
                  </p:txBody>
                </p:sp>
                <p:sp>
                  <p:nvSpPr>
                    <p:cNvPr id="136" name="圆角矩形 73"/>
                    <p:cNvSpPr/>
                    <p:nvPr/>
                  </p:nvSpPr>
                  <p:spPr>
                    <a:xfrm>
                      <a:off x="5953816" y="5957298"/>
                      <a:ext cx="484801" cy="308384"/>
                    </a:xfrm>
                    <a:prstGeom prst="roundRect">
                      <a:avLst/>
                    </a:prstGeom>
                    <a:solidFill>
                      <a:srgbClr val="FFC000"/>
                    </a:solidFill>
                    <a:ln w="12700">
                      <a:solidFill>
                        <a:schemeClr val="tx1"/>
                      </a:solidFill>
                      <a:prstDash val="dash"/>
                      <a:miter lim="800000"/>
                      <a:headEnd/>
                      <a:tailEnd/>
                    </a:ln>
                  </p:spPr>
                  <p:txBody>
                    <a:bodyPr wrap="none" anchor="ctr" anchorCtr="1"/>
                    <a:lstStyle/>
                    <a:p>
                      <a:pPr algn="dist"/>
                      <a:r>
                        <a:rPr lang="zh-CN" altLang="en-US" sz="1000" b="1" dirty="0" smtClean="0">
                          <a:latin typeface="微软雅黑" pitchFamily="34" charset="-122"/>
                          <a:ea typeface="微软雅黑" pitchFamily="34" charset="-122"/>
                        </a:rPr>
                        <a:t>渲染</a:t>
                      </a:r>
                      <a:endParaRPr lang="en-US" altLang="zh-CN" sz="1000" b="1" dirty="0" smtClean="0">
                        <a:latin typeface="微软雅黑" pitchFamily="34" charset="-122"/>
                        <a:ea typeface="微软雅黑" pitchFamily="34" charset="-122"/>
                      </a:endParaRPr>
                    </a:p>
                    <a:p>
                      <a:pPr algn="dist"/>
                      <a:r>
                        <a:rPr lang="zh-CN" altLang="en-US" sz="1000" b="1" dirty="0" smtClean="0">
                          <a:latin typeface="微软雅黑" pitchFamily="34" charset="-122"/>
                          <a:ea typeface="微软雅黑" pitchFamily="34" charset="-122"/>
                        </a:rPr>
                        <a:t>引擎</a:t>
                      </a:r>
                      <a:endParaRPr lang="zh-CN" altLang="en-US" sz="1000" b="1" dirty="0">
                        <a:latin typeface="微软雅黑" pitchFamily="34" charset="-122"/>
                        <a:ea typeface="微软雅黑" pitchFamily="34" charset="-122"/>
                      </a:endParaRPr>
                    </a:p>
                  </p:txBody>
                </p:sp>
                <p:sp>
                  <p:nvSpPr>
                    <p:cNvPr id="137" name="圆角矩形 73"/>
                    <p:cNvSpPr/>
                    <p:nvPr/>
                  </p:nvSpPr>
                  <p:spPr>
                    <a:xfrm>
                      <a:off x="6474488" y="5957298"/>
                      <a:ext cx="650836" cy="306609"/>
                    </a:xfrm>
                    <a:prstGeom prst="roundRect">
                      <a:avLst/>
                    </a:prstGeom>
                    <a:grpFill/>
                    <a:ln w="12700">
                      <a:solidFill>
                        <a:schemeClr val="tx1"/>
                      </a:solidFill>
                      <a:prstDash val="dash"/>
                      <a:miter lim="800000"/>
                      <a:headEnd/>
                      <a:tailEnd/>
                    </a:ln>
                  </p:spPr>
                  <p:txBody>
                    <a:bodyPr wrap="none" anchor="ctr" anchorCtr="1"/>
                    <a:lstStyle/>
                    <a:p>
                      <a:pPr algn="ctr"/>
                      <a:r>
                        <a:rPr lang="zh-CN" altLang="en-US" sz="1000" b="1" dirty="0" smtClean="0">
                          <a:latin typeface="微软雅黑" pitchFamily="34" charset="-122"/>
                          <a:ea typeface="微软雅黑" pitchFamily="34" charset="-122"/>
                        </a:rPr>
                        <a:t>开放数</a:t>
                      </a:r>
                      <a:endParaRPr lang="en-US" altLang="zh-CN" sz="1000" b="1" dirty="0" smtClean="0">
                        <a:latin typeface="微软雅黑" pitchFamily="34" charset="-122"/>
                        <a:ea typeface="微软雅黑" pitchFamily="34" charset="-122"/>
                      </a:endParaRPr>
                    </a:p>
                    <a:p>
                      <a:pPr algn="ctr"/>
                      <a:r>
                        <a:rPr lang="zh-CN" altLang="en-US" sz="1000" b="1" dirty="0" smtClean="0">
                          <a:latin typeface="微软雅黑" pitchFamily="34" charset="-122"/>
                          <a:ea typeface="微软雅黑" pitchFamily="34" charset="-122"/>
                        </a:rPr>
                        <a:t>据接口</a:t>
                      </a:r>
                      <a:endParaRPr lang="zh-CN" altLang="en-US" sz="1000" b="1" dirty="0">
                        <a:latin typeface="微软雅黑" pitchFamily="34" charset="-122"/>
                        <a:ea typeface="微软雅黑" pitchFamily="34" charset="-122"/>
                      </a:endParaRPr>
                    </a:p>
                  </p:txBody>
                </p:sp>
              </p:grpSp>
            </p:grpSp>
            <p:sp>
              <p:nvSpPr>
                <p:cNvPr id="131" name="TextBox 130"/>
                <p:cNvSpPr txBox="1"/>
                <p:nvPr/>
              </p:nvSpPr>
              <p:spPr>
                <a:xfrm>
                  <a:off x="6588224" y="3573017"/>
                  <a:ext cx="1152128" cy="461665"/>
                </a:xfrm>
                <a:prstGeom prst="rect">
                  <a:avLst/>
                </a:prstGeom>
                <a:grpFill/>
              </p:spPr>
              <p:txBody>
                <a:bodyPr wrap="square" rtlCol="0">
                  <a:spAutoFit/>
                </a:bodyPr>
                <a:lstStyle/>
                <a:p>
                  <a:r>
                    <a:rPr lang="zh-CN" altLang="en-US" sz="1200" b="1" dirty="0" smtClean="0">
                      <a:latin typeface="微软雅黑" pitchFamily="34" charset="-122"/>
                      <a:ea typeface="微软雅黑" pitchFamily="34" charset="-122"/>
                    </a:rPr>
                    <a:t>服务端渲染</a:t>
                  </a:r>
                  <a:endParaRPr lang="en-US" altLang="zh-CN" sz="1200" b="1" dirty="0" smtClean="0">
                    <a:latin typeface="微软雅黑" pitchFamily="34" charset="-122"/>
                    <a:ea typeface="微软雅黑" pitchFamily="34" charset="-122"/>
                  </a:endParaRPr>
                </a:p>
                <a:p>
                  <a:r>
                    <a:rPr lang="en-US" altLang="zh-CN" sz="1200" b="1" dirty="0" smtClean="0">
                      <a:latin typeface="微软雅黑" pitchFamily="34" charset="-122"/>
                      <a:ea typeface="微软雅黑" pitchFamily="34" charset="-122"/>
                    </a:rPr>
                    <a:t>(sitemisc</a:t>
                  </a:r>
                  <a:r>
                    <a:rPr lang="zh-CN" altLang="en-US" sz="1200" b="1" dirty="0" smtClean="0">
                      <a:latin typeface="微软雅黑" pitchFamily="34" charset="-122"/>
                      <a:ea typeface="微软雅黑" pitchFamily="34" charset="-122"/>
                    </a:rPr>
                    <a:t>）</a:t>
                  </a:r>
                  <a:endParaRPr lang="en-US" sz="1200" b="1" dirty="0">
                    <a:latin typeface="微软雅黑" pitchFamily="34" charset="-122"/>
                    <a:ea typeface="微软雅黑" pitchFamily="34" charset="-122"/>
                  </a:endParaRPr>
                </a:p>
              </p:txBody>
            </p:sp>
          </p:grpSp>
          <p:sp>
            <p:nvSpPr>
              <p:cNvPr id="120" name="Rounded Rectangle 119"/>
              <p:cNvSpPr/>
              <p:nvPr/>
            </p:nvSpPr>
            <p:spPr>
              <a:xfrm>
                <a:off x="4479236" y="1767930"/>
                <a:ext cx="1440171" cy="1495970"/>
              </a:xfrm>
              <a:prstGeom prst="roundRect">
                <a:avLst>
                  <a:gd name="adj" fmla="val 4323"/>
                </a:avLst>
              </a:prstGeom>
              <a:solidFill>
                <a:srgbClr val="F4F5D2"/>
              </a:solidFill>
              <a:ln w="12700">
                <a:solidFill>
                  <a:schemeClr val="tx1"/>
                </a:solidFill>
                <a:prstDash val="dash"/>
                <a:miter lim="800000"/>
                <a:headEnd/>
                <a:tailEnd/>
              </a:ln>
            </p:spPr>
            <p:txBody>
              <a:bodyPr wrap="none" anchorCtr="1"/>
              <a:lstStyle/>
              <a:p>
                <a:pPr algn="ctr"/>
                <a:endParaRPr lang="en-US" altLang="zh-CN" sz="1400">
                  <a:latin typeface="微软雅黑" pitchFamily="34" charset="-122"/>
                  <a:ea typeface="微软雅黑" pitchFamily="34" charset="-122"/>
                </a:endParaRPr>
              </a:p>
            </p:txBody>
          </p:sp>
          <p:sp>
            <p:nvSpPr>
              <p:cNvPr id="121" name="Text Box 20"/>
              <p:cNvSpPr txBox="1">
                <a:spLocks noChangeArrowheads="1"/>
              </p:cNvSpPr>
              <p:nvPr/>
            </p:nvSpPr>
            <p:spPr bwMode="auto">
              <a:xfrm>
                <a:off x="4544883" y="1767930"/>
                <a:ext cx="694377" cy="246221"/>
              </a:xfrm>
              <a:prstGeom prst="rect">
                <a:avLst/>
              </a:prstGeom>
              <a:noFill/>
              <a:ln w="9525">
                <a:noFill/>
                <a:miter lim="800000"/>
                <a:headEnd/>
                <a:tailEnd/>
              </a:ln>
              <a:effectLst/>
            </p:spPr>
            <p:txBody>
              <a:bodyPr wrap="square" anchor="ct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spcBef>
                    <a:spcPct val="50000"/>
                  </a:spcBef>
                  <a:defRPr/>
                </a:pPr>
                <a:r>
                  <a:rPr lang="zh-CN" altLang="en-US" sz="1000" b="1" dirty="0" smtClean="0">
                    <a:latin typeface="微软雅黑" panose="020B0503020204020204" pitchFamily="34" charset="-122"/>
                    <a:ea typeface="微软雅黑" panose="020B0503020204020204" pitchFamily="34" charset="-122"/>
                  </a:rPr>
                  <a:t>接入装修</a:t>
                </a:r>
                <a:endParaRPr lang="zh-CN" altLang="en-US" sz="1000" b="1" dirty="0">
                  <a:latin typeface="微软雅黑" panose="020B0503020204020204" pitchFamily="34" charset="-122"/>
                  <a:ea typeface="微软雅黑" panose="020B0503020204020204" pitchFamily="34" charset="-122"/>
                </a:endParaRPr>
              </a:p>
            </p:txBody>
          </p:sp>
          <p:sp>
            <p:nvSpPr>
              <p:cNvPr id="122" name="AutoShape 11"/>
              <p:cNvSpPr>
                <a:spLocks noChangeArrowheads="1"/>
              </p:cNvSpPr>
              <p:nvPr/>
            </p:nvSpPr>
            <p:spPr bwMode="auto">
              <a:xfrm>
                <a:off x="4544883" y="2028650"/>
                <a:ext cx="630270" cy="315344"/>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en-US" altLang="zh-CN" sz="1000" dirty="0" smtClean="0">
                    <a:latin typeface="微软雅黑" pitchFamily="34" charset="-122"/>
                    <a:ea typeface="微软雅黑" pitchFamily="34" charset="-122"/>
                  </a:rPr>
                  <a:t>detail</a:t>
                </a:r>
                <a:endParaRPr lang="en-US" altLang="zh-CN" sz="1000" dirty="0">
                  <a:latin typeface="微软雅黑" pitchFamily="34" charset="-122"/>
                  <a:ea typeface="微软雅黑" pitchFamily="34" charset="-122"/>
                </a:endParaRPr>
              </a:p>
            </p:txBody>
          </p:sp>
          <p:sp>
            <p:nvSpPr>
              <p:cNvPr id="123" name="AutoShape 11"/>
              <p:cNvSpPr>
                <a:spLocks noChangeArrowheads="1"/>
              </p:cNvSpPr>
              <p:nvPr/>
            </p:nvSpPr>
            <p:spPr bwMode="auto">
              <a:xfrm>
                <a:off x="4544883" y="2418130"/>
                <a:ext cx="650669" cy="315344"/>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en-US" altLang="zh-CN" sz="1000" dirty="0" smtClean="0">
                    <a:latin typeface="微软雅黑" pitchFamily="34" charset="-122"/>
                    <a:ea typeface="微软雅黑" pitchFamily="34" charset="-122"/>
                  </a:rPr>
                  <a:t>malldetail</a:t>
                </a:r>
                <a:endParaRPr lang="en-US" altLang="zh-CN" sz="1000" dirty="0">
                  <a:latin typeface="微软雅黑" pitchFamily="34" charset="-122"/>
                  <a:ea typeface="微软雅黑" pitchFamily="34" charset="-122"/>
                </a:endParaRPr>
              </a:p>
            </p:txBody>
          </p:sp>
          <p:sp>
            <p:nvSpPr>
              <p:cNvPr id="124" name="AutoShape 11"/>
              <p:cNvSpPr>
                <a:spLocks noChangeArrowheads="1"/>
              </p:cNvSpPr>
              <p:nvPr/>
            </p:nvSpPr>
            <p:spPr bwMode="auto">
              <a:xfrm>
                <a:off x="4544883" y="2826726"/>
                <a:ext cx="656461" cy="315344"/>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zh-CN" altLang="en-US" sz="1000" dirty="0" smtClean="0">
                    <a:latin typeface="微软雅黑" pitchFamily="34" charset="-122"/>
                    <a:ea typeface="微软雅黑" pitchFamily="34" charset="-122"/>
                  </a:rPr>
                  <a:t>评价</a:t>
                </a:r>
                <a:endParaRPr lang="en-US" altLang="zh-CN" sz="1000" dirty="0">
                  <a:latin typeface="微软雅黑" pitchFamily="34" charset="-122"/>
                  <a:ea typeface="微软雅黑" pitchFamily="34" charset="-122"/>
                </a:endParaRPr>
              </a:p>
            </p:txBody>
          </p:sp>
          <p:sp>
            <p:nvSpPr>
              <p:cNvPr id="125" name="AutoShape 11"/>
              <p:cNvSpPr>
                <a:spLocks noChangeArrowheads="1"/>
              </p:cNvSpPr>
              <p:nvPr/>
            </p:nvSpPr>
            <p:spPr bwMode="auto">
              <a:xfrm>
                <a:off x="5264053" y="2809674"/>
                <a:ext cx="655354" cy="320546"/>
              </a:xfrm>
              <a:prstGeom prst="roundRect">
                <a:avLst>
                  <a:gd name="adj" fmla="val 16667"/>
                </a:avLst>
              </a:prstGeom>
              <a:solidFill>
                <a:srgbClr val="FF9196"/>
              </a:solidFill>
              <a:ln w="12700">
                <a:solidFill>
                  <a:schemeClr val="tx1"/>
                </a:solidFill>
                <a:prstDash val="dash"/>
                <a:miter lim="800000"/>
                <a:headEnd/>
                <a:tailEnd/>
              </a:ln>
              <a:extLst/>
            </p:spPr>
            <p:txBody>
              <a:bodyPr wrap="none" anchor="ctr" anchorCtr="1"/>
              <a:lstStyle/>
              <a:p>
                <a:pPr algn="ctr"/>
                <a:r>
                  <a:rPr lang="zh-CN" altLang="en-US" sz="1000" dirty="0" smtClean="0">
                    <a:latin typeface="微软雅黑" pitchFamily="34" charset="-122"/>
                    <a:ea typeface="微软雅黑" pitchFamily="34" charset="-122"/>
                  </a:rPr>
                  <a:t>酒店客栈</a:t>
                </a:r>
                <a:endParaRPr lang="en-US" altLang="zh-CN" sz="1000" dirty="0">
                  <a:latin typeface="微软雅黑" pitchFamily="34" charset="-122"/>
                  <a:ea typeface="微软雅黑" pitchFamily="34" charset="-122"/>
                </a:endParaRPr>
              </a:p>
            </p:txBody>
          </p:sp>
          <p:sp>
            <p:nvSpPr>
              <p:cNvPr id="126" name="AutoShape 11"/>
              <p:cNvSpPr>
                <a:spLocks noChangeArrowheads="1"/>
              </p:cNvSpPr>
              <p:nvPr/>
            </p:nvSpPr>
            <p:spPr bwMode="auto">
              <a:xfrm>
                <a:off x="5258122" y="2388690"/>
                <a:ext cx="629022" cy="320546"/>
              </a:xfrm>
              <a:prstGeom prst="roundRect">
                <a:avLst>
                  <a:gd name="adj" fmla="val 16667"/>
                </a:avLst>
              </a:prstGeom>
              <a:solidFill>
                <a:srgbClr val="FF9196"/>
              </a:solidFill>
              <a:ln w="12700">
                <a:solidFill>
                  <a:schemeClr val="tx1"/>
                </a:solidFill>
                <a:prstDash val="dash"/>
                <a:miter lim="800000"/>
                <a:headEnd/>
                <a:tailEnd/>
              </a:ln>
              <a:extLst/>
            </p:spPr>
            <p:txBody>
              <a:bodyPr wrap="none" anchor="ctr" anchorCtr="1"/>
              <a:lstStyle/>
              <a:p>
                <a:pPr algn="ctr"/>
                <a:r>
                  <a:rPr lang="zh-CN" altLang="en-US" sz="1000" dirty="0" smtClean="0">
                    <a:latin typeface="微软雅黑" pitchFamily="34" charset="-122"/>
                    <a:ea typeface="微软雅黑" pitchFamily="34" charset="-122"/>
                  </a:rPr>
                  <a:t>新农业</a:t>
                </a:r>
                <a:endParaRPr lang="en-US" altLang="zh-CN" sz="1000" dirty="0">
                  <a:latin typeface="微软雅黑" pitchFamily="34" charset="-122"/>
                  <a:ea typeface="微软雅黑" pitchFamily="34" charset="-122"/>
                </a:endParaRPr>
              </a:p>
            </p:txBody>
          </p:sp>
          <p:cxnSp>
            <p:nvCxnSpPr>
              <p:cNvPr id="127" name="Straight Arrow Connector 126"/>
              <p:cNvCxnSpPr/>
              <p:nvPr/>
            </p:nvCxnSpPr>
            <p:spPr>
              <a:xfrm>
                <a:off x="4317216" y="2372944"/>
                <a:ext cx="162020" cy="78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endCxn id="118" idx="0"/>
              </p:cNvCxnSpPr>
              <p:nvPr/>
            </p:nvCxnSpPr>
            <p:spPr>
              <a:xfrm flipV="1">
                <a:off x="3099397" y="2380817"/>
                <a:ext cx="280983" cy="78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AutoShape 11"/>
              <p:cNvSpPr>
                <a:spLocks noChangeArrowheads="1"/>
              </p:cNvSpPr>
              <p:nvPr/>
            </p:nvSpPr>
            <p:spPr bwMode="auto">
              <a:xfrm>
                <a:off x="5239260" y="2002116"/>
                <a:ext cx="629022" cy="320546"/>
              </a:xfrm>
              <a:prstGeom prst="roundRect">
                <a:avLst>
                  <a:gd name="adj" fmla="val 16667"/>
                </a:avLst>
              </a:prstGeom>
              <a:solidFill>
                <a:srgbClr val="FF9196"/>
              </a:solidFill>
              <a:ln w="12700">
                <a:solidFill>
                  <a:schemeClr val="tx1"/>
                </a:solidFill>
                <a:prstDash val="dash"/>
                <a:miter lim="800000"/>
                <a:headEnd/>
                <a:tailEnd/>
              </a:ln>
              <a:extLst/>
            </p:spPr>
            <p:txBody>
              <a:bodyPr wrap="none" anchor="ctr" anchorCtr="1"/>
              <a:lstStyle/>
              <a:p>
                <a:pPr algn="ctr"/>
                <a:r>
                  <a:rPr lang="zh-CN" altLang="en-US" sz="1000" dirty="0" smtClean="0">
                    <a:latin typeface="微软雅黑" pitchFamily="34" charset="-122"/>
                    <a:ea typeface="微软雅黑" pitchFamily="34" charset="-122"/>
                  </a:rPr>
                  <a:t>网厅</a:t>
                </a:r>
                <a:endParaRPr lang="en-US" altLang="zh-CN" sz="1000" dirty="0">
                  <a:latin typeface="微软雅黑" pitchFamily="34" charset="-122"/>
                  <a:ea typeface="微软雅黑" pitchFamily="34" charset="-122"/>
                </a:endParaRPr>
              </a:p>
            </p:txBody>
          </p:sp>
        </p:grpSp>
        <p:sp>
          <p:nvSpPr>
            <p:cNvPr id="155" name="Rounded Rectangle 154"/>
            <p:cNvSpPr/>
            <p:nvPr/>
          </p:nvSpPr>
          <p:spPr>
            <a:xfrm>
              <a:off x="4464496" y="1412776"/>
              <a:ext cx="4572000" cy="1728192"/>
            </a:xfrm>
            <a:prstGeom prst="roundRect">
              <a:avLst>
                <a:gd name="adj" fmla="val 3272"/>
              </a:avLst>
            </a:prstGeom>
            <a:solidFill>
              <a:srgbClr val="A6D6E2">
                <a:alpha val="13000"/>
              </a:srgbClr>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785818" y="476672"/>
            <a:ext cx="7386582" cy="596462"/>
            <a:chOff x="785818" y="476672"/>
            <a:chExt cx="7386582" cy="596462"/>
          </a:xfrm>
        </p:grpSpPr>
        <p:cxnSp>
          <p:nvCxnSpPr>
            <p:cNvPr id="13" name="直接连接符 5"/>
            <p:cNvCxnSpPr/>
            <p:nvPr/>
          </p:nvCxnSpPr>
          <p:spPr>
            <a:xfrm>
              <a:off x="785818" y="1071546"/>
              <a:ext cx="7286644" cy="1588"/>
            </a:xfrm>
            <a:prstGeom prst="line">
              <a:avLst/>
            </a:prstGeom>
            <a:ln w="2222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4" name="矩形 6"/>
            <p:cNvSpPr/>
            <p:nvPr/>
          </p:nvSpPr>
          <p:spPr>
            <a:xfrm>
              <a:off x="829294" y="476672"/>
              <a:ext cx="214314" cy="5715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itchFamily="34" charset="-122"/>
                <a:ea typeface="微软雅黑" pitchFamily="34" charset="-122"/>
              </a:endParaRPr>
            </a:p>
          </p:txBody>
        </p:sp>
        <p:sp>
          <p:nvSpPr>
            <p:cNvPr id="15" name="TextBox 14"/>
            <p:cNvSpPr txBox="1"/>
            <p:nvPr/>
          </p:nvSpPr>
          <p:spPr>
            <a:xfrm>
              <a:off x="1142976" y="519063"/>
              <a:ext cx="7029424" cy="461665"/>
            </a:xfrm>
            <a:prstGeom prst="rect">
              <a:avLst/>
            </a:prstGeom>
            <a:noFill/>
          </p:spPr>
          <p:txBody>
            <a:bodyPr wrap="square" rtlCol="0">
              <a:spAutoFit/>
            </a:bodyPr>
            <a:lstStyle/>
            <a:p>
              <a:r>
                <a:rPr lang="en-US" altLang="zh-CN" sz="2400" b="1" dirty="0" smtClean="0">
                  <a:latin typeface="微软雅黑" pitchFamily="34" charset="-122"/>
                  <a:ea typeface="微软雅黑" pitchFamily="34" charset="-122"/>
                </a:rPr>
                <a:t>3.2.1 </a:t>
              </a:r>
              <a:r>
                <a:rPr lang="zh-CN" altLang="en-US" sz="2400" b="1" dirty="0" smtClean="0">
                  <a:latin typeface="微软雅黑" pitchFamily="34" charset="-122"/>
                  <a:ea typeface="微软雅黑" pitchFamily="34" charset="-122"/>
                </a:rPr>
                <a:t>构筑安全防控体系</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安全问题现象及危害</a:t>
              </a:r>
              <a:endParaRPr lang="en-US" altLang="zh-CN" sz="2400" b="1" dirty="0" smtClean="0">
                <a:latin typeface="微软雅黑" pitchFamily="34" charset="-122"/>
                <a:ea typeface="微软雅黑" pitchFamily="34" charset="-122"/>
              </a:endParaRPr>
            </a:p>
          </p:txBody>
        </p:sp>
      </p:grpSp>
      <p:pic>
        <p:nvPicPr>
          <p:cNvPr id="1026" name="Picture 2"/>
          <p:cNvPicPr>
            <a:picLocks noChangeAspect="1" noChangeArrowheads="1"/>
          </p:cNvPicPr>
          <p:nvPr/>
        </p:nvPicPr>
        <p:blipFill>
          <a:blip r:embed="rId3" cstate="print"/>
          <a:srcRect/>
          <a:stretch>
            <a:fillRect/>
          </a:stretch>
        </p:blipFill>
        <p:spPr bwMode="auto">
          <a:xfrm>
            <a:off x="29765" y="3429000"/>
            <a:ext cx="4470227" cy="3456384"/>
          </a:xfrm>
          <a:prstGeom prst="rect">
            <a:avLst/>
          </a:prstGeom>
          <a:noFill/>
          <a:ln w="9525">
            <a:solidFill>
              <a:schemeClr val="accent1"/>
            </a:solid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0" y="1124744"/>
            <a:ext cx="5000628" cy="2520280"/>
          </a:xfrm>
          <a:prstGeom prst="rect">
            <a:avLst/>
          </a:prstGeom>
          <a:noFill/>
          <a:ln w="9525">
            <a:solidFill>
              <a:schemeClr val="accent1"/>
            </a:solidFill>
            <a:miter lim="800000"/>
            <a:headEnd/>
            <a:tailEnd/>
          </a:ln>
          <a:effectLst/>
        </p:spPr>
      </p:pic>
      <p:pic>
        <p:nvPicPr>
          <p:cNvPr id="1027" name="Picture 3"/>
          <p:cNvPicPr>
            <a:picLocks noChangeAspect="1" noChangeArrowheads="1"/>
          </p:cNvPicPr>
          <p:nvPr/>
        </p:nvPicPr>
        <p:blipFill>
          <a:blip r:embed="rId5" cstate="print"/>
          <a:srcRect/>
          <a:stretch>
            <a:fillRect/>
          </a:stretch>
        </p:blipFill>
        <p:spPr bwMode="auto">
          <a:xfrm>
            <a:off x="3275856" y="1124744"/>
            <a:ext cx="5832648" cy="57332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785818" y="476672"/>
            <a:ext cx="7286644" cy="596462"/>
            <a:chOff x="785818" y="476672"/>
            <a:chExt cx="7286644" cy="596462"/>
          </a:xfrm>
        </p:grpSpPr>
        <p:cxnSp>
          <p:nvCxnSpPr>
            <p:cNvPr id="6" name="直接连接符 5"/>
            <p:cNvCxnSpPr/>
            <p:nvPr/>
          </p:nvCxnSpPr>
          <p:spPr>
            <a:xfrm>
              <a:off x="785818" y="1071546"/>
              <a:ext cx="7286644" cy="1588"/>
            </a:xfrm>
            <a:prstGeom prst="line">
              <a:avLst/>
            </a:prstGeom>
            <a:ln w="2222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9294" y="476672"/>
              <a:ext cx="214314" cy="5715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itchFamily="34" charset="-122"/>
                <a:ea typeface="微软雅黑" pitchFamily="34" charset="-122"/>
              </a:endParaRPr>
            </a:p>
          </p:txBody>
        </p:sp>
        <p:sp>
          <p:nvSpPr>
            <p:cNvPr id="8" name="TextBox 7"/>
            <p:cNvSpPr txBox="1"/>
            <p:nvPr/>
          </p:nvSpPr>
          <p:spPr>
            <a:xfrm>
              <a:off x="1142976" y="519063"/>
              <a:ext cx="6741392" cy="461665"/>
            </a:xfrm>
            <a:prstGeom prst="rect">
              <a:avLst/>
            </a:prstGeom>
            <a:noFill/>
          </p:spPr>
          <p:txBody>
            <a:bodyPr wrap="square" rtlCol="0">
              <a:spAutoFit/>
            </a:bodyPr>
            <a:lstStyle/>
            <a:p>
              <a:r>
                <a:rPr lang="en-US" altLang="zh-CN" sz="2400" b="1" dirty="0" smtClean="0">
                  <a:latin typeface="微软雅黑" pitchFamily="34" charset="-122"/>
                  <a:ea typeface="微软雅黑" pitchFamily="34" charset="-122"/>
                </a:rPr>
                <a:t>3.2.1 </a:t>
              </a:r>
              <a:r>
                <a:rPr lang="zh-CN" altLang="en-US" sz="2400" b="1" dirty="0" smtClean="0">
                  <a:latin typeface="微软雅黑" pitchFamily="34" charset="-122"/>
                  <a:ea typeface="微软雅黑" pitchFamily="34" charset="-122"/>
                </a:rPr>
                <a:t>构筑安全防控体系</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问题根源及解决方案</a:t>
              </a:r>
              <a:endParaRPr lang="en-US" altLang="zh-CN" sz="2400" b="1" dirty="0" smtClean="0">
                <a:latin typeface="微软雅黑" pitchFamily="34" charset="-122"/>
                <a:ea typeface="微软雅黑" pitchFamily="34" charset="-122"/>
              </a:endParaRPr>
            </a:p>
          </p:txBody>
        </p:sp>
      </p:grpSp>
      <p:sp>
        <p:nvSpPr>
          <p:cNvPr id="37" name="TextBox 36"/>
          <p:cNvSpPr txBox="1"/>
          <p:nvPr/>
        </p:nvSpPr>
        <p:spPr>
          <a:xfrm>
            <a:off x="179512" y="4627582"/>
            <a:ext cx="5976664" cy="1200329"/>
          </a:xfrm>
          <a:prstGeom prst="rect">
            <a:avLst/>
          </a:prstGeom>
          <a:noFill/>
        </p:spPr>
        <p:txBody>
          <a:bodyPr wrap="square" rtlCol="0">
            <a:spAutoFit/>
          </a:bodyPr>
          <a:lstStyle/>
          <a:p>
            <a:pPr marL="0" lvl="1">
              <a:buClr>
                <a:srgbClr val="C00000"/>
              </a:buClr>
            </a:pPr>
            <a:r>
              <a:rPr lang="zh-CN" altLang="en-US" b="1" dirty="0" smtClean="0">
                <a:latin typeface="微软雅黑" pitchFamily="34" charset="-122"/>
                <a:ea typeface="微软雅黑" pitchFamily="34" charset="-122"/>
              </a:rPr>
              <a:t>处理的难点</a:t>
            </a:r>
            <a:endParaRPr lang="en-US" altLang="zh-CN" b="1" dirty="0" smtClean="0">
              <a:latin typeface="微软雅黑" pitchFamily="34" charset="-122"/>
              <a:ea typeface="微软雅黑" pitchFamily="34" charset="-122"/>
            </a:endParaRPr>
          </a:p>
          <a:p>
            <a:pPr marL="457200" lvl="2">
              <a:buClr>
                <a:srgbClr val="C00000"/>
              </a:buClr>
              <a:buFont typeface="Wingdings" pitchFamily="2" charset="2"/>
              <a:buChar char="p"/>
            </a:pPr>
            <a:r>
              <a:rPr lang="zh-CN" altLang="en-US" dirty="0" smtClean="0">
                <a:latin typeface="微软雅黑" pitchFamily="34" charset="-122"/>
                <a:ea typeface="微软雅黑" pitchFamily="34" charset="-122"/>
              </a:rPr>
              <a:t> 需要过滤功能频繁升级，修复效率低</a:t>
            </a:r>
            <a:endParaRPr lang="en-US" altLang="zh-CN" dirty="0" smtClean="0">
              <a:latin typeface="微软雅黑" pitchFamily="34" charset="-122"/>
              <a:ea typeface="微软雅黑" pitchFamily="34" charset="-122"/>
            </a:endParaRPr>
          </a:p>
          <a:p>
            <a:pPr marL="457200" lvl="2">
              <a:buClr>
                <a:srgbClr val="C00000"/>
              </a:buClr>
              <a:buFont typeface="Wingdings" pitchFamily="2" charset="2"/>
              <a:buChar char="p"/>
            </a:pPr>
            <a:r>
              <a:rPr lang="zh-CN" altLang="en-US" dirty="0" smtClean="0">
                <a:latin typeface="微软雅黑" pitchFamily="34" charset="-122"/>
                <a:ea typeface="微软雅黑" pitchFamily="34" charset="-122"/>
              </a:rPr>
              <a:t> 开放出去收回难</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必须优雅“点杀”</a:t>
            </a:r>
            <a:r>
              <a:rPr lang="en-US" altLang="zh-CN" dirty="0" smtClean="0">
                <a:latin typeface="微软雅黑" pitchFamily="34" charset="-122"/>
                <a:ea typeface="微软雅黑" pitchFamily="34" charset="-122"/>
              </a:rPr>
              <a:t>;</a:t>
            </a:r>
          </a:p>
          <a:p>
            <a:pPr marL="457200" lvl="2">
              <a:buClr>
                <a:srgbClr val="C00000"/>
              </a:buClr>
              <a:buFont typeface="Wingdings" pitchFamily="2" charset="2"/>
              <a:buChar char="p"/>
            </a:pPr>
            <a:r>
              <a:rPr lang="zh-CN" altLang="en-US" dirty="0" smtClean="0">
                <a:latin typeface="微软雅黑" pitchFamily="34" charset="-122"/>
                <a:ea typeface="微软雅黑" pitchFamily="34" charset="-122"/>
              </a:rPr>
              <a:t> 增量容易；存量难；被动修复容易；主动发现难；</a:t>
            </a:r>
            <a:endParaRPr lang="en-US" altLang="zh-CN" dirty="0" smtClean="0">
              <a:latin typeface="微软雅黑" pitchFamily="34" charset="-122"/>
              <a:ea typeface="微软雅黑" pitchFamily="34" charset="-122"/>
            </a:endParaRPr>
          </a:p>
        </p:txBody>
      </p:sp>
      <p:grpSp>
        <p:nvGrpSpPr>
          <p:cNvPr id="52" name="Group 51"/>
          <p:cNvGrpSpPr/>
          <p:nvPr/>
        </p:nvGrpSpPr>
        <p:grpSpPr>
          <a:xfrm>
            <a:off x="5220072" y="1844824"/>
            <a:ext cx="3168352" cy="3312368"/>
            <a:chOff x="4644008" y="2347166"/>
            <a:chExt cx="2904728" cy="2952328"/>
          </a:xfrm>
        </p:grpSpPr>
        <p:grpSp>
          <p:nvGrpSpPr>
            <p:cNvPr id="11" name="Group 10"/>
            <p:cNvGrpSpPr/>
            <p:nvPr/>
          </p:nvGrpSpPr>
          <p:grpSpPr>
            <a:xfrm>
              <a:off x="4644008" y="2347166"/>
              <a:ext cx="2904728" cy="2952328"/>
              <a:chOff x="2819400" y="1676400"/>
              <a:chExt cx="3525838" cy="3725863"/>
            </a:xfrm>
          </p:grpSpPr>
          <p:sp>
            <p:nvSpPr>
              <p:cNvPr id="20" name="矩形 13"/>
              <p:cNvSpPr/>
              <p:nvPr/>
            </p:nvSpPr>
            <p:spPr bwMode="auto">
              <a:xfrm>
                <a:off x="4852988" y="1924050"/>
                <a:ext cx="1492250" cy="2805113"/>
              </a:xfrm>
              <a:custGeom>
                <a:avLst/>
                <a:gdLst/>
                <a:ahLst/>
                <a:cxnLst/>
                <a:rect l="l" t="t" r="r" b="b"/>
                <a:pathLst>
                  <a:path w="1491073" h="2804657">
                    <a:moveTo>
                      <a:pt x="40954" y="0"/>
                    </a:moveTo>
                    <a:cubicBezTo>
                      <a:pt x="555548" y="90517"/>
                      <a:pt x="1008543" y="408467"/>
                      <a:pt x="1268114" y="873858"/>
                    </a:cubicBezTo>
                    <a:cubicBezTo>
                      <a:pt x="1565529" y="1407098"/>
                      <a:pt x="1564825" y="2054679"/>
                      <a:pt x="1269411" y="2585305"/>
                    </a:cubicBezTo>
                    <a:lnTo>
                      <a:pt x="1455567" y="2692782"/>
                    </a:lnTo>
                    <a:lnTo>
                      <a:pt x="752060" y="2804657"/>
                    </a:lnTo>
                    <a:lnTo>
                      <a:pt x="538288" y="2163191"/>
                    </a:lnTo>
                    <a:lnTo>
                      <a:pt x="737019" y="2277928"/>
                    </a:lnTo>
                    <a:cubicBezTo>
                      <a:pt x="925975" y="1934654"/>
                      <a:pt x="924699" y="1517005"/>
                      <a:pt x="732581" y="1172553"/>
                    </a:cubicBezTo>
                    <a:cubicBezTo>
                      <a:pt x="574882" y="889811"/>
                      <a:pt x="307656" y="690561"/>
                      <a:pt x="0" y="619588"/>
                    </a:cubicBezTo>
                    <a:lnTo>
                      <a:pt x="284972" y="298761"/>
                    </a:lnTo>
                    <a:close/>
                  </a:path>
                </a:pathLst>
              </a:custGeom>
              <a:gradFill>
                <a:gsLst>
                  <a:gs pos="33000">
                    <a:srgbClr val="A379BB">
                      <a:lumMod val="60000"/>
                      <a:lumOff val="40000"/>
                    </a:srgbClr>
                  </a:gs>
                  <a:gs pos="100000">
                    <a:srgbClr val="A379BB"/>
                  </a:gs>
                </a:gsLst>
                <a:lin ang="540000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lIns="0" rIns="0" anchor="b"/>
              <a:lstStyle/>
              <a:p>
                <a:pPr algn="ctr" fontAlgn="auto">
                  <a:lnSpc>
                    <a:spcPct val="120000"/>
                  </a:lnSpc>
                  <a:spcBef>
                    <a:spcPts val="600"/>
                  </a:spcBef>
                  <a:spcAft>
                    <a:spcPts val="600"/>
                  </a:spcAft>
                  <a:defRPr/>
                </a:pPr>
                <a:endParaRPr lang="zh-CN" altLang="en-US" sz="2800" b="1" kern="0">
                  <a:solidFill>
                    <a:sysClr val="window" lastClr="FFFFFF"/>
                  </a:solidFill>
                  <a:latin typeface="Impact" pitchFamily="34" charset="0"/>
                  <a:ea typeface="微软雅黑" pitchFamily="34" charset="-122"/>
                </a:endParaRPr>
              </a:p>
            </p:txBody>
          </p:sp>
          <p:grpSp>
            <p:nvGrpSpPr>
              <p:cNvPr id="13" name="组合 7"/>
              <p:cNvGrpSpPr>
                <a:grpSpLocks/>
              </p:cNvGrpSpPr>
              <p:nvPr/>
            </p:nvGrpSpPr>
            <p:grpSpPr bwMode="auto">
              <a:xfrm>
                <a:off x="2819400" y="1676400"/>
                <a:ext cx="3209643" cy="3244607"/>
                <a:chOff x="2819400" y="1676400"/>
                <a:chExt cx="3210002" cy="3245370"/>
              </a:xfrm>
            </p:grpSpPr>
            <p:sp>
              <p:nvSpPr>
                <p:cNvPr id="18" name="空心弧 2"/>
                <p:cNvSpPr/>
                <p:nvPr/>
              </p:nvSpPr>
              <p:spPr bwMode="auto">
                <a:xfrm>
                  <a:off x="2819400" y="1676400"/>
                  <a:ext cx="2179882" cy="2561240"/>
                </a:xfrm>
                <a:custGeom>
                  <a:avLst/>
                  <a:gdLst/>
                  <a:ahLst/>
                  <a:cxnLst/>
                  <a:rect l="l" t="t" r="r" b="b"/>
                  <a:pathLst>
                    <a:path w="2178691" h="2559691">
                      <a:moveTo>
                        <a:pt x="1730051" y="0"/>
                      </a:moveTo>
                      <a:lnTo>
                        <a:pt x="2178691" y="553317"/>
                      </a:lnTo>
                      <a:lnTo>
                        <a:pt x="1730051" y="1059182"/>
                      </a:lnTo>
                      <a:lnTo>
                        <a:pt x="1730051" y="829708"/>
                      </a:lnTo>
                      <a:cubicBezTo>
                        <a:pt x="1338289" y="837704"/>
                        <a:pt x="977232" y="1047633"/>
                        <a:pt x="774987" y="1386239"/>
                      </a:cubicBezTo>
                      <a:cubicBezTo>
                        <a:pt x="612137" y="1658889"/>
                        <a:pt x="571561" y="1982643"/>
                        <a:pt x="655351" y="2280701"/>
                      </a:cubicBezTo>
                      <a:lnTo>
                        <a:pt x="240428" y="2195433"/>
                      </a:lnTo>
                      <a:lnTo>
                        <a:pt x="102357" y="2559691"/>
                      </a:lnTo>
                      <a:cubicBezTo>
                        <a:pt x="-72792" y="2071988"/>
                        <a:pt x="-22582" y="1525729"/>
                        <a:pt x="248543" y="1071801"/>
                      </a:cubicBezTo>
                      <a:cubicBezTo>
                        <a:pt x="561635" y="547612"/>
                        <a:pt x="1122808" y="224431"/>
                        <a:pt x="1730051" y="214954"/>
                      </a:cubicBezTo>
                      <a:close/>
                    </a:path>
                  </a:pathLst>
                </a:custGeom>
                <a:gradFill>
                  <a:gsLst>
                    <a:gs pos="33000">
                      <a:srgbClr val="F9F9F9"/>
                    </a:gs>
                    <a:gs pos="100000">
                      <a:srgbClr val="D7D7D7"/>
                    </a:gs>
                  </a:gsLst>
                  <a:lin ang="0" scaled="0"/>
                </a:gradFill>
                <a:ln w="3175" cap="flat" cmpd="sng" algn="ctr">
                  <a:solidFill>
                    <a:srgbClr val="D7D7D7"/>
                  </a:solid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200" kern="0">
                    <a:solidFill>
                      <a:srgbClr val="4D4D4D"/>
                    </a:solidFill>
                    <a:latin typeface="微软雅黑" pitchFamily="34" charset="-122"/>
                    <a:ea typeface="微软雅黑" pitchFamily="34" charset="-122"/>
                  </a:endParaRPr>
                </a:p>
              </p:txBody>
            </p:sp>
            <p:sp>
              <p:nvSpPr>
                <p:cNvPr id="19" name="矩形 9"/>
                <p:cNvSpPr/>
                <p:nvPr/>
              </p:nvSpPr>
              <p:spPr>
                <a:xfrm rot="18710465">
                  <a:off x="3279577" y="2171944"/>
                  <a:ext cx="2749826" cy="2749825"/>
                </a:xfrm>
                <a:prstGeom prst="rect">
                  <a:avLst/>
                </a:prstGeom>
                <a:noFill/>
                <a:ln w="25400" cap="flat" cmpd="sng" algn="ctr">
                  <a:noFill/>
                  <a:prstDash val="solid"/>
                </a:ln>
                <a:effectLst/>
              </p:spPr>
              <p:txBody>
                <a:bodyPr spcFirstLastPara="1" anchor="ctr">
                  <a:prstTxWarp prst="textArchUp">
                    <a:avLst/>
                  </a:prstTxWarp>
                </a:bodyPr>
                <a:lstStyle/>
                <a:p>
                  <a:pPr algn="ctr" fontAlgn="auto">
                    <a:spcBef>
                      <a:spcPts val="0"/>
                    </a:spcBef>
                    <a:spcAft>
                      <a:spcPts val="0"/>
                    </a:spcAft>
                    <a:defRPr/>
                  </a:pPr>
                  <a:r>
                    <a:rPr lang="zh-CN" altLang="en-US" sz="1600" b="1" kern="0" dirty="0" smtClean="0">
                      <a:latin typeface="微软雅黑" pitchFamily="34" charset="-122"/>
                      <a:ea typeface="微软雅黑" pitchFamily="34" charset="-122"/>
                    </a:rPr>
                    <a:t>事后：页面扫描及数据处理</a:t>
                  </a:r>
                  <a:endParaRPr lang="zh-CN" altLang="en-US" sz="1600" b="1" kern="0" dirty="0">
                    <a:latin typeface="微软雅黑" pitchFamily="34" charset="-122"/>
                    <a:ea typeface="微软雅黑" pitchFamily="34" charset="-122"/>
                  </a:endParaRPr>
                </a:p>
              </p:txBody>
            </p:sp>
          </p:grpSp>
          <p:sp>
            <p:nvSpPr>
              <p:cNvPr id="15" name="矩形 16"/>
              <p:cNvSpPr/>
              <p:nvPr/>
            </p:nvSpPr>
            <p:spPr bwMode="auto">
              <a:xfrm>
                <a:off x="2881313" y="3989389"/>
                <a:ext cx="3021012" cy="1412874"/>
              </a:xfrm>
              <a:custGeom>
                <a:avLst/>
                <a:gdLst/>
                <a:ahLst/>
                <a:cxnLst/>
                <a:rect l="l" t="t" r="r" b="b"/>
                <a:pathLst>
                  <a:path w="3020915" h="1412509">
                    <a:moveTo>
                      <a:pt x="254867" y="0"/>
                    </a:moveTo>
                    <a:lnTo>
                      <a:pt x="917279" y="135601"/>
                    </a:lnTo>
                    <a:lnTo>
                      <a:pt x="718548" y="250338"/>
                    </a:lnTo>
                    <a:cubicBezTo>
                      <a:pt x="921354" y="585616"/>
                      <a:pt x="1283686" y="793336"/>
                      <a:pt x="1678050" y="799182"/>
                    </a:cubicBezTo>
                    <a:cubicBezTo>
                      <a:pt x="1999936" y="803955"/>
                      <a:pt x="2304477" y="673665"/>
                      <a:pt x="2521617" y="446826"/>
                    </a:cubicBezTo>
                    <a:lnTo>
                      <a:pt x="2660215" y="863782"/>
                    </a:lnTo>
                    <a:lnTo>
                      <a:pt x="3020915" y="805096"/>
                    </a:lnTo>
                    <a:cubicBezTo>
                      <a:pt x="2686819" y="1194632"/>
                      <a:pt x="2192864" y="1420082"/>
                      <a:pt x="1668961" y="1412315"/>
                    </a:cubicBezTo>
                    <a:cubicBezTo>
                      <a:pt x="1058454" y="1403264"/>
                      <a:pt x="497985" y="1078865"/>
                      <a:pt x="186156" y="557715"/>
                    </a:cubicBezTo>
                    <a:lnTo>
                      <a:pt x="0" y="665192"/>
                    </a:lnTo>
                    <a:close/>
                  </a:path>
                </a:pathLst>
              </a:custGeom>
              <a:gradFill>
                <a:gsLst>
                  <a:gs pos="33000">
                    <a:srgbClr val="A379BB">
                      <a:lumMod val="20000"/>
                      <a:lumOff val="80000"/>
                    </a:srgbClr>
                  </a:gs>
                  <a:gs pos="100000">
                    <a:srgbClr val="A379BB">
                      <a:lumMod val="60000"/>
                      <a:lumOff val="40000"/>
                    </a:srgbClr>
                  </a:gs>
                </a:gsLst>
                <a:lin ang="10800000" scaled="0"/>
              </a:gradFill>
              <a:ln w="25400" cap="flat" cmpd="sng" algn="ctr">
                <a:noFill/>
                <a:prstDash val="solid"/>
              </a:ln>
              <a:effectLst>
                <a:outerShdw blurRad="50800" dist="38100" dir="5400000" algn="t" rotWithShape="0">
                  <a:prstClr val="black">
                    <a:alpha val="40000"/>
                  </a:prstClr>
                </a:outerShdw>
              </a:effectLst>
            </p:spPr>
            <p:txBody>
              <a:bodyPr lIns="0" rIns="0" anchor="ctr"/>
              <a:lstStyle/>
              <a:p>
                <a:pPr marL="182563" indent="-182563" fontAlgn="auto">
                  <a:lnSpc>
                    <a:spcPct val="120000"/>
                  </a:lnSpc>
                  <a:spcBef>
                    <a:spcPts val="600"/>
                  </a:spcBef>
                  <a:spcAft>
                    <a:spcPts val="600"/>
                  </a:spcAft>
                  <a:buFont typeface="Arial" pitchFamily="34" charset="0"/>
                  <a:buChar char="•"/>
                  <a:defRPr/>
                </a:pPr>
                <a:endParaRPr lang="zh-CN" altLang="en-US" sz="1400" kern="0">
                  <a:solidFill>
                    <a:prstClr val="white"/>
                  </a:solidFill>
                  <a:latin typeface="微软雅黑" pitchFamily="34" charset="-122"/>
                  <a:ea typeface="微软雅黑" pitchFamily="34" charset="-122"/>
                </a:endParaRPr>
              </a:p>
            </p:txBody>
          </p:sp>
        </p:grpSp>
        <p:sp>
          <p:nvSpPr>
            <p:cNvPr id="38" name="矩形 6"/>
            <p:cNvSpPr/>
            <p:nvPr/>
          </p:nvSpPr>
          <p:spPr bwMode="auto">
            <a:xfrm rot="4310465">
              <a:off x="5022577" y="2780757"/>
              <a:ext cx="2178374" cy="2374892"/>
            </a:xfrm>
            <a:prstGeom prst="rect">
              <a:avLst/>
            </a:prstGeom>
            <a:noFill/>
            <a:ln w="25400" cap="flat" cmpd="sng" algn="ctr">
              <a:noFill/>
              <a:prstDash val="solid"/>
            </a:ln>
            <a:effectLst/>
          </p:spPr>
          <p:txBody>
            <a:bodyPr spcFirstLastPara="1" anchor="ctr">
              <a:prstTxWarp prst="textArchUp">
                <a:avLst/>
              </a:prstTxWarp>
            </a:bodyPr>
            <a:lstStyle/>
            <a:p>
              <a:pPr algn="ctr" fontAlgn="auto">
                <a:spcBef>
                  <a:spcPts val="0"/>
                </a:spcBef>
                <a:spcAft>
                  <a:spcPts val="0"/>
                </a:spcAft>
                <a:defRPr/>
              </a:pPr>
              <a:r>
                <a:rPr lang="zh-CN" altLang="en-US" sz="1600" b="1" kern="0" dirty="0" smtClean="0">
                  <a:latin typeface="微软雅黑" pitchFamily="34" charset="-122"/>
                  <a:ea typeface="微软雅黑" pitchFamily="34" charset="-122"/>
                </a:rPr>
                <a:t>事前：系统改造；规范化 </a:t>
              </a:r>
              <a:endParaRPr lang="zh-CN" altLang="en-US" sz="1600" b="1" kern="0" dirty="0">
                <a:latin typeface="微软雅黑" pitchFamily="34" charset="-122"/>
                <a:ea typeface="微软雅黑" pitchFamily="34" charset="-122"/>
              </a:endParaRPr>
            </a:p>
          </p:txBody>
        </p:sp>
        <p:sp>
          <p:nvSpPr>
            <p:cNvPr id="42" name="WordArt 51"/>
            <p:cNvSpPr>
              <a:spLocks noChangeArrowheads="1" noChangeShapeType="1" noTextEdit="1"/>
            </p:cNvSpPr>
            <p:nvPr/>
          </p:nvSpPr>
          <p:spPr bwMode="auto">
            <a:xfrm rot="627415">
              <a:off x="5014553" y="3219267"/>
              <a:ext cx="2036591" cy="1889108"/>
            </a:xfrm>
            <a:prstGeom prst="rect">
              <a:avLst/>
            </a:prstGeom>
            <a:extLst>
              <a:ext uri="{91240B29-F687-4F45-9708-019B960494DF}"/>
            </a:extLst>
          </p:spPr>
          <p:txBody>
            <a:bodyPr spcFirstLastPara="1" wrap="none" fromWordArt="1">
              <a:prstTxWarp prst="textArchDown">
                <a:avLst>
                  <a:gd name="adj" fmla="val 1740005"/>
                </a:avLst>
              </a:prstTxWarp>
            </a:bodyPr>
            <a:lstStyle/>
            <a:p>
              <a:pPr algn="ctr" fontAlgn="auto">
                <a:spcBef>
                  <a:spcPts val="0"/>
                </a:spcBef>
                <a:spcAft>
                  <a:spcPts val="0"/>
                </a:spcAft>
                <a:defRPr/>
              </a:pPr>
              <a:r>
                <a:rPr lang="zh-CN" altLang="en-US" sz="1000" b="1" kern="10" dirty="0" smtClean="0">
                  <a:latin typeface="Arial Black"/>
                  <a:ea typeface="微软雅黑" pitchFamily="34" charset="-122"/>
                </a:rPr>
                <a:t>事中：过滤引擎优化</a:t>
              </a:r>
              <a:endParaRPr lang="zh-CN" altLang="en-US" sz="1000" b="1" kern="10" dirty="0">
                <a:latin typeface="Arial Black"/>
                <a:ea typeface="微软雅黑" pitchFamily="34" charset="-122"/>
              </a:endParaRPr>
            </a:p>
          </p:txBody>
        </p:sp>
        <p:sp>
          <p:nvSpPr>
            <p:cNvPr id="43" name="TextBox 42"/>
            <p:cNvSpPr txBox="1"/>
            <p:nvPr/>
          </p:nvSpPr>
          <p:spPr>
            <a:xfrm>
              <a:off x="5436095" y="3634599"/>
              <a:ext cx="1452475" cy="521213"/>
            </a:xfrm>
            <a:prstGeom prst="rect">
              <a:avLst/>
            </a:prstGeom>
            <a:noFill/>
          </p:spPr>
          <p:txBody>
            <a:bodyPr wrap="square" rtlCol="0">
              <a:spAutoFit/>
            </a:bodyPr>
            <a:lstStyle/>
            <a:p>
              <a:r>
                <a:rPr lang="zh-CN" altLang="en-US" sz="1600" dirty="0" smtClean="0">
                  <a:latin typeface="微软雅黑" pitchFamily="34" charset="-122"/>
                  <a:ea typeface="微软雅黑" pitchFamily="34" charset="-122"/>
                </a:rPr>
                <a:t>    解决方案：</a:t>
              </a:r>
              <a:endParaRPr lang="en-US" altLang="zh-CN" sz="1600" dirty="0" smtClean="0">
                <a:latin typeface="微软雅黑" pitchFamily="34" charset="-122"/>
                <a:ea typeface="微软雅黑" pitchFamily="34" charset="-122"/>
              </a:endParaRPr>
            </a:p>
            <a:p>
              <a:r>
                <a:rPr lang="zh-CN" altLang="en-US" sz="1600" dirty="0" smtClean="0">
                  <a:latin typeface="微软雅黑" pitchFamily="34" charset="-122"/>
                  <a:ea typeface="微软雅黑" pitchFamily="34" charset="-122"/>
                </a:rPr>
                <a:t>构筑三层防控</a:t>
              </a:r>
              <a:endParaRPr lang="en-US" sz="1600" dirty="0">
                <a:latin typeface="微软雅黑" pitchFamily="34" charset="-122"/>
                <a:ea typeface="微软雅黑" pitchFamily="34" charset="-122"/>
              </a:endParaRPr>
            </a:p>
          </p:txBody>
        </p:sp>
      </p:grpSp>
      <p:grpSp>
        <p:nvGrpSpPr>
          <p:cNvPr id="34" name="Group 33"/>
          <p:cNvGrpSpPr/>
          <p:nvPr/>
        </p:nvGrpSpPr>
        <p:grpSpPr>
          <a:xfrm>
            <a:off x="395536" y="1196752"/>
            <a:ext cx="4320480" cy="3456384"/>
            <a:chOff x="2195736" y="1052736"/>
            <a:chExt cx="4320480" cy="3456384"/>
          </a:xfrm>
        </p:grpSpPr>
        <p:grpSp>
          <p:nvGrpSpPr>
            <p:cNvPr id="35" name="Group 3"/>
            <p:cNvGrpSpPr/>
            <p:nvPr/>
          </p:nvGrpSpPr>
          <p:grpSpPr>
            <a:xfrm>
              <a:off x="3131840" y="1700808"/>
              <a:ext cx="2246367" cy="2147784"/>
              <a:chOff x="1043608" y="1268760"/>
              <a:chExt cx="2246367" cy="2147784"/>
            </a:xfrm>
          </p:grpSpPr>
          <p:grpSp>
            <p:nvGrpSpPr>
              <p:cNvPr id="53" name="组合 2"/>
              <p:cNvGrpSpPr>
                <a:grpSpLocks/>
              </p:cNvGrpSpPr>
              <p:nvPr/>
            </p:nvGrpSpPr>
            <p:grpSpPr bwMode="auto">
              <a:xfrm>
                <a:off x="1043608" y="1556793"/>
                <a:ext cx="2246367" cy="1859751"/>
                <a:chOff x="1121954" y="2130425"/>
                <a:chExt cx="3014861" cy="2832390"/>
              </a:xfrm>
            </p:grpSpPr>
            <p:sp>
              <p:nvSpPr>
                <p:cNvPr id="55" name="Oval 4"/>
                <p:cNvSpPr>
                  <a:spLocks noChangeArrowheads="1"/>
                </p:cNvSpPr>
                <p:nvPr/>
              </p:nvSpPr>
              <p:spPr bwMode="gray">
                <a:xfrm>
                  <a:off x="1411880" y="2130425"/>
                  <a:ext cx="2416059" cy="2522357"/>
                </a:xfrm>
                <a:prstGeom prst="ellipse">
                  <a:avLst/>
                </a:prstGeom>
                <a:noFill/>
                <a:ln w="6350" algn="ctr">
                  <a:solidFill>
                    <a:srgbClr val="C5C5C5"/>
                  </a:solidFill>
                  <a:prstDash val="dash"/>
                  <a:round/>
                  <a:headEnd/>
                  <a:tailEnd/>
                </a:ln>
                <a:extLst>
                  <a:ext uri="{909E8E84-426E-40DD-AFC4-6F175D3DCCD1}"/>
                </a:extLst>
              </p:spPr>
              <p:txBody>
                <a:bodyPr wrap="none" anchor="ctr"/>
                <a:lstStyle/>
                <a:p>
                  <a:pPr fontAlgn="auto">
                    <a:spcBef>
                      <a:spcPts val="0"/>
                    </a:spcBef>
                    <a:spcAft>
                      <a:spcPts val="0"/>
                    </a:spcAft>
                    <a:defRPr/>
                  </a:pPr>
                  <a:endParaRPr lang="zh-CN" altLang="en-US" kern="0" dirty="0">
                    <a:solidFill>
                      <a:sysClr val="windowText" lastClr="000000"/>
                    </a:solidFill>
                    <a:latin typeface="Impact" pitchFamily="34" charset="0"/>
                    <a:ea typeface="微软雅黑" pitchFamily="34" charset="-122"/>
                  </a:endParaRPr>
                </a:p>
              </p:txBody>
            </p:sp>
            <p:sp>
              <p:nvSpPr>
                <p:cNvPr id="56" name="Oval 5"/>
                <p:cNvSpPr>
                  <a:spLocks noChangeArrowheads="1"/>
                </p:cNvSpPr>
                <p:nvPr/>
              </p:nvSpPr>
              <p:spPr bwMode="gray">
                <a:xfrm>
                  <a:off x="1121954" y="3093020"/>
                  <a:ext cx="758326" cy="792088"/>
                </a:xfrm>
                <a:prstGeom prst="ellipse">
                  <a:avLst/>
                </a:prstGeom>
                <a:gradFill rotWithShape="1">
                  <a:gsLst>
                    <a:gs pos="0">
                      <a:srgbClr val="CA981C"/>
                    </a:gs>
                    <a:gs pos="50000">
                      <a:srgbClr val="CA981C">
                        <a:lumMod val="60000"/>
                        <a:lumOff val="40000"/>
                      </a:srgbClr>
                    </a:gs>
                    <a:gs pos="100000">
                      <a:srgbClr val="CA981C"/>
                    </a:gs>
                  </a:gsLst>
                  <a:lin ang="2700000" scaled="1"/>
                </a:gradFill>
                <a:ln w="38100" algn="ctr">
                  <a:solidFill>
                    <a:srgbClr val="EBF5FF"/>
                  </a:solidFill>
                  <a:round/>
                  <a:headEnd/>
                  <a:tailEnd/>
                </a:ln>
                <a:effectLst>
                  <a:outerShdw dist="45791" dir="3378596" algn="ctr" rotWithShape="0">
                    <a:srgbClr val="2F2F2F">
                      <a:alpha val="50000"/>
                    </a:srgbClr>
                  </a:outerShdw>
                </a:effectLst>
              </p:spPr>
              <p:txBody>
                <a:bodyPr anchor="ctr"/>
                <a:lstStyle/>
                <a:p>
                  <a:pPr algn="ctr" fontAlgn="auto">
                    <a:spcBef>
                      <a:spcPts val="0"/>
                    </a:spcBef>
                    <a:spcAft>
                      <a:spcPts val="0"/>
                    </a:spcAft>
                    <a:defRPr/>
                  </a:pPr>
                  <a:r>
                    <a:rPr lang="en-US" altLang="zh-CN" sz="800" kern="0" dirty="0" err="1" smtClean="0">
                      <a:latin typeface="Impact" pitchFamily="34" charset="0"/>
                      <a:ea typeface="微软雅黑" pitchFamily="34" charset="-122"/>
                    </a:rPr>
                    <a:t>Xss</a:t>
                  </a:r>
                  <a:endParaRPr lang="en-US" altLang="zh-CN" sz="800" kern="0" dirty="0" smtClean="0">
                    <a:latin typeface="Impact" pitchFamily="34" charset="0"/>
                    <a:ea typeface="微软雅黑" pitchFamily="34" charset="-122"/>
                  </a:endParaRPr>
                </a:p>
                <a:p>
                  <a:pPr algn="ctr" fontAlgn="auto">
                    <a:spcBef>
                      <a:spcPts val="0"/>
                    </a:spcBef>
                    <a:spcAft>
                      <a:spcPts val="0"/>
                    </a:spcAft>
                    <a:defRPr/>
                  </a:pPr>
                  <a:r>
                    <a:rPr lang="zh-CN" altLang="en-US" sz="800" kern="0" dirty="0" smtClean="0">
                      <a:latin typeface="Impact" pitchFamily="34" charset="0"/>
                      <a:ea typeface="微软雅黑" pitchFamily="34" charset="-122"/>
                    </a:rPr>
                    <a:t>漏洞</a:t>
                  </a:r>
                  <a:endParaRPr lang="zh-CN" altLang="en-US" sz="800" kern="0" dirty="0">
                    <a:latin typeface="Impact" pitchFamily="34" charset="0"/>
                    <a:ea typeface="微软雅黑" pitchFamily="34" charset="-122"/>
                  </a:endParaRPr>
                </a:p>
              </p:txBody>
            </p:sp>
            <p:sp>
              <p:nvSpPr>
                <p:cNvPr id="57" name="Oval 6"/>
                <p:cNvSpPr>
                  <a:spLocks noChangeArrowheads="1"/>
                </p:cNvSpPr>
                <p:nvPr/>
              </p:nvSpPr>
              <p:spPr bwMode="gray">
                <a:xfrm>
                  <a:off x="3441370" y="3119512"/>
                  <a:ext cx="695445" cy="792088"/>
                </a:xfrm>
                <a:prstGeom prst="ellipse">
                  <a:avLst/>
                </a:prstGeom>
                <a:gradFill rotWithShape="1">
                  <a:gsLst>
                    <a:gs pos="0">
                      <a:srgbClr val="CA981C"/>
                    </a:gs>
                    <a:gs pos="50000">
                      <a:srgbClr val="CA981C">
                        <a:lumMod val="60000"/>
                        <a:lumOff val="40000"/>
                      </a:srgbClr>
                    </a:gs>
                    <a:gs pos="100000">
                      <a:srgbClr val="CA981C"/>
                    </a:gs>
                  </a:gsLst>
                  <a:lin ang="2700000" scaled="1"/>
                </a:gradFill>
                <a:ln w="38100" algn="ctr">
                  <a:solidFill>
                    <a:srgbClr val="EBF5FF"/>
                  </a:solidFill>
                  <a:round/>
                  <a:headEnd/>
                  <a:tailEnd/>
                </a:ln>
                <a:effectLst>
                  <a:outerShdw dist="45791" dir="3378596" algn="ctr" rotWithShape="0">
                    <a:srgbClr val="2F2F2F">
                      <a:alpha val="50000"/>
                    </a:srgbClr>
                  </a:outerShdw>
                </a:effectLst>
              </p:spPr>
              <p:txBody>
                <a:bodyPr anchor="ctr"/>
                <a:lstStyle/>
                <a:p>
                  <a:pPr algn="ctr" fontAlgn="auto">
                    <a:spcBef>
                      <a:spcPts val="0"/>
                    </a:spcBef>
                    <a:spcAft>
                      <a:spcPts val="0"/>
                    </a:spcAft>
                    <a:defRPr/>
                  </a:pPr>
                  <a:r>
                    <a:rPr lang="en-US" altLang="zh-CN" sz="800" kern="0" dirty="0" smtClean="0">
                      <a:latin typeface="微软雅黑" pitchFamily="34" charset="-122"/>
                      <a:ea typeface="微软雅黑" pitchFamily="34" charset="-122"/>
                    </a:rPr>
                    <a:t>ISV</a:t>
                  </a:r>
                  <a:r>
                    <a:rPr lang="zh-CN" altLang="en-US" sz="800" kern="0" dirty="0" smtClean="0">
                      <a:latin typeface="微软雅黑" pitchFamily="34" charset="-122"/>
                      <a:ea typeface="微软雅黑" pitchFamily="34" charset="-122"/>
                    </a:rPr>
                    <a:t>模块等</a:t>
                  </a:r>
                  <a:endParaRPr lang="zh-CN" altLang="en-US" sz="800" kern="0" dirty="0">
                    <a:latin typeface="微软雅黑" pitchFamily="34" charset="-122"/>
                    <a:ea typeface="微软雅黑" pitchFamily="34" charset="-122"/>
                  </a:endParaRPr>
                </a:p>
              </p:txBody>
            </p:sp>
            <p:sp>
              <p:nvSpPr>
                <p:cNvPr id="58" name="Oval 7"/>
                <p:cNvSpPr>
                  <a:spLocks noChangeArrowheads="1"/>
                </p:cNvSpPr>
                <p:nvPr/>
              </p:nvSpPr>
              <p:spPr bwMode="gray">
                <a:xfrm>
                  <a:off x="2281662" y="4214111"/>
                  <a:ext cx="793204" cy="748704"/>
                </a:xfrm>
                <a:prstGeom prst="ellipse">
                  <a:avLst/>
                </a:prstGeom>
                <a:gradFill rotWithShape="1">
                  <a:gsLst>
                    <a:gs pos="0">
                      <a:srgbClr val="CA981C"/>
                    </a:gs>
                    <a:gs pos="50000">
                      <a:srgbClr val="CA981C">
                        <a:lumMod val="60000"/>
                        <a:lumOff val="40000"/>
                      </a:srgbClr>
                    </a:gs>
                    <a:gs pos="100000">
                      <a:srgbClr val="CA981C"/>
                    </a:gs>
                  </a:gsLst>
                  <a:lin ang="2700000" scaled="1"/>
                </a:gradFill>
                <a:ln w="38100" algn="ctr">
                  <a:solidFill>
                    <a:srgbClr val="EBF5FF"/>
                  </a:solidFill>
                  <a:round/>
                  <a:headEnd/>
                  <a:tailEnd/>
                </a:ln>
                <a:effectLst>
                  <a:outerShdw dist="45791" dir="3378596" algn="ctr" rotWithShape="0">
                    <a:srgbClr val="2F2F2F">
                      <a:alpha val="50000"/>
                    </a:srgbClr>
                  </a:outerShdw>
                </a:effectLst>
              </p:spPr>
              <p:txBody>
                <a:bodyPr anchor="ctr"/>
                <a:lstStyle/>
                <a:p>
                  <a:pPr algn="ctr" fontAlgn="auto">
                    <a:spcBef>
                      <a:spcPts val="0"/>
                    </a:spcBef>
                    <a:spcAft>
                      <a:spcPts val="0"/>
                    </a:spcAft>
                    <a:defRPr/>
                  </a:pPr>
                  <a:r>
                    <a:rPr lang="zh-CN" altLang="en-US" sz="800" kern="0" dirty="0" smtClean="0">
                      <a:latin typeface="Impact" pitchFamily="34" charset="0"/>
                      <a:ea typeface="微软雅黑" pitchFamily="34" charset="-122"/>
                    </a:rPr>
                    <a:t>图片外链</a:t>
                  </a:r>
                  <a:endParaRPr lang="zh-CN" altLang="en-US" sz="800" kern="0" dirty="0">
                    <a:latin typeface="Impact" pitchFamily="34" charset="0"/>
                    <a:ea typeface="微软雅黑" pitchFamily="34" charset="-122"/>
                  </a:endParaRPr>
                </a:p>
              </p:txBody>
            </p:sp>
            <p:cxnSp>
              <p:nvCxnSpPr>
                <p:cNvPr id="59" name="AutoShape 11"/>
                <p:cNvCxnSpPr>
                  <a:cxnSpLocks noChangeShapeType="1"/>
                  <a:stCxn id="58" idx="0"/>
                </p:cNvCxnSpPr>
                <p:nvPr/>
              </p:nvCxnSpPr>
              <p:spPr bwMode="gray">
                <a:xfrm flipV="1">
                  <a:off x="2678265" y="3983609"/>
                  <a:ext cx="6073" cy="230502"/>
                </a:xfrm>
                <a:prstGeom prst="straightConnector1">
                  <a:avLst/>
                </a:prstGeom>
                <a:noFill/>
                <a:ln w="9525">
                  <a:solidFill>
                    <a:srgbClr val="C5C5C5"/>
                  </a:solidFill>
                  <a:round/>
                  <a:headEnd type="arrow"/>
                  <a:tailEnd/>
                </a:ln>
              </p:spPr>
            </p:cxnSp>
            <p:cxnSp>
              <p:nvCxnSpPr>
                <p:cNvPr id="60" name="AutoShape 13"/>
                <p:cNvCxnSpPr>
                  <a:cxnSpLocks noChangeShapeType="1"/>
                  <a:stCxn id="56" idx="6"/>
                </p:cNvCxnSpPr>
                <p:nvPr/>
              </p:nvCxnSpPr>
              <p:spPr bwMode="gray">
                <a:xfrm>
                  <a:off x="1880280" y="3489064"/>
                  <a:ext cx="304738" cy="1342"/>
                </a:xfrm>
                <a:prstGeom prst="straightConnector1">
                  <a:avLst/>
                </a:prstGeom>
                <a:noFill/>
                <a:ln w="9525">
                  <a:solidFill>
                    <a:srgbClr val="C5C5C5"/>
                  </a:solidFill>
                  <a:round/>
                  <a:headEnd/>
                  <a:tailEnd/>
                </a:ln>
              </p:spPr>
            </p:cxnSp>
            <p:sp>
              <p:nvSpPr>
                <p:cNvPr id="61" name="Oval 16"/>
                <p:cNvSpPr>
                  <a:spLocks noChangeArrowheads="1"/>
                </p:cNvSpPr>
                <p:nvPr/>
              </p:nvSpPr>
              <p:spPr bwMode="gray">
                <a:xfrm>
                  <a:off x="2185018" y="2997201"/>
                  <a:ext cx="998638" cy="986408"/>
                </a:xfrm>
                <a:prstGeom prst="ellipse">
                  <a:avLst/>
                </a:prstGeom>
                <a:gradFill rotWithShape="1">
                  <a:gsLst>
                    <a:gs pos="0">
                      <a:srgbClr val="CA981C"/>
                    </a:gs>
                    <a:gs pos="50000">
                      <a:srgbClr val="CA981C">
                        <a:lumMod val="60000"/>
                        <a:lumOff val="40000"/>
                      </a:srgbClr>
                    </a:gs>
                    <a:gs pos="100000">
                      <a:srgbClr val="CA981C"/>
                    </a:gs>
                  </a:gsLst>
                  <a:lin ang="2700000" scaled="1"/>
                </a:gradFill>
                <a:ln w="38100" algn="ctr">
                  <a:solidFill>
                    <a:srgbClr val="EBF5FF"/>
                  </a:solidFill>
                  <a:round/>
                  <a:headEnd/>
                  <a:tailEnd/>
                </a:ln>
                <a:effectLst>
                  <a:outerShdw dist="45791" dir="3378596" algn="ctr" rotWithShape="0">
                    <a:srgbClr val="2F2F2F">
                      <a:alpha val="50000"/>
                    </a:srgbClr>
                  </a:outerShdw>
                </a:effectLst>
              </p:spPr>
              <p:txBody>
                <a:bodyPr wrap="none" anchor="ctr"/>
                <a:lstStyle/>
                <a:p>
                  <a:pPr algn="ctr" fontAlgn="auto">
                    <a:spcBef>
                      <a:spcPts val="0"/>
                    </a:spcBef>
                    <a:spcAft>
                      <a:spcPts val="0"/>
                    </a:spcAft>
                    <a:defRPr/>
                  </a:pPr>
                  <a:r>
                    <a:rPr lang="zh-CN" altLang="en-US" sz="1200" b="1" kern="0" dirty="0" smtClean="0">
                      <a:latin typeface="微软雅黑" pitchFamily="34" charset="-122"/>
                      <a:ea typeface="微软雅黑" pitchFamily="34" charset="-122"/>
                    </a:rPr>
                    <a:t>病自</a:t>
                  </a:r>
                  <a:endParaRPr lang="en-US" altLang="zh-CN" sz="1200" b="1" kern="0" dirty="0" smtClean="0">
                    <a:latin typeface="微软雅黑" pitchFamily="34" charset="-122"/>
                    <a:ea typeface="微软雅黑" pitchFamily="34" charset="-122"/>
                  </a:endParaRPr>
                </a:p>
                <a:p>
                  <a:pPr algn="ctr" fontAlgn="auto">
                    <a:spcBef>
                      <a:spcPts val="0"/>
                    </a:spcBef>
                    <a:spcAft>
                      <a:spcPts val="0"/>
                    </a:spcAft>
                    <a:defRPr/>
                  </a:pPr>
                  <a:r>
                    <a:rPr lang="zh-CN" altLang="en-US" sz="1200" b="1" kern="0" dirty="0" smtClean="0">
                      <a:latin typeface="微软雅黑" pitchFamily="34" charset="-122"/>
                      <a:ea typeface="微软雅黑" pitchFamily="34" charset="-122"/>
                    </a:rPr>
                    <a:t>“输入”</a:t>
                  </a:r>
                  <a:endParaRPr lang="zh-CN" altLang="en-US" sz="1200" b="1" kern="0" dirty="0">
                    <a:latin typeface="微软雅黑" pitchFamily="34" charset="-122"/>
                    <a:ea typeface="微软雅黑" pitchFamily="34" charset="-122"/>
                  </a:endParaRPr>
                </a:p>
              </p:txBody>
            </p:sp>
          </p:grpSp>
          <p:sp>
            <p:nvSpPr>
              <p:cNvPr id="54" name="Oval 7"/>
              <p:cNvSpPr>
                <a:spLocks noChangeArrowheads="1"/>
              </p:cNvSpPr>
              <p:nvPr/>
            </p:nvSpPr>
            <p:spPr bwMode="gray">
              <a:xfrm>
                <a:off x="1835696" y="1268760"/>
                <a:ext cx="648072" cy="576064"/>
              </a:xfrm>
              <a:prstGeom prst="ellipse">
                <a:avLst/>
              </a:prstGeom>
              <a:gradFill rotWithShape="1">
                <a:gsLst>
                  <a:gs pos="0">
                    <a:srgbClr val="CA981C"/>
                  </a:gs>
                  <a:gs pos="50000">
                    <a:srgbClr val="CA981C">
                      <a:lumMod val="60000"/>
                      <a:lumOff val="40000"/>
                    </a:srgbClr>
                  </a:gs>
                  <a:gs pos="100000">
                    <a:srgbClr val="CA981C"/>
                  </a:gs>
                </a:gsLst>
                <a:lin ang="2700000" scaled="1"/>
              </a:gradFill>
              <a:ln w="38100" algn="ctr">
                <a:solidFill>
                  <a:srgbClr val="EBF5FF"/>
                </a:solidFill>
                <a:round/>
                <a:headEnd/>
                <a:tailEnd/>
              </a:ln>
              <a:effectLst>
                <a:outerShdw dist="45791" dir="3378596" algn="ctr" rotWithShape="0">
                  <a:srgbClr val="2F2F2F">
                    <a:alpha val="50000"/>
                  </a:srgbClr>
                </a:outerShdw>
              </a:effectLst>
            </p:spPr>
            <p:txBody>
              <a:bodyPr anchor="ctr"/>
              <a:lstStyle/>
              <a:p>
                <a:pPr algn="ctr" fontAlgn="auto">
                  <a:spcBef>
                    <a:spcPts val="0"/>
                  </a:spcBef>
                  <a:spcAft>
                    <a:spcPts val="0"/>
                  </a:spcAft>
                  <a:defRPr/>
                </a:pPr>
                <a:r>
                  <a:rPr lang="en-US" altLang="zh-CN" sz="800" kern="0" dirty="0" smtClean="0">
                    <a:latin typeface="微软雅黑" pitchFamily="34" charset="-122"/>
                    <a:ea typeface="微软雅黑" pitchFamily="34" charset="-122"/>
                  </a:rPr>
                  <a:t>Style</a:t>
                </a:r>
                <a:r>
                  <a:rPr lang="zh-CN" altLang="en-US" sz="800" kern="0" dirty="0" smtClean="0">
                    <a:latin typeface="微软雅黑" pitchFamily="34" charset="-122"/>
                    <a:ea typeface="微软雅黑" pitchFamily="34" charset="-122"/>
                  </a:rPr>
                  <a:t>，</a:t>
                </a:r>
                <a:r>
                  <a:rPr lang="en-US" altLang="zh-CN" sz="800" kern="0" dirty="0" smtClean="0">
                    <a:latin typeface="微软雅黑" pitchFamily="34" charset="-122"/>
                    <a:ea typeface="微软雅黑" pitchFamily="34" charset="-122"/>
                  </a:rPr>
                  <a:t>DOM</a:t>
                </a:r>
                <a:r>
                  <a:rPr lang="zh-CN" altLang="en-US" sz="800" kern="0" dirty="0" smtClean="0">
                    <a:latin typeface="微软雅黑" pitchFamily="34" charset="-122"/>
                    <a:ea typeface="微软雅黑" pitchFamily="34" charset="-122"/>
                  </a:rPr>
                  <a:t>开放</a:t>
                </a:r>
                <a:endParaRPr lang="zh-CN" altLang="en-US" sz="800" kern="0" dirty="0">
                  <a:latin typeface="微软雅黑" pitchFamily="34" charset="-122"/>
                  <a:ea typeface="微软雅黑" pitchFamily="34" charset="-122"/>
                </a:endParaRPr>
              </a:p>
            </p:txBody>
          </p:sp>
        </p:grpSp>
        <p:cxnSp>
          <p:nvCxnSpPr>
            <p:cNvPr id="39" name="AutoShape 13"/>
            <p:cNvCxnSpPr>
              <a:cxnSpLocks noChangeShapeType="1"/>
            </p:cNvCxnSpPr>
            <p:nvPr/>
          </p:nvCxnSpPr>
          <p:spPr bwMode="gray">
            <a:xfrm>
              <a:off x="4693684" y="2924063"/>
              <a:ext cx="166348" cy="881"/>
            </a:xfrm>
            <a:prstGeom prst="straightConnector1">
              <a:avLst/>
            </a:prstGeom>
            <a:noFill/>
            <a:ln w="9525">
              <a:solidFill>
                <a:srgbClr val="C5C5C5"/>
              </a:solidFill>
              <a:round/>
              <a:headEnd/>
              <a:tailEnd type="arrow"/>
            </a:ln>
          </p:spPr>
        </p:cxnSp>
        <p:cxnSp>
          <p:nvCxnSpPr>
            <p:cNvPr id="40" name="AutoShape 13"/>
            <p:cNvCxnSpPr>
              <a:cxnSpLocks noChangeShapeType="1"/>
            </p:cNvCxnSpPr>
            <p:nvPr/>
          </p:nvCxnSpPr>
          <p:spPr bwMode="gray">
            <a:xfrm>
              <a:off x="3696867" y="2880925"/>
              <a:ext cx="166348" cy="881"/>
            </a:xfrm>
            <a:prstGeom prst="straightConnector1">
              <a:avLst/>
            </a:prstGeom>
            <a:noFill/>
            <a:ln w="9525">
              <a:solidFill>
                <a:srgbClr val="C5C5C5"/>
              </a:solidFill>
              <a:round/>
              <a:headEnd type="arrow"/>
              <a:tailEnd/>
            </a:ln>
          </p:spPr>
        </p:cxnSp>
        <p:cxnSp>
          <p:nvCxnSpPr>
            <p:cNvPr id="41" name="Straight Connector 40"/>
            <p:cNvCxnSpPr/>
            <p:nvPr/>
          </p:nvCxnSpPr>
          <p:spPr>
            <a:xfrm>
              <a:off x="4283968" y="2276872"/>
              <a:ext cx="0" cy="288032"/>
            </a:xfrm>
            <a:prstGeom prst="line">
              <a:avLst/>
            </a:prstGeom>
            <a:ln>
              <a:headEnd type="arrow"/>
            </a:ln>
          </p:spPr>
          <p:style>
            <a:lnRef idx="1">
              <a:schemeClr val="accent1"/>
            </a:lnRef>
            <a:fillRef idx="0">
              <a:schemeClr val="accent1"/>
            </a:fillRef>
            <a:effectRef idx="0">
              <a:schemeClr val="accent1"/>
            </a:effectRef>
            <a:fontRef idx="minor">
              <a:schemeClr val="tx1"/>
            </a:fontRef>
          </p:style>
        </p:cxnSp>
        <p:sp>
          <p:nvSpPr>
            <p:cNvPr id="44" name="AutoShape 5"/>
            <p:cNvSpPr>
              <a:spLocks noChangeArrowheads="1"/>
            </p:cNvSpPr>
            <p:nvPr/>
          </p:nvSpPr>
          <p:spPr bwMode="auto">
            <a:xfrm>
              <a:off x="5652120" y="2636912"/>
              <a:ext cx="864096" cy="504056"/>
            </a:xfrm>
            <a:prstGeom prst="roundRect">
              <a:avLst>
                <a:gd name="adj" fmla="val 1324"/>
              </a:avLst>
            </a:prstGeom>
            <a:gradFill rotWithShape="1">
              <a:gsLst>
                <a:gs pos="0">
                  <a:srgbClr val="FFFFFF"/>
                </a:gs>
                <a:gs pos="100000">
                  <a:srgbClr val="DDDDDD"/>
                </a:gs>
              </a:gsLst>
              <a:lin ang="2700000" scaled="1"/>
            </a:gradFill>
            <a:ln w="6350" algn="ctr">
              <a:solidFill>
                <a:srgbClr val="DDDDDD"/>
              </a:solidFill>
              <a:round/>
              <a:headEnd/>
              <a:tailEnd/>
            </a:ln>
            <a:effectLst/>
            <a:extLst/>
          </p:spPr>
          <p:txBody>
            <a:bodyPr wrap="none" anchor="ctr"/>
            <a:lstStyle/>
            <a:p>
              <a:pPr algn="ctr" fontAlgn="auto">
                <a:spcBef>
                  <a:spcPct val="20000"/>
                </a:spcBef>
                <a:spcAft>
                  <a:spcPts val="0"/>
                </a:spcAft>
                <a:buClr>
                  <a:srgbClr val="E1B40C"/>
                </a:buClr>
                <a:buFont typeface="Wingdings" pitchFamily="2" charset="2"/>
                <a:buNone/>
                <a:defRPr/>
              </a:pPr>
              <a:r>
                <a:rPr lang="zh-CN" altLang="en-US" sz="800" kern="0" dirty="0" smtClean="0">
                  <a:solidFill>
                    <a:srgbClr val="000000"/>
                  </a:solidFill>
                  <a:effectLst>
                    <a:outerShdw blurRad="38100" dist="38100" dir="2700000" algn="tl">
                      <a:srgbClr val="C0C0C0"/>
                    </a:outerShdw>
                  </a:effectLst>
                  <a:latin typeface="微软雅黑" pitchFamily="34" charset="-122"/>
                  <a:ea typeface="微软雅黑" pitchFamily="34" charset="-122"/>
                </a:rPr>
                <a:t>自动跳转，二跳；</a:t>
              </a:r>
              <a:endParaRPr lang="en-US" altLang="zh-CN" sz="800" kern="0" dirty="0" smtClean="0">
                <a:solidFill>
                  <a:srgbClr val="000000"/>
                </a:solidFill>
                <a:effectLst>
                  <a:outerShdw blurRad="38100" dist="38100" dir="2700000" algn="tl">
                    <a:srgbClr val="C0C0C0"/>
                  </a:outerShdw>
                </a:effectLst>
                <a:latin typeface="微软雅黑" pitchFamily="34" charset="-122"/>
                <a:ea typeface="微软雅黑" pitchFamily="34" charset="-122"/>
              </a:endParaRPr>
            </a:p>
            <a:p>
              <a:pPr algn="ctr" fontAlgn="auto">
                <a:spcBef>
                  <a:spcPct val="20000"/>
                </a:spcBef>
                <a:spcAft>
                  <a:spcPts val="0"/>
                </a:spcAft>
                <a:buClr>
                  <a:srgbClr val="E1B40C"/>
                </a:buClr>
                <a:buFont typeface="Wingdings" pitchFamily="2" charset="2"/>
                <a:buNone/>
                <a:defRPr/>
              </a:pPr>
              <a:r>
                <a:rPr lang="en-US" altLang="zh-CN" sz="800" kern="0" dirty="0" smtClean="0">
                  <a:solidFill>
                    <a:srgbClr val="000000"/>
                  </a:solidFill>
                  <a:effectLst>
                    <a:outerShdw blurRad="38100" dist="38100" dir="2700000" algn="tl">
                      <a:srgbClr val="C0C0C0"/>
                    </a:outerShdw>
                  </a:effectLst>
                  <a:latin typeface="微软雅黑" pitchFamily="34" charset="-122"/>
                  <a:ea typeface="微软雅黑" pitchFamily="34" charset="-122"/>
                </a:rPr>
                <a:t>XSS</a:t>
              </a:r>
              <a:r>
                <a:rPr lang="zh-CN" altLang="en-US" sz="800" kern="0" dirty="0" smtClean="0">
                  <a:solidFill>
                    <a:srgbClr val="000000"/>
                  </a:solidFill>
                  <a:effectLst>
                    <a:outerShdw blurRad="38100" dist="38100" dir="2700000" algn="tl">
                      <a:srgbClr val="C0C0C0"/>
                    </a:outerShdw>
                  </a:effectLst>
                  <a:latin typeface="微软雅黑" pitchFamily="34" charset="-122"/>
                  <a:ea typeface="微软雅黑" pitchFamily="34" charset="-122"/>
                </a:rPr>
                <a:t>攻击</a:t>
              </a:r>
              <a:endParaRPr lang="zh-CN" altLang="en-US" sz="800" kern="0" dirty="0">
                <a:solidFill>
                  <a:srgbClr val="000000"/>
                </a:solidFill>
                <a:effectLst>
                  <a:outerShdw blurRad="38100" dist="38100" dir="2700000" algn="tl">
                    <a:srgbClr val="C0C0C0"/>
                  </a:outerShdw>
                </a:effectLst>
                <a:latin typeface="微软雅黑" pitchFamily="34" charset="-122"/>
                <a:ea typeface="微软雅黑" pitchFamily="34" charset="-122"/>
              </a:endParaRPr>
            </a:p>
          </p:txBody>
        </p:sp>
        <p:sp>
          <p:nvSpPr>
            <p:cNvPr id="45" name="AutoShape 5"/>
            <p:cNvSpPr>
              <a:spLocks noChangeArrowheads="1"/>
            </p:cNvSpPr>
            <p:nvPr/>
          </p:nvSpPr>
          <p:spPr bwMode="auto">
            <a:xfrm>
              <a:off x="3779912" y="1052736"/>
              <a:ext cx="936104" cy="504056"/>
            </a:xfrm>
            <a:prstGeom prst="roundRect">
              <a:avLst>
                <a:gd name="adj" fmla="val 1324"/>
              </a:avLst>
            </a:prstGeom>
            <a:gradFill rotWithShape="1">
              <a:gsLst>
                <a:gs pos="0">
                  <a:srgbClr val="FFFFFF"/>
                </a:gs>
                <a:gs pos="100000">
                  <a:srgbClr val="DDDDDD"/>
                </a:gs>
              </a:gsLst>
              <a:lin ang="2700000" scaled="1"/>
            </a:gradFill>
            <a:ln w="6350" algn="ctr">
              <a:solidFill>
                <a:srgbClr val="DDDDDD"/>
              </a:solidFill>
              <a:round/>
              <a:headEnd/>
              <a:tailEnd/>
            </a:ln>
            <a:effectLst/>
            <a:extLst/>
          </p:spPr>
          <p:txBody>
            <a:bodyPr wrap="none" anchor="ctr"/>
            <a:lstStyle/>
            <a:p>
              <a:pPr algn="ctr" fontAlgn="auto">
                <a:spcBef>
                  <a:spcPct val="20000"/>
                </a:spcBef>
                <a:spcAft>
                  <a:spcPts val="0"/>
                </a:spcAft>
                <a:buClr>
                  <a:srgbClr val="E1B40C"/>
                </a:buClr>
                <a:buFont typeface="Wingdings" pitchFamily="2" charset="2"/>
                <a:buNone/>
                <a:defRPr/>
              </a:pPr>
              <a:r>
                <a:rPr lang="zh-CN" altLang="en-US" sz="800" kern="0" dirty="0" smtClean="0">
                  <a:solidFill>
                    <a:srgbClr val="000000"/>
                  </a:solidFill>
                  <a:effectLst>
                    <a:outerShdw blurRad="38100" dist="38100" dir="2700000" algn="tl">
                      <a:srgbClr val="C0C0C0"/>
                    </a:outerShdw>
                  </a:effectLst>
                  <a:latin typeface="微软雅黑" pitchFamily="34" charset="-122"/>
                  <a:ea typeface="微软雅黑" pitchFamily="34" charset="-122"/>
                </a:rPr>
                <a:t>图片覆盖攻击；</a:t>
              </a:r>
              <a:endParaRPr lang="en-US" altLang="zh-CN" sz="800" kern="0" dirty="0" smtClean="0">
                <a:solidFill>
                  <a:srgbClr val="000000"/>
                </a:solidFill>
                <a:effectLst>
                  <a:outerShdw blurRad="38100" dist="38100" dir="2700000" algn="tl">
                    <a:srgbClr val="C0C0C0"/>
                  </a:outerShdw>
                </a:effectLst>
                <a:latin typeface="微软雅黑" pitchFamily="34" charset="-122"/>
                <a:ea typeface="微软雅黑" pitchFamily="34" charset="-122"/>
              </a:endParaRPr>
            </a:p>
            <a:p>
              <a:pPr algn="ctr" fontAlgn="auto">
                <a:spcBef>
                  <a:spcPct val="20000"/>
                </a:spcBef>
                <a:spcAft>
                  <a:spcPts val="0"/>
                </a:spcAft>
                <a:buClr>
                  <a:srgbClr val="E1B40C"/>
                </a:buClr>
                <a:buFont typeface="Wingdings" pitchFamily="2" charset="2"/>
                <a:buNone/>
                <a:defRPr/>
              </a:pPr>
              <a:r>
                <a:rPr lang="en-US" altLang="zh-CN" sz="800" kern="0" dirty="0" smtClean="0">
                  <a:solidFill>
                    <a:srgbClr val="000000"/>
                  </a:solidFill>
                  <a:effectLst>
                    <a:outerShdw blurRad="38100" dist="38100" dir="2700000" algn="tl">
                      <a:srgbClr val="C0C0C0"/>
                    </a:outerShdw>
                  </a:effectLst>
                  <a:latin typeface="微软雅黑" pitchFamily="34" charset="-122"/>
                  <a:ea typeface="微软雅黑" pitchFamily="34" charset="-122"/>
                </a:rPr>
                <a:t>XSS</a:t>
              </a:r>
              <a:r>
                <a:rPr lang="zh-CN" altLang="en-US" sz="800" kern="0" dirty="0" smtClean="0">
                  <a:solidFill>
                    <a:srgbClr val="000000"/>
                  </a:solidFill>
                  <a:effectLst>
                    <a:outerShdw blurRad="38100" dist="38100" dir="2700000" algn="tl">
                      <a:srgbClr val="C0C0C0"/>
                    </a:outerShdw>
                  </a:effectLst>
                  <a:latin typeface="微软雅黑" pitchFamily="34" charset="-122"/>
                  <a:ea typeface="微软雅黑" pitchFamily="34" charset="-122"/>
                </a:rPr>
                <a:t>攻击</a:t>
              </a:r>
              <a:endParaRPr lang="zh-CN" altLang="en-US" sz="800" kern="0" dirty="0">
                <a:solidFill>
                  <a:srgbClr val="000000"/>
                </a:solidFill>
                <a:effectLst>
                  <a:outerShdw blurRad="38100" dist="38100" dir="2700000" algn="tl">
                    <a:srgbClr val="C0C0C0"/>
                  </a:outerShdw>
                </a:effectLst>
                <a:latin typeface="微软雅黑" pitchFamily="34" charset="-122"/>
                <a:ea typeface="微软雅黑" pitchFamily="34" charset="-122"/>
              </a:endParaRPr>
            </a:p>
          </p:txBody>
        </p:sp>
        <p:sp>
          <p:nvSpPr>
            <p:cNvPr id="46" name="AutoShape 5"/>
            <p:cNvSpPr>
              <a:spLocks noChangeArrowheads="1"/>
            </p:cNvSpPr>
            <p:nvPr/>
          </p:nvSpPr>
          <p:spPr bwMode="auto">
            <a:xfrm>
              <a:off x="2195736" y="2636912"/>
              <a:ext cx="720080" cy="504056"/>
            </a:xfrm>
            <a:prstGeom prst="roundRect">
              <a:avLst>
                <a:gd name="adj" fmla="val 1324"/>
              </a:avLst>
            </a:prstGeom>
            <a:gradFill rotWithShape="1">
              <a:gsLst>
                <a:gs pos="0">
                  <a:srgbClr val="FFFFFF"/>
                </a:gs>
                <a:gs pos="100000">
                  <a:srgbClr val="DDDDDD"/>
                </a:gs>
              </a:gsLst>
              <a:lin ang="2700000" scaled="1"/>
            </a:gradFill>
            <a:ln w="6350" algn="ctr">
              <a:solidFill>
                <a:srgbClr val="DDDDDD"/>
              </a:solidFill>
              <a:round/>
              <a:headEnd/>
              <a:tailEnd/>
            </a:ln>
            <a:effectLst/>
            <a:extLst/>
          </p:spPr>
          <p:txBody>
            <a:bodyPr wrap="none" anchor="ctr"/>
            <a:lstStyle/>
            <a:p>
              <a:pPr algn="ctr" fontAlgn="auto">
                <a:spcBef>
                  <a:spcPct val="20000"/>
                </a:spcBef>
                <a:spcAft>
                  <a:spcPts val="0"/>
                </a:spcAft>
                <a:buClr>
                  <a:srgbClr val="E1B40C"/>
                </a:buClr>
                <a:buFont typeface="Wingdings" pitchFamily="2" charset="2"/>
                <a:buNone/>
                <a:defRPr/>
              </a:pPr>
              <a:r>
                <a:rPr lang="zh-CN" altLang="en-US" sz="800" kern="0" dirty="0" smtClean="0">
                  <a:solidFill>
                    <a:srgbClr val="000000"/>
                  </a:solidFill>
                  <a:effectLst>
                    <a:outerShdw blurRad="38100" dist="38100" dir="2700000" algn="tl">
                      <a:srgbClr val="C0C0C0"/>
                    </a:outerShdw>
                  </a:effectLst>
                  <a:latin typeface="微软雅黑" pitchFamily="34" charset="-122"/>
                  <a:ea typeface="微软雅黑" pitchFamily="34" charset="-122"/>
                </a:rPr>
                <a:t>图片覆盖攻击</a:t>
              </a:r>
              <a:endParaRPr lang="zh-CN" altLang="en-US" sz="800" kern="0" dirty="0">
                <a:solidFill>
                  <a:srgbClr val="000000"/>
                </a:solidFill>
                <a:effectLst>
                  <a:outerShdw blurRad="38100" dist="38100" dir="2700000" algn="tl">
                    <a:srgbClr val="C0C0C0"/>
                  </a:outerShdw>
                </a:effectLst>
                <a:latin typeface="微软雅黑" pitchFamily="34" charset="-122"/>
                <a:ea typeface="微软雅黑" pitchFamily="34" charset="-122"/>
              </a:endParaRPr>
            </a:p>
          </p:txBody>
        </p:sp>
        <p:sp>
          <p:nvSpPr>
            <p:cNvPr id="47" name="AutoShape 5"/>
            <p:cNvSpPr>
              <a:spLocks noChangeArrowheads="1"/>
            </p:cNvSpPr>
            <p:nvPr/>
          </p:nvSpPr>
          <p:spPr bwMode="auto">
            <a:xfrm>
              <a:off x="3779912" y="4149080"/>
              <a:ext cx="1080120" cy="360040"/>
            </a:xfrm>
            <a:prstGeom prst="roundRect">
              <a:avLst>
                <a:gd name="adj" fmla="val 1324"/>
              </a:avLst>
            </a:prstGeom>
            <a:gradFill rotWithShape="1">
              <a:gsLst>
                <a:gs pos="0">
                  <a:srgbClr val="FFFFFF"/>
                </a:gs>
                <a:gs pos="100000">
                  <a:srgbClr val="DDDDDD"/>
                </a:gs>
              </a:gsLst>
              <a:lin ang="2700000" scaled="1"/>
            </a:gradFill>
            <a:ln w="6350" algn="ctr">
              <a:solidFill>
                <a:srgbClr val="DDDDDD"/>
              </a:solidFill>
              <a:round/>
              <a:headEnd/>
              <a:tailEnd/>
            </a:ln>
            <a:effectLst/>
            <a:extLst/>
          </p:spPr>
          <p:txBody>
            <a:bodyPr wrap="none" anchor="ctr"/>
            <a:lstStyle/>
            <a:p>
              <a:pPr algn="ctr" fontAlgn="auto">
                <a:spcBef>
                  <a:spcPct val="20000"/>
                </a:spcBef>
                <a:spcAft>
                  <a:spcPts val="0"/>
                </a:spcAft>
                <a:buClr>
                  <a:srgbClr val="E1B40C"/>
                </a:buClr>
                <a:buFont typeface="Wingdings" pitchFamily="2" charset="2"/>
                <a:buNone/>
                <a:defRPr/>
              </a:pPr>
              <a:r>
                <a:rPr lang="en-US" altLang="zh-CN" sz="800" kern="0" dirty="0" err="1" smtClean="0">
                  <a:solidFill>
                    <a:srgbClr val="000000"/>
                  </a:solidFill>
                  <a:effectLst>
                    <a:outerShdw blurRad="38100" dist="38100" dir="2700000" algn="tl">
                      <a:srgbClr val="C0C0C0"/>
                    </a:outerShdw>
                  </a:effectLst>
                  <a:latin typeface="微软雅黑" pitchFamily="34" charset="-122"/>
                  <a:ea typeface="微软雅黑" pitchFamily="34" charset="-122"/>
                </a:rPr>
                <a:t>pv</a:t>
              </a:r>
              <a:r>
                <a:rPr lang="zh-CN" altLang="en-US" sz="800" kern="0" dirty="0" smtClean="0">
                  <a:solidFill>
                    <a:srgbClr val="000000"/>
                  </a:solidFill>
                  <a:effectLst>
                    <a:outerShdw blurRad="38100" dist="38100" dir="2700000" algn="tl">
                      <a:srgbClr val="C0C0C0"/>
                    </a:outerShdw>
                  </a:effectLst>
                  <a:latin typeface="微软雅黑" pitchFamily="34" charset="-122"/>
                  <a:ea typeface="微软雅黑" pitchFamily="34" charset="-122"/>
                </a:rPr>
                <a:t>统计</a:t>
              </a:r>
              <a:endParaRPr lang="en-US" altLang="zh-CN" sz="800" kern="0" dirty="0" smtClean="0">
                <a:solidFill>
                  <a:srgbClr val="000000"/>
                </a:solidFill>
                <a:effectLst>
                  <a:outerShdw blurRad="38100" dist="38100" dir="2700000" algn="tl">
                    <a:srgbClr val="C0C0C0"/>
                  </a:outerShdw>
                </a:effectLst>
                <a:latin typeface="微软雅黑" pitchFamily="34" charset="-122"/>
                <a:ea typeface="微软雅黑" pitchFamily="34" charset="-122"/>
              </a:endParaRPr>
            </a:p>
            <a:p>
              <a:pPr algn="ctr" fontAlgn="auto">
                <a:spcBef>
                  <a:spcPct val="20000"/>
                </a:spcBef>
                <a:spcAft>
                  <a:spcPts val="0"/>
                </a:spcAft>
                <a:buClr>
                  <a:srgbClr val="E1B40C"/>
                </a:buClr>
                <a:buFont typeface="Wingdings" pitchFamily="2" charset="2"/>
                <a:buNone/>
                <a:defRPr/>
              </a:pPr>
              <a:r>
                <a:rPr lang="zh-CN" altLang="en-US" sz="800" kern="0" dirty="0" smtClean="0">
                  <a:solidFill>
                    <a:srgbClr val="000000"/>
                  </a:solidFill>
                  <a:effectLst>
                    <a:outerShdw blurRad="38100" dist="38100" dir="2700000" algn="tl">
                      <a:srgbClr val="C0C0C0"/>
                    </a:outerShdw>
                  </a:effectLst>
                  <a:latin typeface="微软雅黑" pitchFamily="34" charset="-122"/>
                  <a:ea typeface="微软雅黑" pitchFamily="34" charset="-122"/>
                </a:rPr>
                <a:t>种</a:t>
              </a:r>
              <a:r>
                <a:rPr lang="en-US" altLang="zh-CN" sz="800" kern="0" dirty="0" smtClean="0">
                  <a:solidFill>
                    <a:srgbClr val="000000"/>
                  </a:solidFill>
                  <a:effectLst>
                    <a:outerShdw blurRad="38100" dist="38100" dir="2700000" algn="tl">
                      <a:srgbClr val="C0C0C0"/>
                    </a:outerShdw>
                  </a:effectLst>
                  <a:latin typeface="微软雅黑" pitchFamily="34" charset="-122"/>
                  <a:ea typeface="微软雅黑" pitchFamily="34" charset="-122"/>
                </a:rPr>
                <a:t>cookie</a:t>
              </a:r>
              <a:endParaRPr lang="zh-CN" altLang="en-US" sz="800" kern="0" dirty="0">
                <a:solidFill>
                  <a:srgbClr val="000000"/>
                </a:solidFill>
                <a:effectLst>
                  <a:outerShdw blurRad="38100" dist="38100" dir="2700000" algn="tl">
                    <a:srgbClr val="C0C0C0"/>
                  </a:outerShdw>
                </a:effectLst>
                <a:latin typeface="微软雅黑" pitchFamily="34" charset="-122"/>
                <a:ea typeface="微软雅黑" pitchFamily="34" charset="-122"/>
              </a:endParaRPr>
            </a:p>
          </p:txBody>
        </p:sp>
        <p:cxnSp>
          <p:nvCxnSpPr>
            <p:cNvPr id="48" name="Straight Arrow Connector 47"/>
            <p:cNvCxnSpPr>
              <a:stCxn id="57" idx="6"/>
              <a:endCxn id="44" idx="1"/>
            </p:cNvCxnSpPr>
            <p:nvPr/>
          </p:nvCxnSpPr>
          <p:spPr>
            <a:xfrm flipV="1">
              <a:off x="5378207" y="2888940"/>
              <a:ext cx="273913" cy="9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54" idx="0"/>
              <a:endCxn id="45" idx="2"/>
            </p:cNvCxnSpPr>
            <p:nvPr/>
          </p:nvCxnSpPr>
          <p:spPr>
            <a:xfrm flipV="1">
              <a:off x="4247964" y="1556792"/>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56" idx="2"/>
              <a:endCxn id="46" idx="3"/>
            </p:cNvCxnSpPr>
            <p:nvPr/>
          </p:nvCxnSpPr>
          <p:spPr>
            <a:xfrm flipH="1">
              <a:off x="2915816" y="2880925"/>
              <a:ext cx="216024" cy="80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8" idx="4"/>
              <a:endCxn id="47" idx="0"/>
            </p:cNvCxnSpPr>
            <p:nvPr/>
          </p:nvCxnSpPr>
          <p:spPr>
            <a:xfrm>
              <a:off x="4291444" y="3848592"/>
              <a:ext cx="28528" cy="300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a:xfrm>
            <a:off x="785818" y="476672"/>
            <a:ext cx="7314574" cy="596462"/>
            <a:chOff x="785818" y="476672"/>
            <a:chExt cx="7314574" cy="596462"/>
          </a:xfrm>
        </p:grpSpPr>
        <p:cxnSp>
          <p:nvCxnSpPr>
            <p:cNvPr id="10" name="直接连接符 5"/>
            <p:cNvCxnSpPr/>
            <p:nvPr/>
          </p:nvCxnSpPr>
          <p:spPr>
            <a:xfrm>
              <a:off x="785818" y="1071546"/>
              <a:ext cx="7286644" cy="1588"/>
            </a:xfrm>
            <a:prstGeom prst="line">
              <a:avLst/>
            </a:prstGeom>
            <a:ln w="2222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1" name="矩形 6"/>
            <p:cNvSpPr/>
            <p:nvPr/>
          </p:nvSpPr>
          <p:spPr>
            <a:xfrm>
              <a:off x="829294" y="476672"/>
              <a:ext cx="214314" cy="5715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itchFamily="34" charset="-122"/>
                <a:ea typeface="微软雅黑" pitchFamily="34" charset="-122"/>
              </a:endParaRPr>
            </a:p>
          </p:txBody>
        </p:sp>
        <p:sp>
          <p:nvSpPr>
            <p:cNvPr id="12" name="TextBox 11"/>
            <p:cNvSpPr txBox="1"/>
            <p:nvPr/>
          </p:nvSpPr>
          <p:spPr>
            <a:xfrm>
              <a:off x="1142976" y="519063"/>
              <a:ext cx="6957416" cy="461665"/>
            </a:xfrm>
            <a:prstGeom prst="rect">
              <a:avLst/>
            </a:prstGeom>
            <a:noFill/>
          </p:spPr>
          <p:txBody>
            <a:bodyPr wrap="square" rtlCol="0">
              <a:spAutoFit/>
            </a:bodyPr>
            <a:lstStyle/>
            <a:p>
              <a:r>
                <a:rPr lang="en-US" altLang="zh-CN" sz="2400" b="1" dirty="0" smtClean="0">
                  <a:latin typeface="微软雅黑" pitchFamily="34" charset="-122"/>
                  <a:ea typeface="微软雅黑" pitchFamily="34" charset="-122"/>
                </a:rPr>
                <a:t>3.2.1 </a:t>
              </a:r>
              <a:r>
                <a:rPr lang="zh-CN" altLang="en-US" sz="2400" b="1" dirty="0" smtClean="0">
                  <a:latin typeface="微软雅黑" pitchFamily="34" charset="-122"/>
                  <a:ea typeface="微软雅黑" pitchFamily="34" charset="-122"/>
                </a:rPr>
                <a:t>构筑安全防控体系</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系统改造及规范化</a:t>
              </a:r>
              <a:endParaRPr lang="en-US" altLang="zh-CN" sz="2400" b="1" dirty="0" smtClean="0">
                <a:latin typeface="微软雅黑" pitchFamily="34" charset="-122"/>
                <a:ea typeface="微软雅黑" pitchFamily="34" charset="-122"/>
              </a:endParaRPr>
            </a:p>
          </p:txBody>
        </p:sp>
      </p:grpSp>
      <p:sp>
        <p:nvSpPr>
          <p:cNvPr id="84" name="TextBox 83"/>
          <p:cNvSpPr txBox="1"/>
          <p:nvPr/>
        </p:nvSpPr>
        <p:spPr>
          <a:xfrm>
            <a:off x="755576" y="1124744"/>
            <a:ext cx="7560840" cy="5047536"/>
          </a:xfrm>
          <a:prstGeom prst="rect">
            <a:avLst/>
          </a:prstGeom>
          <a:noFill/>
        </p:spPr>
        <p:txBody>
          <a:bodyPr wrap="square" rtlCol="0">
            <a:spAutoFit/>
          </a:bodyPr>
          <a:lstStyle/>
          <a:p>
            <a:pPr marL="0" lvl="1">
              <a:buClr>
                <a:srgbClr val="C00000"/>
              </a:buClr>
            </a:pPr>
            <a:r>
              <a:rPr lang="zh-CN" altLang="en-US" sz="2400" b="1" dirty="0" smtClean="0">
                <a:latin typeface="微软雅黑" pitchFamily="34" charset="-122"/>
              </a:rPr>
              <a:t>主要工作（仍在进行中）</a:t>
            </a:r>
            <a:endParaRPr lang="en-US" altLang="zh-CN" sz="2400" b="1" dirty="0" smtClean="0">
              <a:latin typeface="微软雅黑" pitchFamily="34" charset="-122"/>
            </a:endParaRPr>
          </a:p>
          <a:p>
            <a:pPr marL="457200" lvl="2">
              <a:buClr>
                <a:srgbClr val="C00000"/>
              </a:buClr>
              <a:buFont typeface="Wingdings" pitchFamily="2" charset="2"/>
              <a:buChar char="p"/>
            </a:pPr>
            <a:r>
              <a:rPr lang="en-US" altLang="zh-CN" sz="1400" dirty="0" smtClean="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遏制图片覆盖攻击</a:t>
            </a:r>
            <a:r>
              <a:rPr lang="en-US" altLang="zh-CN" sz="1400" dirty="0" smtClean="0">
                <a:latin typeface="微软雅黑" pitchFamily="34" charset="-122"/>
                <a:ea typeface="微软雅黑" pitchFamily="34" charset="-122"/>
              </a:rPr>
              <a:t>(</a:t>
            </a:r>
            <a:r>
              <a:rPr lang="en-US" altLang="zh-CN" sz="1400" dirty="0" err="1" smtClean="0">
                <a:latin typeface="微软雅黑" pitchFamily="34" charset="-122"/>
                <a:ea typeface="微软雅黑" pitchFamily="34" charset="-122"/>
              </a:rPr>
              <a:t>IOJ</a:t>
            </a:r>
            <a:r>
              <a:rPr lang="zh-CN" altLang="en-US" sz="1400" dirty="0" smtClean="0">
                <a:latin typeface="微软雅黑" pitchFamily="34" charset="-122"/>
                <a:ea typeface="微软雅黑" pitchFamily="34" charset="-122"/>
              </a:rPr>
              <a:t>）</a:t>
            </a:r>
            <a:endParaRPr lang="en-US" altLang="zh-CN" sz="1400" dirty="0" smtClean="0">
              <a:latin typeface="微软雅黑" pitchFamily="34" charset="-122"/>
              <a:ea typeface="微软雅黑" pitchFamily="34" charset="-122"/>
            </a:endParaRPr>
          </a:p>
          <a:p>
            <a:pPr marL="457200" lvl="2">
              <a:buClr>
                <a:srgbClr val="C00000"/>
              </a:buClr>
            </a:pPr>
            <a:r>
              <a:rPr lang="en-US" altLang="zh-CN" sz="1400" dirty="0" smtClean="0">
                <a:latin typeface="微软雅黑" pitchFamily="34" charset="-122"/>
                <a:ea typeface="微软雅黑" pitchFamily="34" charset="-122"/>
              </a:rPr>
              <a:t>      a) detail, malldetail SKU</a:t>
            </a:r>
            <a:r>
              <a:rPr lang="zh-CN" altLang="en-US" sz="1400" dirty="0" smtClean="0">
                <a:latin typeface="微软雅黑" pitchFamily="34" charset="-122"/>
                <a:ea typeface="微软雅黑" pitchFamily="34" charset="-122"/>
              </a:rPr>
              <a:t>区域</a:t>
            </a:r>
            <a:r>
              <a:rPr lang="en-US" altLang="zh-CN" sz="1400" dirty="0" smtClean="0">
                <a:latin typeface="微软雅黑" pitchFamily="34" charset="-122"/>
                <a:ea typeface="微软雅黑" pitchFamily="34" charset="-122"/>
              </a:rPr>
              <a:t>zIndex</a:t>
            </a:r>
            <a:r>
              <a:rPr lang="zh-CN" altLang="en-US" sz="1400" dirty="0" smtClean="0">
                <a:latin typeface="微软雅黑" pitchFamily="34" charset="-122"/>
                <a:ea typeface="微软雅黑" pitchFamily="34" charset="-122"/>
              </a:rPr>
              <a:t>规范化（大于阈值）</a:t>
            </a:r>
            <a:endParaRPr lang="en-US" altLang="zh-CN" sz="1400" dirty="0" smtClean="0">
              <a:latin typeface="微软雅黑" pitchFamily="34" charset="-122"/>
              <a:ea typeface="微软雅黑" pitchFamily="34" charset="-122"/>
            </a:endParaRPr>
          </a:p>
          <a:p>
            <a:pPr marL="457200" lvl="2">
              <a:buClr>
                <a:srgbClr val="C00000"/>
              </a:buClr>
            </a:pPr>
            <a:r>
              <a:rPr lang="en-US" altLang="zh-CN" sz="1400" dirty="0" smtClean="0">
                <a:latin typeface="微软雅黑" pitchFamily="34" charset="-122"/>
                <a:ea typeface="微软雅黑" pitchFamily="34" charset="-122"/>
              </a:rPr>
              <a:t>      b) </a:t>
            </a:r>
            <a:r>
              <a:rPr lang="zh-CN" altLang="en-US" sz="1400" dirty="0" smtClean="0">
                <a:latin typeface="微软雅黑" pitchFamily="34" charset="-122"/>
                <a:ea typeface="微软雅黑" pitchFamily="34" charset="-122"/>
              </a:rPr>
              <a:t>官方大于阈值</a:t>
            </a:r>
            <a:r>
              <a:rPr lang="en-US" altLang="zh-CN" sz="1400" dirty="0" smtClean="0">
                <a:latin typeface="微软雅黑" pitchFamily="34" charset="-122"/>
                <a:ea typeface="微软雅黑" pitchFamily="34" charset="-122"/>
              </a:rPr>
              <a:t>zIndex</a:t>
            </a:r>
            <a:r>
              <a:rPr lang="zh-CN" altLang="en-US" sz="1400" dirty="0" smtClean="0">
                <a:latin typeface="微软雅黑" pitchFamily="34" charset="-122"/>
                <a:ea typeface="微软雅黑" pitchFamily="34" charset="-122"/>
              </a:rPr>
              <a:t>的</a:t>
            </a:r>
            <a:r>
              <a:rPr lang="en-US" altLang="zh-CN" sz="1400" dirty="0" smtClean="0">
                <a:latin typeface="微软雅黑" pitchFamily="34" charset="-122"/>
                <a:ea typeface="微软雅黑" pitchFamily="34" charset="-122"/>
              </a:rPr>
              <a:t>class</a:t>
            </a:r>
            <a:r>
              <a:rPr lang="zh-CN" altLang="en-US" sz="1400" dirty="0" smtClean="0">
                <a:latin typeface="微软雅黑" pitchFamily="34" charset="-122"/>
                <a:ea typeface="微软雅黑" pitchFamily="34" charset="-122"/>
              </a:rPr>
              <a:t>黑名单处理</a:t>
            </a:r>
            <a:r>
              <a:rPr lang="en-US" altLang="zh-CN" sz="1400" dirty="0" smtClean="0">
                <a:latin typeface="微软雅黑" pitchFamily="34" charset="-122"/>
                <a:ea typeface="微软雅黑" pitchFamily="34" charset="-122"/>
              </a:rPr>
              <a:t>(dom class</a:t>
            </a:r>
            <a:r>
              <a:rPr lang="zh-CN" altLang="en-US" sz="1400" dirty="0" smtClean="0">
                <a:latin typeface="微软雅黑" pitchFamily="34" charset="-122"/>
                <a:ea typeface="微软雅黑" pitchFamily="34" charset="-122"/>
              </a:rPr>
              <a:t>，</a:t>
            </a:r>
            <a:r>
              <a:rPr lang="en-US" altLang="zh-CN" sz="1400" dirty="0" smtClean="0">
                <a:latin typeface="微软雅黑" pitchFamily="34" charset="-122"/>
                <a:ea typeface="微软雅黑" pitchFamily="34" charset="-122"/>
              </a:rPr>
              <a:t>css selector</a:t>
            </a:r>
            <a:r>
              <a:rPr lang="zh-CN" altLang="en-US" sz="1400" dirty="0" smtClean="0">
                <a:latin typeface="微软雅黑" pitchFamily="34" charset="-122"/>
                <a:ea typeface="微软雅黑" pitchFamily="34" charset="-122"/>
              </a:rPr>
              <a:t>禁用）</a:t>
            </a:r>
            <a:endParaRPr lang="en-US" altLang="zh-CN" sz="1400" dirty="0" smtClean="0">
              <a:latin typeface="微软雅黑" pitchFamily="34" charset="-122"/>
              <a:ea typeface="微软雅黑" pitchFamily="34" charset="-122"/>
            </a:endParaRPr>
          </a:p>
          <a:p>
            <a:pPr marL="457200" lvl="2">
              <a:buClr>
                <a:srgbClr val="C00000"/>
              </a:buClr>
            </a:pPr>
            <a:r>
              <a:rPr lang="en-US" altLang="zh-CN" sz="1400" dirty="0" smtClean="0">
                <a:latin typeface="微软雅黑" pitchFamily="34" charset="-122"/>
                <a:ea typeface="微软雅黑" pitchFamily="34" charset="-122"/>
              </a:rPr>
              <a:t>      c) css selector</a:t>
            </a:r>
            <a:r>
              <a:rPr lang="zh-CN" altLang="en-US" sz="1400" dirty="0" smtClean="0">
                <a:latin typeface="微软雅黑" pitchFamily="34" charset="-122"/>
                <a:ea typeface="微软雅黑" pitchFamily="34" charset="-122"/>
              </a:rPr>
              <a:t>统一前缀</a:t>
            </a:r>
            <a:r>
              <a:rPr lang="en-US" altLang="zh-CN" sz="1400" dirty="0" smtClean="0">
                <a:latin typeface="微软雅黑" pitchFamily="34" charset="-122"/>
                <a:ea typeface="微软雅黑" pitchFamily="34" charset="-122"/>
              </a:rPr>
              <a:t>.</a:t>
            </a:r>
            <a:r>
              <a:rPr lang="en-US" altLang="zh-CN" sz="1400" dirty="0" err="1" smtClean="0">
                <a:latin typeface="微软雅黑" pitchFamily="34" charset="-122"/>
                <a:ea typeface="微软雅黑" pitchFamily="34" charset="-122"/>
              </a:rPr>
              <a:t>tb</a:t>
            </a:r>
            <a:r>
              <a:rPr lang="en-US" altLang="zh-CN" sz="1400" dirty="0" smtClean="0">
                <a:latin typeface="微软雅黑" pitchFamily="34" charset="-122"/>
                <a:ea typeface="微软雅黑" pitchFamily="34" charset="-122"/>
              </a:rPr>
              <a:t>-shop; detail</a:t>
            </a:r>
            <a:r>
              <a:rPr lang="zh-CN" altLang="en-US" sz="1400" dirty="0" smtClean="0">
                <a:latin typeface="微软雅黑" pitchFamily="34" charset="-122"/>
                <a:ea typeface="微软雅黑" pitchFamily="34" charset="-122"/>
              </a:rPr>
              <a:t>等页面</a:t>
            </a:r>
            <a:r>
              <a:rPr lang="en-US" altLang="zh-CN" sz="1400" dirty="0" smtClean="0">
                <a:latin typeface="微软雅黑" pitchFamily="34" charset="-122"/>
                <a:ea typeface="微软雅黑" pitchFamily="34" charset="-122"/>
              </a:rPr>
              <a:t>.tbshop</a:t>
            </a:r>
            <a:r>
              <a:rPr lang="zh-CN" altLang="en-US" sz="1400" dirty="0" smtClean="0">
                <a:latin typeface="微软雅黑" pitchFamily="34" charset="-122"/>
                <a:ea typeface="微软雅黑" pitchFamily="34" charset="-122"/>
              </a:rPr>
              <a:t>下移</a:t>
            </a:r>
            <a:endParaRPr lang="en-US" altLang="zh-CN" sz="1400" dirty="0" smtClean="0">
              <a:latin typeface="微软雅黑" pitchFamily="34" charset="-122"/>
              <a:ea typeface="微软雅黑" pitchFamily="34" charset="-122"/>
            </a:endParaRPr>
          </a:p>
          <a:p>
            <a:pPr marL="457200" lvl="2">
              <a:buClr>
                <a:srgbClr val="C00000"/>
              </a:buClr>
              <a:buFont typeface="Wingdings" pitchFamily="2" charset="2"/>
              <a:buChar char="p"/>
            </a:pPr>
            <a:r>
              <a:rPr lang="zh-CN" altLang="en-US" sz="1400" dirty="0" smtClean="0">
                <a:latin typeface="微软雅黑" pitchFamily="34" charset="-122"/>
                <a:ea typeface="微软雅黑" pitchFamily="34" charset="-122"/>
              </a:rPr>
              <a:t> 消除自动跳转，二跳</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点击劫持</a:t>
            </a:r>
            <a:r>
              <a:rPr lang="en-US" altLang="zh-CN" sz="1400" dirty="0" smtClean="0">
                <a:latin typeface="微软雅黑" pitchFamily="34" charset="-122"/>
                <a:ea typeface="微软雅黑" pitchFamily="34" charset="-122"/>
              </a:rPr>
              <a:t>)</a:t>
            </a:r>
          </a:p>
          <a:p>
            <a:pPr marL="457200" lvl="2">
              <a:buClr>
                <a:srgbClr val="C00000"/>
              </a:buClr>
            </a:pPr>
            <a:r>
              <a:rPr lang="en-US" altLang="zh-CN" sz="1400" dirty="0" smtClean="0">
                <a:latin typeface="微软雅黑" pitchFamily="34" charset="-122"/>
                <a:ea typeface="微软雅黑" pitchFamily="34" charset="-122"/>
              </a:rPr>
              <a:t>      a)  </a:t>
            </a:r>
            <a:r>
              <a:rPr lang="zh-CN" altLang="en-US" sz="1400" dirty="0" smtClean="0">
                <a:latin typeface="微软雅黑" pitchFamily="34" charset="-122"/>
                <a:ea typeface="微软雅黑" pitchFamily="34" charset="-122"/>
              </a:rPr>
              <a:t>所有店铺内</a:t>
            </a:r>
            <a:r>
              <a:rPr lang="en-US" altLang="zh-CN" sz="1400" dirty="0" smtClean="0">
                <a:latin typeface="微软雅黑" pitchFamily="34" charset="-122"/>
                <a:ea typeface="微软雅黑" pitchFamily="34" charset="-122"/>
              </a:rPr>
              <a:t>ISV</a:t>
            </a:r>
            <a:r>
              <a:rPr lang="zh-CN" altLang="en-US" sz="1400" dirty="0" smtClean="0">
                <a:latin typeface="微软雅黑" pitchFamily="34" charset="-122"/>
                <a:ea typeface="微软雅黑" pitchFamily="34" charset="-122"/>
              </a:rPr>
              <a:t>模块迁移到</a:t>
            </a:r>
            <a:r>
              <a:rPr lang="en-US" altLang="zh-CN" sz="1400" dirty="0" smtClean="0">
                <a:latin typeface="微软雅黑" pitchFamily="34" charset="-122"/>
                <a:ea typeface="微软雅黑" pitchFamily="34" charset="-122"/>
              </a:rPr>
              <a:t>TAE or </a:t>
            </a:r>
            <a:r>
              <a:rPr lang="zh-CN" altLang="en-US" sz="1400" dirty="0" smtClean="0">
                <a:latin typeface="微软雅黑" pitchFamily="34" charset="-122"/>
                <a:ea typeface="微软雅黑" pitchFamily="34" charset="-122"/>
              </a:rPr>
              <a:t>下线；</a:t>
            </a:r>
            <a:endParaRPr lang="en-US" altLang="zh-CN" sz="1400" dirty="0" smtClean="0">
              <a:latin typeface="微软雅黑" pitchFamily="34" charset="-122"/>
              <a:ea typeface="微软雅黑" pitchFamily="34" charset="-122"/>
            </a:endParaRPr>
          </a:p>
          <a:p>
            <a:pPr marL="457200" lvl="2">
              <a:buClr>
                <a:srgbClr val="C00000"/>
              </a:buClr>
            </a:pPr>
            <a:r>
              <a:rPr lang="en-US" altLang="zh-CN" sz="1400" dirty="0" smtClean="0">
                <a:latin typeface="微软雅黑" pitchFamily="34" charset="-122"/>
                <a:ea typeface="微软雅黑" pitchFamily="34" charset="-122"/>
              </a:rPr>
              <a:t>      b)  cross-domain Review</a:t>
            </a:r>
            <a:r>
              <a:rPr lang="zh-CN" altLang="en-US" sz="1400" dirty="0" smtClean="0">
                <a:latin typeface="微软雅黑" pitchFamily="34" charset="-122"/>
                <a:ea typeface="微软雅黑" pitchFamily="34" charset="-122"/>
              </a:rPr>
              <a:t>及清理；</a:t>
            </a:r>
            <a:endParaRPr lang="en-US" altLang="zh-CN" sz="1400" dirty="0" smtClean="0">
              <a:latin typeface="微软雅黑" pitchFamily="34" charset="-122"/>
              <a:ea typeface="微软雅黑" pitchFamily="34" charset="-122"/>
            </a:endParaRPr>
          </a:p>
          <a:p>
            <a:pPr marL="457200" lvl="2">
              <a:buClr>
                <a:srgbClr val="C00000"/>
              </a:buClr>
            </a:pPr>
            <a:r>
              <a:rPr lang="en-US" altLang="zh-CN" sz="1400" dirty="0" smtClean="0">
                <a:latin typeface="微软雅黑" pitchFamily="34" charset="-122"/>
                <a:ea typeface="微软雅黑" pitchFamily="34" charset="-122"/>
              </a:rPr>
              <a:t>      c)  </a:t>
            </a:r>
            <a:r>
              <a:rPr lang="zh-CN" altLang="en-US" sz="1400" dirty="0" smtClean="0">
                <a:latin typeface="微软雅黑" pitchFamily="34" charset="-122"/>
                <a:ea typeface="微软雅黑" pitchFamily="34" charset="-122"/>
              </a:rPr>
              <a:t>推动阿里妈妈</a:t>
            </a:r>
            <a:r>
              <a:rPr lang="en-US" altLang="zh-CN" sz="1400" dirty="0" smtClean="0">
                <a:latin typeface="微软雅黑" pitchFamily="34" charset="-122"/>
                <a:ea typeface="微软雅黑" pitchFamily="34" charset="-122"/>
              </a:rPr>
              <a:t>Flash</a:t>
            </a:r>
            <a:r>
              <a:rPr lang="zh-CN" altLang="en-US" sz="1400" dirty="0" smtClean="0">
                <a:latin typeface="微软雅黑" pitchFamily="34" charset="-122"/>
                <a:ea typeface="微软雅黑" pitchFamily="34" charset="-122"/>
              </a:rPr>
              <a:t>改造</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域名改造；开放</a:t>
            </a:r>
            <a:r>
              <a:rPr lang="en-US" altLang="zh-CN" sz="1400" dirty="0" smtClean="0">
                <a:latin typeface="微软雅黑" pitchFamily="34" charset="-122"/>
                <a:ea typeface="微软雅黑" pitchFamily="34" charset="-122"/>
              </a:rPr>
              <a:t>flash</a:t>
            </a:r>
            <a:r>
              <a:rPr lang="zh-CN" altLang="en-US" sz="1400" dirty="0" smtClean="0">
                <a:latin typeface="微软雅黑" pitchFamily="34" charset="-122"/>
                <a:ea typeface="微软雅黑" pitchFamily="34" charset="-122"/>
              </a:rPr>
              <a:t>业务改造；</a:t>
            </a:r>
            <a:endParaRPr lang="en-US" altLang="zh-CN" sz="1400" dirty="0" smtClean="0">
              <a:latin typeface="微软雅黑" pitchFamily="34" charset="-122"/>
              <a:ea typeface="微软雅黑" pitchFamily="34" charset="-122"/>
            </a:endParaRPr>
          </a:p>
          <a:p>
            <a:pPr marL="457200" lvl="2">
              <a:buClr>
                <a:srgbClr val="C00000"/>
              </a:buClr>
            </a:pPr>
            <a:r>
              <a:rPr lang="en-US" altLang="zh-CN" sz="1400" dirty="0" smtClean="0">
                <a:latin typeface="微软雅黑" pitchFamily="34" charset="-122"/>
                <a:ea typeface="微软雅黑" pitchFamily="34" charset="-122"/>
              </a:rPr>
              <a:t>      d)  </a:t>
            </a:r>
            <a:r>
              <a:rPr lang="zh-CN" altLang="en-US" sz="1400" dirty="0" smtClean="0">
                <a:latin typeface="微软雅黑" pitchFamily="34" charset="-122"/>
                <a:ea typeface="微软雅黑" pitchFamily="34" charset="-122"/>
              </a:rPr>
              <a:t>各种短链接，集团合规域名的进一步细分</a:t>
            </a:r>
            <a:endParaRPr lang="en-US" altLang="zh-CN" sz="1400" dirty="0" smtClean="0">
              <a:latin typeface="微软雅黑" pitchFamily="34" charset="-122"/>
              <a:ea typeface="微软雅黑" pitchFamily="34" charset="-122"/>
            </a:endParaRPr>
          </a:p>
          <a:p>
            <a:pPr marL="457200" lvl="2">
              <a:buClr>
                <a:srgbClr val="C00000"/>
              </a:buClr>
              <a:buFont typeface="Wingdings" pitchFamily="2" charset="2"/>
              <a:buChar char="p"/>
            </a:pPr>
            <a:r>
              <a:rPr lang="zh-CN" altLang="en-US" sz="1400" dirty="0" smtClean="0">
                <a:latin typeface="微软雅黑" pitchFamily="34" charset="-122"/>
                <a:ea typeface="微软雅黑" pitchFamily="34" charset="-122"/>
              </a:rPr>
              <a:t> 官方</a:t>
            </a:r>
            <a:r>
              <a:rPr lang="en-US" altLang="zh-CN" sz="1400" dirty="0" smtClean="0">
                <a:latin typeface="微软雅黑" pitchFamily="34" charset="-122"/>
                <a:ea typeface="微软雅黑" pitchFamily="34" charset="-122"/>
              </a:rPr>
              <a:t>XSS</a:t>
            </a:r>
            <a:r>
              <a:rPr lang="zh-CN" altLang="en-US" sz="1400" dirty="0" smtClean="0">
                <a:latin typeface="微软雅黑" pitchFamily="34" charset="-122"/>
                <a:ea typeface="微软雅黑" pitchFamily="34" charset="-122"/>
              </a:rPr>
              <a:t>漏洞 及数据泄漏防控改造（持续进行中）</a:t>
            </a:r>
            <a:endParaRPr lang="en-US" altLang="zh-CN" sz="1400" dirty="0" smtClean="0">
              <a:latin typeface="微软雅黑" pitchFamily="34" charset="-122"/>
              <a:ea typeface="微软雅黑" pitchFamily="34" charset="-122"/>
            </a:endParaRPr>
          </a:p>
          <a:p>
            <a:pPr marL="457200" lvl="2">
              <a:buClr>
                <a:srgbClr val="C00000"/>
              </a:buClr>
            </a:pPr>
            <a:r>
              <a:rPr lang="en-US" altLang="zh-CN" sz="1400" dirty="0" smtClean="0">
                <a:latin typeface="微软雅黑" pitchFamily="34" charset="-122"/>
                <a:ea typeface="微软雅黑" pitchFamily="34" charset="-122"/>
              </a:rPr>
              <a:t>      a) </a:t>
            </a:r>
            <a:r>
              <a:rPr lang="zh-CN" altLang="en-US" sz="1400" dirty="0" smtClean="0">
                <a:latin typeface="微软雅黑" pitchFamily="34" charset="-122"/>
                <a:ea typeface="微软雅黑" pitchFamily="34" charset="-122"/>
              </a:rPr>
              <a:t>渲染引擎对模块</a:t>
            </a:r>
            <a:r>
              <a:rPr lang="en-US" altLang="zh-CN" sz="1400" dirty="0" err="1" smtClean="0">
                <a:latin typeface="微软雅黑" pitchFamily="34" charset="-122"/>
                <a:ea typeface="微软雅黑" pitchFamily="34" charset="-122"/>
              </a:rPr>
              <a:t>vm</a:t>
            </a:r>
            <a:r>
              <a:rPr lang="zh-CN" altLang="en-US" sz="1400" dirty="0" smtClean="0">
                <a:latin typeface="微软雅黑" pitchFamily="34" charset="-122"/>
                <a:ea typeface="微软雅黑" pitchFamily="34" charset="-122"/>
              </a:rPr>
              <a:t>默认启用安全处理；</a:t>
            </a:r>
            <a:endParaRPr lang="en-US" altLang="zh-CN" sz="1400" dirty="0" smtClean="0">
              <a:latin typeface="微软雅黑" pitchFamily="34" charset="-122"/>
              <a:ea typeface="微软雅黑" pitchFamily="34" charset="-122"/>
            </a:endParaRPr>
          </a:p>
          <a:p>
            <a:pPr marL="457200" lvl="2">
              <a:buClr>
                <a:srgbClr val="C00000"/>
              </a:buClr>
            </a:pPr>
            <a:r>
              <a:rPr lang="en-US" altLang="zh-CN" sz="1400" dirty="0" smtClean="0">
                <a:latin typeface="微软雅黑" pitchFamily="34" charset="-122"/>
                <a:ea typeface="微软雅黑" pitchFamily="34" charset="-122"/>
              </a:rPr>
              <a:t>      b) </a:t>
            </a:r>
            <a:r>
              <a:rPr lang="zh-CN" altLang="en-US" sz="1400" dirty="0" smtClean="0">
                <a:latin typeface="微软雅黑" pitchFamily="34" charset="-122"/>
                <a:ea typeface="微软雅黑" pitchFamily="34" charset="-122"/>
              </a:rPr>
              <a:t>前端组件</a:t>
            </a:r>
            <a:r>
              <a:rPr lang="en-US" altLang="zh-CN" sz="1400" dirty="0" err="1" smtClean="0">
                <a:latin typeface="微软雅黑" pitchFamily="34" charset="-122"/>
                <a:ea typeface="微软雅黑" pitchFamily="34" charset="-122"/>
              </a:rPr>
              <a:t>xss</a:t>
            </a:r>
            <a:r>
              <a:rPr lang="zh-CN" altLang="en-US" sz="1400" dirty="0" smtClean="0">
                <a:latin typeface="微软雅黑" pitchFamily="34" charset="-122"/>
                <a:ea typeface="微软雅黑" pitchFamily="34" charset="-122"/>
              </a:rPr>
              <a:t>漏洞及</a:t>
            </a:r>
            <a:r>
              <a:rPr lang="en-US" altLang="zh-CN" sz="1400" dirty="0" err="1" smtClean="0">
                <a:latin typeface="微软雅黑" pitchFamily="34" charset="-122"/>
                <a:ea typeface="微软雅黑" pitchFamily="34" charset="-122"/>
              </a:rPr>
              <a:t>jsonp</a:t>
            </a:r>
            <a:r>
              <a:rPr lang="zh-CN" altLang="en-US" sz="1400" dirty="0" smtClean="0">
                <a:latin typeface="微软雅黑" pitchFamily="34" charset="-122"/>
                <a:ea typeface="微软雅黑" pitchFamily="34" charset="-122"/>
              </a:rPr>
              <a:t>安全漏洞修复；</a:t>
            </a:r>
            <a:endParaRPr lang="en-US" altLang="zh-CN" sz="1400" dirty="0" smtClean="0">
              <a:latin typeface="微软雅黑" pitchFamily="34" charset="-122"/>
              <a:ea typeface="微软雅黑" pitchFamily="34" charset="-122"/>
            </a:endParaRPr>
          </a:p>
          <a:p>
            <a:pPr marL="457200" lvl="2">
              <a:buClr>
                <a:srgbClr val="C00000"/>
              </a:buClr>
            </a:pPr>
            <a:r>
              <a:rPr lang="en-US" altLang="zh-CN" sz="1400" dirty="0" smtClean="0">
                <a:latin typeface="微软雅黑" pitchFamily="34" charset="-122"/>
                <a:ea typeface="微软雅黑" pitchFamily="34" charset="-122"/>
              </a:rPr>
              <a:t>      b) cookie</a:t>
            </a:r>
            <a:r>
              <a:rPr lang="zh-CN" altLang="en-US" sz="1400" dirty="0" smtClean="0">
                <a:latin typeface="微软雅黑" pitchFamily="34" charset="-122"/>
                <a:ea typeface="微软雅黑" pitchFamily="34" charset="-122"/>
              </a:rPr>
              <a:t>泄漏防控</a:t>
            </a:r>
            <a:endParaRPr lang="en-US" altLang="zh-CN" sz="1400" dirty="0" smtClean="0">
              <a:latin typeface="微软雅黑" pitchFamily="34" charset="-122"/>
              <a:ea typeface="微软雅黑" pitchFamily="34" charset="-122"/>
            </a:endParaRPr>
          </a:p>
          <a:p>
            <a:pPr marL="457200" lvl="2">
              <a:buClr>
                <a:srgbClr val="C00000"/>
              </a:buClr>
            </a:pPr>
            <a:endParaRPr lang="en-US" altLang="zh-CN" sz="1400" dirty="0" smtClean="0">
              <a:latin typeface="微软雅黑" pitchFamily="34" charset="-122"/>
              <a:ea typeface="微软雅黑" pitchFamily="34" charset="-122"/>
            </a:endParaRPr>
          </a:p>
          <a:p>
            <a:pPr marL="457200" lvl="2">
              <a:buClr>
                <a:srgbClr val="C00000"/>
              </a:buClr>
            </a:pPr>
            <a:endParaRPr lang="en-US" altLang="zh-CN" sz="1400" dirty="0" smtClean="0">
              <a:latin typeface="微软雅黑" pitchFamily="34" charset="-122"/>
              <a:ea typeface="微软雅黑" pitchFamily="34" charset="-122"/>
            </a:endParaRPr>
          </a:p>
          <a:p>
            <a:pPr marL="0" lvl="1">
              <a:buClr>
                <a:srgbClr val="C00000"/>
              </a:buClr>
            </a:pPr>
            <a:r>
              <a:rPr lang="zh-CN" altLang="en-US" sz="2400" b="1" dirty="0" smtClean="0">
                <a:latin typeface="微软雅黑" pitchFamily="34" charset="-122"/>
              </a:rPr>
              <a:t>业务结果：</a:t>
            </a:r>
            <a:endParaRPr lang="en-US" altLang="zh-CN" sz="2400" b="1" dirty="0" smtClean="0">
              <a:latin typeface="微软雅黑" pitchFamily="34" charset="-122"/>
            </a:endParaRPr>
          </a:p>
          <a:p>
            <a:pPr marL="457200" lvl="2">
              <a:buClr>
                <a:srgbClr val="C00000"/>
              </a:buClr>
              <a:buFont typeface="Wingdings" pitchFamily="2" charset="2"/>
              <a:buChar char="ü"/>
            </a:pPr>
            <a:r>
              <a:rPr lang="zh-CN" altLang="en-US" sz="1600" dirty="0" smtClean="0">
                <a:latin typeface="微软雅黑" pitchFamily="34" charset="-122"/>
                <a:ea typeface="微软雅黑" pitchFamily="34" charset="-122"/>
              </a:rPr>
              <a:t> 解决了</a:t>
            </a:r>
            <a:r>
              <a:rPr lang="en-US" altLang="zh-CN" sz="1600" dirty="0" err="1" smtClean="0">
                <a:latin typeface="微软雅黑" pitchFamily="34" charset="-122"/>
                <a:ea typeface="微软雅黑" pitchFamily="34" charset="-122"/>
              </a:rPr>
              <a:t>medieaV</a:t>
            </a:r>
            <a:r>
              <a:rPr lang="zh-CN" altLang="en-US" sz="1600" dirty="0" smtClean="0">
                <a:latin typeface="微软雅黑" pitchFamily="34" charset="-122"/>
                <a:ea typeface="微软雅黑" pitchFamily="34" charset="-122"/>
              </a:rPr>
              <a:t>数据泄漏问题；</a:t>
            </a:r>
            <a:endParaRPr lang="en-US" altLang="zh-CN" sz="1600" dirty="0" smtClean="0">
              <a:latin typeface="微软雅黑" pitchFamily="34" charset="-122"/>
              <a:ea typeface="微软雅黑" pitchFamily="34" charset="-122"/>
            </a:endParaRPr>
          </a:p>
          <a:p>
            <a:pPr marL="457200" lvl="2">
              <a:buClr>
                <a:srgbClr val="C00000"/>
              </a:buClr>
              <a:buFont typeface="Wingdings" pitchFamily="2" charset="2"/>
              <a:buChar char="ü"/>
            </a:pP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解决了宝贝详情页自动跳转，点击跳转商城淘客链接问题</a:t>
            </a:r>
            <a:endParaRPr lang="en-US" altLang="zh-CN" sz="1600" dirty="0" smtClean="0">
              <a:latin typeface="微软雅黑" pitchFamily="34" charset="-122"/>
              <a:ea typeface="微软雅黑" pitchFamily="34" charset="-122"/>
            </a:endParaRPr>
          </a:p>
          <a:p>
            <a:pPr marL="457200" lvl="2">
              <a:buClr>
                <a:srgbClr val="C00000"/>
              </a:buClr>
              <a:buFont typeface="Wingdings" pitchFamily="2" charset="2"/>
              <a:buChar char="ü"/>
            </a:pPr>
            <a:r>
              <a:rPr lang="en-US" altLang="zh-CN" sz="1600" dirty="0" smtClean="0">
                <a:latin typeface="微软雅黑" pitchFamily="34" charset="-122"/>
                <a:ea typeface="微软雅黑" pitchFamily="34" charset="-122"/>
              </a:rPr>
              <a:t> 2014</a:t>
            </a:r>
            <a:r>
              <a:rPr lang="zh-CN" altLang="en-US" sz="1600" dirty="0" smtClean="0">
                <a:latin typeface="微软雅黑" pitchFamily="34" charset="-122"/>
                <a:ea typeface="微软雅黑" pitchFamily="34" charset="-122"/>
              </a:rPr>
              <a:t>年来自</a:t>
            </a:r>
            <a:r>
              <a:rPr lang="en-US" altLang="zh-CN" sz="1600" dirty="0" smtClean="0">
                <a:latin typeface="微软雅黑" pitchFamily="34" charset="-122"/>
                <a:ea typeface="微软雅黑" pitchFamily="34" charset="-122"/>
              </a:rPr>
              <a:t>style</a:t>
            </a:r>
            <a:r>
              <a:rPr lang="zh-CN" altLang="en-US" sz="1600" dirty="0" smtClean="0">
                <a:latin typeface="微软雅黑" pitchFamily="34" charset="-122"/>
                <a:ea typeface="微软雅黑" pitchFamily="34" charset="-122"/>
              </a:rPr>
              <a:t>的直接图片覆盖攻击，以及</a:t>
            </a:r>
            <a:r>
              <a:rPr lang="en-US" altLang="zh-CN" sz="1600" dirty="0" smtClean="0">
                <a:latin typeface="微软雅黑" pitchFamily="34" charset="-122"/>
                <a:ea typeface="微软雅黑" pitchFamily="34" charset="-122"/>
              </a:rPr>
              <a:t>style</a:t>
            </a:r>
            <a:r>
              <a:rPr lang="zh-CN" altLang="en-US" sz="1600" dirty="0" smtClean="0">
                <a:latin typeface="微软雅黑" pitchFamily="34" charset="-122"/>
                <a:ea typeface="微软雅黑" pitchFamily="34" charset="-122"/>
              </a:rPr>
              <a:t>输入</a:t>
            </a:r>
            <a:r>
              <a:rPr lang="en-US" altLang="zh-CN" sz="1600" dirty="0" err="1" smtClean="0">
                <a:latin typeface="微软雅黑" pitchFamily="34" charset="-122"/>
                <a:ea typeface="微软雅黑" pitchFamily="34" charset="-122"/>
              </a:rPr>
              <a:t>XSS</a:t>
            </a:r>
            <a:r>
              <a:rPr lang="zh-CN" altLang="en-US" sz="1600" dirty="0" smtClean="0">
                <a:latin typeface="微软雅黑" pitchFamily="34" charset="-122"/>
                <a:ea typeface="微软雅黑" pitchFamily="34" charset="-122"/>
              </a:rPr>
              <a:t>间接攻击都降到很少，且能及时发现根除。</a:t>
            </a:r>
            <a:endParaRPr lang="en-US" altLang="zh-CN" sz="16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785818" y="476672"/>
            <a:ext cx="7890638" cy="596462"/>
            <a:chOff x="785818" y="476672"/>
            <a:chExt cx="7890638" cy="596462"/>
          </a:xfrm>
        </p:grpSpPr>
        <p:cxnSp>
          <p:nvCxnSpPr>
            <p:cNvPr id="10" name="直接连接符 5"/>
            <p:cNvCxnSpPr/>
            <p:nvPr/>
          </p:nvCxnSpPr>
          <p:spPr>
            <a:xfrm>
              <a:off x="785818" y="1071546"/>
              <a:ext cx="7286644" cy="1588"/>
            </a:xfrm>
            <a:prstGeom prst="line">
              <a:avLst/>
            </a:prstGeom>
            <a:ln w="2222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1" name="矩形 6"/>
            <p:cNvSpPr/>
            <p:nvPr/>
          </p:nvSpPr>
          <p:spPr>
            <a:xfrm>
              <a:off x="829294" y="476672"/>
              <a:ext cx="214314" cy="5715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itchFamily="34" charset="-122"/>
                <a:ea typeface="微软雅黑" pitchFamily="34" charset="-122"/>
              </a:endParaRPr>
            </a:p>
          </p:txBody>
        </p:sp>
        <p:sp>
          <p:nvSpPr>
            <p:cNvPr id="12" name="TextBox 11"/>
            <p:cNvSpPr txBox="1"/>
            <p:nvPr/>
          </p:nvSpPr>
          <p:spPr>
            <a:xfrm>
              <a:off x="1142976" y="519063"/>
              <a:ext cx="7533480" cy="461665"/>
            </a:xfrm>
            <a:prstGeom prst="rect">
              <a:avLst/>
            </a:prstGeom>
            <a:noFill/>
          </p:spPr>
          <p:txBody>
            <a:bodyPr wrap="square" rtlCol="0">
              <a:spAutoFit/>
            </a:bodyPr>
            <a:lstStyle/>
            <a:p>
              <a:r>
                <a:rPr lang="en-US" altLang="zh-CN" sz="2400" b="1" dirty="0" smtClean="0">
                  <a:latin typeface="微软雅黑" pitchFamily="34" charset="-122"/>
                  <a:ea typeface="微软雅黑" pitchFamily="34" charset="-122"/>
                </a:rPr>
                <a:t>3.2.1 </a:t>
              </a:r>
              <a:r>
                <a:rPr lang="zh-CN" altLang="en-US" sz="2400" b="1" dirty="0" smtClean="0">
                  <a:latin typeface="微软雅黑" pitchFamily="34" charset="-122"/>
                  <a:ea typeface="微软雅黑" pitchFamily="34" charset="-122"/>
                </a:rPr>
                <a:t>构筑安全防控体系 </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改造优化过滤引擎</a:t>
              </a:r>
              <a:endParaRPr lang="en-US" altLang="zh-CN" sz="2400" b="1" dirty="0" smtClean="0">
                <a:latin typeface="微软雅黑" pitchFamily="34" charset="-122"/>
                <a:ea typeface="微软雅黑" pitchFamily="34" charset="-122"/>
              </a:endParaRPr>
            </a:p>
          </p:txBody>
        </p:sp>
      </p:grpSp>
      <p:sp>
        <p:nvSpPr>
          <p:cNvPr id="168" name="圆角矩形 51"/>
          <p:cNvSpPr/>
          <p:nvPr/>
        </p:nvSpPr>
        <p:spPr bwMode="auto">
          <a:xfrm>
            <a:off x="3779911" y="1124744"/>
            <a:ext cx="4608512" cy="3960440"/>
          </a:xfrm>
          <a:prstGeom prst="roundRect">
            <a:avLst>
              <a:gd name="adj" fmla="val 3997"/>
            </a:avLst>
          </a:prstGeom>
          <a:solidFill>
            <a:srgbClr val="F5ECCD"/>
          </a:solidFill>
          <a:ln w="12700">
            <a:solidFill>
              <a:schemeClr val="tx1"/>
            </a:solidFill>
            <a:prstDash val="dash"/>
            <a:miter lim="800000"/>
            <a:headEnd/>
            <a:tailEnd/>
          </a:ln>
        </p:spPr>
        <p:txBody>
          <a:bodyPr wrap="none" anchor="ctr" anchorCtr="1"/>
          <a:lstStyle/>
          <a:p>
            <a:pPr algn="ctr">
              <a:defRPr/>
            </a:pPr>
            <a:endParaRPr lang="zh-CN" altLang="en-US" sz="1200" b="1" dirty="0">
              <a:solidFill>
                <a:schemeClr val="tx1"/>
              </a:solidFill>
              <a:latin typeface="微软雅黑" pitchFamily="34" charset="-122"/>
              <a:ea typeface="微软雅黑" pitchFamily="34" charset="-122"/>
            </a:endParaRPr>
          </a:p>
        </p:txBody>
      </p:sp>
      <p:sp>
        <p:nvSpPr>
          <p:cNvPr id="160" name="圆角矩形 51"/>
          <p:cNvSpPr/>
          <p:nvPr/>
        </p:nvSpPr>
        <p:spPr bwMode="auto">
          <a:xfrm>
            <a:off x="611560" y="1124744"/>
            <a:ext cx="2232247" cy="4032448"/>
          </a:xfrm>
          <a:prstGeom prst="roundRect">
            <a:avLst>
              <a:gd name="adj" fmla="val 3997"/>
            </a:avLst>
          </a:prstGeom>
          <a:solidFill>
            <a:srgbClr val="F5ECCD"/>
          </a:solidFill>
          <a:ln w="12700">
            <a:solidFill>
              <a:schemeClr val="tx1"/>
            </a:solidFill>
            <a:prstDash val="dash"/>
            <a:miter lim="800000"/>
            <a:headEnd/>
            <a:tailEnd/>
          </a:ln>
        </p:spPr>
        <p:txBody>
          <a:bodyPr wrap="none" anchor="ctr" anchorCtr="1"/>
          <a:lstStyle/>
          <a:p>
            <a:pPr algn="ctr">
              <a:defRPr/>
            </a:pPr>
            <a:endParaRPr lang="zh-CN" altLang="en-US" sz="1200" b="1" dirty="0">
              <a:solidFill>
                <a:schemeClr val="tx1"/>
              </a:solidFill>
              <a:latin typeface="微软雅黑" pitchFamily="34" charset="-122"/>
              <a:ea typeface="微软雅黑" pitchFamily="34" charset="-122"/>
            </a:endParaRPr>
          </a:p>
        </p:txBody>
      </p:sp>
      <p:grpSp>
        <p:nvGrpSpPr>
          <p:cNvPr id="136" name="Group 135"/>
          <p:cNvGrpSpPr/>
          <p:nvPr/>
        </p:nvGrpSpPr>
        <p:grpSpPr>
          <a:xfrm>
            <a:off x="755575" y="1142988"/>
            <a:ext cx="1872208" cy="3942196"/>
            <a:chOff x="251520" y="1235998"/>
            <a:chExt cx="1872208" cy="4705202"/>
          </a:xfrm>
        </p:grpSpPr>
        <p:grpSp>
          <p:nvGrpSpPr>
            <p:cNvPr id="121" name="Group 120"/>
            <p:cNvGrpSpPr/>
            <p:nvPr/>
          </p:nvGrpSpPr>
          <p:grpSpPr>
            <a:xfrm>
              <a:off x="251520" y="1235998"/>
              <a:ext cx="1872208" cy="1536851"/>
              <a:chOff x="251520" y="1316086"/>
              <a:chExt cx="1872208" cy="1536851"/>
            </a:xfrm>
          </p:grpSpPr>
          <p:grpSp>
            <p:nvGrpSpPr>
              <p:cNvPr id="51" name="Group 181"/>
              <p:cNvGrpSpPr/>
              <p:nvPr/>
            </p:nvGrpSpPr>
            <p:grpSpPr>
              <a:xfrm>
                <a:off x="251520" y="1316086"/>
                <a:ext cx="1872208" cy="1536851"/>
                <a:chOff x="713557" y="967498"/>
                <a:chExt cx="1266424" cy="2469440"/>
              </a:xfrm>
            </p:grpSpPr>
            <p:sp>
              <p:nvSpPr>
                <p:cNvPr id="52" name="Rounded Rectangle 51"/>
                <p:cNvSpPr/>
                <p:nvPr/>
              </p:nvSpPr>
              <p:spPr>
                <a:xfrm>
                  <a:off x="713557" y="1126396"/>
                  <a:ext cx="1266417" cy="2310542"/>
                </a:xfrm>
                <a:prstGeom prst="roundRect">
                  <a:avLst>
                    <a:gd name="adj" fmla="val 0"/>
                  </a:avLst>
                </a:prstGeom>
                <a:solidFill>
                  <a:srgbClr val="F4F5D2"/>
                </a:solidFill>
                <a:ln w="12700">
                  <a:solidFill>
                    <a:schemeClr val="tx1"/>
                  </a:solidFill>
                  <a:prstDash val="solid"/>
                  <a:miter lim="800000"/>
                  <a:headEnd/>
                  <a:tailEnd/>
                </a:ln>
              </p:spPr>
              <p:txBody>
                <a:bodyPr wrap="none" anchorCtr="1"/>
                <a:lstStyle/>
                <a:p>
                  <a:pPr algn="ctr"/>
                  <a:endParaRPr lang="en-US" altLang="zh-CN" sz="1400">
                    <a:latin typeface="微软雅黑" pitchFamily="34" charset="-122"/>
                    <a:ea typeface="微软雅黑" pitchFamily="34" charset="-122"/>
                  </a:endParaRPr>
                </a:p>
              </p:txBody>
            </p:sp>
            <p:sp>
              <p:nvSpPr>
                <p:cNvPr id="53" name="Text Box 20"/>
                <p:cNvSpPr txBox="1">
                  <a:spLocks noChangeArrowheads="1"/>
                </p:cNvSpPr>
                <p:nvPr/>
              </p:nvSpPr>
              <p:spPr bwMode="auto">
                <a:xfrm>
                  <a:off x="744792" y="967498"/>
                  <a:ext cx="1235189" cy="649284"/>
                </a:xfrm>
                <a:prstGeom prst="rect">
                  <a:avLst/>
                </a:prstGeom>
                <a:noFill/>
                <a:ln w="9525">
                  <a:noFill/>
                  <a:miter lim="800000"/>
                  <a:headEnd/>
                  <a:tailEnd/>
                </a:ln>
                <a:effectLst/>
              </p:spPr>
              <p:txBody>
                <a:bodyPr wrap="square" anchor="ct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spcBef>
                      <a:spcPct val="50000"/>
                    </a:spcBef>
                    <a:defRPr/>
                  </a:pPr>
                  <a:r>
                    <a:rPr lang="en-US" altLang="zh-CN" sz="1600" dirty="0" smtClean="0">
                      <a:latin typeface="微软雅黑" panose="020B0503020204020204" pitchFamily="34" charset="-122"/>
                      <a:ea typeface="微软雅黑" panose="020B0503020204020204" pitchFamily="34" charset="-122"/>
                    </a:rPr>
                    <a:t>detail</a:t>
                  </a:r>
                  <a:endParaRPr lang="zh-CN" altLang="en-US" sz="1600" dirty="0">
                    <a:latin typeface="微软雅黑" panose="020B0503020204020204" pitchFamily="34" charset="-122"/>
                    <a:ea typeface="微软雅黑" panose="020B0503020204020204" pitchFamily="34" charset="-122"/>
                  </a:endParaRPr>
                </a:p>
              </p:txBody>
            </p:sp>
            <p:sp>
              <p:nvSpPr>
                <p:cNvPr id="54" name="AutoShape 11"/>
                <p:cNvSpPr>
                  <a:spLocks noChangeArrowheads="1"/>
                </p:cNvSpPr>
                <p:nvPr/>
              </p:nvSpPr>
              <p:spPr bwMode="auto">
                <a:xfrm>
                  <a:off x="759621" y="1525311"/>
                  <a:ext cx="1166471" cy="905508"/>
                </a:xfrm>
                <a:prstGeom prst="roundRect">
                  <a:avLst>
                    <a:gd name="adj" fmla="val 9940"/>
                  </a:avLst>
                </a:prstGeom>
                <a:solidFill>
                  <a:srgbClr val="D6E1BF"/>
                </a:solidFill>
                <a:ln w="12700">
                  <a:solidFill>
                    <a:schemeClr val="tx1"/>
                  </a:solidFill>
                  <a:prstDash val="dash"/>
                  <a:miter lim="800000"/>
                  <a:headEnd/>
                  <a:tailEnd/>
                </a:ln>
                <a:extLst/>
              </p:spPr>
              <p:txBody>
                <a:bodyPr wrap="none" anchor="ctr" anchorCtr="1"/>
                <a:lstStyle/>
                <a:p>
                  <a:pPr algn="ctr"/>
                  <a:endParaRPr lang="en-US" altLang="zh-CN" sz="1200" b="1" dirty="0" smtClean="0">
                    <a:latin typeface="微软雅黑" pitchFamily="34" charset="-122"/>
                    <a:ea typeface="微软雅黑" pitchFamily="34" charset="-122"/>
                  </a:endParaRPr>
                </a:p>
                <a:p>
                  <a:pPr algn="ctr"/>
                  <a:endParaRPr lang="en-US" altLang="zh-CN" sz="1200" b="1" dirty="0" smtClean="0">
                    <a:latin typeface="微软雅黑" pitchFamily="34" charset="-122"/>
                    <a:ea typeface="微软雅黑" pitchFamily="34" charset="-122"/>
                  </a:endParaRPr>
                </a:p>
                <a:p>
                  <a:pPr algn="ctr"/>
                  <a:endParaRPr lang="en-US" altLang="zh-CN" sz="1200" b="1" dirty="0" smtClean="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渲染引擎      </a:t>
                  </a:r>
                  <a:endParaRPr lang="en-US" altLang="zh-CN" sz="1200" dirty="0" smtClean="0">
                    <a:latin typeface="微软雅黑" pitchFamily="34" charset="-122"/>
                    <a:ea typeface="微软雅黑" pitchFamily="34" charset="-122"/>
                  </a:endParaRPr>
                </a:p>
                <a:p>
                  <a:pPr algn="ctr"/>
                  <a:endParaRPr lang="en-US" altLang="zh-CN" sz="1200" b="1" dirty="0" smtClean="0">
                    <a:latin typeface="微软雅黑" pitchFamily="34" charset="-122"/>
                    <a:ea typeface="微软雅黑" pitchFamily="34" charset="-122"/>
                  </a:endParaRPr>
                </a:p>
                <a:p>
                  <a:pPr algn="ctr"/>
                  <a:endParaRPr lang="en-US" altLang="zh-CN" sz="1200" b="1" dirty="0" smtClean="0">
                    <a:latin typeface="微软雅黑" pitchFamily="34" charset="-122"/>
                    <a:ea typeface="微软雅黑" pitchFamily="34" charset="-122"/>
                  </a:endParaRPr>
                </a:p>
                <a:p>
                  <a:pPr algn="ctr"/>
                  <a:endParaRPr lang="en-US" altLang="zh-CN" sz="1200" b="1" dirty="0" smtClean="0">
                    <a:latin typeface="微软雅黑" pitchFamily="34" charset="-122"/>
                    <a:ea typeface="微软雅黑" pitchFamily="34" charset="-122"/>
                  </a:endParaRPr>
                </a:p>
                <a:p>
                  <a:pPr algn="ctr"/>
                  <a:endParaRPr lang="en-US" altLang="zh-CN" sz="1200" b="1" dirty="0">
                    <a:latin typeface="微软雅黑" pitchFamily="34" charset="-122"/>
                    <a:ea typeface="微软雅黑" pitchFamily="34" charset="-122"/>
                  </a:endParaRPr>
                </a:p>
              </p:txBody>
            </p:sp>
            <p:sp>
              <p:nvSpPr>
                <p:cNvPr id="57" name="AutoShape 11"/>
                <p:cNvSpPr>
                  <a:spLocks noChangeArrowheads="1"/>
                </p:cNvSpPr>
                <p:nvPr/>
              </p:nvSpPr>
              <p:spPr bwMode="auto">
                <a:xfrm>
                  <a:off x="897811" y="2589686"/>
                  <a:ext cx="690954" cy="690490"/>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en-US" altLang="zh-CN" sz="1200" dirty="0" err="1" smtClean="0">
                      <a:latin typeface="微软雅黑" pitchFamily="34" charset="-122"/>
                      <a:ea typeface="微软雅黑" pitchFamily="34" charset="-122"/>
                    </a:rPr>
                    <a:t>Tbmlfilter</a:t>
                  </a:r>
                  <a:endParaRPr lang="en-US" altLang="zh-CN" sz="1200" dirty="0" smtClean="0">
                    <a:latin typeface="微软雅黑" pitchFamily="34" charset="-122"/>
                    <a:ea typeface="微软雅黑" pitchFamily="34" charset="-122"/>
                  </a:endParaRPr>
                </a:p>
                <a:p>
                  <a:pPr algn="ctr"/>
                  <a:r>
                    <a:rPr lang="en-US" altLang="zh-CN" sz="1200" dirty="0" smtClean="0">
                      <a:latin typeface="微软雅黑" pitchFamily="34" charset="-122"/>
                      <a:ea typeface="微软雅黑" pitchFamily="34" charset="-122"/>
                    </a:rPr>
                    <a:t>--xml</a:t>
                  </a:r>
                  <a:endParaRPr lang="en-US" altLang="zh-CN" sz="1200" dirty="0">
                    <a:latin typeface="微软雅黑" pitchFamily="34" charset="-122"/>
                    <a:ea typeface="微软雅黑" pitchFamily="34" charset="-122"/>
                  </a:endParaRPr>
                </a:p>
              </p:txBody>
            </p:sp>
          </p:grpSp>
          <p:cxnSp>
            <p:nvCxnSpPr>
              <p:cNvPr id="66" name="Shape 65"/>
              <p:cNvCxnSpPr/>
              <p:nvPr/>
            </p:nvCxnSpPr>
            <p:spPr>
              <a:xfrm rot="5400000" flipH="1" flipV="1">
                <a:off x="1439649" y="2312881"/>
                <a:ext cx="504063" cy="288031"/>
              </a:xfrm>
              <a:prstGeom prst="bentConnector3">
                <a:avLst>
                  <a:gd name="adj1" fmla="val 14097"/>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AutoShape 11"/>
              <p:cNvSpPr>
                <a:spLocks noChangeArrowheads="1"/>
              </p:cNvSpPr>
              <p:nvPr/>
            </p:nvSpPr>
            <p:spPr bwMode="auto">
              <a:xfrm>
                <a:off x="1403648" y="1916832"/>
                <a:ext cx="576064" cy="268273"/>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zh-CN" altLang="en-US" sz="800" b="1" dirty="0" smtClean="0">
                    <a:latin typeface="微软雅黑" pitchFamily="34" charset="-122"/>
                    <a:ea typeface="微软雅黑" pitchFamily="34" charset="-122"/>
                  </a:rPr>
                  <a:t>回调类</a:t>
                </a:r>
                <a:endParaRPr lang="en-US" altLang="zh-CN" sz="800" b="1" dirty="0">
                  <a:latin typeface="微软雅黑" pitchFamily="34" charset="-122"/>
                  <a:ea typeface="微软雅黑" pitchFamily="34" charset="-122"/>
                </a:endParaRPr>
              </a:p>
            </p:txBody>
          </p:sp>
          <p:cxnSp>
            <p:nvCxnSpPr>
              <p:cNvPr id="70" name="Straight Arrow Connector 69"/>
              <p:cNvCxnSpPr/>
              <p:nvPr/>
            </p:nvCxnSpPr>
            <p:spPr>
              <a:xfrm>
                <a:off x="755576" y="1916832"/>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1259632" y="1916832"/>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95536" y="2060848"/>
                <a:ext cx="504056" cy="215444"/>
              </a:xfrm>
              <a:prstGeom prst="rect">
                <a:avLst/>
              </a:prstGeom>
              <a:noFill/>
            </p:spPr>
            <p:txBody>
              <a:bodyPr wrap="square" rtlCol="0">
                <a:spAutoFit/>
              </a:bodyPr>
              <a:lstStyle/>
              <a:p>
                <a:r>
                  <a:rPr lang="zh-CN" altLang="en-US" sz="800" dirty="0" smtClean="0">
                    <a:latin typeface="微软雅黑" pitchFamily="34" charset="-122"/>
                    <a:ea typeface="微软雅黑" pitchFamily="34" charset="-122"/>
                  </a:rPr>
                  <a:t>过滤</a:t>
                </a:r>
                <a:endParaRPr lang="en-US" sz="800" dirty="0">
                  <a:latin typeface="微软雅黑" pitchFamily="34" charset="-122"/>
                  <a:ea typeface="微软雅黑" pitchFamily="34" charset="-122"/>
                </a:endParaRPr>
              </a:p>
            </p:txBody>
          </p:sp>
          <p:cxnSp>
            <p:nvCxnSpPr>
              <p:cNvPr id="78" name="Shape 77"/>
              <p:cNvCxnSpPr>
                <a:stCxn id="67" idx="2"/>
                <a:endCxn id="57" idx="3"/>
              </p:cNvCxnSpPr>
              <p:nvPr/>
            </p:nvCxnSpPr>
            <p:spPr>
              <a:xfrm rot="5400000">
                <a:off x="1440824" y="2289657"/>
                <a:ext cx="355409" cy="14630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35" name="Group 134"/>
            <p:cNvGrpSpPr/>
            <p:nvPr/>
          </p:nvGrpSpPr>
          <p:grpSpPr>
            <a:xfrm>
              <a:off x="251520" y="2820173"/>
              <a:ext cx="1872198" cy="1523445"/>
              <a:chOff x="2267744" y="1249403"/>
              <a:chExt cx="1872198" cy="1523445"/>
            </a:xfrm>
          </p:grpSpPr>
          <p:grpSp>
            <p:nvGrpSpPr>
              <p:cNvPr id="96" name="Group 181"/>
              <p:cNvGrpSpPr/>
              <p:nvPr/>
            </p:nvGrpSpPr>
            <p:grpSpPr>
              <a:xfrm>
                <a:off x="2267744" y="1350669"/>
                <a:ext cx="1872198" cy="1422179"/>
                <a:chOff x="713557" y="1126396"/>
                <a:chExt cx="1266417" cy="2310542"/>
              </a:xfrm>
              <a:solidFill>
                <a:srgbClr val="CFEAF5"/>
              </a:solidFill>
            </p:grpSpPr>
            <p:sp>
              <p:nvSpPr>
                <p:cNvPr id="97" name="Rounded Rectangle 96"/>
                <p:cNvSpPr/>
                <p:nvPr/>
              </p:nvSpPr>
              <p:spPr>
                <a:xfrm>
                  <a:off x="713557" y="1126396"/>
                  <a:ext cx="1266417" cy="2310542"/>
                </a:xfrm>
                <a:prstGeom prst="roundRect">
                  <a:avLst>
                    <a:gd name="adj" fmla="val 0"/>
                  </a:avLst>
                </a:prstGeom>
                <a:grpFill/>
                <a:ln w="12700">
                  <a:solidFill>
                    <a:schemeClr val="tx1"/>
                  </a:solidFill>
                  <a:prstDash val="solid"/>
                  <a:miter lim="800000"/>
                  <a:headEnd/>
                  <a:tailEnd/>
                </a:ln>
              </p:spPr>
              <p:txBody>
                <a:bodyPr wrap="none" anchorCtr="1"/>
                <a:lstStyle/>
                <a:p>
                  <a:pPr algn="ctr"/>
                  <a:endParaRPr lang="en-US" altLang="zh-CN" sz="1400">
                    <a:latin typeface="微软雅黑" pitchFamily="34" charset="-122"/>
                    <a:ea typeface="微软雅黑" pitchFamily="34" charset="-122"/>
                  </a:endParaRPr>
                </a:p>
              </p:txBody>
            </p:sp>
            <p:sp>
              <p:nvSpPr>
                <p:cNvPr id="99" name="AutoShape 11"/>
                <p:cNvSpPr>
                  <a:spLocks noChangeArrowheads="1"/>
                </p:cNvSpPr>
                <p:nvPr/>
              </p:nvSpPr>
              <p:spPr bwMode="auto">
                <a:xfrm>
                  <a:off x="759621" y="1448146"/>
                  <a:ext cx="1166471" cy="982674"/>
                </a:xfrm>
                <a:prstGeom prst="roundRect">
                  <a:avLst>
                    <a:gd name="adj" fmla="val 9940"/>
                  </a:avLst>
                </a:prstGeom>
                <a:solidFill>
                  <a:srgbClr val="ADD0E4"/>
                </a:solidFill>
                <a:ln w="12700">
                  <a:solidFill>
                    <a:schemeClr val="tx1"/>
                  </a:solidFill>
                  <a:prstDash val="dash"/>
                  <a:miter lim="800000"/>
                  <a:headEnd/>
                  <a:tailEnd/>
                </a:ln>
                <a:extLst/>
              </p:spPr>
              <p:txBody>
                <a:bodyPr wrap="none" anchor="ctr" anchorCtr="1"/>
                <a:lstStyle/>
                <a:p>
                  <a:pPr algn="ctr"/>
                  <a:endParaRPr lang="en-US" altLang="zh-CN" sz="1200" b="1" dirty="0" smtClean="0">
                    <a:latin typeface="微软雅黑" pitchFamily="34" charset="-122"/>
                    <a:ea typeface="微软雅黑" pitchFamily="34" charset="-122"/>
                  </a:endParaRPr>
                </a:p>
                <a:p>
                  <a:pPr algn="ctr"/>
                  <a:endParaRPr lang="en-US" altLang="zh-CN" sz="1200" b="1" dirty="0" smtClean="0">
                    <a:latin typeface="微软雅黑" pitchFamily="34" charset="-122"/>
                    <a:ea typeface="微软雅黑" pitchFamily="34" charset="-122"/>
                  </a:endParaRPr>
                </a:p>
                <a:p>
                  <a:pPr algn="ctr"/>
                  <a:endParaRPr lang="en-US" altLang="zh-CN" sz="1200" b="1" dirty="0" smtClean="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渲染引擎      </a:t>
                  </a:r>
                  <a:endParaRPr lang="en-US" altLang="zh-CN" sz="1200" dirty="0" smtClean="0">
                    <a:latin typeface="微软雅黑" pitchFamily="34" charset="-122"/>
                    <a:ea typeface="微软雅黑" pitchFamily="34" charset="-122"/>
                  </a:endParaRPr>
                </a:p>
                <a:p>
                  <a:pPr algn="ctr"/>
                  <a:endParaRPr lang="en-US" altLang="zh-CN" sz="1200" b="1" dirty="0" smtClean="0">
                    <a:latin typeface="微软雅黑" pitchFamily="34" charset="-122"/>
                    <a:ea typeface="微软雅黑" pitchFamily="34" charset="-122"/>
                  </a:endParaRPr>
                </a:p>
                <a:p>
                  <a:pPr algn="ctr"/>
                  <a:endParaRPr lang="en-US" altLang="zh-CN" sz="1200" b="1" dirty="0" smtClean="0">
                    <a:latin typeface="微软雅黑" pitchFamily="34" charset="-122"/>
                    <a:ea typeface="微软雅黑" pitchFamily="34" charset="-122"/>
                  </a:endParaRPr>
                </a:p>
                <a:p>
                  <a:pPr algn="ctr"/>
                  <a:endParaRPr lang="en-US" altLang="zh-CN" sz="1200" b="1" dirty="0" smtClean="0">
                    <a:latin typeface="微软雅黑" pitchFamily="34" charset="-122"/>
                    <a:ea typeface="微软雅黑" pitchFamily="34" charset="-122"/>
                  </a:endParaRPr>
                </a:p>
                <a:p>
                  <a:pPr algn="ctr"/>
                  <a:endParaRPr lang="en-US" altLang="zh-CN" sz="1200" b="1" dirty="0">
                    <a:latin typeface="微软雅黑" pitchFamily="34" charset="-122"/>
                    <a:ea typeface="微软雅黑" pitchFamily="34" charset="-122"/>
                  </a:endParaRPr>
                </a:p>
              </p:txBody>
            </p:sp>
            <p:sp>
              <p:nvSpPr>
                <p:cNvPr id="100" name="AutoShape 11"/>
                <p:cNvSpPr>
                  <a:spLocks noChangeArrowheads="1"/>
                </p:cNvSpPr>
                <p:nvPr/>
              </p:nvSpPr>
              <p:spPr bwMode="auto">
                <a:xfrm>
                  <a:off x="897811" y="2541684"/>
                  <a:ext cx="690954" cy="666423"/>
                </a:xfrm>
                <a:prstGeom prst="roundRect">
                  <a:avLst>
                    <a:gd name="adj" fmla="val 16667"/>
                  </a:avLst>
                </a:prstGeom>
                <a:solidFill>
                  <a:srgbClr val="ADD0E4"/>
                </a:solidFill>
                <a:ln w="12700">
                  <a:solidFill>
                    <a:schemeClr val="tx1"/>
                  </a:solidFill>
                  <a:prstDash val="dash"/>
                  <a:miter lim="800000"/>
                  <a:headEnd/>
                  <a:tailEnd/>
                </a:ln>
                <a:extLst/>
              </p:spPr>
              <p:txBody>
                <a:bodyPr wrap="none" anchor="ctr" anchorCtr="1"/>
                <a:lstStyle/>
                <a:p>
                  <a:pPr algn="ctr"/>
                  <a:r>
                    <a:rPr lang="en-US" altLang="zh-CN" sz="1200" dirty="0" err="1" smtClean="0">
                      <a:latin typeface="微软雅黑" pitchFamily="34" charset="-122"/>
                      <a:ea typeface="微软雅黑" pitchFamily="34" charset="-122"/>
                    </a:rPr>
                    <a:t>Tbmlfilter</a:t>
                  </a:r>
                  <a:endParaRPr lang="en-US" altLang="zh-CN" sz="1200" dirty="0" smtClean="0">
                    <a:latin typeface="微软雅黑" pitchFamily="34" charset="-122"/>
                    <a:ea typeface="微软雅黑" pitchFamily="34" charset="-122"/>
                  </a:endParaRPr>
                </a:p>
                <a:p>
                  <a:pPr algn="ctr"/>
                  <a:r>
                    <a:rPr lang="en-US" altLang="zh-CN" sz="1200" dirty="0" smtClean="0">
                      <a:latin typeface="微软雅黑" pitchFamily="34" charset="-122"/>
                      <a:ea typeface="微软雅黑" pitchFamily="34" charset="-122"/>
                    </a:rPr>
                    <a:t>--xml</a:t>
                  </a:r>
                  <a:endParaRPr lang="en-US" altLang="zh-CN" sz="1200" dirty="0">
                    <a:latin typeface="微软雅黑" pitchFamily="34" charset="-122"/>
                    <a:ea typeface="微软雅黑" pitchFamily="34" charset="-122"/>
                  </a:endParaRPr>
                </a:p>
              </p:txBody>
            </p:sp>
          </p:grpSp>
          <p:grpSp>
            <p:nvGrpSpPr>
              <p:cNvPr id="107" name="Group 106"/>
              <p:cNvGrpSpPr/>
              <p:nvPr/>
            </p:nvGrpSpPr>
            <p:grpSpPr>
              <a:xfrm>
                <a:off x="2411760" y="1836743"/>
                <a:ext cx="1584176" cy="792096"/>
                <a:chOff x="2411760" y="1916831"/>
                <a:chExt cx="1584176" cy="792096"/>
              </a:xfrm>
            </p:grpSpPr>
            <p:cxnSp>
              <p:nvCxnSpPr>
                <p:cNvPr id="101" name="Shape 65"/>
                <p:cNvCxnSpPr/>
                <p:nvPr/>
              </p:nvCxnSpPr>
              <p:spPr>
                <a:xfrm rot="5400000" flipH="1" flipV="1">
                  <a:off x="3455873" y="2312880"/>
                  <a:ext cx="504063" cy="288031"/>
                </a:xfrm>
                <a:prstGeom prst="bentConnector3">
                  <a:avLst>
                    <a:gd name="adj1" fmla="val 14097"/>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AutoShape 11"/>
                <p:cNvSpPr>
                  <a:spLocks noChangeArrowheads="1"/>
                </p:cNvSpPr>
                <p:nvPr/>
              </p:nvSpPr>
              <p:spPr bwMode="auto">
                <a:xfrm>
                  <a:off x="3419872" y="1916831"/>
                  <a:ext cx="576064" cy="268273"/>
                </a:xfrm>
                <a:prstGeom prst="roundRect">
                  <a:avLst>
                    <a:gd name="adj" fmla="val 16667"/>
                  </a:avLst>
                </a:prstGeom>
                <a:solidFill>
                  <a:srgbClr val="ADD0E4"/>
                </a:solidFill>
                <a:ln w="12700">
                  <a:solidFill>
                    <a:schemeClr val="tx1"/>
                  </a:solidFill>
                  <a:prstDash val="dash"/>
                  <a:miter lim="800000"/>
                  <a:headEnd/>
                  <a:tailEnd/>
                </a:ln>
                <a:extLst/>
              </p:spPr>
              <p:txBody>
                <a:bodyPr wrap="none" anchor="ctr" anchorCtr="1"/>
                <a:lstStyle/>
                <a:p>
                  <a:pPr algn="ctr"/>
                  <a:r>
                    <a:rPr lang="zh-CN" altLang="en-US" sz="800" b="1" dirty="0" smtClean="0">
                      <a:latin typeface="微软雅黑" pitchFamily="34" charset="-122"/>
                      <a:ea typeface="微软雅黑" pitchFamily="34" charset="-122"/>
                    </a:rPr>
                    <a:t>回调类</a:t>
                  </a:r>
                  <a:endParaRPr lang="en-US" altLang="zh-CN" sz="800" b="1" dirty="0">
                    <a:latin typeface="微软雅黑" pitchFamily="34" charset="-122"/>
                    <a:ea typeface="微软雅黑" pitchFamily="34" charset="-122"/>
                  </a:endParaRPr>
                </a:p>
              </p:txBody>
            </p:sp>
            <p:cxnSp>
              <p:nvCxnSpPr>
                <p:cNvPr id="103" name="Straight Arrow Connector 102"/>
                <p:cNvCxnSpPr/>
                <p:nvPr/>
              </p:nvCxnSpPr>
              <p:spPr>
                <a:xfrm>
                  <a:off x="2771800" y="1916831"/>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flipV="1">
                  <a:off x="3275856" y="1916831"/>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2411760" y="2060847"/>
                  <a:ext cx="504056" cy="215444"/>
                </a:xfrm>
                <a:prstGeom prst="rect">
                  <a:avLst/>
                </a:prstGeom>
                <a:noFill/>
              </p:spPr>
              <p:txBody>
                <a:bodyPr wrap="square" rtlCol="0">
                  <a:spAutoFit/>
                </a:bodyPr>
                <a:lstStyle/>
                <a:p>
                  <a:r>
                    <a:rPr lang="zh-CN" altLang="en-US" sz="800" dirty="0" smtClean="0">
                      <a:latin typeface="微软雅黑" pitchFamily="34" charset="-122"/>
                      <a:ea typeface="微软雅黑" pitchFamily="34" charset="-122"/>
                    </a:rPr>
                    <a:t>过滤</a:t>
                  </a:r>
                  <a:endParaRPr lang="en-US" sz="800" dirty="0">
                    <a:latin typeface="微软雅黑" pitchFamily="34" charset="-122"/>
                    <a:ea typeface="微软雅黑" pitchFamily="34" charset="-122"/>
                  </a:endParaRPr>
                </a:p>
              </p:txBody>
            </p:sp>
            <p:cxnSp>
              <p:nvCxnSpPr>
                <p:cNvPr id="106" name="Shape 105"/>
                <p:cNvCxnSpPr>
                  <a:stCxn id="102" idx="2"/>
                  <a:endCxn id="100" idx="3"/>
                </p:cNvCxnSpPr>
                <p:nvPr/>
              </p:nvCxnSpPr>
              <p:spPr>
                <a:xfrm rot="5400000">
                  <a:off x="3473810" y="2272896"/>
                  <a:ext cx="321886" cy="14630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08" name="Text Box 20"/>
              <p:cNvSpPr txBox="1">
                <a:spLocks noChangeArrowheads="1"/>
              </p:cNvSpPr>
              <p:nvPr/>
            </p:nvSpPr>
            <p:spPr bwMode="auto">
              <a:xfrm>
                <a:off x="2267744" y="1249403"/>
                <a:ext cx="1826032" cy="404081"/>
              </a:xfrm>
              <a:prstGeom prst="rect">
                <a:avLst/>
              </a:prstGeom>
              <a:noFill/>
              <a:ln w="9525">
                <a:noFill/>
                <a:miter lim="800000"/>
                <a:headEnd/>
                <a:tailEnd/>
              </a:ln>
              <a:effectLst/>
            </p:spPr>
            <p:txBody>
              <a:bodyPr wrap="square" anchor="ct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spcBef>
                    <a:spcPct val="50000"/>
                  </a:spcBef>
                  <a:defRPr/>
                </a:pPr>
                <a:r>
                  <a:rPr lang="en-US" altLang="zh-CN" sz="1600" dirty="0" smtClean="0">
                    <a:latin typeface="微软雅黑" panose="020B0503020204020204" pitchFamily="34" charset="-122"/>
                    <a:ea typeface="微软雅黑" panose="020B0503020204020204" pitchFamily="34" charset="-122"/>
                  </a:rPr>
                  <a:t>malldetail</a:t>
                </a:r>
                <a:endParaRPr lang="zh-CN" altLang="en-US" sz="1600" dirty="0">
                  <a:latin typeface="微软雅黑" panose="020B0503020204020204" pitchFamily="34" charset="-122"/>
                  <a:ea typeface="微软雅黑" panose="020B0503020204020204" pitchFamily="34" charset="-122"/>
                </a:endParaRPr>
              </a:p>
            </p:txBody>
          </p:sp>
        </p:grpSp>
        <p:grpSp>
          <p:nvGrpSpPr>
            <p:cNvPr id="122" name="Group 121"/>
            <p:cNvGrpSpPr/>
            <p:nvPr/>
          </p:nvGrpSpPr>
          <p:grpSpPr>
            <a:xfrm>
              <a:off x="251520" y="4404349"/>
              <a:ext cx="1872208" cy="1536851"/>
              <a:chOff x="251520" y="1316086"/>
              <a:chExt cx="1872208" cy="1536851"/>
            </a:xfrm>
          </p:grpSpPr>
          <p:grpSp>
            <p:nvGrpSpPr>
              <p:cNvPr id="123" name="Group 181"/>
              <p:cNvGrpSpPr/>
              <p:nvPr/>
            </p:nvGrpSpPr>
            <p:grpSpPr>
              <a:xfrm>
                <a:off x="251520" y="1316086"/>
                <a:ext cx="1872208" cy="1536851"/>
                <a:chOff x="713557" y="967498"/>
                <a:chExt cx="1266424" cy="2469440"/>
              </a:xfrm>
            </p:grpSpPr>
            <p:sp>
              <p:nvSpPr>
                <p:cNvPr id="130" name="Rounded Rectangle 129"/>
                <p:cNvSpPr/>
                <p:nvPr/>
              </p:nvSpPr>
              <p:spPr>
                <a:xfrm>
                  <a:off x="713557" y="1126396"/>
                  <a:ext cx="1266417" cy="2310542"/>
                </a:xfrm>
                <a:prstGeom prst="roundRect">
                  <a:avLst>
                    <a:gd name="adj" fmla="val 0"/>
                  </a:avLst>
                </a:prstGeom>
                <a:solidFill>
                  <a:srgbClr val="FFBA78"/>
                </a:solidFill>
                <a:ln w="12700">
                  <a:solidFill>
                    <a:schemeClr val="tx1"/>
                  </a:solidFill>
                  <a:prstDash val="solid"/>
                  <a:miter lim="800000"/>
                  <a:headEnd/>
                  <a:tailEnd/>
                </a:ln>
              </p:spPr>
              <p:txBody>
                <a:bodyPr wrap="none" anchorCtr="1"/>
                <a:lstStyle/>
                <a:p>
                  <a:pPr algn="ctr"/>
                  <a:endParaRPr lang="en-US" altLang="zh-CN" sz="1400">
                    <a:latin typeface="微软雅黑" pitchFamily="34" charset="-122"/>
                    <a:ea typeface="微软雅黑" pitchFamily="34" charset="-122"/>
                  </a:endParaRPr>
                </a:p>
              </p:txBody>
            </p:sp>
            <p:sp>
              <p:nvSpPr>
                <p:cNvPr id="131" name="Text Box 20"/>
                <p:cNvSpPr txBox="1">
                  <a:spLocks noChangeArrowheads="1"/>
                </p:cNvSpPr>
                <p:nvPr/>
              </p:nvSpPr>
              <p:spPr bwMode="auto">
                <a:xfrm>
                  <a:off x="744792" y="967498"/>
                  <a:ext cx="1235189" cy="649284"/>
                </a:xfrm>
                <a:prstGeom prst="rect">
                  <a:avLst/>
                </a:prstGeom>
                <a:noFill/>
                <a:ln w="9525">
                  <a:noFill/>
                  <a:miter lim="800000"/>
                  <a:headEnd/>
                  <a:tailEnd/>
                </a:ln>
                <a:effectLst/>
              </p:spPr>
              <p:txBody>
                <a:bodyPr wrap="square" anchor="ct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spcBef>
                      <a:spcPct val="50000"/>
                    </a:spcBef>
                    <a:defRPr/>
                  </a:pPr>
                  <a:r>
                    <a:rPr lang="en-US" altLang="zh-CN" sz="1600" dirty="0" smtClean="0">
                      <a:latin typeface="微软雅黑" panose="020B0503020204020204" pitchFamily="34" charset="-122"/>
                      <a:ea typeface="微软雅黑" panose="020B0503020204020204" pitchFamily="34" charset="-122"/>
                    </a:rPr>
                    <a:t>shopsystem</a:t>
                  </a:r>
                  <a:endParaRPr lang="zh-CN" altLang="en-US" sz="1600" dirty="0">
                    <a:latin typeface="微软雅黑" panose="020B0503020204020204" pitchFamily="34" charset="-122"/>
                    <a:ea typeface="微软雅黑" panose="020B0503020204020204" pitchFamily="34" charset="-122"/>
                  </a:endParaRPr>
                </a:p>
              </p:txBody>
            </p:sp>
            <p:sp>
              <p:nvSpPr>
                <p:cNvPr id="132" name="AutoShape 11"/>
                <p:cNvSpPr>
                  <a:spLocks noChangeArrowheads="1"/>
                </p:cNvSpPr>
                <p:nvPr/>
              </p:nvSpPr>
              <p:spPr bwMode="auto">
                <a:xfrm>
                  <a:off x="759621" y="1525311"/>
                  <a:ext cx="1166471" cy="905508"/>
                </a:xfrm>
                <a:prstGeom prst="roundRect">
                  <a:avLst>
                    <a:gd name="adj" fmla="val 9940"/>
                  </a:avLst>
                </a:prstGeom>
                <a:solidFill>
                  <a:srgbClr val="FF8C2A"/>
                </a:solidFill>
                <a:ln w="12700">
                  <a:solidFill>
                    <a:schemeClr val="tx1"/>
                  </a:solidFill>
                  <a:prstDash val="dash"/>
                  <a:miter lim="800000"/>
                  <a:headEnd/>
                  <a:tailEnd/>
                </a:ln>
                <a:extLst/>
              </p:spPr>
              <p:txBody>
                <a:bodyPr wrap="none" anchor="ctr" anchorCtr="1"/>
                <a:lstStyle/>
                <a:p>
                  <a:pPr algn="ctr"/>
                  <a:endParaRPr lang="en-US" altLang="zh-CN" sz="1200" b="1" dirty="0" smtClean="0">
                    <a:latin typeface="微软雅黑" pitchFamily="34" charset="-122"/>
                    <a:ea typeface="微软雅黑" pitchFamily="34" charset="-122"/>
                  </a:endParaRPr>
                </a:p>
                <a:p>
                  <a:pPr algn="ctr"/>
                  <a:endParaRPr lang="en-US" altLang="zh-CN" sz="1200" b="1" dirty="0" smtClean="0">
                    <a:latin typeface="微软雅黑" pitchFamily="34" charset="-122"/>
                    <a:ea typeface="微软雅黑" pitchFamily="34" charset="-122"/>
                  </a:endParaRPr>
                </a:p>
                <a:p>
                  <a:pPr algn="ctr"/>
                  <a:endParaRPr lang="en-US" altLang="zh-CN" sz="1200" b="1" dirty="0" smtClean="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渲染引擎       </a:t>
                  </a:r>
                  <a:endParaRPr lang="en-US" altLang="zh-CN" sz="1200" dirty="0" smtClean="0">
                    <a:latin typeface="微软雅黑" pitchFamily="34" charset="-122"/>
                    <a:ea typeface="微软雅黑" pitchFamily="34" charset="-122"/>
                  </a:endParaRPr>
                </a:p>
                <a:p>
                  <a:pPr algn="ctr"/>
                  <a:endParaRPr lang="en-US" altLang="zh-CN" sz="1200" b="1" dirty="0" smtClean="0">
                    <a:latin typeface="微软雅黑" pitchFamily="34" charset="-122"/>
                    <a:ea typeface="微软雅黑" pitchFamily="34" charset="-122"/>
                  </a:endParaRPr>
                </a:p>
                <a:p>
                  <a:pPr algn="ctr"/>
                  <a:endParaRPr lang="en-US" altLang="zh-CN" sz="1200" b="1" dirty="0" smtClean="0">
                    <a:latin typeface="微软雅黑" pitchFamily="34" charset="-122"/>
                    <a:ea typeface="微软雅黑" pitchFamily="34" charset="-122"/>
                  </a:endParaRPr>
                </a:p>
                <a:p>
                  <a:pPr algn="ctr"/>
                  <a:endParaRPr lang="en-US" altLang="zh-CN" sz="1200" b="1" dirty="0" smtClean="0">
                    <a:latin typeface="微软雅黑" pitchFamily="34" charset="-122"/>
                    <a:ea typeface="微软雅黑" pitchFamily="34" charset="-122"/>
                  </a:endParaRPr>
                </a:p>
                <a:p>
                  <a:pPr algn="ctr"/>
                  <a:endParaRPr lang="en-US" altLang="zh-CN" sz="1200" b="1" dirty="0">
                    <a:latin typeface="微软雅黑" pitchFamily="34" charset="-122"/>
                    <a:ea typeface="微软雅黑" pitchFamily="34" charset="-122"/>
                  </a:endParaRPr>
                </a:p>
              </p:txBody>
            </p:sp>
            <p:sp>
              <p:nvSpPr>
                <p:cNvPr id="133" name="AutoShape 11"/>
                <p:cNvSpPr>
                  <a:spLocks noChangeArrowheads="1"/>
                </p:cNvSpPr>
                <p:nvPr/>
              </p:nvSpPr>
              <p:spPr bwMode="auto">
                <a:xfrm>
                  <a:off x="897811" y="2608350"/>
                  <a:ext cx="690954" cy="690490"/>
                </a:xfrm>
                <a:prstGeom prst="roundRect">
                  <a:avLst>
                    <a:gd name="adj" fmla="val 16667"/>
                  </a:avLst>
                </a:prstGeom>
                <a:solidFill>
                  <a:srgbClr val="FF8C2A"/>
                </a:solidFill>
                <a:ln w="12700">
                  <a:solidFill>
                    <a:schemeClr val="tx1"/>
                  </a:solidFill>
                  <a:prstDash val="dash"/>
                  <a:miter lim="800000"/>
                  <a:headEnd/>
                  <a:tailEnd/>
                </a:ln>
                <a:extLst/>
              </p:spPr>
              <p:txBody>
                <a:bodyPr wrap="none" anchor="ctr" anchorCtr="1"/>
                <a:lstStyle/>
                <a:p>
                  <a:pPr algn="ctr"/>
                  <a:r>
                    <a:rPr lang="en-US" altLang="zh-CN" sz="1200" dirty="0" err="1" smtClean="0">
                      <a:latin typeface="微软雅黑" pitchFamily="34" charset="-122"/>
                      <a:ea typeface="微软雅黑" pitchFamily="34" charset="-122"/>
                    </a:rPr>
                    <a:t>Tbmlfilter</a:t>
                  </a:r>
                  <a:endParaRPr lang="en-US" altLang="zh-CN" sz="1200" dirty="0" smtClean="0">
                    <a:latin typeface="微软雅黑" pitchFamily="34" charset="-122"/>
                    <a:ea typeface="微软雅黑" pitchFamily="34" charset="-122"/>
                  </a:endParaRPr>
                </a:p>
                <a:p>
                  <a:pPr algn="ctr"/>
                  <a:r>
                    <a:rPr lang="en-US" altLang="zh-CN" sz="1200" dirty="0" smtClean="0">
                      <a:latin typeface="微软雅黑" pitchFamily="34" charset="-122"/>
                      <a:ea typeface="微软雅黑" pitchFamily="34" charset="-122"/>
                    </a:rPr>
                    <a:t>--xml</a:t>
                  </a:r>
                  <a:endParaRPr lang="en-US" altLang="zh-CN" sz="1200" dirty="0">
                    <a:latin typeface="微软雅黑" pitchFamily="34" charset="-122"/>
                    <a:ea typeface="微软雅黑" pitchFamily="34" charset="-122"/>
                  </a:endParaRPr>
                </a:p>
              </p:txBody>
            </p:sp>
          </p:grpSp>
          <p:cxnSp>
            <p:nvCxnSpPr>
              <p:cNvPr id="124" name="Shape 65"/>
              <p:cNvCxnSpPr/>
              <p:nvPr/>
            </p:nvCxnSpPr>
            <p:spPr>
              <a:xfrm rot="5400000" flipH="1" flipV="1">
                <a:off x="1439649" y="2312881"/>
                <a:ext cx="504063" cy="288031"/>
              </a:xfrm>
              <a:prstGeom prst="bentConnector3">
                <a:avLst>
                  <a:gd name="adj1" fmla="val 14097"/>
                </a:avLst>
              </a:prstGeom>
              <a:ln>
                <a:tailEnd type="arrow"/>
              </a:ln>
            </p:spPr>
            <p:style>
              <a:lnRef idx="1">
                <a:schemeClr val="accent1"/>
              </a:lnRef>
              <a:fillRef idx="0">
                <a:schemeClr val="accent1"/>
              </a:fillRef>
              <a:effectRef idx="0">
                <a:schemeClr val="accent1"/>
              </a:effectRef>
              <a:fontRef idx="minor">
                <a:schemeClr val="tx1"/>
              </a:fontRef>
            </p:style>
          </p:cxnSp>
          <p:sp>
            <p:nvSpPr>
              <p:cNvPr id="125" name="AutoShape 11"/>
              <p:cNvSpPr>
                <a:spLocks noChangeArrowheads="1"/>
              </p:cNvSpPr>
              <p:nvPr/>
            </p:nvSpPr>
            <p:spPr bwMode="auto">
              <a:xfrm>
                <a:off x="1403648" y="1916832"/>
                <a:ext cx="576064" cy="268273"/>
              </a:xfrm>
              <a:prstGeom prst="roundRect">
                <a:avLst>
                  <a:gd name="adj" fmla="val 16667"/>
                </a:avLst>
              </a:prstGeom>
              <a:solidFill>
                <a:srgbClr val="FF8C2A"/>
              </a:solidFill>
              <a:ln w="12700">
                <a:solidFill>
                  <a:schemeClr val="tx1"/>
                </a:solidFill>
                <a:prstDash val="dash"/>
                <a:miter lim="800000"/>
                <a:headEnd/>
                <a:tailEnd/>
              </a:ln>
              <a:extLst/>
            </p:spPr>
            <p:txBody>
              <a:bodyPr wrap="none" anchor="ctr" anchorCtr="1"/>
              <a:lstStyle/>
              <a:p>
                <a:pPr algn="ctr"/>
                <a:r>
                  <a:rPr lang="zh-CN" altLang="en-US" sz="800" b="1" dirty="0" smtClean="0">
                    <a:latin typeface="微软雅黑" pitchFamily="34" charset="-122"/>
                    <a:ea typeface="微软雅黑" pitchFamily="34" charset="-122"/>
                  </a:rPr>
                  <a:t>回调类</a:t>
                </a:r>
                <a:endParaRPr lang="en-US" altLang="zh-CN" sz="800" b="1" dirty="0">
                  <a:latin typeface="微软雅黑" pitchFamily="34" charset="-122"/>
                  <a:ea typeface="微软雅黑" pitchFamily="34" charset="-122"/>
                </a:endParaRPr>
              </a:p>
            </p:txBody>
          </p:sp>
          <p:cxnSp>
            <p:nvCxnSpPr>
              <p:cNvPr id="126" name="Straight Arrow Connector 125"/>
              <p:cNvCxnSpPr/>
              <p:nvPr/>
            </p:nvCxnSpPr>
            <p:spPr>
              <a:xfrm>
                <a:off x="755576" y="1916832"/>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flipV="1">
                <a:off x="1259632" y="1916832"/>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395536" y="1949933"/>
                <a:ext cx="504056" cy="215444"/>
              </a:xfrm>
              <a:prstGeom prst="rect">
                <a:avLst/>
              </a:prstGeom>
              <a:noFill/>
            </p:spPr>
            <p:txBody>
              <a:bodyPr wrap="square" rtlCol="0">
                <a:spAutoFit/>
              </a:bodyPr>
              <a:lstStyle/>
              <a:p>
                <a:r>
                  <a:rPr lang="zh-CN" altLang="en-US" sz="800" dirty="0" smtClean="0">
                    <a:latin typeface="微软雅黑" pitchFamily="34" charset="-122"/>
                    <a:ea typeface="微软雅黑" pitchFamily="34" charset="-122"/>
                  </a:rPr>
                  <a:t>过滤</a:t>
                </a:r>
                <a:endParaRPr lang="en-US" sz="800" dirty="0">
                  <a:latin typeface="微软雅黑" pitchFamily="34" charset="-122"/>
                  <a:ea typeface="微软雅黑" pitchFamily="34" charset="-122"/>
                </a:endParaRPr>
              </a:p>
            </p:txBody>
          </p:sp>
          <p:cxnSp>
            <p:nvCxnSpPr>
              <p:cNvPr id="129" name="Shape 128"/>
              <p:cNvCxnSpPr>
                <a:stCxn id="125" idx="2"/>
                <a:endCxn id="133" idx="3"/>
              </p:cNvCxnSpPr>
              <p:nvPr/>
            </p:nvCxnSpPr>
            <p:spPr>
              <a:xfrm rot="5400000">
                <a:off x="1435016" y="2295465"/>
                <a:ext cx="367024" cy="14630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grpSp>
      <p:sp>
        <p:nvSpPr>
          <p:cNvPr id="167" name="Right Arrow 166"/>
          <p:cNvSpPr/>
          <p:nvPr/>
        </p:nvSpPr>
        <p:spPr>
          <a:xfrm>
            <a:off x="2843807" y="2732274"/>
            <a:ext cx="936104" cy="2413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6" name="Group 181"/>
          <p:cNvGrpSpPr/>
          <p:nvPr/>
        </p:nvGrpSpPr>
        <p:grpSpPr>
          <a:xfrm>
            <a:off x="6516215" y="3130343"/>
            <a:ext cx="864096" cy="403750"/>
            <a:chOff x="713557" y="1126396"/>
            <a:chExt cx="1283898" cy="2310542"/>
          </a:xfrm>
        </p:grpSpPr>
        <p:sp>
          <p:nvSpPr>
            <p:cNvPr id="203" name="Rounded Rectangle 202"/>
            <p:cNvSpPr/>
            <p:nvPr/>
          </p:nvSpPr>
          <p:spPr>
            <a:xfrm>
              <a:off x="713557" y="1126396"/>
              <a:ext cx="1266417" cy="2310542"/>
            </a:xfrm>
            <a:prstGeom prst="roundRect">
              <a:avLst>
                <a:gd name="adj" fmla="val 0"/>
              </a:avLst>
            </a:prstGeom>
            <a:solidFill>
              <a:srgbClr val="F4F5D2"/>
            </a:solidFill>
            <a:ln w="12700">
              <a:solidFill>
                <a:schemeClr val="tx1"/>
              </a:solidFill>
              <a:prstDash val="solid"/>
              <a:miter lim="800000"/>
              <a:headEnd/>
              <a:tailEnd/>
            </a:ln>
          </p:spPr>
          <p:txBody>
            <a:bodyPr wrap="none" anchorCtr="1"/>
            <a:lstStyle/>
            <a:p>
              <a:pPr algn="ctr"/>
              <a:endParaRPr lang="en-US" altLang="zh-CN" sz="1400">
                <a:latin typeface="微软雅黑" pitchFamily="34" charset="-122"/>
                <a:ea typeface="微软雅黑" pitchFamily="34" charset="-122"/>
              </a:endParaRPr>
            </a:p>
          </p:txBody>
        </p:sp>
        <p:sp>
          <p:nvSpPr>
            <p:cNvPr id="204" name="Text Box 20"/>
            <p:cNvSpPr txBox="1">
              <a:spLocks noChangeArrowheads="1"/>
            </p:cNvSpPr>
            <p:nvPr/>
          </p:nvSpPr>
          <p:spPr bwMode="auto">
            <a:xfrm>
              <a:off x="762266" y="1365398"/>
              <a:ext cx="1235189" cy="1623264"/>
            </a:xfrm>
            <a:prstGeom prst="rect">
              <a:avLst/>
            </a:prstGeom>
            <a:noFill/>
            <a:ln w="9525">
              <a:noFill/>
              <a:miter lim="800000"/>
              <a:headEnd/>
              <a:tailEnd/>
            </a:ln>
            <a:effectLst/>
          </p:spPr>
          <p:txBody>
            <a:bodyPr wrap="square" anchor="ct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spcBef>
                  <a:spcPct val="50000"/>
                </a:spcBef>
                <a:defRPr/>
              </a:pPr>
              <a:r>
                <a:rPr lang="en-US" altLang="zh-CN" sz="1600" dirty="0" smtClean="0">
                  <a:latin typeface="微软雅黑" panose="020B0503020204020204" pitchFamily="34" charset="-122"/>
                  <a:ea typeface="微软雅黑" panose="020B0503020204020204" pitchFamily="34" charset="-122"/>
                </a:rPr>
                <a:t>Detail</a:t>
              </a:r>
              <a:endParaRPr lang="zh-CN" altLang="en-US" sz="1600" dirty="0">
                <a:latin typeface="微软雅黑" panose="020B0503020204020204" pitchFamily="34" charset="-122"/>
                <a:ea typeface="微软雅黑" panose="020B0503020204020204" pitchFamily="34" charset="-122"/>
              </a:endParaRPr>
            </a:p>
          </p:txBody>
        </p:sp>
      </p:grpSp>
      <p:grpSp>
        <p:nvGrpSpPr>
          <p:cNvPr id="171" name="Group 134"/>
          <p:cNvGrpSpPr/>
          <p:nvPr/>
        </p:nvGrpSpPr>
        <p:grpSpPr>
          <a:xfrm>
            <a:off x="6804247" y="3654755"/>
            <a:ext cx="1440160" cy="422317"/>
            <a:chOff x="2267744" y="1350669"/>
            <a:chExt cx="1872198" cy="1422179"/>
          </a:xfrm>
        </p:grpSpPr>
        <p:sp>
          <p:nvSpPr>
            <p:cNvPr id="193" name="Rounded Rectangle 192"/>
            <p:cNvSpPr/>
            <p:nvPr/>
          </p:nvSpPr>
          <p:spPr>
            <a:xfrm>
              <a:off x="2267744" y="1350669"/>
              <a:ext cx="1872198" cy="1422179"/>
            </a:xfrm>
            <a:prstGeom prst="roundRect">
              <a:avLst>
                <a:gd name="adj" fmla="val 0"/>
              </a:avLst>
            </a:prstGeom>
            <a:solidFill>
              <a:srgbClr val="CFEAF5"/>
            </a:solidFill>
            <a:ln w="12700">
              <a:solidFill>
                <a:schemeClr val="tx1"/>
              </a:solidFill>
              <a:prstDash val="solid"/>
              <a:miter lim="800000"/>
              <a:headEnd/>
              <a:tailEnd/>
            </a:ln>
          </p:spPr>
          <p:txBody>
            <a:bodyPr wrap="none" anchorCtr="1"/>
            <a:lstStyle/>
            <a:p>
              <a:pPr algn="ctr"/>
              <a:endParaRPr lang="en-US" altLang="zh-CN" sz="1400">
                <a:latin typeface="微软雅黑" pitchFamily="34" charset="-122"/>
                <a:ea typeface="微软雅黑" pitchFamily="34" charset="-122"/>
              </a:endParaRPr>
            </a:p>
          </p:txBody>
        </p:sp>
        <p:sp>
          <p:nvSpPr>
            <p:cNvPr id="186" name="Text Box 20"/>
            <p:cNvSpPr txBox="1">
              <a:spLocks noChangeArrowheads="1"/>
            </p:cNvSpPr>
            <p:nvPr/>
          </p:nvSpPr>
          <p:spPr bwMode="auto">
            <a:xfrm>
              <a:off x="2457936" y="1553834"/>
              <a:ext cx="1588397" cy="955220"/>
            </a:xfrm>
            <a:prstGeom prst="rect">
              <a:avLst/>
            </a:prstGeom>
            <a:noFill/>
            <a:ln w="9525">
              <a:noFill/>
              <a:miter lim="800000"/>
              <a:headEnd/>
              <a:tailEnd/>
            </a:ln>
            <a:effectLst/>
          </p:spPr>
          <p:txBody>
            <a:bodyPr wrap="square" anchor="ct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spcBef>
                  <a:spcPct val="50000"/>
                </a:spcBef>
                <a:defRPr/>
              </a:pPr>
              <a:r>
                <a:rPr lang="en-US" altLang="zh-CN" sz="1600" dirty="0" smtClean="0">
                  <a:latin typeface="微软雅黑" panose="020B0503020204020204" pitchFamily="34" charset="-122"/>
                  <a:ea typeface="微软雅黑" panose="020B0503020204020204" pitchFamily="34" charset="-122"/>
                </a:rPr>
                <a:t>MallDetail</a:t>
              </a:r>
              <a:endParaRPr lang="zh-CN" altLang="en-US" sz="1600" dirty="0">
                <a:latin typeface="微软雅黑" panose="020B0503020204020204" pitchFamily="34" charset="-122"/>
                <a:ea typeface="微软雅黑" panose="020B0503020204020204" pitchFamily="34" charset="-122"/>
              </a:endParaRPr>
            </a:p>
          </p:txBody>
        </p:sp>
      </p:grpSp>
      <p:grpSp>
        <p:nvGrpSpPr>
          <p:cNvPr id="207" name="Group 134"/>
          <p:cNvGrpSpPr/>
          <p:nvPr/>
        </p:nvGrpSpPr>
        <p:grpSpPr>
          <a:xfrm>
            <a:off x="3995935" y="1188966"/>
            <a:ext cx="1872198" cy="1447946"/>
            <a:chOff x="2267744" y="1121889"/>
            <a:chExt cx="1872198" cy="1728193"/>
          </a:xfrm>
        </p:grpSpPr>
        <p:grpSp>
          <p:nvGrpSpPr>
            <p:cNvPr id="208" name="Group 181"/>
            <p:cNvGrpSpPr/>
            <p:nvPr/>
          </p:nvGrpSpPr>
          <p:grpSpPr>
            <a:xfrm>
              <a:off x="2267744" y="1121889"/>
              <a:ext cx="1872198" cy="1728193"/>
              <a:chOff x="713557" y="754710"/>
              <a:chExt cx="1266417" cy="2807707"/>
            </a:xfrm>
            <a:solidFill>
              <a:srgbClr val="CFEAF5"/>
            </a:solidFill>
          </p:grpSpPr>
          <p:sp>
            <p:nvSpPr>
              <p:cNvPr id="217" name="Rounded Rectangle 216"/>
              <p:cNvSpPr/>
              <p:nvPr/>
            </p:nvSpPr>
            <p:spPr>
              <a:xfrm>
                <a:off x="713557" y="754710"/>
                <a:ext cx="1266417" cy="2807707"/>
              </a:xfrm>
              <a:prstGeom prst="roundRect">
                <a:avLst>
                  <a:gd name="adj" fmla="val 0"/>
                </a:avLst>
              </a:prstGeom>
              <a:grpFill/>
              <a:ln w="12700">
                <a:solidFill>
                  <a:schemeClr val="tx1"/>
                </a:solidFill>
                <a:prstDash val="solid"/>
                <a:miter lim="800000"/>
                <a:headEnd/>
                <a:tailEnd/>
              </a:ln>
            </p:spPr>
            <p:txBody>
              <a:bodyPr wrap="none" anchorCtr="1"/>
              <a:lstStyle/>
              <a:p>
                <a:pPr algn="ctr"/>
                <a:endParaRPr lang="en-US" altLang="zh-CN" sz="1400">
                  <a:latin typeface="微软雅黑" pitchFamily="34" charset="-122"/>
                  <a:ea typeface="微软雅黑" pitchFamily="34" charset="-122"/>
                </a:endParaRPr>
              </a:p>
            </p:txBody>
          </p:sp>
          <p:sp>
            <p:nvSpPr>
              <p:cNvPr id="218" name="AutoShape 11"/>
              <p:cNvSpPr>
                <a:spLocks noChangeArrowheads="1"/>
              </p:cNvSpPr>
              <p:nvPr/>
            </p:nvSpPr>
            <p:spPr bwMode="auto">
              <a:xfrm>
                <a:off x="759621" y="1448148"/>
                <a:ext cx="1166471" cy="853821"/>
              </a:xfrm>
              <a:prstGeom prst="roundRect">
                <a:avLst>
                  <a:gd name="adj" fmla="val 9940"/>
                </a:avLst>
              </a:prstGeom>
              <a:solidFill>
                <a:srgbClr val="ADD0E4"/>
              </a:solidFill>
              <a:ln w="12700">
                <a:solidFill>
                  <a:schemeClr val="tx1"/>
                </a:solidFill>
                <a:prstDash val="dash"/>
                <a:miter lim="800000"/>
                <a:headEnd/>
                <a:tailEnd/>
              </a:ln>
              <a:extLst/>
            </p:spPr>
            <p:txBody>
              <a:bodyPr wrap="none" anchor="ctr" anchorCtr="1"/>
              <a:lstStyle/>
              <a:p>
                <a:pPr algn="ctr"/>
                <a:endParaRPr lang="en-US" altLang="zh-CN" sz="1200" b="1" dirty="0" smtClean="0">
                  <a:latin typeface="微软雅黑" pitchFamily="34" charset="-122"/>
                  <a:ea typeface="微软雅黑" pitchFamily="34" charset="-122"/>
                </a:endParaRPr>
              </a:p>
              <a:p>
                <a:pPr algn="ctr"/>
                <a:endParaRPr lang="en-US" altLang="zh-CN" sz="1200" b="1" dirty="0" smtClean="0">
                  <a:latin typeface="微软雅黑" pitchFamily="34" charset="-122"/>
                  <a:ea typeface="微软雅黑" pitchFamily="34" charset="-122"/>
                </a:endParaRPr>
              </a:p>
              <a:p>
                <a:pPr algn="ctr"/>
                <a:endParaRPr lang="en-US" altLang="zh-CN" sz="1200" b="1" dirty="0" smtClean="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渲染引擎      </a:t>
                </a:r>
                <a:endParaRPr lang="en-US" altLang="zh-CN" sz="1200" dirty="0" smtClean="0">
                  <a:latin typeface="微软雅黑" pitchFamily="34" charset="-122"/>
                  <a:ea typeface="微软雅黑" pitchFamily="34" charset="-122"/>
                </a:endParaRPr>
              </a:p>
              <a:p>
                <a:pPr algn="ctr"/>
                <a:endParaRPr lang="en-US" altLang="zh-CN" sz="1200" b="1" dirty="0" smtClean="0">
                  <a:latin typeface="微软雅黑" pitchFamily="34" charset="-122"/>
                  <a:ea typeface="微软雅黑" pitchFamily="34" charset="-122"/>
                </a:endParaRPr>
              </a:p>
              <a:p>
                <a:pPr algn="ctr"/>
                <a:endParaRPr lang="en-US" altLang="zh-CN" sz="1200" b="1" dirty="0" smtClean="0">
                  <a:latin typeface="微软雅黑" pitchFamily="34" charset="-122"/>
                  <a:ea typeface="微软雅黑" pitchFamily="34" charset="-122"/>
                </a:endParaRPr>
              </a:p>
              <a:p>
                <a:pPr algn="ctr"/>
                <a:endParaRPr lang="en-US" altLang="zh-CN" sz="1200" b="1" dirty="0" smtClean="0">
                  <a:latin typeface="微软雅黑" pitchFamily="34" charset="-122"/>
                  <a:ea typeface="微软雅黑" pitchFamily="34" charset="-122"/>
                </a:endParaRPr>
              </a:p>
              <a:p>
                <a:pPr algn="ctr"/>
                <a:endParaRPr lang="en-US" altLang="zh-CN" sz="1200" b="1" dirty="0">
                  <a:latin typeface="微软雅黑" pitchFamily="34" charset="-122"/>
                  <a:ea typeface="微软雅黑" pitchFamily="34" charset="-122"/>
                </a:endParaRPr>
              </a:p>
            </p:txBody>
          </p:sp>
          <p:sp>
            <p:nvSpPr>
              <p:cNvPr id="219" name="AutoShape 11"/>
              <p:cNvSpPr>
                <a:spLocks noChangeArrowheads="1"/>
              </p:cNvSpPr>
              <p:nvPr/>
            </p:nvSpPr>
            <p:spPr bwMode="auto">
              <a:xfrm>
                <a:off x="810974" y="2632042"/>
                <a:ext cx="1033461" cy="722814"/>
              </a:xfrm>
              <a:prstGeom prst="roundRect">
                <a:avLst>
                  <a:gd name="adj" fmla="val 16667"/>
                </a:avLst>
              </a:prstGeom>
              <a:solidFill>
                <a:srgbClr val="ADD0E4"/>
              </a:solidFill>
              <a:ln w="12700">
                <a:solidFill>
                  <a:schemeClr val="tx1"/>
                </a:solidFill>
                <a:prstDash val="dash"/>
                <a:miter lim="800000"/>
                <a:headEnd/>
                <a:tailEnd/>
              </a:ln>
              <a:extLst/>
            </p:spPr>
            <p:txBody>
              <a:bodyPr wrap="none" anchor="ctr" anchorCtr="1"/>
              <a:lstStyle/>
              <a:p>
                <a:pPr algn="ctr"/>
                <a:r>
                  <a:rPr lang="en-US" altLang="zh-CN" sz="1200" dirty="0" err="1" smtClean="0">
                    <a:latin typeface="微软雅黑" pitchFamily="34" charset="-122"/>
                    <a:ea typeface="微软雅黑" pitchFamily="34" charset="-122"/>
                  </a:rPr>
                  <a:t>Tbmlfilter</a:t>
                </a:r>
                <a:endParaRPr lang="en-US" altLang="zh-CN" sz="1200" dirty="0" smtClean="0">
                  <a:latin typeface="微软雅黑" pitchFamily="34" charset="-122"/>
                  <a:ea typeface="微软雅黑" pitchFamily="34" charset="-122"/>
                </a:endParaRPr>
              </a:p>
              <a:p>
                <a:pPr algn="ctr"/>
                <a:r>
                  <a:rPr lang="en-US" altLang="zh-CN" sz="1200" dirty="0" smtClean="0">
                    <a:latin typeface="微软雅黑" pitchFamily="34" charset="-122"/>
                    <a:ea typeface="微软雅黑" pitchFamily="34" charset="-122"/>
                  </a:rPr>
                  <a:t>       --</a:t>
                </a:r>
                <a:r>
                  <a:rPr lang="en-US" altLang="zh-CN" sz="800" dirty="0" smtClean="0">
                    <a:latin typeface="微软雅黑" pitchFamily="34" charset="-122"/>
                    <a:ea typeface="微软雅黑" pitchFamily="34" charset="-122"/>
                  </a:rPr>
                  <a:t>diamondClient</a:t>
                </a:r>
                <a:endParaRPr lang="en-US" altLang="zh-CN" sz="800" dirty="0">
                  <a:latin typeface="微软雅黑" pitchFamily="34" charset="-122"/>
                  <a:ea typeface="微软雅黑" pitchFamily="34" charset="-122"/>
                </a:endParaRPr>
              </a:p>
            </p:txBody>
          </p:sp>
        </p:grpSp>
        <p:grpSp>
          <p:nvGrpSpPr>
            <p:cNvPr id="209" name="Group 106"/>
            <p:cNvGrpSpPr/>
            <p:nvPr/>
          </p:nvGrpSpPr>
          <p:grpSpPr>
            <a:xfrm>
              <a:off x="2771800" y="1836743"/>
              <a:ext cx="504056" cy="432048"/>
              <a:chOff x="2771800" y="1916831"/>
              <a:chExt cx="504056" cy="432048"/>
            </a:xfrm>
          </p:grpSpPr>
          <p:cxnSp>
            <p:nvCxnSpPr>
              <p:cNvPr id="213" name="Straight Arrow Connector 212"/>
              <p:cNvCxnSpPr/>
              <p:nvPr/>
            </p:nvCxnSpPr>
            <p:spPr>
              <a:xfrm>
                <a:off x="2915816" y="1916831"/>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p:nvPr/>
            </p:nvCxnSpPr>
            <p:spPr>
              <a:xfrm flipV="1">
                <a:off x="3275856" y="1916831"/>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 name="TextBox 214"/>
              <p:cNvSpPr txBox="1"/>
              <p:nvPr/>
            </p:nvSpPr>
            <p:spPr>
              <a:xfrm>
                <a:off x="2771800" y="1938318"/>
                <a:ext cx="504056" cy="215444"/>
              </a:xfrm>
              <a:prstGeom prst="rect">
                <a:avLst/>
              </a:prstGeom>
              <a:noFill/>
            </p:spPr>
            <p:txBody>
              <a:bodyPr wrap="square" rtlCol="0">
                <a:spAutoFit/>
              </a:bodyPr>
              <a:lstStyle/>
              <a:p>
                <a:r>
                  <a:rPr lang="zh-CN" altLang="en-US" sz="800" dirty="0" smtClean="0">
                    <a:latin typeface="微软雅黑" pitchFamily="34" charset="-122"/>
                    <a:ea typeface="微软雅黑" pitchFamily="34" charset="-122"/>
                  </a:rPr>
                  <a:t>过滤</a:t>
                </a:r>
                <a:endParaRPr lang="en-US" sz="800" dirty="0">
                  <a:latin typeface="微软雅黑" pitchFamily="34" charset="-122"/>
                  <a:ea typeface="微软雅黑" pitchFamily="34" charset="-122"/>
                </a:endParaRPr>
              </a:p>
            </p:txBody>
          </p:sp>
        </p:grpSp>
        <p:sp>
          <p:nvSpPr>
            <p:cNvPr id="210" name="Text Box 20"/>
            <p:cNvSpPr txBox="1">
              <a:spLocks noChangeArrowheads="1"/>
            </p:cNvSpPr>
            <p:nvPr/>
          </p:nvSpPr>
          <p:spPr bwMode="auto">
            <a:xfrm>
              <a:off x="2601952" y="1138150"/>
              <a:ext cx="1321976" cy="338554"/>
            </a:xfrm>
            <a:prstGeom prst="rect">
              <a:avLst/>
            </a:prstGeom>
            <a:noFill/>
            <a:ln w="9525">
              <a:noFill/>
              <a:miter lim="800000"/>
              <a:headEnd/>
              <a:tailEnd/>
            </a:ln>
            <a:effectLst/>
          </p:spPr>
          <p:txBody>
            <a:bodyPr wrap="square" anchor="ct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spcBef>
                  <a:spcPct val="50000"/>
                </a:spcBef>
                <a:defRPr/>
              </a:pPr>
              <a:r>
                <a:rPr lang="zh-CN" altLang="en-US" sz="1600" dirty="0" smtClean="0">
                  <a:latin typeface="微软雅黑" panose="020B0503020204020204" pitchFamily="34" charset="-122"/>
                  <a:ea typeface="微软雅黑" panose="020B0503020204020204" pitchFamily="34" charset="-122"/>
                </a:rPr>
                <a:t>服务端渲染</a:t>
              </a:r>
              <a:endParaRPr lang="zh-CN" altLang="en-US" sz="1600" dirty="0">
                <a:latin typeface="微软雅黑" panose="020B0503020204020204" pitchFamily="34" charset="-122"/>
                <a:ea typeface="微软雅黑" panose="020B0503020204020204" pitchFamily="34" charset="-122"/>
              </a:endParaRPr>
            </a:p>
          </p:txBody>
        </p:sp>
      </p:grpSp>
      <p:sp>
        <p:nvSpPr>
          <p:cNvPr id="220" name="Cloud Callout 219"/>
          <p:cNvSpPr/>
          <p:nvPr/>
        </p:nvSpPr>
        <p:spPr>
          <a:xfrm>
            <a:off x="3995935" y="2852936"/>
            <a:ext cx="1728192" cy="1025627"/>
          </a:xfrm>
          <a:prstGeom prst="cloudCallout">
            <a:avLst/>
          </a:prstGeom>
          <a:solidFill>
            <a:srgbClr val="A6D6E2">
              <a:alpha val="32941"/>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p:txBody>
      </p:sp>
      <p:sp>
        <p:nvSpPr>
          <p:cNvPr id="223" name="AutoShape 11"/>
          <p:cNvSpPr>
            <a:spLocks noChangeArrowheads="1"/>
          </p:cNvSpPr>
          <p:nvPr/>
        </p:nvSpPr>
        <p:spPr bwMode="auto">
          <a:xfrm>
            <a:off x="4499991" y="3058269"/>
            <a:ext cx="792088" cy="224769"/>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en-US" altLang="zh-CN" sz="1200" dirty="0" smtClean="0">
                <a:latin typeface="微软雅黑" pitchFamily="34" charset="-122"/>
                <a:ea typeface="微软雅黑" pitchFamily="34" charset="-122"/>
              </a:rPr>
              <a:t>-xml</a:t>
            </a:r>
            <a:r>
              <a:rPr lang="zh-CN" altLang="en-US" sz="1200" dirty="0" smtClean="0">
                <a:latin typeface="微软雅黑" pitchFamily="34" charset="-122"/>
                <a:ea typeface="微软雅黑" pitchFamily="34" charset="-122"/>
              </a:rPr>
              <a:t>文件</a:t>
            </a:r>
            <a:endParaRPr lang="en-US" altLang="zh-CN" sz="1200" dirty="0">
              <a:latin typeface="微软雅黑" pitchFamily="34" charset="-122"/>
              <a:ea typeface="微软雅黑" pitchFamily="34" charset="-122"/>
            </a:endParaRPr>
          </a:p>
        </p:txBody>
      </p:sp>
      <p:sp>
        <p:nvSpPr>
          <p:cNvPr id="224" name="AutoShape 11"/>
          <p:cNvSpPr>
            <a:spLocks noChangeArrowheads="1"/>
          </p:cNvSpPr>
          <p:nvPr/>
        </p:nvSpPr>
        <p:spPr bwMode="auto">
          <a:xfrm>
            <a:off x="4355975" y="3420255"/>
            <a:ext cx="1008112" cy="224769"/>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en-US" altLang="zh-CN" sz="1200" dirty="0" smtClean="0">
                <a:latin typeface="微软雅黑" pitchFamily="34" charset="-122"/>
                <a:ea typeface="微软雅黑" pitchFamily="34" charset="-122"/>
              </a:rPr>
              <a:t>Groovy</a:t>
            </a:r>
            <a:r>
              <a:rPr lang="zh-CN" altLang="en-US" sz="1200" dirty="0" smtClean="0">
                <a:latin typeface="微软雅黑" pitchFamily="34" charset="-122"/>
                <a:ea typeface="微软雅黑" pitchFamily="34" charset="-122"/>
              </a:rPr>
              <a:t>回调类</a:t>
            </a:r>
            <a:endParaRPr lang="en-US" altLang="zh-CN" sz="1200" dirty="0">
              <a:latin typeface="微软雅黑" pitchFamily="34" charset="-122"/>
              <a:ea typeface="微软雅黑" pitchFamily="34" charset="-122"/>
            </a:endParaRPr>
          </a:p>
        </p:txBody>
      </p:sp>
      <p:cxnSp>
        <p:nvCxnSpPr>
          <p:cNvPr id="226" name="Shape 225"/>
          <p:cNvCxnSpPr>
            <a:stCxn id="223" idx="3"/>
            <a:endCxn id="224" idx="3"/>
          </p:cNvCxnSpPr>
          <p:nvPr/>
        </p:nvCxnSpPr>
        <p:spPr>
          <a:xfrm>
            <a:off x="5292079" y="3170654"/>
            <a:ext cx="72008" cy="361986"/>
          </a:xfrm>
          <a:prstGeom prst="bentConnector3">
            <a:avLst>
              <a:gd name="adj1" fmla="val 417465"/>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0" name="TextBox 229"/>
          <p:cNvSpPr txBox="1"/>
          <p:nvPr/>
        </p:nvSpPr>
        <p:spPr>
          <a:xfrm>
            <a:off x="4571999" y="3757901"/>
            <a:ext cx="1368152" cy="309440"/>
          </a:xfrm>
          <a:prstGeom prst="rect">
            <a:avLst/>
          </a:prstGeom>
          <a:noFill/>
        </p:spPr>
        <p:txBody>
          <a:bodyPr wrap="square" rtlCol="0">
            <a:spAutoFit/>
          </a:bodyPr>
          <a:lstStyle/>
          <a:p>
            <a:r>
              <a:rPr lang="en-US" altLang="zh-CN" b="1" dirty="0" smtClean="0">
                <a:latin typeface="微软雅黑" pitchFamily="34" charset="-122"/>
                <a:ea typeface="微软雅黑" pitchFamily="34" charset="-122"/>
              </a:rPr>
              <a:t>diamond</a:t>
            </a:r>
            <a:endParaRPr lang="en-US" b="1" dirty="0">
              <a:latin typeface="微软雅黑" pitchFamily="34" charset="-122"/>
              <a:ea typeface="微软雅黑" pitchFamily="34" charset="-122"/>
            </a:endParaRPr>
          </a:p>
        </p:txBody>
      </p:sp>
      <p:cxnSp>
        <p:nvCxnSpPr>
          <p:cNvPr id="236" name="Straight Arrow Connector 235"/>
          <p:cNvCxnSpPr>
            <a:stCxn id="219" idx="2"/>
          </p:cNvCxnSpPr>
          <p:nvPr/>
        </p:nvCxnSpPr>
        <p:spPr>
          <a:xfrm>
            <a:off x="4903856" y="2529872"/>
            <a:ext cx="28184" cy="4167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p:nvPr/>
        </p:nvCxnSpPr>
        <p:spPr>
          <a:xfrm flipV="1">
            <a:off x="5364087" y="2586312"/>
            <a:ext cx="0" cy="26662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0" name="Rounded Rectangle 239"/>
          <p:cNvSpPr/>
          <p:nvPr/>
        </p:nvSpPr>
        <p:spPr>
          <a:xfrm>
            <a:off x="4067943" y="4481874"/>
            <a:ext cx="1872198" cy="429342"/>
          </a:xfrm>
          <a:prstGeom prst="roundRect">
            <a:avLst>
              <a:gd name="adj" fmla="val 0"/>
            </a:avLst>
          </a:prstGeom>
          <a:solidFill>
            <a:srgbClr val="CFEAF5"/>
          </a:solidFill>
          <a:ln w="12700">
            <a:solidFill>
              <a:schemeClr val="tx1"/>
            </a:solidFill>
            <a:prstDash val="solid"/>
            <a:miter lim="800000"/>
            <a:headEnd/>
            <a:tailEnd/>
          </a:ln>
        </p:spPr>
        <p:txBody>
          <a:bodyPr wrap="none" anchorCtr="1"/>
          <a:lstStyle/>
          <a:p>
            <a:pPr algn="ctr"/>
            <a:r>
              <a:rPr lang="zh-CN" altLang="en-US" sz="1400" dirty="0" smtClean="0">
                <a:latin typeface="微软雅黑" pitchFamily="34" charset="-122"/>
                <a:ea typeface="微软雅黑" pitchFamily="34" charset="-122"/>
              </a:rPr>
              <a:t>小二后台配置规则</a:t>
            </a:r>
            <a:endParaRPr lang="en-US" altLang="zh-CN" sz="1400" dirty="0" smtClean="0">
              <a:latin typeface="微软雅黑" pitchFamily="34" charset="-122"/>
              <a:ea typeface="微软雅黑" pitchFamily="34" charset="-122"/>
            </a:endParaRPr>
          </a:p>
          <a:p>
            <a:pPr algn="ctr"/>
            <a:r>
              <a:rPr lang="zh-CN" altLang="en-US" sz="1400" dirty="0" smtClean="0">
                <a:latin typeface="微软雅黑" pitchFamily="34" charset="-122"/>
                <a:ea typeface="微软雅黑" pitchFamily="34" charset="-122"/>
              </a:rPr>
              <a:t>推送</a:t>
            </a:r>
            <a:endParaRPr lang="en-US" altLang="zh-CN" sz="1400" dirty="0">
              <a:latin typeface="微软雅黑" pitchFamily="34" charset="-122"/>
              <a:ea typeface="微软雅黑" pitchFamily="34" charset="-122"/>
            </a:endParaRPr>
          </a:p>
        </p:txBody>
      </p:sp>
      <p:cxnSp>
        <p:nvCxnSpPr>
          <p:cNvPr id="242" name="Straight Arrow Connector 241"/>
          <p:cNvCxnSpPr/>
          <p:nvPr/>
        </p:nvCxnSpPr>
        <p:spPr>
          <a:xfrm flipV="1">
            <a:off x="5148063" y="3999226"/>
            <a:ext cx="0" cy="4826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3" name="Cloud Callout 242"/>
          <p:cNvSpPr/>
          <p:nvPr/>
        </p:nvSpPr>
        <p:spPr>
          <a:xfrm>
            <a:off x="6516215" y="1784493"/>
            <a:ext cx="1728192" cy="603310"/>
          </a:xfrm>
          <a:prstGeom prst="cloudCallout">
            <a:avLst/>
          </a:prstGeom>
          <a:solidFill>
            <a:srgbClr val="A6D6E2">
              <a:alpha val="32941"/>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html</a:t>
            </a:r>
          </a:p>
        </p:txBody>
      </p:sp>
      <p:cxnSp>
        <p:nvCxnSpPr>
          <p:cNvPr id="245" name="Straight Arrow Connector 244"/>
          <p:cNvCxnSpPr>
            <a:endCxn id="243" idx="0"/>
          </p:cNvCxnSpPr>
          <p:nvPr/>
        </p:nvCxnSpPr>
        <p:spPr>
          <a:xfrm>
            <a:off x="5868143" y="2086148"/>
            <a:ext cx="65343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a:endCxn id="203" idx="0"/>
          </p:cNvCxnSpPr>
          <p:nvPr/>
        </p:nvCxnSpPr>
        <p:spPr>
          <a:xfrm flipH="1">
            <a:off x="6942381" y="2466702"/>
            <a:ext cx="5882" cy="6636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p:nvPr/>
        </p:nvCxnSpPr>
        <p:spPr>
          <a:xfrm flipV="1">
            <a:off x="6804247" y="2327472"/>
            <a:ext cx="0" cy="7843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p:nvPr/>
        </p:nvCxnSpPr>
        <p:spPr>
          <a:xfrm>
            <a:off x="8028383" y="2267141"/>
            <a:ext cx="0" cy="13272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p:nvPr/>
        </p:nvCxnSpPr>
        <p:spPr>
          <a:xfrm flipV="1">
            <a:off x="7740351" y="2387803"/>
            <a:ext cx="0" cy="12669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0" name="TextBox 259"/>
          <p:cNvSpPr txBox="1"/>
          <p:nvPr/>
        </p:nvSpPr>
        <p:spPr>
          <a:xfrm>
            <a:off x="7020271" y="1484784"/>
            <a:ext cx="1080120" cy="309440"/>
          </a:xfrm>
          <a:prstGeom prst="rect">
            <a:avLst/>
          </a:prstGeom>
          <a:noFill/>
        </p:spPr>
        <p:txBody>
          <a:bodyPr wrap="square" rtlCol="0">
            <a:spAutoFit/>
          </a:bodyPr>
          <a:lstStyle/>
          <a:p>
            <a:r>
              <a:rPr lang="en-US" altLang="zh-CN" b="1" dirty="0" smtClean="0">
                <a:latin typeface="微软雅黑" pitchFamily="34" charset="-122"/>
                <a:ea typeface="微软雅黑" pitchFamily="34" charset="-122"/>
              </a:rPr>
              <a:t>tair</a:t>
            </a:r>
            <a:endParaRPr lang="en-US" b="1" dirty="0">
              <a:latin typeface="微软雅黑" pitchFamily="34" charset="-122"/>
              <a:ea typeface="微软雅黑" pitchFamily="34" charset="-122"/>
            </a:endParaRPr>
          </a:p>
        </p:txBody>
      </p:sp>
      <p:sp>
        <p:nvSpPr>
          <p:cNvPr id="263" name="TextBox 262"/>
          <p:cNvSpPr txBox="1"/>
          <p:nvPr/>
        </p:nvSpPr>
        <p:spPr>
          <a:xfrm>
            <a:off x="6372200" y="5229200"/>
            <a:ext cx="2340768" cy="1077218"/>
          </a:xfrm>
          <a:prstGeom prst="rect">
            <a:avLst/>
          </a:prstGeom>
          <a:solidFill>
            <a:srgbClr val="9BD45E"/>
          </a:solidFill>
          <a:ln w="12700">
            <a:solidFill>
              <a:schemeClr val="tx1"/>
            </a:solidFill>
          </a:ln>
        </p:spPr>
        <p:txBody>
          <a:bodyPr wrap="square" rtlCol="0">
            <a:spAutoFit/>
          </a:bodyPr>
          <a:lstStyle/>
          <a:p>
            <a:r>
              <a:rPr lang="zh-CN" altLang="en-US" sz="1600" b="1" dirty="0" smtClean="0">
                <a:latin typeface="微软雅黑" pitchFamily="34" charset="-122"/>
                <a:ea typeface="微软雅黑" pitchFamily="34" charset="-122"/>
              </a:rPr>
              <a:t>项目结果：</a:t>
            </a:r>
            <a:endParaRPr lang="en-US" sz="1600" b="1" dirty="0" smtClean="0">
              <a:latin typeface="微软雅黑" pitchFamily="34" charset="-122"/>
              <a:ea typeface="微软雅黑" pitchFamily="34" charset="-122"/>
            </a:endParaRPr>
          </a:p>
          <a:p>
            <a:r>
              <a:rPr lang="en-US" sz="1600" dirty="0" smtClean="0">
                <a:latin typeface="微软雅黑" pitchFamily="34" charset="-122"/>
                <a:ea typeface="微软雅黑" pitchFamily="34" charset="-122"/>
              </a:rPr>
              <a:t>1</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不用发系统</a:t>
            </a:r>
            <a:endParaRPr lang="en-US" altLang="zh-CN" sz="1600" dirty="0" smtClean="0">
              <a:latin typeface="微软雅黑" pitchFamily="34" charset="-122"/>
              <a:ea typeface="微软雅黑" pitchFamily="34" charset="-122"/>
            </a:endParaRPr>
          </a:p>
          <a:p>
            <a:r>
              <a:rPr lang="en-US" sz="1600" dirty="0" smtClean="0">
                <a:latin typeface="微软雅黑" pitchFamily="34" charset="-122"/>
                <a:ea typeface="微软雅黑" pitchFamily="34" charset="-122"/>
              </a:rPr>
              <a:t>2</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响应时间</a:t>
            </a:r>
            <a:r>
              <a:rPr lang="en-US" altLang="zh-CN" sz="1600" dirty="0" smtClean="0">
                <a:latin typeface="微软雅黑" pitchFamily="34" charset="-122"/>
                <a:ea typeface="微软雅黑" pitchFamily="34" charset="-122"/>
              </a:rPr>
              <a:t>:</a:t>
            </a:r>
          </a:p>
          <a:p>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“周”</a:t>
            </a:r>
            <a:r>
              <a:rPr lang="en-US" altLang="zh-CN" sz="1600" dirty="0" smtClean="0">
                <a:latin typeface="微软雅黑" pitchFamily="34" charset="-122"/>
                <a:ea typeface="微软雅黑" pitchFamily="34" charset="-122"/>
              </a:rPr>
              <a:t>=&gt;</a:t>
            </a:r>
            <a:r>
              <a:rPr lang="zh-CN" altLang="en-US" sz="1600" dirty="0" smtClean="0">
                <a:latin typeface="微软雅黑" pitchFamily="34" charset="-122"/>
                <a:ea typeface="微软雅黑" pitchFamily="34" charset="-122"/>
              </a:rPr>
              <a:t>“分钟”</a:t>
            </a:r>
            <a:endParaRPr lang="en-US" sz="1600" dirty="0">
              <a:latin typeface="微软雅黑" pitchFamily="34" charset="-122"/>
              <a:ea typeface="微软雅黑" pitchFamily="34" charset="-122"/>
            </a:endParaRPr>
          </a:p>
        </p:txBody>
      </p:sp>
      <p:sp>
        <p:nvSpPr>
          <p:cNvPr id="91" name="TextBox 90"/>
          <p:cNvSpPr txBox="1"/>
          <p:nvPr/>
        </p:nvSpPr>
        <p:spPr>
          <a:xfrm>
            <a:off x="539552" y="5229200"/>
            <a:ext cx="5256584" cy="1292662"/>
          </a:xfrm>
          <a:prstGeom prst="rect">
            <a:avLst/>
          </a:prstGeom>
          <a:noFill/>
        </p:spPr>
        <p:txBody>
          <a:bodyPr wrap="square" rtlCol="0">
            <a:spAutoFit/>
          </a:bodyPr>
          <a:lstStyle/>
          <a:p>
            <a:pPr marL="0" lvl="1">
              <a:buClr>
                <a:srgbClr val="C00000"/>
              </a:buClr>
            </a:pPr>
            <a:r>
              <a:rPr lang="zh-CN" altLang="en-US" b="1" dirty="0" smtClean="0">
                <a:latin typeface="微软雅黑" pitchFamily="34" charset="-122"/>
                <a:ea typeface="微软雅黑" pitchFamily="34" charset="-122"/>
              </a:rPr>
              <a:t>主要的技术点</a:t>
            </a:r>
            <a:endParaRPr lang="en-US" altLang="zh-CN" b="1" dirty="0" smtClean="0">
              <a:latin typeface="微软雅黑" pitchFamily="34" charset="-122"/>
              <a:ea typeface="微软雅黑" pitchFamily="34" charset="-122"/>
            </a:endParaRPr>
          </a:p>
          <a:p>
            <a:pPr marL="0" lvl="1">
              <a:buClr>
                <a:srgbClr val="C00000"/>
              </a:buClr>
            </a:pPr>
            <a:r>
              <a:rPr lang="en-US" altLang="zh-CN" sz="1400" dirty="0" smtClean="0">
                <a:latin typeface="微软雅黑" pitchFamily="34" charset="-122"/>
                <a:ea typeface="微软雅黑" pitchFamily="34" charset="-122"/>
              </a:rPr>
              <a:t>1. TBMLFilter</a:t>
            </a:r>
            <a:r>
              <a:rPr lang="zh-CN" altLang="en-US" sz="1400" dirty="0" smtClean="0">
                <a:latin typeface="微软雅黑" pitchFamily="34" charset="-122"/>
                <a:ea typeface="微软雅黑" pitchFamily="34" charset="-122"/>
              </a:rPr>
              <a:t>加载时机优化</a:t>
            </a:r>
            <a:endParaRPr lang="en-US" altLang="zh-CN" sz="1400" dirty="0" smtClean="0">
              <a:latin typeface="微软雅黑" pitchFamily="34" charset="-122"/>
              <a:ea typeface="微软雅黑" pitchFamily="34" charset="-122"/>
            </a:endParaRPr>
          </a:p>
          <a:p>
            <a:pPr marL="0" lvl="1">
              <a:buClr>
                <a:srgbClr val="C00000"/>
              </a:buClr>
            </a:pPr>
            <a:r>
              <a:rPr lang="en-US" altLang="zh-CN" sz="1400" dirty="0" smtClean="0">
                <a:latin typeface="微软雅黑" pitchFamily="34" charset="-122"/>
                <a:ea typeface="微软雅黑" pitchFamily="34" charset="-122"/>
              </a:rPr>
              <a:t>2. </a:t>
            </a:r>
            <a:r>
              <a:rPr lang="zh-CN" altLang="en-US" sz="1400" dirty="0" smtClean="0">
                <a:latin typeface="微软雅黑" pitchFamily="34" charset="-122"/>
                <a:ea typeface="微软雅黑" pitchFamily="34" charset="-122"/>
              </a:rPr>
              <a:t>过滤逻辑的动态化</a:t>
            </a:r>
            <a:endParaRPr lang="en-US" altLang="zh-CN" sz="1400" dirty="0" smtClean="0">
              <a:latin typeface="微软雅黑" pitchFamily="34" charset="-122"/>
              <a:ea typeface="微软雅黑" pitchFamily="34" charset="-122"/>
            </a:endParaRPr>
          </a:p>
          <a:p>
            <a:pPr marL="0" lvl="1">
              <a:buClr>
                <a:srgbClr val="C00000"/>
              </a:buClr>
            </a:pPr>
            <a:r>
              <a:rPr lang="zh-CN" altLang="en-US" b="1" dirty="0" smtClean="0">
                <a:latin typeface="微软雅黑" pitchFamily="34" charset="-122"/>
                <a:ea typeface="微软雅黑" pitchFamily="34" charset="-122"/>
              </a:rPr>
              <a:t>遇到的问题</a:t>
            </a:r>
            <a:endParaRPr lang="en-US" altLang="zh-CN" b="1" dirty="0" smtClean="0">
              <a:latin typeface="微软雅黑" pitchFamily="34" charset="-122"/>
              <a:ea typeface="微软雅黑" pitchFamily="34" charset="-122"/>
            </a:endParaRPr>
          </a:p>
          <a:p>
            <a:pPr marL="342900" lvl="1" indent="-342900">
              <a:buClr>
                <a:srgbClr val="C00000"/>
              </a:buClr>
            </a:pPr>
            <a:r>
              <a:rPr lang="en-US" altLang="zh-CN" sz="1400" dirty="0" err="1" smtClean="0">
                <a:latin typeface="微软雅黑" pitchFamily="34" charset="-122"/>
                <a:ea typeface="微软雅黑" pitchFamily="34" charset="-122"/>
              </a:rPr>
              <a:t>1</a:t>
            </a:r>
            <a:r>
              <a:rPr lang="en-US" altLang="zh-CN" sz="1400" dirty="0" err="1" smtClean="0">
                <a:latin typeface="微软雅黑" pitchFamily="34" charset="-122"/>
                <a:ea typeface="微软雅黑" pitchFamily="34" charset="-122"/>
              </a:rPr>
              <a:t>.TBMLFilter</a:t>
            </a:r>
            <a:r>
              <a:rPr lang="zh-CN" altLang="en-US" sz="1400" dirty="0" smtClean="0">
                <a:latin typeface="微软雅黑" pitchFamily="34" charset="-122"/>
                <a:ea typeface="微软雅黑" pitchFamily="34" charset="-122"/>
              </a:rPr>
              <a:t>死锁问题</a:t>
            </a:r>
            <a:endParaRPr lang="en-US" altLang="zh-CN" sz="1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785818" y="476672"/>
            <a:ext cx="8034654" cy="596462"/>
            <a:chOff x="785818" y="476672"/>
            <a:chExt cx="8034654" cy="596462"/>
          </a:xfrm>
        </p:grpSpPr>
        <p:cxnSp>
          <p:nvCxnSpPr>
            <p:cNvPr id="10" name="直接连接符 5"/>
            <p:cNvCxnSpPr/>
            <p:nvPr/>
          </p:nvCxnSpPr>
          <p:spPr>
            <a:xfrm>
              <a:off x="785818" y="1071546"/>
              <a:ext cx="7286644" cy="1588"/>
            </a:xfrm>
            <a:prstGeom prst="line">
              <a:avLst/>
            </a:prstGeom>
            <a:ln w="2222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1" name="矩形 6"/>
            <p:cNvSpPr/>
            <p:nvPr/>
          </p:nvSpPr>
          <p:spPr>
            <a:xfrm>
              <a:off x="829294" y="476672"/>
              <a:ext cx="214314" cy="5715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itchFamily="34" charset="-122"/>
                <a:ea typeface="微软雅黑" pitchFamily="34" charset="-122"/>
              </a:endParaRPr>
            </a:p>
          </p:txBody>
        </p:sp>
        <p:sp>
          <p:nvSpPr>
            <p:cNvPr id="12" name="TextBox 11"/>
            <p:cNvSpPr txBox="1"/>
            <p:nvPr/>
          </p:nvSpPr>
          <p:spPr>
            <a:xfrm>
              <a:off x="1142976" y="519063"/>
              <a:ext cx="7677496" cy="461665"/>
            </a:xfrm>
            <a:prstGeom prst="rect">
              <a:avLst/>
            </a:prstGeom>
            <a:noFill/>
          </p:spPr>
          <p:txBody>
            <a:bodyPr wrap="square" rtlCol="0">
              <a:spAutoFit/>
            </a:bodyPr>
            <a:lstStyle/>
            <a:p>
              <a:r>
                <a:rPr lang="en-US" altLang="zh-CN" sz="2400" b="1" dirty="0" smtClean="0">
                  <a:latin typeface="微软雅黑" pitchFamily="34" charset="-122"/>
                  <a:ea typeface="微软雅黑" pitchFamily="34" charset="-122"/>
                </a:rPr>
                <a:t>3.2.1 </a:t>
              </a:r>
              <a:r>
                <a:rPr lang="zh-CN" altLang="en-US" sz="2400" b="1" dirty="0" smtClean="0">
                  <a:latin typeface="微软雅黑" pitchFamily="34" charset="-122"/>
                  <a:ea typeface="微软雅黑" pitchFamily="34" charset="-122"/>
                </a:rPr>
                <a:t>构筑</a:t>
              </a:r>
              <a:r>
                <a:rPr lang="zh-CN" altLang="en-US" sz="2400" b="1" dirty="0" smtClean="0">
                  <a:latin typeface="微软雅黑" pitchFamily="34" charset="-122"/>
                  <a:ea typeface="微软雅黑" pitchFamily="34" charset="-122"/>
                </a:rPr>
                <a:t>安全防控体系</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基于</a:t>
              </a:r>
              <a:r>
                <a:rPr lang="en-US" altLang="zh-CN" sz="2400" b="1" dirty="0" smtClean="0">
                  <a:latin typeface="微软雅黑" pitchFamily="34" charset="-122"/>
                  <a:ea typeface="微软雅黑" pitchFamily="34" charset="-122"/>
                </a:rPr>
                <a:t>PhantomJS</a:t>
              </a:r>
              <a:r>
                <a:rPr lang="zh-CN" altLang="en-US" sz="2400" b="1" dirty="0" smtClean="0">
                  <a:latin typeface="微软雅黑" pitchFamily="34" charset="-122"/>
                  <a:ea typeface="微软雅黑" pitchFamily="34" charset="-122"/>
                </a:rPr>
                <a:t>的扫描系统</a:t>
              </a:r>
              <a:endParaRPr lang="en-US" altLang="zh-CN" sz="2400" b="1" dirty="0" smtClean="0">
                <a:latin typeface="微软雅黑" pitchFamily="34" charset="-122"/>
                <a:ea typeface="微软雅黑" pitchFamily="34" charset="-122"/>
              </a:endParaRPr>
            </a:p>
          </p:txBody>
        </p:sp>
      </p:grpSp>
      <p:sp>
        <p:nvSpPr>
          <p:cNvPr id="7" name="TextBox 6"/>
          <p:cNvSpPr txBox="1"/>
          <p:nvPr/>
        </p:nvSpPr>
        <p:spPr>
          <a:xfrm>
            <a:off x="755576" y="1196753"/>
            <a:ext cx="7560840" cy="5416868"/>
          </a:xfrm>
          <a:prstGeom prst="rect">
            <a:avLst/>
          </a:prstGeom>
          <a:noFill/>
        </p:spPr>
        <p:txBody>
          <a:bodyPr wrap="square" rtlCol="0">
            <a:spAutoFit/>
          </a:bodyPr>
          <a:lstStyle/>
          <a:p>
            <a:pPr marL="0" lvl="1">
              <a:buClr>
                <a:srgbClr val="C00000"/>
              </a:buClr>
            </a:pPr>
            <a:r>
              <a:rPr lang="zh-CN" altLang="en-US" sz="1400" dirty="0" smtClean="0">
                <a:latin typeface="微软雅黑" pitchFamily="34" charset="-122"/>
                <a:ea typeface="微软雅黑" pitchFamily="34" charset="-122"/>
              </a:rPr>
              <a:t>        被动</a:t>
            </a:r>
            <a:r>
              <a:rPr lang="zh-CN" altLang="en-US" sz="1400" dirty="0" smtClean="0">
                <a:latin typeface="微软雅黑" pitchFamily="34" charset="-122"/>
                <a:ea typeface="微软雅黑" pitchFamily="34" charset="-122"/>
              </a:rPr>
              <a:t>为主动的</a:t>
            </a:r>
            <a:r>
              <a:rPr lang="zh-CN" altLang="en-US" sz="1400" dirty="0" smtClean="0">
                <a:latin typeface="微软雅黑" pitchFamily="34" charset="-122"/>
                <a:ea typeface="微软雅黑" pitchFamily="34" charset="-122"/>
              </a:rPr>
              <a:t>关键是要能</a:t>
            </a:r>
            <a:r>
              <a:rPr lang="zh-CN" altLang="en-US" sz="1400" dirty="0" smtClean="0">
                <a:latin typeface="微软雅黑" pitchFamily="34" charset="-122"/>
                <a:ea typeface="微软雅黑" pitchFamily="34" charset="-122"/>
              </a:rPr>
              <a:t>识别</a:t>
            </a:r>
            <a:r>
              <a:rPr lang="zh-CN" altLang="en-US" sz="1400" dirty="0" smtClean="0">
                <a:latin typeface="微软雅黑" pitchFamily="34" charset="-122"/>
                <a:ea typeface="微软雅黑" pitchFamily="34" charset="-122"/>
              </a:rPr>
              <a:t>自动跳转</a:t>
            </a:r>
            <a:r>
              <a:rPr lang="zh-CN" altLang="en-US" sz="1400" dirty="0" smtClean="0">
                <a:latin typeface="微软雅黑" pitchFamily="34" charset="-122"/>
                <a:ea typeface="微软雅黑" pitchFamily="34" charset="-122"/>
              </a:rPr>
              <a:t>；自动</a:t>
            </a:r>
            <a:r>
              <a:rPr lang="zh-CN" altLang="en-US" sz="1400" dirty="0" smtClean="0">
                <a:latin typeface="微软雅黑" pitchFamily="34" charset="-122"/>
                <a:ea typeface="微软雅黑" pitchFamily="34" charset="-122"/>
              </a:rPr>
              <a:t>识别详情页等通过图片覆盖攻击伪造卖家信用评价等严重违规</a:t>
            </a:r>
            <a:r>
              <a:rPr lang="zh-CN" altLang="en-US" sz="1400" dirty="0" smtClean="0">
                <a:latin typeface="微软雅黑" pitchFamily="34" charset="-122"/>
                <a:ea typeface="微软雅黑" pitchFamily="34" charset="-122"/>
              </a:rPr>
              <a:t>，提醒</a:t>
            </a:r>
            <a:r>
              <a:rPr lang="zh-CN" altLang="en-US" sz="1400" dirty="0" smtClean="0">
                <a:latin typeface="微软雅黑" pitchFamily="34" charset="-122"/>
                <a:ea typeface="微软雅黑" pitchFamily="34" charset="-122"/>
              </a:rPr>
              <a:t>人工介入主动发现漏洞</a:t>
            </a:r>
            <a:r>
              <a:rPr lang="zh-CN" altLang="en-US" sz="1400" dirty="0" smtClean="0">
                <a:latin typeface="微软雅黑" pitchFamily="34" charset="-122"/>
                <a:ea typeface="微软雅黑" pitchFamily="34" charset="-122"/>
              </a:rPr>
              <a:t>。同时自动清理避免外面曝光。</a:t>
            </a:r>
            <a:endParaRPr lang="en-US" altLang="zh-CN" sz="1400" dirty="0" smtClean="0">
              <a:latin typeface="微软雅黑" pitchFamily="34" charset="-122"/>
              <a:ea typeface="微软雅黑" pitchFamily="34" charset="-122"/>
            </a:endParaRPr>
          </a:p>
          <a:p>
            <a:pPr marL="0" lvl="1">
              <a:buClr>
                <a:srgbClr val="C00000"/>
              </a:buClr>
            </a:pPr>
            <a:r>
              <a:rPr lang="zh-CN" altLang="en-US" sz="2000" b="1" dirty="0" smtClean="0">
                <a:latin typeface="微软雅黑" pitchFamily="34" charset="-122"/>
                <a:ea typeface="微软雅黑" pitchFamily="34" charset="-122"/>
              </a:rPr>
              <a:t>方案及技术点</a:t>
            </a:r>
            <a:endParaRPr lang="en-US" altLang="zh-CN" sz="2000" b="1" dirty="0" smtClean="0">
              <a:latin typeface="微软雅黑" pitchFamily="34" charset="-122"/>
              <a:ea typeface="微软雅黑" pitchFamily="34" charset="-122"/>
            </a:endParaRPr>
          </a:p>
          <a:p>
            <a:pPr marL="457200" lvl="2">
              <a:buClr>
                <a:srgbClr val="C00000"/>
              </a:buClr>
            </a:pPr>
            <a:r>
              <a:rPr lang="zh-CN" altLang="en-US" sz="1400" dirty="0" smtClean="0">
                <a:latin typeface="微软雅黑" pitchFamily="34" charset="-122"/>
                <a:ea typeface="微软雅黑" pitchFamily="34" charset="-122"/>
              </a:rPr>
              <a:t>对页面做 基于后端的文本分析和基于</a:t>
            </a:r>
            <a:r>
              <a:rPr lang="en-US" altLang="zh-CN" sz="1400" dirty="0" err="1" smtClean="0">
                <a:latin typeface="微软雅黑" pitchFamily="34" charset="-122"/>
                <a:ea typeface="微软雅黑" pitchFamily="34" charset="-122"/>
              </a:rPr>
              <a:t>PhantomJS</a:t>
            </a:r>
            <a:r>
              <a:rPr lang="zh-CN" altLang="en-US" sz="1400" dirty="0" smtClean="0">
                <a:latin typeface="微软雅黑" pitchFamily="34" charset="-122"/>
                <a:ea typeface="微软雅黑" pitchFamily="34" charset="-122"/>
              </a:rPr>
              <a:t>的扫描</a:t>
            </a:r>
            <a:endParaRPr lang="en-US" altLang="zh-CN" sz="1400" dirty="0" smtClean="0">
              <a:latin typeface="微软雅黑" pitchFamily="34" charset="-122"/>
              <a:ea typeface="微软雅黑" pitchFamily="34" charset="-122"/>
            </a:endParaRPr>
          </a:p>
          <a:p>
            <a:pPr marL="457200" lvl="2">
              <a:buClr>
                <a:srgbClr val="C00000"/>
              </a:buClr>
              <a:buFont typeface="Wingdings" pitchFamily="2" charset="2"/>
              <a:buChar char="p"/>
            </a:pPr>
            <a:r>
              <a:rPr lang="en-US" altLang="zh-CN" sz="1400" dirty="0" smtClean="0">
                <a:latin typeface="微软雅黑" pitchFamily="34" charset="-122"/>
                <a:ea typeface="微软雅黑" pitchFamily="34" charset="-122"/>
              </a:rPr>
              <a:t> DOM</a:t>
            </a:r>
            <a:r>
              <a:rPr lang="zh-CN" altLang="en-US" sz="1400" dirty="0" smtClean="0">
                <a:latin typeface="微软雅黑" pitchFamily="34" charset="-122"/>
                <a:ea typeface="微软雅黑" pitchFamily="34" charset="-122"/>
              </a:rPr>
              <a:t>需要延时分析及截图；</a:t>
            </a:r>
            <a:endParaRPr lang="en-US" altLang="zh-CN" sz="1400" dirty="0" smtClean="0">
              <a:latin typeface="微软雅黑" pitchFamily="34" charset="-122"/>
              <a:ea typeface="微软雅黑" pitchFamily="34" charset="-122"/>
            </a:endParaRPr>
          </a:p>
          <a:p>
            <a:pPr marL="457200" lvl="2">
              <a:buClr>
                <a:srgbClr val="C00000"/>
              </a:buClr>
              <a:buFont typeface="Wingdings" pitchFamily="2" charset="2"/>
              <a:buChar char="p"/>
            </a:pPr>
            <a:r>
              <a:rPr lang="en-US" altLang="zh-CN" sz="1400" dirty="0" smtClean="0">
                <a:latin typeface="微软雅黑" pitchFamily="34" charset="-122"/>
                <a:ea typeface="微软雅黑" pitchFamily="34" charset="-122"/>
              </a:rPr>
              <a:t> DOM</a:t>
            </a:r>
            <a:r>
              <a:rPr lang="zh-CN" altLang="en-US" sz="1400" dirty="0" smtClean="0">
                <a:latin typeface="微软雅黑" pitchFamily="34" charset="-122"/>
                <a:ea typeface="微软雅黑" pitchFamily="34" charset="-122"/>
              </a:rPr>
              <a:t>节点检查的方案</a:t>
            </a:r>
            <a:endParaRPr lang="en-US" altLang="zh-CN" sz="1400" dirty="0" smtClean="0">
              <a:latin typeface="微软雅黑" pitchFamily="34" charset="-122"/>
              <a:ea typeface="微软雅黑" pitchFamily="34" charset="-122"/>
            </a:endParaRPr>
          </a:p>
          <a:p>
            <a:pPr marL="457200" lvl="2">
              <a:buClr>
                <a:srgbClr val="C00000"/>
              </a:buClr>
              <a:buFont typeface="Wingdings" pitchFamily="2" charset="2"/>
              <a:buChar char="p"/>
            </a:pPr>
            <a:r>
              <a:rPr lang="en-US" altLang="zh-CN" sz="1400" dirty="0" smtClean="0">
                <a:latin typeface="微软雅黑" pitchFamily="34" charset="-122"/>
                <a:ea typeface="微软雅黑" pitchFamily="34" charset="-122"/>
              </a:rPr>
              <a:t> PhantomJS</a:t>
            </a:r>
            <a:r>
              <a:rPr lang="zh-CN" altLang="en-US" sz="1400" dirty="0" smtClean="0">
                <a:latin typeface="微软雅黑" pitchFamily="34" charset="-122"/>
                <a:ea typeface="微软雅黑" pitchFamily="34" charset="-122"/>
              </a:rPr>
              <a:t>的超时</a:t>
            </a:r>
            <a:r>
              <a:rPr lang="zh-CN" altLang="en-US" sz="1400" dirty="0" smtClean="0">
                <a:latin typeface="微软雅黑" pitchFamily="34" charset="-122"/>
                <a:ea typeface="微软雅黑" pitchFamily="34" charset="-122"/>
              </a:rPr>
              <a:t>问题</a:t>
            </a:r>
            <a:endParaRPr lang="en-US" altLang="zh-CN" sz="1400" dirty="0" smtClean="0">
              <a:latin typeface="微软雅黑" pitchFamily="34" charset="-122"/>
              <a:ea typeface="微软雅黑" pitchFamily="34" charset="-122"/>
            </a:endParaRPr>
          </a:p>
          <a:p>
            <a:pPr marL="0" lvl="1">
              <a:buClr>
                <a:srgbClr val="C00000"/>
              </a:buClr>
            </a:pPr>
            <a:r>
              <a:rPr lang="zh-CN" altLang="en-US" sz="2000" b="1" dirty="0" smtClean="0">
                <a:latin typeface="微软雅黑" pitchFamily="34" charset="-122"/>
                <a:ea typeface="微软雅黑" pitchFamily="34" charset="-122"/>
              </a:rPr>
              <a:t>性能问题及消息机制选型</a:t>
            </a:r>
            <a:endParaRPr lang="en-US" altLang="zh-CN" sz="2000" b="1" dirty="0" smtClean="0">
              <a:latin typeface="微软雅黑" pitchFamily="34" charset="-122"/>
              <a:ea typeface="微软雅黑" pitchFamily="34" charset="-122"/>
            </a:endParaRPr>
          </a:p>
          <a:p>
            <a:pPr marL="800100" lvl="2" indent="-342900">
              <a:buClr>
                <a:srgbClr val="C00000"/>
              </a:buClr>
            </a:pPr>
            <a:r>
              <a:rPr lang="en-US" altLang="zh-CN" sz="1400" dirty="0" smtClean="0">
                <a:latin typeface="微软雅黑" pitchFamily="34" charset="-122"/>
                <a:ea typeface="微软雅黑" pitchFamily="34" charset="-122"/>
              </a:rPr>
              <a:t>1. </a:t>
            </a:r>
            <a:r>
              <a:rPr lang="zh-CN" altLang="en-US" sz="1400" dirty="0" smtClean="0">
                <a:latin typeface="微软雅黑" pitchFamily="34" charset="-122"/>
                <a:ea typeface="微软雅黑" pitchFamily="34" charset="-122"/>
              </a:rPr>
              <a:t>每一个页面</a:t>
            </a:r>
            <a:r>
              <a:rPr lang="en-US" altLang="zh-CN" sz="1400" dirty="0" err="1" smtClean="0">
                <a:latin typeface="微软雅黑" pitchFamily="34" charset="-122"/>
                <a:ea typeface="微软雅黑" pitchFamily="34" charset="-122"/>
              </a:rPr>
              <a:t>PhantomJS</a:t>
            </a:r>
            <a:r>
              <a:rPr lang="zh-CN" altLang="en-US" sz="1400" dirty="0" smtClean="0">
                <a:latin typeface="微软雅黑" pitchFamily="34" charset="-122"/>
                <a:ea typeface="微软雅黑" pitchFamily="34" charset="-122"/>
              </a:rPr>
              <a:t>进程</a:t>
            </a:r>
            <a:r>
              <a:rPr lang="zh-CN" altLang="en-US" sz="1400" dirty="0" smtClean="0">
                <a:latin typeface="微软雅黑" pitchFamily="34" charset="-122"/>
                <a:ea typeface="微软雅黑" pitchFamily="34" charset="-122"/>
              </a:rPr>
              <a:t>执行耗时平均</a:t>
            </a:r>
            <a:r>
              <a:rPr lang="en-US" altLang="zh-CN" sz="1400" dirty="0" err="1" smtClean="0">
                <a:latin typeface="微软雅黑" pitchFamily="34" charset="-122"/>
                <a:ea typeface="微软雅黑" pitchFamily="34" charset="-122"/>
              </a:rPr>
              <a:t>1s</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a:t>
            </a:r>
            <a:r>
              <a:rPr lang="en-US" altLang="zh-CN" sz="1400" dirty="0" smtClean="0">
                <a:latin typeface="微软雅黑" pitchFamily="34" charset="-122"/>
                <a:ea typeface="微软雅黑" pitchFamily="34" charset="-122"/>
              </a:rPr>
              <a:t>5</a:t>
            </a:r>
            <a:r>
              <a:rPr lang="zh-CN" altLang="en-US" sz="1400" dirty="0" smtClean="0">
                <a:latin typeface="微软雅黑" pitchFamily="34" charset="-122"/>
                <a:ea typeface="微软雅黑" pitchFamily="34" charset="-122"/>
              </a:rPr>
              <a:t>核机器每秒</a:t>
            </a:r>
            <a:r>
              <a:rPr lang="zh-CN" altLang="en-US" sz="1400" dirty="0" smtClean="0">
                <a:latin typeface="微软雅黑" pitchFamily="34" charset="-122"/>
                <a:ea typeface="微软雅黑" pitchFamily="34" charset="-122"/>
              </a:rPr>
              <a:t>处理</a:t>
            </a:r>
            <a:r>
              <a:rPr lang="en-US" altLang="zh-CN" sz="1400" dirty="0" smtClean="0">
                <a:latin typeface="微软雅黑" pitchFamily="34" charset="-122"/>
                <a:ea typeface="微软雅黑" pitchFamily="34" charset="-122"/>
              </a:rPr>
              <a:t>3.3</a:t>
            </a:r>
            <a:r>
              <a:rPr lang="zh-CN" altLang="en-US" sz="1400" dirty="0" smtClean="0">
                <a:latin typeface="微软雅黑" pitchFamily="34" charset="-122"/>
                <a:ea typeface="微软雅黑" pitchFamily="34" charset="-122"/>
              </a:rPr>
              <a:t>个页面</a:t>
            </a:r>
            <a:r>
              <a:rPr lang="zh-CN" altLang="en-US" sz="1400" dirty="0" smtClean="0">
                <a:latin typeface="微软雅黑" pitchFamily="34" charset="-122"/>
                <a:ea typeface="微软雅黑" pitchFamily="34" charset="-122"/>
              </a:rPr>
              <a:t>左右</a:t>
            </a:r>
            <a:r>
              <a:rPr lang="zh-CN" altLang="en-US" sz="1400" dirty="0" smtClean="0">
                <a:latin typeface="微软雅黑" pitchFamily="34" charset="-122"/>
                <a:ea typeface="微软雅黑" pitchFamily="34" charset="-122"/>
              </a:rPr>
              <a:t>；</a:t>
            </a:r>
            <a:endParaRPr lang="en-US" altLang="zh-CN" sz="1400" dirty="0" err="1" smtClean="0">
              <a:latin typeface="微软雅黑" pitchFamily="34" charset="-122"/>
              <a:ea typeface="微软雅黑" pitchFamily="34" charset="-122"/>
            </a:endParaRPr>
          </a:p>
          <a:p>
            <a:pPr marL="800100" lvl="2" indent="-342900">
              <a:buClr>
                <a:srgbClr val="C00000"/>
              </a:buClr>
            </a:pPr>
            <a:r>
              <a:rPr lang="en-US" altLang="zh-CN" sz="1400" dirty="0" smtClean="0">
                <a:latin typeface="微软雅黑" pitchFamily="34" charset="-122"/>
                <a:ea typeface="微软雅黑" pitchFamily="34" charset="-122"/>
              </a:rPr>
              <a:t>2.</a:t>
            </a:r>
            <a:r>
              <a:rPr lang="zh-CN" altLang="en-US" sz="1400" dirty="0" smtClean="0">
                <a:latin typeface="微软雅黑" pitchFamily="34" charset="-122"/>
                <a:ea typeface="微软雅黑" pitchFamily="34" charset="-122"/>
              </a:rPr>
              <a:t>一天总发布量约</a:t>
            </a:r>
            <a:r>
              <a:rPr lang="en-US" altLang="zh-CN" sz="1400" dirty="0" err="1" smtClean="0">
                <a:latin typeface="微软雅黑" pitchFamily="34" charset="-122"/>
                <a:ea typeface="微软雅黑" pitchFamily="34" charset="-122"/>
              </a:rPr>
              <a:t>120w</a:t>
            </a:r>
            <a:r>
              <a:rPr lang="zh-CN" altLang="en-US" sz="1400" dirty="0" smtClean="0">
                <a:latin typeface="微软雅黑" pitchFamily="34" charset="-122"/>
                <a:ea typeface="微软雅黑" pitchFamily="34" charset="-122"/>
              </a:rPr>
              <a:t>人次，但白天发布高峰有每秒</a:t>
            </a:r>
            <a:r>
              <a:rPr lang="en-US" altLang="zh-CN" sz="1400" dirty="0" smtClean="0">
                <a:latin typeface="微软雅黑" pitchFamily="34" charset="-122"/>
                <a:ea typeface="微软雅黑" pitchFamily="34" charset="-122"/>
              </a:rPr>
              <a:t>40</a:t>
            </a:r>
            <a:r>
              <a:rPr lang="zh-CN" altLang="en-US" sz="1400" dirty="0" smtClean="0">
                <a:latin typeface="微软雅黑" pitchFamily="34" charset="-122"/>
                <a:ea typeface="微软雅黑" pitchFamily="34" charset="-122"/>
              </a:rPr>
              <a:t>个页面</a:t>
            </a:r>
            <a:r>
              <a:rPr lang="en-US" altLang="zh-CN" sz="1400" dirty="0" smtClean="0">
                <a:latin typeface="微软雅黑" pitchFamily="34" charset="-122"/>
                <a:ea typeface="微软雅黑" pitchFamily="34" charset="-122"/>
              </a:rPr>
              <a:t>80</a:t>
            </a:r>
            <a:r>
              <a:rPr lang="zh-CN" altLang="en-US" sz="1400" dirty="0" smtClean="0">
                <a:latin typeface="微软雅黑" pitchFamily="34" charset="-122"/>
                <a:ea typeface="微软雅黑" pitchFamily="34" charset="-122"/>
              </a:rPr>
              <a:t>个页面；</a:t>
            </a:r>
            <a:endParaRPr lang="en-US" altLang="zh-CN" sz="1400" dirty="0" smtClean="0">
              <a:latin typeface="微软雅黑" pitchFamily="34" charset="-122"/>
              <a:ea typeface="微软雅黑" pitchFamily="34" charset="-122"/>
            </a:endParaRPr>
          </a:p>
          <a:p>
            <a:pPr marL="800100" lvl="2" indent="-342900">
              <a:buClr>
                <a:srgbClr val="C00000"/>
              </a:buClr>
            </a:pPr>
            <a:r>
              <a:rPr lang="en-US" altLang="zh-CN" sz="1400" dirty="0" smtClean="0">
                <a:latin typeface="微软雅黑" pitchFamily="34" charset="-122"/>
                <a:ea typeface="微软雅黑" pitchFamily="34" charset="-122"/>
              </a:rPr>
              <a:t>3. </a:t>
            </a:r>
            <a:r>
              <a:rPr lang="en-US" altLang="zh-CN" sz="1400" dirty="0" err="1" smtClean="0">
                <a:latin typeface="微软雅黑" pitchFamily="34" charset="-122"/>
                <a:ea typeface="微软雅黑" pitchFamily="34" charset="-122"/>
              </a:rPr>
              <a:t>metaQ</a:t>
            </a:r>
            <a:r>
              <a:rPr lang="en-US" altLang="zh-CN" sz="1400" dirty="0" smtClean="0">
                <a:latin typeface="微软雅黑" pitchFamily="34" charset="-122"/>
                <a:ea typeface="微软雅黑" pitchFamily="34" charset="-122"/>
              </a:rPr>
              <a:t> pull</a:t>
            </a:r>
            <a:r>
              <a:rPr lang="zh-CN" altLang="en-US" sz="1400" dirty="0" smtClean="0">
                <a:latin typeface="微软雅黑" pitchFamily="34" charset="-122"/>
                <a:ea typeface="微软雅黑" pitchFamily="34" charset="-122"/>
              </a:rPr>
              <a:t>机制更合适，但上游店铺发布链路使用</a:t>
            </a:r>
            <a:r>
              <a:rPr lang="en-US" altLang="zh-CN" sz="1400" dirty="0" smtClean="0">
                <a:latin typeface="微软雅黑" pitchFamily="34" charset="-122"/>
                <a:ea typeface="微软雅黑" pitchFamily="34" charset="-122"/>
              </a:rPr>
              <a:t>notify</a:t>
            </a:r>
            <a:r>
              <a:rPr lang="zh-CN" altLang="en-US" sz="1400" dirty="0" smtClean="0">
                <a:latin typeface="微软雅黑" pitchFamily="34" charset="-122"/>
                <a:ea typeface="微软雅黑" pitchFamily="34" charset="-122"/>
              </a:rPr>
              <a:t>，没有再引入</a:t>
            </a:r>
            <a:r>
              <a:rPr lang="en-US" altLang="zh-CN" sz="1400" dirty="0" err="1" smtClean="0">
                <a:latin typeface="微软雅黑" pitchFamily="34" charset="-122"/>
                <a:ea typeface="微软雅黑" pitchFamily="34" charset="-122"/>
              </a:rPr>
              <a:t>metaq</a:t>
            </a:r>
            <a:r>
              <a:rPr lang="zh-CN" altLang="en-US" sz="1400" dirty="0" smtClean="0">
                <a:latin typeface="微软雅黑" pitchFamily="34" charset="-122"/>
                <a:ea typeface="微软雅黑" pitchFamily="34" charset="-122"/>
              </a:rPr>
              <a:t>。</a:t>
            </a:r>
            <a:endParaRPr lang="en-US" altLang="zh-CN" sz="1400" dirty="0" smtClean="0">
              <a:latin typeface="微软雅黑" pitchFamily="34" charset="-122"/>
              <a:ea typeface="微软雅黑" pitchFamily="34" charset="-122"/>
            </a:endParaRPr>
          </a:p>
          <a:p>
            <a:pPr marL="800100" lvl="2" indent="-342900">
              <a:buClr>
                <a:srgbClr val="C00000"/>
              </a:buClr>
            </a:pPr>
            <a:r>
              <a:rPr lang="en-US" altLang="zh-CN" sz="1400" dirty="0" smtClean="0">
                <a:latin typeface="微软雅黑" pitchFamily="34" charset="-122"/>
                <a:ea typeface="微软雅黑" pitchFamily="34" charset="-122"/>
              </a:rPr>
              <a:t>4. </a:t>
            </a:r>
            <a:r>
              <a:rPr lang="zh-CN" altLang="en-US" sz="1400" dirty="0" smtClean="0">
                <a:latin typeface="微软雅黑" pitchFamily="34" charset="-122"/>
                <a:ea typeface="微软雅黑" pitchFamily="34" charset="-122"/>
              </a:rPr>
              <a:t>最后方案：</a:t>
            </a:r>
            <a:r>
              <a:rPr lang="en-US" altLang="zh-CN" sz="1400" dirty="0" smtClean="0">
                <a:latin typeface="微软雅黑" pitchFamily="34" charset="-122"/>
                <a:ea typeface="微软雅黑" pitchFamily="34" charset="-122"/>
              </a:rPr>
              <a:t>notify</a:t>
            </a:r>
            <a:r>
              <a:rPr lang="zh-CN" altLang="en-US" sz="1400" dirty="0" smtClean="0">
                <a:latin typeface="微软雅黑" pitchFamily="34" charset="-122"/>
                <a:ea typeface="微软雅黑" pitchFamily="34" charset="-122"/>
              </a:rPr>
              <a:t>消息</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本地文件存储变相实现</a:t>
            </a:r>
            <a:r>
              <a:rPr lang="en-US" altLang="zh-CN" sz="1400" dirty="0" smtClean="0">
                <a:latin typeface="微软雅黑" pitchFamily="34" charset="-122"/>
                <a:ea typeface="微软雅黑" pitchFamily="34" charset="-122"/>
              </a:rPr>
              <a:t>Pull</a:t>
            </a:r>
            <a:r>
              <a:rPr lang="zh-CN" altLang="en-US" sz="1400" dirty="0" smtClean="0">
                <a:latin typeface="微软雅黑" pitchFamily="34" charset="-122"/>
                <a:ea typeface="微软雅黑" pitchFamily="34" charset="-122"/>
              </a:rPr>
              <a:t>机制的消息处理。</a:t>
            </a:r>
            <a:endParaRPr lang="en-US" altLang="zh-CN" sz="1400" dirty="0" smtClean="0">
              <a:latin typeface="微软雅黑" pitchFamily="34" charset="-122"/>
              <a:ea typeface="微软雅黑" pitchFamily="34" charset="-122"/>
            </a:endParaRPr>
          </a:p>
          <a:p>
            <a:pPr marL="800100" lvl="2" indent="-342900">
              <a:buClr>
                <a:srgbClr val="C00000"/>
              </a:buClr>
            </a:pPr>
            <a:r>
              <a:rPr lang="zh-CN" altLang="en-US" sz="1400" dirty="0" smtClean="0">
                <a:latin typeface="微软雅黑" pitchFamily="34" charset="-122"/>
                <a:ea typeface="微软雅黑" pitchFamily="34" charset="-122"/>
              </a:rPr>
              <a:t> </a:t>
            </a:r>
            <a:endParaRPr lang="en-US" altLang="zh-CN" sz="1400" dirty="0" smtClean="0">
              <a:latin typeface="微软雅黑" pitchFamily="34" charset="-122"/>
              <a:ea typeface="微软雅黑" pitchFamily="34" charset="-122"/>
            </a:endParaRPr>
          </a:p>
          <a:p>
            <a:pPr marL="0" lvl="1">
              <a:buClr>
                <a:srgbClr val="C00000"/>
              </a:buClr>
            </a:pPr>
            <a:r>
              <a:rPr lang="zh-CN" altLang="en-US" sz="2000" b="1" dirty="0" smtClean="0">
                <a:latin typeface="微软雅黑" pitchFamily="34" charset="-122"/>
                <a:ea typeface="微软雅黑" pitchFamily="34" charset="-122"/>
              </a:rPr>
              <a:t>项目</a:t>
            </a:r>
            <a:r>
              <a:rPr lang="zh-CN" altLang="en-US" sz="2000" b="1" dirty="0" smtClean="0">
                <a:latin typeface="微软雅黑" pitchFamily="34" charset="-122"/>
                <a:ea typeface="微软雅黑" pitchFamily="34" charset="-122"/>
              </a:rPr>
              <a:t>结果</a:t>
            </a:r>
            <a:endParaRPr lang="en-US" altLang="zh-CN" sz="2000" b="1" dirty="0" smtClean="0">
              <a:latin typeface="微软雅黑" pitchFamily="34" charset="-122"/>
              <a:ea typeface="微软雅黑" pitchFamily="34" charset="-122"/>
            </a:endParaRPr>
          </a:p>
          <a:p>
            <a:pPr marL="457200" lvl="2">
              <a:buClr>
                <a:srgbClr val="C00000"/>
              </a:buClr>
              <a:buFont typeface="Wingdings" pitchFamily="2" charset="2"/>
              <a:buChar char="p"/>
            </a:pPr>
            <a:r>
              <a:rPr lang="en-US" altLang="zh-CN" sz="1400" dirty="0" smtClean="0">
                <a:latin typeface="微软雅黑" pitchFamily="34" charset="-122"/>
                <a:ea typeface="微软雅黑" pitchFamily="34" charset="-122"/>
              </a:rPr>
              <a:t> </a:t>
            </a:r>
            <a:r>
              <a:rPr lang="en-US" altLang="zh-CN" sz="1400" dirty="0" smtClean="0">
                <a:latin typeface="微软雅黑" pitchFamily="34" charset="-122"/>
                <a:ea typeface="微软雅黑" pitchFamily="34" charset="-122"/>
                <a:hlinkClick r:id="rId3" action="ppaction://hlinkfile"/>
              </a:rPr>
              <a:t>PhantomJS</a:t>
            </a:r>
            <a:r>
              <a:rPr lang="zh-CN" altLang="en-US" sz="1400" dirty="0" smtClean="0">
                <a:latin typeface="微软雅黑" pitchFamily="34" charset="-122"/>
                <a:ea typeface="微软雅黑" pitchFamily="34" charset="-122"/>
                <a:hlinkClick r:id="rId3" action="ppaction://hlinkfile"/>
              </a:rPr>
              <a:t>自动扫描违规清理用户列表</a:t>
            </a:r>
            <a:r>
              <a:rPr lang="en-US" altLang="zh-CN" sz="1400" dirty="0" smtClean="0">
                <a:latin typeface="微软雅黑" pitchFamily="34" charset="-122"/>
                <a:ea typeface="微软雅黑" pitchFamily="34" charset="-122"/>
                <a:hlinkClick r:id="rId3" action="ppaction://hlinkfile"/>
              </a:rPr>
              <a:t> </a:t>
            </a:r>
            <a:endParaRPr lang="en-US" altLang="zh-CN" sz="1400" dirty="0" smtClean="0">
              <a:latin typeface="微软雅黑" pitchFamily="34" charset="-122"/>
              <a:ea typeface="微软雅黑" pitchFamily="34" charset="-122"/>
            </a:endParaRPr>
          </a:p>
          <a:p>
            <a:pPr marL="457200" lvl="2">
              <a:buClr>
                <a:srgbClr val="C00000"/>
              </a:buClr>
              <a:buFont typeface="Wingdings" pitchFamily="2" charset="2"/>
              <a:buChar char="p"/>
            </a:pPr>
            <a:r>
              <a:rPr lang="zh-CN" altLang="en-US" sz="1400" dirty="0" smtClean="0">
                <a:latin typeface="微软雅黑" pitchFamily="34" charset="-122"/>
                <a:ea typeface="微软雅黑" pitchFamily="34" charset="-122"/>
                <a:hlinkClick r:id="rId4" action="ppaction://hlinkfile"/>
              </a:rPr>
              <a:t>扫描并自动清理的违规用户</a:t>
            </a:r>
            <a:r>
              <a:rPr lang="zh-CN" altLang="en-US" sz="1400" dirty="0" smtClean="0">
                <a:latin typeface="微软雅黑" pitchFamily="34" charset="-122"/>
                <a:ea typeface="微软雅黑" pitchFamily="34" charset="-122"/>
                <a:hlinkClick r:id="rId4" action="ppaction://hlinkfile"/>
              </a:rPr>
              <a:t>实例</a:t>
            </a:r>
            <a:endParaRPr lang="en-US" altLang="zh-CN" sz="1400" dirty="0" smtClean="0">
              <a:latin typeface="微软雅黑" pitchFamily="34" charset="-122"/>
              <a:ea typeface="微软雅黑" pitchFamily="34" charset="-122"/>
            </a:endParaRPr>
          </a:p>
          <a:p>
            <a:pPr marL="457200" lvl="2">
              <a:buClr>
                <a:srgbClr val="C00000"/>
              </a:buClr>
              <a:buFont typeface="Wingdings" pitchFamily="2" charset="2"/>
              <a:buChar char="p"/>
            </a:pPr>
            <a:r>
              <a:rPr lang="zh-CN" altLang="en-US" sz="1400" dirty="0" smtClean="0">
                <a:latin typeface="微软雅黑" pitchFamily="34" charset="-122"/>
                <a:ea typeface="微软雅黑" pitchFamily="34" charset="-122"/>
              </a:rPr>
              <a:t>获得共享</a:t>
            </a:r>
            <a:r>
              <a:rPr lang="en-US" altLang="zh-CN" sz="1400" dirty="0" smtClean="0">
                <a:latin typeface="微软雅黑" pitchFamily="34" charset="-122"/>
                <a:ea typeface="微软雅黑" pitchFamily="34" charset="-122"/>
              </a:rPr>
              <a:t>BU</a:t>
            </a:r>
            <a:r>
              <a:rPr lang="zh-CN" altLang="en-US" sz="1400" dirty="0" smtClean="0">
                <a:latin typeface="微软雅黑" pitchFamily="34" charset="-122"/>
                <a:ea typeface="微软雅黑" pitchFamily="34" charset="-122"/>
              </a:rPr>
              <a:t>的微创新奖</a:t>
            </a:r>
            <a:endParaRPr lang="en-US" altLang="zh-CN" sz="1400" dirty="0" smtClean="0">
              <a:latin typeface="微软雅黑" pitchFamily="34" charset="-122"/>
              <a:ea typeface="微软雅黑" pitchFamily="34" charset="-122"/>
            </a:endParaRPr>
          </a:p>
          <a:p>
            <a:pPr marL="0" lvl="1">
              <a:buClr>
                <a:srgbClr val="C00000"/>
              </a:buClr>
            </a:pPr>
            <a:r>
              <a:rPr lang="zh-CN" altLang="en-US" sz="2000" b="1" dirty="0" smtClean="0">
                <a:latin typeface="微软雅黑" pitchFamily="34" charset="-122"/>
                <a:ea typeface="微软雅黑" pitchFamily="34" charset="-122"/>
              </a:rPr>
              <a:t>后续</a:t>
            </a:r>
            <a:r>
              <a:rPr lang="zh-CN" altLang="en-US" sz="2000" b="1" dirty="0" smtClean="0">
                <a:latin typeface="微软雅黑" pitchFamily="34" charset="-122"/>
                <a:ea typeface="微软雅黑" pitchFamily="34" charset="-122"/>
              </a:rPr>
              <a:t>规划</a:t>
            </a:r>
            <a:endParaRPr lang="en-US" altLang="zh-CN" sz="2000" b="1" dirty="0" smtClean="0">
              <a:latin typeface="微软雅黑" pitchFamily="34" charset="-122"/>
              <a:ea typeface="微软雅黑" pitchFamily="34" charset="-122"/>
            </a:endParaRPr>
          </a:p>
          <a:p>
            <a:pPr marL="457200" lvl="2">
              <a:buClr>
                <a:srgbClr val="C00000"/>
              </a:buClr>
            </a:pPr>
            <a:r>
              <a:rPr lang="en-US" altLang="zh-CN" sz="1400" dirty="0" smtClean="0">
                <a:latin typeface="微软雅黑" pitchFamily="34" charset="-122"/>
                <a:ea typeface="微软雅黑" pitchFamily="34" charset="-122"/>
              </a:rPr>
              <a:t>1. </a:t>
            </a:r>
            <a:r>
              <a:rPr lang="zh-CN" altLang="en-US" sz="1400" dirty="0" smtClean="0">
                <a:latin typeface="微软雅黑" pitchFamily="34" charset="-122"/>
                <a:ea typeface="微软雅黑" pitchFamily="34" charset="-122"/>
              </a:rPr>
              <a:t>基于</a:t>
            </a:r>
            <a:r>
              <a:rPr lang="en-US" altLang="zh-CN" sz="1400" dirty="0" err="1" smtClean="0">
                <a:latin typeface="微软雅黑" pitchFamily="34" charset="-122"/>
                <a:ea typeface="微软雅黑" pitchFamily="34" charset="-122"/>
              </a:rPr>
              <a:t>MetaQ</a:t>
            </a:r>
            <a:r>
              <a:rPr lang="zh-CN" altLang="en-US" sz="1400" dirty="0" smtClean="0">
                <a:latin typeface="微软雅黑" pitchFamily="34" charset="-122"/>
                <a:ea typeface="微软雅黑" pitchFamily="34" charset="-122"/>
              </a:rPr>
              <a:t>改掉本地文件存储；</a:t>
            </a:r>
            <a:endParaRPr lang="en-US" altLang="zh-CN" sz="1400" dirty="0" smtClean="0">
              <a:latin typeface="微软雅黑" pitchFamily="34" charset="-122"/>
              <a:ea typeface="微软雅黑" pitchFamily="34" charset="-122"/>
            </a:endParaRPr>
          </a:p>
          <a:p>
            <a:pPr marL="457200" lvl="2">
              <a:buClr>
                <a:srgbClr val="C00000"/>
              </a:buClr>
            </a:pPr>
            <a:r>
              <a:rPr lang="en-US" altLang="zh-CN" sz="1400" dirty="0" smtClean="0">
                <a:latin typeface="微软雅黑" pitchFamily="34" charset="-122"/>
                <a:ea typeface="微软雅黑" pitchFamily="34" charset="-122"/>
              </a:rPr>
              <a:t>2. </a:t>
            </a:r>
            <a:r>
              <a:rPr lang="zh-CN" altLang="en-US" sz="1400" dirty="0" smtClean="0">
                <a:latin typeface="微软雅黑" pitchFamily="34" charset="-122"/>
                <a:ea typeface="微软雅黑" pitchFamily="34" charset="-122"/>
              </a:rPr>
              <a:t>前端安全问委员进来共建</a:t>
            </a:r>
            <a:r>
              <a:rPr lang="en-US" altLang="zh-CN" sz="1400" dirty="0" err="1" smtClean="0">
                <a:latin typeface="微软雅黑" pitchFamily="34" charset="-122"/>
                <a:ea typeface="微软雅黑" pitchFamily="34" charset="-122"/>
              </a:rPr>
              <a:t>nodejs</a:t>
            </a:r>
            <a:r>
              <a:rPr lang="zh-CN" altLang="en-US" sz="1400" dirty="0" smtClean="0">
                <a:latin typeface="微软雅黑" pitchFamily="34" charset="-122"/>
                <a:ea typeface="微软雅黑" pitchFamily="34" charset="-122"/>
              </a:rPr>
              <a:t>的脚本；</a:t>
            </a:r>
            <a:r>
              <a:rPr lang="zh-CN" altLang="en-US" sz="1400" dirty="0" smtClean="0">
                <a:latin typeface="微软雅黑" pitchFamily="34" charset="-122"/>
                <a:ea typeface="微软雅黑" pitchFamily="34" charset="-122"/>
              </a:rPr>
              <a:t>做更多项的检测；</a:t>
            </a:r>
            <a:r>
              <a:rPr lang="en-US" altLang="zh-CN" sz="1400" dirty="0" smtClean="0">
                <a:latin typeface="微软雅黑" pitchFamily="34" charset="-122"/>
                <a:ea typeface="微软雅黑" pitchFamily="34" charset="-122"/>
              </a:rPr>
              <a:t/>
            </a:r>
            <a:br>
              <a:rPr lang="en-US" altLang="zh-CN" sz="1400" dirty="0" smtClean="0">
                <a:latin typeface="微软雅黑" pitchFamily="34" charset="-122"/>
                <a:ea typeface="微软雅黑" pitchFamily="34" charset="-122"/>
              </a:rPr>
            </a:br>
            <a:r>
              <a:rPr lang="en-US" altLang="zh-CN" sz="1400" dirty="0" smtClean="0">
                <a:latin typeface="微软雅黑" pitchFamily="34" charset="-122"/>
                <a:ea typeface="微软雅黑" pitchFamily="34" charset="-122"/>
              </a:rPr>
              <a:t>3. </a:t>
            </a:r>
            <a:r>
              <a:rPr lang="zh-CN" altLang="en-US" sz="1400" dirty="0" smtClean="0">
                <a:latin typeface="微软雅黑" pitchFamily="34" charset="-122"/>
                <a:ea typeface="微软雅黑" pitchFamily="34" charset="-122"/>
              </a:rPr>
              <a:t>接入集团安全部的用户处罚，加重处罚粒度</a:t>
            </a:r>
            <a:endParaRPr lang="en-US" altLang="zh-CN" sz="1400" dirty="0" smtClean="0">
              <a:latin typeface="微软雅黑" pitchFamily="34" charset="-122"/>
              <a:ea typeface="微软雅黑" pitchFamily="34" charset="-122"/>
            </a:endParaRPr>
          </a:p>
          <a:p>
            <a:pPr marL="457200" lvl="2">
              <a:buClr>
                <a:srgbClr val="C00000"/>
              </a:buClr>
            </a:pPr>
            <a:r>
              <a:rPr lang="en-US" altLang="zh-CN" sz="1400" dirty="0" smtClean="0">
                <a:latin typeface="微软雅黑" pitchFamily="34" charset="-122"/>
                <a:ea typeface="微软雅黑" pitchFamily="34" charset="-122"/>
              </a:rPr>
              <a:t>4. </a:t>
            </a:r>
            <a:r>
              <a:rPr lang="zh-CN" altLang="en-US" sz="1400" dirty="0" smtClean="0">
                <a:latin typeface="微软雅黑" pitchFamily="34" charset="-122"/>
                <a:ea typeface="微软雅黑" pitchFamily="34" charset="-122"/>
              </a:rPr>
              <a:t>基于</a:t>
            </a:r>
            <a:r>
              <a:rPr lang="en-US" altLang="zh-CN" sz="1400" dirty="0" smtClean="0">
                <a:latin typeface="微软雅黑" pitchFamily="34" charset="-122"/>
                <a:ea typeface="微软雅黑" pitchFamily="34" charset="-122"/>
              </a:rPr>
              <a:t>DOM</a:t>
            </a:r>
            <a:r>
              <a:rPr lang="zh-CN" altLang="en-US" sz="1400" dirty="0" smtClean="0">
                <a:latin typeface="微软雅黑" pitchFamily="34" charset="-122"/>
                <a:ea typeface="微软雅黑" pitchFamily="34" charset="-122"/>
              </a:rPr>
              <a:t>节点检测容易受改版影响，基于图像相似度的对比测试中。</a:t>
            </a:r>
            <a:endParaRPr lang="en-US" altLang="zh-CN" sz="1400" dirty="0" smtClean="0">
              <a:latin typeface="微软雅黑" pitchFamily="34" charset="-122"/>
              <a:ea typeface="微软雅黑" pitchFamily="34" charset="-122"/>
            </a:endParaRPr>
          </a:p>
          <a:p>
            <a:pPr marL="457200" lvl="2">
              <a:buClr>
                <a:srgbClr val="C00000"/>
              </a:buClr>
              <a:buFont typeface="Wingdings" pitchFamily="2" charset="2"/>
              <a:buChar char="p"/>
            </a:pPr>
            <a:endParaRPr lang="en-US" altLang="zh-CN" sz="1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611560" y="1124745"/>
            <a:ext cx="7992888" cy="4204494"/>
          </a:xfrm>
          <a:prstGeom prst="rect">
            <a:avLst/>
          </a:prstGeom>
          <a:noFill/>
          <a:ln w="9525">
            <a:noFill/>
            <a:miter lim="800000"/>
            <a:headEnd/>
            <a:tailEnd/>
          </a:ln>
        </p:spPr>
      </p:pic>
      <p:grpSp>
        <p:nvGrpSpPr>
          <p:cNvPr id="2" name="Group 8"/>
          <p:cNvGrpSpPr/>
          <p:nvPr/>
        </p:nvGrpSpPr>
        <p:grpSpPr>
          <a:xfrm>
            <a:off x="785818" y="476672"/>
            <a:ext cx="7674614" cy="596462"/>
            <a:chOff x="785818" y="476672"/>
            <a:chExt cx="7674614" cy="596462"/>
          </a:xfrm>
        </p:grpSpPr>
        <p:cxnSp>
          <p:nvCxnSpPr>
            <p:cNvPr id="9" name="直接连接符 5"/>
            <p:cNvCxnSpPr/>
            <p:nvPr/>
          </p:nvCxnSpPr>
          <p:spPr>
            <a:xfrm>
              <a:off x="785818" y="1071546"/>
              <a:ext cx="7286644" cy="1588"/>
            </a:xfrm>
            <a:prstGeom prst="line">
              <a:avLst/>
            </a:prstGeom>
            <a:ln w="2222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0" name="矩形 6"/>
            <p:cNvSpPr/>
            <p:nvPr/>
          </p:nvSpPr>
          <p:spPr>
            <a:xfrm>
              <a:off x="829294" y="476672"/>
              <a:ext cx="214314" cy="5715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itchFamily="34" charset="-122"/>
                <a:ea typeface="微软雅黑" pitchFamily="34" charset="-122"/>
              </a:endParaRPr>
            </a:p>
          </p:txBody>
        </p:sp>
        <p:sp>
          <p:nvSpPr>
            <p:cNvPr id="13" name="TextBox 12"/>
            <p:cNvSpPr txBox="1"/>
            <p:nvPr/>
          </p:nvSpPr>
          <p:spPr>
            <a:xfrm>
              <a:off x="1142976" y="519063"/>
              <a:ext cx="7317456" cy="461665"/>
            </a:xfrm>
            <a:prstGeom prst="rect">
              <a:avLst/>
            </a:prstGeom>
            <a:noFill/>
          </p:spPr>
          <p:txBody>
            <a:bodyPr wrap="square" rtlCol="0">
              <a:spAutoFit/>
            </a:bodyPr>
            <a:lstStyle/>
            <a:p>
              <a:r>
                <a:rPr lang="en-US" altLang="zh-CN" sz="2400" b="1" dirty="0" smtClean="0">
                  <a:latin typeface="微软雅黑" pitchFamily="34" charset="-122"/>
                  <a:ea typeface="微软雅黑" pitchFamily="34" charset="-122"/>
                </a:rPr>
                <a:t>3.2.2 </a:t>
              </a:r>
              <a:r>
                <a:rPr lang="zh-CN" altLang="en-US" sz="2400" b="1" dirty="0" smtClean="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稳定性及系统优化</a:t>
              </a:r>
              <a:endParaRPr lang="en-US" altLang="zh-CN" sz="2400" b="1" dirty="0" smtClean="0">
                <a:latin typeface="微软雅黑" pitchFamily="34" charset="-122"/>
                <a:ea typeface="微软雅黑" pitchFamily="34" charset="-122"/>
              </a:endParaRPr>
            </a:p>
          </p:txBody>
        </p:sp>
      </p:grpSp>
      <p:grpSp>
        <p:nvGrpSpPr>
          <p:cNvPr id="3" name="Group 16"/>
          <p:cNvGrpSpPr/>
          <p:nvPr/>
        </p:nvGrpSpPr>
        <p:grpSpPr>
          <a:xfrm>
            <a:off x="1007096" y="1628800"/>
            <a:ext cx="8136904" cy="3724275"/>
            <a:chOff x="1057740" y="2419342"/>
            <a:chExt cx="8136904" cy="3724275"/>
          </a:xfrm>
        </p:grpSpPr>
        <p:sp>
          <p:nvSpPr>
            <p:cNvPr id="18" name="Freeform 2"/>
            <p:cNvSpPr>
              <a:spLocks noChangeArrowheads="1"/>
            </p:cNvSpPr>
            <p:nvPr/>
          </p:nvSpPr>
          <p:spPr bwMode="auto">
            <a:xfrm>
              <a:off x="5310652" y="3200393"/>
              <a:ext cx="1688255" cy="2459309"/>
            </a:xfrm>
            <a:custGeom>
              <a:avLst/>
              <a:gdLst>
                <a:gd name="T0" fmla="*/ 2147483647 w 1238"/>
                <a:gd name="T1" fmla="*/ 0 h 1662"/>
                <a:gd name="T2" fmla="*/ 2147483647 w 1238"/>
                <a:gd name="T3" fmla="*/ 2147483647 h 1662"/>
                <a:gd name="T4" fmla="*/ 0 w 1238"/>
                <a:gd name="T5" fmla="*/ 2147483647 h 1662"/>
                <a:gd name="T6" fmla="*/ 10080625 w 1238"/>
                <a:gd name="T7" fmla="*/ 1048385000 h 1662"/>
                <a:gd name="T8" fmla="*/ 0 60000 65536"/>
                <a:gd name="T9" fmla="*/ 0 60000 65536"/>
                <a:gd name="T10" fmla="*/ 0 60000 65536"/>
                <a:gd name="T11" fmla="*/ 0 60000 65536"/>
                <a:gd name="T12" fmla="*/ 0 w 1238"/>
                <a:gd name="T13" fmla="*/ 0 h 1662"/>
                <a:gd name="T14" fmla="*/ 1238 w 1238"/>
                <a:gd name="T15" fmla="*/ 1662 h 1662"/>
              </a:gdLst>
              <a:ahLst/>
              <a:cxnLst>
                <a:cxn ang="T8">
                  <a:pos x="T0" y="T1"/>
                </a:cxn>
                <a:cxn ang="T9">
                  <a:pos x="T2" y="T3"/>
                </a:cxn>
                <a:cxn ang="T10">
                  <a:pos x="T4" y="T5"/>
                </a:cxn>
                <a:cxn ang="T11">
                  <a:pos x="T6" y="T7"/>
                </a:cxn>
              </a:cxnLst>
              <a:rect l="T12" t="T13" r="T14" b="T15"/>
              <a:pathLst>
                <a:path w="1238" h="1662">
                  <a:moveTo>
                    <a:pt x="1226" y="0"/>
                  </a:moveTo>
                  <a:lnTo>
                    <a:pt x="1238" y="1662"/>
                  </a:lnTo>
                  <a:lnTo>
                    <a:pt x="0" y="1662"/>
                  </a:lnTo>
                  <a:lnTo>
                    <a:pt x="4" y="416"/>
                  </a:lnTo>
                </a:path>
              </a:pathLst>
            </a:custGeom>
            <a:gradFill rotWithShape="1">
              <a:gsLst>
                <a:gs pos="0">
                  <a:srgbClr val="A8D02A"/>
                </a:gs>
                <a:gs pos="100000">
                  <a:srgbClr val="FFFF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 name="Freeform 3"/>
            <p:cNvSpPr>
              <a:spLocks noChangeArrowheads="1"/>
            </p:cNvSpPr>
            <p:nvPr/>
          </p:nvSpPr>
          <p:spPr bwMode="auto">
            <a:xfrm>
              <a:off x="3205627" y="3455980"/>
              <a:ext cx="1777057" cy="2419746"/>
            </a:xfrm>
            <a:custGeom>
              <a:avLst/>
              <a:gdLst>
                <a:gd name="T0" fmla="*/ 2147483647 w 1248"/>
                <a:gd name="T1" fmla="*/ 0 h 1664"/>
                <a:gd name="T2" fmla="*/ 2147483647 w 1248"/>
                <a:gd name="T3" fmla="*/ 725805000 h 1664"/>
                <a:gd name="T4" fmla="*/ 2147483647 w 1248"/>
                <a:gd name="T5" fmla="*/ 2147483647 h 1664"/>
                <a:gd name="T6" fmla="*/ 0 w 1248"/>
                <a:gd name="T7" fmla="*/ 2147483647 h 1664"/>
                <a:gd name="T8" fmla="*/ 0 w 1248"/>
                <a:gd name="T9" fmla="*/ 985381888 h 1664"/>
                <a:gd name="T10" fmla="*/ 0 60000 65536"/>
                <a:gd name="T11" fmla="*/ 0 60000 65536"/>
                <a:gd name="T12" fmla="*/ 0 60000 65536"/>
                <a:gd name="T13" fmla="*/ 0 60000 65536"/>
                <a:gd name="T14" fmla="*/ 0 60000 65536"/>
                <a:gd name="T15" fmla="*/ 0 w 1248"/>
                <a:gd name="T16" fmla="*/ 0 h 1664"/>
                <a:gd name="T17" fmla="*/ 1248 w 1248"/>
                <a:gd name="T18" fmla="*/ 1664 h 1664"/>
              </a:gdLst>
              <a:ahLst/>
              <a:cxnLst>
                <a:cxn ang="T10">
                  <a:pos x="T0" y="T1"/>
                </a:cxn>
                <a:cxn ang="T11">
                  <a:pos x="T2" y="T3"/>
                </a:cxn>
                <a:cxn ang="T12">
                  <a:pos x="T4" y="T5"/>
                </a:cxn>
                <a:cxn ang="T13">
                  <a:pos x="T6" y="T7"/>
                </a:cxn>
                <a:cxn ang="T14">
                  <a:pos x="T8" y="T9"/>
                </a:cxn>
              </a:cxnLst>
              <a:rect l="T15" t="T16" r="T17" b="T18"/>
              <a:pathLst>
                <a:path w="1248" h="1664">
                  <a:moveTo>
                    <a:pt x="1158" y="0"/>
                  </a:moveTo>
                  <a:lnTo>
                    <a:pt x="1248" y="288"/>
                  </a:lnTo>
                  <a:lnTo>
                    <a:pt x="1248" y="1645"/>
                  </a:lnTo>
                  <a:lnTo>
                    <a:pt x="0" y="1664"/>
                  </a:lnTo>
                  <a:lnTo>
                    <a:pt x="0" y="391"/>
                  </a:lnTo>
                </a:path>
              </a:pathLst>
            </a:custGeom>
            <a:gradFill rotWithShape="1">
              <a:gsLst>
                <a:gs pos="0">
                  <a:srgbClr val="FFC319"/>
                </a:gs>
                <a:gs pos="100000">
                  <a:srgbClr val="FFFF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 name="Freeform 4"/>
            <p:cNvSpPr>
              <a:spLocks noChangeArrowheads="1"/>
            </p:cNvSpPr>
            <p:nvPr/>
          </p:nvSpPr>
          <p:spPr bwMode="auto">
            <a:xfrm>
              <a:off x="1081552" y="3687755"/>
              <a:ext cx="1981200" cy="1798637"/>
            </a:xfrm>
            <a:custGeom>
              <a:avLst/>
              <a:gdLst>
                <a:gd name="T0" fmla="*/ 2147483647 w 1248"/>
                <a:gd name="T1" fmla="*/ 0 h 1133"/>
                <a:gd name="T2" fmla="*/ 2147483647 w 1248"/>
                <a:gd name="T3" fmla="*/ 645159821 h 1133"/>
                <a:gd name="T4" fmla="*/ 2147483647 w 1248"/>
                <a:gd name="T5" fmla="*/ 2147483647 h 1133"/>
                <a:gd name="T6" fmla="*/ 0 w 1248"/>
                <a:gd name="T7" fmla="*/ 2147483647 h 1133"/>
                <a:gd name="T8" fmla="*/ 0 w 1248"/>
                <a:gd name="T9" fmla="*/ 1015621893 h 1133"/>
                <a:gd name="T10" fmla="*/ 0 60000 65536"/>
                <a:gd name="T11" fmla="*/ 0 60000 65536"/>
                <a:gd name="T12" fmla="*/ 0 60000 65536"/>
                <a:gd name="T13" fmla="*/ 0 60000 65536"/>
                <a:gd name="T14" fmla="*/ 0 60000 65536"/>
                <a:gd name="T15" fmla="*/ 0 w 1248"/>
                <a:gd name="T16" fmla="*/ 0 h 1133"/>
                <a:gd name="T17" fmla="*/ 1248 w 1248"/>
                <a:gd name="T18" fmla="*/ 1133 h 1133"/>
              </a:gdLst>
              <a:ahLst/>
              <a:cxnLst>
                <a:cxn ang="T10">
                  <a:pos x="T0" y="T1"/>
                </a:cxn>
                <a:cxn ang="T11">
                  <a:pos x="T2" y="T3"/>
                </a:cxn>
                <a:cxn ang="T12">
                  <a:pos x="T4" y="T5"/>
                </a:cxn>
                <a:cxn ang="T13">
                  <a:pos x="T6" y="T7"/>
                </a:cxn>
                <a:cxn ang="T14">
                  <a:pos x="T8" y="T9"/>
                </a:cxn>
              </a:cxnLst>
              <a:rect l="T15" t="T16" r="T17" b="T18"/>
              <a:pathLst>
                <a:path w="1248" h="1133">
                  <a:moveTo>
                    <a:pt x="1158" y="0"/>
                  </a:moveTo>
                  <a:lnTo>
                    <a:pt x="1248" y="256"/>
                  </a:lnTo>
                  <a:lnTo>
                    <a:pt x="1248" y="1133"/>
                  </a:lnTo>
                  <a:lnTo>
                    <a:pt x="0" y="1133"/>
                  </a:lnTo>
                  <a:lnTo>
                    <a:pt x="0" y="403"/>
                  </a:lnTo>
                </a:path>
              </a:pathLst>
            </a:custGeom>
            <a:gradFill rotWithShape="1">
              <a:gsLst>
                <a:gs pos="0">
                  <a:srgbClr val="FF6161"/>
                </a:gs>
                <a:gs pos="100000">
                  <a:srgbClr val="FFFF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Line 6"/>
            <p:cNvSpPr>
              <a:spLocks noChangeShapeType="1"/>
            </p:cNvSpPr>
            <p:nvPr/>
          </p:nvSpPr>
          <p:spPr bwMode="auto">
            <a:xfrm>
              <a:off x="3137365" y="3646480"/>
              <a:ext cx="0" cy="2497137"/>
            </a:xfrm>
            <a:prstGeom prst="line">
              <a:avLst/>
            </a:prstGeom>
            <a:noFill/>
            <a:ln w="9525">
              <a:solidFill>
                <a:srgbClr val="1C1C1C"/>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 name="Line 7"/>
            <p:cNvSpPr>
              <a:spLocks noChangeShapeType="1"/>
            </p:cNvSpPr>
            <p:nvPr/>
          </p:nvSpPr>
          <p:spPr bwMode="auto">
            <a:xfrm>
              <a:off x="5248740" y="3646480"/>
              <a:ext cx="0" cy="2497137"/>
            </a:xfrm>
            <a:prstGeom prst="line">
              <a:avLst/>
            </a:prstGeom>
            <a:noFill/>
            <a:ln w="9525">
              <a:solidFill>
                <a:srgbClr val="1C1C1C"/>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 name="Line 8"/>
            <p:cNvSpPr>
              <a:spLocks noChangeShapeType="1"/>
            </p:cNvSpPr>
            <p:nvPr/>
          </p:nvSpPr>
          <p:spPr bwMode="auto">
            <a:xfrm>
              <a:off x="7333127" y="3340092"/>
              <a:ext cx="0" cy="2803525"/>
            </a:xfrm>
            <a:prstGeom prst="line">
              <a:avLst/>
            </a:prstGeom>
            <a:noFill/>
            <a:ln w="9525">
              <a:solidFill>
                <a:srgbClr val="1C1C1C"/>
              </a:solidFill>
              <a:prstDash val="dash"/>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4" name="Freeform 9"/>
            <p:cNvSpPr>
              <a:spLocks/>
            </p:cNvSpPr>
            <p:nvPr/>
          </p:nvSpPr>
          <p:spPr bwMode="auto">
            <a:xfrm>
              <a:off x="1057740" y="2419342"/>
              <a:ext cx="8136904" cy="1692275"/>
            </a:xfrm>
            <a:custGeom>
              <a:avLst/>
              <a:gdLst>
                <a:gd name="T0" fmla="*/ 0 w 4371"/>
                <a:gd name="T1" fmla="*/ 2147483647 h 1066"/>
                <a:gd name="T2" fmla="*/ 2147483647 w 4371"/>
                <a:gd name="T3" fmla="*/ 2147483647 h 1066"/>
                <a:gd name="T4" fmla="*/ 2147483647 w 4371"/>
                <a:gd name="T5" fmla="*/ 2147483647 h 1066"/>
                <a:gd name="T6" fmla="*/ 2147483647 w 4371"/>
                <a:gd name="T7" fmla="*/ 2147483647 h 1066"/>
                <a:gd name="T8" fmla="*/ 2147483647 w 4371"/>
                <a:gd name="T9" fmla="*/ 2147483647 h 1066"/>
                <a:gd name="T10" fmla="*/ 2147483647 w 4371"/>
                <a:gd name="T11" fmla="*/ 2147483647 h 1066"/>
                <a:gd name="T12" fmla="*/ 2147483647 w 4371"/>
                <a:gd name="T13" fmla="*/ 0 h 1066"/>
                <a:gd name="T14" fmla="*/ 2147483647 w 4371"/>
                <a:gd name="T15" fmla="*/ 2147483647 h 1066"/>
                <a:gd name="T16" fmla="*/ 2147483647 w 4371"/>
                <a:gd name="T17" fmla="*/ 2147483647 h 1066"/>
                <a:gd name="T18" fmla="*/ 2147483647 w 4371"/>
                <a:gd name="T19" fmla="*/ 2147483647 h 1066"/>
                <a:gd name="T20" fmla="*/ 2147483647 w 4371"/>
                <a:gd name="T21" fmla="*/ 2147483647 h 1066"/>
                <a:gd name="T22" fmla="*/ 2147483647 w 4371"/>
                <a:gd name="T23" fmla="*/ 2147483647 h 1066"/>
                <a:gd name="T24" fmla="*/ 2147483647 w 4371"/>
                <a:gd name="T25" fmla="*/ 2147483647 h 1066"/>
                <a:gd name="T26" fmla="*/ 2147483647 w 4371"/>
                <a:gd name="T27" fmla="*/ 2147483647 h 1066"/>
                <a:gd name="T28" fmla="*/ 2147483647 w 4371"/>
                <a:gd name="T29" fmla="*/ 2147483647 h 1066"/>
                <a:gd name="T30" fmla="*/ 0 w 4371"/>
                <a:gd name="T31" fmla="*/ 2147483647 h 106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371"/>
                <a:gd name="T49" fmla="*/ 0 h 1066"/>
                <a:gd name="T50" fmla="*/ 4371 w 4371"/>
                <a:gd name="T51" fmla="*/ 1066 h 106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371" h="1066">
                  <a:moveTo>
                    <a:pt x="0" y="845"/>
                  </a:moveTo>
                  <a:lnTo>
                    <a:pt x="1523" y="313"/>
                  </a:lnTo>
                  <a:lnTo>
                    <a:pt x="1610" y="617"/>
                  </a:lnTo>
                  <a:lnTo>
                    <a:pt x="2720" y="243"/>
                  </a:lnTo>
                  <a:lnTo>
                    <a:pt x="2784" y="538"/>
                  </a:lnTo>
                  <a:lnTo>
                    <a:pt x="3882" y="266"/>
                  </a:lnTo>
                  <a:lnTo>
                    <a:pt x="3795" y="0"/>
                  </a:lnTo>
                  <a:lnTo>
                    <a:pt x="4371" y="269"/>
                  </a:lnTo>
                  <a:lnTo>
                    <a:pt x="3961" y="832"/>
                  </a:lnTo>
                  <a:lnTo>
                    <a:pt x="3912" y="542"/>
                  </a:lnTo>
                  <a:lnTo>
                    <a:pt x="2594" y="921"/>
                  </a:lnTo>
                  <a:lnTo>
                    <a:pt x="2509" y="620"/>
                  </a:lnTo>
                  <a:lnTo>
                    <a:pt x="1344" y="968"/>
                  </a:lnTo>
                  <a:lnTo>
                    <a:pt x="1280" y="666"/>
                  </a:lnTo>
                  <a:lnTo>
                    <a:pt x="67" y="1066"/>
                  </a:lnTo>
                  <a:lnTo>
                    <a:pt x="0" y="845"/>
                  </a:lnTo>
                  <a:close/>
                </a:path>
              </a:pathLst>
            </a:custGeom>
            <a:gradFill rotWithShape="1">
              <a:gsLst>
                <a:gs pos="0">
                  <a:srgbClr val="990000"/>
                </a:gs>
                <a:gs pos="100000">
                  <a:srgbClr val="FF9933"/>
                </a:gs>
              </a:gsLst>
              <a:lin ang="0" scaled="1"/>
            </a:gradFill>
            <a:ln w="9525">
              <a:round/>
              <a:headEnd/>
              <a:tailEnd/>
            </a:ln>
            <a:scene3d>
              <a:camera prst="legacyPerspectiveTopRight">
                <a:rot lat="600000" lon="20999991" rev="0"/>
              </a:camera>
              <a:lightRig rig="legacyFlat4" dir="b"/>
            </a:scene3d>
            <a:sp3d extrusionH="163500" prstMaterial="legacyMatte">
              <a:bevelT w="13500" h="13500" prst="angle"/>
              <a:bevelB w="13500" h="13500" prst="angle"/>
              <a:extrusionClr>
                <a:srgbClr val="FF9933"/>
              </a:extrusionClr>
            </a:sp3d>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8" name="Text Box 16"/>
            <p:cNvSpPr txBox="1">
              <a:spLocks noChangeArrowheads="1"/>
            </p:cNvSpPr>
            <p:nvPr/>
          </p:nvSpPr>
          <p:spPr bwMode="auto">
            <a:xfrm>
              <a:off x="5320177" y="4584692"/>
              <a:ext cx="2191668" cy="468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20650" marR="0" lvl="0" indent="-120650" defTabSz="914400" eaLnBrk="1" fontAlgn="auto" latinLnBrk="0" hangingPunct="1">
                <a:lnSpc>
                  <a:spcPct val="60000"/>
                </a:lnSpc>
                <a:spcBef>
                  <a:spcPct val="50000"/>
                </a:spcBef>
                <a:spcAft>
                  <a:spcPts val="0"/>
                </a:spcAft>
                <a:buClr>
                  <a:srgbClr val="1F3F5F"/>
                </a:buClr>
                <a:buSzTx/>
                <a:buFontTx/>
                <a:buNone/>
                <a:tabLst/>
                <a:defRPr/>
              </a:pPr>
              <a:endParaRPr lang="en-US" altLang="zh-CN" sz="1400" kern="0" noProof="0" dirty="0" smtClean="0">
                <a:solidFill>
                  <a:srgbClr val="1C1C1C"/>
                </a:solidFill>
                <a:latin typeface="微软雅黑" panose="020B0503020204020204" pitchFamily="34" charset="-122"/>
                <a:ea typeface="微软雅黑" panose="020B0503020204020204" pitchFamily="34" charset="-122"/>
              </a:endParaRPr>
            </a:p>
            <a:p>
              <a:pPr marL="120650" marR="0" lvl="0" indent="-120650" defTabSz="914400" eaLnBrk="1" fontAlgn="auto" latinLnBrk="0" hangingPunct="1">
                <a:lnSpc>
                  <a:spcPct val="60000"/>
                </a:lnSpc>
                <a:spcBef>
                  <a:spcPct val="50000"/>
                </a:spcBef>
                <a:spcAft>
                  <a:spcPts val="0"/>
                </a:spcAft>
                <a:buClr>
                  <a:srgbClr val="1F3F5F"/>
                </a:buClr>
                <a:buSzTx/>
                <a:buFontTx/>
                <a:buNone/>
                <a:tabLst/>
                <a:defRPr/>
              </a:pPr>
              <a:endParaRPr kumimoji="0" lang="zh-CN" altLang="en-US" sz="1400" b="0" i="0" u="none" strike="noStrike" kern="0" cap="none" spc="0" normalizeH="0" baseline="0" noProof="0" dirty="0" smtClean="0">
                <a:ln>
                  <a:noFill/>
                </a:ln>
                <a:solidFill>
                  <a:srgbClr val="1C1C1C"/>
                </a:solidFill>
                <a:effectLst/>
                <a:uLnTx/>
                <a:uFillTx/>
                <a:latin typeface="微软雅黑" panose="020B0503020204020204" pitchFamily="34" charset="-122"/>
                <a:ea typeface="微软雅黑" panose="020B0503020204020204" pitchFamily="34" charset="-122"/>
              </a:endParaRPr>
            </a:p>
          </p:txBody>
        </p:sp>
        <p:sp>
          <p:nvSpPr>
            <p:cNvPr id="29" name="内容占位符 1"/>
            <p:cNvSpPr txBox="1">
              <a:spLocks/>
            </p:cNvSpPr>
            <p:nvPr/>
          </p:nvSpPr>
          <p:spPr>
            <a:xfrm>
              <a:off x="1077404" y="4434348"/>
              <a:ext cx="1961064" cy="117254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20650" lvl="0" indent="-120650" defTabSz="914400">
                <a:lnSpc>
                  <a:spcPct val="60000"/>
                </a:lnSpc>
                <a:spcBef>
                  <a:spcPct val="50000"/>
                </a:spcBef>
                <a:buClr>
                  <a:srgbClr val="1F3F5F"/>
                </a:buClr>
                <a:buNone/>
                <a:defRPr/>
              </a:pPr>
              <a:r>
                <a:rPr lang="en-US" altLang="zh-CN" sz="1400" kern="0" dirty="0" smtClean="0">
                  <a:solidFill>
                    <a:srgbClr val="1C1C1C"/>
                  </a:solidFill>
                  <a:latin typeface="微软雅黑" panose="020B0503020204020204" pitchFamily="34" charset="-122"/>
                  <a:ea typeface="微软雅黑" panose="020B0503020204020204" pitchFamily="34" charset="-122"/>
                </a:rPr>
                <a:t>  </a:t>
              </a:r>
              <a:r>
                <a:rPr lang="zh-CN" altLang="en-US" sz="1200" kern="0" dirty="0" smtClean="0">
                  <a:solidFill>
                    <a:srgbClr val="1C1C1C"/>
                  </a:solidFill>
                  <a:latin typeface="微软雅黑" panose="020B0503020204020204" pitchFamily="34" charset="-122"/>
                  <a:ea typeface="微软雅黑" panose="020B0503020204020204" pitchFamily="34" charset="-122"/>
                </a:rPr>
                <a:t>按</a:t>
              </a:r>
              <a:r>
                <a:rPr lang="zh-CN" altLang="en-US" sz="1200" kern="0" dirty="0" smtClean="0">
                  <a:solidFill>
                    <a:srgbClr val="1C1C1C"/>
                  </a:solidFill>
                  <a:latin typeface="微软雅黑" panose="020B0503020204020204" pitchFamily="34" charset="-122"/>
                  <a:ea typeface="微软雅黑" panose="020B0503020204020204" pitchFamily="34" charset="-122"/>
                </a:rPr>
                <a:t>需发布优化</a:t>
              </a:r>
              <a:endParaRPr lang="en-US" altLang="zh-CN" sz="1200" kern="0" dirty="0" smtClean="0">
                <a:solidFill>
                  <a:srgbClr val="1C1C1C"/>
                </a:solidFill>
                <a:latin typeface="微软雅黑" panose="020B0503020204020204" pitchFamily="34" charset="-122"/>
                <a:ea typeface="微软雅黑" panose="020B0503020204020204" pitchFamily="34" charset="-122"/>
              </a:endParaRPr>
            </a:p>
            <a:p>
              <a:pPr marL="120650" lvl="0" indent="-120650" defTabSz="914400">
                <a:lnSpc>
                  <a:spcPct val="60000"/>
                </a:lnSpc>
                <a:spcBef>
                  <a:spcPct val="50000"/>
                </a:spcBef>
                <a:buClr>
                  <a:srgbClr val="1F3F5F"/>
                </a:buClr>
                <a:buNone/>
                <a:defRPr/>
              </a:pPr>
              <a:r>
                <a:rPr lang="en-US" altLang="zh-CN" sz="1200" kern="0" dirty="0" smtClean="0">
                  <a:solidFill>
                    <a:srgbClr val="1C1C1C"/>
                  </a:solidFill>
                  <a:latin typeface="微软雅黑" panose="020B0503020204020204" pitchFamily="34" charset="-122"/>
                  <a:ea typeface="微软雅黑" panose="020B0503020204020204" pitchFamily="34" charset="-122"/>
                </a:rPr>
                <a:t> </a:t>
              </a:r>
              <a:r>
                <a:rPr lang="en-US" altLang="zh-CN" sz="1200" kern="0" dirty="0" smtClean="0">
                  <a:solidFill>
                    <a:srgbClr val="1C1C1C"/>
                  </a:solidFill>
                  <a:latin typeface="微软雅黑" panose="020B0503020204020204" pitchFamily="34" charset="-122"/>
                  <a:ea typeface="微软雅黑" panose="020B0503020204020204" pitchFamily="34" charset="-122"/>
                </a:rPr>
                <a:t> </a:t>
              </a:r>
              <a:r>
                <a:rPr lang="zh-CN" altLang="en-US" sz="1200" kern="0" dirty="0" smtClean="0">
                  <a:solidFill>
                    <a:srgbClr val="1C1C1C"/>
                  </a:solidFill>
                  <a:latin typeface="微软雅黑" panose="020B0503020204020204" pitchFamily="34" charset="-122"/>
                  <a:ea typeface="微软雅黑" panose="020B0503020204020204" pitchFamily="34" charset="-122"/>
                </a:rPr>
                <a:t>发布</a:t>
              </a:r>
              <a:r>
                <a:rPr lang="en-US" altLang="zh-CN" sz="1200" kern="0" dirty="0" err="1" smtClean="0">
                  <a:solidFill>
                    <a:srgbClr val="1C1C1C"/>
                  </a:solidFill>
                  <a:latin typeface="微软雅黑" panose="020B0503020204020204" pitchFamily="34" charset="-122"/>
                  <a:ea typeface="微软雅黑" panose="020B0503020204020204" pitchFamily="34" charset="-122"/>
                </a:rPr>
                <a:t>rt</a:t>
              </a:r>
              <a:r>
                <a:rPr lang="zh-CN" altLang="en-US" sz="1200" kern="0" dirty="0" smtClean="0">
                  <a:solidFill>
                    <a:srgbClr val="1C1C1C"/>
                  </a:solidFill>
                  <a:latin typeface="微软雅黑" panose="020B0503020204020204" pitchFamily="34" charset="-122"/>
                  <a:ea typeface="微软雅黑" panose="020B0503020204020204" pitchFamily="34" charset="-122"/>
                </a:rPr>
                <a:t>从</a:t>
              </a:r>
              <a:r>
                <a:rPr lang="en-US" altLang="zh-CN" sz="1200" kern="0" dirty="0" err="1" smtClean="0">
                  <a:solidFill>
                    <a:srgbClr val="1C1C1C"/>
                  </a:solidFill>
                  <a:latin typeface="微软雅黑" panose="020B0503020204020204" pitchFamily="34" charset="-122"/>
                  <a:ea typeface="微软雅黑" panose="020B0503020204020204" pitchFamily="34" charset="-122"/>
                </a:rPr>
                <a:t>700ms</a:t>
              </a:r>
              <a:endParaRPr lang="en-US" altLang="zh-CN" sz="1200" kern="0" dirty="0" smtClean="0">
                <a:solidFill>
                  <a:srgbClr val="1C1C1C"/>
                </a:solidFill>
                <a:latin typeface="微软雅黑" panose="020B0503020204020204" pitchFamily="34" charset="-122"/>
                <a:ea typeface="微软雅黑" panose="020B0503020204020204" pitchFamily="34" charset="-122"/>
              </a:endParaRPr>
            </a:p>
            <a:p>
              <a:pPr marL="120650" lvl="0" indent="-120650" defTabSz="914400">
                <a:lnSpc>
                  <a:spcPct val="60000"/>
                </a:lnSpc>
                <a:spcBef>
                  <a:spcPct val="50000"/>
                </a:spcBef>
                <a:buClr>
                  <a:srgbClr val="1F3F5F"/>
                </a:buClr>
                <a:buNone/>
                <a:defRPr/>
              </a:pPr>
              <a:r>
                <a:rPr lang="en-US" altLang="zh-CN" sz="1200" kern="0" dirty="0" smtClean="0">
                  <a:solidFill>
                    <a:srgbClr val="1C1C1C"/>
                  </a:solidFill>
                  <a:latin typeface="微软雅黑" panose="020B0503020204020204" pitchFamily="34" charset="-122"/>
                  <a:ea typeface="微软雅黑" panose="020B0503020204020204" pitchFamily="34" charset="-122"/>
                </a:rPr>
                <a:t> </a:t>
              </a:r>
              <a:r>
                <a:rPr lang="en-US" altLang="zh-CN" sz="1200" kern="0" dirty="0" smtClean="0">
                  <a:solidFill>
                    <a:srgbClr val="1C1C1C"/>
                  </a:solidFill>
                  <a:latin typeface="微软雅黑" panose="020B0503020204020204" pitchFamily="34" charset="-122"/>
                  <a:ea typeface="微软雅黑" panose="020B0503020204020204" pitchFamily="34" charset="-122"/>
                </a:rPr>
                <a:t> </a:t>
              </a:r>
              <a:r>
                <a:rPr lang="zh-CN" altLang="en-US" sz="1200" kern="0" dirty="0" smtClean="0">
                  <a:solidFill>
                    <a:srgbClr val="1C1C1C"/>
                  </a:solidFill>
                  <a:latin typeface="微软雅黑" panose="020B0503020204020204" pitchFamily="34" charset="-122"/>
                  <a:ea typeface="微软雅黑" panose="020B0503020204020204" pitchFamily="34" charset="-122"/>
                </a:rPr>
                <a:t>降到</a:t>
              </a:r>
              <a:r>
                <a:rPr lang="en-US" altLang="zh-CN" sz="1200" kern="0" dirty="0" err="1" smtClean="0">
                  <a:solidFill>
                    <a:srgbClr val="1C1C1C"/>
                  </a:solidFill>
                  <a:latin typeface="微软雅黑" panose="020B0503020204020204" pitchFamily="34" charset="-122"/>
                  <a:ea typeface="微软雅黑" panose="020B0503020204020204" pitchFamily="34" charset="-122"/>
                </a:rPr>
                <a:t>300ms</a:t>
              </a:r>
              <a:endParaRPr lang="zh-CN" altLang="en-US" sz="1200" kern="0" dirty="0">
                <a:solidFill>
                  <a:srgbClr val="1C1C1C"/>
                </a:solidFill>
                <a:latin typeface="微软雅黑" panose="020B0503020204020204" pitchFamily="34" charset="-122"/>
                <a:ea typeface="微软雅黑" panose="020B0503020204020204" pitchFamily="34" charset="-122"/>
              </a:endParaRPr>
            </a:p>
          </p:txBody>
        </p:sp>
        <p:sp>
          <p:nvSpPr>
            <p:cNvPr id="30" name="内容占位符 1"/>
            <p:cNvSpPr txBox="1">
              <a:spLocks/>
            </p:cNvSpPr>
            <p:nvPr/>
          </p:nvSpPr>
          <p:spPr>
            <a:xfrm>
              <a:off x="3254492" y="4075526"/>
              <a:ext cx="1633041" cy="151216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ct val="0"/>
                </a:spcBef>
                <a:buNone/>
              </a:pP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缓存体系梳理；</a:t>
              </a:r>
              <a:endParaRPr lang="en-US" altLang="zh-CN" sz="1200" dirty="0" smtClean="0">
                <a:latin typeface="微软雅黑" panose="020B0503020204020204" pitchFamily="34" charset="-122"/>
                <a:ea typeface="微软雅黑" panose="020B0503020204020204" pitchFamily="34" charset="-122"/>
              </a:endParaRPr>
            </a:p>
            <a:p>
              <a:pPr marL="0" indent="0">
                <a:spcBef>
                  <a:spcPct val="0"/>
                </a:spcBef>
                <a:buNone/>
              </a:pP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不同粒度的内容启用不同的</a:t>
              </a:r>
              <a:r>
                <a:rPr lang="en-US" altLang="zh-CN" sz="1200" dirty="0" err="1" smtClean="0">
                  <a:latin typeface="微软雅黑" panose="020B0503020204020204" pitchFamily="34" charset="-122"/>
                  <a:ea typeface="微软雅黑" panose="020B0503020204020204" pitchFamily="34" charset="-122"/>
                </a:rPr>
                <a:t>tair</a:t>
              </a:r>
              <a:r>
                <a:rPr lang="en-US" altLang="zh-CN" sz="1200" dirty="0" smtClean="0">
                  <a:latin typeface="微软雅黑" panose="020B0503020204020204" pitchFamily="34" charset="-122"/>
                  <a:ea typeface="微软雅黑" panose="020B0503020204020204" pitchFamily="34" charset="-122"/>
                </a:rPr>
                <a:t> namespace</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marL="0" indent="0">
                <a:spcBef>
                  <a:spcPct val="0"/>
                </a:spcBef>
                <a:buNone/>
              </a:pPr>
              <a:r>
                <a:rPr lang="zh-CN" altLang="en-US" sz="1200" dirty="0" smtClean="0">
                  <a:latin typeface="微软雅黑" panose="020B0503020204020204" pitchFamily="34" charset="-122"/>
                  <a:ea typeface="微软雅黑" panose="020B0503020204020204" pitchFamily="34" charset="-122"/>
                </a:rPr>
                <a:t>制定不同场景，不同缓存时间方案；</a:t>
              </a:r>
              <a:endParaRPr lang="en-US" altLang="zh-CN" sz="1200" dirty="0" smtClean="0">
                <a:latin typeface="微软雅黑" panose="020B0503020204020204" pitchFamily="34" charset="-122"/>
                <a:ea typeface="微软雅黑" panose="020B0503020204020204" pitchFamily="34" charset="-122"/>
              </a:endParaRPr>
            </a:p>
            <a:p>
              <a:pPr marL="0" indent="0">
                <a:spcBef>
                  <a:spcPct val="0"/>
                </a:spcBef>
                <a:buNone/>
              </a:pPr>
              <a:r>
                <a:rPr lang="zh-CN" altLang="en-US" sz="1200" dirty="0" smtClean="0">
                  <a:latin typeface="微软雅黑" panose="020B0503020204020204" pitchFamily="34" charset="-122"/>
                  <a:ea typeface="微软雅黑" panose="020B0503020204020204" pitchFamily="34" charset="-122"/>
                </a:rPr>
                <a:t>准备不同情况下处理数据的脚本</a:t>
              </a:r>
              <a:endParaRPr lang="en-US" altLang="zh-CN" sz="1200" dirty="0" smtClean="0">
                <a:latin typeface="微软雅黑" panose="020B0503020204020204" pitchFamily="34" charset="-122"/>
                <a:ea typeface="微软雅黑" panose="020B0503020204020204" pitchFamily="34" charset="-122"/>
              </a:endParaRPr>
            </a:p>
            <a:p>
              <a:pPr marL="0" indent="0">
                <a:spcBef>
                  <a:spcPct val="0"/>
                </a:spcBef>
                <a:buNone/>
              </a:pPr>
              <a:endParaRPr lang="en-US" altLang="zh-CN" sz="1200" dirty="0" smtClean="0">
                <a:latin typeface="微软雅黑" panose="020B0503020204020204" pitchFamily="34" charset="-122"/>
                <a:ea typeface="微软雅黑" panose="020B0503020204020204" pitchFamily="34" charset="-122"/>
              </a:endParaRPr>
            </a:p>
          </p:txBody>
        </p:sp>
        <p:sp>
          <p:nvSpPr>
            <p:cNvPr id="31" name="内容占位符 1"/>
            <p:cNvSpPr txBox="1">
              <a:spLocks/>
            </p:cNvSpPr>
            <p:nvPr/>
          </p:nvSpPr>
          <p:spPr>
            <a:xfrm>
              <a:off x="5558748" y="4003518"/>
              <a:ext cx="1584176" cy="129614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defTabSz="914400">
                <a:lnSpc>
                  <a:spcPct val="60000"/>
                </a:lnSpc>
                <a:spcBef>
                  <a:spcPct val="50000"/>
                </a:spcBef>
                <a:buClr>
                  <a:srgbClr val="1F3F5F"/>
                </a:buClr>
                <a:buNone/>
                <a:defRPr/>
              </a:pPr>
              <a:endParaRPr lang="en-US" altLang="zh-CN" sz="1400" kern="0" dirty="0" smtClean="0">
                <a:solidFill>
                  <a:srgbClr val="1C1C1C"/>
                </a:solidFill>
                <a:latin typeface="微软雅黑" panose="020B0503020204020204" pitchFamily="34" charset="-122"/>
                <a:ea typeface="微软雅黑" panose="020B0503020204020204" pitchFamily="34" charset="-122"/>
              </a:endParaRPr>
            </a:p>
            <a:p>
              <a:pPr marL="0" lvl="0" indent="0" defTabSz="914400">
                <a:lnSpc>
                  <a:spcPct val="60000"/>
                </a:lnSpc>
                <a:spcBef>
                  <a:spcPct val="50000"/>
                </a:spcBef>
                <a:buClr>
                  <a:srgbClr val="1F3F5F"/>
                </a:buClr>
                <a:buNone/>
                <a:defRPr/>
              </a:pPr>
              <a:r>
                <a:rPr lang="zh-CN" altLang="en-US" sz="1400" kern="0" dirty="0" smtClean="0">
                  <a:solidFill>
                    <a:srgbClr val="1C1C1C"/>
                  </a:solidFill>
                  <a:latin typeface="微软雅黑" panose="020B0503020204020204" pitchFamily="34" charset="-122"/>
                  <a:ea typeface="微软雅黑" panose="020B0503020204020204" pitchFamily="34" charset="-122"/>
                </a:rPr>
                <a:t>大模块渲染控制；</a:t>
              </a:r>
              <a:endParaRPr lang="en-US" altLang="zh-CN" sz="1400" kern="0" dirty="0" smtClean="0">
                <a:solidFill>
                  <a:srgbClr val="1C1C1C"/>
                </a:solidFill>
                <a:latin typeface="微软雅黑" panose="020B0503020204020204" pitchFamily="34" charset="-122"/>
                <a:ea typeface="微软雅黑" panose="020B0503020204020204" pitchFamily="34" charset="-122"/>
              </a:endParaRPr>
            </a:p>
            <a:p>
              <a:pPr marL="0" lvl="0" indent="0" defTabSz="914400">
                <a:lnSpc>
                  <a:spcPct val="60000"/>
                </a:lnSpc>
                <a:spcBef>
                  <a:spcPct val="50000"/>
                </a:spcBef>
                <a:buClr>
                  <a:srgbClr val="1F3F5F"/>
                </a:buClr>
                <a:buNone/>
                <a:defRPr/>
              </a:pPr>
              <a:r>
                <a:rPr lang="en-US" altLang="zh-CN" sz="1400" kern="0" dirty="0" smtClean="0">
                  <a:solidFill>
                    <a:srgbClr val="1C1C1C"/>
                  </a:solidFill>
                  <a:latin typeface="微软雅黑" panose="020B0503020204020204" pitchFamily="34" charset="-122"/>
                  <a:ea typeface="微软雅黑" panose="020B0503020204020204" pitchFamily="34" charset="-122"/>
                </a:rPr>
                <a:t> </a:t>
              </a:r>
              <a:r>
                <a:rPr lang="zh-CN" altLang="en-US" sz="1400" kern="0" dirty="0" smtClean="0">
                  <a:solidFill>
                    <a:srgbClr val="1C1C1C"/>
                  </a:solidFill>
                  <a:latin typeface="微软雅黑" panose="020B0503020204020204" pitchFamily="34" charset="-122"/>
                  <a:ea typeface="微软雅黑" panose="020B0503020204020204" pitchFamily="34" charset="-122"/>
                </a:rPr>
                <a:t>关闭</a:t>
              </a:r>
              <a:r>
                <a:rPr lang="en-US" altLang="zh-CN" sz="1400" kern="0" dirty="0" smtClean="0">
                  <a:solidFill>
                    <a:srgbClr val="1C1C1C"/>
                  </a:solidFill>
                  <a:latin typeface="微软雅黑" panose="020B0503020204020204" pitchFamily="34" charset="-122"/>
                  <a:ea typeface="微软雅黑" panose="020B0503020204020204" pitchFamily="34" charset="-122"/>
                </a:rPr>
                <a:t>swap</a:t>
              </a:r>
              <a:r>
                <a:rPr lang="zh-CN" altLang="en-US" sz="1400" kern="0" dirty="0" smtClean="0">
                  <a:solidFill>
                    <a:srgbClr val="1C1C1C"/>
                  </a:solidFill>
                  <a:latin typeface="微软雅黑" panose="020B0503020204020204" pitchFamily="34" charset="-122"/>
                  <a:ea typeface="微软雅黑" panose="020B0503020204020204" pitchFamily="34" charset="-122"/>
                </a:rPr>
                <a:t>，</a:t>
              </a:r>
              <a:endParaRPr lang="en-US" altLang="zh-CN" sz="1400" kern="0" dirty="0" smtClean="0">
                <a:solidFill>
                  <a:srgbClr val="1C1C1C"/>
                </a:solidFill>
                <a:latin typeface="微软雅黑" panose="020B0503020204020204" pitchFamily="34" charset="-122"/>
                <a:ea typeface="微软雅黑" panose="020B0503020204020204" pitchFamily="34" charset="-122"/>
              </a:endParaRPr>
            </a:p>
            <a:p>
              <a:pPr marL="0" lvl="0" indent="0" defTabSz="914400">
                <a:lnSpc>
                  <a:spcPct val="60000"/>
                </a:lnSpc>
                <a:spcBef>
                  <a:spcPct val="50000"/>
                </a:spcBef>
                <a:buClr>
                  <a:srgbClr val="1F3F5F"/>
                </a:buClr>
                <a:buNone/>
                <a:defRPr/>
              </a:pPr>
              <a:r>
                <a:rPr lang="zh-CN" altLang="en-US" sz="1400" kern="0" dirty="0" smtClean="0">
                  <a:solidFill>
                    <a:srgbClr val="1C1C1C"/>
                  </a:solidFill>
                  <a:latin typeface="微软雅黑" panose="020B0503020204020204" pitchFamily="34" charset="-122"/>
                  <a:ea typeface="微软雅黑" panose="020B0503020204020204" pitchFamily="34" charset="-122"/>
                </a:rPr>
                <a:t>避免大模块过滤渲染</a:t>
              </a:r>
              <a:endParaRPr lang="en-US" altLang="zh-CN" sz="1400" kern="0" dirty="0" smtClean="0">
                <a:solidFill>
                  <a:srgbClr val="1C1C1C"/>
                </a:solidFill>
                <a:latin typeface="微软雅黑" panose="020B0503020204020204" pitchFamily="34" charset="-122"/>
                <a:ea typeface="微软雅黑" panose="020B0503020204020204" pitchFamily="34" charset="-122"/>
              </a:endParaRPr>
            </a:p>
            <a:p>
              <a:pPr marL="0" lvl="0" indent="0" defTabSz="914400">
                <a:lnSpc>
                  <a:spcPct val="60000"/>
                </a:lnSpc>
                <a:spcBef>
                  <a:spcPct val="50000"/>
                </a:spcBef>
                <a:buClr>
                  <a:srgbClr val="1F3F5F"/>
                </a:buClr>
                <a:buNone/>
                <a:defRPr/>
              </a:pPr>
              <a:r>
                <a:rPr lang="zh-CN" altLang="en-US" sz="1400" kern="0" dirty="0" smtClean="0">
                  <a:solidFill>
                    <a:srgbClr val="1C1C1C"/>
                  </a:solidFill>
                  <a:latin typeface="微软雅黑" panose="020B0503020204020204" pitchFamily="34" charset="-122"/>
                  <a:ea typeface="微软雅黑" panose="020B0503020204020204" pitchFamily="34" charset="-122"/>
                </a:rPr>
                <a:t>导致</a:t>
              </a:r>
              <a:r>
                <a:rPr lang="en-US" altLang="zh-CN" sz="1400" kern="0" dirty="0" err="1" smtClean="0">
                  <a:solidFill>
                    <a:srgbClr val="1C1C1C"/>
                  </a:solidFill>
                  <a:latin typeface="微软雅黑" panose="020B0503020204020204" pitchFamily="34" charset="-122"/>
                  <a:ea typeface="微软雅黑" panose="020B0503020204020204" pitchFamily="34" charset="-122"/>
                </a:rPr>
                <a:t>YGC</a:t>
              </a:r>
              <a:r>
                <a:rPr lang="zh-CN" altLang="en-US" sz="1400" kern="0" dirty="0" smtClean="0">
                  <a:solidFill>
                    <a:srgbClr val="1C1C1C"/>
                  </a:solidFill>
                  <a:latin typeface="微软雅黑" panose="020B0503020204020204" pitchFamily="34" charset="-122"/>
                  <a:ea typeface="微软雅黑" panose="020B0503020204020204" pitchFamily="34" charset="-122"/>
                </a:rPr>
                <a:t>过久；</a:t>
              </a:r>
              <a:endParaRPr lang="en-US" altLang="zh-CN" sz="1400" kern="0" dirty="0" smtClean="0">
                <a:solidFill>
                  <a:srgbClr val="1C1C1C"/>
                </a:solidFill>
                <a:latin typeface="微软雅黑" panose="020B0503020204020204" pitchFamily="34" charset="-122"/>
                <a:ea typeface="微软雅黑" panose="020B0503020204020204" pitchFamily="34" charset="-122"/>
              </a:endParaRPr>
            </a:p>
            <a:p>
              <a:pPr marL="0" lvl="0" indent="0" defTabSz="914400">
                <a:lnSpc>
                  <a:spcPct val="60000"/>
                </a:lnSpc>
                <a:spcBef>
                  <a:spcPct val="50000"/>
                </a:spcBef>
                <a:buClr>
                  <a:srgbClr val="1F3F5F"/>
                </a:buClr>
                <a:buNone/>
                <a:defRPr/>
              </a:pPr>
              <a:endParaRPr lang="en-US" altLang="zh-CN" sz="1400" kern="0" dirty="0">
                <a:solidFill>
                  <a:srgbClr val="1C1C1C"/>
                </a:solidFill>
                <a:latin typeface="微软雅黑" panose="020B0503020204020204" pitchFamily="34" charset="-122"/>
                <a:ea typeface="微软雅黑" panose="020B0503020204020204" pitchFamily="34" charset="-122"/>
              </a:endParaRPr>
            </a:p>
          </p:txBody>
        </p:sp>
      </p:grpSp>
      <p:sp>
        <p:nvSpPr>
          <p:cNvPr id="32" name="Freeform 4"/>
          <p:cNvSpPr>
            <a:spLocks noChangeArrowheads="1"/>
          </p:cNvSpPr>
          <p:nvPr/>
        </p:nvSpPr>
        <p:spPr bwMode="auto">
          <a:xfrm rot="10800000">
            <a:off x="899592" y="1628799"/>
            <a:ext cx="1981200" cy="1438597"/>
          </a:xfrm>
          <a:custGeom>
            <a:avLst/>
            <a:gdLst>
              <a:gd name="T0" fmla="*/ 2147483647 w 1248"/>
              <a:gd name="T1" fmla="*/ 0 h 1133"/>
              <a:gd name="T2" fmla="*/ 2147483647 w 1248"/>
              <a:gd name="T3" fmla="*/ 645159821 h 1133"/>
              <a:gd name="T4" fmla="*/ 2147483647 w 1248"/>
              <a:gd name="T5" fmla="*/ 2147483647 h 1133"/>
              <a:gd name="T6" fmla="*/ 0 w 1248"/>
              <a:gd name="T7" fmla="*/ 2147483647 h 1133"/>
              <a:gd name="T8" fmla="*/ 0 w 1248"/>
              <a:gd name="T9" fmla="*/ 1015621893 h 1133"/>
              <a:gd name="T10" fmla="*/ 0 60000 65536"/>
              <a:gd name="T11" fmla="*/ 0 60000 65536"/>
              <a:gd name="T12" fmla="*/ 0 60000 65536"/>
              <a:gd name="T13" fmla="*/ 0 60000 65536"/>
              <a:gd name="T14" fmla="*/ 0 60000 65536"/>
              <a:gd name="T15" fmla="*/ 0 w 1248"/>
              <a:gd name="T16" fmla="*/ 0 h 1133"/>
              <a:gd name="T17" fmla="*/ 1248 w 1248"/>
              <a:gd name="T18" fmla="*/ 1133 h 1133"/>
            </a:gdLst>
            <a:ahLst/>
            <a:cxnLst>
              <a:cxn ang="T10">
                <a:pos x="T0" y="T1"/>
              </a:cxn>
              <a:cxn ang="T11">
                <a:pos x="T2" y="T3"/>
              </a:cxn>
              <a:cxn ang="T12">
                <a:pos x="T4" y="T5"/>
              </a:cxn>
              <a:cxn ang="T13">
                <a:pos x="T6" y="T7"/>
              </a:cxn>
              <a:cxn ang="T14">
                <a:pos x="T8" y="T9"/>
              </a:cxn>
            </a:cxnLst>
            <a:rect l="T15" t="T16" r="T17" b="T18"/>
            <a:pathLst>
              <a:path w="1248" h="1133">
                <a:moveTo>
                  <a:pt x="1158" y="0"/>
                </a:moveTo>
                <a:lnTo>
                  <a:pt x="1248" y="256"/>
                </a:lnTo>
                <a:lnTo>
                  <a:pt x="1248" y="1133"/>
                </a:lnTo>
                <a:lnTo>
                  <a:pt x="0" y="1133"/>
                </a:lnTo>
                <a:lnTo>
                  <a:pt x="0" y="403"/>
                </a:lnTo>
              </a:path>
            </a:pathLst>
          </a:custGeom>
          <a:gradFill rotWithShape="1">
            <a:gsLst>
              <a:gs pos="0">
                <a:srgbClr val="FF6161"/>
              </a:gs>
              <a:gs pos="100000">
                <a:srgbClr val="FFFF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 name="内容占位符 1"/>
          <p:cNvSpPr txBox="1">
            <a:spLocks/>
          </p:cNvSpPr>
          <p:nvPr/>
        </p:nvSpPr>
        <p:spPr>
          <a:xfrm>
            <a:off x="971600" y="1844824"/>
            <a:ext cx="1944216" cy="93610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20650" lvl="0" indent="-120650" defTabSz="914400">
              <a:lnSpc>
                <a:spcPct val="60000"/>
              </a:lnSpc>
              <a:spcBef>
                <a:spcPct val="50000"/>
              </a:spcBef>
              <a:buClr>
                <a:srgbClr val="1F3F5F"/>
              </a:buClr>
              <a:buNone/>
              <a:defRPr/>
            </a:pPr>
            <a:r>
              <a:rPr lang="zh-CN" altLang="en-US" sz="1200" kern="0" dirty="0">
                <a:solidFill>
                  <a:srgbClr val="1C1C1C"/>
                </a:solidFill>
                <a:latin typeface="微软雅黑" panose="020B0503020204020204" pitchFamily="34" charset="-122"/>
                <a:ea typeface="微软雅黑" panose="020B0503020204020204" pitchFamily="34" charset="-122"/>
              </a:rPr>
              <a:t>采用</a:t>
            </a:r>
            <a:r>
              <a:rPr lang="en-US" altLang="zh-CN" sz="1200" kern="0" dirty="0" smtClean="0">
                <a:solidFill>
                  <a:srgbClr val="1C1C1C"/>
                </a:solidFill>
                <a:latin typeface="微软雅黑" panose="020B0503020204020204" pitchFamily="34" charset="-122"/>
                <a:ea typeface="微软雅黑" panose="020B0503020204020204" pitchFamily="34" charset="-122"/>
              </a:rPr>
              <a:t>Vanish</a:t>
            </a:r>
            <a:r>
              <a:rPr lang="zh-CN" altLang="en-US" sz="1200" kern="0" dirty="0" smtClean="0">
                <a:solidFill>
                  <a:srgbClr val="1C1C1C"/>
                </a:solidFill>
                <a:latin typeface="微软雅黑" panose="020B0503020204020204" pitchFamily="34" charset="-122"/>
                <a:ea typeface="微软雅黑" panose="020B0503020204020204" pitchFamily="34" charset="-122"/>
              </a:rPr>
              <a:t>做静态化</a:t>
            </a:r>
            <a:r>
              <a:rPr lang="zh-CN" altLang="en-US" sz="1200" kern="0" dirty="0" smtClean="0">
                <a:solidFill>
                  <a:srgbClr val="1C1C1C"/>
                </a:solidFill>
                <a:latin typeface="微软雅黑" panose="020B0503020204020204" pitchFamily="34" charset="-122"/>
                <a:ea typeface="微软雅黑" panose="020B0503020204020204" pitchFamily="34" charset="-122"/>
              </a:rPr>
              <a:t>缓存</a:t>
            </a:r>
            <a:endParaRPr lang="en-US" altLang="zh-CN" sz="1200" kern="0" dirty="0" smtClean="0">
              <a:solidFill>
                <a:srgbClr val="1C1C1C"/>
              </a:solidFill>
              <a:latin typeface="微软雅黑" panose="020B0503020204020204" pitchFamily="34" charset="-122"/>
              <a:ea typeface="微软雅黑" panose="020B0503020204020204" pitchFamily="34" charset="-122"/>
            </a:endParaRPr>
          </a:p>
          <a:p>
            <a:pPr marL="120650" lvl="0" indent="-120650" defTabSz="914400">
              <a:lnSpc>
                <a:spcPct val="60000"/>
              </a:lnSpc>
              <a:spcBef>
                <a:spcPct val="50000"/>
              </a:spcBef>
              <a:buClr>
                <a:srgbClr val="1F3F5F"/>
              </a:buClr>
              <a:buNone/>
              <a:defRPr/>
            </a:pPr>
            <a:r>
              <a:rPr lang="en-US" altLang="zh-CN" sz="1200" kern="0" dirty="0" smtClean="0">
                <a:solidFill>
                  <a:srgbClr val="1C1C1C"/>
                </a:solidFill>
                <a:latin typeface="微软雅黑" panose="020B0503020204020204" pitchFamily="34" charset="-122"/>
                <a:ea typeface="微软雅黑" panose="020B0503020204020204" pitchFamily="34" charset="-122"/>
              </a:rPr>
              <a:t> </a:t>
            </a:r>
            <a:r>
              <a:rPr lang="zh-CN" altLang="en-US" sz="1200" kern="0" dirty="0" smtClean="0">
                <a:solidFill>
                  <a:srgbClr val="1C1C1C"/>
                </a:solidFill>
                <a:latin typeface="微软雅黑" panose="020B0503020204020204" pitchFamily="34" charset="-122"/>
                <a:ea typeface="微软雅黑" panose="020B0503020204020204" pitchFamily="34" charset="-122"/>
              </a:rPr>
              <a:t>显著</a:t>
            </a:r>
            <a:r>
              <a:rPr lang="zh-CN" altLang="en-US" sz="1200" kern="0" dirty="0">
                <a:solidFill>
                  <a:srgbClr val="1C1C1C"/>
                </a:solidFill>
                <a:latin typeface="微软雅黑" panose="020B0503020204020204" pitchFamily="34" charset="-122"/>
                <a:ea typeface="微软雅黑" panose="020B0503020204020204" pitchFamily="34" charset="-122"/>
              </a:rPr>
              <a:t>提升</a:t>
            </a:r>
            <a:r>
              <a:rPr lang="en-US" altLang="zh-CN" sz="1200" kern="0" dirty="0">
                <a:solidFill>
                  <a:srgbClr val="1C1C1C"/>
                </a:solidFill>
                <a:latin typeface="微软雅黑" panose="020B0503020204020204" pitchFamily="34" charset="-122"/>
                <a:ea typeface="微软雅黑" panose="020B0503020204020204" pitchFamily="34" charset="-122"/>
              </a:rPr>
              <a:t>SS QPS</a:t>
            </a:r>
          </a:p>
          <a:p>
            <a:pPr marL="120650" lvl="0" indent="-120650" defTabSz="914400">
              <a:lnSpc>
                <a:spcPct val="60000"/>
              </a:lnSpc>
              <a:spcBef>
                <a:spcPct val="50000"/>
              </a:spcBef>
              <a:buClr>
                <a:srgbClr val="1F3F5F"/>
              </a:buClr>
              <a:buNone/>
              <a:defRPr/>
            </a:pPr>
            <a:r>
              <a:rPr lang="zh-CN" altLang="en-US" sz="1200" kern="0" dirty="0">
                <a:solidFill>
                  <a:srgbClr val="1C1C1C"/>
                </a:solidFill>
                <a:latin typeface="微软雅黑" panose="020B0503020204020204" pitchFamily="34" charset="-122"/>
                <a:ea typeface="微软雅黑" panose="020B0503020204020204" pitchFamily="34" charset="-122"/>
              </a:rPr>
              <a:t>减小后端系统压力</a:t>
            </a:r>
            <a:endParaRPr lang="en-US" altLang="zh-CN" sz="1200" kern="0" dirty="0">
              <a:solidFill>
                <a:srgbClr val="1C1C1C"/>
              </a:solidFill>
              <a:latin typeface="微软雅黑" panose="020B0503020204020204" pitchFamily="34" charset="-122"/>
              <a:ea typeface="微软雅黑" panose="020B0503020204020204" pitchFamily="34" charset="-122"/>
            </a:endParaRPr>
          </a:p>
          <a:p>
            <a:pPr marL="120650" lvl="0" indent="-120650" defTabSz="914400">
              <a:lnSpc>
                <a:spcPct val="60000"/>
              </a:lnSpc>
              <a:spcBef>
                <a:spcPct val="50000"/>
              </a:spcBef>
              <a:buClr>
                <a:srgbClr val="1F3F5F"/>
              </a:buClr>
              <a:buNone/>
              <a:defRPr/>
            </a:pPr>
            <a:r>
              <a:rPr lang="zh-CN" altLang="en-US" sz="1200" kern="0" dirty="0">
                <a:solidFill>
                  <a:srgbClr val="1C1C1C"/>
                </a:solidFill>
                <a:latin typeface="微软雅黑" panose="020B0503020204020204" pitchFamily="34" charset="-122"/>
                <a:ea typeface="微软雅黑" panose="020B0503020204020204" pitchFamily="34" charset="-122"/>
              </a:rPr>
              <a:t>防攻击效果显著</a:t>
            </a:r>
          </a:p>
        </p:txBody>
      </p:sp>
      <p:sp>
        <p:nvSpPr>
          <p:cNvPr id="34" name="Freeform 3"/>
          <p:cNvSpPr>
            <a:spLocks noChangeArrowheads="1"/>
          </p:cNvSpPr>
          <p:nvPr/>
        </p:nvSpPr>
        <p:spPr bwMode="auto">
          <a:xfrm rot="10800000">
            <a:off x="3995936" y="1628800"/>
            <a:ext cx="1080120" cy="792088"/>
          </a:xfrm>
          <a:custGeom>
            <a:avLst/>
            <a:gdLst>
              <a:gd name="T0" fmla="*/ 2147483647 w 1248"/>
              <a:gd name="T1" fmla="*/ 0 h 1664"/>
              <a:gd name="T2" fmla="*/ 2147483647 w 1248"/>
              <a:gd name="T3" fmla="*/ 725805000 h 1664"/>
              <a:gd name="T4" fmla="*/ 2147483647 w 1248"/>
              <a:gd name="T5" fmla="*/ 2147483647 h 1664"/>
              <a:gd name="T6" fmla="*/ 0 w 1248"/>
              <a:gd name="T7" fmla="*/ 2147483647 h 1664"/>
              <a:gd name="T8" fmla="*/ 0 w 1248"/>
              <a:gd name="T9" fmla="*/ 985381888 h 1664"/>
              <a:gd name="T10" fmla="*/ 0 60000 65536"/>
              <a:gd name="T11" fmla="*/ 0 60000 65536"/>
              <a:gd name="T12" fmla="*/ 0 60000 65536"/>
              <a:gd name="T13" fmla="*/ 0 60000 65536"/>
              <a:gd name="T14" fmla="*/ 0 60000 65536"/>
              <a:gd name="T15" fmla="*/ 0 w 1248"/>
              <a:gd name="T16" fmla="*/ 0 h 1664"/>
              <a:gd name="T17" fmla="*/ 1248 w 1248"/>
              <a:gd name="T18" fmla="*/ 1664 h 1664"/>
            </a:gdLst>
            <a:ahLst/>
            <a:cxnLst>
              <a:cxn ang="T10">
                <a:pos x="T0" y="T1"/>
              </a:cxn>
              <a:cxn ang="T11">
                <a:pos x="T2" y="T3"/>
              </a:cxn>
              <a:cxn ang="T12">
                <a:pos x="T4" y="T5"/>
              </a:cxn>
              <a:cxn ang="T13">
                <a:pos x="T6" y="T7"/>
              </a:cxn>
              <a:cxn ang="T14">
                <a:pos x="T8" y="T9"/>
              </a:cxn>
            </a:cxnLst>
            <a:rect l="T15" t="T16" r="T17" b="T18"/>
            <a:pathLst>
              <a:path w="1248" h="1664">
                <a:moveTo>
                  <a:pt x="1158" y="0"/>
                </a:moveTo>
                <a:lnTo>
                  <a:pt x="1248" y="288"/>
                </a:lnTo>
                <a:lnTo>
                  <a:pt x="1248" y="1645"/>
                </a:lnTo>
                <a:lnTo>
                  <a:pt x="0" y="1664"/>
                </a:lnTo>
                <a:lnTo>
                  <a:pt x="0" y="391"/>
                </a:lnTo>
              </a:path>
            </a:pathLst>
          </a:custGeom>
          <a:gradFill rotWithShape="1">
            <a:gsLst>
              <a:gs pos="0">
                <a:srgbClr val="FFC319"/>
              </a:gs>
              <a:gs pos="100000">
                <a:srgbClr val="FFFF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 name="TextBox 35"/>
          <p:cNvSpPr txBox="1"/>
          <p:nvPr/>
        </p:nvSpPr>
        <p:spPr>
          <a:xfrm>
            <a:off x="4067944" y="1700808"/>
            <a:ext cx="1152128" cy="646331"/>
          </a:xfrm>
          <a:prstGeom prst="rect">
            <a:avLst/>
          </a:prstGeom>
          <a:noFill/>
        </p:spPr>
        <p:txBody>
          <a:bodyPr wrap="square" rtlCol="0">
            <a:spAutoFit/>
          </a:bodyPr>
          <a:lstStyle/>
          <a:p>
            <a:r>
              <a:rPr lang="zh-CN" altLang="en-US" dirty="0" smtClean="0"/>
              <a:t>店铺异步化</a:t>
            </a:r>
            <a:endParaRPr lang="en-US" dirty="0"/>
          </a:p>
        </p:txBody>
      </p:sp>
      <p:sp>
        <p:nvSpPr>
          <p:cNvPr id="37" name="Freeform 2"/>
          <p:cNvSpPr>
            <a:spLocks noChangeArrowheads="1"/>
          </p:cNvSpPr>
          <p:nvPr/>
        </p:nvSpPr>
        <p:spPr bwMode="auto">
          <a:xfrm rot="10800000">
            <a:off x="6156175" y="1412776"/>
            <a:ext cx="1533275" cy="864096"/>
          </a:xfrm>
          <a:custGeom>
            <a:avLst/>
            <a:gdLst>
              <a:gd name="T0" fmla="*/ 2147483647 w 1238"/>
              <a:gd name="T1" fmla="*/ 0 h 1662"/>
              <a:gd name="T2" fmla="*/ 2147483647 w 1238"/>
              <a:gd name="T3" fmla="*/ 2147483647 h 1662"/>
              <a:gd name="T4" fmla="*/ 0 w 1238"/>
              <a:gd name="T5" fmla="*/ 2147483647 h 1662"/>
              <a:gd name="T6" fmla="*/ 10080625 w 1238"/>
              <a:gd name="T7" fmla="*/ 1048385000 h 1662"/>
              <a:gd name="T8" fmla="*/ 0 60000 65536"/>
              <a:gd name="T9" fmla="*/ 0 60000 65536"/>
              <a:gd name="T10" fmla="*/ 0 60000 65536"/>
              <a:gd name="T11" fmla="*/ 0 60000 65536"/>
              <a:gd name="T12" fmla="*/ 0 w 1238"/>
              <a:gd name="T13" fmla="*/ 0 h 1662"/>
              <a:gd name="T14" fmla="*/ 1238 w 1238"/>
              <a:gd name="T15" fmla="*/ 1662 h 1662"/>
            </a:gdLst>
            <a:ahLst/>
            <a:cxnLst>
              <a:cxn ang="T8">
                <a:pos x="T0" y="T1"/>
              </a:cxn>
              <a:cxn ang="T9">
                <a:pos x="T2" y="T3"/>
              </a:cxn>
              <a:cxn ang="T10">
                <a:pos x="T4" y="T5"/>
              </a:cxn>
              <a:cxn ang="T11">
                <a:pos x="T6" y="T7"/>
              </a:cxn>
            </a:cxnLst>
            <a:rect l="T12" t="T13" r="T14" b="T15"/>
            <a:pathLst>
              <a:path w="1238" h="1662">
                <a:moveTo>
                  <a:pt x="1226" y="0"/>
                </a:moveTo>
                <a:lnTo>
                  <a:pt x="1238" y="1662"/>
                </a:lnTo>
                <a:lnTo>
                  <a:pt x="0" y="1662"/>
                </a:lnTo>
                <a:lnTo>
                  <a:pt x="4" y="416"/>
                </a:lnTo>
              </a:path>
            </a:pathLst>
          </a:custGeom>
          <a:gradFill rotWithShape="1">
            <a:gsLst>
              <a:gs pos="0">
                <a:srgbClr val="A8D02A"/>
              </a:gs>
              <a:gs pos="100000">
                <a:srgbClr val="FFFF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8" name="TextBox 37"/>
          <p:cNvSpPr txBox="1"/>
          <p:nvPr/>
        </p:nvSpPr>
        <p:spPr>
          <a:xfrm>
            <a:off x="6300192" y="1484784"/>
            <a:ext cx="1296144" cy="646331"/>
          </a:xfrm>
          <a:prstGeom prst="rect">
            <a:avLst/>
          </a:prstGeom>
          <a:noFill/>
        </p:spPr>
        <p:txBody>
          <a:bodyPr wrap="square" rtlCol="0">
            <a:spAutoFit/>
          </a:bodyPr>
          <a:lstStyle/>
          <a:p>
            <a:r>
              <a:rPr lang="zh-CN" altLang="en-US" sz="1200" b="1" dirty="0" smtClean="0"/>
              <a:t>双十一实体机，全链路压测及性能优化降级等</a:t>
            </a:r>
            <a:endParaRPr lang="en-US" sz="1200" b="1" dirty="0"/>
          </a:p>
        </p:txBody>
      </p:sp>
      <p:sp>
        <p:nvSpPr>
          <p:cNvPr id="39" name="Freeform 2"/>
          <p:cNvSpPr>
            <a:spLocks noChangeArrowheads="1"/>
          </p:cNvSpPr>
          <p:nvPr/>
        </p:nvSpPr>
        <p:spPr bwMode="auto">
          <a:xfrm>
            <a:off x="7092280" y="2420888"/>
            <a:ext cx="1391840" cy="2376264"/>
          </a:xfrm>
          <a:custGeom>
            <a:avLst/>
            <a:gdLst>
              <a:gd name="T0" fmla="*/ 2147483647 w 1238"/>
              <a:gd name="T1" fmla="*/ 0 h 1662"/>
              <a:gd name="T2" fmla="*/ 2147483647 w 1238"/>
              <a:gd name="T3" fmla="*/ 2147483647 h 1662"/>
              <a:gd name="T4" fmla="*/ 0 w 1238"/>
              <a:gd name="T5" fmla="*/ 2147483647 h 1662"/>
              <a:gd name="T6" fmla="*/ 10080625 w 1238"/>
              <a:gd name="T7" fmla="*/ 1048385000 h 1662"/>
              <a:gd name="T8" fmla="*/ 0 60000 65536"/>
              <a:gd name="T9" fmla="*/ 0 60000 65536"/>
              <a:gd name="T10" fmla="*/ 0 60000 65536"/>
              <a:gd name="T11" fmla="*/ 0 60000 65536"/>
              <a:gd name="T12" fmla="*/ 0 w 1238"/>
              <a:gd name="T13" fmla="*/ 0 h 1662"/>
              <a:gd name="T14" fmla="*/ 1238 w 1238"/>
              <a:gd name="T15" fmla="*/ 1662 h 1662"/>
            </a:gdLst>
            <a:ahLst/>
            <a:cxnLst>
              <a:cxn ang="T8">
                <a:pos x="T0" y="T1"/>
              </a:cxn>
              <a:cxn ang="T9">
                <a:pos x="T2" y="T3"/>
              </a:cxn>
              <a:cxn ang="T10">
                <a:pos x="T4" y="T5"/>
              </a:cxn>
              <a:cxn ang="T11">
                <a:pos x="T6" y="T7"/>
              </a:cxn>
            </a:cxnLst>
            <a:rect l="T12" t="T13" r="T14" b="T15"/>
            <a:pathLst>
              <a:path w="1238" h="1662">
                <a:moveTo>
                  <a:pt x="1226" y="0"/>
                </a:moveTo>
                <a:lnTo>
                  <a:pt x="1238" y="1662"/>
                </a:lnTo>
                <a:lnTo>
                  <a:pt x="0" y="1662"/>
                </a:lnTo>
                <a:lnTo>
                  <a:pt x="4" y="416"/>
                </a:lnTo>
              </a:path>
            </a:pathLst>
          </a:custGeom>
          <a:gradFill rotWithShape="1">
            <a:gsLst>
              <a:gs pos="0">
                <a:srgbClr val="A8D02A"/>
              </a:gs>
              <a:gs pos="100000">
                <a:srgbClr val="FFFFFF"/>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1" name="内容占位符 1"/>
          <p:cNvSpPr txBox="1">
            <a:spLocks/>
          </p:cNvSpPr>
          <p:nvPr/>
        </p:nvSpPr>
        <p:spPr>
          <a:xfrm>
            <a:off x="7100887" y="3356992"/>
            <a:ext cx="1287537" cy="118434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defTabSz="914400">
              <a:lnSpc>
                <a:spcPct val="60000"/>
              </a:lnSpc>
              <a:spcBef>
                <a:spcPct val="50000"/>
              </a:spcBef>
              <a:buClr>
                <a:srgbClr val="1F3F5F"/>
              </a:buClr>
              <a:buNone/>
              <a:defRPr/>
            </a:pPr>
            <a:r>
              <a:rPr lang="zh-CN" altLang="en-US" sz="1400" kern="0" dirty="0" smtClean="0">
                <a:solidFill>
                  <a:srgbClr val="1C1C1C"/>
                </a:solidFill>
                <a:latin typeface="微软雅黑" panose="020B0503020204020204" pitchFamily="34" charset="-122"/>
                <a:ea typeface="微软雅黑" panose="020B0503020204020204" pitchFamily="34" charset="-122"/>
              </a:rPr>
              <a:t>业务日志梳理</a:t>
            </a:r>
            <a:endParaRPr lang="en-US" altLang="zh-CN" sz="1400" kern="0" dirty="0" smtClean="0">
              <a:solidFill>
                <a:srgbClr val="1C1C1C"/>
              </a:solidFill>
              <a:latin typeface="微软雅黑" panose="020B0503020204020204" pitchFamily="34" charset="-122"/>
              <a:ea typeface="微软雅黑" panose="020B0503020204020204" pitchFamily="34" charset="-122"/>
            </a:endParaRPr>
          </a:p>
          <a:p>
            <a:pPr marL="0" lvl="0" indent="0" defTabSz="914400">
              <a:lnSpc>
                <a:spcPct val="60000"/>
              </a:lnSpc>
              <a:spcBef>
                <a:spcPct val="50000"/>
              </a:spcBef>
              <a:buClr>
                <a:srgbClr val="1F3F5F"/>
              </a:buClr>
              <a:buNone/>
              <a:defRPr/>
            </a:pPr>
            <a:endParaRPr lang="en-US" altLang="zh-CN" sz="1400" kern="0" dirty="0" smtClean="0">
              <a:solidFill>
                <a:srgbClr val="1C1C1C"/>
              </a:solidFill>
              <a:latin typeface="微软雅黑" panose="020B0503020204020204" pitchFamily="34" charset="-122"/>
              <a:ea typeface="微软雅黑" panose="020B0503020204020204" pitchFamily="34" charset="-122"/>
            </a:endParaRPr>
          </a:p>
          <a:p>
            <a:pPr marL="0" lvl="0" indent="0" defTabSz="914400">
              <a:lnSpc>
                <a:spcPct val="60000"/>
              </a:lnSpc>
              <a:spcBef>
                <a:spcPct val="50000"/>
              </a:spcBef>
              <a:buClr>
                <a:srgbClr val="1F3F5F"/>
              </a:buClr>
              <a:buNone/>
              <a:defRPr/>
            </a:pPr>
            <a:r>
              <a:rPr lang="zh-CN" altLang="en-US" sz="1400" kern="0" dirty="0" smtClean="0">
                <a:solidFill>
                  <a:srgbClr val="1C1C1C"/>
                </a:solidFill>
                <a:latin typeface="微软雅黑" panose="020B0503020204020204" pitchFamily="34" charset="-122"/>
                <a:ea typeface="微软雅黑" panose="020B0503020204020204" pitchFamily="34" charset="-122"/>
              </a:rPr>
              <a:t>装修</a:t>
            </a:r>
            <a:r>
              <a:rPr lang="en-US" altLang="zh-CN" sz="1400" kern="0" dirty="0" err="1" smtClean="0">
                <a:solidFill>
                  <a:srgbClr val="1C1C1C"/>
                </a:solidFill>
                <a:latin typeface="微软雅黑" panose="020B0503020204020204" pitchFamily="34" charset="-122"/>
                <a:ea typeface="微软雅黑" panose="020B0503020204020204" pitchFamily="34" charset="-122"/>
              </a:rPr>
              <a:t>hsf</a:t>
            </a:r>
            <a:r>
              <a:rPr lang="zh-CN" altLang="en-US" sz="1400" kern="0" dirty="0" smtClean="0">
                <a:solidFill>
                  <a:srgbClr val="1C1C1C"/>
                </a:solidFill>
                <a:latin typeface="微软雅黑" panose="020B0503020204020204" pitchFamily="34" charset="-122"/>
                <a:ea typeface="微软雅黑" panose="020B0503020204020204" pitchFamily="34" charset="-122"/>
              </a:rPr>
              <a:t>调用</a:t>
            </a:r>
            <a:endParaRPr lang="en-US" altLang="zh-CN" sz="1400" kern="0" dirty="0" smtClean="0">
              <a:solidFill>
                <a:srgbClr val="1C1C1C"/>
              </a:solidFill>
              <a:latin typeface="微软雅黑" panose="020B0503020204020204" pitchFamily="34" charset="-122"/>
              <a:ea typeface="微软雅黑" panose="020B0503020204020204" pitchFamily="34" charset="-122"/>
            </a:endParaRPr>
          </a:p>
          <a:p>
            <a:pPr marL="0" lvl="0" indent="0" defTabSz="914400">
              <a:lnSpc>
                <a:spcPct val="60000"/>
              </a:lnSpc>
              <a:spcBef>
                <a:spcPct val="50000"/>
              </a:spcBef>
              <a:buClr>
                <a:srgbClr val="1F3F5F"/>
              </a:buClr>
              <a:buNone/>
              <a:defRPr/>
            </a:pPr>
            <a:r>
              <a:rPr lang="zh-CN" altLang="en-US" sz="1400" kern="0" dirty="0" smtClean="0">
                <a:solidFill>
                  <a:srgbClr val="1C1C1C"/>
                </a:solidFill>
                <a:latin typeface="微软雅黑" panose="020B0503020204020204" pitchFamily="34" charset="-122"/>
                <a:ea typeface="微软雅黑" panose="020B0503020204020204" pitchFamily="34" charset="-122"/>
              </a:rPr>
              <a:t>链路优化</a:t>
            </a:r>
            <a:endParaRPr lang="en-US" altLang="zh-CN" sz="1400" kern="0" dirty="0" smtClean="0">
              <a:solidFill>
                <a:srgbClr val="1C1C1C"/>
              </a:solidFill>
              <a:latin typeface="微软雅黑" panose="020B0503020204020204" pitchFamily="34" charset="-122"/>
              <a:ea typeface="微软雅黑" panose="020B0503020204020204" pitchFamily="34" charset="-122"/>
            </a:endParaRPr>
          </a:p>
          <a:p>
            <a:pPr marL="0" lvl="0" indent="0" defTabSz="914400">
              <a:lnSpc>
                <a:spcPct val="60000"/>
              </a:lnSpc>
              <a:spcBef>
                <a:spcPct val="50000"/>
              </a:spcBef>
              <a:buClr>
                <a:srgbClr val="1F3F5F"/>
              </a:buClr>
              <a:buNone/>
              <a:defRPr/>
            </a:pPr>
            <a:endParaRPr lang="en-US" altLang="zh-CN" sz="1400" kern="0" dirty="0">
              <a:solidFill>
                <a:srgbClr val="1C1C1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a:xfrm>
            <a:off x="785818" y="476672"/>
            <a:ext cx="7674614" cy="596462"/>
            <a:chOff x="785818" y="476672"/>
            <a:chExt cx="7674614" cy="596462"/>
          </a:xfrm>
        </p:grpSpPr>
        <p:cxnSp>
          <p:nvCxnSpPr>
            <p:cNvPr id="9" name="直接连接符 5"/>
            <p:cNvCxnSpPr/>
            <p:nvPr/>
          </p:nvCxnSpPr>
          <p:spPr>
            <a:xfrm>
              <a:off x="785818" y="1071546"/>
              <a:ext cx="7286644" cy="1588"/>
            </a:xfrm>
            <a:prstGeom prst="line">
              <a:avLst/>
            </a:prstGeom>
            <a:ln w="2222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0" name="矩形 6"/>
            <p:cNvSpPr/>
            <p:nvPr/>
          </p:nvSpPr>
          <p:spPr>
            <a:xfrm>
              <a:off x="829294" y="476672"/>
              <a:ext cx="214314" cy="5715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itchFamily="34" charset="-122"/>
                <a:ea typeface="微软雅黑" pitchFamily="34" charset="-122"/>
              </a:endParaRPr>
            </a:p>
          </p:txBody>
        </p:sp>
        <p:sp>
          <p:nvSpPr>
            <p:cNvPr id="13" name="TextBox 12"/>
            <p:cNvSpPr txBox="1"/>
            <p:nvPr/>
          </p:nvSpPr>
          <p:spPr>
            <a:xfrm>
              <a:off x="1142976" y="519063"/>
              <a:ext cx="7317456" cy="461665"/>
            </a:xfrm>
            <a:prstGeom prst="rect">
              <a:avLst/>
            </a:prstGeom>
            <a:noFill/>
          </p:spPr>
          <p:txBody>
            <a:bodyPr wrap="square" rtlCol="0">
              <a:spAutoFit/>
            </a:bodyPr>
            <a:lstStyle/>
            <a:p>
              <a:r>
                <a:rPr lang="en-US" altLang="zh-CN" sz="2400" b="1" dirty="0" smtClean="0">
                  <a:latin typeface="微软雅黑" pitchFamily="34" charset="-122"/>
                  <a:ea typeface="微软雅黑" pitchFamily="34" charset="-122"/>
                </a:rPr>
                <a:t>3.2.2 </a:t>
              </a:r>
              <a:r>
                <a:rPr lang="zh-CN" altLang="en-US" sz="2400" b="1" dirty="0" smtClean="0">
                  <a:latin typeface="微软雅黑" pitchFamily="34" charset="-122"/>
                  <a:ea typeface="微软雅黑" pitchFamily="34" charset="-122"/>
                </a:rPr>
                <a:t> 稳定性及</a:t>
              </a:r>
              <a:r>
                <a:rPr lang="zh-CN" altLang="en-US" sz="2400" b="1" dirty="0" smtClean="0">
                  <a:latin typeface="微软雅黑" pitchFamily="34" charset="-122"/>
                  <a:ea typeface="微软雅黑" pitchFamily="34" charset="-122"/>
                </a:rPr>
                <a:t>系统优化</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店铺异步化</a:t>
              </a:r>
              <a:endParaRPr lang="en-US" altLang="zh-CN" sz="2400" b="1" dirty="0" smtClean="0">
                <a:latin typeface="微软雅黑" pitchFamily="34" charset="-122"/>
                <a:ea typeface="微软雅黑" pitchFamily="34" charset="-122"/>
              </a:endParaRPr>
            </a:p>
          </p:txBody>
        </p:sp>
      </p:grpSp>
      <p:sp>
        <p:nvSpPr>
          <p:cNvPr id="8" name="Rectangle 7"/>
          <p:cNvSpPr/>
          <p:nvPr/>
        </p:nvSpPr>
        <p:spPr>
          <a:xfrm>
            <a:off x="827584" y="1196752"/>
            <a:ext cx="7920880" cy="4832092"/>
          </a:xfrm>
          <a:prstGeom prst="rect">
            <a:avLst/>
          </a:prstGeom>
        </p:spPr>
        <p:txBody>
          <a:bodyPr wrap="square">
            <a:spAutoFit/>
          </a:bodyPr>
          <a:lstStyle/>
          <a:p>
            <a:pPr marL="0" lvl="1" indent="-268288">
              <a:buClr>
                <a:srgbClr val="C00000"/>
              </a:buClr>
            </a:pPr>
            <a:r>
              <a:rPr lang="zh-CN" altLang="en-US" sz="2400" b="1" dirty="0" smtClean="0">
                <a:latin typeface="微软雅黑" pitchFamily="34" charset="-122"/>
              </a:rPr>
              <a:t>店铺异步化的主要方案</a:t>
            </a:r>
            <a:endParaRPr lang="en-US" altLang="zh-CN" sz="2400" b="1" dirty="0" smtClean="0">
              <a:latin typeface="微软雅黑" pitchFamily="34" charset="-122"/>
            </a:endParaRPr>
          </a:p>
          <a:p>
            <a:pPr marL="457200" lvl="2" indent="-342900">
              <a:buClr>
                <a:srgbClr val="C00000"/>
              </a:buClr>
              <a:buFont typeface="Wingdings" pitchFamily="2" charset="2"/>
              <a:buChar char="p"/>
            </a:pPr>
            <a:r>
              <a:rPr lang="zh-CN" altLang="en-US" sz="1400" dirty="0" smtClean="0">
                <a:latin typeface="微软雅黑" pitchFamily="34" charset="-122"/>
                <a:ea typeface="微软雅黑" pitchFamily="34" charset="-122"/>
              </a:rPr>
              <a:t>模块</a:t>
            </a:r>
            <a:r>
              <a:rPr lang="zh-CN" altLang="en-US" sz="1400" dirty="0" smtClean="0">
                <a:latin typeface="微软雅黑" pitchFamily="34" charset="-122"/>
                <a:ea typeface="微软雅黑" pitchFamily="34" charset="-122"/>
              </a:rPr>
              <a:t>添加删除操作，保存所有模块的自身高度及相对于</a:t>
            </a:r>
            <a:r>
              <a:rPr lang="en-US" altLang="zh-CN" sz="1400" dirty="0" smtClean="0">
                <a:latin typeface="微软雅黑" pitchFamily="34" charset="-122"/>
                <a:ea typeface="微软雅黑" pitchFamily="34" charset="-122"/>
              </a:rPr>
              <a:t>top</a:t>
            </a:r>
            <a:r>
              <a:rPr lang="zh-CN" altLang="en-US" sz="1400" dirty="0" smtClean="0">
                <a:latin typeface="微软雅黑" pitchFamily="34" charset="-122"/>
                <a:ea typeface="微软雅黑" pitchFamily="34" charset="-122"/>
              </a:rPr>
              <a:t>的相对高度；</a:t>
            </a:r>
            <a:endParaRPr lang="en-US" altLang="zh-CN" sz="14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1400" dirty="0" smtClean="0">
                <a:latin typeface="微软雅黑" pitchFamily="34" charset="-122"/>
                <a:ea typeface="微软雅黑" pitchFamily="34" charset="-122"/>
              </a:rPr>
              <a:t>渲染</a:t>
            </a:r>
            <a:r>
              <a:rPr lang="zh-CN" altLang="en-US" sz="1400" dirty="0" smtClean="0">
                <a:latin typeface="微软雅黑" pitchFamily="34" charset="-122"/>
                <a:ea typeface="微软雅黑" pitchFamily="34" charset="-122"/>
              </a:rPr>
              <a:t>引擎首次渲染，将所有模块高度值大于首屏的，渲染但内容放在</a:t>
            </a:r>
            <a:r>
              <a:rPr lang="en-US" altLang="zh-CN" sz="1400" dirty="0" smtClean="0">
                <a:latin typeface="微软雅黑" pitchFamily="34" charset="-122"/>
                <a:ea typeface="微软雅黑" pitchFamily="34" charset="-122"/>
              </a:rPr>
              <a:t>tair</a:t>
            </a:r>
            <a:r>
              <a:rPr lang="zh-CN" altLang="en-US" sz="1400" dirty="0" smtClean="0">
                <a:latin typeface="微软雅黑" pitchFamily="34" charset="-122"/>
                <a:ea typeface="微软雅黑" pitchFamily="34" charset="-122"/>
              </a:rPr>
              <a:t>，模块骨架填充高度伪属性；</a:t>
            </a:r>
            <a:endParaRPr lang="en-US" altLang="zh-CN" sz="14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en-US" altLang="zh-CN" sz="1400" dirty="0" err="1" smtClean="0">
                <a:latin typeface="微软雅黑" pitchFamily="34" charset="-122"/>
                <a:ea typeface="微软雅黑" pitchFamily="34" charset="-122"/>
              </a:rPr>
              <a:t>js</a:t>
            </a:r>
            <a:r>
              <a:rPr lang="zh-CN" altLang="en-US" sz="1400" dirty="0" smtClean="0">
                <a:latin typeface="微软雅黑" pitchFamily="34" charset="-122"/>
                <a:ea typeface="微软雅黑" pitchFamily="34" charset="-122"/>
              </a:rPr>
              <a:t>异步加载下一屏的模块。</a:t>
            </a:r>
            <a:endParaRPr lang="en-US" altLang="zh-CN" sz="1400" dirty="0" smtClean="0">
              <a:latin typeface="微软雅黑" pitchFamily="34" charset="-122"/>
              <a:ea typeface="微软雅黑" pitchFamily="34" charset="-122"/>
            </a:endParaRPr>
          </a:p>
          <a:p>
            <a:pPr marL="457200" lvl="2" indent="-342900">
              <a:buClr>
                <a:srgbClr val="C00000"/>
              </a:buClr>
            </a:pPr>
            <a:r>
              <a:rPr lang="zh-CN" altLang="en-US" sz="2400" dirty="0" smtClean="0">
                <a:latin typeface="微软雅黑" pitchFamily="34" charset="-122"/>
                <a:ea typeface="微软雅黑" pitchFamily="34" charset="-122"/>
              </a:rPr>
              <a:t>项目结果</a:t>
            </a:r>
            <a:endParaRPr lang="en-US" altLang="zh-CN" sz="24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1400" dirty="0" smtClean="0">
                <a:latin typeface="微软雅黑" pitchFamily="34" charset="-122"/>
                <a:ea typeface="微软雅黑" pitchFamily="34" charset="-122"/>
              </a:rPr>
              <a:t>首屏</a:t>
            </a:r>
            <a:r>
              <a:rPr lang="en-US" altLang="zh-CN" sz="1400" dirty="0" err="1" smtClean="0">
                <a:latin typeface="微软雅黑" pitchFamily="34" charset="-122"/>
                <a:ea typeface="微软雅黑" pitchFamily="34" charset="-122"/>
              </a:rPr>
              <a:t>QPS</a:t>
            </a:r>
            <a:r>
              <a:rPr lang="zh-CN" altLang="en-US" sz="1400" dirty="0" smtClean="0">
                <a:latin typeface="微软雅黑" pitchFamily="34" charset="-122"/>
                <a:ea typeface="微软雅黑" pitchFamily="34" charset="-122"/>
              </a:rPr>
              <a:t>能力提升</a:t>
            </a:r>
            <a:r>
              <a:rPr lang="en-US" altLang="zh-CN" sz="1400" dirty="0" smtClean="0">
                <a:latin typeface="微软雅黑" pitchFamily="34" charset="-122"/>
                <a:ea typeface="微软雅黑" pitchFamily="34" charset="-122"/>
              </a:rPr>
              <a:t>60.8%</a:t>
            </a:r>
          </a:p>
          <a:p>
            <a:pPr marL="457200" lvl="2" indent="-342900">
              <a:buClr>
                <a:srgbClr val="C00000"/>
              </a:buClr>
              <a:buFont typeface="Wingdings" pitchFamily="2" charset="2"/>
              <a:buChar char="p"/>
            </a:pPr>
            <a:r>
              <a:rPr lang="zh-CN" altLang="en-US" sz="1400" dirty="0" smtClean="0">
                <a:latin typeface="微软雅黑" pitchFamily="34" charset="-122"/>
                <a:ea typeface="微软雅黑" pitchFamily="34" charset="-122"/>
              </a:rPr>
              <a:t>平均</a:t>
            </a:r>
            <a:r>
              <a:rPr lang="en-US" altLang="zh-CN" sz="1400" dirty="0" err="1" smtClean="0">
                <a:latin typeface="微软雅黑" pitchFamily="34" charset="-122"/>
                <a:ea typeface="微软雅黑" pitchFamily="34" charset="-122"/>
              </a:rPr>
              <a:t>rt</a:t>
            </a:r>
            <a:r>
              <a:rPr lang="zh-CN" altLang="en-US" sz="1400" dirty="0" smtClean="0">
                <a:latin typeface="微软雅黑" pitchFamily="34" charset="-122"/>
                <a:ea typeface="微软雅黑" pitchFamily="34" charset="-122"/>
              </a:rPr>
              <a:t>下降</a:t>
            </a:r>
            <a:r>
              <a:rPr lang="en-US" altLang="zh-CN" sz="1400" dirty="0" err="1" smtClean="0">
                <a:latin typeface="微软雅黑" pitchFamily="34" charset="-122"/>
                <a:ea typeface="微软雅黑" pitchFamily="34" charset="-122"/>
              </a:rPr>
              <a:t>20ms</a:t>
            </a:r>
            <a:endParaRPr lang="en-US" altLang="zh-CN" sz="14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1400" dirty="0" smtClean="0">
                <a:latin typeface="微软雅黑" pitchFamily="34" charset="-122"/>
                <a:ea typeface="微软雅黑" pitchFamily="34" charset="-122"/>
              </a:rPr>
              <a:t>服务端首次返回页面大小</a:t>
            </a:r>
            <a:r>
              <a:rPr lang="en-US" altLang="zh-CN" sz="1400" dirty="0" err="1" smtClean="0">
                <a:latin typeface="微软雅黑" pitchFamily="34" charset="-122"/>
                <a:ea typeface="微软雅黑" pitchFamily="34" charset="-122"/>
              </a:rPr>
              <a:t>GZIP</a:t>
            </a:r>
            <a:r>
              <a:rPr lang="zh-CN" altLang="en-US" sz="1400" dirty="0" smtClean="0">
                <a:latin typeface="微软雅黑" pitchFamily="34" charset="-122"/>
                <a:ea typeface="微软雅黑" pitchFamily="34" charset="-122"/>
              </a:rPr>
              <a:t>后平均减少</a:t>
            </a:r>
            <a:r>
              <a:rPr lang="en-US" altLang="zh-CN" sz="1400" dirty="0" smtClean="0">
                <a:latin typeface="微软雅黑" pitchFamily="34" charset="-122"/>
                <a:ea typeface="微软雅黑" pitchFamily="34" charset="-122"/>
              </a:rPr>
              <a:t>42%</a:t>
            </a:r>
          </a:p>
          <a:p>
            <a:pPr marL="457200" lvl="2" indent="-342900">
              <a:buClr>
                <a:srgbClr val="C00000"/>
              </a:buClr>
              <a:buFont typeface="Wingdings" pitchFamily="2" charset="2"/>
              <a:buChar char="p"/>
            </a:pPr>
            <a:r>
              <a:rPr lang="zh-CN" altLang="en-US" sz="1400" dirty="0" smtClean="0">
                <a:latin typeface="微软雅黑" pitchFamily="34" charset="-122"/>
                <a:ea typeface="微软雅黑" pitchFamily="34" charset="-122"/>
              </a:rPr>
              <a:t>异步请求</a:t>
            </a:r>
            <a:r>
              <a:rPr lang="en-US" altLang="zh-CN" sz="1400" dirty="0" smtClean="0">
                <a:latin typeface="微软雅黑" pitchFamily="34" charset="-122"/>
                <a:ea typeface="微软雅黑" pitchFamily="34" charset="-122"/>
              </a:rPr>
              <a:t>varnish</a:t>
            </a:r>
            <a:r>
              <a:rPr lang="zh-CN" altLang="en-US" sz="1400" dirty="0" smtClean="0">
                <a:latin typeface="微软雅黑" pitchFamily="34" charset="-122"/>
                <a:ea typeface="微软雅黑" pitchFamily="34" charset="-122"/>
              </a:rPr>
              <a:t>次数增加，但命中率</a:t>
            </a:r>
            <a:r>
              <a:rPr lang="zh-CN" altLang="en-US" sz="1400" dirty="0" smtClean="0">
                <a:latin typeface="微软雅黑" pitchFamily="34" charset="-122"/>
                <a:ea typeface="微软雅黑" pitchFamily="34" charset="-122"/>
              </a:rPr>
              <a:t>与页面持平，异步请求没有</a:t>
            </a:r>
            <a:r>
              <a:rPr lang="en-US" altLang="zh-CN" sz="1400" dirty="0" err="1" smtClean="0">
                <a:latin typeface="微软雅黑" pitchFamily="34" charset="-122"/>
                <a:ea typeface="微软雅黑" pitchFamily="34" charset="-122"/>
              </a:rPr>
              <a:t>ESI</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命中后性能非常</a:t>
            </a:r>
            <a:r>
              <a:rPr lang="zh-CN" altLang="en-US" sz="1400" dirty="0" smtClean="0">
                <a:latin typeface="微软雅黑" pitchFamily="34" charset="-122"/>
                <a:ea typeface="微软雅黑" pitchFamily="34" charset="-122"/>
              </a:rPr>
              <a:t>好</a:t>
            </a:r>
            <a:endParaRPr lang="en-US" altLang="zh-CN" sz="1400" dirty="0" smtClean="0">
              <a:latin typeface="微软雅黑" pitchFamily="34" charset="-122"/>
              <a:ea typeface="微软雅黑" pitchFamily="34" charset="-122"/>
            </a:endParaRPr>
          </a:p>
          <a:p>
            <a:pPr marL="457200" lvl="2" indent="-342900">
              <a:buClr>
                <a:srgbClr val="C00000"/>
              </a:buClr>
              <a:buFont typeface="Wingdings" pitchFamily="2" charset="2"/>
              <a:buChar char="p"/>
            </a:pPr>
            <a:endParaRPr lang="en-US" altLang="zh-CN" sz="1400" dirty="0" smtClean="0">
              <a:latin typeface="微软雅黑" pitchFamily="34" charset="-122"/>
              <a:ea typeface="微软雅黑" pitchFamily="34" charset="-122"/>
            </a:endParaRPr>
          </a:p>
          <a:p>
            <a:pPr marL="457200" lvl="2" indent="-342900">
              <a:buClr>
                <a:srgbClr val="C00000"/>
              </a:buClr>
              <a:buFont typeface="Wingdings" pitchFamily="2" charset="2"/>
              <a:buChar char="p"/>
            </a:pPr>
            <a:endParaRPr lang="en-US" altLang="zh-CN" sz="1400" dirty="0" smtClean="0">
              <a:latin typeface="微软雅黑" pitchFamily="34" charset="-122"/>
              <a:ea typeface="微软雅黑" pitchFamily="34" charset="-122"/>
            </a:endParaRPr>
          </a:p>
          <a:p>
            <a:pPr marL="0" lvl="1" indent="-268288">
              <a:buClr>
                <a:srgbClr val="C00000"/>
              </a:buClr>
            </a:pPr>
            <a:r>
              <a:rPr lang="en-US" altLang="zh-CN" sz="2400" b="1" dirty="0" smtClean="0">
                <a:latin typeface="微软雅黑" pitchFamily="34" charset="-122"/>
              </a:rPr>
              <a:t>   </a:t>
            </a:r>
            <a:endParaRPr lang="en-US" altLang="zh-CN" sz="2400" b="1" dirty="0" smtClean="0">
              <a:latin typeface="微软雅黑" pitchFamily="34" charset="-122"/>
            </a:endParaRPr>
          </a:p>
          <a:p>
            <a:pPr marL="0" lvl="1" indent="-268288">
              <a:buClr>
                <a:srgbClr val="C00000"/>
              </a:buClr>
            </a:pPr>
            <a:endParaRPr lang="en-US" altLang="zh-CN" sz="2400" b="1" dirty="0" smtClean="0">
              <a:latin typeface="微软雅黑" pitchFamily="34" charset="-122"/>
            </a:endParaRPr>
          </a:p>
          <a:p>
            <a:pPr marL="0" lvl="1" indent="-268288">
              <a:buClr>
                <a:srgbClr val="C00000"/>
              </a:buClr>
            </a:pPr>
            <a:endParaRPr lang="en-US" altLang="zh-CN" sz="2400" b="1" dirty="0" smtClean="0">
              <a:latin typeface="微软雅黑" pitchFamily="34" charset="-122"/>
            </a:endParaRPr>
          </a:p>
          <a:p>
            <a:pPr marL="0" lvl="1" indent="-268288">
              <a:buClr>
                <a:srgbClr val="C00000"/>
              </a:buClr>
            </a:pPr>
            <a:endParaRPr lang="en-US" altLang="zh-CN" sz="2400" b="1" dirty="0" smtClean="0">
              <a:latin typeface="微软雅黑" pitchFamily="34" charset="-122"/>
            </a:endParaRPr>
          </a:p>
          <a:p>
            <a:pPr marL="0" lvl="1" indent="-268288">
              <a:buClr>
                <a:srgbClr val="C00000"/>
              </a:buClr>
            </a:pPr>
            <a:r>
              <a:rPr lang="en-US" altLang="zh-CN" sz="2400" b="1" dirty="0" smtClean="0">
                <a:latin typeface="微软雅黑" pitchFamily="34" charset="-122"/>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785818" y="476672"/>
            <a:ext cx="7674614" cy="596462"/>
            <a:chOff x="785818" y="476672"/>
            <a:chExt cx="7674614" cy="596462"/>
          </a:xfrm>
        </p:grpSpPr>
        <p:cxnSp>
          <p:nvCxnSpPr>
            <p:cNvPr id="9" name="直接连接符 5"/>
            <p:cNvCxnSpPr/>
            <p:nvPr/>
          </p:nvCxnSpPr>
          <p:spPr>
            <a:xfrm>
              <a:off x="785818" y="1071546"/>
              <a:ext cx="7286644" cy="1588"/>
            </a:xfrm>
            <a:prstGeom prst="line">
              <a:avLst/>
            </a:prstGeom>
            <a:ln w="2222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0" name="矩形 6"/>
            <p:cNvSpPr/>
            <p:nvPr/>
          </p:nvSpPr>
          <p:spPr>
            <a:xfrm>
              <a:off x="829294" y="476672"/>
              <a:ext cx="214314" cy="5715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itchFamily="34" charset="-122"/>
                <a:ea typeface="微软雅黑" pitchFamily="34" charset="-122"/>
              </a:endParaRPr>
            </a:p>
          </p:txBody>
        </p:sp>
        <p:sp>
          <p:nvSpPr>
            <p:cNvPr id="13" name="TextBox 12"/>
            <p:cNvSpPr txBox="1"/>
            <p:nvPr/>
          </p:nvSpPr>
          <p:spPr>
            <a:xfrm>
              <a:off x="1142976" y="519063"/>
              <a:ext cx="7317456" cy="461665"/>
            </a:xfrm>
            <a:prstGeom prst="rect">
              <a:avLst/>
            </a:prstGeom>
            <a:noFill/>
          </p:spPr>
          <p:txBody>
            <a:bodyPr wrap="square" rtlCol="0">
              <a:spAutoFit/>
            </a:bodyPr>
            <a:lstStyle/>
            <a:p>
              <a:r>
                <a:rPr lang="en-US" altLang="zh-CN" sz="2400" b="1" dirty="0" smtClean="0">
                  <a:latin typeface="微软雅黑" pitchFamily="34" charset="-122"/>
                  <a:ea typeface="微软雅黑" pitchFamily="34" charset="-122"/>
                </a:rPr>
                <a:t>3.3.1  </a:t>
              </a:r>
              <a:r>
                <a:rPr lang="zh-CN" altLang="en-US" sz="2400" b="1" dirty="0" smtClean="0">
                  <a:latin typeface="微软雅黑" pitchFamily="34" charset="-122"/>
                  <a:ea typeface="微软雅黑" pitchFamily="34" charset="-122"/>
                </a:rPr>
                <a:t>三方建站平台项目</a:t>
              </a:r>
              <a:endParaRPr lang="en-US" altLang="zh-CN" sz="2400" b="1" dirty="0" smtClean="0">
                <a:latin typeface="微软雅黑" pitchFamily="34" charset="-122"/>
                <a:ea typeface="微软雅黑" pitchFamily="34" charset="-122"/>
              </a:endParaRPr>
            </a:p>
          </p:txBody>
        </p:sp>
      </p:grpSp>
      <p:sp>
        <p:nvSpPr>
          <p:cNvPr id="14" name="Rectangle 13"/>
          <p:cNvSpPr/>
          <p:nvPr/>
        </p:nvSpPr>
        <p:spPr>
          <a:xfrm>
            <a:off x="755576" y="1268760"/>
            <a:ext cx="7416824" cy="4708981"/>
          </a:xfrm>
          <a:prstGeom prst="rect">
            <a:avLst/>
          </a:prstGeom>
        </p:spPr>
        <p:txBody>
          <a:bodyPr wrap="square">
            <a:spAutoFit/>
          </a:bodyPr>
          <a:lstStyle/>
          <a:p>
            <a:pPr marL="0" lvl="1" indent="-268288">
              <a:buClr>
                <a:srgbClr val="C00000"/>
              </a:buClr>
            </a:pPr>
            <a:r>
              <a:rPr lang="zh-CN" altLang="en-US" b="1" dirty="0" smtClean="0">
                <a:latin typeface="微软雅黑" pitchFamily="34" charset="-122"/>
              </a:rPr>
              <a:t>需解决的问题 </a:t>
            </a:r>
            <a:endParaRPr lang="en-US" altLang="zh-CN" b="1" dirty="0" smtClean="0">
              <a:latin typeface="微软雅黑" pitchFamily="34" charset="-122"/>
            </a:endParaRPr>
          </a:p>
          <a:p>
            <a:pPr marL="457200" lvl="2" indent="-269875">
              <a:buClr>
                <a:srgbClr val="C00000"/>
              </a:buClr>
              <a:buFont typeface="Wingdings" pitchFamily="2" charset="2"/>
              <a:buChar char="p"/>
            </a:pPr>
            <a:r>
              <a:rPr lang="zh-CN" altLang="en-US" sz="1600" dirty="0" smtClean="0">
                <a:latin typeface="微软雅黑" pitchFamily="34" charset="-122"/>
                <a:ea typeface="微软雅黑" pitchFamily="34" charset="-122"/>
              </a:rPr>
              <a:t>支持多个外部业务方提出的定制化建站需求的快速接入。</a:t>
            </a:r>
            <a:endParaRPr lang="en-US" altLang="zh-CN" sz="1600" dirty="0" smtClean="0">
              <a:latin typeface="微软雅黑" pitchFamily="34" charset="-122"/>
              <a:ea typeface="微软雅黑" pitchFamily="34" charset="-122"/>
            </a:endParaRPr>
          </a:p>
          <a:p>
            <a:pPr marL="457200" lvl="2" indent="-269875">
              <a:buClr>
                <a:srgbClr val="C00000"/>
              </a:buClr>
              <a:buFont typeface="Wingdings" pitchFamily="2" charset="2"/>
              <a:buChar char="p"/>
            </a:pPr>
            <a:r>
              <a:rPr lang="zh-CN" altLang="en-US" sz="1600" dirty="0" smtClean="0">
                <a:latin typeface="微软雅黑" pitchFamily="34" charset="-122"/>
                <a:ea typeface="微软雅黑" pitchFamily="34" charset="-122"/>
              </a:rPr>
              <a:t>支持外部团队进来参与共建，深度定制的开发模式。</a:t>
            </a:r>
            <a:endParaRPr lang="en-US" altLang="zh-CN" sz="1600" dirty="0" smtClean="0">
              <a:latin typeface="微软雅黑" pitchFamily="34" charset="-122"/>
              <a:ea typeface="微软雅黑" pitchFamily="34" charset="-122"/>
            </a:endParaRPr>
          </a:p>
          <a:p>
            <a:pPr marL="0" lvl="1" indent="-268288">
              <a:buClr>
                <a:srgbClr val="C00000"/>
              </a:buClr>
            </a:pPr>
            <a:r>
              <a:rPr lang="zh-CN" altLang="en-US" b="1" dirty="0" smtClean="0">
                <a:latin typeface="微软雅黑" pitchFamily="34" charset="-122"/>
              </a:rPr>
              <a:t>解决方案</a:t>
            </a:r>
            <a:r>
              <a:rPr lang="en-US" altLang="zh-CN" b="1" dirty="0" smtClean="0">
                <a:latin typeface="微软雅黑" pitchFamily="34" charset="-122"/>
              </a:rPr>
              <a:t>——</a:t>
            </a:r>
            <a:r>
              <a:rPr lang="zh-CN" altLang="en-US" b="1" dirty="0" smtClean="0">
                <a:latin typeface="微软雅黑" pitchFamily="34" charset="-122"/>
              </a:rPr>
              <a:t>建站流程引擎</a:t>
            </a:r>
            <a:endParaRPr lang="en-US" altLang="zh-CN" b="1" dirty="0" smtClean="0">
              <a:latin typeface="微软雅黑" pitchFamily="34" charset="-122"/>
            </a:endParaRPr>
          </a:p>
          <a:p>
            <a:pPr marL="457200" lvl="2" indent="-269875">
              <a:buClr>
                <a:srgbClr val="C00000"/>
              </a:buClr>
            </a:pPr>
            <a:r>
              <a:rPr lang="en-US" altLang="zh-CN" sz="1400" dirty="0" smtClean="0">
                <a:latin typeface="微软雅黑" pitchFamily="34" charset="-122"/>
                <a:ea typeface="微软雅黑" pitchFamily="34" charset="-122"/>
              </a:rPr>
              <a:t>  1.</a:t>
            </a:r>
            <a:r>
              <a:rPr lang="zh-CN" altLang="en-US" sz="1400" dirty="0" smtClean="0">
                <a:latin typeface="微软雅黑" pitchFamily="34" charset="-122"/>
                <a:ea typeface="微软雅黑" pitchFamily="34" charset="-122"/>
              </a:rPr>
              <a:t>从需求中抽象出校验节点，基本功能组件，资源文件节点。</a:t>
            </a:r>
            <a:endParaRPr lang="en-US" altLang="zh-CN" sz="1400" dirty="0" smtClean="0">
              <a:latin typeface="微软雅黑" pitchFamily="34" charset="-122"/>
              <a:ea typeface="微软雅黑" pitchFamily="34" charset="-122"/>
            </a:endParaRPr>
          </a:p>
          <a:p>
            <a:pPr marL="457200" lvl="2" indent="-269875">
              <a:buClr>
                <a:srgbClr val="C00000"/>
              </a:buClr>
            </a:pPr>
            <a:r>
              <a:rPr lang="en-US" altLang="zh-CN" sz="1400" dirty="0" smtClean="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其中资源文件节点支持</a:t>
            </a:r>
            <a:r>
              <a:rPr lang="en-US" altLang="zh-CN" sz="1400" dirty="0" smtClean="0">
                <a:latin typeface="微软雅黑" pitchFamily="34" charset="-122"/>
                <a:ea typeface="微软雅黑" pitchFamily="34" charset="-122"/>
              </a:rPr>
              <a:t>diamond, tms, vmcommon</a:t>
            </a:r>
            <a:r>
              <a:rPr lang="zh-CN" altLang="en-US" sz="1400" dirty="0" smtClean="0">
                <a:latin typeface="微软雅黑" pitchFamily="34" charset="-122"/>
                <a:ea typeface="微软雅黑" pitchFamily="34" charset="-122"/>
              </a:rPr>
              <a:t>等</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a:t>
            </a:r>
            <a:endParaRPr lang="en-US" altLang="zh-CN" sz="1400" dirty="0" smtClean="0">
              <a:latin typeface="微软雅黑" pitchFamily="34" charset="-122"/>
              <a:ea typeface="微软雅黑" pitchFamily="34" charset="-122"/>
            </a:endParaRPr>
          </a:p>
          <a:p>
            <a:pPr marL="457200" lvl="2" indent="-269875">
              <a:buClr>
                <a:srgbClr val="C00000"/>
              </a:buClr>
            </a:pPr>
            <a:r>
              <a:rPr lang="en-US" altLang="zh-CN" sz="1400" dirty="0" smtClean="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校验节点，功能组件通过</a:t>
            </a:r>
            <a:r>
              <a:rPr lang="en-US" altLang="zh-CN" sz="1400" dirty="0" smtClean="0">
                <a:latin typeface="微软雅黑" pitchFamily="34" charset="-122"/>
                <a:ea typeface="微软雅黑" pitchFamily="34" charset="-122"/>
              </a:rPr>
              <a:t>groovy</a:t>
            </a:r>
            <a:r>
              <a:rPr lang="zh-CN" altLang="en-US" sz="1400" dirty="0" smtClean="0">
                <a:latin typeface="微软雅黑" pitchFamily="34" charset="-122"/>
                <a:ea typeface="微软雅黑" pitchFamily="34" charset="-122"/>
              </a:rPr>
              <a:t>动态定义具体逻辑；</a:t>
            </a:r>
            <a:endParaRPr lang="en-US" altLang="zh-CN" sz="1400" dirty="0" smtClean="0">
              <a:latin typeface="微软雅黑" pitchFamily="34" charset="-122"/>
              <a:ea typeface="微软雅黑" pitchFamily="34" charset="-122"/>
            </a:endParaRPr>
          </a:p>
          <a:p>
            <a:pPr marL="457200" lvl="2" indent="-269875">
              <a:buClr>
                <a:srgbClr val="C00000"/>
              </a:buClr>
            </a:pPr>
            <a:r>
              <a:rPr lang="en-US" altLang="zh-CN" sz="1400" dirty="0" smtClean="0">
                <a:latin typeface="微软雅黑" pitchFamily="34" charset="-122"/>
                <a:ea typeface="微软雅黑" pitchFamily="34" charset="-122"/>
              </a:rPr>
              <a:t>  2. </a:t>
            </a:r>
            <a:r>
              <a:rPr lang="zh-CN" altLang="en-US" sz="1400" dirty="0" smtClean="0">
                <a:latin typeface="微软雅黑" pitchFamily="34" charset="-122"/>
                <a:ea typeface="微软雅黑" pitchFamily="34" charset="-122"/>
              </a:rPr>
              <a:t>一个</a:t>
            </a:r>
            <a:r>
              <a:rPr lang="en-US" altLang="zh-CN" sz="1400" dirty="0" smtClean="0">
                <a:latin typeface="微软雅黑" pitchFamily="34" charset="-122"/>
                <a:ea typeface="微软雅黑" pitchFamily="34" charset="-122"/>
              </a:rPr>
              <a:t>xml</a:t>
            </a:r>
            <a:r>
              <a:rPr lang="zh-CN" altLang="en-US" sz="1400" dirty="0" smtClean="0">
                <a:latin typeface="微软雅黑" pitchFamily="34" charset="-122"/>
                <a:ea typeface="微软雅黑" pitchFamily="34" charset="-122"/>
              </a:rPr>
              <a:t>文件总控描述一个业务方的所有需求点。</a:t>
            </a:r>
            <a:endParaRPr lang="en-US" altLang="zh-CN" sz="1400" dirty="0" smtClean="0">
              <a:latin typeface="微软雅黑" pitchFamily="34" charset="-122"/>
              <a:ea typeface="微软雅黑" pitchFamily="34" charset="-122"/>
            </a:endParaRPr>
          </a:p>
          <a:p>
            <a:pPr marL="457200" lvl="2" indent="-269875">
              <a:buClr>
                <a:srgbClr val="C00000"/>
              </a:buClr>
            </a:pPr>
            <a:r>
              <a:rPr lang="en-US" altLang="zh-CN" sz="1400" dirty="0" smtClean="0">
                <a:latin typeface="微软雅黑" pitchFamily="34" charset="-122"/>
                <a:ea typeface="微软雅黑" pitchFamily="34" charset="-122"/>
              </a:rPr>
              <a:t>    </a:t>
            </a:r>
            <a:r>
              <a:rPr lang="en-US" altLang="zh-CN" sz="1400" dirty="0" smtClean="0">
                <a:latin typeface="微软雅黑" pitchFamily="34" charset="-122"/>
                <a:ea typeface="微软雅黑" pitchFamily="34" charset="-122"/>
                <a:hlinkClick r:id="rId3" action="ppaction://hlinkfile"/>
              </a:rPr>
              <a:t> </a:t>
            </a:r>
            <a:r>
              <a:rPr lang="zh-CN" altLang="en-US" sz="1400" dirty="0" smtClean="0">
                <a:latin typeface="微软雅黑" pitchFamily="34" charset="-122"/>
                <a:ea typeface="微软雅黑" pitchFamily="34" charset="-122"/>
                <a:hlinkClick r:id="rId3" action="ppaction://hlinkfile"/>
              </a:rPr>
              <a:t>线上运行的爱淘宝配置</a:t>
            </a:r>
            <a:r>
              <a:rPr lang="en-US" altLang="zh-CN" sz="1400" dirty="0" smtClean="0">
                <a:latin typeface="微软雅黑" pitchFamily="34" charset="-122"/>
                <a:ea typeface="微软雅黑" pitchFamily="34" charset="-122"/>
                <a:hlinkClick r:id="rId3" action="ppaction://hlinkfile"/>
              </a:rPr>
              <a:t>xml</a:t>
            </a:r>
            <a:r>
              <a:rPr lang="zh-CN" altLang="en-US" sz="1400" dirty="0" smtClean="0">
                <a:latin typeface="微软雅黑" pitchFamily="34" charset="-122"/>
                <a:ea typeface="微软雅黑" pitchFamily="34" charset="-122"/>
                <a:hlinkClick r:id="rId3" action="ppaction://hlinkfile"/>
              </a:rPr>
              <a:t>片段</a:t>
            </a:r>
            <a:endParaRPr lang="en-US" altLang="zh-CN" sz="1400" dirty="0" smtClean="0">
              <a:latin typeface="微软雅黑" pitchFamily="34" charset="-122"/>
              <a:ea typeface="微软雅黑" pitchFamily="34" charset="-122"/>
            </a:endParaRPr>
          </a:p>
          <a:p>
            <a:pPr marL="0" lvl="1" indent="-268288">
              <a:buClr>
                <a:srgbClr val="C00000"/>
              </a:buClr>
            </a:pPr>
            <a:r>
              <a:rPr lang="zh-CN" altLang="en-US" sz="2000" b="1" dirty="0" smtClean="0">
                <a:latin typeface="微软雅黑" pitchFamily="34" charset="-122"/>
                <a:ea typeface="微软雅黑" pitchFamily="34" charset="-122"/>
              </a:rPr>
              <a:t>主要工作</a:t>
            </a:r>
            <a:endParaRPr lang="en-US" altLang="zh-CN" sz="2000" b="1" dirty="0" smtClean="0">
              <a:latin typeface="微软雅黑" pitchFamily="34" charset="-122"/>
              <a:ea typeface="微软雅黑" pitchFamily="34" charset="-122"/>
            </a:endParaRPr>
          </a:p>
          <a:p>
            <a:pPr marL="457200" lvl="2" indent="-269875">
              <a:buClr>
                <a:srgbClr val="C00000"/>
              </a:buClr>
              <a:buFont typeface="Wingdings" pitchFamily="2" charset="2"/>
              <a:buChar char="p"/>
            </a:pPr>
            <a:r>
              <a:rPr lang="zh-CN" altLang="en-US" sz="1600" dirty="0" smtClean="0">
                <a:latin typeface="微软雅黑" pitchFamily="34" charset="-122"/>
                <a:ea typeface="微软雅黑" pitchFamily="34" charset="-122"/>
              </a:rPr>
              <a:t>了解业务需求，从中抽象出不同节点并接口化；</a:t>
            </a:r>
            <a:endParaRPr lang="en-US" altLang="zh-CN" sz="1600" dirty="0" smtClean="0">
              <a:latin typeface="微软雅黑" pitchFamily="34" charset="-122"/>
              <a:ea typeface="微软雅黑" pitchFamily="34" charset="-122"/>
            </a:endParaRPr>
          </a:p>
          <a:p>
            <a:pPr marL="457200" lvl="2" indent="-269875">
              <a:buClr>
                <a:srgbClr val="C00000"/>
              </a:buClr>
              <a:buFont typeface="Wingdings" pitchFamily="2" charset="2"/>
              <a:buChar char="p"/>
            </a:pPr>
            <a:r>
              <a:rPr lang="zh-CN" altLang="en-US" sz="1600" dirty="0" smtClean="0">
                <a:latin typeface="微软雅黑" pitchFamily="34" charset="-122"/>
                <a:ea typeface="微软雅黑" pitchFamily="34" charset="-122"/>
              </a:rPr>
              <a:t>编写技术方案，完成建站流程引擎的设计开发；完成部分功能组件开发；</a:t>
            </a:r>
            <a:endParaRPr lang="en-US" altLang="zh-CN" sz="1600" dirty="0" smtClean="0">
              <a:latin typeface="微软雅黑" pitchFamily="34" charset="-122"/>
              <a:ea typeface="微软雅黑" pitchFamily="34" charset="-122"/>
            </a:endParaRPr>
          </a:p>
          <a:p>
            <a:pPr marL="457200" lvl="2" indent="-269875">
              <a:buClr>
                <a:srgbClr val="C00000"/>
              </a:buClr>
              <a:buFont typeface="Wingdings" pitchFamily="2" charset="2"/>
              <a:buChar char="p"/>
            </a:pPr>
            <a:r>
              <a:rPr lang="zh-CN" altLang="en-US" sz="1600" dirty="0" smtClean="0">
                <a:latin typeface="微软雅黑" pitchFamily="34" charset="-122"/>
                <a:ea typeface="微软雅黑" pitchFamily="34" charset="-122"/>
              </a:rPr>
              <a:t>作为</a:t>
            </a:r>
            <a:r>
              <a:rPr lang="en-US" altLang="zh-CN" sz="1600" dirty="0" smtClean="0">
                <a:latin typeface="微软雅黑" pitchFamily="34" charset="-122"/>
                <a:ea typeface="微软雅黑" pitchFamily="34" charset="-122"/>
              </a:rPr>
              <a:t>PM</a:t>
            </a:r>
            <a:r>
              <a:rPr lang="zh-CN" altLang="en-US" sz="1600" dirty="0" smtClean="0">
                <a:latin typeface="微软雅黑" pitchFamily="34" charset="-122"/>
                <a:ea typeface="微软雅黑" pitchFamily="34" charset="-122"/>
              </a:rPr>
              <a:t>，跟进爱淘宝一期项目上线；</a:t>
            </a:r>
            <a:endParaRPr lang="en-US" altLang="zh-CN" b="1" dirty="0" smtClean="0">
              <a:latin typeface="微软雅黑" pitchFamily="34" charset="-122"/>
            </a:endParaRPr>
          </a:p>
          <a:p>
            <a:pPr marL="0" lvl="1" indent="-268288">
              <a:buClr>
                <a:srgbClr val="C00000"/>
              </a:buClr>
            </a:pPr>
            <a:r>
              <a:rPr lang="zh-CN" altLang="en-US" b="1" dirty="0" smtClean="0">
                <a:latin typeface="微软雅黑" pitchFamily="34" charset="-122"/>
              </a:rPr>
              <a:t>项目结果</a:t>
            </a:r>
            <a:endParaRPr lang="en-US" altLang="zh-CN" b="1" dirty="0" smtClean="0">
              <a:latin typeface="微软雅黑" pitchFamily="34" charset="-122"/>
            </a:endParaRPr>
          </a:p>
          <a:p>
            <a:pPr marL="457200" lvl="2" indent="-269875">
              <a:buClr>
                <a:srgbClr val="C00000"/>
              </a:buClr>
              <a:buFont typeface="Wingdings" pitchFamily="2" charset="2"/>
              <a:buChar char="p"/>
            </a:pPr>
            <a:r>
              <a:rPr lang="zh-CN" altLang="en-US" sz="1600" dirty="0" smtClean="0">
                <a:latin typeface="微软雅黑" pitchFamily="34" charset="-122"/>
                <a:ea typeface="微软雅黑" pitchFamily="34" charset="-122"/>
              </a:rPr>
              <a:t>建站平台真正落地，完成产品化的重要一环；</a:t>
            </a:r>
            <a:endParaRPr lang="en-US" altLang="zh-CN" sz="1600" dirty="0" smtClean="0">
              <a:latin typeface="微软雅黑" pitchFamily="34" charset="-122"/>
              <a:ea typeface="微软雅黑" pitchFamily="34" charset="-122"/>
            </a:endParaRPr>
          </a:p>
          <a:p>
            <a:pPr marL="457200" lvl="2" indent="-269875">
              <a:buClr>
                <a:srgbClr val="C00000"/>
              </a:buClr>
              <a:buFont typeface="Wingdings" pitchFamily="2" charset="2"/>
              <a:buChar char="p"/>
            </a:pPr>
            <a:r>
              <a:rPr lang="zh-CN" altLang="en-US" sz="1600" dirty="0" smtClean="0">
                <a:latin typeface="微软雅黑" pitchFamily="34" charset="-122"/>
                <a:ea typeface="微软雅黑" pitchFamily="34" charset="-122"/>
              </a:rPr>
              <a:t>支持了店铺平台开发公共组件，外部开发个性化组件节点的共建模式，缓解资源紧张；</a:t>
            </a:r>
            <a:endParaRPr lang="en-US" altLang="zh-CN" sz="1600" dirty="0" smtClean="0">
              <a:latin typeface="微软雅黑" pitchFamily="34" charset="-122"/>
              <a:ea typeface="微软雅黑" pitchFamily="34" charset="-122"/>
            </a:endParaRPr>
          </a:p>
          <a:p>
            <a:pPr marL="457200" lvl="2" indent="-269875">
              <a:buClr>
                <a:srgbClr val="C00000"/>
              </a:buClr>
              <a:buFont typeface="Wingdings" pitchFamily="2" charset="2"/>
              <a:buChar char="p"/>
            </a:pPr>
            <a:r>
              <a:rPr lang="zh-CN" altLang="en-US" sz="1600" dirty="0" smtClean="0">
                <a:latin typeface="微软雅黑" pitchFamily="34" charset="-122"/>
                <a:ea typeface="微软雅黑" pitchFamily="34" charset="-122"/>
              </a:rPr>
              <a:t>特色中国，特产馆，品牌站，全球美食，淘宝旅游，商圈业务相继快速接入。</a:t>
            </a:r>
            <a:endParaRPr lang="en-US" altLang="zh-CN" sz="1600" dirty="0" smtClean="0">
              <a:latin typeface="微软雅黑" pitchFamily="34" charset="-122"/>
              <a:ea typeface="微软雅黑" pitchFamily="34" charset="-122"/>
            </a:endParaRPr>
          </a:p>
          <a:p>
            <a:pPr marL="457200" lvl="2" indent="-269875">
              <a:buClr>
                <a:srgbClr val="C00000"/>
              </a:buClr>
              <a:buFont typeface="Wingdings" pitchFamily="2" charset="2"/>
              <a:buChar char="p"/>
            </a:pPr>
            <a:endParaRPr lang="en-US" altLang="zh-CN" sz="1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a:xfrm>
            <a:off x="785818" y="476672"/>
            <a:ext cx="7674614" cy="596462"/>
            <a:chOff x="785818" y="476672"/>
            <a:chExt cx="7674614" cy="596462"/>
          </a:xfrm>
        </p:grpSpPr>
        <p:cxnSp>
          <p:nvCxnSpPr>
            <p:cNvPr id="9" name="直接连接符 5"/>
            <p:cNvCxnSpPr/>
            <p:nvPr/>
          </p:nvCxnSpPr>
          <p:spPr>
            <a:xfrm>
              <a:off x="785818" y="1071546"/>
              <a:ext cx="7286644" cy="1588"/>
            </a:xfrm>
            <a:prstGeom prst="line">
              <a:avLst/>
            </a:prstGeom>
            <a:ln w="2222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0" name="矩形 6"/>
            <p:cNvSpPr/>
            <p:nvPr/>
          </p:nvSpPr>
          <p:spPr>
            <a:xfrm>
              <a:off x="829294" y="476672"/>
              <a:ext cx="214314" cy="5715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itchFamily="34" charset="-122"/>
                <a:ea typeface="微软雅黑" pitchFamily="34" charset="-122"/>
              </a:endParaRPr>
            </a:p>
          </p:txBody>
        </p:sp>
        <p:sp>
          <p:nvSpPr>
            <p:cNvPr id="13" name="TextBox 12"/>
            <p:cNvSpPr txBox="1"/>
            <p:nvPr/>
          </p:nvSpPr>
          <p:spPr>
            <a:xfrm>
              <a:off x="1142976" y="519063"/>
              <a:ext cx="7317456" cy="461665"/>
            </a:xfrm>
            <a:prstGeom prst="rect">
              <a:avLst/>
            </a:prstGeom>
            <a:noFill/>
          </p:spPr>
          <p:txBody>
            <a:bodyPr wrap="square" rtlCol="0">
              <a:spAutoFit/>
            </a:bodyPr>
            <a:lstStyle/>
            <a:p>
              <a:r>
                <a:rPr lang="en-US" altLang="zh-CN" sz="2400" b="1" dirty="0" smtClean="0">
                  <a:latin typeface="微软雅黑" pitchFamily="34" charset="-122"/>
                  <a:ea typeface="微软雅黑" pitchFamily="34" charset="-122"/>
                </a:rPr>
                <a:t>3.3.2 O2O</a:t>
              </a:r>
              <a:r>
                <a:rPr lang="zh-CN" altLang="en-US" sz="2400" b="1" dirty="0" smtClean="0">
                  <a:latin typeface="微软雅黑" pitchFamily="34" charset="-122"/>
                  <a:ea typeface="微软雅黑" pitchFamily="34" charset="-122"/>
                </a:rPr>
                <a:t>无线装修</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掌中宝项目</a:t>
              </a:r>
              <a:endParaRPr lang="en-US" altLang="zh-CN" sz="2400" b="1" dirty="0" smtClean="0">
                <a:latin typeface="微软雅黑" pitchFamily="34" charset="-122"/>
                <a:ea typeface="微软雅黑" pitchFamily="34" charset="-122"/>
              </a:endParaRPr>
            </a:p>
          </p:txBody>
        </p:sp>
      </p:grpSp>
      <p:sp>
        <p:nvSpPr>
          <p:cNvPr id="14" name="Rectangle 13"/>
          <p:cNvSpPr/>
          <p:nvPr/>
        </p:nvSpPr>
        <p:spPr>
          <a:xfrm>
            <a:off x="755576" y="1124744"/>
            <a:ext cx="7992888" cy="2523768"/>
          </a:xfrm>
          <a:prstGeom prst="rect">
            <a:avLst/>
          </a:prstGeom>
        </p:spPr>
        <p:txBody>
          <a:bodyPr wrap="square">
            <a:spAutoFit/>
          </a:bodyPr>
          <a:lstStyle/>
          <a:p>
            <a:pPr marL="0" lvl="1" indent="-268288">
              <a:buClr>
                <a:srgbClr val="C00000"/>
              </a:buClr>
            </a:pPr>
            <a:r>
              <a:rPr lang="zh-CN" altLang="en-US" sz="24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全公司</a:t>
            </a:r>
            <a:r>
              <a:rPr lang="en-US" altLang="zh-CN" sz="1600" dirty="0" err="1" smtClean="0">
                <a:latin typeface="微软雅黑" pitchFamily="34" charset="-122"/>
                <a:ea typeface="微软雅黑" pitchFamily="34" charset="-122"/>
              </a:rPr>
              <a:t>ALLIN</a:t>
            </a:r>
            <a:r>
              <a:rPr lang="zh-CN" altLang="en-US" sz="1600" dirty="0" smtClean="0">
                <a:latin typeface="微软雅黑" pitchFamily="34" charset="-122"/>
                <a:ea typeface="微软雅黑" pitchFamily="34" charset="-122"/>
              </a:rPr>
              <a:t>无线，共享</a:t>
            </a:r>
            <a:r>
              <a:rPr lang="en-US" altLang="zh-CN" sz="1600" dirty="0" smtClean="0">
                <a:latin typeface="微软雅黑" pitchFamily="34" charset="-122"/>
                <a:ea typeface="微软雅黑" pitchFamily="34" charset="-122"/>
              </a:rPr>
              <a:t>BU</a:t>
            </a:r>
            <a:r>
              <a:rPr lang="zh-CN" altLang="en-US" sz="1600" dirty="0" smtClean="0">
                <a:latin typeface="微软雅黑" pitchFamily="34" charset="-122"/>
                <a:ea typeface="微软雅黑" pitchFamily="34" charset="-122"/>
              </a:rPr>
              <a:t>承担购物</a:t>
            </a:r>
            <a:r>
              <a:rPr lang="en-US" altLang="zh-CN" sz="1600" dirty="0" smtClean="0">
                <a:latin typeface="微软雅黑" pitchFamily="34" charset="-122"/>
                <a:ea typeface="微软雅黑" pitchFamily="34" charset="-122"/>
              </a:rPr>
              <a:t>Mall</a:t>
            </a:r>
            <a:r>
              <a:rPr lang="zh-CN" altLang="en-US" sz="1600" dirty="0" smtClean="0">
                <a:latin typeface="微软雅黑" pitchFamily="34" charset="-122"/>
                <a:ea typeface="微软雅黑" pitchFamily="34" charset="-122"/>
              </a:rPr>
              <a:t>和品牌商的</a:t>
            </a:r>
            <a:r>
              <a:rPr lang="en-US" altLang="zh-CN" sz="1600" dirty="0" err="1" smtClean="0">
                <a:latin typeface="微软雅黑" pitchFamily="34" charset="-122"/>
                <a:ea typeface="微软雅黑" pitchFamily="34" charset="-122"/>
              </a:rPr>
              <a:t>O2O</a:t>
            </a:r>
            <a:r>
              <a:rPr lang="zh-CN" altLang="en-US" sz="1600" dirty="0" smtClean="0">
                <a:latin typeface="微软雅黑" pitchFamily="34" charset="-122"/>
                <a:ea typeface="微软雅黑" pitchFamily="34" charset="-122"/>
              </a:rPr>
              <a:t>解决方案，店铺团队主动承接其中支持无线装修及</a:t>
            </a:r>
            <a:r>
              <a:rPr lang="en-US" altLang="zh-CN" sz="1600" dirty="0" err="1" smtClean="0">
                <a:latin typeface="微软雅黑" pitchFamily="34" charset="-122"/>
                <a:ea typeface="微软雅黑" pitchFamily="34" charset="-122"/>
              </a:rPr>
              <a:t>H5</a:t>
            </a:r>
            <a:r>
              <a:rPr lang="zh-CN" altLang="en-US" sz="1600" dirty="0" smtClean="0">
                <a:latin typeface="微软雅黑" pitchFamily="34" charset="-122"/>
                <a:ea typeface="微软雅黑" pitchFamily="34" charset="-122"/>
              </a:rPr>
              <a:t>页面展现的工作。</a:t>
            </a:r>
            <a:r>
              <a:rPr lang="zh-CN" altLang="en-US" sz="1600" b="1" dirty="0" smtClean="0">
                <a:latin typeface="微软雅黑" pitchFamily="34" charset="-122"/>
                <a:ea typeface="微软雅黑" pitchFamily="34" charset="-122"/>
              </a:rPr>
              <a:t> </a:t>
            </a:r>
            <a:endParaRPr lang="en-US" altLang="zh-CN" sz="1600" b="1" dirty="0" smtClean="0">
              <a:latin typeface="微软雅黑" pitchFamily="34" charset="-122"/>
              <a:ea typeface="微软雅黑" pitchFamily="34" charset="-122"/>
            </a:endParaRPr>
          </a:p>
          <a:p>
            <a:pPr marL="0" lvl="1" indent="-268288">
              <a:buClr>
                <a:srgbClr val="C00000"/>
              </a:buClr>
            </a:pPr>
            <a:r>
              <a:rPr lang="zh-CN" altLang="en-US" sz="2400" b="1" dirty="0" smtClean="0">
                <a:latin typeface="微软雅黑" pitchFamily="34" charset="-122"/>
              </a:rPr>
              <a:t>主要工作</a:t>
            </a:r>
            <a:endParaRPr lang="en-US" altLang="zh-CN" sz="1400" dirty="0" smtClean="0">
              <a:latin typeface="微软雅黑" pitchFamily="34" charset="-122"/>
              <a:ea typeface="微软雅黑" pitchFamily="34" charset="-122"/>
            </a:endParaRPr>
          </a:p>
          <a:p>
            <a:pPr marL="457200" lvl="2" indent="-269875">
              <a:buClr>
                <a:srgbClr val="C00000"/>
              </a:buClr>
              <a:buFont typeface="Wingdings" pitchFamily="2" charset="2"/>
              <a:buChar char="p"/>
            </a:pPr>
            <a:r>
              <a:rPr lang="zh-CN" altLang="en-US" sz="1400" dirty="0" smtClean="0">
                <a:latin typeface="微软雅黑" pitchFamily="34" charset="-122"/>
                <a:ea typeface="微软雅黑" pitchFamily="34" charset="-122"/>
              </a:rPr>
              <a:t>快速搭建了线上可运行的原型；协助</a:t>
            </a:r>
            <a:r>
              <a:rPr lang="en-US" altLang="zh-CN" sz="1400" dirty="0" smtClean="0">
                <a:latin typeface="微软雅黑" pitchFamily="34" charset="-122"/>
                <a:ea typeface="微软雅黑" pitchFamily="34" charset="-122"/>
              </a:rPr>
              <a:t>PD</a:t>
            </a:r>
            <a:r>
              <a:rPr lang="zh-CN" altLang="en-US" sz="1400" dirty="0" smtClean="0">
                <a:latin typeface="微软雅黑" pitchFamily="34" charset="-122"/>
                <a:ea typeface="微软雅黑" pitchFamily="34" charset="-122"/>
              </a:rPr>
              <a:t>给出流畅的</a:t>
            </a:r>
            <a:r>
              <a:rPr lang="en-US" altLang="zh-CN" sz="1400" dirty="0" err="1" smtClean="0">
                <a:latin typeface="微软雅黑" pitchFamily="34" charset="-122"/>
                <a:ea typeface="微软雅黑" pitchFamily="34" charset="-122"/>
              </a:rPr>
              <a:t>PRD</a:t>
            </a:r>
            <a:r>
              <a:rPr lang="zh-CN" altLang="en-US" sz="1400" dirty="0" smtClean="0">
                <a:latin typeface="微软雅黑" pitchFamily="34" charset="-122"/>
                <a:ea typeface="微软雅黑" pitchFamily="34" charset="-122"/>
              </a:rPr>
              <a:t>，驱动项目快速推进。</a:t>
            </a:r>
            <a:endParaRPr lang="en-US" altLang="zh-CN" sz="1400" dirty="0" smtClean="0">
              <a:latin typeface="微软雅黑" pitchFamily="34" charset="-122"/>
              <a:ea typeface="微软雅黑" pitchFamily="34" charset="-122"/>
            </a:endParaRPr>
          </a:p>
          <a:p>
            <a:pPr marL="457200" lvl="2" indent="-269875">
              <a:buClr>
                <a:srgbClr val="C00000"/>
              </a:buClr>
              <a:buFont typeface="Wingdings" pitchFamily="2" charset="2"/>
              <a:buChar char="p"/>
            </a:pPr>
            <a:r>
              <a:rPr lang="zh-CN" altLang="en-US" sz="1400" dirty="0" smtClean="0">
                <a:latin typeface="微软雅黑" pitchFamily="34" charset="-122"/>
                <a:ea typeface="微软雅黑" pitchFamily="34" charset="-122"/>
              </a:rPr>
              <a:t>给出无线装修及</a:t>
            </a:r>
            <a:r>
              <a:rPr lang="en-US" altLang="zh-CN" sz="1400" dirty="0" err="1" smtClean="0">
                <a:latin typeface="微软雅黑" pitchFamily="34" charset="-122"/>
                <a:ea typeface="微软雅黑" pitchFamily="34" charset="-122"/>
              </a:rPr>
              <a:t>H5</a:t>
            </a:r>
            <a:r>
              <a:rPr lang="zh-CN" altLang="en-US" sz="1400" dirty="0" smtClean="0">
                <a:latin typeface="微软雅黑" pitchFamily="34" charset="-122"/>
                <a:ea typeface="微软雅黑" pitchFamily="34" charset="-122"/>
              </a:rPr>
              <a:t>页面浏览的方案，其中提出页面级模版和单页面发布成为无线装修的标配。</a:t>
            </a:r>
            <a:endParaRPr lang="en-US" altLang="zh-CN" sz="1400" dirty="0" smtClean="0">
              <a:latin typeface="微软雅黑" pitchFamily="34" charset="-122"/>
              <a:ea typeface="微软雅黑" pitchFamily="34" charset="-122"/>
            </a:endParaRPr>
          </a:p>
          <a:p>
            <a:pPr marL="457200" lvl="2" indent="-269875">
              <a:buClr>
                <a:srgbClr val="C00000"/>
              </a:buClr>
              <a:buFont typeface="Wingdings" pitchFamily="2" charset="2"/>
              <a:buChar char="p"/>
            </a:pPr>
            <a:r>
              <a:rPr lang="zh-CN" altLang="en-US" sz="1400" dirty="0" smtClean="0">
                <a:latin typeface="微软雅黑" pitchFamily="34" charset="-122"/>
                <a:ea typeface="微软雅黑" pitchFamily="34" charset="-122"/>
              </a:rPr>
              <a:t>作为</a:t>
            </a:r>
            <a:r>
              <a:rPr lang="en-US" altLang="zh-CN" sz="1400" dirty="0" smtClean="0">
                <a:latin typeface="微软雅黑" pitchFamily="34" charset="-122"/>
                <a:ea typeface="微软雅黑" pitchFamily="34" charset="-122"/>
              </a:rPr>
              <a:t>PM</a:t>
            </a:r>
            <a:r>
              <a:rPr lang="zh-CN" altLang="en-US" sz="1400" dirty="0" smtClean="0">
                <a:latin typeface="微软雅黑" pitchFamily="34" charset="-122"/>
                <a:ea typeface="微软雅黑" pitchFamily="34" charset="-122"/>
              </a:rPr>
              <a:t>跟进项目上线。</a:t>
            </a:r>
            <a:endParaRPr lang="en-US" altLang="zh-CN" sz="1400" dirty="0" smtClean="0">
              <a:latin typeface="微软雅黑" pitchFamily="34" charset="-122"/>
              <a:ea typeface="微软雅黑" pitchFamily="34" charset="-122"/>
            </a:endParaRPr>
          </a:p>
          <a:p>
            <a:pPr marL="0" lvl="1" indent="-268288">
              <a:buClr>
                <a:srgbClr val="C00000"/>
              </a:buClr>
            </a:pPr>
            <a:r>
              <a:rPr lang="zh-CN" altLang="en-US" sz="2400" b="1" dirty="0" smtClean="0">
                <a:latin typeface="微软雅黑" pitchFamily="34" charset="-122"/>
              </a:rPr>
              <a:t>项目结果及收获</a:t>
            </a:r>
            <a:endParaRPr lang="en-US" altLang="zh-CN" sz="2400" b="1" dirty="0" smtClean="0">
              <a:latin typeface="微软雅黑" pitchFamily="34" charset="-122"/>
            </a:endParaRPr>
          </a:p>
          <a:p>
            <a:pPr marL="457200" lvl="2" indent="-342900">
              <a:buClr>
                <a:srgbClr val="C00000"/>
              </a:buClr>
              <a:buFont typeface="Wingdings" pitchFamily="2" charset="2"/>
              <a:buChar char="p"/>
            </a:pPr>
            <a:r>
              <a:rPr lang="zh-CN" altLang="en-US" sz="1400" dirty="0" smtClean="0">
                <a:latin typeface="微软雅黑" pitchFamily="34" charset="-122"/>
                <a:ea typeface="微软雅黑" pitchFamily="34" charset="-122"/>
              </a:rPr>
              <a:t>从无到有完成无线装修全链路系统的上线，有力支持了</a:t>
            </a:r>
            <a:r>
              <a:rPr lang="en-US" altLang="zh-CN" sz="1400" dirty="0" err="1" smtClean="0">
                <a:latin typeface="微软雅黑" pitchFamily="34" charset="-122"/>
                <a:ea typeface="微软雅黑" pitchFamily="34" charset="-122"/>
              </a:rPr>
              <a:t>O2O</a:t>
            </a:r>
            <a:r>
              <a:rPr lang="zh-CN" altLang="en-US" sz="1400" dirty="0" smtClean="0">
                <a:latin typeface="微软雅黑" pitchFamily="34" charset="-122"/>
                <a:ea typeface="微软雅黑" pitchFamily="34" charset="-122"/>
              </a:rPr>
              <a:t>前期的发展。</a:t>
            </a:r>
            <a:endParaRPr lang="en-US" altLang="zh-CN" sz="14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1400" dirty="0" smtClean="0">
                <a:latin typeface="微软雅黑" pitchFamily="34" charset="-122"/>
                <a:ea typeface="微软雅黑" pitchFamily="34" charset="-122"/>
              </a:rPr>
              <a:t>团队首次做无线项目，为后面的整合无线店铺装修（一阳指）打下了基础</a:t>
            </a:r>
            <a:endParaRPr lang="en-US" altLang="zh-CN" dirty="0" smtClean="0">
              <a:latin typeface="微软雅黑" pitchFamily="34" charset="-122"/>
              <a:ea typeface="微软雅黑" pitchFamily="34" charset="-122"/>
            </a:endParaRPr>
          </a:p>
        </p:txBody>
      </p:sp>
      <p:grpSp>
        <p:nvGrpSpPr>
          <p:cNvPr id="15" name="Group 14"/>
          <p:cNvGrpSpPr/>
          <p:nvPr/>
        </p:nvGrpSpPr>
        <p:grpSpPr>
          <a:xfrm>
            <a:off x="179512" y="3717032"/>
            <a:ext cx="8370490" cy="3090083"/>
            <a:chOff x="251520" y="3585538"/>
            <a:chExt cx="8370490" cy="3090083"/>
          </a:xfrm>
        </p:grpSpPr>
        <p:pic>
          <p:nvPicPr>
            <p:cNvPr id="11" name="Picture 2" descr="d:\program files (x86)\aliwangwang\profiles\cntaobao铁威\images\7d\7df94bb4837ed75c1c47da359d03421c.jpg"/>
            <p:cNvPicPr>
              <a:picLocks noChangeAspect="1" noChangeArrowheads="1"/>
            </p:cNvPicPr>
            <p:nvPr/>
          </p:nvPicPr>
          <p:blipFill>
            <a:blip r:embed="rId3" cstate="print"/>
            <a:srcRect/>
            <a:stretch>
              <a:fillRect/>
            </a:stretch>
          </p:blipFill>
          <p:spPr bwMode="auto">
            <a:xfrm>
              <a:off x="251520" y="3645024"/>
              <a:ext cx="5616624" cy="3024336"/>
            </a:xfrm>
            <a:prstGeom prst="rect">
              <a:avLst/>
            </a:prstGeom>
            <a:noFill/>
            <a:ln>
              <a:solidFill>
                <a:schemeClr val="accent1"/>
              </a:solidFill>
            </a:ln>
          </p:spPr>
        </p:pic>
        <p:pic>
          <p:nvPicPr>
            <p:cNvPr id="12" name="Picture 3"/>
            <p:cNvPicPr>
              <a:picLocks noChangeAspect="1" noChangeArrowheads="1"/>
            </p:cNvPicPr>
            <p:nvPr/>
          </p:nvPicPr>
          <p:blipFill>
            <a:blip r:embed="rId4" cstate="print"/>
            <a:srcRect/>
            <a:stretch>
              <a:fillRect/>
            </a:stretch>
          </p:blipFill>
          <p:spPr bwMode="auto">
            <a:xfrm>
              <a:off x="6012160" y="3585538"/>
              <a:ext cx="2609850" cy="3090083"/>
            </a:xfrm>
            <a:prstGeom prst="rect">
              <a:avLst/>
            </a:prstGeom>
            <a:noFill/>
            <a:ln w="9525">
              <a:solidFill>
                <a:schemeClr val="accent1"/>
              </a:solidFill>
              <a:miter lim="800000"/>
              <a:headEnd/>
              <a:tailEnd/>
            </a:ln>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251520" y="3050289"/>
            <a:ext cx="4680520" cy="738751"/>
            <a:chOff x="0" y="2708920"/>
            <a:chExt cx="4499992" cy="738751"/>
          </a:xfrm>
        </p:grpSpPr>
        <p:sp>
          <p:nvSpPr>
            <p:cNvPr id="61" name="Rectangle 447"/>
            <p:cNvSpPr>
              <a:spLocks noChangeArrowheads="1"/>
            </p:cNvSpPr>
            <p:nvPr/>
          </p:nvSpPr>
          <p:spPr bwMode="auto">
            <a:xfrm>
              <a:off x="1115616" y="2708920"/>
              <a:ext cx="1728192" cy="738751"/>
            </a:xfrm>
            <a:prstGeom prst="rect">
              <a:avLst/>
            </a:prstGeom>
            <a:gradFill rotWithShape="1">
              <a:gsLst>
                <a:gs pos="0">
                  <a:srgbClr val="C0FF4D"/>
                </a:gs>
                <a:gs pos="100000">
                  <a:srgbClr val="A4D329"/>
                </a:gs>
              </a:gsLst>
              <a:lin ang="5400000" scaled="1"/>
            </a:gradFill>
            <a:ln w="19050">
              <a:solidFill>
                <a:srgbClr val="92D050"/>
              </a:solidFill>
              <a:round/>
              <a:headEnd/>
              <a:tailEnd/>
            </a:ln>
          </p:spPr>
          <p:txBody>
            <a:bodyPr anchor="ctr"/>
            <a:lstStyle/>
            <a:p>
              <a:pPr indent="-342900" algn="ctr" defTabSz="914400"/>
              <a:r>
                <a:rPr lang="en-US" altLang="zh-CN" sz="1200" noProof="1" smtClean="0">
                  <a:latin typeface="微软雅黑" pitchFamily="34" charset="-122"/>
                  <a:ea typeface="微软雅黑" pitchFamily="34" charset="-122"/>
                </a:rPr>
                <a:t>2011.04</a:t>
              </a:r>
            </a:p>
            <a:p>
              <a:pPr indent="-342900" algn="ctr" defTabSz="914400"/>
              <a:r>
                <a:rPr lang="en-US" altLang="zh-CN" sz="1200" noProof="1" smtClean="0">
                  <a:latin typeface="微软雅黑" pitchFamily="34" charset="-122"/>
                  <a:ea typeface="微软雅黑" pitchFamily="34" charset="-122"/>
                </a:rPr>
                <a:t>~2013.07</a:t>
              </a:r>
            </a:p>
            <a:p>
              <a:pPr indent="-342900" algn="ctr" defTabSz="914400"/>
              <a:r>
                <a:rPr lang="zh-CN" altLang="en-US" sz="1200" noProof="1" smtClean="0">
                  <a:latin typeface="微软雅黑" pitchFamily="34" charset="-122"/>
                  <a:ea typeface="微软雅黑" pitchFamily="34" charset="-122"/>
                </a:rPr>
                <a:t>装修系统</a:t>
              </a:r>
              <a:r>
                <a:rPr lang="en-US" altLang="zh-CN" sz="1200" noProof="1" smtClean="0">
                  <a:latin typeface="微软雅黑" pitchFamily="34" charset="-122"/>
                  <a:ea typeface="微软雅黑" pitchFamily="34" charset="-122"/>
                </a:rPr>
                <a:t>/</a:t>
              </a:r>
              <a:r>
                <a:rPr lang="zh-CN" altLang="en-US" sz="1200" noProof="1" smtClean="0">
                  <a:latin typeface="微软雅黑" pitchFamily="34" charset="-122"/>
                  <a:ea typeface="微软雅黑" pitchFamily="34" charset="-122"/>
                </a:rPr>
                <a:t>建站链路</a:t>
              </a:r>
              <a:endParaRPr lang="en-US" altLang="zh-CN" sz="1200" noProof="1" smtClean="0">
                <a:latin typeface="微软雅黑" pitchFamily="34" charset="-122"/>
                <a:ea typeface="微软雅黑" pitchFamily="34" charset="-122"/>
              </a:endParaRPr>
            </a:p>
            <a:p>
              <a:pPr indent="-342900" algn="ctr" defTabSz="914400"/>
              <a:r>
                <a:rPr lang="zh-CN" altLang="en-US" sz="1200" noProof="1" smtClean="0">
                  <a:latin typeface="微软雅黑" pitchFamily="34" charset="-122"/>
                  <a:ea typeface="微软雅黑" pitchFamily="34" charset="-122"/>
                </a:rPr>
                <a:t>开发，</a:t>
              </a:r>
              <a:r>
                <a:rPr lang="en-US" altLang="zh-CN" sz="1200" noProof="1" smtClean="0">
                  <a:latin typeface="微软雅黑" pitchFamily="34" charset="-122"/>
                  <a:ea typeface="微软雅黑" pitchFamily="34" charset="-122"/>
                </a:rPr>
                <a:t>Owner</a:t>
              </a:r>
            </a:p>
          </p:txBody>
        </p:sp>
        <p:sp>
          <p:nvSpPr>
            <p:cNvPr id="59" name="Rectangle 445"/>
            <p:cNvSpPr>
              <a:spLocks noChangeArrowheads="1"/>
            </p:cNvSpPr>
            <p:nvPr/>
          </p:nvSpPr>
          <p:spPr bwMode="auto">
            <a:xfrm>
              <a:off x="0" y="2708920"/>
              <a:ext cx="1115616" cy="738751"/>
            </a:xfrm>
            <a:prstGeom prst="rect">
              <a:avLst/>
            </a:prstGeom>
            <a:gradFill rotWithShape="1">
              <a:gsLst>
                <a:gs pos="0">
                  <a:srgbClr val="C0FF4D"/>
                </a:gs>
                <a:gs pos="100000">
                  <a:srgbClr val="A4D329"/>
                </a:gs>
              </a:gsLst>
              <a:lin ang="5400000" scaled="1"/>
            </a:gradFill>
            <a:ln w="19050">
              <a:solidFill>
                <a:srgbClr val="92D050"/>
              </a:solidFill>
              <a:round/>
              <a:headEnd/>
              <a:tailEnd/>
            </a:ln>
          </p:spPr>
          <p:txBody>
            <a:bodyPr anchor="ctr"/>
            <a:lstStyle/>
            <a:p>
              <a:pPr indent="-342900" algn="ctr" defTabSz="914400"/>
              <a:r>
                <a:rPr lang="en-US" altLang="zh-CN" sz="1200" noProof="1" smtClean="0">
                  <a:latin typeface="微软雅黑" pitchFamily="34" charset="-122"/>
                  <a:ea typeface="微软雅黑" pitchFamily="34" charset="-122"/>
                </a:rPr>
                <a:t>2010.12</a:t>
              </a:r>
            </a:p>
            <a:p>
              <a:pPr indent="-342900" algn="ctr" defTabSz="914400"/>
              <a:r>
                <a:rPr lang="en-US" altLang="zh-CN" sz="1200" noProof="1" smtClean="0">
                  <a:latin typeface="微软雅黑" pitchFamily="34" charset="-122"/>
                  <a:ea typeface="微软雅黑" pitchFamily="34" charset="-122"/>
                </a:rPr>
                <a:t>~2011.03</a:t>
              </a:r>
            </a:p>
            <a:p>
              <a:pPr indent="-342900" algn="ctr" defTabSz="914400"/>
              <a:r>
                <a:rPr lang="zh-CN" altLang="en-US" sz="1200" noProof="1" smtClean="0">
                  <a:latin typeface="微软雅黑" pitchFamily="34" charset="-122"/>
                  <a:ea typeface="微软雅黑" pitchFamily="34" charset="-122"/>
                </a:rPr>
                <a:t>装修市场开发</a:t>
              </a:r>
              <a:endParaRPr lang="zh-CN" sz="1200" noProof="1">
                <a:latin typeface="微软雅黑" pitchFamily="34" charset="-122"/>
                <a:ea typeface="微软雅黑" pitchFamily="34" charset="-122"/>
              </a:endParaRPr>
            </a:p>
          </p:txBody>
        </p:sp>
        <p:sp>
          <p:nvSpPr>
            <p:cNvPr id="49" name="Pentagon 780"/>
            <p:cNvSpPr>
              <a:spLocks noChangeArrowheads="1"/>
            </p:cNvSpPr>
            <p:nvPr/>
          </p:nvSpPr>
          <p:spPr bwMode="auto">
            <a:xfrm>
              <a:off x="2843808" y="2708920"/>
              <a:ext cx="1656184" cy="738751"/>
            </a:xfrm>
            <a:prstGeom prst="homePlate">
              <a:avLst>
                <a:gd name="adj" fmla="val 40316"/>
              </a:avLst>
            </a:prstGeom>
            <a:gradFill rotWithShape="1">
              <a:gsLst>
                <a:gs pos="0">
                  <a:srgbClr val="C0FF4D"/>
                </a:gs>
                <a:gs pos="100000">
                  <a:srgbClr val="A4D329"/>
                </a:gs>
              </a:gsLst>
              <a:lin ang="5400000" scaled="1"/>
            </a:gradFill>
            <a:ln w="19050">
              <a:solidFill>
                <a:srgbClr val="92D050"/>
              </a:solidFill>
              <a:round/>
              <a:headEnd/>
              <a:tailEnd/>
            </a:ln>
          </p:spPr>
          <p:txBody>
            <a:bodyPr anchor="ctr"/>
            <a:lstStyle/>
            <a:p>
              <a:pPr indent="-342900" algn="ctr" defTabSz="914400"/>
              <a:r>
                <a:rPr lang="en-US" altLang="zh-CN" sz="1400" noProof="1" smtClean="0">
                  <a:latin typeface="微软雅黑" pitchFamily="34" charset="-122"/>
                  <a:ea typeface="微软雅黑" pitchFamily="34" charset="-122"/>
                </a:rPr>
                <a:t>2013.11~</a:t>
              </a:r>
              <a:r>
                <a:rPr lang="zh-CN" altLang="en-US" sz="1400" noProof="1" smtClean="0">
                  <a:latin typeface="微软雅黑" pitchFamily="34" charset="-122"/>
                  <a:ea typeface="微软雅黑" pitchFamily="34" charset="-122"/>
                </a:rPr>
                <a:t>至今</a:t>
              </a:r>
              <a:endParaRPr lang="en-US" altLang="zh-CN" sz="1400" noProof="1" smtClean="0">
                <a:latin typeface="微软雅黑" pitchFamily="34" charset="-122"/>
                <a:ea typeface="微软雅黑" pitchFamily="34" charset="-122"/>
              </a:endParaRPr>
            </a:p>
            <a:p>
              <a:pPr indent="-342900" algn="ctr" defTabSz="914400"/>
              <a:r>
                <a:rPr lang="zh-CN" altLang="en-US" sz="1400" noProof="1" smtClean="0">
                  <a:latin typeface="微软雅黑" pitchFamily="34" charset="-122"/>
                  <a:ea typeface="微软雅黑" pitchFamily="34" charset="-122"/>
                </a:rPr>
                <a:t>店铺基础平台</a:t>
              </a:r>
              <a:r>
                <a:rPr lang="en-US" altLang="zh-CN" sz="1400" noProof="1" smtClean="0">
                  <a:latin typeface="微软雅黑" pitchFamily="34" charset="-122"/>
                  <a:ea typeface="微软雅黑" pitchFamily="34" charset="-122"/>
                </a:rPr>
                <a:t>TL</a:t>
              </a:r>
              <a:endParaRPr lang="zh-CN" sz="1400" noProof="1">
                <a:latin typeface="微软雅黑" pitchFamily="34" charset="-122"/>
                <a:ea typeface="微软雅黑" pitchFamily="34" charset="-122"/>
              </a:endParaRPr>
            </a:p>
          </p:txBody>
        </p:sp>
      </p:grpSp>
      <p:grpSp>
        <p:nvGrpSpPr>
          <p:cNvPr id="12" name="Group 11"/>
          <p:cNvGrpSpPr/>
          <p:nvPr/>
        </p:nvGrpSpPr>
        <p:grpSpPr>
          <a:xfrm>
            <a:off x="5120952" y="373650"/>
            <a:ext cx="3627512" cy="6223702"/>
            <a:chOff x="5120952" y="373650"/>
            <a:chExt cx="3627512" cy="6223702"/>
          </a:xfrm>
        </p:grpSpPr>
        <p:grpSp>
          <p:nvGrpSpPr>
            <p:cNvPr id="13" name="组合 26"/>
            <p:cNvGrpSpPr/>
            <p:nvPr/>
          </p:nvGrpSpPr>
          <p:grpSpPr>
            <a:xfrm>
              <a:off x="5120952" y="1628800"/>
              <a:ext cx="3627512" cy="1039126"/>
              <a:chOff x="5148064" y="2132856"/>
              <a:chExt cx="3627512" cy="1039126"/>
            </a:xfrm>
          </p:grpSpPr>
          <p:sp>
            <p:nvSpPr>
              <p:cNvPr id="24" name="矩形 27"/>
              <p:cNvSpPr/>
              <p:nvPr/>
            </p:nvSpPr>
            <p:spPr>
              <a:xfrm>
                <a:off x="5148064" y="2132856"/>
                <a:ext cx="3627512" cy="10315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ea typeface="微软雅黑" pitchFamily="34" charset="-122"/>
                  </a:rPr>
                  <a:t>建站架构</a:t>
                </a:r>
                <a:endParaRPr lang="zh-CN" altLang="en-US" sz="4000" dirty="0">
                  <a:ea typeface="微软雅黑" pitchFamily="34" charset="-122"/>
                </a:endParaRPr>
              </a:p>
            </p:txBody>
          </p:sp>
          <p:sp>
            <p:nvSpPr>
              <p:cNvPr id="25" name="TextBox 24"/>
              <p:cNvSpPr txBox="1"/>
              <p:nvPr/>
            </p:nvSpPr>
            <p:spPr>
              <a:xfrm>
                <a:off x="5220072" y="2156319"/>
                <a:ext cx="623458" cy="1015663"/>
              </a:xfrm>
              <a:prstGeom prst="rect">
                <a:avLst/>
              </a:prstGeom>
              <a:noFill/>
            </p:spPr>
            <p:txBody>
              <a:bodyPr wrap="square" rtlCol="0">
                <a:spAutoFit/>
              </a:bodyPr>
              <a:lstStyle/>
              <a:p>
                <a:r>
                  <a:rPr lang="en-US" altLang="zh-CN" sz="6000" dirty="0" smtClean="0">
                    <a:solidFill>
                      <a:schemeClr val="bg1">
                        <a:lumMod val="65000"/>
                      </a:schemeClr>
                    </a:solidFill>
                    <a:latin typeface="Impact" pitchFamily="34" charset="0"/>
                    <a:ea typeface="华文琥珀" pitchFamily="2" charset="-122"/>
                  </a:rPr>
                  <a:t>2</a:t>
                </a:r>
                <a:endParaRPr lang="zh-CN" altLang="en-US" sz="6000" dirty="0">
                  <a:solidFill>
                    <a:schemeClr val="bg1">
                      <a:lumMod val="65000"/>
                    </a:schemeClr>
                  </a:solidFill>
                  <a:latin typeface="Impact" pitchFamily="34" charset="0"/>
                  <a:ea typeface="华文琥珀" pitchFamily="2" charset="-122"/>
                </a:endParaRPr>
              </a:p>
            </p:txBody>
          </p:sp>
        </p:grpSp>
        <p:grpSp>
          <p:nvGrpSpPr>
            <p:cNvPr id="14" name="组合 29"/>
            <p:cNvGrpSpPr/>
            <p:nvPr/>
          </p:nvGrpSpPr>
          <p:grpSpPr>
            <a:xfrm>
              <a:off x="5120952" y="2852936"/>
              <a:ext cx="3627512" cy="984980"/>
              <a:chOff x="5148064" y="2132856"/>
              <a:chExt cx="3627512" cy="1428760"/>
            </a:xfrm>
          </p:grpSpPr>
          <p:sp>
            <p:nvSpPr>
              <p:cNvPr id="22" name="矩形 30"/>
              <p:cNvSpPr/>
              <p:nvPr/>
            </p:nvSpPr>
            <p:spPr>
              <a:xfrm>
                <a:off x="5148064" y="2132856"/>
                <a:ext cx="3627512" cy="14287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ea typeface="微软雅黑" pitchFamily="34" charset="-122"/>
                  </a:rPr>
                  <a:t>主要项目</a:t>
                </a:r>
                <a:endParaRPr lang="zh-CN" altLang="en-US" sz="4000" dirty="0">
                  <a:ea typeface="微软雅黑" pitchFamily="34" charset="-122"/>
                </a:endParaRPr>
              </a:p>
            </p:txBody>
          </p:sp>
          <p:sp>
            <p:nvSpPr>
              <p:cNvPr id="23" name="TextBox 22"/>
              <p:cNvSpPr txBox="1"/>
              <p:nvPr/>
            </p:nvSpPr>
            <p:spPr>
              <a:xfrm>
                <a:off x="5247184" y="2204864"/>
                <a:ext cx="623458" cy="1015663"/>
              </a:xfrm>
              <a:prstGeom prst="rect">
                <a:avLst/>
              </a:prstGeom>
              <a:noFill/>
            </p:spPr>
            <p:txBody>
              <a:bodyPr wrap="square" rtlCol="0">
                <a:spAutoFit/>
              </a:bodyPr>
              <a:lstStyle/>
              <a:p>
                <a:r>
                  <a:rPr lang="en-US" altLang="zh-CN" sz="6000" dirty="0" smtClean="0">
                    <a:solidFill>
                      <a:schemeClr val="bg1">
                        <a:lumMod val="65000"/>
                      </a:schemeClr>
                    </a:solidFill>
                    <a:latin typeface="Impact" pitchFamily="34" charset="0"/>
                    <a:ea typeface="华文琥珀" pitchFamily="2" charset="-122"/>
                  </a:rPr>
                  <a:t>3</a:t>
                </a:r>
                <a:endParaRPr lang="zh-CN" altLang="en-US" sz="6000" dirty="0">
                  <a:solidFill>
                    <a:schemeClr val="bg1">
                      <a:lumMod val="65000"/>
                    </a:schemeClr>
                  </a:solidFill>
                  <a:latin typeface="Impact" pitchFamily="34" charset="0"/>
                  <a:ea typeface="华文琥珀" pitchFamily="2" charset="-122"/>
                </a:endParaRPr>
              </a:p>
            </p:txBody>
          </p:sp>
        </p:grpSp>
        <p:grpSp>
          <p:nvGrpSpPr>
            <p:cNvPr id="15" name="组合 32"/>
            <p:cNvGrpSpPr/>
            <p:nvPr/>
          </p:nvGrpSpPr>
          <p:grpSpPr>
            <a:xfrm>
              <a:off x="5120952" y="4149080"/>
              <a:ext cx="3627512" cy="1080120"/>
              <a:chOff x="5148064" y="2132856"/>
              <a:chExt cx="3627512" cy="1428760"/>
            </a:xfrm>
          </p:grpSpPr>
          <p:sp>
            <p:nvSpPr>
              <p:cNvPr id="20" name="矩形 33"/>
              <p:cNvSpPr/>
              <p:nvPr/>
            </p:nvSpPr>
            <p:spPr>
              <a:xfrm>
                <a:off x="5148064" y="2132856"/>
                <a:ext cx="3627512" cy="14287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ea typeface="微软雅黑" pitchFamily="34" charset="-122"/>
                  </a:rPr>
                  <a:t>  晋升理由</a:t>
                </a:r>
                <a:endParaRPr lang="zh-CN" altLang="en-US" sz="4000" dirty="0">
                  <a:ea typeface="微软雅黑" pitchFamily="34" charset="-122"/>
                </a:endParaRPr>
              </a:p>
            </p:txBody>
          </p:sp>
          <p:sp>
            <p:nvSpPr>
              <p:cNvPr id="21" name="TextBox 20"/>
              <p:cNvSpPr txBox="1"/>
              <p:nvPr/>
            </p:nvSpPr>
            <p:spPr>
              <a:xfrm>
                <a:off x="5316694" y="2204864"/>
                <a:ext cx="623458" cy="1015663"/>
              </a:xfrm>
              <a:prstGeom prst="rect">
                <a:avLst/>
              </a:prstGeom>
              <a:noFill/>
            </p:spPr>
            <p:txBody>
              <a:bodyPr wrap="square" rtlCol="0">
                <a:spAutoFit/>
              </a:bodyPr>
              <a:lstStyle/>
              <a:p>
                <a:r>
                  <a:rPr lang="en-US" altLang="zh-CN" sz="6000" dirty="0" smtClean="0">
                    <a:solidFill>
                      <a:schemeClr val="bg1">
                        <a:lumMod val="65000"/>
                      </a:schemeClr>
                    </a:solidFill>
                    <a:latin typeface="Impact" pitchFamily="34" charset="0"/>
                    <a:ea typeface="华文琥珀" pitchFamily="2" charset="-122"/>
                  </a:rPr>
                  <a:t>4</a:t>
                </a:r>
                <a:endParaRPr lang="zh-CN" altLang="en-US" sz="6000" dirty="0">
                  <a:solidFill>
                    <a:schemeClr val="bg1">
                      <a:lumMod val="65000"/>
                    </a:schemeClr>
                  </a:solidFill>
                  <a:latin typeface="Impact" pitchFamily="34" charset="0"/>
                  <a:ea typeface="华文琥珀" pitchFamily="2" charset="-122"/>
                </a:endParaRPr>
              </a:p>
            </p:txBody>
          </p:sp>
        </p:grpSp>
        <p:sp>
          <p:nvSpPr>
            <p:cNvPr id="16" name="矩形 33"/>
            <p:cNvSpPr/>
            <p:nvPr/>
          </p:nvSpPr>
          <p:spPr>
            <a:xfrm>
              <a:off x="5120952" y="5517232"/>
              <a:ext cx="3627512" cy="10801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ea typeface="微软雅黑" pitchFamily="34" charset="-122"/>
                </a:rPr>
                <a:t>  未来展望</a:t>
              </a:r>
              <a:endParaRPr lang="zh-CN" altLang="en-US" sz="4000" dirty="0">
                <a:ea typeface="微软雅黑" pitchFamily="34" charset="-122"/>
              </a:endParaRPr>
            </a:p>
          </p:txBody>
        </p:sp>
        <p:grpSp>
          <p:nvGrpSpPr>
            <p:cNvPr id="17" name="组合 26"/>
            <p:cNvGrpSpPr/>
            <p:nvPr/>
          </p:nvGrpSpPr>
          <p:grpSpPr>
            <a:xfrm>
              <a:off x="5120952" y="373650"/>
              <a:ext cx="3627512" cy="1039126"/>
              <a:chOff x="5148064" y="2132856"/>
              <a:chExt cx="3627512" cy="1039126"/>
            </a:xfrm>
          </p:grpSpPr>
          <p:sp>
            <p:nvSpPr>
              <p:cNvPr id="18" name="矩形 27"/>
              <p:cNvSpPr/>
              <p:nvPr/>
            </p:nvSpPr>
            <p:spPr>
              <a:xfrm>
                <a:off x="5148064" y="2132856"/>
                <a:ext cx="3627512" cy="10315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ea typeface="微软雅黑" pitchFamily="34" charset="-122"/>
                  </a:rPr>
                  <a:t>淘宝经历</a:t>
                </a:r>
                <a:endParaRPr lang="zh-CN" altLang="en-US" sz="4000" dirty="0">
                  <a:ea typeface="微软雅黑" pitchFamily="34" charset="-122"/>
                </a:endParaRPr>
              </a:p>
            </p:txBody>
          </p:sp>
          <p:sp>
            <p:nvSpPr>
              <p:cNvPr id="19" name="TextBox 18"/>
              <p:cNvSpPr txBox="1"/>
              <p:nvPr/>
            </p:nvSpPr>
            <p:spPr>
              <a:xfrm>
                <a:off x="5220072" y="2156319"/>
                <a:ext cx="623458" cy="1015663"/>
              </a:xfrm>
              <a:prstGeom prst="rect">
                <a:avLst/>
              </a:prstGeom>
              <a:noFill/>
            </p:spPr>
            <p:txBody>
              <a:bodyPr wrap="square" rtlCol="0">
                <a:spAutoFit/>
              </a:bodyPr>
              <a:lstStyle/>
              <a:p>
                <a:r>
                  <a:rPr lang="en-US" altLang="zh-CN" sz="6000" dirty="0" smtClean="0">
                    <a:latin typeface="Impact" pitchFamily="34" charset="0"/>
                    <a:ea typeface="华文琥珀" pitchFamily="2" charset="-122"/>
                  </a:rPr>
                  <a:t>1</a:t>
                </a:r>
                <a:endParaRPr lang="zh-CN" altLang="en-US" sz="6000" dirty="0">
                  <a:latin typeface="Impact" pitchFamily="34" charset="0"/>
                  <a:ea typeface="华文琥珀" pitchFamily="2" charset="-122"/>
                </a:endParaRPr>
              </a:p>
            </p:txBody>
          </p:sp>
        </p:grpSp>
      </p:grpSp>
      <p:cxnSp>
        <p:nvCxnSpPr>
          <p:cNvPr id="26" name="直接连接符 5"/>
          <p:cNvCxnSpPr/>
          <p:nvPr/>
        </p:nvCxnSpPr>
        <p:spPr>
          <a:xfrm>
            <a:off x="467544" y="1484784"/>
            <a:ext cx="8280920" cy="0"/>
          </a:xfrm>
          <a:prstGeom prst="line">
            <a:avLst/>
          </a:prstGeom>
          <a:ln w="2222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292080" y="5581689"/>
            <a:ext cx="623458" cy="1015663"/>
          </a:xfrm>
          <a:prstGeom prst="rect">
            <a:avLst/>
          </a:prstGeom>
          <a:noFill/>
        </p:spPr>
        <p:txBody>
          <a:bodyPr wrap="square" rtlCol="0">
            <a:spAutoFit/>
          </a:bodyPr>
          <a:lstStyle/>
          <a:p>
            <a:r>
              <a:rPr lang="en-US" altLang="zh-CN" sz="6000" dirty="0" smtClean="0">
                <a:solidFill>
                  <a:schemeClr val="bg1">
                    <a:lumMod val="65000"/>
                  </a:schemeClr>
                </a:solidFill>
                <a:latin typeface="Impact" pitchFamily="34" charset="0"/>
                <a:ea typeface="华文琥珀" pitchFamily="2" charset="-122"/>
              </a:rPr>
              <a:t>5</a:t>
            </a:r>
            <a:endParaRPr lang="zh-CN" altLang="en-US" sz="6000" dirty="0">
              <a:solidFill>
                <a:schemeClr val="bg1">
                  <a:lumMod val="65000"/>
                </a:schemeClr>
              </a:solidFill>
              <a:latin typeface="Impact" pitchFamily="34" charset="0"/>
              <a:ea typeface="华文琥珀"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a:xfrm>
            <a:off x="785818" y="476672"/>
            <a:ext cx="7674614" cy="596462"/>
            <a:chOff x="785818" y="476672"/>
            <a:chExt cx="7674614" cy="596462"/>
          </a:xfrm>
        </p:grpSpPr>
        <p:cxnSp>
          <p:nvCxnSpPr>
            <p:cNvPr id="9" name="直接连接符 5"/>
            <p:cNvCxnSpPr/>
            <p:nvPr/>
          </p:nvCxnSpPr>
          <p:spPr>
            <a:xfrm>
              <a:off x="785818" y="1071546"/>
              <a:ext cx="7286644" cy="1588"/>
            </a:xfrm>
            <a:prstGeom prst="line">
              <a:avLst/>
            </a:prstGeom>
            <a:ln w="2222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0" name="矩形 6"/>
            <p:cNvSpPr/>
            <p:nvPr/>
          </p:nvSpPr>
          <p:spPr>
            <a:xfrm>
              <a:off x="829294" y="476672"/>
              <a:ext cx="214314" cy="5715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itchFamily="34" charset="-122"/>
                <a:ea typeface="微软雅黑" pitchFamily="34" charset="-122"/>
              </a:endParaRPr>
            </a:p>
          </p:txBody>
        </p:sp>
        <p:sp>
          <p:nvSpPr>
            <p:cNvPr id="13" name="TextBox 12"/>
            <p:cNvSpPr txBox="1"/>
            <p:nvPr/>
          </p:nvSpPr>
          <p:spPr>
            <a:xfrm>
              <a:off x="1142976" y="519063"/>
              <a:ext cx="7317456" cy="461665"/>
            </a:xfrm>
            <a:prstGeom prst="rect">
              <a:avLst/>
            </a:prstGeom>
            <a:noFill/>
          </p:spPr>
          <p:txBody>
            <a:bodyPr wrap="square" rtlCol="0">
              <a:spAutoFit/>
            </a:bodyPr>
            <a:lstStyle/>
            <a:p>
              <a:r>
                <a:rPr lang="en-US" altLang="zh-CN" sz="2400" b="1" dirty="0" smtClean="0">
                  <a:latin typeface="微软雅黑" pitchFamily="34" charset="-122"/>
                  <a:ea typeface="微软雅黑" pitchFamily="34" charset="-122"/>
                </a:rPr>
                <a:t>3.3.3 </a:t>
              </a:r>
              <a:r>
                <a:rPr lang="zh-CN" altLang="en-US" sz="2400" b="1" dirty="0" smtClean="0">
                  <a:latin typeface="微软雅黑" pitchFamily="34" charset="-122"/>
                  <a:ea typeface="微软雅黑" pitchFamily="34" charset="-122"/>
                </a:rPr>
                <a:t>无线店铺</a:t>
              </a:r>
              <a:r>
                <a:rPr lang="en-US" altLang="zh-CN" sz="2400" b="1" dirty="0" smtClean="0">
                  <a:latin typeface="微软雅黑" pitchFamily="34" charset="-122"/>
                  <a:ea typeface="微软雅黑" pitchFamily="34" charset="-122"/>
                </a:rPr>
                <a:t>2.0</a:t>
              </a:r>
            </a:p>
          </p:txBody>
        </p:sp>
      </p:grpSp>
      <p:sp>
        <p:nvSpPr>
          <p:cNvPr id="7" name="Rectangle 6"/>
          <p:cNvSpPr/>
          <p:nvPr/>
        </p:nvSpPr>
        <p:spPr>
          <a:xfrm>
            <a:off x="755576" y="1124744"/>
            <a:ext cx="7920880" cy="2215991"/>
          </a:xfrm>
          <a:prstGeom prst="rect">
            <a:avLst/>
          </a:prstGeom>
        </p:spPr>
        <p:txBody>
          <a:bodyPr wrap="square">
            <a:spAutoFit/>
          </a:bodyPr>
          <a:lstStyle/>
          <a:p>
            <a:pPr marL="0" lvl="1" indent="-268288">
              <a:buClr>
                <a:srgbClr val="C00000"/>
              </a:buClr>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无线店铺要微淘活动页支持更灵活的活动页装修及引入开放链路。</a:t>
            </a:r>
            <a:endParaRPr lang="en-US" altLang="zh-CN" dirty="0" smtClean="0">
              <a:latin typeface="微软雅黑" pitchFamily="34" charset="-122"/>
              <a:ea typeface="微软雅黑" pitchFamily="34" charset="-122"/>
            </a:endParaRPr>
          </a:p>
          <a:p>
            <a:pPr marL="0" lvl="1" indent="-268288">
              <a:buClr>
                <a:srgbClr val="C00000"/>
              </a:buClr>
            </a:pPr>
            <a:r>
              <a:rPr lang="zh-CN" altLang="en-US" b="1" dirty="0" smtClean="0">
                <a:latin typeface="微软雅黑" pitchFamily="34" charset="-122"/>
                <a:ea typeface="微软雅黑" pitchFamily="34" charset="-122"/>
              </a:rPr>
              <a:t>主要工作</a:t>
            </a:r>
            <a:endParaRPr lang="en-US" altLang="zh-CN" b="1"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1400" dirty="0" smtClean="0">
                <a:latin typeface="微软雅黑" pitchFamily="34" charset="-122"/>
                <a:ea typeface="微软雅黑" pitchFamily="34" charset="-122"/>
              </a:rPr>
              <a:t>分析无线装修</a:t>
            </a:r>
            <a:r>
              <a:rPr lang="en-US" altLang="zh-CN" sz="1400" dirty="0" err="1" smtClean="0">
                <a:latin typeface="微软雅黑" pitchFamily="34" charset="-122"/>
                <a:ea typeface="微软雅黑" pitchFamily="34" charset="-122"/>
              </a:rPr>
              <a:t>wpc</a:t>
            </a:r>
            <a:r>
              <a:rPr lang="zh-CN" altLang="en-US" sz="1400" dirty="0" smtClean="0">
                <a:latin typeface="微软雅黑" pitchFamily="34" charset="-122"/>
                <a:ea typeface="微软雅黑" pitchFamily="34" charset="-122"/>
              </a:rPr>
              <a:t>，</a:t>
            </a:r>
            <a:r>
              <a:rPr lang="en-US" altLang="zh-CN" sz="1400" dirty="0" err="1" smtClean="0">
                <a:latin typeface="微软雅黑" pitchFamily="34" charset="-122"/>
                <a:ea typeface="微软雅黑" pitchFamily="34" charset="-122"/>
              </a:rPr>
              <a:t>wsm</a:t>
            </a:r>
            <a:r>
              <a:rPr lang="zh-CN" altLang="en-US" sz="1400" dirty="0" smtClean="0">
                <a:latin typeface="微软雅黑" pitchFamily="34" charset="-122"/>
                <a:ea typeface="微软雅黑" pitchFamily="34" charset="-122"/>
              </a:rPr>
              <a:t>及手淘等代码，方案可行性研究及沟通</a:t>
            </a:r>
            <a:endParaRPr lang="en-US" altLang="zh-CN" sz="14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1400" dirty="0" smtClean="0">
                <a:latin typeface="微软雅黑" pitchFamily="34" charset="-122"/>
                <a:ea typeface="微软雅黑" pitchFamily="34" charset="-122"/>
              </a:rPr>
              <a:t>项目系分，给出从一阳指店铺向建站装修模型转换的总体技术方案；</a:t>
            </a:r>
            <a:endParaRPr lang="en-US" altLang="zh-CN" sz="14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1400" dirty="0" smtClean="0">
                <a:latin typeface="微软雅黑" pitchFamily="34" charset="-122"/>
                <a:ea typeface="微软雅黑" pitchFamily="34" charset="-122"/>
              </a:rPr>
              <a:t>给出一阳指数据迁移，</a:t>
            </a:r>
            <a:r>
              <a:rPr lang="en-US" altLang="zh-CN" sz="1400" dirty="0" smtClean="0">
                <a:latin typeface="微软雅黑" pitchFamily="34" charset="-122"/>
                <a:ea typeface="微软雅黑" pitchFamily="34" charset="-122"/>
              </a:rPr>
              <a:t>PC-</a:t>
            </a:r>
            <a:r>
              <a:rPr lang="zh-CN" altLang="en-US" sz="1400" dirty="0" smtClean="0">
                <a:latin typeface="微软雅黑" pitchFamily="34" charset="-122"/>
                <a:ea typeface="微软雅黑" pitchFamily="34" charset="-122"/>
              </a:rPr>
              <a:t>无线</a:t>
            </a:r>
            <a:r>
              <a:rPr lang="en-US" altLang="zh-CN" sz="1400" dirty="0" smtClean="0">
                <a:latin typeface="微软雅黑" pitchFamily="34" charset="-122"/>
                <a:ea typeface="微软雅黑" pitchFamily="34" charset="-122"/>
              </a:rPr>
              <a:t>2</a:t>
            </a:r>
            <a:r>
              <a:rPr lang="zh-CN" altLang="en-US" sz="1400" dirty="0" smtClean="0">
                <a:latin typeface="微软雅黑" pitchFamily="34" charset="-122"/>
                <a:ea typeface="微软雅黑" pitchFamily="34" charset="-122"/>
              </a:rPr>
              <a:t>个装修实例并存的路由判断等关键技术点；</a:t>
            </a:r>
            <a:endParaRPr lang="en-US" altLang="zh-CN" sz="1400" dirty="0" smtClean="0">
              <a:latin typeface="微软雅黑" pitchFamily="34" charset="-122"/>
              <a:ea typeface="微软雅黑" pitchFamily="34" charset="-122"/>
            </a:endParaRPr>
          </a:p>
          <a:p>
            <a:pPr marL="0" lvl="1" indent="-268288">
              <a:buClr>
                <a:srgbClr val="C00000"/>
              </a:buClr>
            </a:pPr>
            <a:r>
              <a:rPr lang="zh-CN" altLang="en-US" b="1" dirty="0" smtClean="0">
                <a:latin typeface="微软雅黑" pitchFamily="34" charset="-122"/>
                <a:ea typeface="微软雅黑" pitchFamily="34" charset="-122"/>
              </a:rPr>
              <a:t>项目结果及系统沉淀</a:t>
            </a:r>
            <a:endParaRPr lang="en-US" altLang="zh-CN" b="1"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1400" dirty="0" smtClean="0">
                <a:latin typeface="微软雅黑" pitchFamily="34" charset="-122"/>
                <a:ea typeface="微软雅黑" pitchFamily="34" charset="-122"/>
              </a:rPr>
              <a:t>跟无线团队共建，完成无线装修跟店铺装修底层模型的统一。将装修规则引擎，渲染引擎，</a:t>
            </a:r>
            <a:r>
              <a:rPr lang="en-US" altLang="zh-CN" sz="1400" dirty="0" smtClean="0">
                <a:latin typeface="微软雅黑" pitchFamily="34" charset="-122"/>
                <a:ea typeface="微软雅黑" pitchFamily="34" charset="-122"/>
              </a:rPr>
              <a:t>groovy</a:t>
            </a:r>
            <a:r>
              <a:rPr lang="zh-CN" altLang="en-US" sz="1400" dirty="0" smtClean="0">
                <a:latin typeface="微软雅黑" pitchFamily="34" charset="-122"/>
                <a:ea typeface="微软雅黑" pitchFamily="34" charset="-122"/>
              </a:rPr>
              <a:t>等推广到无线装修。</a:t>
            </a:r>
            <a:endParaRPr lang="en-US" altLang="zh-CN" sz="14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1400" dirty="0" smtClean="0">
                <a:latin typeface="微软雅黑" pitchFamily="34" charset="-122"/>
                <a:ea typeface="微软雅黑" pitchFamily="34" charset="-122"/>
              </a:rPr>
              <a:t>支持了微淘活动页的装修功能</a:t>
            </a:r>
            <a:endParaRPr lang="en-US" altLang="zh-CN" sz="1400" dirty="0" smtClean="0">
              <a:latin typeface="微软雅黑" pitchFamily="34" charset="-122"/>
              <a:ea typeface="微软雅黑" pitchFamily="34" charset="-122"/>
            </a:endParaRPr>
          </a:p>
        </p:txBody>
      </p:sp>
      <p:pic>
        <p:nvPicPr>
          <p:cNvPr id="8194" name="Picture 2"/>
          <p:cNvPicPr>
            <a:picLocks noChangeAspect="1" noChangeArrowheads="1"/>
          </p:cNvPicPr>
          <p:nvPr/>
        </p:nvPicPr>
        <p:blipFill>
          <a:blip r:embed="rId3" cstate="print"/>
          <a:srcRect/>
          <a:stretch>
            <a:fillRect/>
          </a:stretch>
        </p:blipFill>
        <p:spPr bwMode="auto">
          <a:xfrm>
            <a:off x="899592" y="3329608"/>
            <a:ext cx="7200800" cy="3267744"/>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a:xfrm>
            <a:off x="785818" y="476672"/>
            <a:ext cx="7674614" cy="596462"/>
            <a:chOff x="785818" y="476672"/>
            <a:chExt cx="7674614" cy="596462"/>
          </a:xfrm>
        </p:grpSpPr>
        <p:cxnSp>
          <p:nvCxnSpPr>
            <p:cNvPr id="9" name="直接连接符 5"/>
            <p:cNvCxnSpPr/>
            <p:nvPr/>
          </p:nvCxnSpPr>
          <p:spPr>
            <a:xfrm>
              <a:off x="785818" y="1071546"/>
              <a:ext cx="7286644" cy="1588"/>
            </a:xfrm>
            <a:prstGeom prst="line">
              <a:avLst/>
            </a:prstGeom>
            <a:ln w="2222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0" name="矩形 6"/>
            <p:cNvSpPr/>
            <p:nvPr/>
          </p:nvSpPr>
          <p:spPr>
            <a:xfrm>
              <a:off x="829294" y="476672"/>
              <a:ext cx="214314" cy="5715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itchFamily="34" charset="-122"/>
                <a:ea typeface="微软雅黑" pitchFamily="34" charset="-122"/>
              </a:endParaRPr>
            </a:p>
          </p:txBody>
        </p:sp>
        <p:sp>
          <p:nvSpPr>
            <p:cNvPr id="13" name="TextBox 12"/>
            <p:cNvSpPr txBox="1"/>
            <p:nvPr/>
          </p:nvSpPr>
          <p:spPr>
            <a:xfrm>
              <a:off x="1142976" y="519063"/>
              <a:ext cx="7317456" cy="461665"/>
            </a:xfrm>
            <a:prstGeom prst="rect">
              <a:avLst/>
            </a:prstGeom>
            <a:noFill/>
          </p:spPr>
          <p:txBody>
            <a:bodyPr wrap="square" rtlCol="0">
              <a:spAutoFit/>
            </a:bodyPr>
            <a:lstStyle/>
            <a:p>
              <a:r>
                <a:rPr lang="en-US" altLang="zh-CN" sz="2400" b="1" dirty="0" smtClean="0">
                  <a:latin typeface="微软雅黑" pitchFamily="34" charset="-122"/>
                  <a:ea typeface="微软雅黑" pitchFamily="34" charset="-122"/>
                </a:rPr>
                <a:t>3.3.4 </a:t>
              </a:r>
              <a:r>
                <a:rPr lang="zh-CN" altLang="en-US" sz="2400" b="1" dirty="0" smtClean="0">
                  <a:latin typeface="微软雅黑" pitchFamily="34" charset="-122"/>
                  <a:ea typeface="微软雅黑" pitchFamily="34" charset="-122"/>
                </a:rPr>
                <a:t>活动中心项目</a:t>
              </a:r>
              <a:endParaRPr lang="en-US" altLang="zh-CN" sz="2400" b="1" dirty="0" smtClean="0">
                <a:latin typeface="微软雅黑" pitchFamily="34" charset="-122"/>
                <a:ea typeface="微软雅黑" pitchFamily="34" charset="-122"/>
              </a:endParaRPr>
            </a:p>
          </p:txBody>
        </p:sp>
      </p:grpSp>
      <p:sp>
        <p:nvSpPr>
          <p:cNvPr id="6" name="Rectangle 5"/>
          <p:cNvSpPr/>
          <p:nvPr/>
        </p:nvSpPr>
        <p:spPr>
          <a:xfrm>
            <a:off x="755576" y="1124744"/>
            <a:ext cx="7920880" cy="1323439"/>
          </a:xfrm>
          <a:prstGeom prst="rect">
            <a:avLst/>
          </a:prstGeom>
        </p:spPr>
        <p:txBody>
          <a:bodyPr wrap="square">
            <a:spAutoFit/>
          </a:bodyPr>
          <a:lstStyle/>
          <a:p>
            <a:pPr marL="0" lvl="1" indent="-268288">
              <a:buClr>
                <a:srgbClr val="C00000"/>
              </a:buClr>
            </a:pPr>
            <a:r>
              <a:rPr lang="zh-CN" altLang="en-US" sz="2400" b="1" dirty="0" smtClean="0">
                <a:latin typeface="微软雅黑" pitchFamily="34" charset="-122"/>
              </a:rPr>
              <a:t>主要</a:t>
            </a:r>
            <a:r>
              <a:rPr lang="zh-CN" altLang="en-US" sz="2400" b="1" dirty="0" smtClean="0">
                <a:latin typeface="微软雅黑" pitchFamily="34" charset="-122"/>
              </a:rPr>
              <a:t>工作</a:t>
            </a:r>
            <a:endParaRPr lang="en-US" altLang="zh-CN" sz="2400" b="1" dirty="0" smtClean="0">
              <a:latin typeface="微软雅黑" pitchFamily="34" charset="-122"/>
            </a:endParaRPr>
          </a:p>
          <a:p>
            <a:pPr marL="457200" lvl="2" indent="-342900">
              <a:buClr>
                <a:srgbClr val="C00000"/>
              </a:buClr>
              <a:buFont typeface="Wingdings" pitchFamily="2" charset="2"/>
              <a:buChar char="p"/>
            </a:pPr>
            <a:r>
              <a:rPr lang="zh-CN" altLang="en-US" sz="1400" dirty="0" smtClean="0">
                <a:latin typeface="微软雅黑" pitchFamily="34" charset="-122"/>
                <a:ea typeface="微软雅黑" pitchFamily="34" charset="-122"/>
              </a:rPr>
              <a:t>发起活动中心项目，提出大促活动工具化，日常官方报名自动化，前台页面</a:t>
            </a:r>
            <a:r>
              <a:rPr lang="en-US" altLang="zh-CN" sz="1400" dirty="0" err="1" smtClean="0">
                <a:latin typeface="微软雅黑" pitchFamily="34" charset="-122"/>
                <a:ea typeface="微软雅黑" pitchFamily="34" charset="-122"/>
              </a:rPr>
              <a:t>url</a:t>
            </a:r>
            <a:r>
              <a:rPr lang="zh-CN" altLang="en-US" sz="1400" dirty="0" smtClean="0">
                <a:latin typeface="微软雅黑" pitchFamily="34" charset="-122"/>
                <a:ea typeface="微软雅黑" pitchFamily="34" charset="-122"/>
              </a:rPr>
              <a:t>确定化，活动内容结构化的业务方向。</a:t>
            </a:r>
            <a:endParaRPr lang="en-US" altLang="zh-CN" sz="14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1400" dirty="0" smtClean="0">
                <a:latin typeface="微软雅黑" pitchFamily="34" charset="-122"/>
                <a:ea typeface="微软雅黑" pitchFamily="34" charset="-122"/>
              </a:rPr>
              <a:t>作为技术负责人，在双</a:t>
            </a:r>
            <a:r>
              <a:rPr lang="en-US" altLang="zh-CN" sz="1400" dirty="0" smtClean="0">
                <a:latin typeface="微软雅黑" pitchFamily="34" charset="-122"/>
                <a:ea typeface="微软雅黑" pitchFamily="34" charset="-122"/>
              </a:rPr>
              <a:t>12</a:t>
            </a:r>
            <a:r>
              <a:rPr lang="zh-CN" altLang="en-US" sz="1400" dirty="0" smtClean="0">
                <a:latin typeface="微软雅黑" pitchFamily="34" charset="-122"/>
                <a:ea typeface="微软雅黑" pitchFamily="34" charset="-122"/>
              </a:rPr>
              <a:t>营销中心一起项目后，带领团队完成活动中心前四期项目</a:t>
            </a:r>
            <a:endParaRPr lang="en-US" altLang="zh-CN" sz="14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1400" dirty="0" smtClean="0">
                <a:latin typeface="微软雅黑" pitchFamily="34" charset="-122"/>
                <a:ea typeface="微软雅黑" pitchFamily="34" charset="-122"/>
              </a:rPr>
              <a:t>作为系分给出活动中心平台化的初步技术方案。</a:t>
            </a:r>
            <a:endParaRPr lang="en-US" altLang="zh-CN" dirty="0" smtClean="0">
              <a:latin typeface="微软雅黑" pitchFamily="34" charset="-122"/>
              <a:ea typeface="微软雅黑" pitchFamily="34" charset="-122"/>
            </a:endParaRPr>
          </a:p>
        </p:txBody>
      </p:sp>
      <p:sp>
        <p:nvSpPr>
          <p:cNvPr id="8" name="Rectangle 7"/>
          <p:cNvSpPr/>
          <p:nvPr/>
        </p:nvSpPr>
        <p:spPr>
          <a:xfrm>
            <a:off x="683568" y="2564904"/>
            <a:ext cx="7344816" cy="1261884"/>
          </a:xfrm>
          <a:prstGeom prst="rect">
            <a:avLst/>
          </a:prstGeom>
        </p:spPr>
        <p:txBody>
          <a:bodyPr wrap="square">
            <a:spAutoFit/>
          </a:bodyPr>
          <a:lstStyle/>
          <a:p>
            <a:pPr marL="457200" lvl="2" indent="-342900">
              <a:buClr>
                <a:srgbClr val="C00000"/>
              </a:buClr>
            </a:pPr>
            <a:r>
              <a:rPr lang="zh-CN" altLang="en-US" sz="2000" b="1" dirty="0" smtClean="0">
                <a:latin typeface="微软雅黑" pitchFamily="34" charset="-122"/>
                <a:ea typeface="微软雅黑" pitchFamily="34" charset="-122"/>
              </a:rPr>
              <a:t>业务结果（项目进行中）</a:t>
            </a:r>
            <a:r>
              <a:rPr lang="en-US" altLang="zh-CN" sz="2000" b="1" dirty="0" smtClean="0">
                <a:latin typeface="微软雅黑" pitchFamily="34" charset="-122"/>
                <a:ea typeface="微软雅黑" pitchFamily="34" charset="-122"/>
              </a:rPr>
              <a:t> </a:t>
            </a:r>
            <a:endParaRPr lang="en-US" altLang="zh-CN" sz="2000" b="1"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1400" dirty="0" smtClean="0">
                <a:latin typeface="微软雅黑" pitchFamily="34" charset="-122"/>
                <a:ea typeface="微软雅黑" pitchFamily="34" charset="-122"/>
              </a:rPr>
              <a:t>一</a:t>
            </a:r>
            <a:r>
              <a:rPr lang="zh-CN" altLang="en-US" sz="1400" dirty="0" smtClean="0">
                <a:latin typeface="微软雅黑" pitchFamily="34" charset="-122"/>
                <a:ea typeface="微软雅黑" pitchFamily="34" charset="-122"/>
              </a:rPr>
              <a:t>期：红包优惠券常规化；淘金币，试用天天特价等接入；官方活动报名自动化；</a:t>
            </a:r>
            <a:endParaRPr lang="en-US" altLang="zh-CN" sz="14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1400" dirty="0" smtClean="0">
                <a:latin typeface="微软雅黑" pitchFamily="34" charset="-122"/>
                <a:ea typeface="微软雅黑" pitchFamily="34" charset="-122"/>
              </a:rPr>
              <a:t>二</a:t>
            </a:r>
            <a:r>
              <a:rPr lang="zh-CN" altLang="en-US" sz="1400" dirty="0" smtClean="0">
                <a:latin typeface="微软雅黑" pitchFamily="34" charset="-122"/>
                <a:ea typeface="微软雅黑" pitchFamily="34" charset="-122"/>
              </a:rPr>
              <a:t>期：活动中心前台页面改版，突出活动时间纬度</a:t>
            </a:r>
            <a:r>
              <a:rPr lang="en-US" altLang="zh-CN" sz="1400" dirty="0" smtClean="0">
                <a:latin typeface="微软雅黑" pitchFamily="34" charset="-122"/>
                <a:ea typeface="微软雅黑" pitchFamily="34" charset="-122"/>
              </a:rPr>
              <a:t>Feeds</a:t>
            </a:r>
            <a:r>
              <a:rPr lang="zh-CN" altLang="en-US" sz="1400" dirty="0" smtClean="0">
                <a:latin typeface="微软雅黑" pitchFamily="34" charset="-122"/>
                <a:ea typeface="微软雅黑" pitchFamily="34" charset="-122"/>
              </a:rPr>
              <a:t>前台页面确定化；</a:t>
            </a:r>
            <a:endParaRPr lang="en-US" altLang="zh-CN" sz="14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1400" dirty="0" smtClean="0">
                <a:latin typeface="微软雅黑" pitchFamily="34" charset="-122"/>
                <a:ea typeface="微软雅黑" pitchFamily="34" charset="-122"/>
              </a:rPr>
              <a:t>三</a:t>
            </a:r>
            <a:r>
              <a:rPr lang="zh-CN" altLang="en-US" sz="1400" dirty="0" smtClean="0">
                <a:latin typeface="微软雅黑" pitchFamily="34" charset="-122"/>
                <a:ea typeface="微软雅黑" pitchFamily="34" charset="-122"/>
              </a:rPr>
              <a:t>期：后台信息架构调整及周末购，收藏夹等渠道透出，内容结构化输出；</a:t>
            </a:r>
            <a:endParaRPr lang="en-US" altLang="zh-CN" sz="14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1400" dirty="0" smtClean="0">
                <a:latin typeface="微软雅黑" pitchFamily="34" charset="-122"/>
                <a:ea typeface="微软雅黑" pitchFamily="34" charset="-122"/>
              </a:rPr>
              <a:t>四</a:t>
            </a:r>
            <a:r>
              <a:rPr lang="zh-CN" altLang="en-US" sz="1400" dirty="0" smtClean="0">
                <a:latin typeface="微软雅黑" pitchFamily="34" charset="-122"/>
                <a:ea typeface="微软雅黑" pitchFamily="34" charset="-122"/>
              </a:rPr>
              <a:t>期：投票，买家秀，天天特价无线活动支持；及</a:t>
            </a:r>
            <a:r>
              <a:rPr lang="en-US" altLang="zh-CN" sz="1400" dirty="0" smtClean="0">
                <a:latin typeface="微软雅黑" pitchFamily="34" charset="-122"/>
                <a:ea typeface="微软雅黑" pitchFamily="34" charset="-122"/>
              </a:rPr>
              <a:t>66</a:t>
            </a:r>
            <a:r>
              <a:rPr lang="zh-CN" altLang="en-US" sz="1400" dirty="0" smtClean="0">
                <a:latin typeface="微软雅黑" pitchFamily="34" charset="-122"/>
                <a:ea typeface="微软雅黑" pitchFamily="34" charset="-122"/>
              </a:rPr>
              <a:t>大促红包接入；</a:t>
            </a:r>
            <a:endParaRPr lang="en-US" altLang="en-US" sz="1400" dirty="0" smtClean="0">
              <a:latin typeface="微软雅黑" pitchFamily="34" charset="-122"/>
              <a:ea typeface="微软雅黑" pitchFamily="34" charset="-122"/>
            </a:endParaRPr>
          </a:p>
        </p:txBody>
      </p:sp>
      <p:pic>
        <p:nvPicPr>
          <p:cNvPr id="24579" name="Picture 3" descr="C:\2014-铁威晋升材料\活动.png"/>
          <p:cNvPicPr>
            <a:picLocks noChangeAspect="1" noChangeArrowheads="1"/>
          </p:cNvPicPr>
          <p:nvPr/>
        </p:nvPicPr>
        <p:blipFill>
          <a:blip r:embed="rId3" cstate="print"/>
          <a:srcRect/>
          <a:stretch>
            <a:fillRect/>
          </a:stretch>
        </p:blipFill>
        <p:spPr bwMode="auto">
          <a:xfrm>
            <a:off x="899592" y="2564904"/>
            <a:ext cx="7272808" cy="34099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4579"/>
                                        </p:tgtEl>
                                        <p:attrNameLst>
                                          <p:attrName>ppt_x</p:attrName>
                                        </p:attrNameLst>
                                      </p:cBhvr>
                                      <p:tavLst>
                                        <p:tav tm="0">
                                          <p:val>
                                            <p:strVal val="ppt_x"/>
                                          </p:val>
                                        </p:tav>
                                        <p:tav tm="100000">
                                          <p:val>
                                            <p:strVal val="ppt_x"/>
                                          </p:val>
                                        </p:tav>
                                      </p:tavLst>
                                    </p:anim>
                                    <p:anim calcmode="lin" valueType="num">
                                      <p:cBhvr additive="base">
                                        <p:cTn id="7" dur="500"/>
                                        <p:tgtEl>
                                          <p:spTgt spid="24579"/>
                                        </p:tgtEl>
                                        <p:attrNameLst>
                                          <p:attrName>ppt_y</p:attrName>
                                        </p:attrNameLst>
                                      </p:cBhvr>
                                      <p:tavLst>
                                        <p:tav tm="0">
                                          <p:val>
                                            <p:strVal val="ppt_y"/>
                                          </p:val>
                                        </p:tav>
                                        <p:tav tm="100000">
                                          <p:val>
                                            <p:strVal val="1+ppt_h/2"/>
                                          </p:val>
                                        </p:tav>
                                      </p:tavLst>
                                    </p:anim>
                                    <p:set>
                                      <p:cBhvr>
                                        <p:cTn id="8" dur="1" fill="hold">
                                          <p:stCondLst>
                                            <p:cond delay="499"/>
                                          </p:stCondLst>
                                        </p:cTn>
                                        <p:tgtEl>
                                          <p:spTgt spid="245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a:xfrm>
            <a:off x="785818" y="476672"/>
            <a:ext cx="7674614" cy="596462"/>
            <a:chOff x="785818" y="476672"/>
            <a:chExt cx="7674614" cy="596462"/>
          </a:xfrm>
        </p:grpSpPr>
        <p:cxnSp>
          <p:nvCxnSpPr>
            <p:cNvPr id="9" name="直接连接符 5"/>
            <p:cNvCxnSpPr/>
            <p:nvPr/>
          </p:nvCxnSpPr>
          <p:spPr>
            <a:xfrm>
              <a:off x="785818" y="1071546"/>
              <a:ext cx="7286644" cy="1588"/>
            </a:xfrm>
            <a:prstGeom prst="line">
              <a:avLst/>
            </a:prstGeom>
            <a:ln w="2222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0" name="矩形 6"/>
            <p:cNvSpPr/>
            <p:nvPr/>
          </p:nvSpPr>
          <p:spPr>
            <a:xfrm>
              <a:off x="829294" y="476672"/>
              <a:ext cx="214314" cy="5715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itchFamily="34" charset="-122"/>
                <a:ea typeface="微软雅黑" pitchFamily="34" charset="-122"/>
              </a:endParaRPr>
            </a:p>
          </p:txBody>
        </p:sp>
        <p:sp>
          <p:nvSpPr>
            <p:cNvPr id="13" name="TextBox 12"/>
            <p:cNvSpPr txBox="1"/>
            <p:nvPr/>
          </p:nvSpPr>
          <p:spPr>
            <a:xfrm>
              <a:off x="1142976" y="519063"/>
              <a:ext cx="7317456" cy="461665"/>
            </a:xfrm>
            <a:prstGeom prst="rect">
              <a:avLst/>
            </a:prstGeom>
            <a:noFill/>
          </p:spPr>
          <p:txBody>
            <a:bodyPr wrap="square" rtlCol="0">
              <a:spAutoFit/>
            </a:bodyPr>
            <a:lstStyle/>
            <a:p>
              <a:r>
                <a:rPr lang="en-US" altLang="zh-CN" sz="2400" b="1" dirty="0" smtClean="0">
                  <a:latin typeface="微软雅黑" pitchFamily="34" charset="-122"/>
                  <a:ea typeface="微软雅黑" pitchFamily="34" charset="-122"/>
                </a:rPr>
                <a:t>3.4 </a:t>
              </a:r>
              <a:r>
                <a:rPr lang="zh-CN" altLang="en-US" sz="2400" b="1" dirty="0" smtClean="0">
                  <a:latin typeface="微软雅黑" pitchFamily="34" charset="-122"/>
                  <a:ea typeface="微软雅黑" pitchFamily="34" charset="-122"/>
                </a:rPr>
                <a:t>其他项目</a:t>
              </a:r>
              <a:endParaRPr lang="en-US" altLang="zh-CN" sz="2400" b="1" dirty="0" smtClean="0">
                <a:latin typeface="微软雅黑" pitchFamily="34" charset="-122"/>
                <a:ea typeface="微软雅黑" pitchFamily="34" charset="-122"/>
              </a:endParaRPr>
            </a:p>
          </p:txBody>
        </p:sp>
      </p:grpSp>
      <p:sp>
        <p:nvSpPr>
          <p:cNvPr id="8" name="Rectangle 7"/>
          <p:cNvSpPr/>
          <p:nvPr/>
        </p:nvSpPr>
        <p:spPr>
          <a:xfrm>
            <a:off x="827584" y="1196752"/>
            <a:ext cx="7920880" cy="6524863"/>
          </a:xfrm>
          <a:prstGeom prst="rect">
            <a:avLst/>
          </a:prstGeom>
        </p:spPr>
        <p:txBody>
          <a:bodyPr wrap="square">
            <a:spAutoFit/>
          </a:bodyPr>
          <a:lstStyle/>
          <a:p>
            <a:pPr marL="0" lvl="1" indent="-268288">
              <a:buClr>
                <a:srgbClr val="C00000"/>
              </a:buClr>
            </a:pPr>
            <a:r>
              <a:rPr lang="zh-CN" altLang="en-US" sz="2400" b="1" dirty="0" smtClean="0">
                <a:latin typeface="微软雅黑" pitchFamily="34" charset="-122"/>
              </a:rPr>
              <a:t>新天猫改版项目</a:t>
            </a:r>
            <a:r>
              <a:rPr lang="en-US" altLang="zh-CN" sz="2400" b="1" dirty="0" smtClean="0">
                <a:latin typeface="微软雅黑" pitchFamily="34" charset="-122"/>
              </a:rPr>
              <a:t>(</a:t>
            </a:r>
            <a:r>
              <a:rPr lang="zh-CN" altLang="en-US" sz="2400" b="1" dirty="0" smtClean="0">
                <a:latin typeface="微软雅黑" pitchFamily="34" charset="-122"/>
              </a:rPr>
              <a:t>支持</a:t>
            </a:r>
            <a:r>
              <a:rPr lang="en-US" altLang="zh-CN" sz="2400" b="1" dirty="0" err="1" smtClean="0">
                <a:latin typeface="微软雅黑" pitchFamily="34" charset="-122"/>
              </a:rPr>
              <a:t>990px</a:t>
            </a:r>
            <a:r>
              <a:rPr lang="en-US" altLang="zh-CN" sz="2400" b="1" dirty="0" smtClean="0">
                <a:latin typeface="微软雅黑" pitchFamily="34" charset="-122"/>
              </a:rPr>
              <a:t>)</a:t>
            </a:r>
          </a:p>
          <a:p>
            <a:pPr marL="0" lvl="1" indent="-268288">
              <a:buClr>
                <a:srgbClr val="C00000"/>
              </a:buClr>
            </a:pPr>
            <a:r>
              <a:rPr lang="en-US" altLang="zh-CN" sz="2400" b="1" dirty="0" smtClean="0">
                <a:latin typeface="微软雅黑" pitchFamily="34" charset="-122"/>
              </a:rPr>
              <a:t>     </a:t>
            </a:r>
            <a:r>
              <a:rPr lang="zh-CN" altLang="en-US" sz="1600" kern="0" dirty="0" smtClean="0">
                <a:solidFill>
                  <a:sysClr val="windowText" lastClr="000000"/>
                </a:solidFill>
                <a:latin typeface="微软雅黑" panose="020B0503020204020204" pitchFamily="34" charset="-122"/>
                <a:ea typeface="微软雅黑" panose="020B0503020204020204" pitchFamily="34" charset="-122"/>
              </a:rPr>
              <a:t>沉淀出建站平台支持任意栅格体系和宽度的技术方案</a:t>
            </a:r>
            <a:endParaRPr lang="en-US" altLang="zh-CN" sz="1600" kern="0" dirty="0" smtClean="0">
              <a:solidFill>
                <a:sysClr val="windowText" lastClr="000000"/>
              </a:solidFill>
              <a:latin typeface="微软雅黑" panose="020B0503020204020204" pitchFamily="34" charset="-122"/>
              <a:ea typeface="微软雅黑" panose="020B0503020204020204" pitchFamily="34" charset="-122"/>
            </a:endParaRPr>
          </a:p>
          <a:p>
            <a:pPr marL="0" lvl="1" indent="-268288">
              <a:buClr>
                <a:srgbClr val="C00000"/>
              </a:buClr>
            </a:pPr>
            <a:r>
              <a:rPr lang="zh-CN" altLang="en-US" sz="2400" b="1" dirty="0" smtClean="0">
                <a:latin typeface="微软雅黑" pitchFamily="34" charset="-122"/>
              </a:rPr>
              <a:t>天猫搜索优化及个性化推荐。</a:t>
            </a:r>
            <a:endParaRPr lang="en-US" altLang="zh-CN" sz="2400" b="1" dirty="0" smtClean="0">
              <a:latin typeface="微软雅黑" pitchFamily="34" charset="-122"/>
            </a:endParaRPr>
          </a:p>
          <a:p>
            <a:pPr marL="0" lvl="1" indent="-268288">
              <a:buClr>
                <a:srgbClr val="C00000"/>
              </a:buClr>
            </a:pPr>
            <a:r>
              <a:rPr lang="en-US" altLang="zh-CN" sz="2400" b="1" dirty="0" smtClean="0">
                <a:latin typeface="微软雅黑" pitchFamily="34" charset="-122"/>
              </a:rPr>
              <a:t>     </a:t>
            </a:r>
            <a:r>
              <a:rPr lang="zh-CN" altLang="en-US" sz="1600" kern="0" dirty="0" smtClean="0">
                <a:solidFill>
                  <a:sysClr val="windowText" lastClr="000000"/>
                </a:solidFill>
                <a:latin typeface="微软雅黑" panose="020B0503020204020204" pitchFamily="34" charset="-122"/>
                <a:ea typeface="微软雅黑" panose="020B0503020204020204" pitchFamily="34" charset="-122"/>
              </a:rPr>
              <a:t>通过卖家设置自主排序，</a:t>
            </a:r>
            <a:r>
              <a:rPr lang="en-US" altLang="zh-CN" sz="1600" kern="0" dirty="0" smtClean="0">
                <a:solidFill>
                  <a:sysClr val="windowText" lastClr="000000"/>
                </a:solidFill>
                <a:latin typeface="微软雅黑" panose="020B0503020204020204" pitchFamily="34" charset="-122"/>
                <a:ea typeface="微软雅黑" panose="020B0503020204020204" pitchFamily="34" charset="-122"/>
              </a:rPr>
              <a:t>dump</a:t>
            </a:r>
            <a:r>
              <a:rPr lang="zh-CN" altLang="en-US" sz="1600" kern="0" dirty="0" smtClean="0">
                <a:solidFill>
                  <a:sysClr val="windowText" lastClr="000000"/>
                </a:solidFill>
                <a:latin typeface="微软雅黑" panose="020B0503020204020204" pitchFamily="34" charset="-122"/>
                <a:ea typeface="微软雅黑" panose="020B0503020204020204" pitchFamily="34" charset="-122"/>
              </a:rPr>
              <a:t>到搜索引擎，成为算分的一个权重因子；个性化推荐在店铺内尝试千人千面，成为天猫店铺默认启用功能。</a:t>
            </a:r>
            <a:endParaRPr lang="en-US" altLang="zh-CN" sz="1600" kern="0" dirty="0" smtClean="0">
              <a:solidFill>
                <a:sysClr val="windowText" lastClr="000000"/>
              </a:solidFill>
              <a:latin typeface="微软雅黑" panose="020B0503020204020204" pitchFamily="34" charset="-122"/>
              <a:ea typeface="微软雅黑" panose="020B0503020204020204" pitchFamily="34" charset="-122"/>
            </a:endParaRPr>
          </a:p>
          <a:p>
            <a:pPr marL="0" lvl="1" indent="-268288">
              <a:buClr>
                <a:srgbClr val="C00000"/>
              </a:buClr>
            </a:pPr>
            <a:r>
              <a:rPr lang="zh-CN" altLang="en-US" sz="2400" b="1" dirty="0" smtClean="0">
                <a:latin typeface="微软雅黑" pitchFamily="34" charset="-122"/>
              </a:rPr>
              <a:t>活动预置页产品化</a:t>
            </a:r>
            <a:endParaRPr lang="en-US" altLang="zh-CN" sz="2400" b="1" dirty="0" smtClean="0">
              <a:latin typeface="微软雅黑" pitchFamily="34" charset="-122"/>
            </a:endParaRPr>
          </a:p>
          <a:p>
            <a:pPr marL="0" lvl="1" indent="-268288">
              <a:buClr>
                <a:srgbClr val="C00000"/>
              </a:buClr>
            </a:pPr>
            <a:r>
              <a:rPr lang="zh-CN" altLang="en-US" sz="1600" kern="0" dirty="0" smtClean="0">
                <a:solidFill>
                  <a:sysClr val="windowText" lastClr="000000"/>
                </a:solidFill>
                <a:latin typeface="微软雅黑" panose="020B0503020204020204" pitchFamily="34" charset="-122"/>
                <a:ea typeface="微软雅黑" panose="020B0503020204020204" pitchFamily="34" charset="-122"/>
              </a:rPr>
              <a:t>      </a:t>
            </a:r>
            <a:r>
              <a:rPr lang="zh-CN" altLang="en-US" sz="1600" kern="0" dirty="0" smtClean="0">
                <a:solidFill>
                  <a:sysClr val="windowText" lastClr="000000"/>
                </a:solidFill>
                <a:latin typeface="微软雅黑" panose="020B0503020204020204" pitchFamily="34" charset="-122"/>
                <a:ea typeface="微软雅黑" panose="020B0503020204020204" pitchFamily="34" charset="-122"/>
              </a:rPr>
              <a:t>报名活动的卖家后台自动生成预置页，并固定</a:t>
            </a:r>
            <a:r>
              <a:rPr lang="en-US" altLang="zh-CN" sz="1600" kern="0" dirty="0" err="1" smtClean="0">
                <a:solidFill>
                  <a:sysClr val="windowText" lastClr="000000"/>
                </a:solidFill>
                <a:latin typeface="微软雅黑" panose="020B0503020204020204" pitchFamily="34" charset="-122"/>
                <a:ea typeface="微软雅黑" panose="020B0503020204020204" pitchFamily="34" charset="-122"/>
              </a:rPr>
              <a:t>url</a:t>
            </a:r>
            <a:r>
              <a:rPr lang="zh-CN" altLang="en-US" sz="1600" kern="0" dirty="0" smtClean="0">
                <a:solidFill>
                  <a:sysClr val="windowText" lastClr="000000"/>
                </a:solidFill>
                <a:latin typeface="微软雅黑" panose="020B0503020204020204" pitchFamily="34" charset="-122"/>
                <a:ea typeface="微软雅黑" panose="020B0503020204020204" pitchFamily="34" charset="-122"/>
              </a:rPr>
              <a:t>；便于活动会场根据规则自动生成</a:t>
            </a:r>
            <a:endParaRPr lang="en-US" altLang="zh-CN" sz="1400" b="1" dirty="0" smtClean="0">
              <a:latin typeface="微软雅黑" pitchFamily="34" charset="-122"/>
            </a:endParaRPr>
          </a:p>
          <a:p>
            <a:pPr marL="0" lvl="1" indent="-268288">
              <a:buClr>
                <a:srgbClr val="C00000"/>
              </a:buClr>
            </a:pPr>
            <a:r>
              <a:rPr lang="zh-CN" altLang="en-US" sz="2400" b="1" dirty="0" smtClean="0">
                <a:latin typeface="微软雅黑" pitchFamily="34" charset="-122"/>
              </a:rPr>
              <a:t>顶天立地系统</a:t>
            </a:r>
            <a:endParaRPr lang="en-US" altLang="zh-CN" sz="2400" b="1" dirty="0" smtClean="0">
              <a:latin typeface="微软雅黑" pitchFamily="34" charset="-122"/>
            </a:endParaRPr>
          </a:p>
          <a:p>
            <a:pPr marL="0" lvl="1" indent="-268288">
              <a:buClr>
                <a:srgbClr val="C00000"/>
              </a:buClr>
            </a:pPr>
            <a:r>
              <a:rPr lang="zh-CN" altLang="en-US" kern="0" dirty="0" smtClean="0">
                <a:solidFill>
                  <a:sysClr val="windowText" lastClr="000000"/>
                </a:solidFill>
                <a:latin typeface="微软雅黑" pitchFamily="34" charset="-122"/>
                <a:ea typeface="微软雅黑" pitchFamily="34" charset="-122"/>
              </a:rPr>
              <a:t>     </a:t>
            </a:r>
            <a:r>
              <a:rPr lang="zh-CN" altLang="en-US" sz="1400" kern="0" dirty="0" smtClean="0">
                <a:solidFill>
                  <a:sysClr val="windowText" lastClr="000000"/>
                </a:solidFill>
                <a:latin typeface="微软雅黑" pitchFamily="34" charset="-122"/>
                <a:ea typeface="微软雅黑" pitchFamily="34" charset="-122"/>
              </a:rPr>
              <a:t>支持淘宝天猫活动</a:t>
            </a:r>
            <a:r>
              <a:rPr lang="en-US" altLang="zh-CN" sz="1400" kern="0" dirty="0" smtClean="0">
                <a:solidFill>
                  <a:sysClr val="windowText" lastClr="000000"/>
                </a:solidFill>
                <a:latin typeface="微软雅黑" pitchFamily="34" charset="-122"/>
                <a:ea typeface="微软雅黑" pitchFamily="34" charset="-122"/>
              </a:rPr>
              <a:t>Banner</a:t>
            </a:r>
            <a:r>
              <a:rPr lang="zh-CN" altLang="en-US" sz="1400" kern="0" dirty="0" smtClean="0">
                <a:solidFill>
                  <a:sysClr val="windowText" lastClr="000000"/>
                </a:solidFill>
                <a:latin typeface="微软雅黑" pitchFamily="34" charset="-122"/>
                <a:ea typeface="微软雅黑" pitchFamily="34" charset="-122"/>
              </a:rPr>
              <a:t>在店铺内资源位，配置化生成。</a:t>
            </a:r>
            <a:r>
              <a:rPr lang="en-US" altLang="zh-CN" sz="1400" kern="0" dirty="0" smtClean="0">
                <a:solidFill>
                  <a:sysClr val="windowText" lastClr="000000"/>
                </a:solidFill>
                <a:latin typeface="微软雅黑" pitchFamily="34" charset="-122"/>
                <a:ea typeface="微软雅黑" pitchFamily="34" charset="-122"/>
              </a:rPr>
              <a:t>3~6</a:t>
            </a:r>
            <a:r>
              <a:rPr lang="zh-CN" altLang="en-US" sz="1400" kern="0" dirty="0" smtClean="0">
                <a:solidFill>
                  <a:sysClr val="windowText" lastClr="000000"/>
                </a:solidFill>
                <a:latin typeface="微软雅黑" pitchFamily="34" charset="-122"/>
                <a:ea typeface="微软雅黑" pitchFamily="34" charset="-122"/>
              </a:rPr>
              <a:t>月份就响应天猫淘宝活动</a:t>
            </a:r>
            <a:r>
              <a:rPr lang="en-US" altLang="zh-CN" sz="1400" kern="0" dirty="0" smtClean="0">
                <a:solidFill>
                  <a:sysClr val="windowText" lastClr="000000"/>
                </a:solidFill>
                <a:latin typeface="微软雅黑" pitchFamily="34" charset="-122"/>
                <a:ea typeface="微软雅黑" pitchFamily="34" charset="-122"/>
              </a:rPr>
              <a:t>Banner</a:t>
            </a:r>
            <a:r>
              <a:rPr lang="zh-CN" altLang="en-US" sz="1400" kern="0" dirty="0" smtClean="0">
                <a:solidFill>
                  <a:sysClr val="windowText" lastClr="000000"/>
                </a:solidFill>
                <a:latin typeface="微软雅黑" pitchFamily="34" charset="-122"/>
                <a:ea typeface="微软雅黑" pitchFamily="34" charset="-122"/>
              </a:rPr>
              <a:t>需求</a:t>
            </a:r>
            <a:r>
              <a:rPr lang="en-US" altLang="zh-CN" sz="1400" kern="0" dirty="0" smtClean="0">
                <a:solidFill>
                  <a:sysClr val="windowText" lastClr="000000"/>
                </a:solidFill>
                <a:latin typeface="微软雅黑" pitchFamily="34" charset="-122"/>
                <a:ea typeface="微软雅黑" pitchFamily="34" charset="-122"/>
              </a:rPr>
              <a:t>7</a:t>
            </a:r>
            <a:r>
              <a:rPr lang="zh-CN" altLang="en-US" sz="1400" kern="0" dirty="0" smtClean="0">
                <a:solidFill>
                  <a:sysClr val="windowText" lastClr="000000"/>
                </a:solidFill>
                <a:latin typeface="微软雅黑" pitchFamily="34" charset="-122"/>
                <a:ea typeface="微软雅黑" pitchFamily="34" charset="-122"/>
              </a:rPr>
              <a:t>次。</a:t>
            </a:r>
            <a:endParaRPr lang="en-US" altLang="zh-CN" sz="1400" kern="0" dirty="0" smtClean="0">
              <a:solidFill>
                <a:sysClr val="windowText" lastClr="000000"/>
              </a:solidFill>
              <a:latin typeface="微软雅黑" pitchFamily="34" charset="-122"/>
              <a:ea typeface="微软雅黑" pitchFamily="34" charset="-122"/>
            </a:endParaRPr>
          </a:p>
          <a:p>
            <a:pPr marL="0" lvl="1" indent="-268288">
              <a:buClr>
                <a:srgbClr val="C00000"/>
              </a:buClr>
            </a:pPr>
            <a:r>
              <a:rPr lang="en-US" altLang="zh-CN" kern="0" dirty="0" smtClean="0">
                <a:solidFill>
                  <a:sysClr val="windowText" lastClr="000000"/>
                </a:solidFill>
                <a:latin typeface="微软雅黑" pitchFamily="34" charset="-122"/>
                <a:ea typeface="微软雅黑" pitchFamily="34" charset="-122"/>
              </a:rPr>
              <a:t>     </a:t>
            </a:r>
            <a:r>
              <a:rPr lang="zh-CN" altLang="en-US" kern="0" dirty="0" smtClean="0">
                <a:solidFill>
                  <a:sysClr val="windowText" lastClr="000000"/>
                </a:solidFill>
                <a:latin typeface="微软雅黑" pitchFamily="34" charset="-122"/>
                <a:ea typeface="微软雅黑" pitchFamily="34" charset="-122"/>
                <a:hlinkClick r:id="rId3" action="ppaction://hlinkfile"/>
              </a:rPr>
              <a:t>需求配置规格说明</a:t>
            </a:r>
            <a:endParaRPr lang="en-US" altLang="zh-CN" sz="1400" dirty="0" smtClean="0">
              <a:latin typeface="微软雅黑" pitchFamily="34" charset="-122"/>
              <a:ea typeface="微软雅黑" pitchFamily="34" charset="-122"/>
            </a:endParaRPr>
          </a:p>
          <a:p>
            <a:pPr marL="0" lvl="1" indent="-268288">
              <a:buClr>
                <a:srgbClr val="C00000"/>
              </a:buClr>
            </a:pPr>
            <a:r>
              <a:rPr lang="zh-CN" altLang="en-US" sz="2400" b="1" dirty="0" smtClean="0">
                <a:latin typeface="微软雅黑" pitchFamily="34" charset="-122"/>
              </a:rPr>
              <a:t>跨店流量交换</a:t>
            </a:r>
            <a:endParaRPr lang="en-US" altLang="zh-CN" sz="2400" b="1" dirty="0" smtClean="0">
              <a:latin typeface="微软雅黑" pitchFamily="34" charset="-122"/>
            </a:endParaRPr>
          </a:p>
          <a:p>
            <a:pPr marL="0" lvl="1" indent="-268288">
              <a:buClr>
                <a:srgbClr val="C00000"/>
              </a:buClr>
            </a:pPr>
            <a:endParaRPr lang="en-US" altLang="zh-CN" sz="2400" b="1" dirty="0" smtClean="0">
              <a:latin typeface="微软雅黑" pitchFamily="34" charset="-122"/>
            </a:endParaRPr>
          </a:p>
          <a:p>
            <a:pPr marL="0" lvl="1" indent="-268288">
              <a:buClr>
                <a:srgbClr val="C00000"/>
              </a:buClr>
              <a:buFont typeface="Wingdings" pitchFamily="2" charset="2"/>
              <a:buChar char="p"/>
            </a:pPr>
            <a:endParaRPr lang="en-US" altLang="zh-CN" sz="2400" b="1" dirty="0" smtClean="0">
              <a:latin typeface="微软雅黑" pitchFamily="34" charset="-122"/>
            </a:endParaRPr>
          </a:p>
          <a:p>
            <a:pPr marL="0" lvl="1" indent="-268288">
              <a:buClr>
                <a:srgbClr val="C00000"/>
              </a:buClr>
              <a:buFont typeface="Wingdings" pitchFamily="2" charset="2"/>
              <a:buChar char="p"/>
            </a:pPr>
            <a:endParaRPr lang="en-US" altLang="zh-CN" sz="2400" b="1" dirty="0" smtClean="0">
              <a:latin typeface="微软雅黑" pitchFamily="34" charset="-122"/>
            </a:endParaRPr>
          </a:p>
          <a:p>
            <a:pPr marL="0" lvl="1" indent="-268288">
              <a:buClr>
                <a:srgbClr val="C00000"/>
              </a:buClr>
              <a:buFont typeface="Wingdings" pitchFamily="2" charset="2"/>
              <a:buChar char="p"/>
            </a:pPr>
            <a:endParaRPr lang="en-US" altLang="zh-CN" sz="2400" b="1" dirty="0" smtClean="0">
              <a:latin typeface="微软雅黑" pitchFamily="34" charset="-122"/>
            </a:endParaRPr>
          </a:p>
          <a:p>
            <a:pPr marL="0" lvl="1" indent="-268288">
              <a:buClr>
                <a:srgbClr val="C00000"/>
              </a:buClr>
              <a:buFont typeface="Wingdings" pitchFamily="2" charset="2"/>
              <a:buChar char="p"/>
            </a:pPr>
            <a:endParaRPr lang="en-US" altLang="zh-CN" sz="2400" b="1" dirty="0" smtClean="0">
              <a:latin typeface="微软雅黑" pitchFamily="34" charset="-122"/>
            </a:endParaRPr>
          </a:p>
          <a:p>
            <a:pPr marL="0" lvl="1" indent="-268288">
              <a:buClr>
                <a:srgbClr val="C00000"/>
              </a:buClr>
              <a:buFont typeface="Wingdings" pitchFamily="2" charset="2"/>
              <a:buChar char="p"/>
            </a:pPr>
            <a:endParaRPr lang="en-US" altLang="zh-CN" sz="2400" b="1" dirty="0" smtClean="0">
              <a:latin typeface="微软雅黑" pitchFamily="34" charset="-122"/>
            </a:endParaRPr>
          </a:p>
          <a:p>
            <a:pPr marL="0" lvl="1" indent="-268288">
              <a:buClr>
                <a:srgbClr val="C00000"/>
              </a:buClr>
              <a:buFont typeface="Wingdings" pitchFamily="2" charset="2"/>
              <a:buChar char="p"/>
            </a:pPr>
            <a:endParaRPr lang="en-US" altLang="zh-CN" sz="2400" b="1" dirty="0" smtClean="0">
              <a:latin typeface="微软雅黑"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a:xfrm>
            <a:off x="785818" y="476672"/>
            <a:ext cx="7314574" cy="596462"/>
            <a:chOff x="785818" y="476672"/>
            <a:chExt cx="7314574" cy="596462"/>
          </a:xfrm>
        </p:grpSpPr>
        <p:cxnSp>
          <p:nvCxnSpPr>
            <p:cNvPr id="6" name="直接连接符 5"/>
            <p:cNvCxnSpPr/>
            <p:nvPr/>
          </p:nvCxnSpPr>
          <p:spPr>
            <a:xfrm>
              <a:off x="785818" y="1071546"/>
              <a:ext cx="7286644" cy="1588"/>
            </a:xfrm>
            <a:prstGeom prst="line">
              <a:avLst/>
            </a:prstGeom>
            <a:ln w="2222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9294" y="476672"/>
              <a:ext cx="214314" cy="5715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itchFamily="34" charset="-122"/>
                <a:ea typeface="微软雅黑" pitchFamily="34" charset="-122"/>
              </a:endParaRPr>
            </a:p>
          </p:txBody>
        </p:sp>
        <p:sp>
          <p:nvSpPr>
            <p:cNvPr id="8" name="TextBox 7"/>
            <p:cNvSpPr txBox="1"/>
            <p:nvPr/>
          </p:nvSpPr>
          <p:spPr>
            <a:xfrm>
              <a:off x="1142976" y="519063"/>
              <a:ext cx="6957416" cy="461665"/>
            </a:xfrm>
            <a:prstGeom prst="rect">
              <a:avLst/>
            </a:prstGeom>
            <a:noFill/>
          </p:spPr>
          <p:txBody>
            <a:bodyPr wrap="square" rtlCol="0">
              <a:spAutoFit/>
            </a:bodyPr>
            <a:lstStyle/>
            <a:p>
              <a:r>
                <a:rPr lang="en-US" altLang="zh-CN" sz="2400" b="1" dirty="0" smtClean="0">
                  <a:latin typeface="微软雅黑" pitchFamily="34" charset="-122"/>
                  <a:ea typeface="微软雅黑" pitchFamily="34" charset="-122"/>
                </a:rPr>
                <a:t>3.3 </a:t>
              </a:r>
              <a:r>
                <a:rPr lang="zh-CN" altLang="en-US" sz="2400" b="1" dirty="0" smtClean="0">
                  <a:latin typeface="微软雅黑" pitchFamily="34" charset="-122"/>
                  <a:ea typeface="微软雅黑" pitchFamily="34" charset="-122"/>
                </a:rPr>
                <a:t>总结</a:t>
              </a:r>
              <a:endParaRPr lang="en-US" altLang="zh-CN" sz="2400" b="1" dirty="0" smtClean="0">
                <a:latin typeface="微软雅黑" pitchFamily="34" charset="-122"/>
                <a:ea typeface="微软雅黑" pitchFamily="34" charset="-122"/>
              </a:endParaRPr>
            </a:p>
          </p:txBody>
        </p:sp>
      </p:grpSp>
      <p:pic>
        <p:nvPicPr>
          <p:cNvPr id="18433" name="Picture 1"/>
          <p:cNvPicPr>
            <a:picLocks noChangeAspect="1" noChangeArrowheads="1"/>
          </p:cNvPicPr>
          <p:nvPr/>
        </p:nvPicPr>
        <p:blipFill>
          <a:blip r:embed="rId3" cstate="print"/>
          <a:srcRect/>
          <a:stretch>
            <a:fillRect/>
          </a:stretch>
        </p:blipFill>
        <p:spPr bwMode="auto">
          <a:xfrm>
            <a:off x="509588" y="1196752"/>
            <a:ext cx="8124825" cy="5256584"/>
          </a:xfrm>
          <a:prstGeom prst="rect">
            <a:avLst/>
          </a:prstGeom>
          <a:noFill/>
          <a:ln w="9525">
            <a:noFill/>
            <a:miter lim="800000"/>
            <a:headEnd/>
            <a:tailEnd/>
          </a:ln>
        </p:spPr>
      </p:pic>
      <p:pic>
        <p:nvPicPr>
          <p:cNvPr id="18434" name="Picture 2"/>
          <p:cNvPicPr>
            <a:picLocks noChangeAspect="1" noChangeArrowheads="1"/>
          </p:cNvPicPr>
          <p:nvPr/>
        </p:nvPicPr>
        <p:blipFill>
          <a:blip r:embed="rId4" cstate="print"/>
          <a:srcRect/>
          <a:stretch>
            <a:fillRect/>
          </a:stretch>
        </p:blipFill>
        <p:spPr bwMode="auto">
          <a:xfrm>
            <a:off x="251520" y="1052736"/>
            <a:ext cx="8586364" cy="580526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8433"/>
                                        </p:tgtEl>
                                        <p:attrNameLst>
                                          <p:attrName>ppt_x</p:attrName>
                                        </p:attrNameLst>
                                      </p:cBhvr>
                                      <p:tavLst>
                                        <p:tav tm="0">
                                          <p:val>
                                            <p:strVal val="ppt_x"/>
                                          </p:val>
                                        </p:tav>
                                        <p:tav tm="100000">
                                          <p:val>
                                            <p:strVal val="ppt_x"/>
                                          </p:val>
                                        </p:tav>
                                      </p:tavLst>
                                    </p:anim>
                                    <p:anim calcmode="lin" valueType="num">
                                      <p:cBhvr additive="base">
                                        <p:cTn id="7" dur="500"/>
                                        <p:tgtEl>
                                          <p:spTgt spid="18433"/>
                                        </p:tgtEl>
                                        <p:attrNameLst>
                                          <p:attrName>ppt_y</p:attrName>
                                        </p:attrNameLst>
                                      </p:cBhvr>
                                      <p:tavLst>
                                        <p:tav tm="0">
                                          <p:val>
                                            <p:strVal val="ppt_y"/>
                                          </p:val>
                                        </p:tav>
                                        <p:tav tm="100000">
                                          <p:val>
                                            <p:strVal val="1+ppt_h/2"/>
                                          </p:val>
                                        </p:tav>
                                      </p:tavLst>
                                    </p:anim>
                                    <p:set>
                                      <p:cBhvr>
                                        <p:cTn id="8" dur="1" fill="hold">
                                          <p:stCondLst>
                                            <p:cond delay="499"/>
                                          </p:stCondLst>
                                        </p:cTn>
                                        <p:tgtEl>
                                          <p:spTgt spid="1843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4"/>
                                        </p:tgtEl>
                                        <p:attrNameLst>
                                          <p:attrName>style.visibility</p:attrName>
                                        </p:attrNameLst>
                                      </p:cBhvr>
                                      <p:to>
                                        <p:strVal val="visible"/>
                                      </p:to>
                                    </p:set>
                                    <p:anim calcmode="lin" valueType="num">
                                      <p:cBhvr additive="base">
                                        <p:cTn id="13" dur="500" fill="hold"/>
                                        <p:tgtEl>
                                          <p:spTgt spid="18434"/>
                                        </p:tgtEl>
                                        <p:attrNameLst>
                                          <p:attrName>ppt_x</p:attrName>
                                        </p:attrNameLst>
                                      </p:cBhvr>
                                      <p:tavLst>
                                        <p:tav tm="0">
                                          <p:val>
                                            <p:strVal val="#ppt_x"/>
                                          </p:val>
                                        </p:tav>
                                        <p:tav tm="100000">
                                          <p:val>
                                            <p:strVal val="#ppt_x"/>
                                          </p:val>
                                        </p:tav>
                                      </p:tavLst>
                                    </p:anim>
                                    <p:anim calcmode="lin" valueType="num">
                                      <p:cBhvr additive="base">
                                        <p:cTn id="14" dur="500" fill="hold"/>
                                        <p:tgtEl>
                                          <p:spTgt spid="184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nvCxnSpPr>
        <p:spPr>
          <a:xfrm>
            <a:off x="323528" y="5301208"/>
            <a:ext cx="8424936" cy="0"/>
          </a:xfrm>
          <a:prstGeom prst="line">
            <a:avLst/>
          </a:prstGeom>
          <a:ln w="317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2" name="Group 33"/>
          <p:cNvGrpSpPr/>
          <p:nvPr/>
        </p:nvGrpSpPr>
        <p:grpSpPr>
          <a:xfrm>
            <a:off x="5120952" y="373650"/>
            <a:ext cx="3627512" cy="6223702"/>
            <a:chOff x="5120952" y="373650"/>
            <a:chExt cx="3627512" cy="6223702"/>
          </a:xfrm>
        </p:grpSpPr>
        <p:sp>
          <p:nvSpPr>
            <p:cNvPr id="48" name="矩形 27"/>
            <p:cNvSpPr/>
            <p:nvPr/>
          </p:nvSpPr>
          <p:spPr>
            <a:xfrm>
              <a:off x="5120952" y="4197625"/>
              <a:ext cx="3627512" cy="10315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ea typeface="微软雅黑" pitchFamily="34" charset="-122"/>
                </a:rPr>
                <a:t>晋升理由</a:t>
              </a:r>
              <a:endParaRPr lang="zh-CN" altLang="en-US" sz="4000" dirty="0">
                <a:ea typeface="微软雅黑" pitchFamily="34" charset="-122"/>
              </a:endParaRPr>
            </a:p>
          </p:txBody>
        </p:sp>
        <p:grpSp>
          <p:nvGrpSpPr>
            <p:cNvPr id="3" name="组合 29"/>
            <p:cNvGrpSpPr/>
            <p:nvPr/>
          </p:nvGrpSpPr>
          <p:grpSpPr>
            <a:xfrm>
              <a:off x="5120952" y="1628800"/>
              <a:ext cx="3627512" cy="1015663"/>
              <a:chOff x="5148064" y="357189"/>
              <a:chExt cx="3627512" cy="1473267"/>
            </a:xfrm>
          </p:grpSpPr>
          <p:sp>
            <p:nvSpPr>
              <p:cNvPr id="44" name="矩形 30"/>
              <p:cNvSpPr/>
              <p:nvPr/>
            </p:nvSpPr>
            <p:spPr>
              <a:xfrm>
                <a:off x="5148064" y="357189"/>
                <a:ext cx="3627512" cy="14287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ea typeface="微软雅黑" pitchFamily="34" charset="-122"/>
                  </a:rPr>
                  <a:t>店铺架构</a:t>
                </a:r>
                <a:endParaRPr lang="zh-CN" altLang="en-US" sz="4000" dirty="0">
                  <a:ea typeface="微软雅黑" pitchFamily="34" charset="-122"/>
                </a:endParaRPr>
              </a:p>
            </p:txBody>
          </p:sp>
          <p:sp>
            <p:nvSpPr>
              <p:cNvPr id="45" name="TextBox 44"/>
              <p:cNvSpPr txBox="1"/>
              <p:nvPr/>
            </p:nvSpPr>
            <p:spPr>
              <a:xfrm>
                <a:off x="5247184" y="357189"/>
                <a:ext cx="623458" cy="1473267"/>
              </a:xfrm>
              <a:prstGeom prst="rect">
                <a:avLst/>
              </a:prstGeom>
              <a:noFill/>
            </p:spPr>
            <p:txBody>
              <a:bodyPr wrap="square" rtlCol="0">
                <a:spAutoFit/>
              </a:bodyPr>
              <a:lstStyle/>
              <a:p>
                <a:r>
                  <a:rPr lang="en-US" altLang="zh-CN" sz="6000" dirty="0" smtClean="0">
                    <a:solidFill>
                      <a:schemeClr val="bg1">
                        <a:lumMod val="65000"/>
                      </a:schemeClr>
                    </a:solidFill>
                    <a:latin typeface="Impact" pitchFamily="34" charset="0"/>
                    <a:ea typeface="华文琥珀" pitchFamily="2" charset="-122"/>
                  </a:rPr>
                  <a:t>2</a:t>
                </a:r>
                <a:endParaRPr lang="zh-CN" altLang="en-US" sz="6000" dirty="0">
                  <a:solidFill>
                    <a:schemeClr val="bg1">
                      <a:lumMod val="65000"/>
                    </a:schemeClr>
                  </a:solidFill>
                  <a:latin typeface="Impact" pitchFamily="34" charset="0"/>
                  <a:ea typeface="华文琥珀" pitchFamily="2" charset="-122"/>
                </a:endParaRPr>
              </a:p>
            </p:txBody>
          </p:sp>
        </p:grpSp>
        <p:grpSp>
          <p:nvGrpSpPr>
            <p:cNvPr id="4" name="组合 32"/>
            <p:cNvGrpSpPr/>
            <p:nvPr/>
          </p:nvGrpSpPr>
          <p:grpSpPr>
            <a:xfrm>
              <a:off x="5120952" y="2852936"/>
              <a:ext cx="3627512" cy="1080122"/>
              <a:chOff x="5148064" y="418339"/>
              <a:chExt cx="3627512" cy="1428762"/>
            </a:xfrm>
          </p:grpSpPr>
          <p:sp>
            <p:nvSpPr>
              <p:cNvPr id="42" name="矩形 33"/>
              <p:cNvSpPr/>
              <p:nvPr/>
            </p:nvSpPr>
            <p:spPr>
              <a:xfrm>
                <a:off x="5148064" y="418339"/>
                <a:ext cx="3627512" cy="14287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ea typeface="微软雅黑" pitchFamily="34" charset="-122"/>
                  </a:rPr>
                  <a:t>  主要项目</a:t>
                </a:r>
                <a:endParaRPr lang="zh-CN" altLang="en-US" sz="4000" dirty="0">
                  <a:ea typeface="微软雅黑" pitchFamily="34" charset="-122"/>
                </a:endParaRPr>
              </a:p>
            </p:txBody>
          </p:sp>
          <p:sp>
            <p:nvSpPr>
              <p:cNvPr id="43" name="TextBox 42"/>
              <p:cNvSpPr txBox="1"/>
              <p:nvPr/>
            </p:nvSpPr>
            <p:spPr>
              <a:xfrm>
                <a:off x="5271798" y="418339"/>
                <a:ext cx="623458" cy="1343497"/>
              </a:xfrm>
              <a:prstGeom prst="rect">
                <a:avLst/>
              </a:prstGeom>
              <a:noFill/>
            </p:spPr>
            <p:txBody>
              <a:bodyPr wrap="square" rtlCol="0">
                <a:spAutoFit/>
              </a:bodyPr>
              <a:lstStyle/>
              <a:p>
                <a:r>
                  <a:rPr lang="en-US" altLang="zh-CN" sz="6000" dirty="0" smtClean="0">
                    <a:solidFill>
                      <a:schemeClr val="bg1">
                        <a:lumMod val="65000"/>
                      </a:schemeClr>
                    </a:solidFill>
                    <a:latin typeface="Impact" pitchFamily="34" charset="0"/>
                    <a:ea typeface="华文琥珀" pitchFamily="2" charset="-122"/>
                  </a:rPr>
                  <a:t>3</a:t>
                </a:r>
                <a:endParaRPr lang="zh-CN" altLang="en-US" sz="6000" dirty="0">
                  <a:solidFill>
                    <a:schemeClr val="bg1">
                      <a:lumMod val="65000"/>
                    </a:schemeClr>
                  </a:solidFill>
                  <a:latin typeface="Impact" pitchFamily="34" charset="0"/>
                  <a:ea typeface="华文琥珀" pitchFamily="2" charset="-122"/>
                </a:endParaRPr>
              </a:p>
            </p:txBody>
          </p:sp>
        </p:grpSp>
        <p:sp>
          <p:nvSpPr>
            <p:cNvPr id="38" name="矩形 33"/>
            <p:cNvSpPr/>
            <p:nvPr/>
          </p:nvSpPr>
          <p:spPr>
            <a:xfrm>
              <a:off x="5120952" y="5517232"/>
              <a:ext cx="3627512" cy="10801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ea typeface="微软雅黑" pitchFamily="34" charset="-122"/>
                </a:rPr>
                <a:t>    未来展望</a:t>
              </a:r>
              <a:endParaRPr lang="zh-CN" altLang="en-US" sz="4000" dirty="0">
                <a:ea typeface="微软雅黑" pitchFamily="34" charset="-122"/>
              </a:endParaRPr>
            </a:p>
          </p:txBody>
        </p:sp>
        <p:grpSp>
          <p:nvGrpSpPr>
            <p:cNvPr id="5" name="组合 26"/>
            <p:cNvGrpSpPr/>
            <p:nvPr/>
          </p:nvGrpSpPr>
          <p:grpSpPr>
            <a:xfrm>
              <a:off x="5120952" y="373650"/>
              <a:ext cx="3627512" cy="4863101"/>
              <a:chOff x="5148064" y="2132856"/>
              <a:chExt cx="3627512" cy="4863101"/>
            </a:xfrm>
          </p:grpSpPr>
          <p:sp>
            <p:nvSpPr>
              <p:cNvPr id="40" name="矩形 27"/>
              <p:cNvSpPr/>
              <p:nvPr/>
            </p:nvSpPr>
            <p:spPr>
              <a:xfrm>
                <a:off x="5148064" y="2132856"/>
                <a:ext cx="3627512" cy="103157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ea typeface="微软雅黑" pitchFamily="34" charset="-122"/>
                  </a:rPr>
                  <a:t>淘宝经历</a:t>
                </a:r>
                <a:endParaRPr lang="zh-CN" altLang="en-US" sz="4000" dirty="0">
                  <a:ea typeface="微软雅黑" pitchFamily="34" charset="-122"/>
                </a:endParaRPr>
              </a:p>
            </p:txBody>
          </p:sp>
          <p:sp>
            <p:nvSpPr>
              <p:cNvPr id="41" name="TextBox 40"/>
              <p:cNvSpPr txBox="1"/>
              <p:nvPr/>
            </p:nvSpPr>
            <p:spPr>
              <a:xfrm>
                <a:off x="5319192" y="5980294"/>
                <a:ext cx="623458" cy="1015663"/>
              </a:xfrm>
              <a:prstGeom prst="rect">
                <a:avLst/>
              </a:prstGeom>
              <a:noFill/>
            </p:spPr>
            <p:txBody>
              <a:bodyPr wrap="square" rtlCol="0">
                <a:spAutoFit/>
              </a:bodyPr>
              <a:lstStyle/>
              <a:p>
                <a:r>
                  <a:rPr lang="en-US" altLang="zh-CN" sz="6000" dirty="0" smtClean="0">
                    <a:latin typeface="Impact" pitchFamily="34" charset="0"/>
                    <a:ea typeface="华文琥珀" pitchFamily="2" charset="-122"/>
                  </a:rPr>
                  <a:t>4</a:t>
                </a:r>
                <a:endParaRPr lang="zh-CN" altLang="en-US" sz="6000" dirty="0">
                  <a:latin typeface="Impact" pitchFamily="34" charset="0"/>
                  <a:ea typeface="华文琥珀" pitchFamily="2" charset="-122"/>
                </a:endParaRPr>
              </a:p>
            </p:txBody>
          </p:sp>
        </p:grpSp>
      </p:grpSp>
      <p:sp>
        <p:nvSpPr>
          <p:cNvPr id="52" name="TextBox 51"/>
          <p:cNvSpPr txBox="1"/>
          <p:nvPr/>
        </p:nvSpPr>
        <p:spPr>
          <a:xfrm>
            <a:off x="5172678" y="397113"/>
            <a:ext cx="623458" cy="1015663"/>
          </a:xfrm>
          <a:prstGeom prst="rect">
            <a:avLst/>
          </a:prstGeom>
          <a:noFill/>
        </p:spPr>
        <p:txBody>
          <a:bodyPr wrap="square" rtlCol="0">
            <a:spAutoFit/>
          </a:bodyPr>
          <a:lstStyle/>
          <a:p>
            <a:r>
              <a:rPr lang="en-US" altLang="zh-CN" sz="6000" dirty="0" smtClean="0">
                <a:solidFill>
                  <a:schemeClr val="bg1">
                    <a:lumMod val="65000"/>
                  </a:schemeClr>
                </a:solidFill>
                <a:latin typeface="Impact" pitchFamily="34" charset="0"/>
                <a:ea typeface="华文琥珀" pitchFamily="2" charset="-122"/>
              </a:rPr>
              <a:t>1</a:t>
            </a:r>
            <a:endParaRPr lang="zh-CN" altLang="en-US" sz="6000" dirty="0">
              <a:solidFill>
                <a:schemeClr val="bg1">
                  <a:lumMod val="65000"/>
                </a:schemeClr>
              </a:solidFill>
              <a:latin typeface="Impact" pitchFamily="34" charset="0"/>
              <a:ea typeface="华文琥珀" pitchFamily="2" charset="-122"/>
            </a:endParaRPr>
          </a:p>
        </p:txBody>
      </p:sp>
      <p:sp>
        <p:nvSpPr>
          <p:cNvPr id="54" name="TextBox 53"/>
          <p:cNvSpPr txBox="1"/>
          <p:nvPr/>
        </p:nvSpPr>
        <p:spPr>
          <a:xfrm>
            <a:off x="5292080" y="5517232"/>
            <a:ext cx="623458" cy="1015663"/>
          </a:xfrm>
          <a:prstGeom prst="rect">
            <a:avLst/>
          </a:prstGeom>
          <a:noFill/>
        </p:spPr>
        <p:txBody>
          <a:bodyPr wrap="square" rtlCol="0">
            <a:spAutoFit/>
          </a:bodyPr>
          <a:lstStyle/>
          <a:p>
            <a:r>
              <a:rPr lang="en-US" altLang="zh-CN" sz="6000" dirty="0" smtClean="0">
                <a:solidFill>
                  <a:schemeClr val="bg1">
                    <a:lumMod val="65000"/>
                  </a:schemeClr>
                </a:solidFill>
                <a:latin typeface="Impact" pitchFamily="34" charset="0"/>
                <a:ea typeface="华文琥珀" pitchFamily="2" charset="-122"/>
              </a:rPr>
              <a:t>5</a:t>
            </a:r>
            <a:endParaRPr lang="zh-CN" altLang="en-US" sz="6000" dirty="0">
              <a:solidFill>
                <a:schemeClr val="bg1">
                  <a:lumMod val="65000"/>
                </a:schemeClr>
              </a:solidFill>
              <a:latin typeface="Impact" pitchFamily="34" charset="0"/>
              <a:ea typeface="华文琥珀" pitchFamily="2" charset="-122"/>
            </a:endParaRPr>
          </a:p>
        </p:txBody>
      </p:sp>
      <p:sp>
        <p:nvSpPr>
          <p:cNvPr id="18" name="Rectangle 17"/>
          <p:cNvSpPr/>
          <p:nvPr/>
        </p:nvSpPr>
        <p:spPr>
          <a:xfrm>
            <a:off x="611560" y="4293096"/>
            <a:ext cx="4176464" cy="830997"/>
          </a:xfrm>
          <a:prstGeom prst="rect">
            <a:avLst/>
          </a:prstGeom>
        </p:spPr>
        <p:txBody>
          <a:bodyPr wrap="square">
            <a:spAutoFit/>
          </a:bodyPr>
          <a:lstStyle/>
          <a:p>
            <a:pPr marL="704850" lvl="1" indent="-342900">
              <a:spcBef>
                <a:spcPct val="20000"/>
              </a:spcBef>
              <a:spcAft>
                <a:spcPct val="20000"/>
              </a:spcAft>
              <a:buClr>
                <a:srgbClr val="346A6C"/>
              </a:buClr>
            </a:pPr>
            <a:r>
              <a:rPr lang="en-US" altLang="zh-CN" sz="2000" b="1" dirty="0" smtClean="0">
                <a:latin typeface="微软雅黑" pitchFamily="34" charset="-122"/>
                <a:ea typeface="微软雅黑" pitchFamily="34" charset="-122"/>
              </a:rPr>
              <a:t>4.1 </a:t>
            </a:r>
            <a:r>
              <a:rPr lang="zh-CN" altLang="en-US" sz="2000" b="1" dirty="0" smtClean="0">
                <a:latin typeface="微软雅黑" pitchFamily="34" charset="-122"/>
                <a:ea typeface="微软雅黑" pitchFamily="34" charset="-122"/>
              </a:rPr>
              <a:t>熟悉建站系统群全链路</a:t>
            </a:r>
            <a:endParaRPr lang="en-US" altLang="zh-CN" sz="2000" b="1" dirty="0" smtClean="0">
              <a:latin typeface="微软雅黑" pitchFamily="34" charset="-122"/>
              <a:ea typeface="微软雅黑" pitchFamily="34" charset="-122"/>
            </a:endParaRPr>
          </a:p>
          <a:p>
            <a:pPr marL="704850" lvl="1" indent="-342900">
              <a:spcBef>
                <a:spcPct val="20000"/>
              </a:spcBef>
              <a:spcAft>
                <a:spcPct val="20000"/>
              </a:spcAft>
              <a:buClr>
                <a:srgbClr val="346A6C"/>
              </a:buClr>
            </a:pPr>
            <a:r>
              <a:rPr lang="en-US" altLang="zh-CN" sz="2000" b="1" dirty="0" smtClean="0">
                <a:latin typeface="微软雅黑" pitchFamily="34" charset="-122"/>
                <a:ea typeface="微软雅黑" pitchFamily="34" charset="-122"/>
              </a:rPr>
              <a:t>4.2 </a:t>
            </a:r>
            <a:r>
              <a:rPr lang="zh-CN" altLang="en-US" sz="2000" b="1" dirty="0" smtClean="0">
                <a:latin typeface="微软雅黑" pitchFamily="34" charset="-122"/>
                <a:ea typeface="微软雅黑" pitchFamily="34" charset="-122"/>
              </a:rPr>
              <a:t>具备技术</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业务架构</a:t>
            </a:r>
            <a:r>
              <a:rPr lang="zh-CN" altLang="en-US" sz="2000" b="1" dirty="0" smtClean="0">
                <a:latin typeface="微软雅黑" pitchFamily="34" charset="-122"/>
                <a:ea typeface="微软雅黑" pitchFamily="34" charset="-122"/>
              </a:rPr>
              <a:t>能力</a:t>
            </a:r>
            <a:endParaRPr lang="en-US" altLang="zh-CN" sz="2000" b="1"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a:xfrm>
            <a:off x="785818" y="476672"/>
            <a:ext cx="7674614" cy="596462"/>
            <a:chOff x="785818" y="476672"/>
            <a:chExt cx="7674614" cy="596462"/>
          </a:xfrm>
        </p:grpSpPr>
        <p:cxnSp>
          <p:nvCxnSpPr>
            <p:cNvPr id="9" name="直接连接符 5"/>
            <p:cNvCxnSpPr/>
            <p:nvPr/>
          </p:nvCxnSpPr>
          <p:spPr>
            <a:xfrm>
              <a:off x="785818" y="1071546"/>
              <a:ext cx="7286644" cy="1588"/>
            </a:xfrm>
            <a:prstGeom prst="line">
              <a:avLst/>
            </a:prstGeom>
            <a:ln w="2222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0" name="矩形 6"/>
            <p:cNvSpPr/>
            <p:nvPr/>
          </p:nvSpPr>
          <p:spPr>
            <a:xfrm>
              <a:off x="829294" y="476672"/>
              <a:ext cx="214314" cy="5715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itchFamily="34" charset="-122"/>
                <a:ea typeface="微软雅黑" pitchFamily="34" charset="-122"/>
              </a:endParaRPr>
            </a:p>
          </p:txBody>
        </p:sp>
        <p:sp>
          <p:nvSpPr>
            <p:cNvPr id="13" name="TextBox 12"/>
            <p:cNvSpPr txBox="1"/>
            <p:nvPr/>
          </p:nvSpPr>
          <p:spPr>
            <a:xfrm>
              <a:off x="1142976" y="476673"/>
              <a:ext cx="7317456" cy="461665"/>
            </a:xfrm>
            <a:prstGeom prst="rect">
              <a:avLst/>
            </a:prstGeom>
            <a:noFill/>
          </p:spPr>
          <p:txBody>
            <a:bodyPr wrap="square" rtlCol="0">
              <a:spAutoFit/>
            </a:bodyPr>
            <a:lstStyle/>
            <a:p>
              <a:r>
                <a:rPr lang="en-US" altLang="zh-CN" sz="2400" b="1" dirty="0" smtClean="0">
                  <a:latin typeface="微软雅黑" pitchFamily="34" charset="-122"/>
                  <a:ea typeface="微软雅黑" pitchFamily="34" charset="-122"/>
                </a:rPr>
                <a:t>4.1</a:t>
              </a:r>
              <a:r>
                <a:rPr lang="zh-CN" altLang="en-US" sz="2400" b="1" dirty="0" smtClean="0">
                  <a:latin typeface="微软雅黑" pitchFamily="34" charset="-122"/>
                  <a:ea typeface="微软雅黑" pitchFamily="34" charset="-122"/>
                </a:rPr>
                <a:t>熟悉建站系统群全链路</a:t>
              </a:r>
              <a:endParaRPr lang="en-US" altLang="zh-CN" sz="2400" b="1" dirty="0" smtClean="0">
                <a:latin typeface="微软雅黑" pitchFamily="34" charset="-122"/>
                <a:ea typeface="微软雅黑" pitchFamily="34" charset="-122"/>
              </a:endParaRPr>
            </a:p>
          </p:txBody>
        </p:sp>
      </p:grpSp>
      <p:sp>
        <p:nvSpPr>
          <p:cNvPr id="8" name="Rectangle 7"/>
          <p:cNvSpPr/>
          <p:nvPr/>
        </p:nvSpPr>
        <p:spPr>
          <a:xfrm>
            <a:off x="827584" y="1196753"/>
            <a:ext cx="7920880" cy="4745915"/>
          </a:xfrm>
          <a:prstGeom prst="rect">
            <a:avLst/>
          </a:prstGeom>
        </p:spPr>
        <p:txBody>
          <a:bodyPr wrap="square">
            <a:spAutoFit/>
          </a:bodyPr>
          <a:lstStyle/>
          <a:p>
            <a:pPr marL="0" lvl="1" indent="-268288">
              <a:lnSpc>
                <a:spcPct val="90000"/>
              </a:lnSpc>
              <a:spcBef>
                <a:spcPct val="0"/>
              </a:spcBef>
              <a:spcAft>
                <a:spcPct val="15000"/>
              </a:spcAft>
              <a:buClr>
                <a:srgbClr val="C00000"/>
              </a:buClr>
            </a:pPr>
            <a:r>
              <a:rPr lang="zh-CN" altLang="en-US" sz="2400" b="1" dirty="0" smtClean="0">
                <a:latin typeface="微软雅黑" pitchFamily="34" charset="-122"/>
              </a:rPr>
              <a:t>熟悉店铺系统群全</a:t>
            </a:r>
            <a:r>
              <a:rPr lang="zh-CN" altLang="en-US" sz="2400" b="1" dirty="0" smtClean="0">
                <a:latin typeface="微软雅黑" pitchFamily="34" charset="-122"/>
              </a:rPr>
              <a:t>链路</a:t>
            </a:r>
            <a:r>
              <a:rPr lang="en-US" altLang="zh-CN" sz="2400" b="1" dirty="0" smtClean="0">
                <a:latin typeface="微软雅黑" pitchFamily="34" charset="-122"/>
              </a:rPr>
              <a:t>,</a:t>
            </a:r>
            <a:r>
              <a:rPr lang="zh-CN" altLang="en-US" sz="2400" b="1" dirty="0" smtClean="0">
                <a:latin typeface="微软雅黑" pitchFamily="34" charset="-122"/>
              </a:rPr>
              <a:t>非常熟悉店铺建站业务</a:t>
            </a:r>
            <a:endParaRPr lang="en-US" altLang="zh-CN" sz="2400" b="1" dirty="0" smtClean="0">
              <a:latin typeface="微软雅黑" pitchFamily="34" charset="-122"/>
            </a:endParaRPr>
          </a:p>
          <a:p>
            <a:pPr marL="457200" lvl="2" indent="-342900">
              <a:buClr>
                <a:srgbClr val="C00000"/>
              </a:buClr>
              <a:buFont typeface="Wingdings" pitchFamily="2" charset="2"/>
              <a:buChar char="p"/>
            </a:pPr>
            <a:r>
              <a:rPr lang="zh-CN" altLang="en-US" dirty="0" smtClean="0">
                <a:latin typeface="微软雅黑" pitchFamily="34" charset="-122"/>
                <a:ea typeface="微软雅黑" pitchFamily="34" charset="-122"/>
              </a:rPr>
              <a:t>参与熟悉</a:t>
            </a:r>
            <a:r>
              <a:rPr lang="zh-CN" altLang="en-US" dirty="0" smtClean="0">
                <a:latin typeface="微软雅黑" pitchFamily="34" charset="-122"/>
                <a:ea typeface="微软雅黑" pitchFamily="34" charset="-122"/>
              </a:rPr>
              <a:t>大部</a:t>
            </a:r>
            <a:r>
              <a:rPr lang="zh-CN" altLang="en-US" dirty="0" smtClean="0">
                <a:latin typeface="微软雅黑" pitchFamily="34" charset="-122"/>
                <a:ea typeface="微软雅黑" pitchFamily="34" charset="-122"/>
              </a:rPr>
              <a:t>分系统核心代码，并能快速定位处理线上问题。</a:t>
            </a:r>
            <a:endParaRPr lang="en-US" altLang="zh-CN" dirty="0" smtClean="0">
              <a:latin typeface="微软雅黑" pitchFamily="34" charset="-122"/>
              <a:ea typeface="微软雅黑" pitchFamily="34" charset="-122"/>
            </a:endParaRPr>
          </a:p>
          <a:p>
            <a:pPr marL="457200" lvl="2" indent="-342900">
              <a:buClr>
                <a:srgbClr val="C00000"/>
              </a:buClr>
            </a:pPr>
            <a:endParaRPr lang="en-US" altLang="zh-CN" dirty="0" smtClean="0">
              <a:latin typeface="微软雅黑" pitchFamily="34" charset="-122"/>
              <a:ea typeface="微软雅黑" pitchFamily="34" charset="-122"/>
            </a:endParaRPr>
          </a:p>
          <a:p>
            <a:pPr marL="0" lvl="1" indent="-268288">
              <a:lnSpc>
                <a:spcPct val="90000"/>
              </a:lnSpc>
              <a:spcBef>
                <a:spcPct val="0"/>
              </a:spcBef>
              <a:spcAft>
                <a:spcPct val="15000"/>
              </a:spcAft>
              <a:buClr>
                <a:srgbClr val="C00000"/>
              </a:buClr>
            </a:pPr>
            <a:r>
              <a:rPr lang="zh-CN" altLang="en-US" sz="2400" b="1" dirty="0" smtClean="0">
                <a:latin typeface="微软雅黑" pitchFamily="34" charset="-122"/>
              </a:rPr>
              <a:t>主导</a:t>
            </a:r>
            <a:r>
              <a:rPr lang="en-US" altLang="zh-CN" sz="2400" b="1" dirty="0" smtClean="0">
                <a:latin typeface="微软雅黑" pitchFamily="34" charset="-122"/>
              </a:rPr>
              <a:t>2010</a:t>
            </a:r>
            <a:r>
              <a:rPr lang="zh-CN" altLang="en-US" sz="2400" b="1" dirty="0" smtClean="0">
                <a:latin typeface="微软雅黑" pitchFamily="34" charset="-122"/>
              </a:rPr>
              <a:t>年</a:t>
            </a:r>
            <a:r>
              <a:rPr lang="zh-CN" altLang="en-US" sz="2400" b="1" dirty="0" smtClean="0">
                <a:latin typeface="微软雅黑" pitchFamily="34" charset="-122"/>
              </a:rPr>
              <a:t>之后店铺</a:t>
            </a:r>
            <a:r>
              <a:rPr lang="zh-CN" altLang="en-US" sz="2400" b="1" dirty="0" smtClean="0">
                <a:latin typeface="微软雅黑" pitchFamily="34" charset="-122"/>
              </a:rPr>
              <a:t>线大部分重要的技术及业务项目</a:t>
            </a:r>
            <a:endParaRPr lang="en-US" altLang="zh-CN" sz="2400" b="1" dirty="0" smtClean="0">
              <a:latin typeface="微软雅黑" pitchFamily="34" charset="-122"/>
            </a:endParaRPr>
          </a:p>
          <a:p>
            <a:pPr marL="457200" lvl="2" indent="-342900">
              <a:buClr>
                <a:srgbClr val="C00000"/>
              </a:buClr>
              <a:buFont typeface="Wingdings" pitchFamily="2" charset="2"/>
              <a:buChar char="p"/>
            </a:pPr>
            <a:r>
              <a:rPr lang="zh-CN" altLang="en-US" sz="2000" dirty="0" smtClean="0">
                <a:latin typeface="微软雅黑" pitchFamily="34" charset="-122"/>
                <a:ea typeface="微软雅黑" pitchFamily="34" charset="-122"/>
              </a:rPr>
              <a:t>店铺模型升级</a:t>
            </a:r>
            <a:endParaRPr lang="en-US" altLang="zh-CN" sz="20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2000" dirty="0" smtClean="0">
                <a:latin typeface="微软雅黑" pitchFamily="34" charset="-122"/>
                <a:ea typeface="微软雅黑" pitchFamily="34" charset="-122"/>
              </a:rPr>
              <a:t>服务端渲染</a:t>
            </a:r>
            <a:endParaRPr lang="en-US" altLang="zh-CN" sz="20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2000" dirty="0" smtClean="0">
                <a:latin typeface="微软雅黑" pitchFamily="34" charset="-122"/>
                <a:ea typeface="微软雅黑" pitchFamily="34" charset="-122"/>
              </a:rPr>
              <a:t>店铺迁移；</a:t>
            </a:r>
            <a:endParaRPr lang="en-US" altLang="zh-CN" sz="20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2000" dirty="0" smtClean="0">
                <a:latin typeface="微软雅黑" pitchFamily="34" charset="-122"/>
                <a:ea typeface="微软雅黑" pitchFamily="34" charset="-122"/>
              </a:rPr>
              <a:t>三</a:t>
            </a:r>
            <a:r>
              <a:rPr lang="zh-CN" altLang="en-US" sz="2000" dirty="0" smtClean="0">
                <a:latin typeface="微软雅黑" pitchFamily="34" charset="-122"/>
                <a:ea typeface="微软雅黑" pitchFamily="34" charset="-122"/>
              </a:rPr>
              <a:t>方建站平台；无线装修支持</a:t>
            </a:r>
            <a:endParaRPr lang="en-US" altLang="zh-CN" sz="2000" dirty="0" smtClean="0">
              <a:latin typeface="微软雅黑" pitchFamily="34" charset="-122"/>
              <a:ea typeface="微软雅黑" pitchFamily="34" charset="-122"/>
            </a:endParaRPr>
          </a:p>
          <a:p>
            <a:pPr marL="0" lvl="1" indent="-268288">
              <a:lnSpc>
                <a:spcPct val="90000"/>
              </a:lnSpc>
              <a:spcBef>
                <a:spcPct val="0"/>
              </a:spcBef>
              <a:spcAft>
                <a:spcPct val="15000"/>
              </a:spcAft>
              <a:buClr>
                <a:srgbClr val="C00000"/>
              </a:buClr>
            </a:pPr>
            <a:endParaRPr lang="en-US" altLang="zh-CN" sz="2400" b="1" dirty="0" smtClean="0">
              <a:latin typeface="微软雅黑" pitchFamily="34" charset="-122"/>
            </a:endParaRPr>
          </a:p>
          <a:p>
            <a:pPr marL="0" lvl="1" indent="-268288">
              <a:lnSpc>
                <a:spcPct val="90000"/>
              </a:lnSpc>
              <a:spcBef>
                <a:spcPct val="0"/>
              </a:spcBef>
              <a:spcAft>
                <a:spcPct val="15000"/>
              </a:spcAft>
              <a:buClr>
                <a:srgbClr val="C00000"/>
              </a:buClr>
            </a:pPr>
            <a:r>
              <a:rPr lang="zh-CN" altLang="en-US" sz="2400" b="1" dirty="0" smtClean="0">
                <a:latin typeface="微软雅黑" pitchFamily="34" charset="-122"/>
              </a:rPr>
              <a:t>熟悉店铺前后端技术，稳定性相关的工作，并能从整体上对安全，稳定性提出全面系统性的解决方案。</a:t>
            </a:r>
            <a:endParaRPr lang="en-US" altLang="zh-CN" sz="2400" b="1" dirty="0" smtClean="0">
              <a:latin typeface="微软雅黑" pitchFamily="34" charset="-122"/>
            </a:endParaRPr>
          </a:p>
          <a:p>
            <a:pPr marL="457200" lvl="2" indent="-342900">
              <a:buClr>
                <a:srgbClr val="C00000"/>
              </a:buClr>
              <a:buFont typeface="Wingdings" pitchFamily="2" charset="2"/>
              <a:buChar char="p"/>
            </a:pPr>
            <a:r>
              <a:rPr lang="zh-CN" altLang="en-US" sz="1600" dirty="0" smtClean="0">
                <a:latin typeface="微软雅黑" pitchFamily="34" charset="-122"/>
                <a:ea typeface="微软雅黑" pitchFamily="34" charset="-122"/>
              </a:rPr>
              <a:t>渲染引擎</a:t>
            </a:r>
            <a:r>
              <a:rPr lang="zh-CN" altLang="en-US" sz="1600" dirty="0" smtClean="0">
                <a:latin typeface="微软雅黑" pitchFamily="34" charset="-122"/>
                <a:ea typeface="微软雅黑" pitchFamily="34" charset="-122"/>
              </a:rPr>
              <a:t>扩展兼容老</a:t>
            </a:r>
            <a:r>
              <a:rPr lang="en-US" altLang="zh-CN" sz="1600" dirty="0" smtClean="0">
                <a:latin typeface="微软雅黑" pitchFamily="34" charset="-122"/>
                <a:ea typeface="微软雅黑" pitchFamily="34" charset="-122"/>
              </a:rPr>
              <a:t>SDK</a:t>
            </a:r>
            <a:r>
              <a:rPr lang="zh-CN" altLang="en-US" sz="1600" dirty="0" smtClean="0">
                <a:latin typeface="微软雅黑" pitchFamily="34" charset="-122"/>
                <a:ea typeface="微软雅黑" pitchFamily="34" charset="-122"/>
              </a:rPr>
              <a:t>等</a:t>
            </a:r>
            <a:endParaRPr lang="en-US" altLang="zh-CN" sz="16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1600" dirty="0" smtClean="0">
                <a:latin typeface="微软雅黑" pitchFamily="34" charset="-122"/>
                <a:ea typeface="微软雅黑" pitchFamily="34" charset="-122"/>
              </a:rPr>
              <a:t>过滤引擎的优化；</a:t>
            </a:r>
            <a:endParaRPr lang="en-US" altLang="zh-CN" sz="16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1600" dirty="0" smtClean="0">
                <a:latin typeface="微软雅黑" pitchFamily="34" charset="-122"/>
                <a:ea typeface="微软雅黑" pitchFamily="34" charset="-122"/>
              </a:rPr>
              <a:t>装修规则子模型</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1600" dirty="0" smtClean="0">
                <a:latin typeface="微软雅黑" pitchFamily="34" charset="-122"/>
                <a:ea typeface="微软雅黑" pitchFamily="34" charset="-122"/>
              </a:rPr>
              <a:t>构筑安全防控体系等</a:t>
            </a:r>
            <a:endParaRPr lang="en-US" altLang="zh-CN" sz="16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a:xfrm>
            <a:off x="785818" y="476672"/>
            <a:ext cx="7674614" cy="596462"/>
            <a:chOff x="785818" y="476672"/>
            <a:chExt cx="7674614" cy="596462"/>
          </a:xfrm>
        </p:grpSpPr>
        <p:cxnSp>
          <p:nvCxnSpPr>
            <p:cNvPr id="9" name="直接连接符 5"/>
            <p:cNvCxnSpPr/>
            <p:nvPr/>
          </p:nvCxnSpPr>
          <p:spPr>
            <a:xfrm>
              <a:off x="785818" y="1071546"/>
              <a:ext cx="7286644" cy="1588"/>
            </a:xfrm>
            <a:prstGeom prst="line">
              <a:avLst/>
            </a:prstGeom>
            <a:ln w="2222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0" name="矩形 6"/>
            <p:cNvSpPr/>
            <p:nvPr/>
          </p:nvSpPr>
          <p:spPr>
            <a:xfrm>
              <a:off x="829294" y="476672"/>
              <a:ext cx="214314" cy="5715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itchFamily="34" charset="-122"/>
                <a:ea typeface="微软雅黑" pitchFamily="34" charset="-122"/>
              </a:endParaRPr>
            </a:p>
          </p:txBody>
        </p:sp>
        <p:sp>
          <p:nvSpPr>
            <p:cNvPr id="13" name="TextBox 12"/>
            <p:cNvSpPr txBox="1"/>
            <p:nvPr/>
          </p:nvSpPr>
          <p:spPr>
            <a:xfrm>
              <a:off x="1142976" y="476673"/>
              <a:ext cx="7317456" cy="461665"/>
            </a:xfrm>
            <a:prstGeom prst="rect">
              <a:avLst/>
            </a:prstGeom>
            <a:noFill/>
          </p:spPr>
          <p:txBody>
            <a:bodyPr wrap="square" rtlCol="0">
              <a:spAutoFit/>
            </a:bodyPr>
            <a:lstStyle/>
            <a:p>
              <a:r>
                <a:rPr lang="en-US" altLang="zh-CN" sz="2400" b="1" dirty="0" smtClean="0">
                  <a:latin typeface="微软雅黑" pitchFamily="34" charset="-122"/>
                  <a:ea typeface="微软雅黑" pitchFamily="34" charset="-122"/>
                </a:rPr>
                <a:t>4.2  </a:t>
              </a:r>
              <a:r>
                <a:rPr lang="zh-CN" altLang="en-US" sz="2400" b="1" dirty="0" smtClean="0">
                  <a:latin typeface="微软雅黑" pitchFamily="34" charset="-122"/>
                  <a:ea typeface="微软雅黑" pitchFamily="34" charset="-122"/>
                </a:rPr>
                <a:t>具备技术，业务架构能力</a:t>
              </a:r>
              <a:endParaRPr lang="en-US" altLang="zh-CN" sz="2400" b="1" dirty="0" smtClean="0">
                <a:latin typeface="微软雅黑" pitchFamily="34" charset="-122"/>
                <a:ea typeface="微软雅黑" pitchFamily="34" charset="-122"/>
              </a:endParaRPr>
            </a:p>
          </p:txBody>
        </p:sp>
      </p:grpSp>
      <p:sp>
        <p:nvSpPr>
          <p:cNvPr id="84" name="Rectangle 83"/>
          <p:cNvSpPr/>
          <p:nvPr/>
        </p:nvSpPr>
        <p:spPr>
          <a:xfrm>
            <a:off x="827584" y="1196753"/>
            <a:ext cx="7920880" cy="2252924"/>
          </a:xfrm>
          <a:prstGeom prst="rect">
            <a:avLst/>
          </a:prstGeom>
        </p:spPr>
        <p:txBody>
          <a:bodyPr wrap="square">
            <a:spAutoFit/>
          </a:bodyPr>
          <a:lstStyle/>
          <a:p>
            <a:pPr marL="0" lvl="1" indent="-268288">
              <a:lnSpc>
                <a:spcPct val="90000"/>
              </a:lnSpc>
              <a:spcBef>
                <a:spcPct val="0"/>
              </a:spcBef>
              <a:spcAft>
                <a:spcPct val="15000"/>
              </a:spcAft>
              <a:buClr>
                <a:srgbClr val="C00000"/>
              </a:buClr>
              <a:buFont typeface="Wingdings" pitchFamily="2" charset="2"/>
              <a:buChar char="p"/>
            </a:pPr>
            <a:r>
              <a:rPr lang="zh-CN" altLang="en-US" sz="2400" b="1"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完成</a:t>
            </a:r>
            <a:r>
              <a:rPr lang="zh-CN" altLang="en-US" sz="2400" dirty="0" smtClean="0">
                <a:latin typeface="微软雅黑" pitchFamily="34" charset="-122"/>
                <a:ea typeface="微软雅黑" pitchFamily="34" charset="-122"/>
              </a:rPr>
              <a:t>支持店铺</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站点两大业务域</a:t>
            </a:r>
            <a:r>
              <a:rPr lang="zh-CN" altLang="en-US" sz="2400" dirty="0" smtClean="0">
                <a:latin typeface="微软雅黑" pitchFamily="34" charset="-122"/>
                <a:ea typeface="微软雅黑" pitchFamily="34" charset="-122"/>
              </a:rPr>
              <a:t>，支持</a:t>
            </a:r>
            <a:r>
              <a:rPr lang="en-US" altLang="zh-CN" sz="2400" dirty="0" smtClean="0">
                <a:latin typeface="微软雅黑" pitchFamily="34" charset="-122"/>
                <a:ea typeface="微软雅黑" pitchFamily="34" charset="-122"/>
              </a:rPr>
              <a:t>PC</a:t>
            </a:r>
            <a:r>
              <a:rPr lang="zh-CN" altLang="en-US" sz="2400" dirty="0" smtClean="0">
                <a:latin typeface="微软雅黑" pitchFamily="34" charset="-122"/>
                <a:ea typeface="微软雅黑" pitchFamily="34" charset="-122"/>
              </a:rPr>
              <a:t>，无线分别装修</a:t>
            </a:r>
            <a:r>
              <a:rPr lang="zh-CN" altLang="en-US" sz="2400" dirty="0" smtClean="0">
                <a:latin typeface="微软雅黑" pitchFamily="34" charset="-122"/>
                <a:ea typeface="微软雅黑" pitchFamily="34" charset="-122"/>
              </a:rPr>
              <a:t>展现一</a:t>
            </a:r>
            <a:r>
              <a:rPr lang="zh-CN" altLang="en-US" sz="2400" dirty="0" smtClean="0">
                <a:latin typeface="微软雅黑" pitchFamily="34" charset="-122"/>
                <a:ea typeface="微软雅黑" pitchFamily="34" charset="-122"/>
              </a:rPr>
              <a:t>套装修多端展现的系统架构的</a:t>
            </a:r>
            <a:r>
              <a:rPr lang="zh-CN" altLang="en-US" sz="2400" dirty="0" smtClean="0">
                <a:latin typeface="微软雅黑" pitchFamily="34" charset="-122"/>
                <a:ea typeface="微软雅黑" pitchFamily="34" charset="-122"/>
              </a:rPr>
              <a:t>设计，并都落地取得结果</a:t>
            </a:r>
            <a:endParaRPr lang="en-US" altLang="zh-CN" sz="2400" dirty="0" smtClean="0">
              <a:latin typeface="微软雅黑" pitchFamily="34" charset="-122"/>
              <a:ea typeface="微软雅黑" pitchFamily="34" charset="-122"/>
            </a:endParaRPr>
          </a:p>
          <a:p>
            <a:pPr marL="0" lvl="1" indent="-268288">
              <a:lnSpc>
                <a:spcPct val="90000"/>
              </a:lnSpc>
              <a:spcBef>
                <a:spcPct val="0"/>
              </a:spcBef>
              <a:spcAft>
                <a:spcPct val="15000"/>
              </a:spcAft>
              <a:buClr>
                <a:srgbClr val="C00000"/>
              </a:buClr>
              <a:buFont typeface="Wingdings" pitchFamily="2" charset="2"/>
              <a:buChar char="p"/>
            </a:pPr>
            <a:r>
              <a:rPr lang="zh-CN" altLang="en-US" sz="2400" dirty="0" smtClean="0">
                <a:latin typeface="微软雅黑" pitchFamily="34" charset="-122"/>
                <a:ea typeface="微软雅黑" pitchFamily="34" charset="-122"/>
              </a:rPr>
              <a:t> 给出建站平台聚焦的</a:t>
            </a:r>
            <a:r>
              <a:rPr lang="en-US" altLang="zh-CN" sz="2400" dirty="0" smtClean="0">
                <a:latin typeface="微软雅黑" pitchFamily="34" charset="-122"/>
                <a:ea typeface="微软雅黑" pitchFamily="34" charset="-122"/>
              </a:rPr>
              <a:t>4</a:t>
            </a:r>
            <a:r>
              <a:rPr lang="zh-CN" altLang="en-US" sz="2400" dirty="0" smtClean="0">
                <a:latin typeface="微软雅黑" pitchFamily="34" charset="-122"/>
                <a:ea typeface="微软雅黑" pitchFamily="34" charset="-122"/>
              </a:rPr>
              <a:t>个基本服务，并推动不断完善。</a:t>
            </a:r>
            <a:endParaRPr lang="en-US" altLang="zh-CN" sz="2400" dirty="0" smtClean="0">
              <a:latin typeface="微软雅黑" pitchFamily="34" charset="-122"/>
              <a:ea typeface="微软雅黑" pitchFamily="34" charset="-122"/>
            </a:endParaRPr>
          </a:p>
          <a:p>
            <a:pPr marL="0" lvl="1" indent="-268288">
              <a:lnSpc>
                <a:spcPct val="90000"/>
              </a:lnSpc>
              <a:spcBef>
                <a:spcPct val="0"/>
              </a:spcBef>
              <a:spcAft>
                <a:spcPct val="15000"/>
              </a:spcAft>
              <a:buClr>
                <a:srgbClr val="C00000"/>
              </a:buClr>
              <a:buFont typeface="Wingdings" pitchFamily="2" charset="2"/>
              <a:buChar char="p"/>
            </a:pPr>
            <a:r>
              <a:rPr lang="zh-CN" altLang="en-US" sz="2400" dirty="0" smtClean="0">
                <a:latin typeface="微软雅黑" pitchFamily="34" charset="-122"/>
                <a:ea typeface="微软雅黑" pitchFamily="34" charset="-122"/>
              </a:rPr>
              <a:t> 给出活动中心平台化方案和业务方向，得到业务方认可。</a:t>
            </a:r>
            <a:endParaRPr lang="en-US" altLang="zh-CN" sz="2400" dirty="0" smtClean="0">
              <a:latin typeface="微软雅黑" pitchFamily="34" charset="-122"/>
              <a:ea typeface="微软雅黑" pitchFamily="34" charset="-122"/>
            </a:endParaRPr>
          </a:p>
          <a:p>
            <a:pPr marL="0" lvl="1" indent="-268288">
              <a:lnSpc>
                <a:spcPct val="90000"/>
              </a:lnSpc>
              <a:spcBef>
                <a:spcPct val="0"/>
              </a:spcBef>
              <a:spcAft>
                <a:spcPct val="15000"/>
              </a:spcAft>
              <a:buClr>
                <a:srgbClr val="C00000"/>
              </a:buClr>
              <a:buFont typeface="Wingdings" pitchFamily="2" charset="2"/>
              <a:buChar char="p"/>
            </a:pPr>
            <a:r>
              <a:rPr lang="zh-CN" altLang="en-US" sz="2400" dirty="0" smtClean="0">
                <a:latin typeface="微软雅黑" pitchFamily="34" charset="-122"/>
                <a:ea typeface="微软雅黑" pitchFamily="34" charset="-122"/>
              </a:rPr>
              <a:t>能前瞻性的，创新性，系统性的驱动系统和业务前进。</a:t>
            </a:r>
            <a:endParaRPr lang="en-US" altLang="zh-CN" sz="2400" dirty="0" smtClean="0">
              <a:latin typeface="微软雅黑" pitchFamily="34" charset="-122"/>
              <a:ea typeface="微软雅黑" pitchFamily="34" charset="-122"/>
            </a:endParaRPr>
          </a:p>
        </p:txBody>
      </p:sp>
      <p:grpSp>
        <p:nvGrpSpPr>
          <p:cNvPr id="48" name="Group 47"/>
          <p:cNvGrpSpPr/>
          <p:nvPr/>
        </p:nvGrpSpPr>
        <p:grpSpPr>
          <a:xfrm>
            <a:off x="899592" y="3573016"/>
            <a:ext cx="7056784" cy="2732378"/>
            <a:chOff x="1115616" y="3792966"/>
            <a:chExt cx="7056784" cy="2732378"/>
          </a:xfrm>
        </p:grpSpPr>
        <p:grpSp>
          <p:nvGrpSpPr>
            <p:cNvPr id="45" name="Group 44"/>
            <p:cNvGrpSpPr/>
            <p:nvPr/>
          </p:nvGrpSpPr>
          <p:grpSpPr>
            <a:xfrm>
              <a:off x="1115616" y="3792966"/>
              <a:ext cx="1630776" cy="2660370"/>
              <a:chOff x="1285040" y="2856863"/>
              <a:chExt cx="1630776" cy="2660370"/>
            </a:xfrm>
          </p:grpSpPr>
          <p:grpSp>
            <p:nvGrpSpPr>
              <p:cNvPr id="18" name="Group 17"/>
              <p:cNvGrpSpPr/>
              <p:nvPr/>
            </p:nvGrpSpPr>
            <p:grpSpPr>
              <a:xfrm>
                <a:off x="1285040" y="2856863"/>
                <a:ext cx="1630776" cy="2660370"/>
                <a:chOff x="1285040" y="2856470"/>
                <a:chExt cx="1630776" cy="2394333"/>
              </a:xfrm>
            </p:grpSpPr>
            <p:sp>
              <p:nvSpPr>
                <p:cNvPr id="8" name="Rounded Rectangle 7"/>
                <p:cNvSpPr/>
                <p:nvPr/>
              </p:nvSpPr>
              <p:spPr>
                <a:xfrm>
                  <a:off x="1285040" y="2856470"/>
                  <a:ext cx="1513305" cy="2394333"/>
                </a:xfrm>
                <a:prstGeom prst="roundRect">
                  <a:avLst>
                    <a:gd name="adj" fmla="val 4323"/>
                  </a:avLst>
                </a:prstGeom>
                <a:solidFill>
                  <a:srgbClr val="F4F5D2"/>
                </a:solidFill>
                <a:ln w="12700">
                  <a:solidFill>
                    <a:schemeClr val="tx1"/>
                  </a:solidFill>
                  <a:prstDash val="dash"/>
                  <a:miter lim="800000"/>
                  <a:headEnd/>
                  <a:tailEnd/>
                </a:ln>
              </p:spPr>
              <p:txBody>
                <a:bodyPr wrap="none" anchorCtr="1"/>
                <a:lstStyle/>
                <a:p>
                  <a:pPr algn="ctr"/>
                  <a:endParaRPr lang="en-US" altLang="zh-CN" sz="1400">
                    <a:latin typeface="微软雅黑" pitchFamily="34" charset="-122"/>
                    <a:ea typeface="微软雅黑" pitchFamily="34" charset="-122"/>
                  </a:endParaRPr>
                </a:p>
              </p:txBody>
            </p:sp>
            <p:sp>
              <p:nvSpPr>
                <p:cNvPr id="11" name="Text Box 20"/>
                <p:cNvSpPr txBox="1">
                  <a:spLocks noChangeArrowheads="1"/>
                </p:cNvSpPr>
                <p:nvPr/>
              </p:nvSpPr>
              <p:spPr bwMode="auto">
                <a:xfrm>
                  <a:off x="1403648" y="2868324"/>
                  <a:ext cx="1512168" cy="276999"/>
                </a:xfrm>
                <a:prstGeom prst="rect">
                  <a:avLst/>
                </a:prstGeom>
                <a:noFill/>
                <a:ln w="9525">
                  <a:noFill/>
                  <a:miter lim="800000"/>
                  <a:headEnd/>
                  <a:tailEnd/>
                </a:ln>
                <a:effectLst/>
              </p:spPr>
              <p:txBody>
                <a:bodyPr wrap="square" anchor="ct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spcBef>
                      <a:spcPct val="50000"/>
                    </a:spcBef>
                    <a:defRPr/>
                  </a:pPr>
                  <a:r>
                    <a:rPr lang="zh-CN" altLang="en-US" sz="1400" b="1" dirty="0" smtClean="0">
                      <a:latin typeface="微软雅黑" panose="020B0503020204020204" pitchFamily="34" charset="-122"/>
                      <a:ea typeface="微软雅黑" panose="020B0503020204020204" pitchFamily="34" charset="-122"/>
                    </a:rPr>
                    <a:t>店铺</a:t>
                  </a:r>
                  <a:r>
                    <a:rPr lang="zh-CN" altLang="en-US" sz="1400" b="1" dirty="0" smtClean="0">
                      <a:latin typeface="微软雅黑" panose="020B0503020204020204" pitchFamily="34" charset="-122"/>
                      <a:ea typeface="微软雅黑" panose="020B0503020204020204" pitchFamily="34" charset="-122"/>
                    </a:rPr>
                    <a:t>基础</a:t>
                  </a:r>
                  <a:r>
                    <a:rPr lang="zh-CN" altLang="en-US" sz="1400" b="1" dirty="0" smtClean="0">
                      <a:latin typeface="微软雅黑" panose="020B0503020204020204" pitchFamily="34" charset="-122"/>
                      <a:ea typeface="微软雅黑" panose="020B0503020204020204" pitchFamily="34" charset="-122"/>
                    </a:rPr>
                    <a:t>服务</a:t>
                  </a:r>
                  <a:endParaRPr lang="zh-CN" altLang="en-US" sz="1400" b="1" dirty="0">
                    <a:latin typeface="微软雅黑" panose="020B0503020204020204" pitchFamily="34" charset="-122"/>
                    <a:ea typeface="微软雅黑" panose="020B0503020204020204" pitchFamily="34" charset="-122"/>
                  </a:endParaRPr>
                </a:p>
              </p:txBody>
            </p:sp>
            <p:sp>
              <p:nvSpPr>
                <p:cNvPr id="12" name="AutoShape 11"/>
                <p:cNvSpPr>
                  <a:spLocks noChangeArrowheads="1"/>
                </p:cNvSpPr>
                <p:nvPr/>
              </p:nvSpPr>
              <p:spPr bwMode="auto">
                <a:xfrm>
                  <a:off x="1356555" y="3140968"/>
                  <a:ext cx="637199" cy="315344"/>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开店</a:t>
                  </a:r>
                  <a:endParaRPr lang="en-US" altLang="zh-CN" sz="1200" dirty="0">
                    <a:latin typeface="微软雅黑" pitchFamily="34" charset="-122"/>
                    <a:ea typeface="微软雅黑" pitchFamily="34" charset="-122"/>
                  </a:endParaRPr>
                </a:p>
              </p:txBody>
            </p:sp>
            <p:sp>
              <p:nvSpPr>
                <p:cNvPr id="14" name="AutoShape 11"/>
                <p:cNvSpPr>
                  <a:spLocks noChangeArrowheads="1"/>
                </p:cNvSpPr>
                <p:nvPr/>
              </p:nvSpPr>
              <p:spPr bwMode="auto">
                <a:xfrm>
                  <a:off x="2065269" y="3140968"/>
                  <a:ext cx="637199" cy="315344"/>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域名管理</a:t>
                  </a:r>
                  <a:endParaRPr lang="en-US" altLang="zh-CN" sz="1200" dirty="0">
                    <a:latin typeface="微软雅黑" pitchFamily="34" charset="-122"/>
                    <a:ea typeface="微软雅黑" pitchFamily="34" charset="-122"/>
                  </a:endParaRPr>
                </a:p>
              </p:txBody>
            </p:sp>
            <p:sp>
              <p:nvSpPr>
                <p:cNvPr id="15" name="AutoShape 11"/>
                <p:cNvSpPr>
                  <a:spLocks noChangeArrowheads="1"/>
                </p:cNvSpPr>
                <p:nvPr/>
              </p:nvSpPr>
              <p:spPr bwMode="auto">
                <a:xfrm>
                  <a:off x="1355911" y="3501008"/>
                  <a:ext cx="637843" cy="315344"/>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宝贝分类</a:t>
                  </a:r>
                  <a:endParaRPr lang="en-US" altLang="zh-CN" sz="1200" dirty="0">
                    <a:latin typeface="微软雅黑" pitchFamily="34" charset="-122"/>
                    <a:ea typeface="微软雅黑" pitchFamily="34" charset="-122"/>
                  </a:endParaRPr>
                </a:p>
              </p:txBody>
            </p:sp>
            <p:sp>
              <p:nvSpPr>
                <p:cNvPr id="16" name="AutoShape 11"/>
                <p:cNvSpPr>
                  <a:spLocks noChangeArrowheads="1"/>
                </p:cNvSpPr>
                <p:nvPr/>
              </p:nvSpPr>
              <p:spPr bwMode="auto">
                <a:xfrm>
                  <a:off x="2064626" y="3501008"/>
                  <a:ext cx="637843" cy="320546"/>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主营类目</a:t>
                  </a:r>
                  <a:endParaRPr lang="en-US" altLang="zh-CN" sz="1200" dirty="0">
                    <a:latin typeface="微软雅黑" pitchFamily="34" charset="-122"/>
                    <a:ea typeface="微软雅黑" pitchFamily="34" charset="-122"/>
                  </a:endParaRPr>
                </a:p>
              </p:txBody>
            </p:sp>
            <p:sp>
              <p:nvSpPr>
                <p:cNvPr id="17" name="AutoShape 11"/>
                <p:cNvSpPr>
                  <a:spLocks noChangeArrowheads="1"/>
                </p:cNvSpPr>
                <p:nvPr/>
              </p:nvSpPr>
              <p:spPr bwMode="auto">
                <a:xfrm>
                  <a:off x="1357048" y="3861048"/>
                  <a:ext cx="1368152" cy="288032"/>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宝贝排行</a:t>
                  </a:r>
                  <a:r>
                    <a:rPr lang="en-US" altLang="zh-CN" sz="1200" dirty="0" smtClean="0">
                      <a:latin typeface="微软雅黑" pitchFamily="34" charset="-122"/>
                      <a:ea typeface="微软雅黑" pitchFamily="34" charset="-122"/>
                    </a:rPr>
                    <a:t>(new)</a:t>
                  </a:r>
                  <a:endParaRPr lang="en-US" altLang="zh-CN" sz="1200" dirty="0">
                    <a:latin typeface="微软雅黑" pitchFamily="34" charset="-122"/>
                    <a:ea typeface="微软雅黑" pitchFamily="34" charset="-122"/>
                  </a:endParaRPr>
                </a:p>
              </p:txBody>
            </p:sp>
          </p:grpSp>
          <p:sp>
            <p:nvSpPr>
              <p:cNvPr id="31" name="AutoShape 11"/>
              <p:cNvSpPr>
                <a:spLocks noChangeArrowheads="1"/>
              </p:cNvSpPr>
              <p:nvPr/>
            </p:nvSpPr>
            <p:spPr bwMode="auto">
              <a:xfrm>
                <a:off x="1357048" y="4509121"/>
                <a:ext cx="1368152" cy="288032"/>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店铺内搜索</a:t>
                </a:r>
                <a:endParaRPr lang="en-US" altLang="zh-CN" sz="1200" dirty="0">
                  <a:latin typeface="微软雅黑" pitchFamily="34" charset="-122"/>
                  <a:ea typeface="微软雅黑" pitchFamily="34" charset="-122"/>
                </a:endParaRPr>
              </a:p>
            </p:txBody>
          </p:sp>
        </p:grpSp>
        <p:grpSp>
          <p:nvGrpSpPr>
            <p:cNvPr id="46" name="Group 45"/>
            <p:cNvGrpSpPr/>
            <p:nvPr/>
          </p:nvGrpSpPr>
          <p:grpSpPr>
            <a:xfrm>
              <a:off x="3059832" y="3861049"/>
              <a:ext cx="5112568" cy="2664295"/>
              <a:chOff x="3059832" y="2780928"/>
              <a:chExt cx="5112568" cy="2664295"/>
            </a:xfrm>
          </p:grpSpPr>
          <p:grpSp>
            <p:nvGrpSpPr>
              <p:cNvPr id="33" name="Group 32"/>
              <p:cNvGrpSpPr/>
              <p:nvPr/>
            </p:nvGrpSpPr>
            <p:grpSpPr>
              <a:xfrm>
                <a:off x="4644008" y="2852936"/>
                <a:ext cx="1774792" cy="2516354"/>
                <a:chOff x="2987824" y="2780928"/>
                <a:chExt cx="1774792" cy="2516354"/>
              </a:xfrm>
            </p:grpSpPr>
            <p:grpSp>
              <p:nvGrpSpPr>
                <p:cNvPr id="21" name="Group 20"/>
                <p:cNvGrpSpPr/>
                <p:nvPr/>
              </p:nvGrpSpPr>
              <p:grpSpPr>
                <a:xfrm>
                  <a:off x="2987824" y="2780928"/>
                  <a:ext cx="1774792" cy="2516354"/>
                  <a:chOff x="1069016" y="2856469"/>
                  <a:chExt cx="1774792" cy="2264719"/>
                </a:xfrm>
              </p:grpSpPr>
              <p:sp>
                <p:nvSpPr>
                  <p:cNvPr id="22" name="Rounded Rectangle 21"/>
                  <p:cNvSpPr/>
                  <p:nvPr/>
                </p:nvSpPr>
                <p:spPr>
                  <a:xfrm>
                    <a:off x="1285040" y="2856469"/>
                    <a:ext cx="1513305" cy="2264719"/>
                  </a:xfrm>
                  <a:prstGeom prst="roundRect">
                    <a:avLst>
                      <a:gd name="adj" fmla="val 4323"/>
                    </a:avLst>
                  </a:prstGeom>
                  <a:solidFill>
                    <a:srgbClr val="F4F5D2"/>
                  </a:solidFill>
                  <a:ln w="12700">
                    <a:solidFill>
                      <a:schemeClr val="tx1"/>
                    </a:solidFill>
                    <a:prstDash val="dash"/>
                    <a:miter lim="800000"/>
                    <a:headEnd/>
                    <a:tailEnd/>
                  </a:ln>
                </p:spPr>
                <p:txBody>
                  <a:bodyPr wrap="none" anchorCtr="1"/>
                  <a:lstStyle/>
                  <a:p>
                    <a:pPr algn="ctr"/>
                    <a:endParaRPr lang="en-US" altLang="zh-CN" sz="1400">
                      <a:latin typeface="微软雅黑" pitchFamily="34" charset="-122"/>
                      <a:ea typeface="微软雅黑" pitchFamily="34" charset="-122"/>
                    </a:endParaRPr>
                  </a:p>
                </p:txBody>
              </p:sp>
              <p:sp>
                <p:nvSpPr>
                  <p:cNvPr id="23" name="Text Box 20"/>
                  <p:cNvSpPr txBox="1">
                    <a:spLocks noChangeArrowheads="1"/>
                  </p:cNvSpPr>
                  <p:nvPr/>
                </p:nvSpPr>
                <p:spPr bwMode="auto">
                  <a:xfrm>
                    <a:off x="1069016" y="2868324"/>
                    <a:ext cx="1774792" cy="276999"/>
                  </a:xfrm>
                  <a:prstGeom prst="rect">
                    <a:avLst/>
                  </a:prstGeom>
                  <a:noFill/>
                  <a:ln w="9525">
                    <a:noFill/>
                    <a:miter lim="800000"/>
                    <a:headEnd/>
                    <a:tailEnd/>
                  </a:ln>
                  <a:effectLst/>
                </p:spPr>
                <p:txBody>
                  <a:bodyPr wrap="square" anchor="ct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spcBef>
                        <a:spcPct val="50000"/>
                      </a:spcBef>
                      <a:defRPr/>
                    </a:pPr>
                    <a:r>
                      <a:rPr lang="zh-CN" altLang="en-US"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   装修浏览服务</a:t>
                    </a:r>
                    <a:endParaRPr lang="zh-CN" altLang="en-US" sz="1400" b="1" dirty="0">
                      <a:latin typeface="微软雅黑" panose="020B0503020204020204" pitchFamily="34" charset="-122"/>
                      <a:ea typeface="微软雅黑" panose="020B0503020204020204" pitchFamily="34" charset="-122"/>
                    </a:endParaRPr>
                  </a:p>
                </p:txBody>
              </p:sp>
              <p:sp>
                <p:nvSpPr>
                  <p:cNvPr id="24" name="AutoShape 11"/>
                  <p:cNvSpPr>
                    <a:spLocks noChangeArrowheads="1"/>
                  </p:cNvSpPr>
                  <p:nvPr/>
                </p:nvSpPr>
                <p:spPr bwMode="auto">
                  <a:xfrm>
                    <a:off x="1356555" y="3189197"/>
                    <a:ext cx="1296637" cy="315344"/>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模板初始化</a:t>
                    </a:r>
                    <a:endParaRPr lang="en-US" altLang="zh-CN" sz="1200" dirty="0">
                      <a:latin typeface="微软雅黑" pitchFamily="34" charset="-122"/>
                      <a:ea typeface="微软雅黑" pitchFamily="34" charset="-122"/>
                    </a:endParaRPr>
                  </a:p>
                </p:txBody>
              </p:sp>
              <p:sp>
                <p:nvSpPr>
                  <p:cNvPr id="28" name="AutoShape 11"/>
                  <p:cNvSpPr>
                    <a:spLocks noChangeArrowheads="1"/>
                  </p:cNvSpPr>
                  <p:nvPr/>
                </p:nvSpPr>
                <p:spPr bwMode="auto">
                  <a:xfrm>
                    <a:off x="1357048" y="3929389"/>
                    <a:ext cx="1368152" cy="288032"/>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发布</a:t>
                    </a:r>
                    <a:endParaRPr lang="en-US" altLang="zh-CN" sz="1200" dirty="0">
                      <a:latin typeface="微软雅黑" pitchFamily="34" charset="-122"/>
                      <a:ea typeface="微软雅黑" pitchFamily="34" charset="-122"/>
                    </a:endParaRPr>
                  </a:p>
                </p:txBody>
              </p:sp>
            </p:grpSp>
            <p:sp>
              <p:nvSpPr>
                <p:cNvPr id="29" name="AutoShape 11"/>
                <p:cNvSpPr>
                  <a:spLocks noChangeArrowheads="1"/>
                </p:cNvSpPr>
                <p:nvPr/>
              </p:nvSpPr>
              <p:spPr bwMode="auto">
                <a:xfrm>
                  <a:off x="3250448" y="4365104"/>
                  <a:ext cx="1368152" cy="288032"/>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en-US" altLang="zh-CN" sz="1200" dirty="0" smtClean="0">
                      <a:latin typeface="微软雅黑" pitchFamily="34" charset="-122"/>
                      <a:ea typeface="微软雅黑" pitchFamily="34" charset="-122"/>
                    </a:rPr>
                    <a:t>PC</a:t>
                  </a:r>
                  <a:r>
                    <a:rPr lang="zh-CN" altLang="en-US" sz="1200" dirty="0" smtClean="0">
                      <a:latin typeface="微软雅黑" pitchFamily="34" charset="-122"/>
                      <a:ea typeface="微软雅黑" pitchFamily="34" charset="-122"/>
                    </a:rPr>
                    <a:t>装修</a:t>
                  </a:r>
                  <a:endParaRPr lang="en-US" altLang="zh-CN" sz="1200" dirty="0">
                    <a:latin typeface="微软雅黑" pitchFamily="34" charset="-122"/>
                    <a:ea typeface="微软雅黑" pitchFamily="34" charset="-122"/>
                  </a:endParaRPr>
                </a:p>
              </p:txBody>
            </p:sp>
            <p:sp>
              <p:nvSpPr>
                <p:cNvPr id="30" name="AutoShape 11"/>
                <p:cNvSpPr>
                  <a:spLocks noChangeArrowheads="1"/>
                </p:cNvSpPr>
                <p:nvPr/>
              </p:nvSpPr>
              <p:spPr bwMode="auto">
                <a:xfrm>
                  <a:off x="3250448" y="4725144"/>
                  <a:ext cx="1368152" cy="288032"/>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无线装修</a:t>
                  </a:r>
                  <a:endParaRPr lang="en-US" altLang="zh-CN" sz="1200" dirty="0">
                    <a:latin typeface="微软雅黑" pitchFamily="34" charset="-122"/>
                    <a:ea typeface="微软雅黑" pitchFamily="34" charset="-122"/>
                  </a:endParaRPr>
                </a:p>
              </p:txBody>
            </p:sp>
            <p:sp>
              <p:nvSpPr>
                <p:cNvPr id="32" name="AutoShape 11"/>
                <p:cNvSpPr>
                  <a:spLocks noChangeArrowheads="1"/>
                </p:cNvSpPr>
                <p:nvPr/>
              </p:nvSpPr>
              <p:spPr bwMode="auto">
                <a:xfrm>
                  <a:off x="3275856" y="3582674"/>
                  <a:ext cx="1296637" cy="350382"/>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切换模板</a:t>
                  </a:r>
                  <a:endParaRPr lang="en-US" altLang="zh-CN" sz="1200" dirty="0">
                    <a:latin typeface="微软雅黑" pitchFamily="34" charset="-122"/>
                    <a:ea typeface="微软雅黑" pitchFamily="34" charset="-122"/>
                  </a:endParaRPr>
                </a:p>
              </p:txBody>
            </p:sp>
          </p:grpSp>
          <p:grpSp>
            <p:nvGrpSpPr>
              <p:cNvPr id="47" name="Group 17"/>
              <p:cNvGrpSpPr/>
              <p:nvPr/>
            </p:nvGrpSpPr>
            <p:grpSpPr>
              <a:xfrm>
                <a:off x="3059832" y="2780928"/>
                <a:ext cx="1584176" cy="2660370"/>
                <a:chOff x="1285040" y="2791663"/>
                <a:chExt cx="1584176" cy="2394333"/>
              </a:xfrm>
            </p:grpSpPr>
            <p:sp>
              <p:nvSpPr>
                <p:cNvPr id="51" name="Rounded Rectangle 50"/>
                <p:cNvSpPr/>
                <p:nvPr/>
              </p:nvSpPr>
              <p:spPr>
                <a:xfrm>
                  <a:off x="1285040" y="2791663"/>
                  <a:ext cx="1513305" cy="2394333"/>
                </a:xfrm>
                <a:prstGeom prst="roundRect">
                  <a:avLst>
                    <a:gd name="adj" fmla="val 4323"/>
                  </a:avLst>
                </a:prstGeom>
                <a:solidFill>
                  <a:srgbClr val="F4F5D2"/>
                </a:solidFill>
                <a:ln w="12700">
                  <a:solidFill>
                    <a:schemeClr val="tx1"/>
                  </a:solidFill>
                  <a:prstDash val="dash"/>
                  <a:miter lim="800000"/>
                  <a:headEnd/>
                  <a:tailEnd/>
                </a:ln>
              </p:spPr>
              <p:txBody>
                <a:bodyPr wrap="none" anchorCtr="1"/>
                <a:lstStyle/>
                <a:p>
                  <a:pPr algn="ctr"/>
                  <a:endParaRPr lang="en-US" altLang="zh-CN" sz="1400">
                    <a:latin typeface="微软雅黑" pitchFamily="34" charset="-122"/>
                    <a:ea typeface="微软雅黑" pitchFamily="34" charset="-122"/>
                  </a:endParaRPr>
                </a:p>
              </p:txBody>
            </p:sp>
            <p:sp>
              <p:nvSpPr>
                <p:cNvPr id="52" name="Text Box 20"/>
                <p:cNvSpPr txBox="1">
                  <a:spLocks noChangeArrowheads="1"/>
                </p:cNvSpPr>
                <p:nvPr/>
              </p:nvSpPr>
              <p:spPr bwMode="auto">
                <a:xfrm>
                  <a:off x="1357048" y="2856470"/>
                  <a:ext cx="1512168" cy="276999"/>
                </a:xfrm>
                <a:prstGeom prst="rect">
                  <a:avLst/>
                </a:prstGeom>
                <a:noFill/>
                <a:ln w="9525">
                  <a:noFill/>
                  <a:miter lim="800000"/>
                  <a:headEnd/>
                  <a:tailEnd/>
                </a:ln>
                <a:effectLst/>
              </p:spPr>
              <p:txBody>
                <a:bodyPr wrap="square" anchor="ct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spcBef>
                      <a:spcPct val="50000"/>
                    </a:spcBef>
                    <a:defRPr/>
                  </a:pPr>
                  <a:r>
                    <a:rPr lang="zh-CN" altLang="en-US"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站点基础服务</a:t>
                  </a:r>
                  <a:endParaRPr lang="zh-CN" altLang="en-US" sz="1400" b="1" dirty="0">
                    <a:latin typeface="微软雅黑" panose="020B0503020204020204" pitchFamily="34" charset="-122"/>
                    <a:ea typeface="微软雅黑" panose="020B0503020204020204" pitchFamily="34" charset="-122"/>
                  </a:endParaRPr>
                </a:p>
              </p:txBody>
            </p:sp>
            <p:sp>
              <p:nvSpPr>
                <p:cNvPr id="53" name="AutoShape 11"/>
                <p:cNvSpPr>
                  <a:spLocks noChangeArrowheads="1"/>
                </p:cNvSpPr>
                <p:nvPr/>
              </p:nvSpPr>
              <p:spPr bwMode="auto">
                <a:xfrm>
                  <a:off x="1356555" y="3407222"/>
                  <a:ext cx="637199" cy="315344"/>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申请入住</a:t>
                  </a:r>
                  <a:endParaRPr lang="en-US" altLang="zh-CN" sz="1200" dirty="0">
                    <a:latin typeface="微软雅黑" pitchFamily="34" charset="-122"/>
                    <a:ea typeface="微软雅黑" pitchFamily="34" charset="-122"/>
                  </a:endParaRPr>
                </a:p>
              </p:txBody>
            </p:sp>
            <p:sp>
              <p:nvSpPr>
                <p:cNvPr id="54" name="AutoShape 11"/>
                <p:cNvSpPr>
                  <a:spLocks noChangeArrowheads="1"/>
                </p:cNvSpPr>
                <p:nvPr/>
              </p:nvSpPr>
              <p:spPr bwMode="auto">
                <a:xfrm>
                  <a:off x="2065269" y="3407222"/>
                  <a:ext cx="637199" cy="315344"/>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域名管理</a:t>
                  </a:r>
                  <a:endParaRPr lang="en-US" altLang="zh-CN" sz="1200" dirty="0">
                    <a:latin typeface="微软雅黑" pitchFamily="34" charset="-122"/>
                    <a:ea typeface="微软雅黑" pitchFamily="34" charset="-122"/>
                  </a:endParaRPr>
                </a:p>
              </p:txBody>
            </p:sp>
            <p:sp>
              <p:nvSpPr>
                <p:cNvPr id="55" name="AutoShape 11"/>
                <p:cNvSpPr>
                  <a:spLocks noChangeArrowheads="1"/>
                </p:cNvSpPr>
                <p:nvPr/>
              </p:nvSpPr>
              <p:spPr bwMode="auto">
                <a:xfrm>
                  <a:off x="1355911" y="3767261"/>
                  <a:ext cx="637843" cy="315344"/>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头尾定制</a:t>
                  </a:r>
                  <a:endParaRPr lang="en-US" altLang="zh-CN" sz="1200" dirty="0">
                    <a:latin typeface="微软雅黑" pitchFamily="34" charset="-122"/>
                    <a:ea typeface="微软雅黑" pitchFamily="34" charset="-122"/>
                  </a:endParaRPr>
                </a:p>
              </p:txBody>
            </p:sp>
          </p:grpSp>
          <p:grpSp>
            <p:nvGrpSpPr>
              <p:cNvPr id="58" name="Group 57"/>
              <p:cNvGrpSpPr/>
              <p:nvPr/>
            </p:nvGrpSpPr>
            <p:grpSpPr>
              <a:xfrm>
                <a:off x="6300192" y="2852935"/>
                <a:ext cx="1872208" cy="2592288"/>
                <a:chOff x="2915816" y="2780927"/>
                <a:chExt cx="1872208" cy="2592288"/>
              </a:xfrm>
            </p:grpSpPr>
            <p:grpSp>
              <p:nvGrpSpPr>
                <p:cNvPr id="59" name="Group 20"/>
                <p:cNvGrpSpPr/>
                <p:nvPr/>
              </p:nvGrpSpPr>
              <p:grpSpPr>
                <a:xfrm>
                  <a:off x="2915816" y="2780927"/>
                  <a:ext cx="1872208" cy="2592288"/>
                  <a:chOff x="997008" y="2856469"/>
                  <a:chExt cx="1872208" cy="2333060"/>
                </a:xfrm>
              </p:grpSpPr>
              <p:sp>
                <p:nvSpPr>
                  <p:cNvPr id="63" name="Rounded Rectangle 62"/>
                  <p:cNvSpPr/>
                  <p:nvPr/>
                </p:nvSpPr>
                <p:spPr>
                  <a:xfrm>
                    <a:off x="1285040" y="2856469"/>
                    <a:ext cx="1513305" cy="2333060"/>
                  </a:xfrm>
                  <a:prstGeom prst="roundRect">
                    <a:avLst>
                      <a:gd name="adj" fmla="val 4323"/>
                    </a:avLst>
                  </a:prstGeom>
                  <a:solidFill>
                    <a:srgbClr val="F4F5D2"/>
                  </a:solidFill>
                  <a:ln w="12700">
                    <a:solidFill>
                      <a:schemeClr val="tx1"/>
                    </a:solidFill>
                    <a:prstDash val="dash"/>
                    <a:miter lim="800000"/>
                    <a:headEnd/>
                    <a:tailEnd/>
                  </a:ln>
                </p:spPr>
                <p:txBody>
                  <a:bodyPr wrap="none" anchorCtr="1"/>
                  <a:lstStyle/>
                  <a:p>
                    <a:pPr algn="ctr"/>
                    <a:endParaRPr lang="en-US" altLang="zh-CN" sz="1400">
                      <a:latin typeface="微软雅黑" pitchFamily="34" charset="-122"/>
                      <a:ea typeface="微软雅黑" pitchFamily="34" charset="-122"/>
                    </a:endParaRPr>
                  </a:p>
                </p:txBody>
              </p:sp>
              <p:sp>
                <p:nvSpPr>
                  <p:cNvPr id="64" name="Text Box 20"/>
                  <p:cNvSpPr txBox="1">
                    <a:spLocks noChangeArrowheads="1"/>
                  </p:cNvSpPr>
                  <p:nvPr/>
                </p:nvSpPr>
                <p:spPr bwMode="auto">
                  <a:xfrm>
                    <a:off x="997008" y="2856469"/>
                    <a:ext cx="1872208" cy="276999"/>
                  </a:xfrm>
                  <a:prstGeom prst="rect">
                    <a:avLst/>
                  </a:prstGeom>
                  <a:noFill/>
                  <a:ln w="9525">
                    <a:noFill/>
                    <a:miter lim="800000"/>
                    <a:headEnd/>
                    <a:tailEnd/>
                  </a:ln>
                  <a:effectLst/>
                </p:spPr>
                <p:txBody>
                  <a:bodyPr wrap="square" anchor="ct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spcBef>
                        <a:spcPct val="50000"/>
                      </a:spcBef>
                      <a:defRPr/>
                    </a:pPr>
                    <a:r>
                      <a:rPr lang="zh-CN" altLang="en-US"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      活动平台</a:t>
                    </a:r>
                    <a:endParaRPr lang="zh-CN" altLang="en-US" sz="1400" b="1" dirty="0">
                      <a:latin typeface="微软雅黑" panose="020B0503020204020204" pitchFamily="34" charset="-122"/>
                      <a:ea typeface="微软雅黑" panose="020B0503020204020204" pitchFamily="34" charset="-122"/>
                    </a:endParaRPr>
                  </a:p>
                </p:txBody>
              </p:sp>
              <p:sp>
                <p:nvSpPr>
                  <p:cNvPr id="65" name="AutoShape 11"/>
                  <p:cNvSpPr>
                    <a:spLocks noChangeArrowheads="1"/>
                  </p:cNvSpPr>
                  <p:nvPr/>
                </p:nvSpPr>
                <p:spPr bwMode="auto">
                  <a:xfrm>
                    <a:off x="1356555" y="3140968"/>
                    <a:ext cx="1296637" cy="315344"/>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活动创建</a:t>
                    </a:r>
                    <a:endParaRPr lang="en-US" altLang="zh-CN" sz="1200" dirty="0">
                      <a:latin typeface="微软雅黑" pitchFamily="34" charset="-122"/>
                      <a:ea typeface="微软雅黑" pitchFamily="34" charset="-122"/>
                    </a:endParaRPr>
                  </a:p>
                </p:txBody>
              </p:sp>
              <p:sp>
                <p:nvSpPr>
                  <p:cNvPr id="66" name="AutoShape 11"/>
                  <p:cNvSpPr>
                    <a:spLocks noChangeArrowheads="1"/>
                  </p:cNvSpPr>
                  <p:nvPr/>
                </p:nvSpPr>
                <p:spPr bwMode="auto">
                  <a:xfrm>
                    <a:off x="1357048" y="3861048"/>
                    <a:ext cx="1368152" cy="288032"/>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活动搜索</a:t>
                    </a:r>
                    <a:endParaRPr lang="en-US" altLang="zh-CN" sz="1200" dirty="0">
                      <a:latin typeface="微软雅黑" pitchFamily="34" charset="-122"/>
                      <a:ea typeface="微软雅黑" pitchFamily="34" charset="-122"/>
                    </a:endParaRPr>
                  </a:p>
                </p:txBody>
              </p:sp>
            </p:grpSp>
            <p:sp>
              <p:nvSpPr>
                <p:cNvPr id="60" name="AutoShape 11"/>
                <p:cNvSpPr>
                  <a:spLocks noChangeArrowheads="1"/>
                </p:cNvSpPr>
                <p:nvPr/>
              </p:nvSpPr>
              <p:spPr bwMode="auto">
                <a:xfrm>
                  <a:off x="3250448" y="4289171"/>
                  <a:ext cx="1368152" cy="288032"/>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活动分发</a:t>
                  </a:r>
                  <a:endParaRPr lang="en-US" altLang="zh-CN" sz="1200" dirty="0">
                    <a:latin typeface="微软雅黑" pitchFamily="34" charset="-122"/>
                    <a:ea typeface="微软雅黑" pitchFamily="34" charset="-122"/>
                  </a:endParaRPr>
                </a:p>
              </p:txBody>
            </p:sp>
            <p:sp>
              <p:nvSpPr>
                <p:cNvPr id="62" name="AutoShape 11"/>
                <p:cNvSpPr>
                  <a:spLocks noChangeArrowheads="1"/>
                </p:cNvSpPr>
                <p:nvPr/>
              </p:nvSpPr>
              <p:spPr bwMode="auto">
                <a:xfrm>
                  <a:off x="3275856" y="3501008"/>
                  <a:ext cx="1296637" cy="350382"/>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活动预置页</a:t>
                  </a:r>
                  <a:endParaRPr lang="en-US" altLang="zh-CN" sz="1200" dirty="0">
                    <a:latin typeface="微软雅黑" pitchFamily="34" charset="-122"/>
                    <a:ea typeface="微软雅黑" pitchFamily="34" charset="-122"/>
                  </a:endParaRPr>
                </a:p>
              </p:txBody>
            </p:sp>
          </p:grpSp>
          <p:sp>
            <p:nvSpPr>
              <p:cNvPr id="76" name="AutoShape 11"/>
              <p:cNvSpPr>
                <a:spLocks noChangeArrowheads="1"/>
              </p:cNvSpPr>
              <p:nvPr/>
            </p:nvSpPr>
            <p:spPr bwMode="auto">
              <a:xfrm>
                <a:off x="6660232" y="4725144"/>
                <a:ext cx="1368152" cy="288032"/>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活动聚合</a:t>
                </a:r>
                <a:endParaRPr lang="en-US" altLang="zh-CN" sz="1200" dirty="0">
                  <a:latin typeface="微软雅黑" pitchFamily="34" charset="-122"/>
                  <a:ea typeface="微软雅黑" pitchFamily="34" charset="-122"/>
                </a:endParaRPr>
              </a:p>
            </p:txBody>
          </p:sp>
          <p:sp>
            <p:nvSpPr>
              <p:cNvPr id="77" name="AutoShape 11"/>
              <p:cNvSpPr>
                <a:spLocks noChangeArrowheads="1"/>
              </p:cNvSpPr>
              <p:nvPr/>
            </p:nvSpPr>
            <p:spPr bwMode="auto">
              <a:xfrm>
                <a:off x="6660232" y="5085184"/>
                <a:ext cx="1368152" cy="288032"/>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活动数据</a:t>
                </a:r>
                <a:endParaRPr lang="en-US" altLang="zh-CN" sz="1200" dirty="0">
                  <a:latin typeface="微软雅黑" pitchFamily="34" charset="-122"/>
                  <a:ea typeface="微软雅黑" pitchFamily="34" charset="-122"/>
                </a:endParaRPr>
              </a:p>
            </p:txBody>
          </p:sp>
        </p:gr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nvCxnSpPr>
        <p:spPr>
          <a:xfrm>
            <a:off x="323528" y="6525344"/>
            <a:ext cx="8424936" cy="0"/>
          </a:xfrm>
          <a:prstGeom prst="line">
            <a:avLst/>
          </a:prstGeom>
          <a:ln w="317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2" name="Group 33"/>
          <p:cNvGrpSpPr/>
          <p:nvPr/>
        </p:nvGrpSpPr>
        <p:grpSpPr>
          <a:xfrm>
            <a:off x="5120952" y="373650"/>
            <a:ext cx="3627512" cy="6103149"/>
            <a:chOff x="5120952" y="373650"/>
            <a:chExt cx="3627512" cy="6103149"/>
          </a:xfrm>
        </p:grpSpPr>
        <p:sp>
          <p:nvSpPr>
            <p:cNvPr id="48" name="矩形 27"/>
            <p:cNvSpPr/>
            <p:nvPr/>
          </p:nvSpPr>
          <p:spPr>
            <a:xfrm>
              <a:off x="5120952" y="5445224"/>
              <a:ext cx="3627512" cy="10315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ea typeface="微软雅黑" pitchFamily="34" charset="-122"/>
                </a:rPr>
                <a:t>    未来展望</a:t>
              </a:r>
              <a:endParaRPr lang="zh-CN" altLang="en-US" sz="4000" dirty="0">
                <a:ea typeface="微软雅黑" pitchFamily="34" charset="-122"/>
              </a:endParaRPr>
            </a:p>
          </p:txBody>
        </p:sp>
        <p:grpSp>
          <p:nvGrpSpPr>
            <p:cNvPr id="3" name="组合 29"/>
            <p:cNvGrpSpPr/>
            <p:nvPr/>
          </p:nvGrpSpPr>
          <p:grpSpPr>
            <a:xfrm>
              <a:off x="5120952" y="1628800"/>
              <a:ext cx="3627512" cy="1015663"/>
              <a:chOff x="5148064" y="357189"/>
              <a:chExt cx="3627512" cy="1473267"/>
            </a:xfrm>
          </p:grpSpPr>
          <p:sp>
            <p:nvSpPr>
              <p:cNvPr id="44" name="矩形 30"/>
              <p:cNvSpPr/>
              <p:nvPr/>
            </p:nvSpPr>
            <p:spPr>
              <a:xfrm>
                <a:off x="5148064" y="357189"/>
                <a:ext cx="3627512" cy="14287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ea typeface="微软雅黑" pitchFamily="34" charset="-122"/>
                  </a:rPr>
                  <a:t>店铺架构</a:t>
                </a:r>
                <a:endParaRPr lang="zh-CN" altLang="en-US" sz="4000" dirty="0">
                  <a:ea typeface="微软雅黑" pitchFamily="34" charset="-122"/>
                </a:endParaRPr>
              </a:p>
            </p:txBody>
          </p:sp>
          <p:sp>
            <p:nvSpPr>
              <p:cNvPr id="45" name="TextBox 44"/>
              <p:cNvSpPr txBox="1"/>
              <p:nvPr/>
            </p:nvSpPr>
            <p:spPr>
              <a:xfrm>
                <a:off x="5247184" y="357189"/>
                <a:ext cx="623458" cy="1473267"/>
              </a:xfrm>
              <a:prstGeom prst="rect">
                <a:avLst/>
              </a:prstGeom>
              <a:noFill/>
            </p:spPr>
            <p:txBody>
              <a:bodyPr wrap="square" rtlCol="0">
                <a:spAutoFit/>
              </a:bodyPr>
              <a:lstStyle/>
              <a:p>
                <a:r>
                  <a:rPr lang="en-US" altLang="zh-CN" sz="6000" dirty="0" smtClean="0">
                    <a:solidFill>
                      <a:schemeClr val="bg1">
                        <a:lumMod val="65000"/>
                      </a:schemeClr>
                    </a:solidFill>
                    <a:latin typeface="Impact" pitchFamily="34" charset="0"/>
                    <a:ea typeface="华文琥珀" pitchFamily="2" charset="-122"/>
                  </a:rPr>
                  <a:t>2</a:t>
                </a:r>
                <a:endParaRPr lang="zh-CN" altLang="en-US" sz="6000" dirty="0">
                  <a:solidFill>
                    <a:schemeClr val="bg1">
                      <a:lumMod val="65000"/>
                    </a:schemeClr>
                  </a:solidFill>
                  <a:latin typeface="Impact" pitchFamily="34" charset="0"/>
                  <a:ea typeface="华文琥珀" pitchFamily="2" charset="-122"/>
                </a:endParaRPr>
              </a:p>
            </p:txBody>
          </p:sp>
        </p:grpSp>
        <p:grpSp>
          <p:nvGrpSpPr>
            <p:cNvPr id="4" name="组合 32"/>
            <p:cNvGrpSpPr/>
            <p:nvPr/>
          </p:nvGrpSpPr>
          <p:grpSpPr>
            <a:xfrm>
              <a:off x="5120952" y="2852936"/>
              <a:ext cx="3627512" cy="1080122"/>
              <a:chOff x="5148064" y="418339"/>
              <a:chExt cx="3627512" cy="1428762"/>
            </a:xfrm>
          </p:grpSpPr>
          <p:sp>
            <p:nvSpPr>
              <p:cNvPr id="42" name="矩形 33"/>
              <p:cNvSpPr/>
              <p:nvPr/>
            </p:nvSpPr>
            <p:spPr>
              <a:xfrm>
                <a:off x="5148064" y="418339"/>
                <a:ext cx="3627512" cy="14287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ea typeface="微软雅黑" pitchFamily="34" charset="-122"/>
                  </a:rPr>
                  <a:t>  主要项目</a:t>
                </a:r>
                <a:endParaRPr lang="zh-CN" altLang="en-US" sz="4000" dirty="0">
                  <a:ea typeface="微软雅黑" pitchFamily="34" charset="-122"/>
                </a:endParaRPr>
              </a:p>
            </p:txBody>
          </p:sp>
          <p:sp>
            <p:nvSpPr>
              <p:cNvPr id="43" name="TextBox 42"/>
              <p:cNvSpPr txBox="1"/>
              <p:nvPr/>
            </p:nvSpPr>
            <p:spPr>
              <a:xfrm>
                <a:off x="5271798" y="418339"/>
                <a:ext cx="623458" cy="1343497"/>
              </a:xfrm>
              <a:prstGeom prst="rect">
                <a:avLst/>
              </a:prstGeom>
              <a:noFill/>
            </p:spPr>
            <p:txBody>
              <a:bodyPr wrap="square" rtlCol="0">
                <a:spAutoFit/>
              </a:bodyPr>
              <a:lstStyle/>
              <a:p>
                <a:r>
                  <a:rPr lang="en-US" altLang="zh-CN" sz="6000" dirty="0" smtClean="0">
                    <a:solidFill>
                      <a:schemeClr val="bg1">
                        <a:lumMod val="65000"/>
                      </a:schemeClr>
                    </a:solidFill>
                    <a:latin typeface="Impact" pitchFamily="34" charset="0"/>
                    <a:ea typeface="华文琥珀" pitchFamily="2" charset="-122"/>
                  </a:rPr>
                  <a:t>3</a:t>
                </a:r>
                <a:endParaRPr lang="zh-CN" altLang="en-US" sz="6000" dirty="0">
                  <a:solidFill>
                    <a:schemeClr val="bg1">
                      <a:lumMod val="65000"/>
                    </a:schemeClr>
                  </a:solidFill>
                  <a:latin typeface="Impact" pitchFamily="34" charset="0"/>
                  <a:ea typeface="华文琥珀" pitchFamily="2" charset="-122"/>
                </a:endParaRPr>
              </a:p>
            </p:txBody>
          </p:sp>
        </p:grpSp>
        <p:sp>
          <p:nvSpPr>
            <p:cNvPr id="38" name="矩形 33"/>
            <p:cNvSpPr/>
            <p:nvPr/>
          </p:nvSpPr>
          <p:spPr>
            <a:xfrm>
              <a:off x="5120952" y="4149080"/>
              <a:ext cx="3627512" cy="10801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ea typeface="微软雅黑" pitchFamily="34" charset="-122"/>
                </a:rPr>
                <a:t>  晋升理由</a:t>
              </a:r>
              <a:endParaRPr lang="zh-CN" altLang="en-US" sz="4000" dirty="0">
                <a:ea typeface="微软雅黑" pitchFamily="34" charset="-122"/>
              </a:endParaRPr>
            </a:p>
          </p:txBody>
        </p:sp>
        <p:grpSp>
          <p:nvGrpSpPr>
            <p:cNvPr id="5" name="组合 26"/>
            <p:cNvGrpSpPr/>
            <p:nvPr/>
          </p:nvGrpSpPr>
          <p:grpSpPr>
            <a:xfrm>
              <a:off x="5120952" y="373650"/>
              <a:ext cx="3627512" cy="6087237"/>
              <a:chOff x="5148064" y="2132856"/>
              <a:chExt cx="3627512" cy="6087237"/>
            </a:xfrm>
          </p:grpSpPr>
          <p:sp>
            <p:nvSpPr>
              <p:cNvPr id="40" name="矩形 27"/>
              <p:cNvSpPr/>
              <p:nvPr/>
            </p:nvSpPr>
            <p:spPr>
              <a:xfrm>
                <a:off x="5148064" y="2132856"/>
                <a:ext cx="3627512" cy="103157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ea typeface="微软雅黑" pitchFamily="34" charset="-122"/>
                  </a:rPr>
                  <a:t>淘宝经历</a:t>
                </a:r>
                <a:endParaRPr lang="zh-CN" altLang="en-US" sz="4000" dirty="0">
                  <a:ea typeface="微软雅黑" pitchFamily="34" charset="-122"/>
                </a:endParaRPr>
              </a:p>
            </p:txBody>
          </p:sp>
          <p:sp>
            <p:nvSpPr>
              <p:cNvPr id="41" name="TextBox 40"/>
              <p:cNvSpPr txBox="1"/>
              <p:nvPr/>
            </p:nvSpPr>
            <p:spPr>
              <a:xfrm>
                <a:off x="5319192" y="7204430"/>
                <a:ext cx="623458" cy="1015663"/>
              </a:xfrm>
              <a:prstGeom prst="rect">
                <a:avLst/>
              </a:prstGeom>
              <a:noFill/>
            </p:spPr>
            <p:txBody>
              <a:bodyPr wrap="square" rtlCol="0">
                <a:spAutoFit/>
              </a:bodyPr>
              <a:lstStyle/>
              <a:p>
                <a:r>
                  <a:rPr lang="en-US" altLang="zh-CN" sz="6000" dirty="0" smtClean="0">
                    <a:latin typeface="Impact" pitchFamily="34" charset="0"/>
                    <a:ea typeface="华文琥珀" pitchFamily="2" charset="-122"/>
                  </a:rPr>
                  <a:t>5 </a:t>
                </a:r>
                <a:endParaRPr lang="zh-CN" altLang="en-US" sz="6000" dirty="0">
                  <a:latin typeface="Impact" pitchFamily="34" charset="0"/>
                  <a:ea typeface="华文琥珀" pitchFamily="2" charset="-122"/>
                </a:endParaRPr>
              </a:p>
            </p:txBody>
          </p:sp>
        </p:grpSp>
      </p:grpSp>
      <p:sp>
        <p:nvSpPr>
          <p:cNvPr id="52" name="TextBox 51"/>
          <p:cNvSpPr txBox="1"/>
          <p:nvPr/>
        </p:nvSpPr>
        <p:spPr>
          <a:xfrm>
            <a:off x="5172678" y="397113"/>
            <a:ext cx="623458" cy="1015663"/>
          </a:xfrm>
          <a:prstGeom prst="rect">
            <a:avLst/>
          </a:prstGeom>
          <a:noFill/>
        </p:spPr>
        <p:txBody>
          <a:bodyPr wrap="square" rtlCol="0">
            <a:spAutoFit/>
          </a:bodyPr>
          <a:lstStyle/>
          <a:p>
            <a:r>
              <a:rPr lang="en-US" altLang="zh-CN" sz="6000" dirty="0" smtClean="0">
                <a:solidFill>
                  <a:schemeClr val="bg1">
                    <a:lumMod val="65000"/>
                  </a:schemeClr>
                </a:solidFill>
                <a:latin typeface="Impact" pitchFamily="34" charset="0"/>
                <a:ea typeface="华文琥珀" pitchFamily="2" charset="-122"/>
              </a:rPr>
              <a:t>1</a:t>
            </a:r>
            <a:endParaRPr lang="zh-CN" altLang="en-US" sz="6000" dirty="0">
              <a:solidFill>
                <a:schemeClr val="bg1">
                  <a:lumMod val="65000"/>
                </a:schemeClr>
              </a:solidFill>
              <a:latin typeface="Impact" pitchFamily="34" charset="0"/>
              <a:ea typeface="华文琥珀" pitchFamily="2" charset="-122"/>
            </a:endParaRPr>
          </a:p>
        </p:txBody>
      </p:sp>
      <p:sp>
        <p:nvSpPr>
          <p:cNvPr id="54" name="TextBox 53"/>
          <p:cNvSpPr txBox="1"/>
          <p:nvPr/>
        </p:nvSpPr>
        <p:spPr>
          <a:xfrm>
            <a:off x="5292080" y="4213537"/>
            <a:ext cx="623458" cy="1015663"/>
          </a:xfrm>
          <a:prstGeom prst="rect">
            <a:avLst/>
          </a:prstGeom>
          <a:noFill/>
        </p:spPr>
        <p:txBody>
          <a:bodyPr wrap="square" rtlCol="0">
            <a:spAutoFit/>
          </a:bodyPr>
          <a:lstStyle/>
          <a:p>
            <a:r>
              <a:rPr lang="en-US" altLang="zh-CN" sz="6000" dirty="0" smtClean="0">
                <a:solidFill>
                  <a:schemeClr val="bg1">
                    <a:lumMod val="65000"/>
                  </a:schemeClr>
                </a:solidFill>
                <a:latin typeface="Impact" pitchFamily="34" charset="0"/>
                <a:ea typeface="华文琥珀" pitchFamily="2" charset="-122"/>
              </a:rPr>
              <a:t>4</a:t>
            </a:r>
            <a:endParaRPr lang="zh-CN" altLang="en-US" sz="6000" dirty="0">
              <a:solidFill>
                <a:schemeClr val="bg1">
                  <a:lumMod val="65000"/>
                </a:schemeClr>
              </a:solidFill>
              <a:latin typeface="Impact" pitchFamily="34" charset="0"/>
              <a:ea typeface="华文琥珀" pitchFamily="2" charset="-122"/>
            </a:endParaRPr>
          </a:p>
        </p:txBody>
      </p:sp>
      <p:sp>
        <p:nvSpPr>
          <p:cNvPr id="18" name="Rectangle 17"/>
          <p:cNvSpPr/>
          <p:nvPr/>
        </p:nvSpPr>
        <p:spPr>
          <a:xfrm>
            <a:off x="251520" y="5517232"/>
            <a:ext cx="4968552" cy="978729"/>
          </a:xfrm>
          <a:prstGeom prst="rect">
            <a:avLst/>
          </a:prstGeom>
        </p:spPr>
        <p:txBody>
          <a:bodyPr wrap="square">
            <a:spAutoFit/>
          </a:bodyPr>
          <a:lstStyle/>
          <a:p>
            <a:pPr marL="704850" lvl="1" indent="-342900">
              <a:spcBef>
                <a:spcPct val="20000"/>
              </a:spcBef>
              <a:spcAft>
                <a:spcPct val="20000"/>
              </a:spcAft>
              <a:buClr>
                <a:srgbClr val="346A6C"/>
              </a:buClr>
            </a:pPr>
            <a:r>
              <a:rPr lang="en-US" altLang="zh-CN" sz="2400" b="1" dirty="0" smtClean="0">
                <a:latin typeface="微软雅黑" pitchFamily="34" charset="-122"/>
                <a:ea typeface="微软雅黑" pitchFamily="34" charset="-122"/>
              </a:rPr>
              <a:t>5.1 </a:t>
            </a:r>
            <a:r>
              <a:rPr lang="zh-CN" altLang="en-US" sz="2400" b="1" dirty="0" smtClean="0">
                <a:latin typeface="微软雅黑" pitchFamily="34" charset="-122"/>
                <a:ea typeface="微软雅黑" pitchFamily="34" charset="-122"/>
              </a:rPr>
              <a:t>技术与业务规划</a:t>
            </a:r>
            <a:endParaRPr lang="en-US" altLang="zh-CN" sz="2400" b="1" dirty="0" smtClean="0">
              <a:latin typeface="微软雅黑" pitchFamily="34" charset="-122"/>
              <a:ea typeface="微软雅黑" pitchFamily="34" charset="-122"/>
            </a:endParaRPr>
          </a:p>
          <a:p>
            <a:pPr marL="704850" lvl="1" indent="-342900">
              <a:spcBef>
                <a:spcPct val="20000"/>
              </a:spcBef>
              <a:spcAft>
                <a:spcPct val="20000"/>
              </a:spcAft>
              <a:buClr>
                <a:srgbClr val="346A6C"/>
              </a:buClr>
            </a:pPr>
            <a:r>
              <a:rPr lang="en-US" altLang="zh-CN" sz="2400" b="1" dirty="0" smtClean="0">
                <a:latin typeface="微软雅黑" pitchFamily="34" charset="-122"/>
                <a:ea typeface="微软雅黑" pitchFamily="34" charset="-122"/>
              </a:rPr>
              <a:t>5.2 </a:t>
            </a:r>
            <a:r>
              <a:rPr lang="zh-CN" altLang="en-US" sz="2400" b="1" dirty="0" smtClean="0">
                <a:latin typeface="微软雅黑" pitchFamily="34" charset="-122"/>
                <a:ea typeface="微软雅黑" pitchFamily="34" charset="-122"/>
              </a:rPr>
              <a:t>个人成长与团队发展</a:t>
            </a:r>
            <a:endParaRPr lang="en-US" altLang="zh-CN" sz="2400" b="1"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a:xfrm>
            <a:off x="785818" y="476672"/>
            <a:ext cx="7674614" cy="596462"/>
            <a:chOff x="785818" y="476672"/>
            <a:chExt cx="7674614" cy="596462"/>
          </a:xfrm>
        </p:grpSpPr>
        <p:cxnSp>
          <p:nvCxnSpPr>
            <p:cNvPr id="3" name="直接连接符 5"/>
            <p:cNvCxnSpPr/>
            <p:nvPr/>
          </p:nvCxnSpPr>
          <p:spPr>
            <a:xfrm>
              <a:off x="785818" y="1071546"/>
              <a:ext cx="7286644" cy="1588"/>
            </a:xfrm>
            <a:prstGeom prst="line">
              <a:avLst/>
            </a:prstGeom>
            <a:ln w="2222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 name="矩形 6"/>
            <p:cNvSpPr/>
            <p:nvPr/>
          </p:nvSpPr>
          <p:spPr>
            <a:xfrm>
              <a:off x="829294" y="476672"/>
              <a:ext cx="214314" cy="5715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itchFamily="34" charset="-122"/>
                <a:ea typeface="微软雅黑" pitchFamily="34" charset="-122"/>
              </a:endParaRPr>
            </a:p>
          </p:txBody>
        </p:sp>
        <p:sp>
          <p:nvSpPr>
            <p:cNvPr id="5" name="TextBox 4"/>
            <p:cNvSpPr txBox="1"/>
            <p:nvPr/>
          </p:nvSpPr>
          <p:spPr>
            <a:xfrm>
              <a:off x="1142976" y="476673"/>
              <a:ext cx="7317456" cy="523220"/>
            </a:xfrm>
            <a:prstGeom prst="rect">
              <a:avLst/>
            </a:prstGeom>
            <a:noFill/>
          </p:spPr>
          <p:txBody>
            <a:bodyPr wrap="square" rtlCol="0">
              <a:spAutoFit/>
            </a:bodyPr>
            <a:lstStyle/>
            <a:p>
              <a:r>
                <a:rPr lang="en-US" altLang="zh-CN" sz="2800" b="1" dirty="0" smtClean="0">
                  <a:latin typeface="微软雅黑" pitchFamily="34" charset="-122"/>
                  <a:ea typeface="微软雅黑" pitchFamily="34" charset="-122"/>
                </a:rPr>
                <a:t>5.1</a:t>
              </a:r>
              <a:r>
                <a:rPr lang="zh-CN" altLang="en-US" sz="2800" b="1" dirty="0" smtClean="0">
                  <a:latin typeface="微软雅黑" pitchFamily="34" charset="-122"/>
                  <a:ea typeface="微软雅黑" pitchFamily="34" charset="-122"/>
                </a:rPr>
                <a:t> 技术与业务规划</a:t>
              </a:r>
              <a:r>
                <a:rPr lang="en-US" altLang="zh-CN"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技术与基础保障</a:t>
              </a:r>
              <a:endParaRPr lang="en-US" altLang="zh-CN" sz="2800" b="1" dirty="0" smtClean="0">
                <a:latin typeface="微软雅黑" pitchFamily="34" charset="-122"/>
                <a:ea typeface="微软雅黑" pitchFamily="34" charset="-122"/>
              </a:endParaRPr>
            </a:p>
          </p:txBody>
        </p:sp>
      </p:grpSp>
      <p:sp>
        <p:nvSpPr>
          <p:cNvPr id="16" name="Rectangle 15"/>
          <p:cNvSpPr/>
          <p:nvPr/>
        </p:nvSpPr>
        <p:spPr>
          <a:xfrm>
            <a:off x="827584" y="1124744"/>
            <a:ext cx="7560840" cy="4401205"/>
          </a:xfrm>
          <a:prstGeom prst="rect">
            <a:avLst/>
          </a:prstGeom>
        </p:spPr>
        <p:txBody>
          <a:bodyPr wrap="square">
            <a:spAutoFit/>
          </a:bodyPr>
          <a:lstStyle/>
          <a:p>
            <a:pPr marL="0" lvl="1" indent="-268288">
              <a:buClr>
                <a:srgbClr val="C00000"/>
              </a:buClr>
            </a:pPr>
            <a:r>
              <a:rPr lang="zh-CN" altLang="en-US" sz="2000" b="1" dirty="0" smtClean="0">
                <a:latin typeface="微软雅黑" pitchFamily="34" charset="-122"/>
                <a:ea typeface="微软雅黑" pitchFamily="34" charset="-122"/>
              </a:rPr>
              <a:t>增强店铺安全体系</a:t>
            </a:r>
            <a:endParaRPr lang="en-US" altLang="zh-CN" sz="20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2000" dirty="0" smtClean="0">
                <a:latin typeface="微软雅黑" pitchFamily="34" charset="-122"/>
                <a:ea typeface="微软雅黑" pitchFamily="34" charset="-122"/>
              </a:rPr>
              <a:t>基于</a:t>
            </a:r>
            <a:r>
              <a:rPr lang="zh-CN" altLang="en-US" sz="2000" dirty="0" smtClean="0">
                <a:latin typeface="微软雅黑" pitchFamily="34" charset="-122"/>
                <a:ea typeface="微软雅黑" pitchFamily="34" charset="-122"/>
              </a:rPr>
              <a:t>图像相似度的截图对比监控系统</a:t>
            </a:r>
            <a:endParaRPr lang="en-US" altLang="zh-CN" sz="20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2000" dirty="0" smtClean="0">
                <a:latin typeface="微软雅黑" pitchFamily="34" charset="-122"/>
                <a:ea typeface="微软雅黑" pitchFamily="34" charset="-122"/>
              </a:rPr>
              <a:t>与</a:t>
            </a:r>
            <a:r>
              <a:rPr lang="zh-CN" altLang="en-US" sz="2000" dirty="0" smtClean="0">
                <a:latin typeface="微软雅黑" pitchFamily="34" charset="-122"/>
                <a:ea typeface="微软雅黑" pitchFamily="34" charset="-122"/>
              </a:rPr>
              <a:t>安全部相关处罚对接；</a:t>
            </a:r>
            <a:endParaRPr lang="en-US" altLang="zh-CN" sz="20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2000" dirty="0" smtClean="0">
                <a:latin typeface="微软雅黑" pitchFamily="34" charset="-122"/>
                <a:ea typeface="微软雅黑" pitchFamily="34" charset="-122"/>
              </a:rPr>
              <a:t>前端</a:t>
            </a:r>
            <a:r>
              <a:rPr lang="zh-CN" altLang="en-US" sz="2000" dirty="0" smtClean="0">
                <a:latin typeface="微软雅黑" pitchFamily="34" charset="-122"/>
                <a:ea typeface="微软雅黑" pitchFamily="34" charset="-122"/>
              </a:rPr>
              <a:t>安全委员会进来共建</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2000" dirty="0" smtClean="0">
                <a:latin typeface="微软雅黑" pitchFamily="34" charset="-122"/>
                <a:ea typeface="微软雅黑" pitchFamily="34" charset="-122"/>
              </a:rPr>
              <a:t>防范可能通过建站，店铺页面成为数据泄漏源头</a:t>
            </a:r>
            <a:endParaRPr lang="en-US" altLang="zh-CN" sz="2000" dirty="0" smtClean="0">
              <a:latin typeface="微软雅黑" pitchFamily="34" charset="-122"/>
              <a:ea typeface="微软雅黑" pitchFamily="34" charset="-122"/>
            </a:endParaRPr>
          </a:p>
          <a:p>
            <a:pPr marL="0" lvl="1" indent="-268288">
              <a:buClr>
                <a:srgbClr val="C00000"/>
              </a:buClr>
            </a:pPr>
            <a:r>
              <a:rPr lang="zh-CN" altLang="en-US" sz="2000" b="1" dirty="0" smtClean="0">
                <a:latin typeface="微软雅黑" pitchFamily="34" charset="-122"/>
                <a:ea typeface="微软雅黑" pitchFamily="34" charset="-122"/>
              </a:rPr>
              <a:t>系统稳定性与优化</a:t>
            </a:r>
            <a:endParaRPr lang="en-US" altLang="zh-CN" sz="2000" b="1"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2000" dirty="0" smtClean="0">
                <a:latin typeface="微软雅黑" pitchFamily="34" charset="-122"/>
                <a:ea typeface="微软雅黑" pitchFamily="34" charset="-122"/>
              </a:rPr>
              <a:t>深入了解单元化部署方案，跟进并推动店铺单元化实施</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2000" dirty="0" smtClean="0">
                <a:latin typeface="微软雅黑" pitchFamily="34" charset="-122"/>
                <a:ea typeface="微软雅黑" pitchFamily="34" charset="-122"/>
              </a:rPr>
              <a:t>推动店铺稳定性的计划与</a:t>
            </a:r>
            <a:r>
              <a:rPr lang="en-US" altLang="zh-CN" sz="2000" dirty="0" smtClean="0">
                <a:latin typeface="微软雅黑" pitchFamily="34" charset="-122"/>
                <a:ea typeface="微软雅黑" pitchFamily="34" charset="-122"/>
              </a:rPr>
              <a:t>Action</a:t>
            </a:r>
            <a:r>
              <a:rPr lang="zh-CN" altLang="en-US" sz="2000" dirty="0" smtClean="0">
                <a:latin typeface="微软雅黑" pitchFamily="34" charset="-122"/>
                <a:ea typeface="微软雅黑" pitchFamily="34" charset="-122"/>
              </a:rPr>
              <a:t>全面落地</a:t>
            </a:r>
            <a:endParaRPr lang="en-US" altLang="zh-CN" sz="20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2000" dirty="0" smtClean="0">
                <a:latin typeface="微软雅黑" pitchFamily="34" charset="-122"/>
                <a:ea typeface="微软雅黑" pitchFamily="34" charset="-122"/>
              </a:rPr>
              <a:t>规范店铺业务监控日志与系统错误日志规范化；</a:t>
            </a:r>
            <a:endParaRPr lang="en-US" altLang="zh-CN" sz="20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2000" dirty="0" smtClean="0">
                <a:latin typeface="微软雅黑" pitchFamily="34" charset="-122"/>
                <a:ea typeface="微软雅黑" pitchFamily="34" charset="-122"/>
              </a:rPr>
              <a:t>进一步推动系统</a:t>
            </a:r>
            <a:r>
              <a:rPr lang="en-US" altLang="zh-CN" sz="2000" dirty="0" smtClean="0">
                <a:latin typeface="微软雅黑" pitchFamily="34" charset="-122"/>
                <a:ea typeface="微软雅黑" pitchFamily="34" charset="-122"/>
              </a:rPr>
              <a:t>Owner</a:t>
            </a:r>
            <a:r>
              <a:rPr lang="zh-CN" altLang="en-US" sz="2000" dirty="0" smtClean="0">
                <a:latin typeface="微软雅黑" pitchFamily="34" charset="-122"/>
                <a:ea typeface="微软雅黑" pitchFamily="34" charset="-122"/>
              </a:rPr>
              <a:t>精神及完善</a:t>
            </a:r>
            <a:r>
              <a:rPr lang="en-US" altLang="zh-CN" sz="2000" dirty="0" smtClean="0">
                <a:latin typeface="微软雅黑" pitchFamily="34" charset="-122"/>
                <a:ea typeface="微软雅黑" pitchFamily="34" charset="-122"/>
              </a:rPr>
              <a:t>backup</a:t>
            </a:r>
            <a:r>
              <a:rPr lang="zh-CN" altLang="en-US" sz="2000" dirty="0" smtClean="0">
                <a:latin typeface="微软雅黑" pitchFamily="34" charset="-122"/>
                <a:ea typeface="微软雅黑" pitchFamily="34" charset="-122"/>
              </a:rPr>
              <a:t>机制，提高店铺平台团队线上稳定性意识；</a:t>
            </a:r>
            <a:endParaRPr lang="en-US" altLang="zh-CN" sz="20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2000" dirty="0" smtClean="0">
                <a:latin typeface="微软雅黑" pitchFamily="34" charset="-122"/>
                <a:ea typeface="微软雅黑" pitchFamily="34" charset="-122"/>
              </a:rPr>
              <a:t>店铺浏览系统装修进</a:t>
            </a:r>
            <a:r>
              <a:rPr lang="en-US" altLang="zh-CN" sz="2000" dirty="0" smtClean="0">
                <a:latin typeface="微软雅黑" pitchFamily="34" charset="-122"/>
                <a:ea typeface="微软雅黑" pitchFamily="34" charset="-122"/>
              </a:rPr>
              <a:t>CDN</a:t>
            </a:r>
            <a:r>
              <a:rPr lang="zh-CN" altLang="en-US" sz="2000" dirty="0" smtClean="0">
                <a:latin typeface="微软雅黑" pitchFamily="34" charset="-122"/>
                <a:ea typeface="微软雅黑" pitchFamily="34" charset="-122"/>
              </a:rPr>
              <a:t>并接入统一</a:t>
            </a:r>
            <a:r>
              <a:rPr lang="en-US" altLang="zh-CN" sz="2000" dirty="0" err="1" smtClean="0">
                <a:latin typeface="微软雅黑" pitchFamily="34" charset="-122"/>
                <a:ea typeface="微软雅黑" pitchFamily="34" charset="-122"/>
              </a:rPr>
              <a:t>webcache</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2000" dirty="0" smtClean="0">
                <a:latin typeface="微软雅黑" pitchFamily="34" charset="-122"/>
                <a:ea typeface="微软雅黑" pitchFamily="34" charset="-122"/>
              </a:rPr>
              <a:t>推动对大模块渲染的进一步控制和优化，监控装修链路的功能稳定性</a:t>
            </a:r>
            <a:endParaRPr lang="en-US" altLang="zh-CN" sz="20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a:xfrm>
            <a:off x="785818" y="476672"/>
            <a:ext cx="7674614" cy="596462"/>
            <a:chOff x="785818" y="476672"/>
            <a:chExt cx="7674614" cy="596462"/>
          </a:xfrm>
        </p:grpSpPr>
        <p:cxnSp>
          <p:nvCxnSpPr>
            <p:cNvPr id="3" name="直接连接符 5"/>
            <p:cNvCxnSpPr/>
            <p:nvPr/>
          </p:nvCxnSpPr>
          <p:spPr>
            <a:xfrm>
              <a:off x="785818" y="1071546"/>
              <a:ext cx="7286644" cy="1588"/>
            </a:xfrm>
            <a:prstGeom prst="line">
              <a:avLst/>
            </a:prstGeom>
            <a:ln w="2222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 name="矩形 6"/>
            <p:cNvSpPr/>
            <p:nvPr/>
          </p:nvSpPr>
          <p:spPr>
            <a:xfrm>
              <a:off x="829294" y="476672"/>
              <a:ext cx="214314" cy="5715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itchFamily="34" charset="-122"/>
                <a:ea typeface="微软雅黑" pitchFamily="34" charset="-122"/>
              </a:endParaRPr>
            </a:p>
          </p:txBody>
        </p:sp>
        <p:sp>
          <p:nvSpPr>
            <p:cNvPr id="5" name="TextBox 4"/>
            <p:cNvSpPr txBox="1"/>
            <p:nvPr/>
          </p:nvSpPr>
          <p:spPr>
            <a:xfrm>
              <a:off x="1142976" y="476673"/>
              <a:ext cx="7317456" cy="523220"/>
            </a:xfrm>
            <a:prstGeom prst="rect">
              <a:avLst/>
            </a:prstGeom>
            <a:noFill/>
          </p:spPr>
          <p:txBody>
            <a:bodyPr wrap="square" rtlCol="0">
              <a:spAutoFit/>
            </a:bodyPr>
            <a:lstStyle/>
            <a:p>
              <a:r>
                <a:rPr lang="en-US" altLang="zh-CN" sz="2800" b="1" dirty="0" smtClean="0">
                  <a:latin typeface="微软雅黑" pitchFamily="34" charset="-122"/>
                  <a:ea typeface="微软雅黑" pitchFamily="34" charset="-122"/>
                </a:rPr>
                <a:t>5.1 </a:t>
              </a:r>
              <a:r>
                <a:rPr lang="zh-CN" altLang="en-US" sz="2800" b="1" dirty="0" smtClean="0">
                  <a:latin typeface="微软雅黑" pitchFamily="34" charset="-122"/>
                  <a:ea typeface="微软雅黑" pitchFamily="34" charset="-122"/>
                </a:rPr>
                <a:t>技术与业务规划</a:t>
              </a:r>
              <a:r>
                <a:rPr lang="en-US" altLang="zh-CN" sz="2800" b="1" dirty="0" smtClean="0">
                  <a:latin typeface="微软雅黑" pitchFamily="34" charset="-122"/>
                  <a:ea typeface="微软雅黑" pitchFamily="34" charset="-122"/>
                </a:rPr>
                <a:t>—</a:t>
              </a:r>
              <a:r>
                <a:rPr lang="zh-CN" altLang="en-US" sz="2800" b="1" dirty="0" smtClean="0">
                  <a:latin typeface="微软雅黑" pitchFamily="34" charset="-122"/>
                  <a:ea typeface="微软雅黑" pitchFamily="34" charset="-122"/>
                </a:rPr>
                <a:t>建站</a:t>
              </a:r>
              <a:r>
                <a:rPr lang="zh-CN" altLang="en-US" sz="2800" b="1" dirty="0" smtClean="0">
                  <a:latin typeface="微软雅黑" pitchFamily="34" charset="-122"/>
                  <a:ea typeface="微软雅黑" pitchFamily="34" charset="-122"/>
                </a:rPr>
                <a:t>平台</a:t>
              </a:r>
              <a:r>
                <a:rPr lang="en-US" altLang="zh-CN" sz="2800" b="1" dirty="0" smtClean="0">
                  <a:latin typeface="微软雅黑" pitchFamily="34" charset="-122"/>
                  <a:ea typeface="微软雅黑" pitchFamily="34" charset="-122"/>
                </a:rPr>
                <a:t>&amp;</a:t>
              </a:r>
              <a:r>
                <a:rPr lang="zh-CN" altLang="en-US" sz="2800" b="1" dirty="0" smtClean="0">
                  <a:latin typeface="微软雅黑" pitchFamily="34" charset="-122"/>
                  <a:ea typeface="微软雅黑" pitchFamily="34" charset="-122"/>
                </a:rPr>
                <a:t>活动平台</a:t>
              </a:r>
              <a:endParaRPr lang="en-US" altLang="zh-CN" sz="2800" b="1" dirty="0" smtClean="0">
                <a:latin typeface="微软雅黑" pitchFamily="34" charset="-122"/>
                <a:ea typeface="微软雅黑" pitchFamily="34" charset="-122"/>
              </a:endParaRPr>
            </a:p>
          </p:txBody>
        </p:sp>
      </p:grpSp>
      <p:sp>
        <p:nvSpPr>
          <p:cNvPr id="8" name="Rectangle 7"/>
          <p:cNvSpPr/>
          <p:nvPr/>
        </p:nvSpPr>
        <p:spPr>
          <a:xfrm>
            <a:off x="827584" y="1124745"/>
            <a:ext cx="7416824" cy="5386090"/>
          </a:xfrm>
          <a:prstGeom prst="rect">
            <a:avLst/>
          </a:prstGeom>
        </p:spPr>
        <p:txBody>
          <a:bodyPr wrap="square">
            <a:spAutoFit/>
          </a:bodyPr>
          <a:lstStyle/>
          <a:p>
            <a:pPr marL="0" lvl="1" indent="-268288">
              <a:buClr>
                <a:srgbClr val="C00000"/>
              </a:buClr>
            </a:pPr>
            <a:r>
              <a:rPr lang="zh-CN" altLang="en-US" sz="2000" b="1" dirty="0" smtClean="0">
                <a:latin typeface="微软雅黑" pitchFamily="34" charset="-122"/>
                <a:ea typeface="微软雅黑" pitchFamily="34" charset="-122"/>
              </a:rPr>
              <a:t>建站平台</a:t>
            </a:r>
            <a:endParaRPr lang="en-US" altLang="zh-CN" sz="2000" b="1"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2000" dirty="0" smtClean="0">
                <a:latin typeface="微软雅黑" pitchFamily="34" charset="-122"/>
                <a:ea typeface="微软雅黑" pitchFamily="34" charset="-122"/>
              </a:rPr>
              <a:t>多端展示：</a:t>
            </a:r>
            <a:r>
              <a:rPr lang="en-US" altLang="zh-CN" sz="2000" dirty="0" smtClean="0">
                <a:latin typeface="微软雅黑" pitchFamily="34" charset="-122"/>
                <a:ea typeface="微软雅黑" pitchFamily="34" charset="-122"/>
              </a:rPr>
              <a:t>PC-</a:t>
            </a:r>
            <a:r>
              <a:rPr lang="zh-CN" altLang="en-US" sz="2000" dirty="0" smtClean="0">
                <a:latin typeface="微软雅黑" pitchFamily="34" charset="-122"/>
                <a:ea typeface="微软雅黑" pitchFamily="34" charset="-122"/>
              </a:rPr>
              <a:t>无线打通，在活动页面推广开逐步在店铺全部页面落地。</a:t>
            </a:r>
            <a:endParaRPr lang="en-US" altLang="zh-CN" sz="20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2000" dirty="0" smtClean="0">
                <a:latin typeface="微软雅黑" pitchFamily="34" charset="-122"/>
                <a:ea typeface="微软雅黑" pitchFamily="34" charset="-122"/>
              </a:rPr>
              <a:t>推动混合建站（</a:t>
            </a:r>
            <a:r>
              <a:rPr lang="zh-CN" altLang="en-US" sz="2000" dirty="0" smtClean="0">
                <a:latin typeface="微软雅黑" pitchFamily="34" charset="-122"/>
                <a:ea typeface="微软雅黑" pitchFamily="34" charset="-122"/>
              </a:rPr>
              <a:t>拖拽版</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编码版</a:t>
            </a:r>
            <a:r>
              <a:rPr lang="en-US" altLang="zh-CN" sz="2000" dirty="0" smtClean="0">
                <a:latin typeface="微软雅黑" pitchFamily="34" charset="-122"/>
                <a:ea typeface="微软雅黑" pitchFamily="34" charset="-122"/>
              </a:rPr>
              <a:t>TAE</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的进</a:t>
            </a:r>
            <a:r>
              <a:rPr lang="zh-CN" altLang="en-US" sz="2000" dirty="0" smtClean="0">
                <a:latin typeface="微软雅黑" pitchFamily="34" charset="-122"/>
                <a:ea typeface="微软雅黑" pitchFamily="34" charset="-122"/>
              </a:rPr>
              <a:t>一步</a:t>
            </a:r>
            <a:r>
              <a:rPr lang="zh-CN" altLang="en-US" sz="2000" dirty="0" smtClean="0">
                <a:latin typeface="微软雅黑" pitchFamily="34" charset="-122"/>
                <a:ea typeface="微软雅黑" pitchFamily="34" charset="-122"/>
              </a:rPr>
              <a:t>产品化</a:t>
            </a:r>
            <a:endParaRPr lang="en-US" altLang="zh-CN" sz="20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2000" dirty="0" smtClean="0">
                <a:latin typeface="微软雅黑" pitchFamily="34" charset="-122"/>
                <a:ea typeface="微软雅黑" pitchFamily="34" charset="-122"/>
              </a:rPr>
              <a:t>跟无线团队共建，完成无线开放全链路建站</a:t>
            </a:r>
            <a:endParaRPr lang="en-US" altLang="zh-CN" sz="20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2000" dirty="0" smtClean="0">
                <a:latin typeface="微软雅黑" pitchFamily="34" charset="-122"/>
                <a:ea typeface="微软雅黑" pitchFamily="34" charset="-122"/>
              </a:rPr>
              <a:t>基于无线最新的</a:t>
            </a:r>
            <a:r>
              <a:rPr lang="en-US" altLang="zh-CN" sz="2000" dirty="0" err="1" smtClean="0">
                <a:latin typeface="微软雅黑" pitchFamily="34" charset="-122"/>
                <a:ea typeface="微软雅黑" pitchFamily="34" charset="-122"/>
              </a:rPr>
              <a:t>WeAPP</a:t>
            </a:r>
            <a:r>
              <a:rPr lang="zh-CN" altLang="en-US" sz="2000" dirty="0" smtClean="0">
                <a:latin typeface="微软雅黑" pitchFamily="34" charset="-122"/>
                <a:ea typeface="微软雅黑" pitchFamily="34" charset="-122"/>
              </a:rPr>
              <a:t>开放协议和规范，垂直建站全链路产品化。</a:t>
            </a:r>
            <a:endParaRPr lang="en-US" altLang="zh-CN" sz="2000" dirty="0" smtClean="0">
              <a:latin typeface="微软雅黑" pitchFamily="34" charset="-122"/>
              <a:ea typeface="微软雅黑" pitchFamily="34" charset="-122"/>
            </a:endParaRPr>
          </a:p>
          <a:p>
            <a:pPr marL="0" lvl="1" indent="-268288">
              <a:buClr>
                <a:srgbClr val="C00000"/>
              </a:buClr>
            </a:pPr>
            <a:r>
              <a:rPr lang="zh-CN" altLang="en-US" sz="2400" b="1" dirty="0" smtClean="0">
                <a:latin typeface="微软雅黑" pitchFamily="34" charset="-122"/>
                <a:ea typeface="微软雅黑" pitchFamily="34" charset="-122"/>
              </a:rPr>
              <a:t>活动平台</a:t>
            </a:r>
            <a:endParaRPr lang="en-US" altLang="zh-CN" sz="2400" b="1"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2000" dirty="0" smtClean="0">
                <a:latin typeface="微软雅黑" pitchFamily="34" charset="-122"/>
                <a:ea typeface="微软雅黑" pitchFamily="34" charset="-122"/>
              </a:rPr>
              <a:t>支持活动搜索；类型聚合并在更多渠道透出；</a:t>
            </a:r>
            <a:endParaRPr lang="en-US" altLang="zh-CN" sz="20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2000" dirty="0" smtClean="0">
                <a:latin typeface="微软雅黑" pitchFamily="34" charset="-122"/>
                <a:ea typeface="微软雅黑" pitchFamily="34" charset="-122"/>
              </a:rPr>
              <a:t>推动更多的营销工具类活动接入</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2000" dirty="0" smtClean="0">
                <a:latin typeface="微软雅黑" pitchFamily="34" charset="-122"/>
                <a:ea typeface="微软雅黑" pitchFamily="34" charset="-122"/>
              </a:rPr>
              <a:t>推动活动平台成为卖家优质活动内容产生的平台，向无线，搜索等输出。</a:t>
            </a:r>
            <a:endParaRPr lang="en-US" altLang="zh-CN" sz="20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2000" dirty="0" smtClean="0">
                <a:latin typeface="微软雅黑" pitchFamily="34" charset="-122"/>
                <a:ea typeface="微软雅黑" pitchFamily="34" charset="-122"/>
              </a:rPr>
              <a:t>在店铺首页，搜索页打造第三个确定性页面，支持自动聚合生成各种活动品频道。</a:t>
            </a:r>
            <a:endParaRPr lang="en-US" altLang="zh-CN" sz="20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2000" dirty="0" smtClean="0">
                <a:latin typeface="微软雅黑" pitchFamily="34" charset="-122"/>
                <a:ea typeface="微软雅黑" pitchFamily="34" charset="-122"/>
              </a:rPr>
              <a:t>提高活动预置页产品化程度，对接天猫，淘宝活动招商</a:t>
            </a:r>
            <a:r>
              <a:rPr lang="zh-CN" altLang="en-US" sz="2000" dirty="0" smtClean="0">
                <a:latin typeface="微软雅黑" pitchFamily="34" charset="-122"/>
                <a:ea typeface="微软雅黑" pitchFamily="34" charset="-122"/>
              </a:rPr>
              <a:t>平台</a:t>
            </a:r>
            <a:endParaRPr lang="en-US" altLang="zh-CN" sz="20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2000" dirty="0" smtClean="0">
                <a:latin typeface="微软雅黑" pitchFamily="34" charset="-122"/>
                <a:ea typeface="微软雅黑" pitchFamily="34" charset="-122"/>
              </a:rPr>
              <a:t>将</a:t>
            </a:r>
            <a:r>
              <a:rPr lang="zh-CN" altLang="en-US" sz="2000" dirty="0" smtClean="0">
                <a:latin typeface="微软雅黑" pitchFamily="34" charset="-122"/>
                <a:ea typeface="微软雅黑" pitchFamily="34" charset="-122"/>
              </a:rPr>
              <a:t>活动中心打造成支持卖家日常运营活动的工具，提高卖家做一次日常活动的全链路的产品化</a:t>
            </a:r>
            <a:r>
              <a:rPr lang="zh-CN" altLang="en-US" sz="2000" dirty="0" smtClean="0">
                <a:latin typeface="微软雅黑" pitchFamily="34" charset="-122"/>
                <a:ea typeface="微软雅黑" pitchFamily="34" charset="-122"/>
              </a:rPr>
              <a:t>。</a:t>
            </a:r>
            <a:endParaRPr lang="en-US" altLang="zh-CN" sz="1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直接连接符 18"/>
          <p:cNvCxnSpPr/>
          <p:nvPr/>
        </p:nvCxnSpPr>
        <p:spPr>
          <a:xfrm>
            <a:off x="323528" y="2708920"/>
            <a:ext cx="8424936" cy="0"/>
          </a:xfrm>
          <a:prstGeom prst="line">
            <a:avLst/>
          </a:prstGeom>
          <a:ln w="317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2" name="Group 33"/>
          <p:cNvGrpSpPr/>
          <p:nvPr/>
        </p:nvGrpSpPr>
        <p:grpSpPr>
          <a:xfrm>
            <a:off x="5120952" y="373650"/>
            <a:ext cx="3627512" cy="6223702"/>
            <a:chOff x="5120952" y="373650"/>
            <a:chExt cx="3627512" cy="6223702"/>
          </a:xfrm>
        </p:grpSpPr>
        <p:sp>
          <p:nvSpPr>
            <p:cNvPr id="48" name="矩形 27"/>
            <p:cNvSpPr/>
            <p:nvPr/>
          </p:nvSpPr>
          <p:spPr>
            <a:xfrm>
              <a:off x="5120952" y="1628800"/>
              <a:ext cx="3627512" cy="10315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ea typeface="微软雅黑" pitchFamily="34" charset="-122"/>
                </a:rPr>
                <a:t>建站架构</a:t>
              </a:r>
              <a:endParaRPr lang="zh-CN" altLang="en-US" sz="4000" dirty="0">
                <a:ea typeface="微软雅黑" pitchFamily="34" charset="-122"/>
              </a:endParaRPr>
            </a:p>
          </p:txBody>
        </p:sp>
        <p:grpSp>
          <p:nvGrpSpPr>
            <p:cNvPr id="3" name="组合 29"/>
            <p:cNvGrpSpPr/>
            <p:nvPr/>
          </p:nvGrpSpPr>
          <p:grpSpPr>
            <a:xfrm>
              <a:off x="5120952" y="2852936"/>
              <a:ext cx="3627512" cy="984980"/>
              <a:chOff x="5148064" y="2132856"/>
              <a:chExt cx="3627512" cy="1428760"/>
            </a:xfrm>
          </p:grpSpPr>
          <p:sp>
            <p:nvSpPr>
              <p:cNvPr id="44" name="矩形 30"/>
              <p:cNvSpPr/>
              <p:nvPr/>
            </p:nvSpPr>
            <p:spPr>
              <a:xfrm>
                <a:off x="5148064" y="2132856"/>
                <a:ext cx="3627512" cy="14287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ea typeface="微软雅黑" pitchFamily="34" charset="-122"/>
                  </a:rPr>
                  <a:t>主要项目</a:t>
                </a:r>
                <a:endParaRPr lang="zh-CN" altLang="en-US" sz="4000" dirty="0">
                  <a:ea typeface="微软雅黑" pitchFamily="34" charset="-122"/>
                </a:endParaRPr>
              </a:p>
            </p:txBody>
          </p:sp>
          <p:sp>
            <p:nvSpPr>
              <p:cNvPr id="45" name="TextBox 44"/>
              <p:cNvSpPr txBox="1"/>
              <p:nvPr/>
            </p:nvSpPr>
            <p:spPr>
              <a:xfrm>
                <a:off x="5247184" y="2204864"/>
                <a:ext cx="623458" cy="1015663"/>
              </a:xfrm>
              <a:prstGeom prst="rect">
                <a:avLst/>
              </a:prstGeom>
              <a:noFill/>
            </p:spPr>
            <p:txBody>
              <a:bodyPr wrap="square" rtlCol="0">
                <a:spAutoFit/>
              </a:bodyPr>
              <a:lstStyle/>
              <a:p>
                <a:r>
                  <a:rPr lang="en-US" altLang="zh-CN" sz="6000" dirty="0" smtClean="0">
                    <a:solidFill>
                      <a:schemeClr val="bg1">
                        <a:lumMod val="65000"/>
                      </a:schemeClr>
                    </a:solidFill>
                    <a:latin typeface="Impact" pitchFamily="34" charset="0"/>
                    <a:ea typeface="华文琥珀" pitchFamily="2" charset="-122"/>
                  </a:rPr>
                  <a:t>3</a:t>
                </a:r>
                <a:endParaRPr lang="zh-CN" altLang="en-US" sz="6000" dirty="0">
                  <a:solidFill>
                    <a:schemeClr val="bg1">
                      <a:lumMod val="65000"/>
                    </a:schemeClr>
                  </a:solidFill>
                  <a:latin typeface="Impact" pitchFamily="34" charset="0"/>
                  <a:ea typeface="华文琥珀" pitchFamily="2" charset="-122"/>
                </a:endParaRPr>
              </a:p>
            </p:txBody>
          </p:sp>
        </p:grpSp>
        <p:grpSp>
          <p:nvGrpSpPr>
            <p:cNvPr id="4" name="组合 32"/>
            <p:cNvGrpSpPr/>
            <p:nvPr/>
          </p:nvGrpSpPr>
          <p:grpSpPr>
            <a:xfrm>
              <a:off x="5120952" y="4149080"/>
              <a:ext cx="3627512" cy="1080120"/>
              <a:chOff x="5148064" y="2132856"/>
              <a:chExt cx="3627512" cy="1428760"/>
            </a:xfrm>
          </p:grpSpPr>
          <p:sp>
            <p:nvSpPr>
              <p:cNvPr id="42" name="矩形 33"/>
              <p:cNvSpPr/>
              <p:nvPr/>
            </p:nvSpPr>
            <p:spPr>
              <a:xfrm>
                <a:off x="5148064" y="2132856"/>
                <a:ext cx="3627512" cy="14287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ea typeface="微软雅黑" pitchFamily="34" charset="-122"/>
                  </a:rPr>
                  <a:t>  晋升理由</a:t>
                </a:r>
                <a:endParaRPr lang="zh-CN" altLang="en-US" sz="4000" dirty="0">
                  <a:ea typeface="微软雅黑" pitchFamily="34" charset="-122"/>
                </a:endParaRPr>
              </a:p>
            </p:txBody>
          </p:sp>
          <p:sp>
            <p:nvSpPr>
              <p:cNvPr id="43" name="TextBox 42"/>
              <p:cNvSpPr txBox="1"/>
              <p:nvPr/>
            </p:nvSpPr>
            <p:spPr>
              <a:xfrm>
                <a:off x="5316694" y="2204864"/>
                <a:ext cx="623458" cy="1015663"/>
              </a:xfrm>
              <a:prstGeom prst="rect">
                <a:avLst/>
              </a:prstGeom>
              <a:noFill/>
            </p:spPr>
            <p:txBody>
              <a:bodyPr wrap="square" rtlCol="0">
                <a:spAutoFit/>
              </a:bodyPr>
              <a:lstStyle/>
              <a:p>
                <a:r>
                  <a:rPr lang="en-US" altLang="zh-CN" sz="6000" dirty="0" smtClean="0">
                    <a:solidFill>
                      <a:schemeClr val="bg1">
                        <a:lumMod val="65000"/>
                      </a:schemeClr>
                    </a:solidFill>
                    <a:latin typeface="Impact" pitchFamily="34" charset="0"/>
                    <a:ea typeface="华文琥珀" pitchFamily="2" charset="-122"/>
                  </a:rPr>
                  <a:t>4</a:t>
                </a:r>
                <a:endParaRPr lang="zh-CN" altLang="en-US" sz="6000" dirty="0">
                  <a:solidFill>
                    <a:schemeClr val="bg1">
                      <a:lumMod val="65000"/>
                    </a:schemeClr>
                  </a:solidFill>
                  <a:latin typeface="Impact" pitchFamily="34" charset="0"/>
                  <a:ea typeface="华文琥珀" pitchFamily="2" charset="-122"/>
                </a:endParaRPr>
              </a:p>
            </p:txBody>
          </p:sp>
        </p:grpSp>
        <p:sp>
          <p:nvSpPr>
            <p:cNvPr id="38" name="矩形 33"/>
            <p:cNvSpPr/>
            <p:nvPr/>
          </p:nvSpPr>
          <p:spPr>
            <a:xfrm>
              <a:off x="5120952" y="5517232"/>
              <a:ext cx="3627512" cy="10801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ea typeface="微软雅黑" pitchFamily="34" charset="-122"/>
                </a:rPr>
                <a:t>  未来展望</a:t>
              </a:r>
              <a:endParaRPr lang="zh-CN" altLang="en-US" sz="4000" dirty="0">
                <a:ea typeface="微软雅黑" pitchFamily="34" charset="-122"/>
              </a:endParaRPr>
            </a:p>
          </p:txBody>
        </p:sp>
        <p:grpSp>
          <p:nvGrpSpPr>
            <p:cNvPr id="5" name="组合 26"/>
            <p:cNvGrpSpPr/>
            <p:nvPr/>
          </p:nvGrpSpPr>
          <p:grpSpPr>
            <a:xfrm>
              <a:off x="5120952" y="373650"/>
              <a:ext cx="3627512" cy="2270813"/>
              <a:chOff x="5148064" y="2132856"/>
              <a:chExt cx="3627512" cy="2270813"/>
            </a:xfrm>
          </p:grpSpPr>
          <p:sp>
            <p:nvSpPr>
              <p:cNvPr id="40" name="矩形 27"/>
              <p:cNvSpPr/>
              <p:nvPr/>
            </p:nvSpPr>
            <p:spPr>
              <a:xfrm>
                <a:off x="5148064" y="2132856"/>
                <a:ext cx="3627512" cy="103157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ea typeface="微软雅黑" pitchFamily="34" charset="-122"/>
                  </a:rPr>
                  <a:t>淘宝经历</a:t>
                </a:r>
                <a:endParaRPr lang="zh-CN" altLang="en-US" sz="4000" dirty="0">
                  <a:ea typeface="微软雅黑" pitchFamily="34" charset="-122"/>
                </a:endParaRPr>
              </a:p>
            </p:txBody>
          </p:sp>
          <p:sp>
            <p:nvSpPr>
              <p:cNvPr id="41" name="TextBox 40"/>
              <p:cNvSpPr txBox="1"/>
              <p:nvPr/>
            </p:nvSpPr>
            <p:spPr>
              <a:xfrm>
                <a:off x="5175176" y="3388006"/>
                <a:ext cx="623458" cy="1015663"/>
              </a:xfrm>
              <a:prstGeom prst="rect">
                <a:avLst/>
              </a:prstGeom>
              <a:noFill/>
            </p:spPr>
            <p:txBody>
              <a:bodyPr wrap="square" rtlCol="0">
                <a:spAutoFit/>
              </a:bodyPr>
              <a:lstStyle/>
              <a:p>
                <a:r>
                  <a:rPr lang="en-US" altLang="zh-CN" sz="6000" dirty="0" smtClean="0">
                    <a:latin typeface="Impact" pitchFamily="34" charset="0"/>
                    <a:ea typeface="华文琥珀" pitchFamily="2" charset="-122"/>
                  </a:rPr>
                  <a:t>2</a:t>
                </a:r>
                <a:endParaRPr lang="zh-CN" altLang="en-US" sz="6000" dirty="0">
                  <a:latin typeface="Impact" pitchFamily="34" charset="0"/>
                  <a:ea typeface="华文琥珀" pitchFamily="2" charset="-122"/>
                </a:endParaRPr>
              </a:p>
            </p:txBody>
          </p:sp>
        </p:grpSp>
      </p:grpSp>
      <p:sp>
        <p:nvSpPr>
          <p:cNvPr id="52" name="TextBox 51"/>
          <p:cNvSpPr txBox="1"/>
          <p:nvPr/>
        </p:nvSpPr>
        <p:spPr>
          <a:xfrm>
            <a:off x="5172678" y="397113"/>
            <a:ext cx="623458" cy="1015663"/>
          </a:xfrm>
          <a:prstGeom prst="rect">
            <a:avLst/>
          </a:prstGeom>
          <a:noFill/>
        </p:spPr>
        <p:txBody>
          <a:bodyPr wrap="square" rtlCol="0">
            <a:spAutoFit/>
          </a:bodyPr>
          <a:lstStyle/>
          <a:p>
            <a:r>
              <a:rPr lang="en-US" altLang="zh-CN" sz="6000" dirty="0" smtClean="0">
                <a:solidFill>
                  <a:schemeClr val="bg1">
                    <a:lumMod val="65000"/>
                  </a:schemeClr>
                </a:solidFill>
                <a:latin typeface="Impact" pitchFamily="34" charset="0"/>
                <a:ea typeface="华文琥珀" pitchFamily="2" charset="-122"/>
              </a:rPr>
              <a:t>1</a:t>
            </a:r>
            <a:endParaRPr lang="zh-CN" altLang="en-US" sz="6000" dirty="0">
              <a:solidFill>
                <a:schemeClr val="bg1">
                  <a:lumMod val="65000"/>
                </a:schemeClr>
              </a:solidFill>
              <a:latin typeface="Impact" pitchFamily="34" charset="0"/>
              <a:ea typeface="华文琥珀" pitchFamily="2" charset="-122"/>
            </a:endParaRPr>
          </a:p>
        </p:txBody>
      </p:sp>
      <p:sp>
        <p:nvSpPr>
          <p:cNvPr id="53" name="Rectangle 7"/>
          <p:cNvSpPr>
            <a:spLocks noChangeArrowheads="1"/>
          </p:cNvSpPr>
          <p:nvPr/>
        </p:nvSpPr>
        <p:spPr bwMode="auto">
          <a:xfrm>
            <a:off x="179512" y="2852936"/>
            <a:ext cx="4824536" cy="978729"/>
          </a:xfrm>
          <a:prstGeom prst="rect">
            <a:avLst/>
          </a:prstGeom>
          <a:noFill/>
          <a:ln w="9525">
            <a:noFill/>
            <a:miter lim="800000"/>
            <a:headEnd/>
            <a:tailEnd/>
          </a:ln>
        </p:spPr>
        <p:txBody>
          <a:bodyPr wrap="square">
            <a:spAutoFit/>
          </a:bodyPr>
          <a:lstStyle/>
          <a:p>
            <a:pPr marL="704850" lvl="1" indent="-342900">
              <a:spcBef>
                <a:spcPct val="20000"/>
              </a:spcBef>
              <a:spcAft>
                <a:spcPct val="20000"/>
              </a:spcAft>
              <a:buClr>
                <a:srgbClr val="346A6C"/>
              </a:buClr>
            </a:pPr>
            <a:r>
              <a:rPr lang="en-US" altLang="zh-CN" sz="2400" b="1" dirty="0" smtClean="0">
                <a:latin typeface="微软雅黑" pitchFamily="34" charset="-122"/>
                <a:ea typeface="微软雅黑" pitchFamily="34" charset="-122"/>
              </a:rPr>
              <a:t>2.1 </a:t>
            </a:r>
            <a:r>
              <a:rPr lang="zh-CN" altLang="en-US" sz="2400" b="1" dirty="0" smtClean="0">
                <a:latin typeface="微软雅黑" pitchFamily="34" charset="-122"/>
                <a:ea typeface="微软雅黑" pitchFamily="34" charset="-122"/>
              </a:rPr>
              <a:t>老店铺的业务技术架构</a:t>
            </a:r>
            <a:endParaRPr lang="en-US" altLang="zh-CN" sz="2400" b="1" dirty="0" smtClean="0">
              <a:latin typeface="微软雅黑" pitchFamily="34" charset="-122"/>
              <a:ea typeface="微软雅黑" pitchFamily="34" charset="-122"/>
            </a:endParaRPr>
          </a:p>
          <a:p>
            <a:pPr marL="704850" lvl="1" indent="-342900">
              <a:spcBef>
                <a:spcPct val="20000"/>
              </a:spcBef>
              <a:spcAft>
                <a:spcPct val="20000"/>
              </a:spcAft>
              <a:buClr>
                <a:srgbClr val="346A6C"/>
              </a:buClr>
            </a:pPr>
            <a:r>
              <a:rPr lang="en-US" altLang="zh-CN" sz="2400" b="1" dirty="0" smtClean="0">
                <a:latin typeface="微软雅黑" pitchFamily="34" charset="-122"/>
                <a:ea typeface="微软雅黑" pitchFamily="34" charset="-122"/>
              </a:rPr>
              <a:t>2.2 </a:t>
            </a:r>
            <a:r>
              <a:rPr lang="zh-CN" altLang="en-US" sz="2400" b="1" dirty="0" smtClean="0">
                <a:latin typeface="微软雅黑" pitchFamily="34" charset="-122"/>
                <a:ea typeface="微软雅黑" pitchFamily="34" charset="-122"/>
              </a:rPr>
              <a:t>建站平台的业务技术架构</a:t>
            </a:r>
            <a:endParaRPr lang="en-US" altLang="zh-CN" sz="2400" b="1" dirty="0" smtClean="0">
              <a:latin typeface="微软雅黑" pitchFamily="34" charset="-122"/>
              <a:ea typeface="微软雅黑" pitchFamily="34" charset="-122"/>
            </a:endParaRPr>
          </a:p>
        </p:txBody>
      </p:sp>
      <p:sp>
        <p:nvSpPr>
          <p:cNvPr id="54" name="TextBox 53"/>
          <p:cNvSpPr txBox="1"/>
          <p:nvPr/>
        </p:nvSpPr>
        <p:spPr>
          <a:xfrm>
            <a:off x="5292080" y="5581689"/>
            <a:ext cx="623458" cy="1015663"/>
          </a:xfrm>
          <a:prstGeom prst="rect">
            <a:avLst/>
          </a:prstGeom>
          <a:noFill/>
        </p:spPr>
        <p:txBody>
          <a:bodyPr wrap="square" rtlCol="0">
            <a:spAutoFit/>
          </a:bodyPr>
          <a:lstStyle/>
          <a:p>
            <a:r>
              <a:rPr lang="en-US" altLang="zh-CN" sz="6000" dirty="0" smtClean="0">
                <a:solidFill>
                  <a:schemeClr val="bg1">
                    <a:lumMod val="65000"/>
                  </a:schemeClr>
                </a:solidFill>
                <a:latin typeface="Impact" pitchFamily="34" charset="0"/>
                <a:ea typeface="华文琥珀" pitchFamily="2" charset="-122"/>
              </a:rPr>
              <a:t>5</a:t>
            </a:r>
            <a:endParaRPr lang="zh-CN" altLang="en-US" sz="6000" dirty="0">
              <a:solidFill>
                <a:schemeClr val="bg1">
                  <a:lumMod val="65000"/>
                </a:schemeClr>
              </a:solidFill>
              <a:latin typeface="Impact" pitchFamily="34" charset="0"/>
              <a:ea typeface="华文琥珀"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a:xfrm>
            <a:off x="755576" y="476672"/>
            <a:ext cx="7704856" cy="596462"/>
            <a:chOff x="755576" y="476672"/>
            <a:chExt cx="7704856" cy="596462"/>
          </a:xfrm>
        </p:grpSpPr>
        <p:cxnSp>
          <p:nvCxnSpPr>
            <p:cNvPr id="3" name="直接连接符 5"/>
            <p:cNvCxnSpPr/>
            <p:nvPr/>
          </p:nvCxnSpPr>
          <p:spPr>
            <a:xfrm>
              <a:off x="785818" y="1071546"/>
              <a:ext cx="7286644" cy="1588"/>
            </a:xfrm>
            <a:prstGeom prst="line">
              <a:avLst/>
            </a:prstGeom>
            <a:ln w="2222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 name="矩形 6"/>
            <p:cNvSpPr/>
            <p:nvPr/>
          </p:nvSpPr>
          <p:spPr>
            <a:xfrm>
              <a:off x="755576" y="476672"/>
              <a:ext cx="214314" cy="5715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itchFamily="34" charset="-122"/>
                <a:ea typeface="微软雅黑" pitchFamily="34" charset="-122"/>
              </a:endParaRPr>
            </a:p>
          </p:txBody>
        </p:sp>
        <p:sp>
          <p:nvSpPr>
            <p:cNvPr id="5" name="TextBox 4"/>
            <p:cNvSpPr txBox="1"/>
            <p:nvPr/>
          </p:nvSpPr>
          <p:spPr>
            <a:xfrm>
              <a:off x="1142976" y="476673"/>
              <a:ext cx="7317456" cy="461665"/>
            </a:xfrm>
            <a:prstGeom prst="rect">
              <a:avLst/>
            </a:prstGeom>
            <a:noFill/>
          </p:spPr>
          <p:txBody>
            <a:bodyPr wrap="square" rtlCol="0">
              <a:spAutoFit/>
            </a:bodyPr>
            <a:lstStyle/>
            <a:p>
              <a:r>
                <a:rPr lang="en-US" altLang="zh-CN" sz="2400" b="1" dirty="0" smtClean="0">
                  <a:latin typeface="微软雅黑" pitchFamily="34" charset="-122"/>
                  <a:ea typeface="微软雅黑" pitchFamily="34" charset="-122"/>
                </a:rPr>
                <a:t>5.2 </a:t>
              </a:r>
              <a:r>
                <a:rPr lang="zh-CN" altLang="en-US" sz="2400" b="1" dirty="0" smtClean="0">
                  <a:latin typeface="微软雅黑" pitchFamily="34" charset="-122"/>
                  <a:ea typeface="微软雅黑" pitchFamily="34" charset="-122"/>
                </a:rPr>
                <a:t>个人成长与团队发展 </a:t>
              </a:r>
              <a:endParaRPr lang="en-US" altLang="zh-CN" sz="2400" b="1" dirty="0" smtClean="0">
                <a:latin typeface="微软雅黑" pitchFamily="34" charset="-122"/>
                <a:ea typeface="微软雅黑" pitchFamily="34" charset="-122"/>
              </a:endParaRPr>
            </a:p>
          </p:txBody>
        </p:sp>
      </p:grpSp>
      <p:sp>
        <p:nvSpPr>
          <p:cNvPr id="8" name="Rectangle 7"/>
          <p:cNvSpPr/>
          <p:nvPr/>
        </p:nvSpPr>
        <p:spPr>
          <a:xfrm>
            <a:off x="827584" y="1124744"/>
            <a:ext cx="7272808" cy="2616101"/>
          </a:xfrm>
          <a:prstGeom prst="rect">
            <a:avLst/>
          </a:prstGeom>
        </p:spPr>
        <p:txBody>
          <a:bodyPr wrap="square">
            <a:spAutoFit/>
          </a:bodyPr>
          <a:lstStyle/>
          <a:p>
            <a:pPr marL="0" lvl="1" indent="-268288">
              <a:buClr>
                <a:srgbClr val="C00000"/>
              </a:buClr>
            </a:pPr>
            <a:r>
              <a:rPr lang="zh-CN" altLang="en-US" sz="2400" b="1" dirty="0" smtClean="0">
                <a:latin typeface="微软雅黑" pitchFamily="34" charset="-122"/>
              </a:rPr>
              <a:t>个人成长</a:t>
            </a:r>
            <a:endParaRPr lang="en-US" altLang="zh-CN" sz="2400" b="1" dirty="0" smtClean="0">
              <a:latin typeface="微软雅黑" pitchFamily="34" charset="-122"/>
            </a:endParaRPr>
          </a:p>
          <a:p>
            <a:pPr marL="457200" lvl="2" indent="-342900">
              <a:buClr>
                <a:srgbClr val="C00000"/>
              </a:buClr>
              <a:buFont typeface="Wingdings" pitchFamily="2" charset="2"/>
              <a:buChar char="p"/>
            </a:pPr>
            <a:r>
              <a:rPr lang="zh-CN" altLang="en-US" sz="2000" dirty="0" smtClean="0">
                <a:latin typeface="微软雅黑" pitchFamily="34" charset="-122"/>
                <a:ea typeface="微软雅黑" pitchFamily="34" charset="-122"/>
              </a:rPr>
              <a:t>通过跟进稳定性方面的工作提升的自己的技术深度与广度；并加深</a:t>
            </a:r>
            <a:r>
              <a:rPr lang="zh-CN" altLang="en-US" sz="2000" dirty="0" smtClean="0">
                <a:latin typeface="微软雅黑" pitchFamily="34" charset="-122"/>
                <a:ea typeface="微软雅黑" pitchFamily="34" charset="-122"/>
              </a:rPr>
              <a:t>对交易全</a:t>
            </a:r>
            <a:r>
              <a:rPr lang="zh-CN" altLang="en-US" sz="2000" dirty="0" smtClean="0">
                <a:latin typeface="微软雅黑" pitchFamily="34" charset="-122"/>
                <a:ea typeface="微软雅黑" pitchFamily="34" charset="-122"/>
              </a:rPr>
              <a:t>链路的认识</a:t>
            </a:r>
            <a:endParaRPr lang="en-US" altLang="zh-CN" sz="20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2000" dirty="0" smtClean="0">
                <a:latin typeface="微软雅黑" pitchFamily="34" charset="-122"/>
                <a:ea typeface="微软雅黑" pitchFamily="34" charset="-122"/>
              </a:rPr>
              <a:t>通过跟活动平台接入的各个业务方的沟通和评审提高对业务产品的敏感度；</a:t>
            </a:r>
            <a:endParaRPr lang="en-US" altLang="zh-CN" sz="20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2000" dirty="0" smtClean="0">
                <a:latin typeface="微软雅黑" pitchFamily="34" charset="-122"/>
                <a:ea typeface="微软雅黑" pitchFamily="34" charset="-122"/>
              </a:rPr>
              <a:t>继续参与重要技术方案的设计评审与架构设计，关注</a:t>
            </a:r>
            <a:r>
              <a:rPr lang="zh-CN" altLang="en-US" sz="2000" dirty="0" smtClean="0">
                <a:latin typeface="微软雅黑" pitchFamily="34" charset="-122"/>
                <a:ea typeface="微软雅黑" pitchFamily="34" charset="-122"/>
              </a:rPr>
              <a:t>细节；</a:t>
            </a:r>
            <a:endParaRPr lang="en-US" altLang="zh-CN" sz="2000" dirty="0" smtClean="0">
              <a:latin typeface="微软雅黑" pitchFamily="34" charset="-122"/>
              <a:ea typeface="微软雅黑" pitchFamily="34" charset="-122"/>
            </a:endParaRPr>
          </a:p>
          <a:p>
            <a:pPr marL="457200" lvl="2" indent="-342900">
              <a:buClr>
                <a:srgbClr val="C00000"/>
              </a:buClr>
              <a:buFont typeface="Wingdings" pitchFamily="2" charset="2"/>
              <a:buChar char="p"/>
            </a:pPr>
            <a:r>
              <a:rPr lang="zh-CN" altLang="en-US" sz="2000" dirty="0" smtClean="0">
                <a:latin typeface="微软雅黑" pitchFamily="34" charset="-122"/>
                <a:ea typeface="微软雅黑" pitchFamily="34" charset="-122"/>
              </a:rPr>
              <a:t>继续加深对安全及各种攻击手段的认识水平和安全意识，并在团队和平台建设中灌输安全意识。</a:t>
            </a:r>
            <a:endParaRPr lang="en-US" altLang="zh-CN" sz="2400" b="1" dirty="0" smtClean="0">
              <a:latin typeface="微软雅黑" pitchFamily="34" charset="-122"/>
            </a:endParaRPr>
          </a:p>
        </p:txBody>
      </p:sp>
      <p:grpSp>
        <p:nvGrpSpPr>
          <p:cNvPr id="21" name="Group 20"/>
          <p:cNvGrpSpPr/>
          <p:nvPr/>
        </p:nvGrpSpPr>
        <p:grpSpPr>
          <a:xfrm>
            <a:off x="539552" y="4509119"/>
            <a:ext cx="8424936" cy="2016225"/>
            <a:chOff x="539552" y="4509119"/>
            <a:chExt cx="8424936" cy="2016225"/>
          </a:xfrm>
        </p:grpSpPr>
        <p:sp>
          <p:nvSpPr>
            <p:cNvPr id="19" name="圆角矩形 51"/>
            <p:cNvSpPr/>
            <p:nvPr/>
          </p:nvSpPr>
          <p:spPr bwMode="auto">
            <a:xfrm>
              <a:off x="2987824" y="4509119"/>
              <a:ext cx="3384376" cy="1584177"/>
            </a:xfrm>
            <a:prstGeom prst="roundRect">
              <a:avLst>
                <a:gd name="adj" fmla="val 3997"/>
              </a:avLst>
            </a:prstGeom>
            <a:solidFill>
              <a:srgbClr val="F5ECCD"/>
            </a:solidFill>
            <a:ln w="12700">
              <a:solidFill>
                <a:schemeClr val="tx1"/>
              </a:solidFill>
              <a:prstDash val="dash"/>
              <a:miter lim="800000"/>
              <a:headEnd/>
              <a:tailEnd/>
            </a:ln>
          </p:spPr>
          <p:txBody>
            <a:bodyPr wrap="none" anchor="ctr" anchorCtr="1"/>
            <a:lstStyle/>
            <a:p>
              <a:pPr algn="ctr">
                <a:defRPr/>
              </a:pPr>
              <a:endParaRPr lang="zh-CN" altLang="en-US" sz="1200" b="1" dirty="0">
                <a:solidFill>
                  <a:schemeClr val="tx1"/>
                </a:solidFill>
                <a:latin typeface="微软雅黑" pitchFamily="34" charset="-122"/>
                <a:ea typeface="微软雅黑" pitchFamily="34" charset="-122"/>
              </a:endParaRPr>
            </a:p>
          </p:txBody>
        </p:sp>
        <p:sp>
          <p:nvSpPr>
            <p:cNvPr id="9" name="AutoShape 11"/>
            <p:cNvSpPr>
              <a:spLocks noChangeArrowheads="1"/>
            </p:cNvSpPr>
            <p:nvPr/>
          </p:nvSpPr>
          <p:spPr bwMode="auto">
            <a:xfrm>
              <a:off x="539552" y="4509120"/>
              <a:ext cx="1944216" cy="936104"/>
            </a:xfrm>
            <a:prstGeom prst="roundRect">
              <a:avLst>
                <a:gd name="adj" fmla="val 16667"/>
              </a:avLst>
            </a:prstGeom>
            <a:solidFill>
              <a:srgbClr val="D4E0EE"/>
            </a:solidFill>
            <a:ln w="12700">
              <a:solidFill>
                <a:schemeClr val="tx1"/>
              </a:solidFill>
              <a:prstDash val="dash"/>
              <a:miter lim="800000"/>
              <a:headEnd/>
              <a:tailEnd/>
            </a:ln>
            <a:extLst/>
          </p:spPr>
          <p:txBody>
            <a:bodyPr wrap="none" anchor="ctr" anchorCtr="1"/>
            <a:lstStyle/>
            <a:p>
              <a:pPr algn="ctr"/>
              <a:r>
                <a:rPr lang="zh-CN" altLang="en-US" b="1" dirty="0" smtClean="0">
                  <a:latin typeface="微软雅黑" pitchFamily="34" charset="-122"/>
                  <a:ea typeface="微软雅黑" pitchFamily="34" charset="-122"/>
                  <a:hlinkClick r:id="rId2" action="ppaction://hlinksldjump"/>
                </a:rPr>
                <a:t>提升新同学</a:t>
              </a:r>
              <a:endParaRPr lang="en-US" altLang="zh-CN" b="1" dirty="0" smtClean="0">
                <a:latin typeface="微软雅黑" pitchFamily="34" charset="-122"/>
                <a:ea typeface="微软雅黑" pitchFamily="34" charset="-122"/>
                <a:hlinkClick r:id="rId2" action="ppaction://hlinksldjump"/>
              </a:endParaRPr>
            </a:p>
            <a:p>
              <a:pPr algn="ctr"/>
              <a:r>
                <a:rPr lang="zh-CN" altLang="en-US" b="1" dirty="0" smtClean="0">
                  <a:latin typeface="微软雅黑" pitchFamily="34" charset="-122"/>
                  <a:ea typeface="微软雅黑" pitchFamily="34" charset="-122"/>
                  <a:hlinkClick r:id="rId2" action="ppaction://hlinksldjump"/>
                </a:rPr>
                <a:t>融入速度与归属</a:t>
              </a:r>
              <a:endParaRPr lang="en-US" altLang="zh-CN" b="1" dirty="0">
                <a:latin typeface="微软雅黑" pitchFamily="34" charset="-122"/>
                <a:ea typeface="微软雅黑" pitchFamily="34" charset="-122"/>
              </a:endParaRPr>
            </a:p>
          </p:txBody>
        </p:sp>
        <p:sp>
          <p:nvSpPr>
            <p:cNvPr id="10" name="AutoShape 11"/>
            <p:cNvSpPr>
              <a:spLocks noChangeArrowheads="1"/>
            </p:cNvSpPr>
            <p:nvPr/>
          </p:nvSpPr>
          <p:spPr bwMode="auto">
            <a:xfrm>
              <a:off x="539552" y="5517232"/>
              <a:ext cx="1944216" cy="1008112"/>
            </a:xfrm>
            <a:prstGeom prst="roundRect">
              <a:avLst>
                <a:gd name="adj" fmla="val 16667"/>
              </a:avLst>
            </a:prstGeom>
            <a:solidFill>
              <a:srgbClr val="D4E0EE"/>
            </a:solidFill>
            <a:ln w="12700">
              <a:solidFill>
                <a:schemeClr val="tx1"/>
              </a:solidFill>
              <a:prstDash val="dash"/>
              <a:miter lim="800000"/>
              <a:headEnd/>
              <a:tailEnd/>
            </a:ln>
            <a:extLst/>
          </p:spPr>
          <p:txBody>
            <a:bodyPr wrap="none" anchor="ctr" anchorCtr="1"/>
            <a:lstStyle/>
            <a:p>
              <a:pPr algn="ctr"/>
              <a:r>
                <a:rPr lang="zh-CN" altLang="en-US" b="1" dirty="0" smtClean="0">
                  <a:latin typeface="微软雅黑" pitchFamily="34" charset="-122"/>
                  <a:ea typeface="微软雅黑" pitchFamily="34" charset="-122"/>
                  <a:hlinkClick r:id="rId3" action="ppaction://hlinksldjump"/>
                </a:rPr>
                <a:t>提升老同学</a:t>
              </a:r>
              <a:endParaRPr lang="en-US" altLang="zh-CN" b="1" dirty="0" smtClean="0">
                <a:latin typeface="微软雅黑" pitchFamily="34" charset="-122"/>
                <a:ea typeface="微软雅黑" pitchFamily="34" charset="-122"/>
                <a:hlinkClick r:id="rId3" action="ppaction://hlinksldjump"/>
              </a:endParaRPr>
            </a:p>
            <a:p>
              <a:pPr algn="ctr"/>
              <a:r>
                <a:rPr lang="zh-CN" altLang="en-US" b="1" dirty="0" smtClean="0">
                  <a:latin typeface="微软雅黑" pitchFamily="34" charset="-122"/>
                  <a:ea typeface="微软雅黑" pitchFamily="34" charset="-122"/>
                  <a:hlinkClick r:id="rId3" action="ppaction://hlinksldjump"/>
                </a:rPr>
                <a:t>技术业务深度广度</a:t>
              </a:r>
              <a:endParaRPr lang="en-US" altLang="zh-CN" b="1" dirty="0">
                <a:latin typeface="微软雅黑" pitchFamily="34" charset="-122"/>
                <a:ea typeface="微软雅黑" pitchFamily="34" charset="-122"/>
              </a:endParaRPr>
            </a:p>
          </p:txBody>
        </p:sp>
        <p:sp>
          <p:nvSpPr>
            <p:cNvPr id="11" name="Right Arrow 10"/>
            <p:cNvSpPr/>
            <p:nvPr/>
          </p:nvSpPr>
          <p:spPr>
            <a:xfrm rot="1838356">
              <a:off x="2506749" y="5048436"/>
              <a:ext cx="481823" cy="222175"/>
            </a:xfrm>
            <a:prstGeom prst="rightArrow">
              <a:avLst>
                <a:gd name="adj1" fmla="val 6457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20005482">
              <a:off x="2490486" y="5577897"/>
              <a:ext cx="515259"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11"/>
            <p:cNvSpPr>
              <a:spLocks noChangeArrowheads="1"/>
            </p:cNvSpPr>
            <p:nvPr/>
          </p:nvSpPr>
          <p:spPr bwMode="auto">
            <a:xfrm>
              <a:off x="3131840" y="5085184"/>
              <a:ext cx="1080120" cy="792088"/>
            </a:xfrm>
            <a:prstGeom prst="roundRect">
              <a:avLst>
                <a:gd name="adj" fmla="val 16667"/>
              </a:avLst>
            </a:prstGeom>
            <a:solidFill>
              <a:srgbClr val="D4E0EE"/>
            </a:solidFill>
            <a:ln w="12700">
              <a:solidFill>
                <a:schemeClr val="tx1"/>
              </a:solidFill>
              <a:prstDash val="dash"/>
              <a:miter lim="800000"/>
              <a:headEnd/>
              <a:tailEnd/>
            </a:ln>
            <a:extLst/>
          </p:spPr>
          <p:txBody>
            <a:bodyPr wrap="none" anchor="ctr" anchorCtr="1"/>
            <a:lstStyle/>
            <a:p>
              <a:pPr algn="ctr"/>
              <a:r>
                <a:rPr lang="zh-CN" altLang="en-US" b="1" dirty="0" smtClean="0">
                  <a:latin typeface="微软雅黑" pitchFamily="34" charset="-122"/>
                  <a:ea typeface="微软雅黑" pitchFamily="34" charset="-122"/>
                </a:rPr>
                <a:t>团队稳定</a:t>
              </a:r>
              <a:endParaRPr lang="en-US" altLang="zh-CN" b="1" dirty="0" smtClean="0">
                <a:latin typeface="微软雅黑" pitchFamily="34" charset="-122"/>
                <a:ea typeface="微软雅黑" pitchFamily="34" charset="-122"/>
              </a:endParaRPr>
            </a:p>
            <a:p>
              <a:pPr algn="ctr"/>
              <a:r>
                <a:rPr lang="zh-CN" altLang="en-US" b="1" dirty="0" smtClean="0">
                  <a:latin typeface="微软雅黑" pitchFamily="34" charset="-122"/>
                  <a:ea typeface="微软雅黑" pitchFamily="34" charset="-122"/>
                </a:rPr>
                <a:t>活力</a:t>
              </a:r>
              <a:endParaRPr lang="en-US" altLang="zh-CN" b="1" dirty="0">
                <a:latin typeface="微软雅黑" pitchFamily="34" charset="-122"/>
                <a:ea typeface="微软雅黑" pitchFamily="34" charset="-122"/>
              </a:endParaRPr>
            </a:p>
          </p:txBody>
        </p:sp>
        <p:sp>
          <p:nvSpPr>
            <p:cNvPr id="14" name="AutoShape 11">
              <a:hlinkClick r:id="rId4" action="ppaction://hlinksldjump"/>
            </p:cNvPr>
            <p:cNvSpPr>
              <a:spLocks noChangeArrowheads="1"/>
            </p:cNvSpPr>
            <p:nvPr/>
          </p:nvSpPr>
          <p:spPr bwMode="auto">
            <a:xfrm>
              <a:off x="7020272" y="4869160"/>
              <a:ext cx="1944216" cy="936104"/>
            </a:xfrm>
            <a:prstGeom prst="roundRect">
              <a:avLst>
                <a:gd name="adj" fmla="val 16667"/>
              </a:avLst>
            </a:prstGeom>
            <a:solidFill>
              <a:srgbClr val="D4E0EE"/>
            </a:solidFill>
            <a:ln w="12700">
              <a:solidFill>
                <a:schemeClr val="tx1"/>
              </a:solidFill>
              <a:prstDash val="dash"/>
              <a:miter lim="800000"/>
              <a:headEnd/>
              <a:tailEnd/>
            </a:ln>
            <a:extLst/>
          </p:spPr>
          <p:txBody>
            <a:bodyPr wrap="none" anchor="ctr" anchorCtr="1"/>
            <a:lstStyle/>
            <a:p>
              <a:pPr algn="ctr"/>
              <a:r>
                <a:rPr lang="zh-CN" altLang="en-US" b="1" dirty="0" smtClean="0">
                  <a:latin typeface="微软雅黑" pitchFamily="34" charset="-122"/>
                  <a:ea typeface="微软雅黑" pitchFamily="34" charset="-122"/>
                  <a:hlinkClick r:id="rId4" action="ppaction://hlinksldjump"/>
                </a:rPr>
                <a:t>业务，系统</a:t>
              </a:r>
              <a:endParaRPr lang="en-US" altLang="zh-CN" b="1" dirty="0" smtClean="0">
                <a:latin typeface="微软雅黑" pitchFamily="34" charset="-122"/>
                <a:ea typeface="微软雅黑" pitchFamily="34" charset="-122"/>
                <a:hlinkClick r:id="rId4" action="ppaction://hlinksldjump"/>
              </a:endParaRPr>
            </a:p>
            <a:p>
              <a:pPr algn="ctr"/>
              <a:r>
                <a:rPr lang="zh-CN" altLang="en-US" b="1" dirty="0" smtClean="0">
                  <a:latin typeface="微软雅黑" pitchFamily="34" charset="-122"/>
                  <a:ea typeface="微软雅黑" pitchFamily="34" charset="-122"/>
                  <a:hlinkClick r:id="rId4" action="ppaction://hlinksldjump"/>
                </a:rPr>
                <a:t>文档化</a:t>
              </a:r>
              <a:r>
                <a:rPr lang="zh-CN" altLang="en-US" b="1" dirty="0" smtClean="0">
                  <a:latin typeface="微软雅黑" pitchFamily="34" charset="-122"/>
                  <a:ea typeface="微软雅黑" pitchFamily="34" charset="-122"/>
                  <a:hlinkClick r:id="rId4" action="ppaction://hlinksldjump"/>
                </a:rPr>
                <a:t>沉淀，工具化</a:t>
              </a:r>
              <a:endParaRPr lang="en-US" altLang="zh-CN" b="1" dirty="0">
                <a:latin typeface="微软雅黑" pitchFamily="34" charset="-122"/>
                <a:ea typeface="微软雅黑" pitchFamily="34" charset="-122"/>
              </a:endParaRPr>
            </a:p>
          </p:txBody>
        </p:sp>
        <p:sp>
          <p:nvSpPr>
            <p:cNvPr id="16" name="Right Arrow 15"/>
            <p:cNvSpPr/>
            <p:nvPr/>
          </p:nvSpPr>
          <p:spPr>
            <a:xfrm rot="10490287">
              <a:off x="6347291" y="5129091"/>
              <a:ext cx="64088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utoShape 11"/>
            <p:cNvSpPr>
              <a:spLocks noChangeArrowheads="1"/>
            </p:cNvSpPr>
            <p:nvPr/>
          </p:nvSpPr>
          <p:spPr bwMode="auto">
            <a:xfrm>
              <a:off x="5220072" y="4941168"/>
              <a:ext cx="1080120" cy="864096"/>
            </a:xfrm>
            <a:prstGeom prst="roundRect">
              <a:avLst>
                <a:gd name="adj" fmla="val 16667"/>
              </a:avLst>
            </a:prstGeom>
            <a:solidFill>
              <a:srgbClr val="D4E0EE"/>
            </a:solidFill>
            <a:ln w="12700">
              <a:solidFill>
                <a:schemeClr val="tx1"/>
              </a:solidFill>
              <a:prstDash val="dash"/>
              <a:miter lim="800000"/>
              <a:headEnd/>
              <a:tailEnd/>
            </a:ln>
            <a:extLst/>
          </p:spPr>
          <p:txBody>
            <a:bodyPr wrap="none" anchor="ctr" anchorCtr="1"/>
            <a:lstStyle/>
            <a:p>
              <a:pPr algn="ctr"/>
              <a:r>
                <a:rPr lang="zh-CN" altLang="en-US" b="1" dirty="0" smtClean="0">
                  <a:latin typeface="微软雅黑" pitchFamily="34" charset="-122"/>
                  <a:ea typeface="微软雅黑" pitchFamily="34" charset="-122"/>
                </a:rPr>
                <a:t>组织效率</a:t>
              </a:r>
              <a:endParaRPr lang="en-US" altLang="zh-CN" b="1" dirty="0" smtClean="0">
                <a:latin typeface="微软雅黑" pitchFamily="34" charset="-122"/>
                <a:ea typeface="微软雅黑" pitchFamily="34" charset="-122"/>
              </a:endParaRPr>
            </a:p>
          </p:txBody>
        </p:sp>
        <p:sp>
          <p:nvSpPr>
            <p:cNvPr id="20" name="TextBox 19"/>
            <p:cNvSpPr txBox="1"/>
            <p:nvPr/>
          </p:nvSpPr>
          <p:spPr>
            <a:xfrm>
              <a:off x="3707904" y="4509120"/>
              <a:ext cx="2160240" cy="523220"/>
            </a:xfrm>
            <a:prstGeom prst="rect">
              <a:avLst/>
            </a:prstGeom>
            <a:noFill/>
          </p:spPr>
          <p:txBody>
            <a:bodyPr wrap="square" rtlCol="0">
              <a:spAutoFit/>
            </a:bodyPr>
            <a:lstStyle/>
            <a:p>
              <a:r>
                <a:rPr lang="zh-CN" altLang="en-US" sz="2800" b="1" dirty="0" smtClean="0"/>
                <a:t>卓越团队</a:t>
              </a:r>
              <a:endParaRPr lang="en-US" sz="2800" b="1" dirty="0"/>
            </a:p>
          </p:txBody>
        </p:sp>
      </p:grpSp>
      <p:sp>
        <p:nvSpPr>
          <p:cNvPr id="22" name="Rectangle 21"/>
          <p:cNvSpPr/>
          <p:nvPr/>
        </p:nvSpPr>
        <p:spPr>
          <a:xfrm>
            <a:off x="827584" y="3789040"/>
            <a:ext cx="7272808" cy="461665"/>
          </a:xfrm>
          <a:prstGeom prst="rect">
            <a:avLst/>
          </a:prstGeom>
        </p:spPr>
        <p:txBody>
          <a:bodyPr wrap="square">
            <a:spAutoFit/>
          </a:bodyPr>
          <a:lstStyle/>
          <a:p>
            <a:pPr marL="0" lvl="1" indent="-268288">
              <a:buClr>
                <a:srgbClr val="C00000"/>
              </a:buClr>
              <a:buFont typeface="Wingdings" pitchFamily="2" charset="2"/>
              <a:buChar char="p"/>
            </a:pPr>
            <a:r>
              <a:rPr lang="zh-CN" altLang="en-US" sz="2400" b="1" dirty="0" smtClean="0">
                <a:latin typeface="微软雅黑" pitchFamily="34" charset="-122"/>
              </a:rPr>
              <a:t>团队发展</a:t>
            </a:r>
            <a:endParaRPr lang="en-US" altLang="zh-CN" sz="2400" b="1" dirty="0" smtClean="0">
              <a:latin typeface="微软雅黑"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a:hlinkClick r:id="rId2" action="ppaction://hlinksldjump"/>
          </p:cNvPr>
          <p:cNvPicPr>
            <a:picLocks noChangeAspect="1" noChangeArrowheads="1"/>
          </p:cNvPicPr>
          <p:nvPr/>
        </p:nvPicPr>
        <p:blipFill>
          <a:blip r:embed="rId3" cstate="print"/>
          <a:srcRect/>
          <a:stretch>
            <a:fillRect/>
          </a:stretch>
        </p:blipFill>
        <p:spPr bwMode="auto">
          <a:xfrm>
            <a:off x="323528" y="1916832"/>
            <a:ext cx="8401050" cy="4090764"/>
          </a:xfrm>
          <a:prstGeom prst="rect">
            <a:avLst/>
          </a:prstGeom>
          <a:noFill/>
          <a:ln w="9525">
            <a:noFill/>
            <a:miter lim="800000"/>
            <a:headEnd/>
            <a:tailEnd/>
          </a:ln>
        </p:spPr>
      </p:pic>
      <p:sp>
        <p:nvSpPr>
          <p:cNvPr id="3" name="TextBox 2"/>
          <p:cNvSpPr txBox="1"/>
          <p:nvPr/>
        </p:nvSpPr>
        <p:spPr>
          <a:xfrm>
            <a:off x="1043608" y="1052736"/>
            <a:ext cx="7317456" cy="461665"/>
          </a:xfrm>
          <a:prstGeom prst="rect">
            <a:avLst/>
          </a:prstGeom>
          <a:noFill/>
        </p:spPr>
        <p:txBody>
          <a:bodyPr wrap="square" rtlCol="0">
            <a:spAutoFit/>
          </a:bodyPr>
          <a:lstStyle/>
          <a:p>
            <a:r>
              <a:rPr lang="en-US" altLang="zh-CN" sz="2400" b="1" dirty="0" smtClean="0">
                <a:latin typeface="微软雅黑" pitchFamily="34" charset="-122"/>
                <a:ea typeface="微软雅黑" pitchFamily="34" charset="-122"/>
              </a:rPr>
              <a:t>5.2</a:t>
            </a:r>
            <a:r>
              <a:rPr lang="zh-CN" altLang="en-US" sz="2400" b="1" dirty="0" smtClean="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附</a:t>
            </a:r>
            <a:r>
              <a:rPr lang="en-US" altLang="zh-CN" sz="2400" b="1" dirty="0" smtClean="0">
                <a:latin typeface="微软雅黑" pitchFamily="34" charset="-122"/>
                <a:ea typeface="微软雅黑" pitchFamily="34" charset="-122"/>
              </a:rPr>
              <a:t>1-</a:t>
            </a:r>
            <a:r>
              <a:rPr lang="en-US" altLang="zh-CN" sz="2400" b="1" dirty="0" smtClean="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老人专注一两个业务领域，新老搭档</a:t>
            </a:r>
            <a:endParaRPr lang="en-US" altLang="zh-CN" sz="2400" b="1"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a:hlinkClick r:id="rId2" action="ppaction://hlinksldjump"/>
          </p:cNvPr>
          <p:cNvPicPr>
            <a:picLocks noChangeAspect="1" noChangeArrowheads="1"/>
          </p:cNvPicPr>
          <p:nvPr/>
        </p:nvPicPr>
        <p:blipFill>
          <a:blip r:embed="rId3" cstate="print"/>
          <a:srcRect/>
          <a:stretch>
            <a:fillRect/>
          </a:stretch>
        </p:blipFill>
        <p:spPr bwMode="auto">
          <a:xfrm>
            <a:off x="1" y="566738"/>
            <a:ext cx="8964488" cy="5958606"/>
          </a:xfrm>
          <a:prstGeom prst="rect">
            <a:avLst/>
          </a:prstGeom>
          <a:noFill/>
          <a:ln w="9525">
            <a:noFill/>
            <a:miter lim="800000"/>
            <a:headEnd/>
            <a:tailEnd/>
          </a:ln>
        </p:spPr>
      </p:pic>
      <p:sp>
        <p:nvSpPr>
          <p:cNvPr id="3" name="Rectangle 2"/>
          <p:cNvSpPr/>
          <p:nvPr/>
        </p:nvSpPr>
        <p:spPr>
          <a:xfrm>
            <a:off x="1187624" y="107340"/>
            <a:ext cx="4572000" cy="369332"/>
          </a:xfrm>
          <a:prstGeom prst="rect">
            <a:avLst/>
          </a:prstGeom>
        </p:spPr>
        <p:txBody>
          <a:bodyPr>
            <a:spAutoFit/>
          </a:bodyPr>
          <a:lstStyle/>
          <a:p>
            <a:pPr algn="ctr"/>
            <a:r>
              <a:rPr lang="en-US" altLang="zh-CN" b="1" dirty="0" smtClean="0">
                <a:latin typeface="微软雅黑" pitchFamily="34" charset="-122"/>
                <a:ea typeface="微软雅黑" pitchFamily="34" charset="-122"/>
              </a:rPr>
              <a:t> 5.2 </a:t>
            </a:r>
            <a:r>
              <a:rPr lang="zh-CN" altLang="en-US" b="1" dirty="0" smtClean="0">
                <a:latin typeface="微软雅黑" pitchFamily="34" charset="-122"/>
                <a:ea typeface="微软雅黑" pitchFamily="34" charset="-122"/>
              </a:rPr>
              <a:t>附</a:t>
            </a:r>
            <a:r>
              <a:rPr lang="en-US" altLang="zh-CN" b="1" dirty="0" smtClean="0">
                <a:latin typeface="微软雅黑" pitchFamily="34" charset="-122"/>
                <a:ea typeface="微软雅黑" pitchFamily="34" charset="-122"/>
              </a:rPr>
              <a:t>2-</a:t>
            </a:r>
            <a:r>
              <a:rPr lang="zh-CN" altLang="en-US" b="1" dirty="0" smtClean="0">
                <a:latin typeface="微软雅黑" pitchFamily="34" charset="-122"/>
                <a:ea typeface="微软雅黑" pitchFamily="34" charset="-122"/>
              </a:rPr>
              <a:t>新人学习计划</a:t>
            </a:r>
            <a:endParaRPr lang="en-US" altLang="zh-CN"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1412776"/>
            <a:ext cx="8930977" cy="5445225"/>
            <a:chOff x="0" y="1412776"/>
            <a:chExt cx="8930977" cy="5445225"/>
          </a:xfrm>
        </p:grpSpPr>
        <p:pic>
          <p:nvPicPr>
            <p:cNvPr id="78850" name="Picture 2">
              <a:hlinkClick r:id="rId2" action="ppaction://hlinksldjump"/>
            </p:cNvPr>
            <p:cNvPicPr>
              <a:picLocks noChangeAspect="1" noChangeArrowheads="1"/>
            </p:cNvPicPr>
            <p:nvPr/>
          </p:nvPicPr>
          <p:blipFill>
            <a:blip r:embed="rId3" cstate="print"/>
            <a:srcRect/>
            <a:stretch>
              <a:fillRect/>
            </a:stretch>
          </p:blipFill>
          <p:spPr bwMode="auto">
            <a:xfrm>
              <a:off x="0" y="1412777"/>
              <a:ext cx="8892480" cy="5445224"/>
            </a:xfrm>
            <a:prstGeom prst="rect">
              <a:avLst/>
            </a:prstGeom>
            <a:noFill/>
            <a:ln w="9525">
              <a:noFill/>
              <a:miter lim="800000"/>
              <a:headEnd/>
              <a:tailEnd/>
            </a:ln>
          </p:spPr>
        </p:pic>
        <p:pic>
          <p:nvPicPr>
            <p:cNvPr id="78851" name="Picture 3">
              <a:hlinkClick r:id="rId2" action="ppaction://hlinksldjump"/>
            </p:cNvPr>
            <p:cNvPicPr>
              <a:picLocks noChangeAspect="1" noChangeArrowheads="1"/>
            </p:cNvPicPr>
            <p:nvPr/>
          </p:nvPicPr>
          <p:blipFill>
            <a:blip r:embed="rId4" cstate="print"/>
            <a:srcRect/>
            <a:stretch>
              <a:fillRect/>
            </a:stretch>
          </p:blipFill>
          <p:spPr bwMode="auto">
            <a:xfrm>
              <a:off x="5724128" y="1412776"/>
              <a:ext cx="3206849" cy="5084068"/>
            </a:xfrm>
            <a:prstGeom prst="rect">
              <a:avLst/>
            </a:prstGeom>
            <a:noFill/>
            <a:ln w="9525">
              <a:noFill/>
              <a:miter lim="800000"/>
              <a:headEnd/>
              <a:tailEnd/>
            </a:ln>
          </p:spPr>
        </p:pic>
      </p:grpSp>
      <p:sp>
        <p:nvSpPr>
          <p:cNvPr id="4" name="Rectangle 3"/>
          <p:cNvSpPr/>
          <p:nvPr/>
        </p:nvSpPr>
        <p:spPr>
          <a:xfrm>
            <a:off x="2051720" y="620688"/>
            <a:ext cx="4572000" cy="369332"/>
          </a:xfrm>
          <a:prstGeom prst="rect">
            <a:avLst/>
          </a:prstGeom>
        </p:spPr>
        <p:txBody>
          <a:bodyPr>
            <a:spAutoFit/>
          </a:bodyPr>
          <a:lstStyle/>
          <a:p>
            <a:pPr algn="ctr"/>
            <a:r>
              <a:rPr lang="en-US" altLang="zh-CN" b="1" dirty="0" smtClean="0">
                <a:latin typeface="微软雅黑" pitchFamily="34" charset="-122"/>
                <a:ea typeface="微软雅黑" pitchFamily="34" charset="-122"/>
              </a:rPr>
              <a:t>5.2 </a:t>
            </a:r>
            <a:r>
              <a:rPr lang="zh-CN" altLang="en-US" b="1" dirty="0" smtClean="0">
                <a:latin typeface="微软雅黑" pitchFamily="34" charset="-122"/>
                <a:ea typeface="微软雅黑" pitchFamily="34" charset="-122"/>
              </a:rPr>
              <a:t>附</a:t>
            </a:r>
            <a:r>
              <a:rPr lang="en-US" altLang="zh-CN" b="1" dirty="0" smtClean="0">
                <a:latin typeface="微软雅黑" pitchFamily="34" charset="-122"/>
                <a:ea typeface="微软雅黑" pitchFamily="34" charset="-122"/>
              </a:rPr>
              <a:t>3-</a:t>
            </a:r>
            <a:r>
              <a:rPr lang="zh-CN" altLang="en-US" b="1" dirty="0" smtClean="0">
                <a:latin typeface="微软雅黑" pitchFamily="34" charset="-122"/>
                <a:ea typeface="微软雅黑" pitchFamily="34" charset="-122"/>
              </a:rPr>
              <a:t>业务</a:t>
            </a:r>
            <a:r>
              <a:rPr lang="zh-CN" altLang="en-US"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系统文档</a:t>
            </a:r>
            <a:r>
              <a:rPr lang="zh-CN" altLang="en-US" b="1" dirty="0" smtClean="0">
                <a:latin typeface="微软雅黑" pitchFamily="34" charset="-122"/>
                <a:ea typeface="微软雅黑" pitchFamily="34" charset="-122"/>
              </a:rPr>
              <a:t>化沉淀，工具化</a:t>
            </a:r>
            <a:endParaRPr lang="en-US" altLang="zh-CN"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331640" y="3212976"/>
            <a:ext cx="6696744" cy="1588"/>
          </a:xfrm>
          <a:prstGeom prst="line">
            <a:avLst/>
          </a:prstGeom>
          <a:ln w="317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331640" y="2492896"/>
            <a:ext cx="720080" cy="72008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itchFamily="34" charset="-122"/>
            </a:endParaRPr>
          </a:p>
        </p:txBody>
      </p:sp>
      <p:sp>
        <p:nvSpPr>
          <p:cNvPr id="5" name="TextBox 4"/>
          <p:cNvSpPr txBox="1"/>
          <p:nvPr/>
        </p:nvSpPr>
        <p:spPr>
          <a:xfrm>
            <a:off x="2195736" y="2492896"/>
            <a:ext cx="6768752" cy="769441"/>
          </a:xfrm>
          <a:prstGeom prst="rect">
            <a:avLst/>
          </a:prstGeom>
          <a:noFill/>
        </p:spPr>
        <p:txBody>
          <a:bodyPr wrap="square" rtlCol="0">
            <a:spAutoFit/>
          </a:bodyPr>
          <a:lstStyle/>
          <a:p>
            <a:r>
              <a:rPr lang="en-US" altLang="zh-CN" sz="4400" b="1" dirty="0" smtClean="0">
                <a:latin typeface="Comic Sans MS" pitchFamily="66" charset="0"/>
                <a:ea typeface="微软雅黑" pitchFamily="34" charset="-122"/>
              </a:rPr>
              <a:t>Thanks</a:t>
            </a:r>
            <a:r>
              <a:rPr lang="zh-CN" altLang="en-US" sz="4400" b="1" dirty="0" smtClean="0">
                <a:latin typeface="Comic Sans MS" pitchFamily="66" charset="0"/>
                <a:ea typeface="微软雅黑" pitchFamily="34" charset="-122"/>
              </a:rPr>
              <a:t>！</a:t>
            </a:r>
            <a:endParaRPr lang="zh-CN" altLang="en-US" sz="4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a:xfrm>
            <a:off x="785818" y="116632"/>
            <a:ext cx="7674614" cy="830998"/>
            <a:chOff x="785818" y="476672"/>
            <a:chExt cx="7674614" cy="983340"/>
          </a:xfrm>
        </p:grpSpPr>
        <p:cxnSp>
          <p:nvCxnSpPr>
            <p:cNvPr id="9" name="直接连接符 5"/>
            <p:cNvCxnSpPr/>
            <p:nvPr/>
          </p:nvCxnSpPr>
          <p:spPr>
            <a:xfrm>
              <a:off x="785818" y="1071546"/>
              <a:ext cx="7286644" cy="1588"/>
            </a:xfrm>
            <a:prstGeom prst="line">
              <a:avLst/>
            </a:prstGeom>
            <a:ln w="2222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0" name="矩形 6"/>
            <p:cNvSpPr/>
            <p:nvPr/>
          </p:nvSpPr>
          <p:spPr>
            <a:xfrm>
              <a:off x="829294" y="476672"/>
              <a:ext cx="214314" cy="5715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itchFamily="34" charset="-122"/>
                <a:ea typeface="微软雅黑" pitchFamily="34" charset="-122"/>
              </a:endParaRPr>
            </a:p>
          </p:txBody>
        </p:sp>
        <p:sp>
          <p:nvSpPr>
            <p:cNvPr id="13" name="TextBox 12"/>
            <p:cNvSpPr txBox="1"/>
            <p:nvPr/>
          </p:nvSpPr>
          <p:spPr>
            <a:xfrm>
              <a:off x="1142976" y="476673"/>
              <a:ext cx="7317456" cy="983339"/>
            </a:xfrm>
            <a:prstGeom prst="rect">
              <a:avLst/>
            </a:prstGeom>
            <a:noFill/>
          </p:spPr>
          <p:txBody>
            <a:bodyPr wrap="square" rtlCol="0">
              <a:spAutoFit/>
            </a:bodyPr>
            <a:lstStyle/>
            <a:p>
              <a:pPr marL="0" lvl="1"/>
              <a:r>
                <a:rPr lang="en-US" altLang="zh-CN" sz="2400" b="1" dirty="0" smtClean="0">
                  <a:latin typeface="微软雅黑" pitchFamily="34" charset="-122"/>
                  <a:ea typeface="微软雅黑" pitchFamily="34" charset="-122"/>
                </a:rPr>
                <a:t>2.1 </a:t>
              </a:r>
              <a:r>
                <a:rPr lang="zh-CN" altLang="en-US" sz="2400" b="1" dirty="0" smtClean="0">
                  <a:latin typeface="微软雅黑" pitchFamily="34" charset="-122"/>
                  <a:ea typeface="微软雅黑" pitchFamily="34" charset="-122"/>
                </a:rPr>
                <a:t>老店铺的业务技术架构</a:t>
              </a:r>
              <a:endParaRPr lang="en-US" altLang="zh-CN" sz="2400" b="1" dirty="0" smtClean="0">
                <a:latin typeface="微软雅黑" pitchFamily="34" charset="-122"/>
                <a:ea typeface="微软雅黑" pitchFamily="34" charset="-122"/>
              </a:endParaRPr>
            </a:p>
            <a:p>
              <a:endParaRPr lang="en-US" altLang="zh-CN" sz="2400" b="1" dirty="0" smtClean="0">
                <a:latin typeface="微软雅黑" pitchFamily="34" charset="-122"/>
                <a:ea typeface="微软雅黑" pitchFamily="34" charset="-122"/>
              </a:endParaRPr>
            </a:p>
          </p:txBody>
        </p:sp>
      </p:grpSp>
      <p:grpSp>
        <p:nvGrpSpPr>
          <p:cNvPr id="283" name="Group 282"/>
          <p:cNvGrpSpPr/>
          <p:nvPr/>
        </p:nvGrpSpPr>
        <p:grpSpPr>
          <a:xfrm>
            <a:off x="35494" y="688341"/>
            <a:ext cx="9001002" cy="5981019"/>
            <a:chOff x="35494" y="688341"/>
            <a:chExt cx="9001002" cy="5981019"/>
          </a:xfrm>
        </p:grpSpPr>
        <p:sp>
          <p:nvSpPr>
            <p:cNvPr id="33" name="圆角矩形 73"/>
            <p:cNvSpPr/>
            <p:nvPr/>
          </p:nvSpPr>
          <p:spPr>
            <a:xfrm>
              <a:off x="35496" y="6309320"/>
              <a:ext cx="936104" cy="216024"/>
            </a:xfrm>
            <a:prstGeom prst="roundRect">
              <a:avLst>
                <a:gd name="adj" fmla="val 8254"/>
              </a:avLst>
            </a:prstGeom>
            <a:solidFill>
              <a:srgbClr val="A6D6E2"/>
            </a:solidFill>
            <a:ln w="12700">
              <a:solidFill>
                <a:schemeClr val="tx1"/>
              </a:solidFill>
              <a:prstDash val="dash"/>
              <a:miter lim="800000"/>
              <a:headEnd/>
              <a:tailEnd/>
            </a:ln>
          </p:spPr>
          <p:txBody>
            <a:bodyPr wrap="none" anchor="ctr" anchorCtr="1"/>
            <a:lstStyle/>
            <a:p>
              <a:pPr algn="ctr"/>
              <a:r>
                <a:rPr lang="zh-CN" altLang="en-US" sz="1200" dirty="0" smtClean="0">
                  <a:latin typeface="微软雅黑" pitchFamily="34" charset="-122"/>
                  <a:ea typeface="微软雅黑" pitchFamily="34" charset="-122"/>
                </a:rPr>
                <a:t>装修市场</a:t>
              </a:r>
              <a:endParaRPr lang="zh-CN" altLang="en-US" sz="1200" dirty="0">
                <a:latin typeface="微软雅黑" pitchFamily="34" charset="-122"/>
                <a:ea typeface="微软雅黑" pitchFamily="34" charset="-122"/>
              </a:endParaRPr>
            </a:p>
          </p:txBody>
        </p:sp>
        <p:grpSp>
          <p:nvGrpSpPr>
            <p:cNvPr id="5" name="Group 291"/>
            <p:cNvGrpSpPr/>
            <p:nvPr/>
          </p:nvGrpSpPr>
          <p:grpSpPr>
            <a:xfrm>
              <a:off x="35496" y="5368862"/>
              <a:ext cx="971601" cy="868450"/>
              <a:chOff x="123034" y="4785148"/>
              <a:chExt cx="994953" cy="1182155"/>
            </a:xfrm>
          </p:grpSpPr>
          <p:grpSp>
            <p:nvGrpSpPr>
              <p:cNvPr id="6" name="Group 144"/>
              <p:cNvGrpSpPr/>
              <p:nvPr/>
            </p:nvGrpSpPr>
            <p:grpSpPr>
              <a:xfrm>
                <a:off x="123034" y="4785148"/>
                <a:ext cx="994953" cy="1182155"/>
                <a:chOff x="713556" y="1748853"/>
                <a:chExt cx="1275228" cy="1406297"/>
              </a:xfrm>
            </p:grpSpPr>
            <p:sp>
              <p:nvSpPr>
                <p:cNvPr id="88" name="Rounded Rectangle 87"/>
                <p:cNvSpPr/>
                <p:nvPr/>
              </p:nvSpPr>
              <p:spPr>
                <a:xfrm>
                  <a:off x="713556" y="1755904"/>
                  <a:ext cx="1228638" cy="1399246"/>
                </a:xfrm>
                <a:prstGeom prst="roundRect">
                  <a:avLst>
                    <a:gd name="adj" fmla="val 4323"/>
                  </a:avLst>
                </a:prstGeom>
                <a:solidFill>
                  <a:srgbClr val="F4F5D2"/>
                </a:solidFill>
                <a:ln w="12700">
                  <a:solidFill>
                    <a:schemeClr val="tx1"/>
                  </a:solidFill>
                  <a:prstDash val="dash"/>
                  <a:miter lim="800000"/>
                  <a:headEnd/>
                  <a:tailEnd/>
                </a:ln>
              </p:spPr>
              <p:txBody>
                <a:bodyPr wrap="none" anchorCtr="1"/>
                <a:lstStyle/>
                <a:p>
                  <a:pPr algn="ctr"/>
                  <a:endParaRPr lang="en-US" altLang="zh-CN" sz="1400">
                    <a:latin typeface="微软雅黑" pitchFamily="34" charset="-122"/>
                    <a:ea typeface="微软雅黑" pitchFamily="34" charset="-122"/>
                  </a:endParaRPr>
                </a:p>
              </p:txBody>
            </p:sp>
            <p:sp>
              <p:nvSpPr>
                <p:cNvPr id="89" name="Text Box 20"/>
                <p:cNvSpPr txBox="1">
                  <a:spLocks noChangeArrowheads="1"/>
                </p:cNvSpPr>
                <p:nvPr/>
              </p:nvSpPr>
              <p:spPr bwMode="auto">
                <a:xfrm>
                  <a:off x="760146" y="1748853"/>
                  <a:ext cx="1228638" cy="448550"/>
                </a:xfrm>
                <a:prstGeom prst="rect">
                  <a:avLst/>
                </a:prstGeom>
                <a:noFill/>
                <a:ln w="9525">
                  <a:noFill/>
                  <a:miter lim="800000"/>
                  <a:headEnd/>
                  <a:tailEnd/>
                </a:ln>
                <a:effectLst/>
              </p:spPr>
              <p:txBody>
                <a:bodyPr wrap="square" anchor="ct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spcBef>
                      <a:spcPct val="50000"/>
                    </a:spcBef>
                    <a:defRPr/>
                  </a:pPr>
                  <a:r>
                    <a:rPr lang="zh-CN" altLang="en-US" sz="1200" b="1" dirty="0" smtClean="0">
                      <a:latin typeface="微软雅黑" panose="020B0503020204020204" pitchFamily="34" charset="-122"/>
                      <a:ea typeface="微软雅黑" panose="020B0503020204020204" pitchFamily="34" charset="-122"/>
                    </a:rPr>
                    <a:t>小二后台</a:t>
                  </a:r>
                  <a:endParaRPr lang="zh-CN" altLang="en-US" sz="1200" b="1" dirty="0">
                    <a:latin typeface="微软雅黑" panose="020B0503020204020204" pitchFamily="34" charset="-122"/>
                    <a:ea typeface="微软雅黑" panose="020B0503020204020204" pitchFamily="34" charset="-122"/>
                  </a:endParaRPr>
                </a:p>
              </p:txBody>
            </p:sp>
          </p:grpSp>
          <p:sp>
            <p:nvSpPr>
              <p:cNvPr id="85" name="圆角矩形 73"/>
              <p:cNvSpPr/>
              <p:nvPr/>
            </p:nvSpPr>
            <p:spPr>
              <a:xfrm>
                <a:off x="182032" y="5183151"/>
                <a:ext cx="825866" cy="294057"/>
              </a:xfrm>
              <a:prstGeom prst="roundRect">
                <a:avLst/>
              </a:prstGeom>
              <a:solidFill>
                <a:srgbClr val="86D6D3"/>
              </a:solidFill>
              <a:ln w="12700">
                <a:solidFill>
                  <a:schemeClr val="tx1"/>
                </a:solidFill>
                <a:prstDash val="dash"/>
                <a:miter lim="800000"/>
                <a:headEnd/>
                <a:tailEnd/>
              </a:ln>
            </p:spPr>
            <p:txBody>
              <a:bodyPr wrap="none" anchor="ctr" anchorCtr="1"/>
              <a:lstStyle/>
              <a:p>
                <a:pPr algn="ctr"/>
                <a:r>
                  <a:rPr lang="zh-CN" altLang="en-US" sz="1200" dirty="0" smtClean="0">
                    <a:latin typeface="微软雅黑" pitchFamily="34" charset="-122"/>
                    <a:ea typeface="微软雅黑" pitchFamily="34" charset="-122"/>
                  </a:rPr>
                  <a:t>原型数据</a:t>
                </a:r>
                <a:endParaRPr lang="zh-CN" altLang="en-US" sz="1200" dirty="0">
                  <a:latin typeface="微软雅黑" pitchFamily="34" charset="-122"/>
                  <a:ea typeface="微软雅黑" pitchFamily="34" charset="-122"/>
                </a:endParaRPr>
              </a:p>
            </p:txBody>
          </p:sp>
        </p:grpSp>
        <p:sp>
          <p:nvSpPr>
            <p:cNvPr id="35" name="圆角矩形 73"/>
            <p:cNvSpPr/>
            <p:nvPr/>
          </p:nvSpPr>
          <p:spPr>
            <a:xfrm>
              <a:off x="1259632" y="2204864"/>
              <a:ext cx="1512168" cy="432048"/>
            </a:xfrm>
            <a:prstGeom prst="roundRect">
              <a:avLst/>
            </a:prstGeom>
            <a:solidFill>
              <a:srgbClr val="DCE6C5"/>
            </a:solidFill>
            <a:ln w="12700">
              <a:solidFill>
                <a:schemeClr val="tx1"/>
              </a:solidFill>
              <a:prstDash val="dash"/>
              <a:miter lim="800000"/>
              <a:headEnd/>
              <a:tailEnd/>
            </a:ln>
          </p:spPr>
          <p:txBody>
            <a:bodyPr wrap="none" anchor="ctr" anchorCtr="1"/>
            <a:lstStyle/>
            <a:p>
              <a:pPr algn="ctr"/>
              <a:r>
                <a:rPr lang="zh-CN" altLang="en-US" sz="1200" dirty="0" smtClean="0">
                  <a:latin typeface="微软雅黑" pitchFamily="34" charset="-122"/>
                  <a:ea typeface="微软雅黑" pitchFamily="34" charset="-122"/>
                </a:rPr>
                <a:t>店铺内搜索引擎</a:t>
              </a:r>
              <a:endParaRPr lang="en-US" altLang="zh-CN" sz="1200" dirty="0" smtClean="0">
                <a:latin typeface="微软雅黑" pitchFamily="34" charset="-122"/>
                <a:ea typeface="微软雅黑" pitchFamily="34" charset="-122"/>
              </a:endParaRPr>
            </a:p>
            <a:p>
              <a:pPr algn="ctr"/>
              <a:endParaRPr lang="en-US" altLang="zh-CN" sz="1200" dirty="0" smtClean="0">
                <a:latin typeface="微软雅黑" pitchFamily="34" charset="-122"/>
                <a:ea typeface="微软雅黑" pitchFamily="34" charset="-122"/>
              </a:endParaRPr>
            </a:p>
          </p:txBody>
        </p:sp>
        <p:grpSp>
          <p:nvGrpSpPr>
            <p:cNvPr id="217" name="Group 216"/>
            <p:cNvGrpSpPr/>
            <p:nvPr/>
          </p:nvGrpSpPr>
          <p:grpSpPr>
            <a:xfrm>
              <a:off x="6660232" y="2852938"/>
              <a:ext cx="1296144" cy="1058884"/>
              <a:chOff x="2699792" y="2899296"/>
              <a:chExt cx="972108" cy="817733"/>
            </a:xfrm>
          </p:grpSpPr>
          <p:sp>
            <p:nvSpPr>
              <p:cNvPr id="78" name="AutoShape 11"/>
              <p:cNvSpPr>
                <a:spLocks noChangeArrowheads="1"/>
              </p:cNvSpPr>
              <p:nvPr/>
            </p:nvSpPr>
            <p:spPr bwMode="auto">
              <a:xfrm>
                <a:off x="2699792" y="2899296"/>
                <a:ext cx="972108" cy="817733"/>
              </a:xfrm>
              <a:prstGeom prst="roundRect">
                <a:avLst>
                  <a:gd name="adj" fmla="val 7524"/>
                </a:avLst>
              </a:prstGeom>
              <a:solidFill>
                <a:srgbClr val="ADD0E4"/>
              </a:solidFill>
              <a:ln w="12700"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US" altLang="zh-CN" sz="1200" b="1" dirty="0" smtClean="0">
                  <a:latin typeface="微软雅黑" pitchFamily="34" charset="-122"/>
                  <a:ea typeface="微软雅黑" pitchFamily="34" charset="-122"/>
                </a:endParaRPr>
              </a:p>
              <a:p>
                <a:pPr algn="ctr"/>
                <a:r>
                  <a:rPr lang="zh-CN" altLang="en-US" sz="1200" b="1" dirty="0" smtClean="0">
                    <a:latin typeface="微软雅黑" pitchFamily="34" charset="-122"/>
                    <a:ea typeface="微软雅黑" pitchFamily="34" charset="-122"/>
                  </a:rPr>
                  <a:t>店铺浏览</a:t>
                </a:r>
                <a:endParaRPr lang="en-US" altLang="zh-CN" sz="1200" b="1" dirty="0" smtClean="0">
                  <a:latin typeface="微软雅黑" pitchFamily="34" charset="-122"/>
                  <a:ea typeface="微软雅黑" pitchFamily="34" charset="-122"/>
                </a:endParaRPr>
              </a:p>
              <a:p>
                <a:pPr algn="ctr"/>
                <a:r>
                  <a:rPr lang="en-US" altLang="zh-CN" sz="1200" b="1" dirty="0" smtClean="0">
                    <a:latin typeface="微软雅黑" pitchFamily="34" charset="-122"/>
                    <a:ea typeface="微软雅黑" pitchFamily="34" charset="-122"/>
                  </a:rPr>
                  <a:t>(shopsystem)</a:t>
                </a:r>
              </a:p>
              <a:p>
                <a:pPr algn="ctr"/>
                <a:endParaRPr lang="en-US" altLang="zh-CN" sz="1200" b="1" dirty="0" smtClean="0">
                  <a:latin typeface="微软雅黑" pitchFamily="34" charset="-122"/>
                  <a:ea typeface="微软雅黑" pitchFamily="34" charset="-122"/>
                </a:endParaRPr>
              </a:p>
              <a:p>
                <a:pPr algn="ctr"/>
                <a:endParaRPr lang="en-US" altLang="zh-CN" sz="1200" b="1" dirty="0" smtClean="0">
                  <a:latin typeface="微软雅黑" pitchFamily="34" charset="-122"/>
                  <a:ea typeface="微软雅黑" pitchFamily="34" charset="-122"/>
                </a:endParaRPr>
              </a:p>
              <a:p>
                <a:pPr algn="ctr"/>
                <a:endParaRPr lang="en-US" altLang="zh-CN" sz="1200" b="1" dirty="0" smtClean="0">
                  <a:latin typeface="微软雅黑" pitchFamily="34" charset="-122"/>
                  <a:ea typeface="微软雅黑" pitchFamily="34" charset="-122"/>
                </a:endParaRPr>
              </a:p>
              <a:p>
                <a:pPr algn="ctr"/>
                <a:endParaRPr lang="en-US" altLang="zh-CN" sz="1200" b="1" dirty="0">
                  <a:latin typeface="微软雅黑" pitchFamily="34" charset="-122"/>
                  <a:ea typeface="微软雅黑" pitchFamily="34" charset="-122"/>
                </a:endParaRPr>
              </a:p>
            </p:txBody>
          </p:sp>
          <p:grpSp>
            <p:nvGrpSpPr>
              <p:cNvPr id="8" name="Group 133"/>
              <p:cNvGrpSpPr/>
              <p:nvPr/>
            </p:nvGrpSpPr>
            <p:grpSpPr>
              <a:xfrm>
                <a:off x="2699794" y="3356986"/>
                <a:ext cx="594065" cy="294646"/>
                <a:chOff x="5302982" y="5924169"/>
                <a:chExt cx="1073879" cy="313650"/>
              </a:xfrm>
            </p:grpSpPr>
            <p:sp>
              <p:nvSpPr>
                <p:cNvPr id="81" name="圆角矩形 73"/>
                <p:cNvSpPr/>
                <p:nvPr/>
              </p:nvSpPr>
              <p:spPr>
                <a:xfrm>
                  <a:off x="5302982" y="5924169"/>
                  <a:ext cx="520670" cy="313650"/>
                </a:xfrm>
                <a:prstGeom prst="roundRect">
                  <a:avLst/>
                </a:prstGeom>
                <a:solidFill>
                  <a:srgbClr val="DCE6C5"/>
                </a:solidFill>
                <a:ln w="12700">
                  <a:solidFill>
                    <a:schemeClr val="tx1"/>
                  </a:solidFill>
                  <a:prstDash val="dash"/>
                  <a:miter lim="800000"/>
                  <a:headEnd/>
                  <a:tailEnd/>
                </a:ln>
              </p:spPr>
              <p:txBody>
                <a:bodyPr wrap="none" anchor="ctr" anchorCtr="1"/>
                <a:lstStyle/>
                <a:p>
                  <a:pPr algn="ctr"/>
                  <a:r>
                    <a:rPr lang="zh-CN" altLang="en-US" sz="1000" b="1" dirty="0" smtClean="0">
                      <a:latin typeface="微软雅黑" pitchFamily="34" charset="-122"/>
                      <a:ea typeface="微软雅黑" pitchFamily="34" charset="-122"/>
                    </a:rPr>
                    <a:t>过滤</a:t>
                  </a:r>
                  <a:endParaRPr lang="en-US" altLang="zh-CN" sz="1000" b="1" dirty="0" smtClean="0">
                    <a:latin typeface="微软雅黑" pitchFamily="34" charset="-122"/>
                    <a:ea typeface="微软雅黑" pitchFamily="34" charset="-122"/>
                  </a:endParaRPr>
                </a:p>
                <a:p>
                  <a:pPr algn="ctr"/>
                  <a:r>
                    <a:rPr lang="zh-CN" altLang="en-US" sz="1000" b="1" dirty="0" smtClean="0">
                      <a:latin typeface="微软雅黑" pitchFamily="34" charset="-122"/>
                      <a:ea typeface="微软雅黑" pitchFamily="34" charset="-122"/>
                    </a:rPr>
                    <a:t>引擎</a:t>
                  </a:r>
                  <a:endParaRPr lang="zh-CN" altLang="en-US" sz="1000" b="1" dirty="0">
                    <a:latin typeface="微软雅黑" pitchFamily="34" charset="-122"/>
                    <a:ea typeface="微软雅黑" pitchFamily="34" charset="-122"/>
                  </a:endParaRPr>
                </a:p>
              </p:txBody>
            </p:sp>
            <p:sp>
              <p:nvSpPr>
                <p:cNvPr id="82" name="圆角矩形 73"/>
                <p:cNvSpPr/>
                <p:nvPr/>
              </p:nvSpPr>
              <p:spPr>
                <a:xfrm>
                  <a:off x="5892062" y="5924169"/>
                  <a:ext cx="484799" cy="308385"/>
                </a:xfrm>
                <a:prstGeom prst="roundRect">
                  <a:avLst/>
                </a:prstGeom>
                <a:solidFill>
                  <a:srgbClr val="DCE6C5"/>
                </a:solidFill>
                <a:ln w="12700">
                  <a:solidFill>
                    <a:schemeClr val="tx1"/>
                  </a:solidFill>
                  <a:prstDash val="dash"/>
                  <a:miter lim="800000"/>
                  <a:headEnd/>
                  <a:tailEnd/>
                </a:ln>
              </p:spPr>
              <p:txBody>
                <a:bodyPr wrap="none" anchor="ctr" anchorCtr="1"/>
                <a:lstStyle/>
                <a:p>
                  <a:pPr algn="dist"/>
                  <a:r>
                    <a:rPr lang="zh-CN" altLang="en-US" sz="1000" b="1" dirty="0" smtClean="0">
                      <a:latin typeface="微软雅黑" pitchFamily="34" charset="-122"/>
                      <a:ea typeface="微软雅黑" pitchFamily="34" charset="-122"/>
                    </a:rPr>
                    <a:t>渲染</a:t>
                  </a:r>
                  <a:endParaRPr lang="en-US" altLang="zh-CN" sz="1000" b="1" dirty="0" smtClean="0">
                    <a:latin typeface="微软雅黑" pitchFamily="34" charset="-122"/>
                    <a:ea typeface="微软雅黑" pitchFamily="34" charset="-122"/>
                  </a:endParaRPr>
                </a:p>
                <a:p>
                  <a:pPr algn="dist"/>
                  <a:r>
                    <a:rPr lang="zh-CN" altLang="en-US" sz="1000" b="1" dirty="0" smtClean="0">
                      <a:latin typeface="微软雅黑" pitchFamily="34" charset="-122"/>
                      <a:ea typeface="微软雅黑" pitchFamily="34" charset="-122"/>
                    </a:rPr>
                    <a:t>引擎</a:t>
                  </a:r>
                  <a:endParaRPr lang="zh-CN" altLang="en-US" sz="1000" b="1" dirty="0">
                    <a:latin typeface="微软雅黑" pitchFamily="34" charset="-122"/>
                    <a:ea typeface="微软雅黑" pitchFamily="34" charset="-122"/>
                  </a:endParaRPr>
                </a:p>
              </p:txBody>
            </p:sp>
          </p:grpSp>
        </p:grpSp>
        <p:sp>
          <p:nvSpPr>
            <p:cNvPr id="51" name="TextBox 50"/>
            <p:cNvSpPr txBox="1"/>
            <p:nvPr/>
          </p:nvSpPr>
          <p:spPr>
            <a:xfrm>
              <a:off x="2483768" y="5301208"/>
              <a:ext cx="1152128" cy="246221"/>
            </a:xfrm>
            <a:prstGeom prst="rect">
              <a:avLst/>
            </a:prstGeom>
            <a:noFill/>
          </p:spPr>
          <p:txBody>
            <a:bodyPr wrap="square" rtlCol="0">
              <a:spAutoFit/>
            </a:bodyPr>
            <a:lstStyle/>
            <a:p>
              <a:r>
                <a:rPr lang="zh-CN" altLang="en-US" sz="1000" dirty="0" smtClean="0">
                  <a:latin typeface="微软雅黑" pitchFamily="34" charset="-122"/>
                  <a:ea typeface="微软雅黑" pitchFamily="34" charset="-122"/>
                </a:rPr>
                <a:t>系统原型数据</a:t>
              </a:r>
              <a:endParaRPr lang="en-US" sz="1000" dirty="0">
                <a:latin typeface="微软雅黑" pitchFamily="34" charset="-122"/>
                <a:ea typeface="微软雅黑" pitchFamily="34" charset="-122"/>
              </a:endParaRPr>
            </a:p>
          </p:txBody>
        </p:sp>
        <p:grpSp>
          <p:nvGrpSpPr>
            <p:cNvPr id="347" name="Group 346"/>
            <p:cNvGrpSpPr/>
            <p:nvPr/>
          </p:nvGrpSpPr>
          <p:grpSpPr>
            <a:xfrm>
              <a:off x="3275856" y="2924943"/>
              <a:ext cx="1944216" cy="2780353"/>
              <a:chOff x="3275856" y="2852935"/>
              <a:chExt cx="1944216" cy="2780353"/>
            </a:xfrm>
          </p:grpSpPr>
          <p:sp>
            <p:nvSpPr>
              <p:cNvPr id="32" name="圆角矩形 73"/>
              <p:cNvSpPr/>
              <p:nvPr/>
            </p:nvSpPr>
            <p:spPr>
              <a:xfrm>
                <a:off x="3491880" y="5085184"/>
                <a:ext cx="1584176" cy="548104"/>
              </a:xfrm>
              <a:prstGeom prst="roundRect">
                <a:avLst/>
              </a:prstGeom>
              <a:solidFill>
                <a:srgbClr val="9BD45E"/>
              </a:solidFill>
              <a:ln w="12700">
                <a:solidFill>
                  <a:schemeClr val="tx1"/>
                </a:solidFill>
                <a:prstDash val="dash"/>
                <a:miter lim="800000"/>
                <a:headEnd/>
                <a:tailEnd/>
              </a:ln>
            </p:spPr>
            <p:txBody>
              <a:bodyPr wrap="none" anchor="ctr" anchorCtr="1"/>
              <a:lstStyle/>
              <a:p>
                <a:pPr algn="ctr"/>
                <a:r>
                  <a:rPr lang="zh-CN" altLang="en-US" sz="1200" b="1" dirty="0" smtClean="0">
                    <a:latin typeface="微软雅黑" pitchFamily="34" charset="-122"/>
                    <a:ea typeface="微软雅黑" pitchFamily="34" charset="-122"/>
                  </a:rPr>
                  <a:t> 装修中心</a:t>
                </a:r>
                <a:r>
                  <a:rPr lang="en-US" altLang="zh-CN" sz="1200" b="1" dirty="0" smtClean="0">
                    <a:latin typeface="微软雅黑" pitchFamily="34" charset="-122"/>
                    <a:ea typeface="微软雅黑" pitchFamily="34" charset="-122"/>
                  </a:rPr>
                  <a:t>(PC</a:t>
                </a:r>
                <a:r>
                  <a:rPr lang="zh-CN" altLang="en-US" sz="1200" b="1" dirty="0" smtClean="0">
                    <a:latin typeface="微软雅黑" pitchFamily="34" charset="-122"/>
                    <a:ea typeface="微软雅黑" pitchFamily="34" charset="-122"/>
                  </a:rPr>
                  <a:t>）</a:t>
                </a:r>
                <a:endParaRPr lang="en-US" altLang="zh-CN" sz="1200" b="1" dirty="0" smtClean="0">
                  <a:latin typeface="微软雅黑" pitchFamily="34" charset="-122"/>
                  <a:ea typeface="微软雅黑" pitchFamily="34" charset="-122"/>
                </a:endParaRPr>
              </a:p>
              <a:p>
                <a:pPr algn="ctr"/>
                <a:r>
                  <a:rPr lang="en-US" altLang="zh-CN" sz="1200" b="1" dirty="0" smtClean="0">
                    <a:latin typeface="微软雅黑" pitchFamily="34" charset="-122"/>
                    <a:ea typeface="微软雅黑" pitchFamily="34" charset="-122"/>
                  </a:rPr>
                  <a:t>(</a:t>
                </a:r>
                <a:r>
                  <a:rPr lang="en-US" altLang="zh-CN" sz="1200" b="1" dirty="0" err="1" smtClean="0">
                    <a:latin typeface="微软雅黑" pitchFamily="34" charset="-122"/>
                    <a:ea typeface="微软雅黑" pitchFamily="34" charset="-122"/>
                  </a:rPr>
                  <a:t>designcenter</a:t>
                </a:r>
                <a:r>
                  <a:rPr lang="en-US" altLang="zh-CN" sz="1200" b="1" dirty="0" smtClean="0">
                    <a:latin typeface="微软雅黑" pitchFamily="34" charset="-122"/>
                    <a:ea typeface="微软雅黑" pitchFamily="34" charset="-122"/>
                  </a:rPr>
                  <a:t>)</a:t>
                </a:r>
                <a:endParaRPr lang="zh-CN" altLang="en-US" sz="1200" b="1" dirty="0">
                  <a:latin typeface="微软雅黑" pitchFamily="34" charset="-122"/>
                  <a:ea typeface="微软雅黑" pitchFamily="34" charset="-122"/>
                </a:endParaRPr>
              </a:p>
            </p:txBody>
          </p:sp>
          <p:grpSp>
            <p:nvGrpSpPr>
              <p:cNvPr id="238" name="Group 237"/>
              <p:cNvGrpSpPr/>
              <p:nvPr/>
            </p:nvGrpSpPr>
            <p:grpSpPr>
              <a:xfrm>
                <a:off x="3275856" y="2852935"/>
                <a:ext cx="1944216" cy="1296145"/>
                <a:chOff x="3851920" y="2582480"/>
                <a:chExt cx="1944216" cy="1296145"/>
              </a:xfrm>
            </p:grpSpPr>
            <p:sp>
              <p:nvSpPr>
                <p:cNvPr id="58" name="Rounded Rectangle 57"/>
                <p:cNvSpPr/>
                <p:nvPr/>
              </p:nvSpPr>
              <p:spPr>
                <a:xfrm>
                  <a:off x="3851920" y="2582480"/>
                  <a:ext cx="1944216" cy="1296145"/>
                </a:xfrm>
                <a:prstGeom prst="roundRect">
                  <a:avLst>
                    <a:gd name="adj" fmla="val 4323"/>
                  </a:avLst>
                </a:prstGeom>
                <a:solidFill>
                  <a:srgbClr val="A6D6E2"/>
                </a:solidFill>
                <a:ln w="12700">
                  <a:solidFill>
                    <a:schemeClr val="tx1"/>
                  </a:solidFill>
                  <a:prstDash val="dash"/>
                  <a:miter lim="800000"/>
                  <a:headEnd/>
                  <a:tailEnd/>
                </a:ln>
              </p:spPr>
              <p:txBody>
                <a:bodyPr wrap="none" anchor="ctr" anchorCtr="1"/>
                <a:lstStyle/>
                <a:p>
                  <a:pPr algn="ctr"/>
                  <a:endParaRPr lang="en-US" altLang="zh-CN" sz="1600" b="1" dirty="0" smtClean="0">
                    <a:latin typeface="微软雅黑" pitchFamily="34" charset="-122"/>
                    <a:ea typeface="微软雅黑" pitchFamily="34" charset="-122"/>
                  </a:endParaRPr>
                </a:p>
                <a:p>
                  <a:pPr algn="ctr"/>
                  <a:endParaRPr lang="en-US" altLang="zh-CN" sz="1600" b="1" dirty="0" smtClean="0">
                    <a:latin typeface="微软雅黑" pitchFamily="34" charset="-122"/>
                    <a:ea typeface="微软雅黑" pitchFamily="34" charset="-122"/>
                  </a:endParaRPr>
                </a:p>
                <a:p>
                  <a:pPr algn="ctr"/>
                  <a:endParaRPr lang="en-US" altLang="zh-CN" sz="1600" b="1" dirty="0" smtClean="0">
                    <a:latin typeface="微软雅黑" pitchFamily="34" charset="-122"/>
                    <a:ea typeface="微软雅黑" pitchFamily="34" charset="-122"/>
                  </a:endParaRPr>
                </a:p>
              </p:txBody>
            </p:sp>
            <p:sp>
              <p:nvSpPr>
                <p:cNvPr id="59" name="Rounded Rectangle 58"/>
                <p:cNvSpPr/>
                <p:nvPr/>
              </p:nvSpPr>
              <p:spPr>
                <a:xfrm>
                  <a:off x="3851920" y="3302561"/>
                  <a:ext cx="1944216" cy="504056"/>
                </a:xfrm>
                <a:prstGeom prst="roundRect">
                  <a:avLst>
                    <a:gd name="adj" fmla="val 3272"/>
                  </a:avLst>
                </a:prstGeom>
                <a:solidFill>
                  <a:srgbClr val="A6D6E2">
                    <a:alpha val="13000"/>
                  </a:srgbClr>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圆角矩形 73"/>
                <p:cNvSpPr/>
                <p:nvPr/>
              </p:nvSpPr>
              <p:spPr>
                <a:xfrm>
                  <a:off x="4499992" y="3356992"/>
                  <a:ext cx="360040" cy="377617"/>
                </a:xfrm>
                <a:prstGeom prst="roundRect">
                  <a:avLst/>
                </a:prstGeom>
                <a:solidFill>
                  <a:srgbClr val="DCE6C5"/>
                </a:solidFill>
                <a:ln w="12700">
                  <a:solidFill>
                    <a:schemeClr val="tx1"/>
                  </a:solidFill>
                  <a:prstDash val="dash"/>
                  <a:miter lim="800000"/>
                  <a:headEnd/>
                  <a:tailEnd/>
                </a:ln>
              </p:spPr>
              <p:txBody>
                <a:bodyPr wrap="none" anchor="ctr" anchorCtr="1"/>
                <a:lstStyle/>
                <a:p>
                  <a:pPr algn="ctr"/>
                  <a:r>
                    <a:rPr lang="zh-CN" altLang="en-US" sz="1100" b="1" dirty="0" smtClean="0">
                      <a:latin typeface="微软雅黑" pitchFamily="34" charset="-122"/>
                      <a:ea typeface="微软雅黑" pitchFamily="34" charset="-122"/>
                    </a:rPr>
                    <a:t>过滤</a:t>
                  </a:r>
                  <a:endParaRPr lang="en-US" altLang="zh-CN" sz="1100" b="1" dirty="0" smtClean="0">
                    <a:latin typeface="微软雅黑" pitchFamily="34" charset="-122"/>
                    <a:ea typeface="微软雅黑" pitchFamily="34" charset="-122"/>
                  </a:endParaRPr>
                </a:p>
                <a:p>
                  <a:pPr algn="ctr"/>
                  <a:r>
                    <a:rPr lang="zh-CN" altLang="en-US" sz="1100" b="1" dirty="0" smtClean="0">
                      <a:latin typeface="微软雅黑" pitchFamily="34" charset="-122"/>
                      <a:ea typeface="微软雅黑" pitchFamily="34" charset="-122"/>
                    </a:rPr>
                    <a:t>引擎</a:t>
                  </a:r>
                  <a:endParaRPr lang="zh-CN" altLang="en-US" sz="1100" b="1" dirty="0">
                    <a:latin typeface="微软雅黑" pitchFamily="34" charset="-122"/>
                    <a:ea typeface="微软雅黑" pitchFamily="34" charset="-122"/>
                  </a:endParaRPr>
                </a:p>
              </p:txBody>
            </p:sp>
            <p:sp>
              <p:nvSpPr>
                <p:cNvPr id="61" name="圆角矩形 73"/>
                <p:cNvSpPr/>
                <p:nvPr/>
              </p:nvSpPr>
              <p:spPr>
                <a:xfrm>
                  <a:off x="4932040" y="3356992"/>
                  <a:ext cx="360040" cy="377617"/>
                </a:xfrm>
                <a:prstGeom prst="roundRect">
                  <a:avLst/>
                </a:prstGeom>
                <a:solidFill>
                  <a:srgbClr val="DCE6C5"/>
                </a:solidFill>
                <a:ln w="12700">
                  <a:solidFill>
                    <a:schemeClr val="tx1"/>
                  </a:solidFill>
                  <a:prstDash val="dash"/>
                  <a:miter lim="800000"/>
                  <a:headEnd/>
                  <a:tailEnd/>
                </a:ln>
              </p:spPr>
              <p:txBody>
                <a:bodyPr wrap="none" anchor="ctr" anchorCtr="1"/>
                <a:lstStyle/>
                <a:p>
                  <a:pPr algn="dist"/>
                  <a:r>
                    <a:rPr lang="zh-CN" altLang="en-US" sz="1100" b="1" dirty="0" smtClean="0">
                      <a:latin typeface="微软雅黑" pitchFamily="34" charset="-122"/>
                      <a:ea typeface="微软雅黑" pitchFamily="34" charset="-122"/>
                    </a:rPr>
                    <a:t>渲染</a:t>
                  </a:r>
                  <a:endParaRPr lang="en-US" altLang="zh-CN" sz="1100" b="1" dirty="0" smtClean="0">
                    <a:latin typeface="微软雅黑" pitchFamily="34" charset="-122"/>
                    <a:ea typeface="微软雅黑" pitchFamily="34" charset="-122"/>
                  </a:endParaRPr>
                </a:p>
                <a:p>
                  <a:pPr algn="dist"/>
                  <a:r>
                    <a:rPr lang="zh-CN" altLang="en-US" sz="1100" b="1" dirty="0" smtClean="0">
                      <a:latin typeface="微软雅黑" pitchFamily="34" charset="-122"/>
                      <a:ea typeface="微软雅黑" pitchFamily="34" charset="-122"/>
                    </a:rPr>
                    <a:t>引擎</a:t>
                  </a:r>
                  <a:endParaRPr lang="zh-CN" altLang="en-US" sz="1100" b="1" dirty="0">
                    <a:latin typeface="微软雅黑" pitchFamily="34" charset="-122"/>
                    <a:ea typeface="微软雅黑" pitchFamily="34" charset="-122"/>
                  </a:endParaRPr>
                </a:p>
              </p:txBody>
            </p:sp>
            <p:sp>
              <p:nvSpPr>
                <p:cNvPr id="63" name="圆角矩形 73"/>
                <p:cNvSpPr/>
                <p:nvPr/>
              </p:nvSpPr>
              <p:spPr>
                <a:xfrm>
                  <a:off x="3923928" y="3356992"/>
                  <a:ext cx="504056" cy="377617"/>
                </a:xfrm>
                <a:prstGeom prst="roundRect">
                  <a:avLst/>
                </a:prstGeom>
                <a:solidFill>
                  <a:srgbClr val="DCE6C5"/>
                </a:solidFill>
                <a:ln w="12700">
                  <a:solidFill>
                    <a:schemeClr val="tx1"/>
                  </a:solidFill>
                  <a:prstDash val="dash"/>
                  <a:miter lim="800000"/>
                  <a:headEnd/>
                  <a:tailEnd/>
                </a:ln>
              </p:spPr>
              <p:txBody>
                <a:bodyPr wrap="none" anchor="ctr" anchorCtr="1"/>
                <a:lstStyle/>
                <a:p>
                  <a:pPr algn="dist"/>
                  <a:r>
                    <a:rPr lang="zh-CN" altLang="en-US" sz="1100" b="1" dirty="0" smtClean="0">
                      <a:latin typeface="微软雅黑" pitchFamily="34" charset="-122"/>
                      <a:ea typeface="微软雅黑" pitchFamily="34" charset="-122"/>
                    </a:rPr>
                    <a:t>装修规</a:t>
                  </a:r>
                  <a:endParaRPr lang="en-US" altLang="zh-CN" sz="1100" b="1" dirty="0" smtClean="0">
                    <a:latin typeface="微软雅黑" pitchFamily="34" charset="-122"/>
                    <a:ea typeface="微软雅黑" pitchFamily="34" charset="-122"/>
                  </a:endParaRPr>
                </a:p>
                <a:p>
                  <a:pPr algn="dist"/>
                  <a:r>
                    <a:rPr lang="zh-CN" altLang="en-US" sz="1100" b="1" dirty="0" smtClean="0">
                      <a:latin typeface="微软雅黑" pitchFamily="34" charset="-122"/>
                      <a:ea typeface="微软雅黑" pitchFamily="34" charset="-122"/>
                    </a:rPr>
                    <a:t>则引擎</a:t>
                  </a:r>
                  <a:endParaRPr lang="zh-CN" altLang="en-US" sz="1100" b="1" dirty="0">
                    <a:latin typeface="微软雅黑" pitchFamily="34" charset="-122"/>
                    <a:ea typeface="微软雅黑" pitchFamily="34" charset="-122"/>
                  </a:endParaRPr>
                </a:p>
              </p:txBody>
            </p:sp>
            <p:sp>
              <p:nvSpPr>
                <p:cNvPr id="64" name="TextBox 63"/>
                <p:cNvSpPr txBox="1"/>
                <p:nvPr/>
              </p:nvSpPr>
              <p:spPr>
                <a:xfrm>
                  <a:off x="4211960" y="2654489"/>
                  <a:ext cx="1224136" cy="307777"/>
                </a:xfrm>
                <a:prstGeom prst="rect">
                  <a:avLst/>
                </a:prstGeom>
                <a:noFill/>
              </p:spPr>
              <p:txBody>
                <a:bodyPr wrap="square" rtlCol="0">
                  <a:spAutoFit/>
                </a:bodyPr>
                <a:lstStyle/>
                <a:p>
                  <a:r>
                    <a:rPr lang="zh-CN" altLang="en-US" sz="1400" dirty="0" smtClean="0"/>
                    <a:t>老装修系统</a:t>
                  </a:r>
                  <a:endParaRPr lang="en-US" sz="1400" dirty="0"/>
                </a:p>
              </p:txBody>
            </p:sp>
          </p:grpSp>
          <p:cxnSp>
            <p:nvCxnSpPr>
              <p:cNvPr id="46" name="Shape 257"/>
              <p:cNvCxnSpPr/>
              <p:nvPr/>
            </p:nvCxnSpPr>
            <p:spPr>
              <a:xfrm rot="16200000" flipH="1">
                <a:off x="4103948" y="4473116"/>
                <a:ext cx="936104" cy="288032"/>
              </a:xfrm>
              <a:prstGeom prst="bentConnector3">
                <a:avLst>
                  <a:gd name="adj1" fmla="val 50000"/>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6" name="Elbow Connector 55"/>
              <p:cNvCxnSpPr/>
              <p:nvPr/>
            </p:nvCxnSpPr>
            <p:spPr>
              <a:xfrm rot="5400000" flipH="1" flipV="1">
                <a:off x="3455876" y="4473116"/>
                <a:ext cx="936104" cy="288032"/>
              </a:xfrm>
              <a:prstGeom prst="bentConnector3">
                <a:avLst>
                  <a:gd name="adj1" fmla="val 50000"/>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35494" y="688341"/>
              <a:ext cx="1080124" cy="2524635"/>
              <a:chOff x="1536345" y="688341"/>
              <a:chExt cx="1178314" cy="2524635"/>
            </a:xfrm>
          </p:grpSpPr>
          <p:cxnSp>
            <p:nvCxnSpPr>
              <p:cNvPr id="37" name="Straight Arrow Connector 36"/>
              <p:cNvCxnSpPr/>
              <p:nvPr/>
            </p:nvCxnSpPr>
            <p:spPr>
              <a:xfrm flipV="1">
                <a:off x="2203538" y="1542071"/>
                <a:ext cx="0" cy="5848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0" name="TextBox 89"/>
              <p:cNvSpPr txBox="1"/>
              <p:nvPr/>
            </p:nvSpPr>
            <p:spPr>
              <a:xfrm>
                <a:off x="1763688" y="1196752"/>
                <a:ext cx="936104" cy="369332"/>
              </a:xfrm>
              <a:prstGeom prst="rect">
                <a:avLst/>
              </a:prstGeom>
              <a:noFill/>
            </p:spPr>
            <p:txBody>
              <a:bodyPr wrap="square" rtlCol="0">
                <a:spAutoFit/>
              </a:bodyPr>
              <a:lstStyle/>
              <a:p>
                <a:r>
                  <a:rPr lang="en-US" dirty="0" smtClean="0"/>
                  <a:t>PC</a:t>
                </a:r>
                <a:r>
                  <a:rPr lang="zh-CN" altLang="en-US" dirty="0" smtClean="0"/>
                  <a:t>页面</a:t>
                </a:r>
                <a:endParaRPr lang="en-US" dirty="0"/>
              </a:p>
            </p:txBody>
          </p:sp>
          <p:grpSp>
            <p:nvGrpSpPr>
              <p:cNvPr id="179" name="Group 98"/>
              <p:cNvGrpSpPr/>
              <p:nvPr/>
            </p:nvGrpSpPr>
            <p:grpSpPr>
              <a:xfrm>
                <a:off x="1536345" y="688341"/>
                <a:ext cx="1178314" cy="2524635"/>
                <a:chOff x="1436945" y="1074216"/>
                <a:chExt cx="477118" cy="3213592"/>
              </a:xfrm>
            </p:grpSpPr>
            <p:grpSp>
              <p:nvGrpSpPr>
                <p:cNvPr id="181" name="组合 3"/>
                <p:cNvGrpSpPr/>
                <p:nvPr/>
              </p:nvGrpSpPr>
              <p:grpSpPr>
                <a:xfrm>
                  <a:off x="1436945" y="1082042"/>
                  <a:ext cx="413501" cy="3205766"/>
                  <a:chOff x="3477833" y="1209625"/>
                  <a:chExt cx="413501" cy="2578406"/>
                </a:xfrm>
              </p:grpSpPr>
              <p:sp>
                <p:nvSpPr>
                  <p:cNvPr id="183" name="圆角矩形 51"/>
                  <p:cNvSpPr/>
                  <p:nvPr/>
                </p:nvSpPr>
                <p:spPr bwMode="auto">
                  <a:xfrm>
                    <a:off x="3477833" y="1209625"/>
                    <a:ext cx="413501" cy="2578406"/>
                  </a:xfrm>
                  <a:prstGeom prst="roundRect">
                    <a:avLst>
                      <a:gd name="adj" fmla="val 3997"/>
                    </a:avLst>
                  </a:prstGeom>
                  <a:solidFill>
                    <a:srgbClr val="F5ECCD"/>
                  </a:solidFill>
                  <a:ln w="12700">
                    <a:solidFill>
                      <a:schemeClr val="tx1"/>
                    </a:solidFill>
                    <a:prstDash val="dash"/>
                    <a:miter lim="800000"/>
                    <a:headEnd/>
                    <a:tailEnd/>
                  </a:ln>
                </p:spPr>
                <p:txBody>
                  <a:bodyPr wrap="none" anchor="ctr" anchorCtr="1"/>
                  <a:lstStyle/>
                  <a:p>
                    <a:pPr algn="ctr">
                      <a:defRPr/>
                    </a:pPr>
                    <a:endParaRPr lang="zh-CN" altLang="en-US" sz="1200" b="1" dirty="0">
                      <a:solidFill>
                        <a:schemeClr val="tx1"/>
                      </a:solidFill>
                      <a:latin typeface="微软雅黑" pitchFamily="34" charset="-122"/>
                      <a:ea typeface="微软雅黑" pitchFamily="34" charset="-122"/>
                    </a:endParaRPr>
                  </a:p>
                </p:txBody>
              </p:sp>
              <p:sp>
                <p:nvSpPr>
                  <p:cNvPr id="184" name="AutoShape 11"/>
                  <p:cNvSpPr>
                    <a:spLocks noChangeArrowheads="1"/>
                  </p:cNvSpPr>
                  <p:nvPr/>
                </p:nvSpPr>
                <p:spPr bwMode="auto">
                  <a:xfrm>
                    <a:off x="3509641" y="1458009"/>
                    <a:ext cx="347957" cy="204008"/>
                  </a:xfrm>
                  <a:prstGeom prst="roundRect">
                    <a:avLst>
                      <a:gd name="adj" fmla="val 16667"/>
                    </a:avLst>
                  </a:prstGeom>
                  <a:solidFill>
                    <a:srgbClr val="D4E0EE"/>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淘宝</a:t>
                    </a:r>
                    <a:r>
                      <a:rPr lang="en-US" altLang="zh-CN" sz="1200" dirty="0" smtClean="0">
                        <a:latin typeface="微软雅黑" pitchFamily="34" charset="-122"/>
                        <a:ea typeface="微软雅黑" pitchFamily="34" charset="-122"/>
                      </a:rPr>
                      <a:t>C</a:t>
                    </a:r>
                    <a:r>
                      <a:rPr lang="zh-CN" altLang="en-US" sz="1200" dirty="0" smtClean="0">
                        <a:latin typeface="微软雅黑" pitchFamily="34" charset="-122"/>
                        <a:ea typeface="微软雅黑" pitchFamily="34" charset="-122"/>
                      </a:rPr>
                      <a:t>店</a:t>
                    </a:r>
                    <a:endParaRPr lang="en-US" altLang="zh-CN" sz="1200" dirty="0">
                      <a:latin typeface="微软雅黑" pitchFamily="34" charset="-122"/>
                      <a:ea typeface="微软雅黑" pitchFamily="34" charset="-122"/>
                    </a:endParaRPr>
                  </a:p>
                </p:txBody>
              </p:sp>
            </p:grpSp>
            <p:sp>
              <p:nvSpPr>
                <p:cNvPr id="182" name="Text Box 20"/>
                <p:cNvSpPr txBox="1">
                  <a:spLocks noChangeArrowheads="1"/>
                </p:cNvSpPr>
                <p:nvPr/>
              </p:nvSpPr>
              <p:spPr bwMode="auto">
                <a:xfrm>
                  <a:off x="1457294" y="1074216"/>
                  <a:ext cx="456769" cy="352590"/>
                </a:xfrm>
                <a:prstGeom prst="rect">
                  <a:avLst/>
                </a:prstGeom>
                <a:noFill/>
                <a:ln w="9525">
                  <a:noFill/>
                  <a:miter lim="800000"/>
                  <a:headEnd/>
                  <a:tailEnd/>
                </a:ln>
                <a:effectLst/>
              </p:spPr>
              <p:txBody>
                <a:bodyPr wrap="square" anchor="ct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spcBef>
                      <a:spcPct val="50000"/>
                    </a:spcBef>
                    <a:defRPr/>
                  </a:pPr>
                  <a:r>
                    <a:rPr lang="zh-CN" altLang="en-US" sz="1200" b="1" dirty="0" smtClean="0">
                      <a:latin typeface="微软雅黑" panose="020B0503020204020204" pitchFamily="34" charset="-122"/>
                      <a:ea typeface="微软雅黑" panose="020B0503020204020204" pitchFamily="34" charset="-122"/>
                    </a:rPr>
                    <a:t>行业店铺</a:t>
                  </a:r>
                  <a:endParaRPr lang="zh-CN" altLang="en-US" sz="1200" b="1" dirty="0">
                    <a:latin typeface="微软雅黑" panose="020B0503020204020204" pitchFamily="34" charset="-122"/>
                    <a:ea typeface="微软雅黑" panose="020B0503020204020204" pitchFamily="34" charset="-122"/>
                  </a:endParaRPr>
                </a:p>
              </p:txBody>
            </p:sp>
          </p:grpSp>
          <p:sp>
            <p:nvSpPr>
              <p:cNvPr id="203" name="AutoShape 11"/>
              <p:cNvSpPr>
                <a:spLocks noChangeArrowheads="1"/>
              </p:cNvSpPr>
              <p:nvPr/>
            </p:nvSpPr>
            <p:spPr bwMode="auto">
              <a:xfrm>
                <a:off x="1614902" y="1208376"/>
                <a:ext cx="870640" cy="204400"/>
              </a:xfrm>
              <a:prstGeom prst="roundRect">
                <a:avLst>
                  <a:gd name="adj" fmla="val 16667"/>
                </a:avLst>
              </a:prstGeom>
              <a:solidFill>
                <a:srgbClr val="D4E0EE"/>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酒店客栈</a:t>
                </a:r>
                <a:endParaRPr lang="en-US" altLang="zh-CN" sz="1200" dirty="0">
                  <a:latin typeface="微软雅黑" pitchFamily="34" charset="-122"/>
                  <a:ea typeface="微软雅黑" pitchFamily="34" charset="-122"/>
                </a:endParaRPr>
              </a:p>
            </p:txBody>
          </p:sp>
        </p:grpSp>
        <p:grpSp>
          <p:nvGrpSpPr>
            <p:cNvPr id="210" name="Group 181"/>
            <p:cNvGrpSpPr/>
            <p:nvPr/>
          </p:nvGrpSpPr>
          <p:grpSpPr>
            <a:xfrm>
              <a:off x="1259632" y="692696"/>
              <a:ext cx="1513305" cy="1368152"/>
              <a:chOff x="744792" y="1122863"/>
              <a:chExt cx="1890365" cy="1368152"/>
            </a:xfrm>
          </p:grpSpPr>
          <p:sp>
            <p:nvSpPr>
              <p:cNvPr id="211" name="Rounded Rectangle 210"/>
              <p:cNvSpPr/>
              <p:nvPr/>
            </p:nvSpPr>
            <p:spPr>
              <a:xfrm>
                <a:off x="744792" y="1126396"/>
                <a:ext cx="1890365" cy="1364619"/>
              </a:xfrm>
              <a:prstGeom prst="roundRect">
                <a:avLst>
                  <a:gd name="adj" fmla="val 4323"/>
                </a:avLst>
              </a:prstGeom>
              <a:solidFill>
                <a:srgbClr val="F4F5D2"/>
              </a:solidFill>
              <a:ln w="12700">
                <a:solidFill>
                  <a:schemeClr val="tx1"/>
                </a:solidFill>
                <a:prstDash val="dash"/>
                <a:miter lim="800000"/>
                <a:headEnd/>
                <a:tailEnd/>
              </a:ln>
            </p:spPr>
            <p:txBody>
              <a:bodyPr wrap="none" anchorCtr="1"/>
              <a:lstStyle/>
              <a:p>
                <a:pPr algn="ctr"/>
                <a:endParaRPr lang="en-US" altLang="zh-CN" sz="1400">
                  <a:latin typeface="微软雅黑" pitchFamily="34" charset="-122"/>
                  <a:ea typeface="微软雅黑" pitchFamily="34" charset="-122"/>
                </a:endParaRPr>
              </a:p>
            </p:txBody>
          </p:sp>
          <p:sp>
            <p:nvSpPr>
              <p:cNvPr id="212" name="Text Box 20"/>
              <p:cNvSpPr txBox="1">
                <a:spLocks noChangeArrowheads="1"/>
              </p:cNvSpPr>
              <p:nvPr/>
            </p:nvSpPr>
            <p:spPr bwMode="auto">
              <a:xfrm>
                <a:off x="892953" y="1122863"/>
                <a:ext cx="1562305" cy="307777"/>
              </a:xfrm>
              <a:prstGeom prst="rect">
                <a:avLst/>
              </a:prstGeom>
              <a:noFill/>
              <a:ln w="9525">
                <a:noFill/>
                <a:miter lim="800000"/>
                <a:headEnd/>
                <a:tailEnd/>
              </a:ln>
              <a:effectLst/>
            </p:spPr>
            <p:txBody>
              <a:bodyPr wrap="square" anchor="ct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spcBef>
                    <a:spcPct val="50000"/>
                  </a:spcBef>
                  <a:defRPr/>
                </a:pPr>
                <a:r>
                  <a:rPr lang="zh-CN" altLang="en-US" sz="1400" b="1" dirty="0" smtClean="0">
                    <a:latin typeface="微软雅黑" panose="020B0503020204020204" pitchFamily="34" charset="-122"/>
                    <a:ea typeface="微软雅黑" panose="020B0503020204020204" pitchFamily="34" charset="-122"/>
                  </a:rPr>
                  <a:t>店铺管理</a:t>
                </a:r>
                <a:r>
                  <a:rPr lang="en-US" altLang="zh-CN" sz="1400" b="1" dirty="0" smtClean="0">
                    <a:latin typeface="微软雅黑" panose="020B0503020204020204" pitchFamily="34" charset="-122"/>
                    <a:ea typeface="微软雅黑" panose="020B0503020204020204" pitchFamily="34" charset="-122"/>
                  </a:rPr>
                  <a:t>(sm)</a:t>
                </a:r>
                <a:endParaRPr lang="zh-CN" altLang="en-US" sz="1400" b="1" dirty="0">
                  <a:latin typeface="微软雅黑" panose="020B0503020204020204" pitchFamily="34" charset="-122"/>
                  <a:ea typeface="微软雅黑" panose="020B0503020204020204" pitchFamily="34" charset="-122"/>
                </a:endParaRPr>
              </a:p>
            </p:txBody>
          </p:sp>
          <p:sp>
            <p:nvSpPr>
              <p:cNvPr id="213" name="AutoShape 11"/>
              <p:cNvSpPr>
                <a:spLocks noChangeArrowheads="1"/>
              </p:cNvSpPr>
              <p:nvPr/>
            </p:nvSpPr>
            <p:spPr bwMode="auto">
              <a:xfrm>
                <a:off x="834126" y="1410895"/>
                <a:ext cx="795966" cy="315344"/>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开店</a:t>
                </a:r>
                <a:endParaRPr lang="en-US" altLang="zh-CN" sz="1200" dirty="0">
                  <a:latin typeface="微软雅黑" pitchFamily="34" charset="-122"/>
                  <a:ea typeface="微软雅黑" pitchFamily="34" charset="-122"/>
                </a:endParaRPr>
              </a:p>
            </p:txBody>
          </p:sp>
          <p:sp>
            <p:nvSpPr>
              <p:cNvPr id="214" name="AutoShape 11"/>
              <p:cNvSpPr>
                <a:spLocks noChangeArrowheads="1"/>
              </p:cNvSpPr>
              <p:nvPr/>
            </p:nvSpPr>
            <p:spPr bwMode="auto">
              <a:xfrm>
                <a:off x="1719425" y="1410895"/>
                <a:ext cx="795966" cy="315344"/>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域名管理</a:t>
                </a:r>
                <a:endParaRPr lang="en-US" altLang="zh-CN" sz="1200" dirty="0">
                  <a:latin typeface="微软雅黑" pitchFamily="34" charset="-122"/>
                  <a:ea typeface="微软雅黑" pitchFamily="34" charset="-122"/>
                </a:endParaRPr>
              </a:p>
            </p:txBody>
          </p:sp>
          <p:sp>
            <p:nvSpPr>
              <p:cNvPr id="215" name="AutoShape 11"/>
              <p:cNvSpPr>
                <a:spLocks noChangeArrowheads="1"/>
              </p:cNvSpPr>
              <p:nvPr/>
            </p:nvSpPr>
            <p:spPr bwMode="auto">
              <a:xfrm>
                <a:off x="833321" y="1770935"/>
                <a:ext cx="796770" cy="315344"/>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宝贝分类</a:t>
                </a:r>
                <a:endParaRPr lang="en-US" altLang="zh-CN" sz="1200" dirty="0">
                  <a:latin typeface="微软雅黑" pitchFamily="34" charset="-122"/>
                  <a:ea typeface="微软雅黑" pitchFamily="34" charset="-122"/>
                </a:endParaRPr>
              </a:p>
            </p:txBody>
          </p:sp>
          <p:sp>
            <p:nvSpPr>
              <p:cNvPr id="216" name="AutoShape 11"/>
              <p:cNvSpPr>
                <a:spLocks noChangeArrowheads="1"/>
              </p:cNvSpPr>
              <p:nvPr/>
            </p:nvSpPr>
            <p:spPr bwMode="auto">
              <a:xfrm>
                <a:off x="1718622" y="1770935"/>
                <a:ext cx="796770" cy="320546"/>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主营类目</a:t>
                </a:r>
                <a:endParaRPr lang="en-US" altLang="zh-CN" sz="1200" dirty="0">
                  <a:latin typeface="微软雅黑" pitchFamily="34" charset="-122"/>
                  <a:ea typeface="微软雅黑" pitchFamily="34" charset="-122"/>
                </a:endParaRPr>
              </a:p>
            </p:txBody>
          </p:sp>
        </p:grpSp>
        <p:cxnSp>
          <p:nvCxnSpPr>
            <p:cNvPr id="288" name="Straight Arrow Connector 287"/>
            <p:cNvCxnSpPr/>
            <p:nvPr/>
          </p:nvCxnSpPr>
          <p:spPr>
            <a:xfrm>
              <a:off x="971600" y="1196752"/>
              <a:ext cx="288032" cy="0"/>
            </a:xfrm>
            <a:prstGeom prst="straightConnector1">
              <a:avLst/>
            </a:prstGeom>
            <a:ln>
              <a:headEnd type="oval"/>
              <a:tailEnd type="arrow"/>
            </a:ln>
          </p:spPr>
          <p:style>
            <a:lnRef idx="1">
              <a:schemeClr val="accent1"/>
            </a:lnRef>
            <a:fillRef idx="0">
              <a:schemeClr val="accent1"/>
            </a:fillRef>
            <a:effectRef idx="0">
              <a:schemeClr val="accent1"/>
            </a:effectRef>
            <a:fontRef idx="minor">
              <a:schemeClr val="tx1"/>
            </a:fontRef>
          </p:style>
        </p:cxnSp>
        <p:sp>
          <p:nvSpPr>
            <p:cNvPr id="296" name="TextBox 295"/>
            <p:cNvSpPr txBox="1"/>
            <p:nvPr/>
          </p:nvSpPr>
          <p:spPr>
            <a:xfrm>
              <a:off x="2915816" y="3356992"/>
              <a:ext cx="360040" cy="1015663"/>
            </a:xfrm>
            <a:prstGeom prst="rect">
              <a:avLst/>
            </a:prstGeom>
            <a:noFill/>
          </p:spPr>
          <p:txBody>
            <a:bodyPr wrap="square" rtlCol="0">
              <a:spAutoFit/>
            </a:bodyPr>
            <a:lstStyle/>
            <a:p>
              <a:r>
                <a:rPr lang="en-US" altLang="zh-CN" sz="1000" dirty="0" smtClean="0">
                  <a:latin typeface="微软雅黑" pitchFamily="34" charset="-122"/>
                  <a:ea typeface="微软雅黑" pitchFamily="34" charset="-122"/>
                </a:rPr>
                <a:t>PC</a:t>
              </a:r>
            </a:p>
            <a:p>
              <a:r>
                <a:rPr lang="zh-CN" altLang="en-US" sz="1000" dirty="0" smtClean="0">
                  <a:latin typeface="微软雅黑" pitchFamily="34" charset="-122"/>
                  <a:ea typeface="微软雅黑" pitchFamily="34" charset="-122"/>
                </a:rPr>
                <a:t>可</a:t>
              </a:r>
              <a:endParaRPr lang="en-US" altLang="zh-CN" sz="1000" dirty="0" smtClean="0">
                <a:latin typeface="微软雅黑" pitchFamily="34" charset="-122"/>
                <a:ea typeface="微软雅黑" pitchFamily="34" charset="-122"/>
              </a:endParaRPr>
            </a:p>
            <a:p>
              <a:r>
                <a:rPr lang="zh-CN" altLang="en-US" sz="1000" dirty="0" smtClean="0">
                  <a:latin typeface="微软雅黑" pitchFamily="34" charset="-122"/>
                  <a:ea typeface="微软雅黑" pitchFamily="34" charset="-122"/>
                </a:rPr>
                <a:t>视</a:t>
              </a:r>
              <a:endParaRPr lang="en-US" altLang="zh-CN" sz="1000" dirty="0" smtClean="0">
                <a:latin typeface="微软雅黑" pitchFamily="34" charset="-122"/>
                <a:ea typeface="微软雅黑" pitchFamily="34" charset="-122"/>
              </a:endParaRPr>
            </a:p>
            <a:p>
              <a:r>
                <a:rPr lang="zh-CN" altLang="en-US" sz="1000" dirty="0" smtClean="0">
                  <a:latin typeface="微软雅黑" pitchFamily="34" charset="-122"/>
                  <a:ea typeface="微软雅黑" pitchFamily="34" charset="-122"/>
                </a:rPr>
                <a:t>化</a:t>
              </a:r>
              <a:endParaRPr lang="en-US" altLang="zh-CN" sz="1000" dirty="0" smtClean="0">
                <a:latin typeface="微软雅黑" pitchFamily="34" charset="-122"/>
                <a:ea typeface="微软雅黑" pitchFamily="34" charset="-122"/>
              </a:endParaRPr>
            </a:p>
            <a:p>
              <a:r>
                <a:rPr lang="zh-CN" altLang="en-US" sz="1000" dirty="0" smtClean="0">
                  <a:latin typeface="微软雅黑" pitchFamily="34" charset="-122"/>
                  <a:ea typeface="微软雅黑" pitchFamily="34" charset="-122"/>
                </a:rPr>
                <a:t>装</a:t>
              </a:r>
              <a:endParaRPr lang="en-US" altLang="zh-CN" sz="1000" dirty="0" smtClean="0">
                <a:latin typeface="微软雅黑" pitchFamily="34" charset="-122"/>
                <a:ea typeface="微软雅黑" pitchFamily="34" charset="-122"/>
              </a:endParaRPr>
            </a:p>
            <a:p>
              <a:r>
                <a:rPr lang="zh-CN" altLang="en-US" sz="1000" dirty="0" smtClean="0">
                  <a:latin typeface="微软雅黑" pitchFamily="34" charset="-122"/>
                  <a:ea typeface="微软雅黑" pitchFamily="34" charset="-122"/>
                </a:rPr>
                <a:t>修</a:t>
              </a:r>
              <a:endParaRPr lang="en-US" altLang="zh-CN" sz="1000" dirty="0" smtClean="0">
                <a:latin typeface="微软雅黑" pitchFamily="34" charset="-122"/>
                <a:ea typeface="微软雅黑" pitchFamily="34" charset="-122"/>
              </a:endParaRPr>
            </a:p>
          </p:txBody>
        </p:sp>
        <p:cxnSp>
          <p:nvCxnSpPr>
            <p:cNvPr id="301" name="Elbow Connector 300"/>
            <p:cNvCxnSpPr>
              <a:stCxn id="33" idx="3"/>
            </p:cNvCxnSpPr>
            <p:nvPr/>
          </p:nvCxnSpPr>
          <p:spPr>
            <a:xfrm flipV="1">
              <a:off x="971600" y="5697252"/>
              <a:ext cx="2880320" cy="720080"/>
            </a:xfrm>
            <a:prstGeom prst="bentConnector3">
              <a:avLst>
                <a:gd name="adj1" fmla="val 100017"/>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6" name="TextBox 315"/>
            <p:cNvSpPr txBox="1"/>
            <p:nvPr/>
          </p:nvSpPr>
          <p:spPr>
            <a:xfrm>
              <a:off x="2195736" y="6165304"/>
              <a:ext cx="1656184" cy="246221"/>
            </a:xfrm>
            <a:prstGeom prst="rect">
              <a:avLst/>
            </a:prstGeom>
            <a:noFill/>
          </p:spPr>
          <p:txBody>
            <a:bodyPr wrap="square" rtlCol="0">
              <a:spAutoFit/>
            </a:bodyPr>
            <a:lstStyle/>
            <a:p>
              <a:r>
                <a:rPr lang="zh-CN" altLang="en-US" sz="1000" dirty="0" smtClean="0">
                  <a:latin typeface="微软雅黑" pitchFamily="34" charset="-122"/>
                  <a:ea typeface="微软雅黑" pitchFamily="34" charset="-122"/>
                </a:rPr>
                <a:t>设计师模版</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开放原型数据</a:t>
              </a:r>
              <a:endParaRPr lang="en-US" sz="1000" dirty="0">
                <a:latin typeface="微软雅黑" pitchFamily="34" charset="-122"/>
                <a:ea typeface="微软雅黑" pitchFamily="34" charset="-122"/>
              </a:endParaRPr>
            </a:p>
          </p:txBody>
        </p:sp>
        <p:sp>
          <p:nvSpPr>
            <p:cNvPr id="361" name="圆角矩形 73"/>
            <p:cNvSpPr/>
            <p:nvPr/>
          </p:nvSpPr>
          <p:spPr>
            <a:xfrm>
              <a:off x="1331640" y="4941168"/>
              <a:ext cx="1152128" cy="432048"/>
            </a:xfrm>
            <a:prstGeom prst="roundRect">
              <a:avLst/>
            </a:prstGeom>
            <a:solidFill>
              <a:srgbClr val="9BD45E"/>
            </a:solidFill>
            <a:ln w="12700">
              <a:solidFill>
                <a:schemeClr val="tx1"/>
              </a:solidFill>
              <a:prstDash val="dash"/>
              <a:miter lim="800000"/>
              <a:headEnd/>
              <a:tailEnd/>
            </a:ln>
          </p:spPr>
          <p:txBody>
            <a:bodyPr wrap="none" anchor="ctr" anchorCtr="1"/>
            <a:lstStyle/>
            <a:p>
              <a:pPr algn="ctr"/>
              <a:r>
                <a:rPr lang="zh-CN" altLang="en-US" sz="1200" b="1" dirty="0" smtClean="0">
                  <a:latin typeface="微软雅黑" pitchFamily="34" charset="-122"/>
                  <a:ea typeface="微软雅黑" pitchFamily="34" charset="-122"/>
                </a:rPr>
                <a:t> 店铺中心</a:t>
              </a:r>
              <a:endParaRPr lang="en-US" altLang="zh-CN" sz="1200" b="1" dirty="0" smtClean="0">
                <a:latin typeface="微软雅黑" pitchFamily="34" charset="-122"/>
                <a:ea typeface="微软雅黑" pitchFamily="34" charset="-122"/>
              </a:endParaRPr>
            </a:p>
            <a:p>
              <a:pPr algn="ctr"/>
              <a:r>
                <a:rPr lang="en-US" altLang="zh-CN" sz="1200" b="1" dirty="0" smtClean="0">
                  <a:latin typeface="微软雅黑" pitchFamily="34" charset="-122"/>
                  <a:ea typeface="微软雅黑" pitchFamily="34" charset="-122"/>
                </a:rPr>
                <a:t>(shopcenter)</a:t>
              </a:r>
              <a:endParaRPr lang="zh-CN" altLang="en-US" sz="1200" b="1" dirty="0">
                <a:latin typeface="微软雅黑" pitchFamily="34" charset="-122"/>
                <a:ea typeface="微软雅黑" pitchFamily="34" charset="-122"/>
              </a:endParaRPr>
            </a:p>
          </p:txBody>
        </p:sp>
        <p:cxnSp>
          <p:nvCxnSpPr>
            <p:cNvPr id="201" name="Straight Arrow Connector 200"/>
            <p:cNvCxnSpPr/>
            <p:nvPr/>
          </p:nvCxnSpPr>
          <p:spPr>
            <a:xfrm>
              <a:off x="971600" y="5517231"/>
              <a:ext cx="2520280" cy="1"/>
            </a:xfrm>
            <a:prstGeom prst="straightConnector1">
              <a:avLst/>
            </a:prstGeom>
            <a:ln w="127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78" name="Elbow Connector 277"/>
            <p:cNvCxnSpPr>
              <a:endCxn id="58" idx="1"/>
            </p:cNvCxnSpPr>
            <p:nvPr/>
          </p:nvCxnSpPr>
          <p:spPr>
            <a:xfrm>
              <a:off x="971600" y="2996952"/>
              <a:ext cx="2304256" cy="576064"/>
            </a:xfrm>
            <a:prstGeom prst="bentConnector3">
              <a:avLst>
                <a:gd name="adj1" fmla="val 50000"/>
              </a:avLst>
            </a:prstGeom>
            <a:ln>
              <a:headEnd type="oval"/>
              <a:tailEnd type="arrow"/>
            </a:ln>
          </p:spPr>
          <p:style>
            <a:lnRef idx="1">
              <a:schemeClr val="accent1"/>
            </a:lnRef>
            <a:fillRef idx="0">
              <a:schemeClr val="accent1"/>
            </a:fillRef>
            <a:effectRef idx="0">
              <a:schemeClr val="accent1"/>
            </a:effectRef>
            <a:fontRef idx="minor">
              <a:schemeClr val="tx1"/>
            </a:fontRef>
          </p:style>
        </p:cxnSp>
        <p:sp>
          <p:nvSpPr>
            <p:cNvPr id="174" name="AutoShape 11"/>
            <p:cNvSpPr>
              <a:spLocks noChangeArrowheads="1"/>
            </p:cNvSpPr>
            <p:nvPr/>
          </p:nvSpPr>
          <p:spPr bwMode="auto">
            <a:xfrm>
              <a:off x="107504" y="1484784"/>
              <a:ext cx="798089" cy="216014"/>
            </a:xfrm>
            <a:prstGeom prst="roundRect">
              <a:avLst>
                <a:gd name="adj" fmla="val 16667"/>
              </a:avLst>
            </a:prstGeom>
            <a:solidFill>
              <a:srgbClr val="D4E0EE"/>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天猫店铺</a:t>
              </a:r>
              <a:endParaRPr lang="en-US" altLang="zh-CN" sz="1200" dirty="0">
                <a:latin typeface="微软雅黑" pitchFamily="34" charset="-122"/>
                <a:ea typeface="微软雅黑" pitchFamily="34" charset="-122"/>
              </a:endParaRPr>
            </a:p>
          </p:txBody>
        </p:sp>
        <p:grpSp>
          <p:nvGrpSpPr>
            <p:cNvPr id="240" name="Group 239"/>
            <p:cNvGrpSpPr/>
            <p:nvPr/>
          </p:nvGrpSpPr>
          <p:grpSpPr>
            <a:xfrm>
              <a:off x="1907704" y="4221088"/>
              <a:ext cx="1800200" cy="720080"/>
              <a:chOff x="1907704" y="4221088"/>
              <a:chExt cx="1800200" cy="720080"/>
            </a:xfrm>
          </p:grpSpPr>
          <p:cxnSp>
            <p:nvCxnSpPr>
              <p:cNvPr id="185" name="Shape 184"/>
              <p:cNvCxnSpPr>
                <a:endCxn id="361" idx="0"/>
              </p:cNvCxnSpPr>
              <p:nvPr/>
            </p:nvCxnSpPr>
            <p:spPr>
              <a:xfrm rot="10800000" flipV="1">
                <a:off x="1907704" y="4581128"/>
                <a:ext cx="1800200" cy="360040"/>
              </a:xfrm>
              <a:prstGeom prst="bentConnector2">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p:nvPr/>
            </p:nvCxnSpPr>
            <p:spPr>
              <a:xfrm flipV="1">
                <a:off x="3707904" y="422108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42" name="Shape 241"/>
            <p:cNvCxnSpPr>
              <a:stCxn id="32" idx="3"/>
            </p:cNvCxnSpPr>
            <p:nvPr/>
          </p:nvCxnSpPr>
          <p:spPr>
            <a:xfrm flipV="1">
              <a:off x="5076056" y="4005068"/>
              <a:ext cx="2232248" cy="142617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5" name="Elbow Connector 254"/>
            <p:cNvCxnSpPr/>
            <p:nvPr/>
          </p:nvCxnSpPr>
          <p:spPr>
            <a:xfrm>
              <a:off x="2771800" y="2466474"/>
              <a:ext cx="504056" cy="89051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7" name="Elbow Connector 256"/>
            <p:cNvCxnSpPr/>
            <p:nvPr/>
          </p:nvCxnSpPr>
          <p:spPr>
            <a:xfrm>
              <a:off x="2771800" y="2348880"/>
              <a:ext cx="3888432" cy="1080120"/>
            </a:xfrm>
            <a:prstGeom prst="bentConnector3">
              <a:avLst>
                <a:gd name="adj1" fmla="val 93357"/>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75" name="Group 274"/>
            <p:cNvGrpSpPr/>
            <p:nvPr/>
          </p:nvGrpSpPr>
          <p:grpSpPr>
            <a:xfrm>
              <a:off x="8028384" y="4077072"/>
              <a:ext cx="1008112" cy="2592288"/>
              <a:chOff x="7884368" y="3789040"/>
              <a:chExt cx="1008112" cy="2592288"/>
            </a:xfrm>
          </p:grpSpPr>
          <p:grpSp>
            <p:nvGrpSpPr>
              <p:cNvPr id="144" name="Group 143"/>
              <p:cNvGrpSpPr/>
              <p:nvPr/>
            </p:nvGrpSpPr>
            <p:grpSpPr>
              <a:xfrm>
                <a:off x="7884368" y="3789040"/>
                <a:ext cx="1008112" cy="2592288"/>
                <a:chOff x="7938374" y="4509120"/>
                <a:chExt cx="810090" cy="2160240"/>
              </a:xfrm>
            </p:grpSpPr>
            <p:sp>
              <p:nvSpPr>
                <p:cNvPr id="14" name="Rounded Rectangle 13"/>
                <p:cNvSpPr/>
                <p:nvPr/>
              </p:nvSpPr>
              <p:spPr>
                <a:xfrm>
                  <a:off x="7938374" y="4509120"/>
                  <a:ext cx="810090" cy="2160240"/>
                </a:xfrm>
                <a:prstGeom prst="roundRect">
                  <a:avLst>
                    <a:gd name="adj" fmla="val 4323"/>
                  </a:avLst>
                </a:prstGeom>
                <a:solidFill>
                  <a:srgbClr val="F4F5D2"/>
                </a:solidFill>
                <a:ln w="12700">
                  <a:solidFill>
                    <a:schemeClr val="tx1"/>
                  </a:solidFill>
                  <a:prstDash val="dash"/>
                  <a:miter lim="800000"/>
                  <a:headEnd/>
                  <a:tailEnd/>
                </a:ln>
              </p:spPr>
              <p:txBody>
                <a:bodyPr wrap="none" anchorCtr="1"/>
                <a:lstStyle/>
                <a:p>
                  <a:pPr algn="ctr"/>
                  <a:endParaRPr lang="en-US" altLang="zh-CN" sz="1400">
                    <a:latin typeface="微软雅黑" pitchFamily="34" charset="-122"/>
                    <a:ea typeface="微软雅黑" pitchFamily="34" charset="-122"/>
                  </a:endParaRPr>
                </a:p>
              </p:txBody>
            </p:sp>
            <p:sp>
              <p:nvSpPr>
                <p:cNvPr id="15" name="Text Box 20"/>
                <p:cNvSpPr txBox="1">
                  <a:spLocks noChangeArrowheads="1"/>
                </p:cNvSpPr>
                <p:nvPr/>
              </p:nvSpPr>
              <p:spPr bwMode="auto">
                <a:xfrm>
                  <a:off x="8005882" y="4509120"/>
                  <a:ext cx="714066" cy="246221"/>
                </a:xfrm>
                <a:prstGeom prst="rect">
                  <a:avLst/>
                </a:prstGeom>
                <a:noFill/>
                <a:ln w="9525">
                  <a:noFill/>
                  <a:miter lim="800000"/>
                  <a:headEnd/>
                  <a:tailEnd/>
                </a:ln>
                <a:effectLst/>
              </p:spPr>
              <p:txBody>
                <a:bodyPr wrap="square" anchor="ct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spcBef>
                      <a:spcPct val="50000"/>
                    </a:spcBef>
                    <a:defRPr/>
                  </a:pPr>
                  <a:r>
                    <a:rPr lang="zh-CN" altLang="en-US" sz="1000" b="1" dirty="0" smtClean="0">
                      <a:latin typeface="微软雅黑" panose="020B0503020204020204" pitchFamily="34" charset="-122"/>
                      <a:ea typeface="微软雅黑" panose="020B0503020204020204" pitchFamily="34" charset="-122"/>
                    </a:rPr>
                    <a:t>接入装修</a:t>
                  </a:r>
                  <a:endParaRPr lang="zh-CN" altLang="en-US" sz="1000" b="1" dirty="0">
                    <a:latin typeface="微软雅黑" panose="020B0503020204020204" pitchFamily="34" charset="-122"/>
                    <a:ea typeface="微软雅黑" panose="020B0503020204020204" pitchFamily="34" charset="-122"/>
                  </a:endParaRPr>
                </a:p>
              </p:txBody>
            </p:sp>
            <p:sp>
              <p:nvSpPr>
                <p:cNvPr id="16" name="AutoShape 11"/>
                <p:cNvSpPr>
                  <a:spLocks noChangeArrowheads="1"/>
                </p:cNvSpPr>
                <p:nvPr/>
              </p:nvSpPr>
              <p:spPr bwMode="auto">
                <a:xfrm>
                  <a:off x="7996238" y="4769840"/>
                  <a:ext cx="657787" cy="579373"/>
                </a:xfrm>
                <a:prstGeom prst="roundRect">
                  <a:avLst>
                    <a:gd name="adj" fmla="val 8316"/>
                  </a:avLst>
                </a:prstGeom>
                <a:solidFill>
                  <a:srgbClr val="D6E1BF"/>
                </a:solidFill>
                <a:ln w="12700">
                  <a:solidFill>
                    <a:schemeClr val="tx1"/>
                  </a:solidFill>
                  <a:prstDash val="dash"/>
                  <a:miter lim="800000"/>
                  <a:headEnd/>
                  <a:tailEnd/>
                </a:ln>
                <a:extLst/>
              </p:spPr>
              <p:txBody>
                <a:bodyPr wrap="none" anchor="ctr" anchorCtr="1"/>
                <a:lstStyle/>
                <a:p>
                  <a:pPr algn="ctr"/>
                  <a:endParaRPr lang="en-US" altLang="zh-CN" sz="1000" dirty="0" smtClean="0">
                    <a:latin typeface="微软雅黑" pitchFamily="34" charset="-122"/>
                    <a:ea typeface="微软雅黑" pitchFamily="34" charset="-122"/>
                  </a:endParaRPr>
                </a:p>
                <a:p>
                  <a:pPr algn="ctr"/>
                  <a:endParaRPr lang="en-US" altLang="zh-CN" sz="1000" dirty="0">
                    <a:latin typeface="微软雅黑" pitchFamily="34" charset="-122"/>
                    <a:ea typeface="微软雅黑" pitchFamily="34" charset="-122"/>
                  </a:endParaRPr>
                </a:p>
              </p:txBody>
            </p:sp>
            <p:sp>
              <p:nvSpPr>
                <p:cNvPr id="17" name="AutoShape 11"/>
                <p:cNvSpPr>
                  <a:spLocks noChangeArrowheads="1"/>
                </p:cNvSpPr>
                <p:nvPr/>
              </p:nvSpPr>
              <p:spPr bwMode="auto">
                <a:xfrm>
                  <a:off x="8011837" y="5453916"/>
                  <a:ext cx="669119" cy="315344"/>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en-US" altLang="zh-CN" sz="1000" dirty="0" smtClean="0">
                      <a:latin typeface="微软雅黑" pitchFamily="34" charset="-122"/>
                      <a:ea typeface="微软雅黑" pitchFamily="34" charset="-122"/>
                    </a:rPr>
                    <a:t>malldetai</a:t>
                  </a:r>
                </a:p>
              </p:txBody>
            </p:sp>
            <p:sp>
              <p:nvSpPr>
                <p:cNvPr id="18" name="AutoShape 11"/>
                <p:cNvSpPr>
                  <a:spLocks noChangeArrowheads="1"/>
                </p:cNvSpPr>
                <p:nvPr/>
              </p:nvSpPr>
              <p:spPr bwMode="auto">
                <a:xfrm>
                  <a:off x="8005882" y="5873962"/>
                  <a:ext cx="675075" cy="315344"/>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zh-CN" altLang="en-US" sz="1000" dirty="0" smtClean="0">
                      <a:latin typeface="微软雅黑" pitchFamily="34" charset="-122"/>
                      <a:ea typeface="微软雅黑" pitchFamily="34" charset="-122"/>
                    </a:rPr>
                    <a:t>评价</a:t>
                  </a:r>
                  <a:endParaRPr lang="en-US" altLang="zh-CN" sz="1000" dirty="0">
                    <a:latin typeface="微软雅黑" pitchFamily="34" charset="-122"/>
                    <a:ea typeface="微软雅黑" pitchFamily="34" charset="-122"/>
                  </a:endParaRPr>
                </a:p>
              </p:txBody>
            </p:sp>
          </p:grpSp>
          <p:sp>
            <p:nvSpPr>
              <p:cNvPr id="271" name="圆角矩形 73"/>
              <p:cNvSpPr/>
              <p:nvPr/>
            </p:nvSpPr>
            <p:spPr>
              <a:xfrm>
                <a:off x="7956376" y="4415614"/>
                <a:ext cx="384043" cy="381538"/>
              </a:xfrm>
              <a:prstGeom prst="roundRect">
                <a:avLst/>
              </a:prstGeom>
              <a:solidFill>
                <a:srgbClr val="DCE6C5"/>
              </a:solidFill>
              <a:ln w="12700">
                <a:solidFill>
                  <a:schemeClr val="tx1"/>
                </a:solidFill>
                <a:prstDash val="dash"/>
                <a:miter lim="800000"/>
                <a:headEnd/>
                <a:tailEnd/>
              </a:ln>
            </p:spPr>
            <p:txBody>
              <a:bodyPr wrap="none" anchor="ctr" anchorCtr="1"/>
              <a:lstStyle/>
              <a:p>
                <a:pPr algn="ctr"/>
                <a:r>
                  <a:rPr lang="zh-CN" altLang="en-US" sz="1000" b="1" dirty="0" smtClean="0">
                    <a:latin typeface="微软雅黑" pitchFamily="34" charset="-122"/>
                    <a:ea typeface="微软雅黑" pitchFamily="34" charset="-122"/>
                  </a:rPr>
                  <a:t>过滤</a:t>
                </a:r>
                <a:endParaRPr lang="en-US" altLang="zh-CN" sz="1000" b="1" dirty="0" smtClean="0">
                  <a:latin typeface="微软雅黑" pitchFamily="34" charset="-122"/>
                  <a:ea typeface="微软雅黑" pitchFamily="34" charset="-122"/>
                </a:endParaRPr>
              </a:p>
              <a:p>
                <a:pPr algn="ctr"/>
                <a:r>
                  <a:rPr lang="zh-CN" altLang="en-US" sz="1000" b="1" dirty="0" smtClean="0">
                    <a:latin typeface="微软雅黑" pitchFamily="34" charset="-122"/>
                    <a:ea typeface="微软雅黑" pitchFamily="34" charset="-122"/>
                  </a:rPr>
                  <a:t>引擎</a:t>
                </a:r>
                <a:endParaRPr lang="zh-CN" altLang="en-US" sz="1000" b="1" dirty="0">
                  <a:latin typeface="微软雅黑" pitchFamily="34" charset="-122"/>
                  <a:ea typeface="微软雅黑" pitchFamily="34" charset="-122"/>
                </a:endParaRPr>
              </a:p>
            </p:txBody>
          </p:sp>
          <p:sp>
            <p:nvSpPr>
              <p:cNvPr id="272" name="圆角矩形 73"/>
              <p:cNvSpPr/>
              <p:nvPr/>
            </p:nvSpPr>
            <p:spPr>
              <a:xfrm>
                <a:off x="8388423" y="4422019"/>
                <a:ext cx="357585" cy="375133"/>
              </a:xfrm>
              <a:prstGeom prst="roundRect">
                <a:avLst/>
              </a:prstGeom>
              <a:solidFill>
                <a:srgbClr val="DCE6C5"/>
              </a:solidFill>
              <a:ln w="12700">
                <a:solidFill>
                  <a:schemeClr val="tx1"/>
                </a:solidFill>
                <a:prstDash val="dash"/>
                <a:miter lim="800000"/>
                <a:headEnd/>
                <a:tailEnd/>
              </a:ln>
            </p:spPr>
            <p:txBody>
              <a:bodyPr wrap="none" anchor="ctr" anchorCtr="1"/>
              <a:lstStyle/>
              <a:p>
                <a:pPr algn="dist"/>
                <a:r>
                  <a:rPr lang="zh-CN" altLang="en-US" sz="1000" b="1" dirty="0" smtClean="0">
                    <a:latin typeface="微软雅黑" pitchFamily="34" charset="-122"/>
                    <a:ea typeface="微软雅黑" pitchFamily="34" charset="-122"/>
                  </a:rPr>
                  <a:t>渲染</a:t>
                </a:r>
                <a:endParaRPr lang="en-US" altLang="zh-CN" sz="1000" b="1" dirty="0" smtClean="0">
                  <a:latin typeface="微软雅黑" pitchFamily="34" charset="-122"/>
                  <a:ea typeface="微软雅黑" pitchFamily="34" charset="-122"/>
                </a:endParaRPr>
              </a:p>
              <a:p>
                <a:pPr algn="dist"/>
                <a:r>
                  <a:rPr lang="zh-CN" altLang="en-US" sz="1000" b="1" dirty="0" smtClean="0">
                    <a:latin typeface="微软雅黑" pitchFamily="34" charset="-122"/>
                    <a:ea typeface="微软雅黑" pitchFamily="34" charset="-122"/>
                  </a:rPr>
                  <a:t>引擎</a:t>
                </a:r>
                <a:endParaRPr lang="zh-CN" altLang="en-US" sz="1000" b="1" dirty="0">
                  <a:latin typeface="微软雅黑" pitchFamily="34" charset="-122"/>
                  <a:ea typeface="微软雅黑" pitchFamily="34" charset="-122"/>
                </a:endParaRPr>
              </a:p>
            </p:txBody>
          </p:sp>
          <p:sp>
            <p:nvSpPr>
              <p:cNvPr id="274" name="TextBox 273"/>
              <p:cNvSpPr txBox="1"/>
              <p:nvPr/>
            </p:nvSpPr>
            <p:spPr>
              <a:xfrm>
                <a:off x="7956376" y="4067780"/>
                <a:ext cx="864096" cy="369332"/>
              </a:xfrm>
              <a:prstGeom prst="rect">
                <a:avLst/>
              </a:prstGeom>
              <a:noFill/>
            </p:spPr>
            <p:txBody>
              <a:bodyPr wrap="square" rtlCol="0">
                <a:spAutoFit/>
              </a:bodyPr>
              <a:lstStyle/>
              <a:p>
                <a:r>
                  <a:rPr lang="en-US" altLang="zh-CN" dirty="0" smtClean="0"/>
                  <a:t>detail</a:t>
                </a:r>
                <a:endParaRPr lang="en-US" dirty="0"/>
              </a:p>
            </p:txBody>
          </p:sp>
        </p:grpSp>
        <p:cxnSp>
          <p:nvCxnSpPr>
            <p:cNvPr id="280" name="Straight Arrow Connector 279"/>
            <p:cNvCxnSpPr/>
            <p:nvPr/>
          </p:nvCxnSpPr>
          <p:spPr>
            <a:xfrm>
              <a:off x="5076056" y="5589240"/>
              <a:ext cx="29523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72" name="Rounded Rectangle 71"/>
          <p:cNvSpPr/>
          <p:nvPr/>
        </p:nvSpPr>
        <p:spPr>
          <a:xfrm>
            <a:off x="6660232" y="3356992"/>
            <a:ext cx="1296144" cy="504056"/>
          </a:xfrm>
          <a:prstGeom prst="roundRect">
            <a:avLst>
              <a:gd name="adj" fmla="val 3272"/>
            </a:avLst>
          </a:prstGeom>
          <a:solidFill>
            <a:srgbClr val="A6D6E2">
              <a:alpha val="13000"/>
            </a:srgbClr>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Group 156"/>
          <p:cNvGrpSpPr/>
          <p:nvPr/>
        </p:nvGrpSpPr>
        <p:grpSpPr>
          <a:xfrm>
            <a:off x="0" y="116632"/>
            <a:ext cx="9108504" cy="6696744"/>
            <a:chOff x="0" y="116632"/>
            <a:chExt cx="9108504" cy="6696744"/>
          </a:xfrm>
        </p:grpSpPr>
        <p:grpSp>
          <p:nvGrpSpPr>
            <p:cNvPr id="2" name="Group 8"/>
            <p:cNvGrpSpPr/>
            <p:nvPr/>
          </p:nvGrpSpPr>
          <p:grpSpPr>
            <a:xfrm>
              <a:off x="785818" y="116632"/>
              <a:ext cx="7674614" cy="504056"/>
              <a:chOff x="785818" y="476672"/>
              <a:chExt cx="7674614" cy="596462"/>
            </a:xfrm>
          </p:grpSpPr>
          <p:cxnSp>
            <p:nvCxnSpPr>
              <p:cNvPr id="9" name="直接连接符 5"/>
              <p:cNvCxnSpPr/>
              <p:nvPr/>
            </p:nvCxnSpPr>
            <p:spPr>
              <a:xfrm>
                <a:off x="785818" y="1071546"/>
                <a:ext cx="7286644" cy="1588"/>
              </a:xfrm>
              <a:prstGeom prst="line">
                <a:avLst/>
              </a:prstGeom>
              <a:ln w="2222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0" name="矩形 6"/>
              <p:cNvSpPr/>
              <p:nvPr/>
            </p:nvSpPr>
            <p:spPr>
              <a:xfrm>
                <a:off x="829294" y="476672"/>
                <a:ext cx="214314" cy="5715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itchFamily="34" charset="-122"/>
                  <a:ea typeface="微软雅黑" pitchFamily="34" charset="-122"/>
                </a:endParaRPr>
              </a:p>
            </p:txBody>
          </p:sp>
          <p:sp>
            <p:nvSpPr>
              <p:cNvPr id="13" name="TextBox 12"/>
              <p:cNvSpPr txBox="1"/>
              <p:nvPr/>
            </p:nvSpPr>
            <p:spPr>
              <a:xfrm>
                <a:off x="1142976" y="476673"/>
                <a:ext cx="7317456" cy="546300"/>
              </a:xfrm>
              <a:prstGeom prst="rect">
                <a:avLst/>
              </a:prstGeom>
              <a:noFill/>
            </p:spPr>
            <p:txBody>
              <a:bodyPr wrap="square" rtlCol="0">
                <a:spAutoFit/>
              </a:bodyPr>
              <a:lstStyle/>
              <a:p>
                <a:r>
                  <a:rPr lang="en-US" altLang="zh-CN" sz="2400" b="1" dirty="0" smtClean="0">
                    <a:latin typeface="微软雅黑" pitchFamily="34" charset="-122"/>
                    <a:ea typeface="微软雅黑" pitchFamily="34" charset="-122"/>
                  </a:rPr>
                  <a:t>2. </a:t>
                </a:r>
                <a:r>
                  <a:rPr lang="zh-CN" altLang="en-US" sz="2400" b="1" dirty="0" smtClean="0">
                    <a:latin typeface="微软雅黑" pitchFamily="34" charset="-122"/>
                    <a:ea typeface="微软雅黑" pitchFamily="34" charset="-122"/>
                  </a:rPr>
                  <a:t>建站平台</a:t>
                </a:r>
                <a:r>
                  <a:rPr lang="en-US" altLang="zh-CN" sz="2400" b="1" dirty="0" smtClean="0">
                    <a:latin typeface="微软雅黑" pitchFamily="34" charset="-122"/>
                    <a:ea typeface="微软雅黑" pitchFamily="34" charset="-122"/>
                  </a:rPr>
                  <a:t>—</a:t>
                </a:r>
                <a:r>
                  <a:rPr lang="zh-CN" altLang="en-US" sz="2400" b="1" dirty="0" smtClean="0">
                    <a:latin typeface="微软雅黑" pitchFamily="34" charset="-122"/>
                    <a:ea typeface="微软雅黑" pitchFamily="34" charset="-122"/>
                  </a:rPr>
                  <a:t>技术与业务整体架构</a:t>
                </a:r>
                <a:endParaRPr lang="en-US" altLang="zh-CN" sz="2400" b="1" dirty="0" smtClean="0">
                  <a:latin typeface="微软雅黑" pitchFamily="34" charset="-122"/>
                  <a:ea typeface="微软雅黑" pitchFamily="34" charset="-122"/>
                </a:endParaRPr>
              </a:p>
            </p:txBody>
          </p:sp>
        </p:grpSp>
        <p:sp>
          <p:nvSpPr>
            <p:cNvPr id="33" name="圆角矩形 73"/>
            <p:cNvSpPr/>
            <p:nvPr/>
          </p:nvSpPr>
          <p:spPr>
            <a:xfrm>
              <a:off x="35496" y="6309320"/>
              <a:ext cx="936104" cy="216024"/>
            </a:xfrm>
            <a:prstGeom prst="roundRect">
              <a:avLst>
                <a:gd name="adj" fmla="val 8254"/>
              </a:avLst>
            </a:prstGeom>
            <a:solidFill>
              <a:srgbClr val="A6D6E2"/>
            </a:solidFill>
            <a:ln w="12700">
              <a:solidFill>
                <a:schemeClr val="tx1"/>
              </a:solidFill>
              <a:prstDash val="dash"/>
              <a:miter lim="800000"/>
              <a:headEnd/>
              <a:tailEnd/>
            </a:ln>
          </p:spPr>
          <p:txBody>
            <a:bodyPr wrap="none" anchor="ctr" anchorCtr="1"/>
            <a:lstStyle/>
            <a:p>
              <a:pPr algn="ctr"/>
              <a:r>
                <a:rPr lang="zh-CN" altLang="en-US" sz="1200" dirty="0" smtClean="0">
                  <a:latin typeface="微软雅黑" pitchFamily="34" charset="-122"/>
                  <a:ea typeface="微软雅黑" pitchFamily="34" charset="-122"/>
                </a:rPr>
                <a:t>装修市场</a:t>
              </a:r>
              <a:endParaRPr lang="zh-CN" altLang="en-US" sz="1200" dirty="0">
                <a:latin typeface="微软雅黑" pitchFamily="34" charset="-122"/>
                <a:ea typeface="微软雅黑" pitchFamily="34" charset="-122"/>
              </a:endParaRPr>
            </a:p>
          </p:txBody>
        </p:sp>
        <p:grpSp>
          <p:nvGrpSpPr>
            <p:cNvPr id="3" name="Group 291"/>
            <p:cNvGrpSpPr/>
            <p:nvPr/>
          </p:nvGrpSpPr>
          <p:grpSpPr>
            <a:xfrm>
              <a:off x="35496" y="5368862"/>
              <a:ext cx="971601" cy="868450"/>
              <a:chOff x="123034" y="4785148"/>
              <a:chExt cx="994953" cy="1182155"/>
            </a:xfrm>
          </p:grpSpPr>
          <p:grpSp>
            <p:nvGrpSpPr>
              <p:cNvPr id="4" name="Group 144"/>
              <p:cNvGrpSpPr/>
              <p:nvPr/>
            </p:nvGrpSpPr>
            <p:grpSpPr>
              <a:xfrm>
                <a:off x="123034" y="4785148"/>
                <a:ext cx="994953" cy="1182155"/>
                <a:chOff x="713556" y="1748853"/>
                <a:chExt cx="1275228" cy="1406297"/>
              </a:xfrm>
            </p:grpSpPr>
            <p:sp>
              <p:nvSpPr>
                <p:cNvPr id="88" name="Rounded Rectangle 87"/>
                <p:cNvSpPr/>
                <p:nvPr/>
              </p:nvSpPr>
              <p:spPr>
                <a:xfrm>
                  <a:off x="713556" y="1755904"/>
                  <a:ext cx="1228638" cy="1399246"/>
                </a:xfrm>
                <a:prstGeom prst="roundRect">
                  <a:avLst>
                    <a:gd name="adj" fmla="val 4323"/>
                  </a:avLst>
                </a:prstGeom>
                <a:solidFill>
                  <a:srgbClr val="F4F5D2"/>
                </a:solidFill>
                <a:ln w="12700">
                  <a:solidFill>
                    <a:schemeClr val="tx1"/>
                  </a:solidFill>
                  <a:prstDash val="dash"/>
                  <a:miter lim="800000"/>
                  <a:headEnd/>
                  <a:tailEnd/>
                </a:ln>
              </p:spPr>
              <p:txBody>
                <a:bodyPr wrap="none" anchorCtr="1"/>
                <a:lstStyle/>
                <a:p>
                  <a:pPr algn="ctr"/>
                  <a:endParaRPr lang="en-US" altLang="zh-CN" sz="1400">
                    <a:latin typeface="微软雅黑" pitchFamily="34" charset="-122"/>
                    <a:ea typeface="微软雅黑" pitchFamily="34" charset="-122"/>
                  </a:endParaRPr>
                </a:p>
              </p:txBody>
            </p:sp>
            <p:sp>
              <p:nvSpPr>
                <p:cNvPr id="89" name="Text Box 20"/>
                <p:cNvSpPr txBox="1">
                  <a:spLocks noChangeArrowheads="1"/>
                </p:cNvSpPr>
                <p:nvPr/>
              </p:nvSpPr>
              <p:spPr bwMode="auto">
                <a:xfrm>
                  <a:off x="760146" y="1748853"/>
                  <a:ext cx="1228638" cy="448550"/>
                </a:xfrm>
                <a:prstGeom prst="rect">
                  <a:avLst/>
                </a:prstGeom>
                <a:noFill/>
                <a:ln w="9525">
                  <a:noFill/>
                  <a:miter lim="800000"/>
                  <a:headEnd/>
                  <a:tailEnd/>
                </a:ln>
                <a:effectLst/>
              </p:spPr>
              <p:txBody>
                <a:bodyPr wrap="square" anchor="ct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spcBef>
                      <a:spcPct val="50000"/>
                    </a:spcBef>
                    <a:defRPr/>
                  </a:pPr>
                  <a:r>
                    <a:rPr lang="zh-CN" altLang="en-US" sz="1200" b="1" dirty="0" smtClean="0">
                      <a:latin typeface="微软雅黑" panose="020B0503020204020204" pitchFamily="34" charset="-122"/>
                      <a:ea typeface="微软雅黑" panose="020B0503020204020204" pitchFamily="34" charset="-122"/>
                    </a:rPr>
                    <a:t>小二后台</a:t>
                  </a:r>
                  <a:endParaRPr lang="zh-CN" altLang="en-US" sz="1200" b="1" dirty="0">
                    <a:latin typeface="微软雅黑" panose="020B0503020204020204" pitchFamily="34" charset="-122"/>
                    <a:ea typeface="微软雅黑" panose="020B0503020204020204" pitchFamily="34" charset="-122"/>
                  </a:endParaRPr>
                </a:p>
              </p:txBody>
            </p:sp>
          </p:grpSp>
          <p:sp>
            <p:nvSpPr>
              <p:cNvPr id="85" name="圆角矩形 73"/>
              <p:cNvSpPr/>
              <p:nvPr/>
            </p:nvSpPr>
            <p:spPr>
              <a:xfrm>
                <a:off x="182032" y="5183151"/>
                <a:ext cx="825866" cy="294057"/>
              </a:xfrm>
              <a:prstGeom prst="roundRect">
                <a:avLst/>
              </a:prstGeom>
              <a:solidFill>
                <a:srgbClr val="86D6D3"/>
              </a:solidFill>
              <a:ln w="12700">
                <a:solidFill>
                  <a:schemeClr val="tx1"/>
                </a:solidFill>
                <a:prstDash val="dash"/>
                <a:miter lim="800000"/>
                <a:headEnd/>
                <a:tailEnd/>
              </a:ln>
            </p:spPr>
            <p:txBody>
              <a:bodyPr wrap="none" anchor="ctr" anchorCtr="1"/>
              <a:lstStyle/>
              <a:p>
                <a:pPr algn="ctr"/>
                <a:r>
                  <a:rPr lang="zh-CN" altLang="en-US" sz="1200" dirty="0" smtClean="0">
                    <a:latin typeface="微软雅黑" pitchFamily="34" charset="-122"/>
                    <a:ea typeface="微软雅黑" pitchFamily="34" charset="-122"/>
                  </a:rPr>
                  <a:t>原型数据</a:t>
                </a:r>
                <a:endParaRPr lang="zh-CN" altLang="en-US" sz="1200" dirty="0">
                  <a:latin typeface="微软雅黑" pitchFamily="34" charset="-122"/>
                  <a:ea typeface="微软雅黑" pitchFamily="34" charset="-122"/>
                </a:endParaRPr>
              </a:p>
            </p:txBody>
          </p:sp>
          <p:sp>
            <p:nvSpPr>
              <p:cNvPr id="86" name="圆角矩形 73"/>
              <p:cNvSpPr/>
              <p:nvPr/>
            </p:nvSpPr>
            <p:spPr>
              <a:xfrm>
                <a:off x="196773" y="5575227"/>
                <a:ext cx="811125" cy="294057"/>
              </a:xfrm>
              <a:prstGeom prst="roundRect">
                <a:avLst/>
              </a:prstGeom>
              <a:solidFill>
                <a:srgbClr val="FF9196"/>
              </a:solidFill>
              <a:ln w="12700">
                <a:solidFill>
                  <a:schemeClr val="tx1"/>
                </a:solidFill>
                <a:prstDash val="dash"/>
                <a:miter lim="800000"/>
                <a:headEnd/>
                <a:tailEnd/>
              </a:ln>
            </p:spPr>
            <p:txBody>
              <a:bodyPr wrap="none" anchor="ctr" anchorCtr="1"/>
              <a:lstStyle/>
              <a:p>
                <a:pPr algn="ctr"/>
                <a:r>
                  <a:rPr lang="zh-CN" altLang="en-US" sz="800" dirty="0" smtClean="0">
                    <a:latin typeface="微软雅黑" pitchFamily="34" charset="-122"/>
                    <a:ea typeface="微软雅黑" pitchFamily="34" charset="-122"/>
                  </a:rPr>
                  <a:t>装修</a:t>
                </a:r>
                <a:r>
                  <a:rPr lang="en-US" altLang="zh-CN" sz="800" dirty="0" smtClean="0">
                    <a:latin typeface="微软雅黑" pitchFamily="34" charset="-122"/>
                    <a:ea typeface="微软雅黑" pitchFamily="34" charset="-122"/>
                  </a:rPr>
                  <a:t>/</a:t>
                </a:r>
                <a:r>
                  <a:rPr lang="zh-CN" altLang="en-US" sz="800" dirty="0" smtClean="0">
                    <a:latin typeface="微软雅黑" pitchFamily="34" charset="-122"/>
                    <a:ea typeface="微软雅黑" pitchFamily="34" charset="-122"/>
                  </a:rPr>
                  <a:t>过滤规则</a:t>
                </a:r>
                <a:endParaRPr lang="zh-CN" altLang="en-US" sz="800" dirty="0">
                  <a:latin typeface="微软雅黑" pitchFamily="34" charset="-122"/>
                  <a:ea typeface="微软雅黑" pitchFamily="34" charset="-122"/>
                </a:endParaRPr>
              </a:p>
            </p:txBody>
          </p:sp>
        </p:grpSp>
        <p:sp>
          <p:nvSpPr>
            <p:cNvPr id="35" name="圆角矩形 73"/>
            <p:cNvSpPr/>
            <p:nvPr/>
          </p:nvSpPr>
          <p:spPr>
            <a:xfrm>
              <a:off x="1259632" y="2132856"/>
              <a:ext cx="1440160" cy="576064"/>
            </a:xfrm>
            <a:prstGeom prst="roundRect">
              <a:avLst/>
            </a:prstGeom>
            <a:solidFill>
              <a:srgbClr val="DCE6C5"/>
            </a:solidFill>
            <a:ln w="12700">
              <a:solidFill>
                <a:schemeClr val="tx1"/>
              </a:solidFill>
              <a:prstDash val="dash"/>
              <a:miter lim="800000"/>
              <a:headEnd/>
              <a:tailEnd/>
            </a:ln>
          </p:spPr>
          <p:txBody>
            <a:bodyPr wrap="none" anchor="ctr" anchorCtr="1"/>
            <a:lstStyle/>
            <a:p>
              <a:pPr algn="ctr"/>
              <a:r>
                <a:rPr lang="zh-CN" altLang="en-US" sz="1200" dirty="0" smtClean="0">
                  <a:latin typeface="微软雅黑" pitchFamily="34" charset="-122"/>
                  <a:ea typeface="微软雅黑" pitchFamily="34" charset="-122"/>
                </a:rPr>
                <a:t>店铺内搜索引擎</a:t>
              </a:r>
              <a:endParaRPr lang="en-US" altLang="zh-CN" sz="1200" dirty="0" smtClean="0">
                <a:latin typeface="微软雅黑" pitchFamily="34" charset="-122"/>
                <a:ea typeface="微软雅黑" pitchFamily="34" charset="-122"/>
              </a:endParaRPr>
            </a:p>
            <a:p>
              <a:pPr algn="ctr"/>
              <a:endParaRPr lang="en-US" altLang="zh-CN" sz="1200" dirty="0" smtClean="0">
                <a:latin typeface="微软雅黑" pitchFamily="34" charset="-122"/>
                <a:ea typeface="微软雅黑" pitchFamily="34" charset="-122"/>
              </a:endParaRPr>
            </a:p>
            <a:p>
              <a:pPr algn="ctr"/>
              <a:endParaRPr lang="en-US" altLang="zh-CN" sz="1200" dirty="0" smtClean="0">
                <a:latin typeface="微软雅黑" pitchFamily="34" charset="-122"/>
                <a:ea typeface="微软雅黑" pitchFamily="34" charset="-122"/>
              </a:endParaRPr>
            </a:p>
          </p:txBody>
        </p:sp>
        <p:grpSp>
          <p:nvGrpSpPr>
            <p:cNvPr id="5" name="Group 216"/>
            <p:cNvGrpSpPr/>
            <p:nvPr/>
          </p:nvGrpSpPr>
          <p:grpSpPr>
            <a:xfrm>
              <a:off x="6660232" y="2852937"/>
              <a:ext cx="1440160" cy="1152131"/>
              <a:chOff x="2699792" y="2899296"/>
              <a:chExt cx="972108" cy="889744"/>
            </a:xfrm>
          </p:grpSpPr>
          <p:sp>
            <p:nvSpPr>
              <p:cNvPr id="78" name="AutoShape 11"/>
              <p:cNvSpPr>
                <a:spLocks noChangeArrowheads="1"/>
              </p:cNvSpPr>
              <p:nvPr/>
            </p:nvSpPr>
            <p:spPr bwMode="auto">
              <a:xfrm>
                <a:off x="2699792" y="2899296"/>
                <a:ext cx="972108" cy="817733"/>
              </a:xfrm>
              <a:prstGeom prst="roundRect">
                <a:avLst>
                  <a:gd name="adj" fmla="val 7524"/>
                </a:avLst>
              </a:prstGeom>
              <a:solidFill>
                <a:srgbClr val="ADD0E4"/>
              </a:solidFill>
              <a:ln w="12700"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US" altLang="zh-CN" sz="1200" b="1" dirty="0" smtClean="0">
                  <a:latin typeface="微软雅黑" pitchFamily="34" charset="-122"/>
                  <a:ea typeface="微软雅黑" pitchFamily="34" charset="-122"/>
                </a:endParaRPr>
              </a:p>
              <a:p>
                <a:pPr algn="ctr"/>
                <a:r>
                  <a:rPr lang="zh-CN" altLang="en-US" sz="1200" b="1" dirty="0" smtClean="0">
                    <a:latin typeface="微软雅黑" pitchFamily="34" charset="-122"/>
                    <a:ea typeface="微软雅黑" pitchFamily="34" charset="-122"/>
                  </a:rPr>
                  <a:t>店铺浏览</a:t>
                </a:r>
                <a:endParaRPr lang="en-US" altLang="zh-CN" sz="1200" b="1" dirty="0" smtClean="0">
                  <a:latin typeface="微软雅黑" pitchFamily="34" charset="-122"/>
                  <a:ea typeface="微软雅黑" pitchFamily="34" charset="-122"/>
                </a:endParaRPr>
              </a:p>
              <a:p>
                <a:pPr algn="ctr"/>
                <a:r>
                  <a:rPr lang="en-US" altLang="zh-CN" sz="1200" b="1" dirty="0" smtClean="0">
                    <a:latin typeface="微软雅黑" pitchFamily="34" charset="-122"/>
                    <a:ea typeface="微软雅黑" pitchFamily="34" charset="-122"/>
                  </a:rPr>
                  <a:t>(shopsystem)</a:t>
                </a:r>
              </a:p>
              <a:p>
                <a:pPr algn="ctr"/>
                <a:endParaRPr lang="en-US" altLang="zh-CN" sz="1200" b="1" dirty="0" smtClean="0">
                  <a:latin typeface="微软雅黑" pitchFamily="34" charset="-122"/>
                  <a:ea typeface="微软雅黑" pitchFamily="34" charset="-122"/>
                </a:endParaRPr>
              </a:p>
              <a:p>
                <a:pPr algn="ctr"/>
                <a:endParaRPr lang="en-US" altLang="zh-CN" sz="1200" b="1" dirty="0" smtClean="0">
                  <a:latin typeface="微软雅黑" pitchFamily="34" charset="-122"/>
                  <a:ea typeface="微软雅黑" pitchFamily="34" charset="-122"/>
                </a:endParaRPr>
              </a:p>
              <a:p>
                <a:pPr algn="ctr"/>
                <a:endParaRPr lang="en-US" altLang="zh-CN" sz="1200" b="1" dirty="0" smtClean="0">
                  <a:latin typeface="微软雅黑" pitchFamily="34" charset="-122"/>
                  <a:ea typeface="微软雅黑" pitchFamily="34" charset="-122"/>
                </a:endParaRPr>
              </a:p>
              <a:p>
                <a:pPr algn="ctr"/>
                <a:endParaRPr lang="en-US" altLang="zh-CN" sz="1200" b="1" dirty="0">
                  <a:latin typeface="微软雅黑" pitchFamily="34" charset="-122"/>
                  <a:ea typeface="微软雅黑" pitchFamily="34" charset="-122"/>
                </a:endParaRPr>
              </a:p>
            </p:txBody>
          </p:sp>
          <p:grpSp>
            <p:nvGrpSpPr>
              <p:cNvPr id="6" name="Group 133"/>
              <p:cNvGrpSpPr/>
              <p:nvPr/>
            </p:nvGrpSpPr>
            <p:grpSpPr>
              <a:xfrm>
                <a:off x="2699792" y="3281355"/>
                <a:ext cx="972108" cy="507685"/>
                <a:chOff x="5302980" y="5843654"/>
                <a:chExt cx="1757260" cy="540429"/>
              </a:xfrm>
            </p:grpSpPr>
            <p:sp>
              <p:nvSpPr>
                <p:cNvPr id="80" name="Rounded Rectangle 79"/>
                <p:cNvSpPr/>
                <p:nvPr/>
              </p:nvSpPr>
              <p:spPr>
                <a:xfrm>
                  <a:off x="5302980" y="5843654"/>
                  <a:ext cx="1757260" cy="540429"/>
                </a:xfrm>
                <a:prstGeom prst="roundRect">
                  <a:avLst>
                    <a:gd name="adj" fmla="val 3272"/>
                  </a:avLst>
                </a:prstGeom>
                <a:solidFill>
                  <a:srgbClr val="A6D6E2">
                    <a:alpha val="13000"/>
                  </a:srgbClr>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圆角矩形 73"/>
                <p:cNvSpPr/>
                <p:nvPr/>
              </p:nvSpPr>
              <p:spPr>
                <a:xfrm>
                  <a:off x="5302982" y="5924169"/>
                  <a:ext cx="520670" cy="313650"/>
                </a:xfrm>
                <a:prstGeom prst="roundRect">
                  <a:avLst/>
                </a:prstGeom>
                <a:solidFill>
                  <a:srgbClr val="FF9196"/>
                </a:solidFill>
                <a:ln w="12700">
                  <a:solidFill>
                    <a:schemeClr val="tx1"/>
                  </a:solidFill>
                  <a:prstDash val="dash"/>
                  <a:miter lim="800000"/>
                  <a:headEnd/>
                  <a:tailEnd/>
                </a:ln>
              </p:spPr>
              <p:txBody>
                <a:bodyPr wrap="none" anchor="ctr" anchorCtr="1"/>
                <a:lstStyle/>
                <a:p>
                  <a:pPr algn="ctr"/>
                  <a:r>
                    <a:rPr lang="zh-CN" altLang="en-US" sz="1000" b="1" dirty="0" smtClean="0">
                      <a:latin typeface="微软雅黑" pitchFamily="34" charset="-122"/>
                      <a:ea typeface="微软雅黑" pitchFamily="34" charset="-122"/>
                    </a:rPr>
                    <a:t>过滤</a:t>
                  </a:r>
                  <a:endParaRPr lang="en-US" altLang="zh-CN" sz="1000" b="1" dirty="0" smtClean="0">
                    <a:latin typeface="微软雅黑" pitchFamily="34" charset="-122"/>
                    <a:ea typeface="微软雅黑" pitchFamily="34" charset="-122"/>
                  </a:endParaRPr>
                </a:p>
                <a:p>
                  <a:pPr algn="ctr"/>
                  <a:r>
                    <a:rPr lang="zh-CN" altLang="en-US" sz="1000" b="1" dirty="0" smtClean="0">
                      <a:latin typeface="微软雅黑" pitchFamily="34" charset="-122"/>
                      <a:ea typeface="微软雅黑" pitchFamily="34" charset="-122"/>
                    </a:rPr>
                    <a:t>引擎</a:t>
                  </a:r>
                  <a:endParaRPr lang="zh-CN" altLang="en-US" sz="1000" b="1" dirty="0">
                    <a:latin typeface="微软雅黑" pitchFamily="34" charset="-122"/>
                    <a:ea typeface="微软雅黑" pitchFamily="34" charset="-122"/>
                  </a:endParaRPr>
                </a:p>
              </p:txBody>
            </p:sp>
            <p:sp>
              <p:nvSpPr>
                <p:cNvPr id="82" name="圆角矩形 73"/>
                <p:cNvSpPr/>
                <p:nvPr/>
              </p:nvSpPr>
              <p:spPr>
                <a:xfrm>
                  <a:off x="5888733" y="5924169"/>
                  <a:ext cx="484799" cy="308385"/>
                </a:xfrm>
                <a:prstGeom prst="roundRect">
                  <a:avLst/>
                </a:prstGeom>
                <a:solidFill>
                  <a:srgbClr val="FFC000"/>
                </a:solidFill>
                <a:ln w="12700">
                  <a:solidFill>
                    <a:schemeClr val="tx1"/>
                  </a:solidFill>
                  <a:prstDash val="dash"/>
                  <a:miter lim="800000"/>
                  <a:headEnd/>
                  <a:tailEnd/>
                </a:ln>
              </p:spPr>
              <p:txBody>
                <a:bodyPr wrap="none" anchor="ctr" anchorCtr="1"/>
                <a:lstStyle/>
                <a:p>
                  <a:pPr algn="dist"/>
                  <a:r>
                    <a:rPr lang="zh-CN" altLang="en-US" sz="1000" b="1" dirty="0" smtClean="0">
                      <a:latin typeface="微软雅黑" pitchFamily="34" charset="-122"/>
                      <a:ea typeface="微软雅黑" pitchFamily="34" charset="-122"/>
                    </a:rPr>
                    <a:t>渲染</a:t>
                  </a:r>
                  <a:endParaRPr lang="en-US" altLang="zh-CN" sz="1000" b="1" dirty="0" smtClean="0">
                    <a:latin typeface="微软雅黑" pitchFamily="34" charset="-122"/>
                    <a:ea typeface="微软雅黑" pitchFamily="34" charset="-122"/>
                  </a:endParaRPr>
                </a:p>
                <a:p>
                  <a:pPr algn="dist"/>
                  <a:r>
                    <a:rPr lang="zh-CN" altLang="en-US" sz="1000" b="1" dirty="0" smtClean="0">
                      <a:latin typeface="微软雅黑" pitchFamily="34" charset="-122"/>
                      <a:ea typeface="微软雅黑" pitchFamily="34" charset="-122"/>
                    </a:rPr>
                    <a:t>引擎</a:t>
                  </a:r>
                  <a:endParaRPr lang="zh-CN" altLang="en-US" sz="1000" b="1" dirty="0">
                    <a:latin typeface="微软雅黑" pitchFamily="34" charset="-122"/>
                    <a:ea typeface="微软雅黑" pitchFamily="34" charset="-122"/>
                  </a:endParaRPr>
                </a:p>
              </p:txBody>
            </p:sp>
            <p:sp>
              <p:nvSpPr>
                <p:cNvPr id="83" name="圆角矩形 73"/>
                <p:cNvSpPr/>
                <p:nvPr/>
              </p:nvSpPr>
              <p:spPr>
                <a:xfrm>
                  <a:off x="6409403" y="5924169"/>
                  <a:ext cx="650837" cy="306609"/>
                </a:xfrm>
                <a:prstGeom prst="roundRect">
                  <a:avLst/>
                </a:prstGeom>
                <a:solidFill>
                  <a:srgbClr val="FF9196"/>
                </a:solidFill>
                <a:ln w="12700">
                  <a:solidFill>
                    <a:schemeClr val="tx1"/>
                  </a:solidFill>
                  <a:prstDash val="dash"/>
                  <a:miter lim="800000"/>
                  <a:headEnd/>
                  <a:tailEnd/>
                </a:ln>
              </p:spPr>
              <p:txBody>
                <a:bodyPr wrap="none" anchor="ctr" anchorCtr="1"/>
                <a:lstStyle/>
                <a:p>
                  <a:pPr algn="ctr"/>
                  <a:r>
                    <a:rPr lang="zh-CN" altLang="en-US" sz="1000" b="1" dirty="0" smtClean="0">
                      <a:latin typeface="微软雅黑" pitchFamily="34" charset="-122"/>
                      <a:ea typeface="微软雅黑" pitchFamily="34" charset="-122"/>
                    </a:rPr>
                    <a:t>开放数</a:t>
                  </a:r>
                  <a:endParaRPr lang="en-US" altLang="zh-CN" sz="1000" b="1" dirty="0" smtClean="0">
                    <a:latin typeface="微软雅黑" pitchFamily="34" charset="-122"/>
                    <a:ea typeface="微软雅黑" pitchFamily="34" charset="-122"/>
                  </a:endParaRPr>
                </a:p>
                <a:p>
                  <a:pPr algn="ctr"/>
                  <a:r>
                    <a:rPr lang="zh-CN" altLang="en-US" sz="1000" b="1" dirty="0" smtClean="0">
                      <a:latin typeface="微软雅黑" pitchFamily="34" charset="-122"/>
                      <a:ea typeface="微软雅黑" pitchFamily="34" charset="-122"/>
                    </a:rPr>
                    <a:t>据接口</a:t>
                  </a:r>
                  <a:endParaRPr lang="zh-CN" altLang="en-US" sz="1000" b="1" dirty="0">
                    <a:latin typeface="微软雅黑" pitchFamily="34" charset="-122"/>
                    <a:ea typeface="微软雅黑" pitchFamily="34" charset="-122"/>
                  </a:endParaRPr>
                </a:p>
              </p:txBody>
            </p:sp>
          </p:grpSp>
        </p:grpSp>
        <p:grpSp>
          <p:nvGrpSpPr>
            <p:cNvPr id="7" name="Group 233"/>
            <p:cNvGrpSpPr/>
            <p:nvPr/>
          </p:nvGrpSpPr>
          <p:grpSpPr>
            <a:xfrm>
              <a:off x="6588224" y="908720"/>
              <a:ext cx="1656184" cy="1008112"/>
              <a:chOff x="7150457" y="3190369"/>
              <a:chExt cx="1651308" cy="1008112"/>
            </a:xfrm>
            <a:solidFill>
              <a:srgbClr val="FF9196"/>
            </a:solidFill>
          </p:grpSpPr>
          <p:sp>
            <p:nvSpPr>
              <p:cNvPr id="71" name="Rounded Rectangle 70"/>
              <p:cNvSpPr/>
              <p:nvPr/>
            </p:nvSpPr>
            <p:spPr>
              <a:xfrm>
                <a:off x="7225803" y="3190369"/>
                <a:ext cx="1432370" cy="1006174"/>
              </a:xfrm>
              <a:prstGeom prst="roundRect">
                <a:avLst>
                  <a:gd name="adj" fmla="val 8941"/>
                </a:avLst>
              </a:prstGeom>
              <a:grpFill/>
              <a:ln w="12700">
                <a:solidFill>
                  <a:schemeClr val="tx1"/>
                </a:solidFill>
                <a:prstDash val="dash"/>
                <a:miter lim="800000"/>
                <a:headEnd/>
                <a:tailEnd/>
              </a:ln>
            </p:spPr>
            <p:txBody>
              <a:bodyPr wrap="none" anchorCtr="1"/>
              <a:lstStyle/>
              <a:p>
                <a:pPr algn="ctr"/>
                <a:endParaRPr lang="en-US" altLang="zh-CN" sz="1600" b="1" dirty="0" smtClean="0">
                  <a:latin typeface="微软雅黑" pitchFamily="34" charset="-122"/>
                  <a:ea typeface="微软雅黑" pitchFamily="34" charset="-122"/>
                </a:endParaRPr>
              </a:p>
            </p:txBody>
          </p:sp>
          <p:grpSp>
            <p:nvGrpSpPr>
              <p:cNvPr id="8" name="Group 226"/>
              <p:cNvGrpSpPr/>
              <p:nvPr/>
            </p:nvGrpSpPr>
            <p:grpSpPr>
              <a:xfrm>
                <a:off x="7226707" y="3622417"/>
                <a:ext cx="1431466" cy="576064"/>
                <a:chOff x="3700485" y="5526882"/>
                <a:chExt cx="2526906" cy="491839"/>
              </a:xfrm>
              <a:grpFill/>
            </p:grpSpPr>
            <p:sp>
              <p:nvSpPr>
                <p:cNvPr id="74" name="Rounded Rectangle 73"/>
                <p:cNvSpPr/>
                <p:nvPr/>
              </p:nvSpPr>
              <p:spPr>
                <a:xfrm>
                  <a:off x="3700485" y="5526882"/>
                  <a:ext cx="2526906" cy="491839"/>
                </a:xfrm>
                <a:prstGeom prst="roundRect">
                  <a:avLst>
                    <a:gd name="adj" fmla="val 3272"/>
                  </a:avLst>
                </a:prstGeom>
                <a:grp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圆角矩形 73"/>
                <p:cNvSpPr/>
                <p:nvPr/>
              </p:nvSpPr>
              <p:spPr>
                <a:xfrm>
                  <a:off x="3891175" y="5588362"/>
                  <a:ext cx="1068832" cy="430359"/>
                </a:xfrm>
                <a:prstGeom prst="roundRect">
                  <a:avLst/>
                </a:prstGeom>
                <a:solidFill>
                  <a:srgbClr val="FF9196"/>
                </a:solidFill>
                <a:ln w="12700">
                  <a:solidFill>
                    <a:schemeClr val="tx1"/>
                  </a:solidFill>
                  <a:prstDash val="dash"/>
                  <a:miter lim="800000"/>
                  <a:headEnd/>
                  <a:tailEnd/>
                </a:ln>
              </p:spPr>
              <p:txBody>
                <a:bodyPr wrap="none" anchor="ctr" anchorCtr="1"/>
                <a:lstStyle/>
                <a:p>
                  <a:pPr algn="ctr"/>
                  <a:r>
                    <a:rPr lang="zh-CN" altLang="en-US" sz="1400" b="1" dirty="0" smtClean="0">
                      <a:latin typeface="微软雅黑" pitchFamily="34" charset="-122"/>
                      <a:ea typeface="微软雅黑" pitchFamily="34" charset="-122"/>
                    </a:rPr>
                    <a:t>过滤</a:t>
                  </a:r>
                  <a:endParaRPr lang="en-US" altLang="zh-CN" sz="1400" b="1" dirty="0" smtClean="0">
                    <a:latin typeface="微软雅黑" pitchFamily="34" charset="-122"/>
                    <a:ea typeface="微软雅黑" pitchFamily="34" charset="-122"/>
                  </a:endParaRPr>
                </a:p>
                <a:p>
                  <a:pPr algn="ctr"/>
                  <a:r>
                    <a:rPr lang="zh-CN" altLang="en-US" sz="1400" b="1" dirty="0" smtClean="0">
                      <a:latin typeface="微软雅黑" pitchFamily="34" charset="-122"/>
                      <a:ea typeface="微软雅黑" pitchFamily="34" charset="-122"/>
                    </a:rPr>
                    <a:t>引擎</a:t>
                  </a:r>
                  <a:endParaRPr lang="zh-CN" altLang="en-US" sz="1400" b="1" dirty="0">
                    <a:latin typeface="微软雅黑" pitchFamily="34" charset="-122"/>
                    <a:ea typeface="微软雅黑" pitchFamily="34" charset="-122"/>
                  </a:endParaRPr>
                </a:p>
              </p:txBody>
            </p:sp>
            <p:sp>
              <p:nvSpPr>
                <p:cNvPr id="76" name="圆角矩形 73"/>
                <p:cNvSpPr/>
                <p:nvPr/>
              </p:nvSpPr>
              <p:spPr>
                <a:xfrm>
                  <a:off x="5028843" y="5588362"/>
                  <a:ext cx="1071810" cy="430358"/>
                </a:xfrm>
                <a:prstGeom prst="roundRect">
                  <a:avLst/>
                </a:prstGeom>
                <a:solidFill>
                  <a:srgbClr val="FFC000"/>
                </a:solidFill>
                <a:ln w="12700">
                  <a:solidFill>
                    <a:schemeClr val="tx1"/>
                  </a:solidFill>
                  <a:prstDash val="dash"/>
                  <a:miter lim="800000"/>
                  <a:headEnd/>
                  <a:tailEnd/>
                </a:ln>
              </p:spPr>
              <p:txBody>
                <a:bodyPr wrap="none" anchor="ctr" anchorCtr="1"/>
                <a:lstStyle/>
                <a:p>
                  <a:pPr algn="dist"/>
                  <a:r>
                    <a:rPr lang="zh-CN" altLang="en-US" sz="1400" b="1" dirty="0" smtClean="0">
                      <a:latin typeface="微软雅黑" pitchFamily="34" charset="-122"/>
                      <a:ea typeface="微软雅黑" pitchFamily="34" charset="-122"/>
                    </a:rPr>
                    <a:t>渲染</a:t>
                  </a:r>
                  <a:endParaRPr lang="en-US" altLang="zh-CN" sz="1400" b="1" dirty="0" smtClean="0">
                    <a:latin typeface="微软雅黑" pitchFamily="34" charset="-122"/>
                    <a:ea typeface="微软雅黑" pitchFamily="34" charset="-122"/>
                  </a:endParaRPr>
                </a:p>
                <a:p>
                  <a:pPr algn="dist"/>
                  <a:r>
                    <a:rPr lang="zh-CN" altLang="en-US" sz="1400" b="1" dirty="0" smtClean="0">
                      <a:latin typeface="微软雅黑" pitchFamily="34" charset="-122"/>
                      <a:ea typeface="微软雅黑" pitchFamily="34" charset="-122"/>
                    </a:rPr>
                    <a:t>引擎</a:t>
                  </a:r>
                  <a:endParaRPr lang="zh-CN" altLang="en-US" sz="1400" b="1" dirty="0">
                    <a:latin typeface="微软雅黑" pitchFamily="34" charset="-122"/>
                    <a:ea typeface="微软雅黑" pitchFamily="34" charset="-122"/>
                  </a:endParaRPr>
                </a:p>
              </p:txBody>
            </p:sp>
          </p:grpSp>
          <p:sp>
            <p:nvSpPr>
              <p:cNvPr id="73" name="TextBox 72"/>
              <p:cNvSpPr txBox="1"/>
              <p:nvPr/>
            </p:nvSpPr>
            <p:spPr>
              <a:xfrm>
                <a:off x="7150457" y="3262377"/>
                <a:ext cx="1651308" cy="307777"/>
              </a:xfrm>
              <a:prstGeom prst="rect">
                <a:avLst/>
              </a:prstGeom>
              <a:noFill/>
            </p:spPr>
            <p:txBody>
              <a:bodyPr wrap="square" rtlCol="0">
                <a:spAutoFit/>
              </a:bodyPr>
              <a:lstStyle/>
              <a:p>
                <a:r>
                  <a:rPr lang="zh-CN" altLang="en-US" sz="1400" b="1" dirty="0" smtClean="0">
                    <a:latin typeface="微软雅黑" pitchFamily="34" charset="-122"/>
                    <a:ea typeface="微软雅黑" pitchFamily="34" charset="-122"/>
                  </a:rPr>
                  <a:t> 无线浏览（</a:t>
                </a:r>
                <a:r>
                  <a:rPr lang="en-US" altLang="zh-CN" sz="1400" b="1" dirty="0" smtClean="0">
                    <a:latin typeface="微软雅黑" pitchFamily="34" charset="-122"/>
                    <a:ea typeface="微软雅黑" pitchFamily="34" charset="-122"/>
                  </a:rPr>
                  <a:t>wsm)</a:t>
                </a:r>
                <a:endParaRPr lang="en-US" sz="1400" dirty="0"/>
              </a:p>
            </p:txBody>
          </p:sp>
        </p:grpSp>
        <p:grpSp>
          <p:nvGrpSpPr>
            <p:cNvPr id="11" name="Group 348"/>
            <p:cNvGrpSpPr/>
            <p:nvPr/>
          </p:nvGrpSpPr>
          <p:grpSpPr>
            <a:xfrm>
              <a:off x="3406872" y="1595660"/>
              <a:ext cx="1597176" cy="969244"/>
              <a:chOff x="5937124" y="2564904"/>
              <a:chExt cx="1597176" cy="969244"/>
            </a:xfrm>
          </p:grpSpPr>
          <p:sp>
            <p:nvSpPr>
              <p:cNvPr id="65" name="AutoShape 11"/>
              <p:cNvSpPr>
                <a:spLocks noChangeArrowheads="1"/>
              </p:cNvSpPr>
              <p:nvPr/>
            </p:nvSpPr>
            <p:spPr bwMode="auto">
              <a:xfrm>
                <a:off x="5940152" y="2564904"/>
                <a:ext cx="1594148" cy="969244"/>
              </a:xfrm>
              <a:prstGeom prst="roundRect">
                <a:avLst>
                  <a:gd name="adj" fmla="val 6823"/>
                </a:avLst>
              </a:prstGeom>
              <a:solidFill>
                <a:srgbClr val="FF9196"/>
              </a:solidFill>
              <a:ln w="12700">
                <a:solidFill>
                  <a:schemeClr val="tx1"/>
                </a:solidFill>
                <a:prstDash val="dash"/>
                <a:miter lim="800000"/>
                <a:headEnd/>
                <a:tailEnd/>
              </a:ln>
              <a:extLst/>
            </p:spPr>
            <p:txBody>
              <a:bodyPr wrap="none" anchor="ctr" anchorCtr="1"/>
              <a:lstStyle/>
              <a:p>
                <a:pPr algn="ctr"/>
                <a:endParaRPr lang="en-US" altLang="zh-CN" sz="1600" b="1" dirty="0" smtClean="0">
                  <a:latin typeface="微软雅黑" pitchFamily="34" charset="-122"/>
                  <a:ea typeface="微软雅黑" pitchFamily="34" charset="-122"/>
                </a:endParaRPr>
              </a:p>
              <a:p>
                <a:pPr algn="ctr"/>
                <a:endParaRPr lang="en-US" altLang="zh-CN" sz="1600" b="1" dirty="0" smtClean="0">
                  <a:latin typeface="微软雅黑" pitchFamily="34" charset="-122"/>
                  <a:ea typeface="微软雅黑" pitchFamily="34" charset="-122"/>
                </a:endParaRPr>
              </a:p>
              <a:p>
                <a:pPr algn="ctr"/>
                <a:endParaRPr lang="en-US" altLang="zh-CN" sz="1600" b="1" dirty="0" smtClean="0">
                  <a:latin typeface="微软雅黑" pitchFamily="34" charset="-122"/>
                  <a:ea typeface="微软雅黑" pitchFamily="34" charset="-122"/>
                </a:endParaRPr>
              </a:p>
              <a:p>
                <a:pPr algn="ctr"/>
                <a:endParaRPr lang="en-US" altLang="zh-CN" sz="1600" b="1" dirty="0">
                  <a:latin typeface="微软雅黑" pitchFamily="34" charset="-122"/>
                  <a:ea typeface="微软雅黑" pitchFamily="34" charset="-122"/>
                </a:endParaRPr>
              </a:p>
            </p:txBody>
          </p:sp>
          <p:sp>
            <p:nvSpPr>
              <p:cNvPr id="66" name="Rounded Rectangle 65"/>
              <p:cNvSpPr/>
              <p:nvPr/>
            </p:nvSpPr>
            <p:spPr>
              <a:xfrm>
                <a:off x="5937124" y="2996952"/>
                <a:ext cx="1597176" cy="446143"/>
              </a:xfrm>
              <a:prstGeom prst="roundRect">
                <a:avLst>
                  <a:gd name="adj" fmla="val 3272"/>
                </a:avLst>
              </a:prstGeom>
              <a:solidFill>
                <a:srgbClr val="A6D6E2">
                  <a:alpha val="13000"/>
                </a:srgbClr>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圆角矩形 73"/>
              <p:cNvSpPr/>
              <p:nvPr/>
            </p:nvSpPr>
            <p:spPr>
              <a:xfrm>
                <a:off x="6598196" y="3068960"/>
                <a:ext cx="388961" cy="393180"/>
              </a:xfrm>
              <a:prstGeom prst="roundRect">
                <a:avLst/>
              </a:prstGeom>
              <a:solidFill>
                <a:srgbClr val="FF9196"/>
              </a:solidFill>
              <a:ln w="12700">
                <a:solidFill>
                  <a:schemeClr val="tx1"/>
                </a:solidFill>
                <a:prstDash val="dash"/>
                <a:miter lim="800000"/>
                <a:headEnd/>
                <a:tailEnd/>
              </a:ln>
            </p:spPr>
            <p:txBody>
              <a:bodyPr wrap="none" anchor="ctr" anchorCtr="1"/>
              <a:lstStyle/>
              <a:p>
                <a:pPr algn="ctr"/>
                <a:r>
                  <a:rPr lang="zh-CN" altLang="en-US" sz="1000" b="1" dirty="0" smtClean="0">
                    <a:latin typeface="微软雅黑" pitchFamily="34" charset="-122"/>
                    <a:ea typeface="微软雅黑" pitchFamily="34" charset="-122"/>
                  </a:rPr>
                  <a:t>过滤</a:t>
                </a:r>
                <a:endParaRPr lang="en-US" altLang="zh-CN" sz="1000" b="1" dirty="0" smtClean="0">
                  <a:latin typeface="微软雅黑" pitchFamily="34" charset="-122"/>
                  <a:ea typeface="微软雅黑" pitchFamily="34" charset="-122"/>
                </a:endParaRPr>
              </a:p>
              <a:p>
                <a:pPr algn="ctr"/>
                <a:r>
                  <a:rPr lang="zh-CN" altLang="en-US" sz="1000" b="1" dirty="0" smtClean="0">
                    <a:latin typeface="微软雅黑" pitchFamily="34" charset="-122"/>
                    <a:ea typeface="微软雅黑" pitchFamily="34" charset="-122"/>
                  </a:rPr>
                  <a:t>引擎</a:t>
                </a:r>
                <a:endParaRPr lang="zh-CN" altLang="en-US" sz="1000" b="1" dirty="0">
                  <a:latin typeface="微软雅黑" pitchFamily="34" charset="-122"/>
                  <a:ea typeface="微软雅黑" pitchFamily="34" charset="-122"/>
                </a:endParaRPr>
              </a:p>
            </p:txBody>
          </p:sp>
          <p:sp>
            <p:nvSpPr>
              <p:cNvPr id="68" name="圆角矩形 73"/>
              <p:cNvSpPr/>
              <p:nvPr/>
            </p:nvSpPr>
            <p:spPr>
              <a:xfrm>
                <a:off x="7092280" y="3068960"/>
                <a:ext cx="370012" cy="393180"/>
              </a:xfrm>
              <a:prstGeom prst="roundRect">
                <a:avLst/>
              </a:prstGeom>
              <a:solidFill>
                <a:srgbClr val="FF9196"/>
              </a:solidFill>
              <a:ln w="12700">
                <a:solidFill>
                  <a:schemeClr val="tx1"/>
                </a:solidFill>
                <a:prstDash val="dash"/>
                <a:miter lim="800000"/>
                <a:headEnd/>
                <a:tailEnd/>
              </a:ln>
            </p:spPr>
            <p:txBody>
              <a:bodyPr wrap="none" anchor="ctr" anchorCtr="1"/>
              <a:lstStyle/>
              <a:p>
                <a:pPr algn="dist"/>
                <a:r>
                  <a:rPr lang="zh-CN" altLang="en-US" sz="1000" b="1" dirty="0" smtClean="0">
                    <a:latin typeface="微软雅黑" pitchFamily="34" charset="-122"/>
                    <a:ea typeface="微软雅黑" pitchFamily="34" charset="-122"/>
                  </a:rPr>
                  <a:t>渲染</a:t>
                </a:r>
                <a:endParaRPr lang="en-US" altLang="zh-CN" sz="1000" b="1" dirty="0" smtClean="0">
                  <a:latin typeface="微软雅黑" pitchFamily="34" charset="-122"/>
                  <a:ea typeface="微软雅黑" pitchFamily="34" charset="-122"/>
                </a:endParaRPr>
              </a:p>
              <a:p>
                <a:pPr algn="dist"/>
                <a:r>
                  <a:rPr lang="zh-CN" altLang="en-US" sz="1000" b="1" dirty="0" smtClean="0">
                    <a:latin typeface="微软雅黑" pitchFamily="34" charset="-122"/>
                    <a:ea typeface="微软雅黑" pitchFamily="34" charset="-122"/>
                  </a:rPr>
                  <a:t>引擎</a:t>
                </a:r>
                <a:endParaRPr lang="zh-CN" altLang="en-US" sz="1000" b="1" dirty="0">
                  <a:latin typeface="微软雅黑" pitchFamily="34" charset="-122"/>
                  <a:ea typeface="微软雅黑" pitchFamily="34" charset="-122"/>
                </a:endParaRPr>
              </a:p>
            </p:txBody>
          </p:sp>
          <p:sp>
            <p:nvSpPr>
              <p:cNvPr id="70" name="圆角矩形 73"/>
              <p:cNvSpPr/>
              <p:nvPr/>
            </p:nvSpPr>
            <p:spPr>
              <a:xfrm>
                <a:off x="5946836" y="3068960"/>
                <a:ext cx="579352" cy="393180"/>
              </a:xfrm>
              <a:prstGeom prst="roundRect">
                <a:avLst/>
              </a:prstGeom>
              <a:solidFill>
                <a:srgbClr val="FF9196"/>
              </a:solidFill>
              <a:ln w="12700">
                <a:solidFill>
                  <a:schemeClr val="tx1"/>
                </a:solidFill>
                <a:prstDash val="dash"/>
                <a:miter lim="800000"/>
                <a:headEnd/>
                <a:tailEnd/>
              </a:ln>
            </p:spPr>
            <p:txBody>
              <a:bodyPr wrap="none" anchor="ctr" anchorCtr="1"/>
              <a:lstStyle/>
              <a:p>
                <a:pPr algn="dist"/>
                <a:r>
                  <a:rPr lang="zh-CN" altLang="en-US" sz="1000" b="1" dirty="0" smtClean="0">
                    <a:latin typeface="微软雅黑" pitchFamily="34" charset="-122"/>
                    <a:ea typeface="微软雅黑" pitchFamily="34" charset="-122"/>
                  </a:rPr>
                  <a:t>装修规</a:t>
                </a:r>
                <a:endParaRPr lang="en-US" altLang="zh-CN" sz="1000" b="1" dirty="0" smtClean="0">
                  <a:latin typeface="微软雅黑" pitchFamily="34" charset="-122"/>
                  <a:ea typeface="微软雅黑" pitchFamily="34" charset="-122"/>
                </a:endParaRPr>
              </a:p>
              <a:p>
                <a:pPr algn="dist"/>
                <a:r>
                  <a:rPr lang="zh-CN" altLang="en-US" sz="1000" b="1" dirty="0" smtClean="0">
                    <a:latin typeface="微软雅黑" pitchFamily="34" charset="-122"/>
                    <a:ea typeface="微软雅黑" pitchFamily="34" charset="-122"/>
                  </a:rPr>
                  <a:t>则引擎</a:t>
                </a:r>
                <a:endParaRPr lang="zh-CN" altLang="en-US" sz="1000" b="1" dirty="0">
                  <a:latin typeface="微软雅黑" pitchFamily="34" charset="-122"/>
                  <a:ea typeface="微软雅黑" pitchFamily="34" charset="-122"/>
                </a:endParaRPr>
              </a:p>
            </p:txBody>
          </p:sp>
        </p:grpSp>
        <p:sp>
          <p:nvSpPr>
            <p:cNvPr id="51" name="TextBox 50"/>
            <p:cNvSpPr txBox="1"/>
            <p:nvPr/>
          </p:nvSpPr>
          <p:spPr>
            <a:xfrm>
              <a:off x="2483768" y="5301208"/>
              <a:ext cx="1152128" cy="246221"/>
            </a:xfrm>
            <a:prstGeom prst="rect">
              <a:avLst/>
            </a:prstGeom>
            <a:noFill/>
          </p:spPr>
          <p:txBody>
            <a:bodyPr wrap="square" rtlCol="0">
              <a:spAutoFit/>
            </a:bodyPr>
            <a:lstStyle/>
            <a:p>
              <a:r>
                <a:rPr lang="zh-CN" altLang="en-US" sz="1000" dirty="0" smtClean="0">
                  <a:latin typeface="微软雅黑" pitchFamily="34" charset="-122"/>
                  <a:ea typeface="微软雅黑" pitchFamily="34" charset="-122"/>
                </a:rPr>
                <a:t>系统原型数据</a:t>
              </a:r>
              <a:endParaRPr lang="en-US" sz="1000" dirty="0">
                <a:latin typeface="微软雅黑" pitchFamily="34" charset="-122"/>
                <a:ea typeface="微软雅黑" pitchFamily="34" charset="-122"/>
              </a:endParaRPr>
            </a:p>
          </p:txBody>
        </p:sp>
        <p:sp>
          <p:nvSpPr>
            <p:cNvPr id="54" name="圆角矩形 73"/>
            <p:cNvSpPr/>
            <p:nvPr/>
          </p:nvSpPr>
          <p:spPr>
            <a:xfrm>
              <a:off x="35496" y="6552728"/>
              <a:ext cx="936104" cy="260648"/>
            </a:xfrm>
            <a:prstGeom prst="roundRect">
              <a:avLst>
                <a:gd name="adj" fmla="val 8254"/>
              </a:avLst>
            </a:prstGeom>
            <a:solidFill>
              <a:srgbClr val="FFC000"/>
            </a:solidFill>
            <a:ln w="12700">
              <a:solidFill>
                <a:schemeClr val="tx1"/>
              </a:solidFill>
              <a:prstDash val="dash"/>
              <a:miter lim="800000"/>
              <a:headEnd/>
              <a:tailEnd/>
            </a:ln>
          </p:spPr>
          <p:txBody>
            <a:bodyPr wrap="none" anchor="ctr" anchorCtr="1"/>
            <a:lstStyle/>
            <a:p>
              <a:pPr algn="ctr"/>
              <a:r>
                <a:rPr lang="zh-CN" altLang="en-US" sz="1200" dirty="0" smtClean="0">
                  <a:latin typeface="微软雅黑" pitchFamily="34" charset="-122"/>
                  <a:ea typeface="微软雅黑" pitchFamily="34" charset="-122"/>
                </a:rPr>
                <a:t>速卖通（</a:t>
              </a:r>
              <a:r>
                <a:rPr lang="en-US" altLang="zh-CN" sz="1200" dirty="0" smtClean="0">
                  <a:latin typeface="微软雅黑" pitchFamily="34" charset="-122"/>
                  <a:ea typeface="微软雅黑" pitchFamily="34" charset="-122"/>
                </a:rPr>
                <a:t>AE)</a:t>
              </a:r>
              <a:endParaRPr lang="zh-CN" altLang="en-US" sz="1200" dirty="0">
                <a:latin typeface="微软雅黑" pitchFamily="34" charset="-122"/>
                <a:ea typeface="微软雅黑" pitchFamily="34" charset="-122"/>
              </a:endParaRPr>
            </a:p>
          </p:txBody>
        </p:sp>
        <p:cxnSp>
          <p:nvCxnSpPr>
            <p:cNvPr id="55" name="Shape 54"/>
            <p:cNvCxnSpPr>
              <a:stCxn id="54" idx="3"/>
              <a:endCxn id="32" idx="2"/>
            </p:cNvCxnSpPr>
            <p:nvPr/>
          </p:nvCxnSpPr>
          <p:spPr>
            <a:xfrm flipV="1">
              <a:off x="971600" y="5705296"/>
              <a:ext cx="3312368" cy="977756"/>
            </a:xfrm>
            <a:prstGeom prst="bentConnector2">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2" name="Group 346"/>
            <p:cNvGrpSpPr/>
            <p:nvPr/>
          </p:nvGrpSpPr>
          <p:grpSpPr>
            <a:xfrm>
              <a:off x="3275856" y="2924943"/>
              <a:ext cx="1944216" cy="2780353"/>
              <a:chOff x="3275856" y="2852935"/>
              <a:chExt cx="1944216" cy="2780353"/>
            </a:xfrm>
          </p:grpSpPr>
          <p:sp>
            <p:nvSpPr>
              <p:cNvPr id="32" name="圆角矩形 73"/>
              <p:cNvSpPr/>
              <p:nvPr/>
            </p:nvSpPr>
            <p:spPr>
              <a:xfrm>
                <a:off x="3491880" y="5085184"/>
                <a:ext cx="1584176" cy="548104"/>
              </a:xfrm>
              <a:prstGeom prst="roundRect">
                <a:avLst/>
              </a:prstGeom>
              <a:solidFill>
                <a:srgbClr val="FF8C96"/>
              </a:solidFill>
              <a:ln w="12700">
                <a:solidFill>
                  <a:schemeClr val="tx1"/>
                </a:solidFill>
                <a:prstDash val="dash"/>
                <a:miter lim="800000"/>
                <a:headEnd/>
                <a:tailEnd/>
              </a:ln>
            </p:spPr>
            <p:txBody>
              <a:bodyPr wrap="none" anchor="ctr" anchorCtr="1"/>
              <a:lstStyle/>
              <a:p>
                <a:pPr algn="ctr"/>
                <a:r>
                  <a:rPr lang="zh-CN" altLang="en-US" sz="1200" b="1" dirty="0" smtClean="0">
                    <a:latin typeface="微软雅黑" pitchFamily="34" charset="-122"/>
                    <a:ea typeface="微软雅黑" pitchFamily="34" charset="-122"/>
                  </a:rPr>
                  <a:t> 装修中心</a:t>
                </a:r>
                <a:r>
                  <a:rPr lang="en-US" altLang="zh-CN" sz="1200" b="1" dirty="0" smtClean="0">
                    <a:latin typeface="微软雅黑" pitchFamily="34" charset="-122"/>
                    <a:ea typeface="微软雅黑" pitchFamily="34" charset="-122"/>
                  </a:rPr>
                  <a:t>(PC-</a:t>
                </a:r>
                <a:r>
                  <a:rPr lang="zh-CN" altLang="en-US" sz="1200" b="1" dirty="0" smtClean="0">
                    <a:latin typeface="微软雅黑" pitchFamily="34" charset="-122"/>
                    <a:ea typeface="微软雅黑" pitchFamily="34" charset="-122"/>
                  </a:rPr>
                  <a:t>无线）</a:t>
                </a:r>
                <a:endParaRPr lang="en-US" altLang="zh-CN" sz="1200" b="1" dirty="0" smtClean="0">
                  <a:latin typeface="微软雅黑" pitchFamily="34" charset="-122"/>
                  <a:ea typeface="微软雅黑" pitchFamily="34" charset="-122"/>
                </a:endParaRPr>
              </a:p>
              <a:p>
                <a:pPr algn="ctr"/>
                <a:r>
                  <a:rPr lang="en-US" altLang="zh-CN" sz="1200" b="1" dirty="0" smtClean="0">
                    <a:latin typeface="微软雅黑" pitchFamily="34" charset="-122"/>
                    <a:ea typeface="微软雅黑" pitchFamily="34" charset="-122"/>
                  </a:rPr>
                  <a:t>(taesitecenter)</a:t>
                </a:r>
                <a:endParaRPr lang="zh-CN" altLang="en-US" sz="1200" b="1" dirty="0">
                  <a:latin typeface="微软雅黑" pitchFamily="34" charset="-122"/>
                  <a:ea typeface="微软雅黑" pitchFamily="34" charset="-122"/>
                </a:endParaRPr>
              </a:p>
            </p:txBody>
          </p:sp>
          <p:grpSp>
            <p:nvGrpSpPr>
              <p:cNvPr id="20" name="Group 237"/>
              <p:cNvGrpSpPr/>
              <p:nvPr/>
            </p:nvGrpSpPr>
            <p:grpSpPr>
              <a:xfrm>
                <a:off x="3275856" y="2852935"/>
                <a:ext cx="1944216" cy="1296145"/>
                <a:chOff x="3851920" y="2582480"/>
                <a:chExt cx="1944216" cy="1296145"/>
              </a:xfrm>
            </p:grpSpPr>
            <p:sp>
              <p:nvSpPr>
                <p:cNvPr id="58" name="Rounded Rectangle 57"/>
                <p:cNvSpPr/>
                <p:nvPr/>
              </p:nvSpPr>
              <p:spPr>
                <a:xfrm>
                  <a:off x="3851920" y="2582480"/>
                  <a:ext cx="1944216" cy="1296145"/>
                </a:xfrm>
                <a:prstGeom prst="roundRect">
                  <a:avLst>
                    <a:gd name="adj" fmla="val 4323"/>
                  </a:avLst>
                </a:prstGeom>
                <a:solidFill>
                  <a:srgbClr val="FF9196"/>
                </a:solidFill>
                <a:ln w="12700">
                  <a:solidFill>
                    <a:schemeClr val="tx1"/>
                  </a:solidFill>
                  <a:prstDash val="dash"/>
                  <a:miter lim="800000"/>
                  <a:headEnd/>
                  <a:tailEnd/>
                </a:ln>
              </p:spPr>
              <p:txBody>
                <a:bodyPr wrap="none" anchor="ctr" anchorCtr="1"/>
                <a:lstStyle/>
                <a:p>
                  <a:pPr algn="ctr"/>
                  <a:endParaRPr lang="en-US" altLang="zh-CN" sz="1600" b="1" dirty="0" smtClean="0">
                    <a:latin typeface="微软雅黑" pitchFamily="34" charset="-122"/>
                    <a:ea typeface="微软雅黑" pitchFamily="34" charset="-122"/>
                  </a:endParaRPr>
                </a:p>
                <a:p>
                  <a:pPr algn="ctr"/>
                  <a:endParaRPr lang="en-US" altLang="zh-CN" sz="1600" b="1" dirty="0" smtClean="0">
                    <a:latin typeface="微软雅黑" pitchFamily="34" charset="-122"/>
                    <a:ea typeface="微软雅黑" pitchFamily="34" charset="-122"/>
                  </a:endParaRPr>
                </a:p>
                <a:p>
                  <a:pPr algn="ctr"/>
                  <a:endParaRPr lang="en-US" altLang="zh-CN" sz="1600" b="1" dirty="0" smtClean="0">
                    <a:latin typeface="微软雅黑" pitchFamily="34" charset="-122"/>
                    <a:ea typeface="微软雅黑" pitchFamily="34" charset="-122"/>
                  </a:endParaRPr>
                </a:p>
              </p:txBody>
            </p:sp>
            <p:sp>
              <p:nvSpPr>
                <p:cNvPr id="59" name="Rounded Rectangle 58"/>
                <p:cNvSpPr/>
                <p:nvPr/>
              </p:nvSpPr>
              <p:spPr>
                <a:xfrm>
                  <a:off x="3851920" y="3302561"/>
                  <a:ext cx="1944216" cy="504056"/>
                </a:xfrm>
                <a:prstGeom prst="roundRect">
                  <a:avLst>
                    <a:gd name="adj" fmla="val 3272"/>
                  </a:avLst>
                </a:prstGeom>
                <a:solidFill>
                  <a:srgbClr val="A6D6E2">
                    <a:alpha val="13000"/>
                  </a:srgbClr>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圆角矩形 73"/>
                <p:cNvSpPr/>
                <p:nvPr/>
              </p:nvSpPr>
              <p:spPr>
                <a:xfrm>
                  <a:off x="4499992" y="3356992"/>
                  <a:ext cx="360040" cy="377617"/>
                </a:xfrm>
                <a:prstGeom prst="roundRect">
                  <a:avLst/>
                </a:prstGeom>
                <a:solidFill>
                  <a:srgbClr val="FF9196"/>
                </a:solidFill>
                <a:ln w="12700">
                  <a:solidFill>
                    <a:schemeClr val="tx1"/>
                  </a:solidFill>
                  <a:prstDash val="dash"/>
                  <a:miter lim="800000"/>
                  <a:headEnd/>
                  <a:tailEnd/>
                </a:ln>
              </p:spPr>
              <p:txBody>
                <a:bodyPr wrap="none" anchor="ctr" anchorCtr="1"/>
                <a:lstStyle/>
                <a:p>
                  <a:pPr algn="ctr"/>
                  <a:r>
                    <a:rPr lang="zh-CN" altLang="en-US" sz="800" b="1" dirty="0" smtClean="0">
                      <a:latin typeface="微软雅黑" pitchFamily="34" charset="-122"/>
                      <a:ea typeface="微软雅黑" pitchFamily="34" charset="-122"/>
                    </a:rPr>
                    <a:t>过滤</a:t>
                  </a:r>
                  <a:endParaRPr lang="en-US" altLang="zh-CN" sz="800" b="1" dirty="0" smtClean="0">
                    <a:latin typeface="微软雅黑" pitchFamily="34" charset="-122"/>
                    <a:ea typeface="微软雅黑" pitchFamily="34" charset="-122"/>
                  </a:endParaRPr>
                </a:p>
                <a:p>
                  <a:pPr algn="ctr"/>
                  <a:r>
                    <a:rPr lang="zh-CN" altLang="en-US" sz="800" b="1" dirty="0" smtClean="0">
                      <a:latin typeface="微软雅黑" pitchFamily="34" charset="-122"/>
                      <a:ea typeface="微软雅黑" pitchFamily="34" charset="-122"/>
                    </a:rPr>
                    <a:t>引擎</a:t>
                  </a:r>
                  <a:endParaRPr lang="zh-CN" altLang="en-US" sz="800" b="1" dirty="0">
                    <a:latin typeface="微软雅黑" pitchFamily="34" charset="-122"/>
                    <a:ea typeface="微软雅黑" pitchFamily="34" charset="-122"/>
                  </a:endParaRPr>
                </a:p>
              </p:txBody>
            </p:sp>
            <p:sp>
              <p:nvSpPr>
                <p:cNvPr id="61" name="圆角矩形 73"/>
                <p:cNvSpPr/>
                <p:nvPr/>
              </p:nvSpPr>
              <p:spPr>
                <a:xfrm>
                  <a:off x="4932040" y="3356992"/>
                  <a:ext cx="360040" cy="377617"/>
                </a:xfrm>
                <a:prstGeom prst="roundRect">
                  <a:avLst/>
                </a:prstGeom>
                <a:solidFill>
                  <a:srgbClr val="FFC000"/>
                </a:solidFill>
                <a:ln w="12700">
                  <a:solidFill>
                    <a:schemeClr val="tx1"/>
                  </a:solidFill>
                  <a:prstDash val="dash"/>
                  <a:miter lim="800000"/>
                  <a:headEnd/>
                  <a:tailEnd/>
                </a:ln>
              </p:spPr>
              <p:txBody>
                <a:bodyPr wrap="none" anchor="ctr" anchorCtr="1"/>
                <a:lstStyle/>
                <a:p>
                  <a:pPr algn="dist"/>
                  <a:r>
                    <a:rPr lang="zh-CN" altLang="en-US" sz="800" b="1" dirty="0" smtClean="0">
                      <a:latin typeface="微软雅黑" pitchFamily="34" charset="-122"/>
                      <a:ea typeface="微软雅黑" pitchFamily="34" charset="-122"/>
                    </a:rPr>
                    <a:t>渲染</a:t>
                  </a:r>
                  <a:endParaRPr lang="en-US" altLang="zh-CN" sz="800" b="1" dirty="0" smtClean="0">
                    <a:latin typeface="微软雅黑" pitchFamily="34" charset="-122"/>
                    <a:ea typeface="微软雅黑" pitchFamily="34" charset="-122"/>
                  </a:endParaRPr>
                </a:p>
                <a:p>
                  <a:pPr algn="dist"/>
                  <a:r>
                    <a:rPr lang="zh-CN" altLang="en-US" sz="800" b="1" dirty="0" smtClean="0">
                      <a:latin typeface="微软雅黑" pitchFamily="34" charset="-122"/>
                      <a:ea typeface="微软雅黑" pitchFamily="34" charset="-122"/>
                    </a:rPr>
                    <a:t>引擎</a:t>
                  </a:r>
                  <a:endParaRPr lang="zh-CN" altLang="en-US" sz="800" b="1" dirty="0">
                    <a:latin typeface="微软雅黑" pitchFamily="34" charset="-122"/>
                    <a:ea typeface="微软雅黑" pitchFamily="34" charset="-122"/>
                  </a:endParaRPr>
                </a:p>
              </p:txBody>
            </p:sp>
            <p:sp>
              <p:nvSpPr>
                <p:cNvPr id="62" name="圆角矩形 73"/>
                <p:cNvSpPr/>
                <p:nvPr/>
              </p:nvSpPr>
              <p:spPr>
                <a:xfrm>
                  <a:off x="5364088" y="3356992"/>
                  <a:ext cx="432048" cy="377617"/>
                </a:xfrm>
                <a:prstGeom prst="roundRect">
                  <a:avLst/>
                </a:prstGeom>
                <a:solidFill>
                  <a:srgbClr val="FF9196"/>
                </a:solidFill>
                <a:ln w="12700">
                  <a:solidFill>
                    <a:schemeClr val="tx1"/>
                  </a:solidFill>
                  <a:prstDash val="dash"/>
                  <a:miter lim="800000"/>
                  <a:headEnd/>
                  <a:tailEnd/>
                </a:ln>
              </p:spPr>
              <p:txBody>
                <a:bodyPr wrap="none" anchor="ctr" anchorCtr="1"/>
                <a:lstStyle/>
                <a:p>
                  <a:pPr algn="ctr"/>
                  <a:r>
                    <a:rPr lang="zh-CN" altLang="en-US" sz="800" b="1" dirty="0" smtClean="0">
                      <a:latin typeface="微软雅黑" pitchFamily="34" charset="-122"/>
                      <a:ea typeface="微软雅黑" pitchFamily="34" charset="-122"/>
                    </a:rPr>
                    <a:t>开放数</a:t>
                  </a:r>
                  <a:endParaRPr lang="en-US" altLang="zh-CN" sz="800" b="1" dirty="0" smtClean="0">
                    <a:latin typeface="微软雅黑" pitchFamily="34" charset="-122"/>
                    <a:ea typeface="微软雅黑" pitchFamily="34" charset="-122"/>
                  </a:endParaRPr>
                </a:p>
                <a:p>
                  <a:pPr algn="ctr"/>
                  <a:r>
                    <a:rPr lang="zh-CN" altLang="en-US" sz="800" b="1" dirty="0" smtClean="0">
                      <a:latin typeface="微软雅黑" pitchFamily="34" charset="-122"/>
                      <a:ea typeface="微软雅黑" pitchFamily="34" charset="-122"/>
                    </a:rPr>
                    <a:t>据接口</a:t>
                  </a:r>
                  <a:endParaRPr lang="zh-CN" altLang="en-US" sz="800" b="1" dirty="0">
                    <a:latin typeface="微软雅黑" pitchFamily="34" charset="-122"/>
                    <a:ea typeface="微软雅黑" pitchFamily="34" charset="-122"/>
                  </a:endParaRPr>
                </a:p>
              </p:txBody>
            </p:sp>
            <p:sp>
              <p:nvSpPr>
                <p:cNvPr id="63" name="圆角矩形 73"/>
                <p:cNvSpPr/>
                <p:nvPr/>
              </p:nvSpPr>
              <p:spPr>
                <a:xfrm>
                  <a:off x="3923928" y="3356992"/>
                  <a:ext cx="504055" cy="377617"/>
                </a:xfrm>
                <a:prstGeom prst="roundRect">
                  <a:avLst/>
                </a:prstGeom>
                <a:solidFill>
                  <a:srgbClr val="FF9196"/>
                </a:solidFill>
                <a:ln w="12700">
                  <a:solidFill>
                    <a:schemeClr val="tx1"/>
                  </a:solidFill>
                  <a:prstDash val="dash"/>
                  <a:miter lim="800000"/>
                  <a:headEnd/>
                  <a:tailEnd/>
                </a:ln>
              </p:spPr>
              <p:txBody>
                <a:bodyPr wrap="none" anchor="ctr" anchorCtr="1"/>
                <a:lstStyle/>
                <a:p>
                  <a:pPr algn="dist"/>
                  <a:r>
                    <a:rPr lang="zh-CN" altLang="en-US" sz="800" b="1" dirty="0" smtClean="0">
                      <a:latin typeface="微软雅黑" pitchFamily="34" charset="-122"/>
                      <a:ea typeface="微软雅黑" pitchFamily="34" charset="-122"/>
                    </a:rPr>
                    <a:t>装修规</a:t>
                  </a:r>
                  <a:endParaRPr lang="en-US" altLang="zh-CN" sz="800" b="1" dirty="0" smtClean="0">
                    <a:latin typeface="微软雅黑" pitchFamily="34" charset="-122"/>
                    <a:ea typeface="微软雅黑" pitchFamily="34" charset="-122"/>
                  </a:endParaRPr>
                </a:p>
                <a:p>
                  <a:pPr algn="dist"/>
                  <a:r>
                    <a:rPr lang="zh-CN" altLang="en-US" sz="800" b="1" dirty="0" smtClean="0">
                      <a:latin typeface="微软雅黑" pitchFamily="34" charset="-122"/>
                      <a:ea typeface="微软雅黑" pitchFamily="34" charset="-122"/>
                    </a:rPr>
                    <a:t>则引擎</a:t>
                  </a:r>
                  <a:endParaRPr lang="zh-CN" altLang="en-US" sz="800" b="1" dirty="0">
                    <a:latin typeface="微软雅黑" pitchFamily="34" charset="-122"/>
                    <a:ea typeface="微软雅黑" pitchFamily="34" charset="-122"/>
                  </a:endParaRPr>
                </a:p>
              </p:txBody>
            </p:sp>
            <p:sp>
              <p:nvSpPr>
                <p:cNvPr id="64" name="TextBox 63"/>
                <p:cNvSpPr txBox="1"/>
                <p:nvPr/>
              </p:nvSpPr>
              <p:spPr>
                <a:xfrm>
                  <a:off x="3851920" y="2707333"/>
                  <a:ext cx="936104" cy="523220"/>
                </a:xfrm>
                <a:prstGeom prst="rect">
                  <a:avLst/>
                </a:prstGeom>
                <a:noFill/>
              </p:spPr>
              <p:txBody>
                <a:bodyPr wrap="square" rtlCol="0">
                  <a:spAutoFit/>
                </a:bodyPr>
                <a:lstStyle/>
                <a:p>
                  <a:r>
                    <a:rPr lang="zh-CN" altLang="en-US" sz="1400" b="1" dirty="0" smtClean="0">
                      <a:latin typeface="微软雅黑" pitchFamily="34" charset="-122"/>
                      <a:ea typeface="微软雅黑" pitchFamily="34" charset="-122"/>
                    </a:rPr>
                    <a:t>装修系统</a:t>
                  </a:r>
                  <a:r>
                    <a:rPr lang="en-US" sz="1400" dirty="0" smtClean="0"/>
                    <a:t>(taesite)</a:t>
                  </a:r>
                  <a:endParaRPr lang="en-US" sz="1400" dirty="0"/>
                </a:p>
              </p:txBody>
            </p:sp>
          </p:grpSp>
          <p:cxnSp>
            <p:nvCxnSpPr>
              <p:cNvPr id="46" name="Shape 257"/>
              <p:cNvCxnSpPr/>
              <p:nvPr/>
            </p:nvCxnSpPr>
            <p:spPr>
              <a:xfrm rot="16200000" flipH="1">
                <a:off x="4103948" y="4473116"/>
                <a:ext cx="936104" cy="288032"/>
              </a:xfrm>
              <a:prstGeom prst="bentConnector3">
                <a:avLst>
                  <a:gd name="adj1" fmla="val 50000"/>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6" name="Elbow Connector 55"/>
              <p:cNvCxnSpPr/>
              <p:nvPr/>
            </p:nvCxnSpPr>
            <p:spPr>
              <a:xfrm rot="5400000" flipH="1" flipV="1">
                <a:off x="3455876" y="4473116"/>
                <a:ext cx="936104" cy="288032"/>
              </a:xfrm>
              <a:prstGeom prst="bentConnector3">
                <a:avLst>
                  <a:gd name="adj1" fmla="val 50000"/>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21" name="Cloud Callout 20"/>
            <p:cNvSpPr/>
            <p:nvPr/>
          </p:nvSpPr>
          <p:spPr>
            <a:xfrm>
              <a:off x="7047859" y="5517232"/>
              <a:ext cx="764501" cy="368108"/>
            </a:xfrm>
            <a:prstGeom prst="cloudCallout">
              <a:avLst/>
            </a:prstGeom>
            <a:solidFill>
              <a:srgbClr val="A6D6E2">
                <a:alpha val="32941"/>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tair</a:t>
              </a:r>
            </a:p>
          </p:txBody>
        </p:sp>
        <p:sp>
          <p:nvSpPr>
            <p:cNvPr id="25" name="Cloud Callout 24"/>
            <p:cNvSpPr/>
            <p:nvPr/>
          </p:nvSpPr>
          <p:spPr>
            <a:xfrm>
              <a:off x="1259632" y="5805264"/>
              <a:ext cx="1008112" cy="485793"/>
            </a:xfrm>
            <a:prstGeom prst="cloudCallout">
              <a:avLst/>
            </a:prstGeom>
            <a:solidFill>
              <a:srgbClr val="A6D6E2">
                <a:alpha val="32941"/>
              </a:srgb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smtClean="0">
                  <a:solidFill>
                    <a:schemeClr val="tx1"/>
                  </a:solidFill>
                  <a:latin typeface="微软雅黑" pitchFamily="34" charset="-122"/>
                  <a:ea typeface="微软雅黑" pitchFamily="34" charset="-122"/>
                </a:rPr>
                <a:t>diamond</a:t>
              </a:r>
            </a:p>
          </p:txBody>
        </p:sp>
        <p:grpSp>
          <p:nvGrpSpPr>
            <p:cNvPr id="23" name="Group 149"/>
            <p:cNvGrpSpPr/>
            <p:nvPr/>
          </p:nvGrpSpPr>
          <p:grpSpPr>
            <a:xfrm>
              <a:off x="5220071" y="980728"/>
              <a:ext cx="1080120" cy="1224136"/>
              <a:chOff x="670632" y="1537913"/>
              <a:chExt cx="1244392" cy="1888945"/>
            </a:xfrm>
          </p:grpSpPr>
          <p:sp>
            <p:nvSpPr>
              <p:cNvPr id="159" name="Rounded Rectangle 158"/>
              <p:cNvSpPr/>
              <p:nvPr/>
            </p:nvSpPr>
            <p:spPr>
              <a:xfrm>
                <a:off x="670632" y="1537913"/>
                <a:ext cx="1244392" cy="1888945"/>
              </a:xfrm>
              <a:prstGeom prst="roundRect">
                <a:avLst>
                  <a:gd name="adj" fmla="val 4323"/>
                </a:avLst>
              </a:prstGeom>
              <a:solidFill>
                <a:srgbClr val="FF9196"/>
              </a:solidFill>
              <a:ln w="12700">
                <a:solidFill>
                  <a:schemeClr val="tx1"/>
                </a:solidFill>
                <a:prstDash val="dash"/>
                <a:miter lim="800000"/>
                <a:headEnd/>
                <a:tailEnd/>
              </a:ln>
            </p:spPr>
            <p:txBody>
              <a:bodyPr wrap="none" anchorCtr="1"/>
              <a:lstStyle/>
              <a:p>
                <a:pPr algn="ctr"/>
                <a:endParaRPr lang="en-US" altLang="zh-CN" sz="1400">
                  <a:latin typeface="微软雅黑" pitchFamily="34" charset="-122"/>
                  <a:ea typeface="微软雅黑" pitchFamily="34" charset="-122"/>
                </a:endParaRPr>
              </a:p>
            </p:txBody>
          </p:sp>
          <p:sp>
            <p:nvSpPr>
              <p:cNvPr id="160" name="Text Box 20"/>
              <p:cNvSpPr txBox="1">
                <a:spLocks noChangeArrowheads="1"/>
              </p:cNvSpPr>
              <p:nvPr/>
            </p:nvSpPr>
            <p:spPr bwMode="auto">
              <a:xfrm>
                <a:off x="670632" y="1537913"/>
                <a:ext cx="1235190" cy="427433"/>
              </a:xfrm>
              <a:prstGeom prst="rect">
                <a:avLst/>
              </a:prstGeom>
              <a:noFill/>
              <a:ln w="9525">
                <a:noFill/>
                <a:miter lim="800000"/>
                <a:headEnd/>
                <a:tailEnd/>
              </a:ln>
              <a:effectLst/>
            </p:spPr>
            <p:txBody>
              <a:bodyPr wrap="square" anchor="ct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spcBef>
                    <a:spcPct val="50000"/>
                  </a:spcBef>
                  <a:defRPr/>
                </a:pPr>
                <a:r>
                  <a:rPr lang="zh-CN" altLang="en-US" sz="1200" b="1" dirty="0" smtClean="0">
                    <a:latin typeface="微软雅黑" panose="020B0503020204020204" pitchFamily="34" charset="-122"/>
                    <a:ea typeface="微软雅黑" panose="020B0503020204020204" pitchFamily="34" charset="-122"/>
                  </a:rPr>
                  <a:t>  活动中心</a:t>
                </a:r>
                <a:endParaRPr lang="zh-CN" altLang="en-US" sz="1200" b="1" dirty="0">
                  <a:latin typeface="微软雅黑" panose="020B0503020204020204" pitchFamily="34" charset="-122"/>
                  <a:ea typeface="微软雅黑" panose="020B0503020204020204" pitchFamily="34" charset="-122"/>
                </a:endParaRPr>
              </a:p>
            </p:txBody>
          </p:sp>
          <p:sp>
            <p:nvSpPr>
              <p:cNvPr id="161" name="AutoShape 11"/>
              <p:cNvSpPr>
                <a:spLocks noChangeArrowheads="1"/>
              </p:cNvSpPr>
              <p:nvPr/>
            </p:nvSpPr>
            <p:spPr bwMode="auto">
              <a:xfrm>
                <a:off x="753593" y="2062608"/>
                <a:ext cx="1078471" cy="697564"/>
              </a:xfrm>
              <a:prstGeom prst="roundRect">
                <a:avLst>
                  <a:gd name="adj" fmla="val 16667"/>
                </a:avLst>
              </a:prstGeom>
              <a:solidFill>
                <a:srgbClr val="FF8C2A"/>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特价</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试用</a:t>
                </a:r>
                <a:r>
                  <a:rPr lang="en-US" altLang="zh-CN" sz="1200" dirty="0" smtClean="0">
                    <a:latin typeface="微软雅黑" pitchFamily="34" charset="-122"/>
                    <a:ea typeface="微软雅黑" pitchFamily="34" charset="-122"/>
                  </a:rPr>
                  <a:t>/</a:t>
                </a:r>
              </a:p>
              <a:p>
                <a:pPr algn="ctr"/>
                <a:r>
                  <a:rPr lang="zh-CN" altLang="en-US" sz="1200" dirty="0" smtClean="0">
                    <a:latin typeface="微软雅黑" pitchFamily="34" charset="-122"/>
                    <a:ea typeface="微软雅黑" pitchFamily="34" charset="-122"/>
                  </a:rPr>
                  <a:t>清仓</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淘金币</a:t>
                </a:r>
                <a:endParaRPr lang="en-US" altLang="zh-CN" sz="1200" dirty="0">
                  <a:latin typeface="微软雅黑" pitchFamily="34" charset="-122"/>
                  <a:ea typeface="微软雅黑" pitchFamily="34" charset="-122"/>
                </a:endParaRPr>
              </a:p>
            </p:txBody>
          </p:sp>
          <p:sp>
            <p:nvSpPr>
              <p:cNvPr id="164" name="AutoShape 11"/>
              <p:cNvSpPr>
                <a:spLocks noChangeArrowheads="1"/>
              </p:cNvSpPr>
              <p:nvPr/>
            </p:nvSpPr>
            <p:spPr bwMode="auto">
              <a:xfrm>
                <a:off x="767448" y="2871288"/>
                <a:ext cx="1009957" cy="466493"/>
              </a:xfrm>
              <a:prstGeom prst="roundRect">
                <a:avLst>
                  <a:gd name="adj" fmla="val 16667"/>
                </a:avLst>
              </a:prstGeom>
              <a:solidFill>
                <a:srgbClr val="FF8C2A"/>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红包</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优惠券</a:t>
                </a:r>
                <a:endParaRPr lang="en-US" altLang="zh-CN" sz="1200" dirty="0">
                  <a:latin typeface="微软雅黑" pitchFamily="34" charset="-122"/>
                  <a:ea typeface="微软雅黑" pitchFamily="34" charset="-122"/>
                </a:endParaRPr>
              </a:p>
            </p:txBody>
          </p:sp>
        </p:grpSp>
        <p:grpSp>
          <p:nvGrpSpPr>
            <p:cNvPr id="24" name="Group 204"/>
            <p:cNvGrpSpPr/>
            <p:nvPr/>
          </p:nvGrpSpPr>
          <p:grpSpPr>
            <a:xfrm>
              <a:off x="35494" y="688341"/>
              <a:ext cx="1080124" cy="2236603"/>
              <a:chOff x="1536345" y="688341"/>
              <a:chExt cx="1178314" cy="2236603"/>
            </a:xfrm>
          </p:grpSpPr>
          <p:cxnSp>
            <p:nvCxnSpPr>
              <p:cNvPr id="37" name="Straight Arrow Connector 36"/>
              <p:cNvCxnSpPr/>
              <p:nvPr/>
            </p:nvCxnSpPr>
            <p:spPr>
              <a:xfrm flipV="1">
                <a:off x="2203538" y="1542071"/>
                <a:ext cx="0" cy="5848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0" name="TextBox 89"/>
              <p:cNvSpPr txBox="1"/>
              <p:nvPr/>
            </p:nvSpPr>
            <p:spPr>
              <a:xfrm>
                <a:off x="1763688" y="1196752"/>
                <a:ext cx="936104" cy="369332"/>
              </a:xfrm>
              <a:prstGeom prst="rect">
                <a:avLst/>
              </a:prstGeom>
              <a:noFill/>
            </p:spPr>
            <p:txBody>
              <a:bodyPr wrap="square" rtlCol="0">
                <a:spAutoFit/>
              </a:bodyPr>
              <a:lstStyle/>
              <a:p>
                <a:r>
                  <a:rPr lang="en-US" dirty="0" smtClean="0"/>
                  <a:t>PC</a:t>
                </a:r>
                <a:r>
                  <a:rPr lang="zh-CN" altLang="en-US" dirty="0" smtClean="0"/>
                  <a:t>页面</a:t>
                </a:r>
                <a:endParaRPr lang="en-US" dirty="0"/>
              </a:p>
            </p:txBody>
          </p:sp>
          <p:grpSp>
            <p:nvGrpSpPr>
              <p:cNvPr id="26" name="Group 148"/>
              <p:cNvGrpSpPr/>
              <p:nvPr/>
            </p:nvGrpSpPr>
            <p:grpSpPr>
              <a:xfrm>
                <a:off x="1536345" y="688341"/>
                <a:ext cx="1178314" cy="2236603"/>
                <a:chOff x="3338504" y="1097830"/>
                <a:chExt cx="1075881" cy="3508340"/>
              </a:xfrm>
            </p:grpSpPr>
            <p:grpSp>
              <p:nvGrpSpPr>
                <p:cNvPr id="28" name="Group 98"/>
                <p:cNvGrpSpPr/>
                <p:nvPr/>
              </p:nvGrpSpPr>
              <p:grpSpPr>
                <a:xfrm>
                  <a:off x="3338504" y="1097830"/>
                  <a:ext cx="1075881" cy="3508340"/>
                  <a:chOff x="1436945" y="1074216"/>
                  <a:chExt cx="477118" cy="2846958"/>
                </a:xfrm>
              </p:grpSpPr>
              <p:grpSp>
                <p:nvGrpSpPr>
                  <p:cNvPr id="29" name="组合 3"/>
                  <p:cNvGrpSpPr/>
                  <p:nvPr/>
                </p:nvGrpSpPr>
                <p:grpSpPr>
                  <a:xfrm>
                    <a:off x="1436945" y="1082042"/>
                    <a:ext cx="413501" cy="2839132"/>
                    <a:chOff x="3477833" y="1209625"/>
                    <a:chExt cx="413501" cy="2283521"/>
                  </a:xfrm>
                </p:grpSpPr>
                <p:sp>
                  <p:nvSpPr>
                    <p:cNvPr id="183" name="圆角矩形 51"/>
                    <p:cNvSpPr/>
                    <p:nvPr/>
                  </p:nvSpPr>
                  <p:spPr bwMode="auto">
                    <a:xfrm>
                      <a:off x="3477833" y="1209625"/>
                      <a:ext cx="413501" cy="2283521"/>
                    </a:xfrm>
                    <a:prstGeom prst="roundRect">
                      <a:avLst>
                        <a:gd name="adj" fmla="val 3997"/>
                      </a:avLst>
                    </a:prstGeom>
                    <a:solidFill>
                      <a:srgbClr val="F5ECCD"/>
                    </a:solidFill>
                    <a:ln w="12700">
                      <a:solidFill>
                        <a:schemeClr val="tx1"/>
                      </a:solidFill>
                      <a:prstDash val="dash"/>
                      <a:miter lim="800000"/>
                      <a:headEnd/>
                      <a:tailEnd/>
                    </a:ln>
                  </p:spPr>
                  <p:txBody>
                    <a:bodyPr wrap="none" anchor="ctr" anchorCtr="1"/>
                    <a:lstStyle/>
                    <a:p>
                      <a:pPr algn="ctr">
                        <a:defRPr/>
                      </a:pPr>
                      <a:endParaRPr lang="zh-CN" altLang="en-US" sz="1200" b="1" dirty="0">
                        <a:solidFill>
                          <a:schemeClr val="tx1"/>
                        </a:solidFill>
                        <a:latin typeface="微软雅黑" pitchFamily="34" charset="-122"/>
                        <a:ea typeface="微软雅黑" pitchFamily="34" charset="-122"/>
                      </a:endParaRPr>
                    </a:p>
                  </p:txBody>
                </p:sp>
                <p:sp>
                  <p:nvSpPr>
                    <p:cNvPr id="184" name="AutoShape 11"/>
                    <p:cNvSpPr>
                      <a:spLocks noChangeArrowheads="1"/>
                    </p:cNvSpPr>
                    <p:nvPr/>
                  </p:nvSpPr>
                  <p:spPr bwMode="auto">
                    <a:xfrm>
                      <a:off x="3509641" y="1458009"/>
                      <a:ext cx="347957" cy="204008"/>
                    </a:xfrm>
                    <a:prstGeom prst="roundRect">
                      <a:avLst>
                        <a:gd name="adj" fmla="val 16667"/>
                      </a:avLst>
                    </a:prstGeom>
                    <a:solidFill>
                      <a:srgbClr val="FF9196"/>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淘宝</a:t>
                      </a:r>
                      <a:r>
                        <a:rPr lang="en-US" altLang="zh-CN" sz="1200" dirty="0" smtClean="0">
                          <a:latin typeface="微软雅黑" pitchFamily="34" charset="-122"/>
                          <a:ea typeface="微软雅黑" pitchFamily="34" charset="-122"/>
                        </a:rPr>
                        <a:t>C</a:t>
                      </a:r>
                      <a:r>
                        <a:rPr lang="zh-CN" altLang="en-US" sz="1200" dirty="0" smtClean="0">
                          <a:latin typeface="微软雅黑" pitchFamily="34" charset="-122"/>
                          <a:ea typeface="微软雅黑" pitchFamily="34" charset="-122"/>
                        </a:rPr>
                        <a:t>店</a:t>
                      </a:r>
                      <a:endParaRPr lang="en-US" altLang="zh-CN" sz="1200" dirty="0">
                        <a:latin typeface="微软雅黑" pitchFamily="34" charset="-122"/>
                        <a:ea typeface="微软雅黑" pitchFamily="34" charset="-122"/>
                      </a:endParaRPr>
                    </a:p>
                  </p:txBody>
                </p:sp>
                <p:sp>
                  <p:nvSpPr>
                    <p:cNvPr id="186" name="AutoShape 11"/>
                    <p:cNvSpPr>
                      <a:spLocks noChangeArrowheads="1"/>
                    </p:cNvSpPr>
                    <p:nvPr/>
                  </p:nvSpPr>
                  <p:spPr bwMode="auto">
                    <a:xfrm>
                      <a:off x="3509641" y="3210163"/>
                      <a:ext cx="352536" cy="209263"/>
                    </a:xfrm>
                    <a:prstGeom prst="roundRect">
                      <a:avLst>
                        <a:gd name="adj" fmla="val 16667"/>
                      </a:avLst>
                    </a:prstGeom>
                    <a:solidFill>
                      <a:srgbClr val="FF9196"/>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天猫品牌店</a:t>
                      </a:r>
                      <a:endParaRPr lang="en-US" altLang="zh-CN" sz="1200" dirty="0">
                        <a:latin typeface="微软雅黑" pitchFamily="34" charset="-122"/>
                        <a:ea typeface="微软雅黑" pitchFamily="34" charset="-122"/>
                      </a:endParaRPr>
                    </a:p>
                  </p:txBody>
                </p:sp>
                <p:sp>
                  <p:nvSpPr>
                    <p:cNvPr id="187" name="AutoShape 11"/>
                    <p:cNvSpPr>
                      <a:spLocks noChangeArrowheads="1"/>
                    </p:cNvSpPr>
                    <p:nvPr/>
                  </p:nvSpPr>
                  <p:spPr bwMode="auto">
                    <a:xfrm>
                      <a:off x="3509641" y="2018722"/>
                      <a:ext cx="352537" cy="221165"/>
                    </a:xfrm>
                    <a:prstGeom prst="roundRect">
                      <a:avLst>
                        <a:gd name="adj" fmla="val 16667"/>
                      </a:avLst>
                    </a:prstGeom>
                    <a:solidFill>
                      <a:srgbClr val="FF9196"/>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新农业</a:t>
                      </a:r>
                      <a:endParaRPr lang="en-US" altLang="zh-CN" sz="1200" dirty="0">
                        <a:latin typeface="微软雅黑" pitchFamily="34" charset="-122"/>
                        <a:ea typeface="微软雅黑" pitchFamily="34" charset="-122"/>
                      </a:endParaRPr>
                    </a:p>
                  </p:txBody>
                </p:sp>
              </p:grpSp>
              <p:sp>
                <p:nvSpPr>
                  <p:cNvPr id="182" name="Text Box 20"/>
                  <p:cNvSpPr txBox="1">
                    <a:spLocks noChangeArrowheads="1"/>
                  </p:cNvSpPr>
                  <p:nvPr/>
                </p:nvSpPr>
                <p:spPr bwMode="auto">
                  <a:xfrm>
                    <a:off x="1457294" y="1074216"/>
                    <a:ext cx="456769" cy="352590"/>
                  </a:xfrm>
                  <a:prstGeom prst="rect">
                    <a:avLst/>
                  </a:prstGeom>
                  <a:noFill/>
                  <a:ln w="9525">
                    <a:noFill/>
                    <a:miter lim="800000"/>
                    <a:headEnd/>
                    <a:tailEnd/>
                  </a:ln>
                  <a:effectLst/>
                </p:spPr>
                <p:txBody>
                  <a:bodyPr wrap="square" anchor="ct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spcBef>
                        <a:spcPct val="50000"/>
                      </a:spcBef>
                      <a:defRPr/>
                    </a:pPr>
                    <a:r>
                      <a:rPr lang="zh-CN" altLang="en-US" sz="1200" b="1" dirty="0" smtClean="0">
                        <a:latin typeface="微软雅黑" panose="020B0503020204020204" pitchFamily="34" charset="-122"/>
                        <a:ea typeface="微软雅黑" panose="020B0503020204020204" pitchFamily="34" charset="-122"/>
                      </a:rPr>
                      <a:t>行业店铺</a:t>
                    </a:r>
                    <a:endParaRPr lang="zh-CN" altLang="en-US" sz="1200" b="1" dirty="0">
                      <a:latin typeface="微软雅黑" panose="020B0503020204020204" pitchFamily="34" charset="-122"/>
                      <a:ea typeface="微软雅黑" panose="020B0503020204020204" pitchFamily="34" charset="-122"/>
                    </a:endParaRPr>
                  </a:p>
                </p:txBody>
              </p:sp>
            </p:grpSp>
            <p:sp>
              <p:nvSpPr>
                <p:cNvPr id="177" name="AutoShape 11"/>
                <p:cNvSpPr>
                  <a:spLocks noChangeArrowheads="1"/>
                </p:cNvSpPr>
                <p:nvPr/>
              </p:nvSpPr>
              <p:spPr bwMode="auto">
                <a:xfrm>
                  <a:off x="3404254" y="3702572"/>
                  <a:ext cx="794954" cy="338840"/>
                </a:xfrm>
                <a:prstGeom prst="roundRect">
                  <a:avLst>
                    <a:gd name="adj" fmla="val 16667"/>
                  </a:avLst>
                </a:prstGeom>
                <a:solidFill>
                  <a:srgbClr val="FF9196"/>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新天猫机票</a:t>
                  </a:r>
                  <a:endParaRPr lang="en-US" altLang="zh-CN" sz="1200" dirty="0">
                    <a:latin typeface="微软雅黑" pitchFamily="34" charset="-122"/>
                    <a:ea typeface="微软雅黑" pitchFamily="34" charset="-122"/>
                  </a:endParaRPr>
                </a:p>
              </p:txBody>
            </p:sp>
            <p:sp>
              <p:nvSpPr>
                <p:cNvPr id="178" name="AutoShape 11"/>
                <p:cNvSpPr>
                  <a:spLocks noChangeArrowheads="1"/>
                </p:cNvSpPr>
                <p:nvPr/>
              </p:nvSpPr>
              <p:spPr bwMode="auto">
                <a:xfrm>
                  <a:off x="3410231" y="2798941"/>
                  <a:ext cx="794954" cy="338840"/>
                </a:xfrm>
                <a:prstGeom prst="roundRect">
                  <a:avLst>
                    <a:gd name="adj" fmla="val 16667"/>
                  </a:avLst>
                </a:prstGeom>
                <a:solidFill>
                  <a:srgbClr val="FF9196"/>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保险</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基金</a:t>
                  </a:r>
                  <a:endParaRPr lang="en-US" altLang="zh-CN" sz="1200" dirty="0">
                    <a:latin typeface="微软雅黑" pitchFamily="34" charset="-122"/>
                    <a:ea typeface="微软雅黑" pitchFamily="34" charset="-122"/>
                  </a:endParaRPr>
                </a:p>
              </p:txBody>
            </p:sp>
          </p:grpSp>
          <p:sp>
            <p:nvSpPr>
              <p:cNvPr id="200" name="AutoShape 11"/>
              <p:cNvSpPr>
                <a:spLocks noChangeArrowheads="1"/>
              </p:cNvSpPr>
              <p:nvPr/>
            </p:nvSpPr>
            <p:spPr bwMode="auto">
              <a:xfrm>
                <a:off x="1614902" y="2060849"/>
                <a:ext cx="870639" cy="199267"/>
              </a:xfrm>
              <a:prstGeom prst="roundRect">
                <a:avLst>
                  <a:gd name="adj" fmla="val 16667"/>
                </a:avLst>
              </a:prstGeom>
              <a:solidFill>
                <a:srgbClr val="FF9196"/>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新天猫</a:t>
                </a:r>
                <a:endParaRPr lang="en-US" altLang="zh-CN" sz="1200" dirty="0">
                  <a:latin typeface="微软雅黑" pitchFamily="34" charset="-122"/>
                  <a:ea typeface="微软雅黑" pitchFamily="34" charset="-122"/>
                </a:endParaRPr>
              </a:p>
            </p:txBody>
          </p:sp>
          <p:sp>
            <p:nvSpPr>
              <p:cNvPr id="203" name="AutoShape 11"/>
              <p:cNvSpPr>
                <a:spLocks noChangeArrowheads="1"/>
              </p:cNvSpPr>
              <p:nvPr/>
            </p:nvSpPr>
            <p:spPr bwMode="auto">
              <a:xfrm>
                <a:off x="1614902" y="1208376"/>
                <a:ext cx="870640" cy="204400"/>
              </a:xfrm>
              <a:prstGeom prst="roundRect">
                <a:avLst>
                  <a:gd name="adj" fmla="val 16667"/>
                </a:avLst>
              </a:prstGeom>
              <a:solidFill>
                <a:srgbClr val="D4E0EE"/>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酒店客栈</a:t>
                </a:r>
                <a:endParaRPr lang="en-US" altLang="zh-CN" sz="1200" dirty="0">
                  <a:latin typeface="微软雅黑" pitchFamily="34" charset="-122"/>
                  <a:ea typeface="微软雅黑" pitchFamily="34" charset="-122"/>
                </a:endParaRPr>
              </a:p>
            </p:txBody>
          </p:sp>
        </p:grpSp>
        <p:grpSp>
          <p:nvGrpSpPr>
            <p:cNvPr id="30" name="Group 208"/>
            <p:cNvGrpSpPr/>
            <p:nvPr/>
          </p:nvGrpSpPr>
          <p:grpSpPr>
            <a:xfrm>
              <a:off x="35494" y="3656057"/>
              <a:ext cx="1008112" cy="1645151"/>
              <a:chOff x="35494" y="3440033"/>
              <a:chExt cx="1008112" cy="1645151"/>
            </a:xfrm>
          </p:grpSpPr>
          <p:grpSp>
            <p:nvGrpSpPr>
              <p:cNvPr id="31" name="Group 158"/>
              <p:cNvGrpSpPr/>
              <p:nvPr/>
            </p:nvGrpSpPr>
            <p:grpSpPr>
              <a:xfrm>
                <a:off x="35494" y="3440033"/>
                <a:ext cx="1008112" cy="1645151"/>
                <a:chOff x="1346227" y="1043640"/>
                <a:chExt cx="928092" cy="2343765"/>
              </a:xfrm>
            </p:grpSpPr>
            <p:grpSp>
              <p:nvGrpSpPr>
                <p:cNvPr id="34" name="Group 142"/>
                <p:cNvGrpSpPr/>
                <p:nvPr/>
              </p:nvGrpSpPr>
              <p:grpSpPr>
                <a:xfrm>
                  <a:off x="1346227" y="1043640"/>
                  <a:ext cx="928092" cy="2343765"/>
                  <a:chOff x="3577867" y="1168648"/>
                  <a:chExt cx="759601" cy="2313484"/>
                </a:xfrm>
              </p:grpSpPr>
              <p:grpSp>
                <p:nvGrpSpPr>
                  <p:cNvPr id="36" name="Group 94"/>
                  <p:cNvGrpSpPr/>
                  <p:nvPr/>
                </p:nvGrpSpPr>
                <p:grpSpPr>
                  <a:xfrm>
                    <a:off x="3577867" y="1168648"/>
                    <a:ext cx="759601" cy="2313484"/>
                    <a:chOff x="3239652" y="1024513"/>
                    <a:chExt cx="759601" cy="2313484"/>
                  </a:xfrm>
                </p:grpSpPr>
                <p:grpSp>
                  <p:nvGrpSpPr>
                    <p:cNvPr id="38" name="Group 93"/>
                    <p:cNvGrpSpPr/>
                    <p:nvPr/>
                  </p:nvGrpSpPr>
                  <p:grpSpPr>
                    <a:xfrm>
                      <a:off x="3239652" y="1047945"/>
                      <a:ext cx="705344" cy="2290052"/>
                      <a:chOff x="2731652" y="1047945"/>
                      <a:chExt cx="705344" cy="2290052"/>
                    </a:xfrm>
                  </p:grpSpPr>
                  <p:sp>
                    <p:nvSpPr>
                      <p:cNvPr id="172" name="圆角矩形 51"/>
                      <p:cNvSpPr/>
                      <p:nvPr/>
                    </p:nvSpPr>
                    <p:spPr bwMode="auto">
                      <a:xfrm>
                        <a:off x="2731652" y="1047945"/>
                        <a:ext cx="705344" cy="2290052"/>
                      </a:xfrm>
                      <a:prstGeom prst="roundRect">
                        <a:avLst>
                          <a:gd name="adj" fmla="val 7451"/>
                        </a:avLst>
                      </a:prstGeom>
                      <a:solidFill>
                        <a:srgbClr val="CFEAF5"/>
                      </a:solidFill>
                      <a:ln w="12700">
                        <a:solidFill>
                          <a:schemeClr val="tx1"/>
                        </a:solidFill>
                        <a:prstDash val="dash"/>
                        <a:miter lim="800000"/>
                        <a:headEnd/>
                        <a:tailEnd/>
                      </a:ln>
                    </p:spPr>
                    <p:txBody>
                      <a:bodyPr wrap="none" anchor="ctr" anchorCtr="1"/>
                      <a:lstStyle/>
                      <a:p>
                        <a:pPr algn="ctr">
                          <a:defRPr/>
                        </a:pPr>
                        <a:endParaRPr lang="zh-CN" altLang="en-US" sz="1200" b="1" dirty="0">
                          <a:latin typeface="微软雅黑" pitchFamily="34" charset="-122"/>
                          <a:ea typeface="微软雅黑" pitchFamily="34" charset="-122"/>
                        </a:endParaRPr>
                      </a:p>
                    </p:txBody>
                  </p:sp>
                  <p:sp>
                    <p:nvSpPr>
                      <p:cNvPr id="173" name="AutoShape 11"/>
                      <p:cNvSpPr>
                        <a:spLocks noChangeArrowheads="1"/>
                      </p:cNvSpPr>
                      <p:nvPr/>
                    </p:nvSpPr>
                    <p:spPr bwMode="auto">
                      <a:xfrm>
                        <a:off x="2785909" y="2224128"/>
                        <a:ext cx="542571" cy="264835"/>
                      </a:xfrm>
                      <a:prstGeom prst="roundRect">
                        <a:avLst>
                          <a:gd name="adj" fmla="val 16667"/>
                        </a:avLst>
                      </a:prstGeom>
                      <a:solidFill>
                        <a:srgbClr val="FF9196"/>
                      </a:solidFill>
                      <a:ln w="12700"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1200" dirty="0" smtClean="0">
                            <a:latin typeface="微软雅黑" pitchFamily="34" charset="-122"/>
                            <a:ea typeface="微软雅黑" pitchFamily="34" charset="-122"/>
                          </a:rPr>
                          <a:t>品牌站</a:t>
                        </a:r>
                        <a:endParaRPr lang="en-US" altLang="zh-CN" sz="1200" dirty="0">
                          <a:latin typeface="微软雅黑" pitchFamily="34" charset="-122"/>
                          <a:ea typeface="微软雅黑" pitchFamily="34" charset="-122"/>
                        </a:endParaRPr>
                      </a:p>
                    </p:txBody>
                  </p:sp>
                </p:grpSp>
                <p:sp>
                  <p:nvSpPr>
                    <p:cNvPr id="170" name="AutoShape 11"/>
                    <p:cNvSpPr>
                      <a:spLocks noChangeArrowheads="1"/>
                    </p:cNvSpPr>
                    <p:nvPr/>
                  </p:nvSpPr>
                  <p:spPr bwMode="auto">
                    <a:xfrm>
                      <a:off x="3293915" y="2932954"/>
                      <a:ext cx="542567" cy="303783"/>
                    </a:xfrm>
                    <a:prstGeom prst="roundRect">
                      <a:avLst>
                        <a:gd name="adj" fmla="val 16667"/>
                      </a:avLst>
                    </a:prstGeom>
                    <a:solidFill>
                      <a:srgbClr val="FF9196"/>
                    </a:solidFill>
                    <a:ln w="12700"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1200" dirty="0" smtClean="0">
                          <a:latin typeface="微软雅黑" pitchFamily="34" charset="-122"/>
                          <a:ea typeface="微软雅黑" pitchFamily="34" charset="-122"/>
                        </a:rPr>
                        <a:t>特色中国</a:t>
                      </a:r>
                      <a:endParaRPr lang="en-US" altLang="zh-CN" sz="1200" dirty="0">
                        <a:latin typeface="微软雅黑" pitchFamily="34" charset="-122"/>
                        <a:ea typeface="微软雅黑" pitchFamily="34" charset="-122"/>
                      </a:endParaRPr>
                    </a:p>
                  </p:txBody>
                </p:sp>
                <p:sp>
                  <p:nvSpPr>
                    <p:cNvPr id="171" name="Text Box 20"/>
                    <p:cNvSpPr txBox="1">
                      <a:spLocks noChangeArrowheads="1"/>
                    </p:cNvSpPr>
                    <p:nvPr/>
                  </p:nvSpPr>
                  <p:spPr bwMode="auto">
                    <a:xfrm>
                      <a:off x="3239653" y="1024513"/>
                      <a:ext cx="759600" cy="389528"/>
                    </a:xfrm>
                    <a:prstGeom prst="rect">
                      <a:avLst/>
                    </a:prstGeom>
                    <a:noFill/>
                    <a:ln w="9525">
                      <a:noFill/>
                      <a:miter lim="800000"/>
                      <a:headEnd/>
                      <a:tailEnd/>
                    </a:ln>
                    <a:effectLst/>
                  </p:spPr>
                  <p:txBody>
                    <a:bodyPr wrap="square" anchor="ct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spcBef>
                          <a:spcPct val="50000"/>
                        </a:spcBef>
                        <a:defRPr/>
                      </a:pPr>
                      <a:r>
                        <a:rPr lang="zh-CN" altLang="en-US" sz="1200" b="1" dirty="0" smtClean="0">
                          <a:latin typeface="微软雅黑" panose="020B0503020204020204" pitchFamily="34" charset="-122"/>
                          <a:ea typeface="微软雅黑" panose="020B0503020204020204" pitchFamily="34" charset="-122"/>
                        </a:rPr>
                        <a:t>导购站点群</a:t>
                      </a:r>
                      <a:endParaRPr lang="zh-CN" altLang="en-US" sz="1200" b="1" dirty="0">
                        <a:latin typeface="微软雅黑" panose="020B0503020204020204" pitchFamily="34" charset="-122"/>
                        <a:ea typeface="微软雅黑" panose="020B0503020204020204" pitchFamily="34" charset="-122"/>
                      </a:endParaRPr>
                    </a:p>
                  </p:txBody>
                </p:sp>
              </p:grpSp>
              <p:sp>
                <p:nvSpPr>
                  <p:cNvPr id="168" name="AutoShape 11"/>
                  <p:cNvSpPr>
                    <a:spLocks noChangeArrowheads="1"/>
                  </p:cNvSpPr>
                  <p:nvPr/>
                </p:nvSpPr>
                <p:spPr bwMode="auto">
                  <a:xfrm>
                    <a:off x="3632125" y="2672045"/>
                    <a:ext cx="542572" cy="303782"/>
                  </a:xfrm>
                  <a:prstGeom prst="roundRect">
                    <a:avLst>
                      <a:gd name="adj" fmla="val 16667"/>
                    </a:avLst>
                  </a:prstGeom>
                  <a:solidFill>
                    <a:srgbClr val="FF9196"/>
                  </a:solidFill>
                  <a:ln w="12700"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1200" dirty="0" smtClean="0">
                        <a:latin typeface="微软雅黑" pitchFamily="34" charset="-122"/>
                        <a:ea typeface="微软雅黑" pitchFamily="34" charset="-122"/>
                      </a:rPr>
                      <a:t>全球美食</a:t>
                    </a:r>
                    <a:endParaRPr lang="en-US" altLang="zh-CN" sz="1200" dirty="0">
                      <a:latin typeface="微软雅黑" pitchFamily="34" charset="-122"/>
                      <a:ea typeface="微软雅黑" pitchFamily="34" charset="-122"/>
                    </a:endParaRPr>
                  </a:p>
                </p:txBody>
              </p:sp>
            </p:grpSp>
            <p:sp>
              <p:nvSpPr>
                <p:cNvPr id="166" name="AutoShape 11"/>
                <p:cNvSpPr>
                  <a:spLocks noChangeArrowheads="1"/>
                </p:cNvSpPr>
                <p:nvPr/>
              </p:nvSpPr>
              <p:spPr bwMode="auto">
                <a:xfrm>
                  <a:off x="1412526" y="1835227"/>
                  <a:ext cx="662924" cy="321143"/>
                </a:xfrm>
                <a:prstGeom prst="roundRect">
                  <a:avLst>
                    <a:gd name="adj" fmla="val 16667"/>
                  </a:avLst>
                </a:prstGeom>
                <a:solidFill>
                  <a:srgbClr val="FF9196"/>
                </a:solidFill>
                <a:ln w="12700"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1200" dirty="0" smtClean="0">
                      <a:latin typeface="微软雅黑" pitchFamily="34" charset="-122"/>
                      <a:ea typeface="微软雅黑" pitchFamily="34" charset="-122"/>
                    </a:rPr>
                    <a:t>爱淘宝</a:t>
                  </a:r>
                  <a:endParaRPr lang="en-US" altLang="zh-CN" sz="1200" dirty="0">
                    <a:latin typeface="微软雅黑" pitchFamily="34" charset="-122"/>
                    <a:ea typeface="微软雅黑" pitchFamily="34" charset="-122"/>
                  </a:endParaRPr>
                </a:p>
              </p:txBody>
            </p:sp>
          </p:grpSp>
          <p:sp>
            <p:nvSpPr>
              <p:cNvPr id="208" name="AutoShape 11"/>
              <p:cNvSpPr>
                <a:spLocks noChangeArrowheads="1"/>
              </p:cNvSpPr>
              <p:nvPr/>
            </p:nvSpPr>
            <p:spPr bwMode="auto">
              <a:xfrm>
                <a:off x="107504" y="3717032"/>
                <a:ext cx="720079" cy="216024"/>
              </a:xfrm>
              <a:prstGeom prst="roundRect">
                <a:avLst>
                  <a:gd name="adj" fmla="val 16667"/>
                </a:avLst>
              </a:prstGeom>
              <a:solidFill>
                <a:srgbClr val="FF9196"/>
              </a:solidFill>
              <a:ln w="12700"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1200" dirty="0" smtClean="0">
                    <a:latin typeface="微软雅黑" pitchFamily="34" charset="-122"/>
                    <a:ea typeface="微软雅黑" pitchFamily="34" charset="-122"/>
                  </a:rPr>
                  <a:t>淘宝优站</a:t>
                </a:r>
                <a:endParaRPr lang="en-US" altLang="zh-CN" sz="1200" dirty="0">
                  <a:latin typeface="微软雅黑" pitchFamily="34" charset="-122"/>
                  <a:ea typeface="微软雅黑" pitchFamily="34" charset="-122"/>
                </a:endParaRPr>
              </a:p>
            </p:txBody>
          </p:sp>
        </p:grpSp>
        <p:grpSp>
          <p:nvGrpSpPr>
            <p:cNvPr id="39" name="Group 181"/>
            <p:cNvGrpSpPr/>
            <p:nvPr/>
          </p:nvGrpSpPr>
          <p:grpSpPr>
            <a:xfrm>
              <a:off x="1259632" y="692696"/>
              <a:ext cx="1513305" cy="1368152"/>
              <a:chOff x="744792" y="1122863"/>
              <a:chExt cx="1890365" cy="1368152"/>
            </a:xfrm>
          </p:grpSpPr>
          <p:sp>
            <p:nvSpPr>
              <p:cNvPr id="211" name="Rounded Rectangle 210"/>
              <p:cNvSpPr/>
              <p:nvPr/>
            </p:nvSpPr>
            <p:spPr>
              <a:xfrm>
                <a:off x="744792" y="1126396"/>
                <a:ext cx="1890365" cy="1364619"/>
              </a:xfrm>
              <a:prstGeom prst="roundRect">
                <a:avLst>
                  <a:gd name="adj" fmla="val 4323"/>
                </a:avLst>
              </a:prstGeom>
              <a:solidFill>
                <a:srgbClr val="F4F5D2"/>
              </a:solidFill>
              <a:ln w="12700">
                <a:solidFill>
                  <a:schemeClr val="tx1"/>
                </a:solidFill>
                <a:prstDash val="dash"/>
                <a:miter lim="800000"/>
                <a:headEnd/>
                <a:tailEnd/>
              </a:ln>
            </p:spPr>
            <p:txBody>
              <a:bodyPr wrap="none" anchorCtr="1"/>
              <a:lstStyle/>
              <a:p>
                <a:pPr algn="ctr"/>
                <a:endParaRPr lang="en-US" altLang="zh-CN" sz="1400">
                  <a:latin typeface="微软雅黑" pitchFamily="34" charset="-122"/>
                  <a:ea typeface="微软雅黑" pitchFamily="34" charset="-122"/>
                </a:endParaRPr>
              </a:p>
            </p:txBody>
          </p:sp>
          <p:sp>
            <p:nvSpPr>
              <p:cNvPr id="212" name="Text Box 20"/>
              <p:cNvSpPr txBox="1">
                <a:spLocks noChangeArrowheads="1"/>
              </p:cNvSpPr>
              <p:nvPr/>
            </p:nvSpPr>
            <p:spPr bwMode="auto">
              <a:xfrm>
                <a:off x="892953" y="1122863"/>
                <a:ext cx="1562305" cy="307777"/>
              </a:xfrm>
              <a:prstGeom prst="rect">
                <a:avLst/>
              </a:prstGeom>
              <a:noFill/>
              <a:ln w="9525">
                <a:noFill/>
                <a:miter lim="800000"/>
                <a:headEnd/>
                <a:tailEnd/>
              </a:ln>
              <a:effectLst/>
            </p:spPr>
            <p:txBody>
              <a:bodyPr wrap="square" anchor="ct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spcBef>
                    <a:spcPct val="50000"/>
                  </a:spcBef>
                  <a:defRPr/>
                </a:pPr>
                <a:r>
                  <a:rPr lang="zh-CN" altLang="en-US" sz="1400" b="1" dirty="0" smtClean="0">
                    <a:latin typeface="微软雅黑" panose="020B0503020204020204" pitchFamily="34" charset="-122"/>
                    <a:ea typeface="微软雅黑" panose="020B0503020204020204" pitchFamily="34" charset="-122"/>
                  </a:rPr>
                  <a:t>店铺管理</a:t>
                </a:r>
                <a:r>
                  <a:rPr lang="en-US" altLang="zh-CN" sz="1400" b="1" dirty="0" smtClean="0">
                    <a:latin typeface="微软雅黑" panose="020B0503020204020204" pitchFamily="34" charset="-122"/>
                    <a:ea typeface="微软雅黑" panose="020B0503020204020204" pitchFamily="34" charset="-122"/>
                  </a:rPr>
                  <a:t>(sm)</a:t>
                </a:r>
                <a:endParaRPr lang="zh-CN" altLang="en-US" sz="1400" b="1" dirty="0">
                  <a:latin typeface="微软雅黑" panose="020B0503020204020204" pitchFamily="34" charset="-122"/>
                  <a:ea typeface="微软雅黑" panose="020B0503020204020204" pitchFamily="34" charset="-122"/>
                </a:endParaRPr>
              </a:p>
            </p:txBody>
          </p:sp>
          <p:sp>
            <p:nvSpPr>
              <p:cNvPr id="213" name="AutoShape 11"/>
              <p:cNvSpPr>
                <a:spLocks noChangeArrowheads="1"/>
              </p:cNvSpPr>
              <p:nvPr/>
            </p:nvSpPr>
            <p:spPr bwMode="auto">
              <a:xfrm>
                <a:off x="834126" y="1410895"/>
                <a:ext cx="795966" cy="315344"/>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开店</a:t>
                </a:r>
                <a:endParaRPr lang="en-US" altLang="zh-CN" sz="1200" dirty="0">
                  <a:latin typeface="微软雅黑" pitchFamily="34" charset="-122"/>
                  <a:ea typeface="微软雅黑" pitchFamily="34" charset="-122"/>
                </a:endParaRPr>
              </a:p>
            </p:txBody>
          </p:sp>
          <p:sp>
            <p:nvSpPr>
              <p:cNvPr id="214" name="AutoShape 11"/>
              <p:cNvSpPr>
                <a:spLocks noChangeArrowheads="1"/>
              </p:cNvSpPr>
              <p:nvPr/>
            </p:nvSpPr>
            <p:spPr bwMode="auto">
              <a:xfrm>
                <a:off x="1719425" y="1410895"/>
                <a:ext cx="795966" cy="315344"/>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域名管理</a:t>
                </a:r>
                <a:endParaRPr lang="en-US" altLang="zh-CN" sz="1200" dirty="0">
                  <a:latin typeface="微软雅黑" pitchFamily="34" charset="-122"/>
                  <a:ea typeface="微软雅黑" pitchFamily="34" charset="-122"/>
                </a:endParaRPr>
              </a:p>
            </p:txBody>
          </p:sp>
          <p:sp>
            <p:nvSpPr>
              <p:cNvPr id="215" name="AutoShape 11"/>
              <p:cNvSpPr>
                <a:spLocks noChangeArrowheads="1"/>
              </p:cNvSpPr>
              <p:nvPr/>
            </p:nvSpPr>
            <p:spPr bwMode="auto">
              <a:xfrm>
                <a:off x="833321" y="1770935"/>
                <a:ext cx="796770" cy="315344"/>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宝贝分类</a:t>
                </a:r>
                <a:endParaRPr lang="en-US" altLang="zh-CN" sz="1200" dirty="0">
                  <a:latin typeface="微软雅黑" pitchFamily="34" charset="-122"/>
                  <a:ea typeface="微软雅黑" pitchFamily="34" charset="-122"/>
                </a:endParaRPr>
              </a:p>
            </p:txBody>
          </p:sp>
          <p:sp>
            <p:nvSpPr>
              <p:cNvPr id="216" name="AutoShape 11"/>
              <p:cNvSpPr>
                <a:spLocks noChangeArrowheads="1"/>
              </p:cNvSpPr>
              <p:nvPr/>
            </p:nvSpPr>
            <p:spPr bwMode="auto">
              <a:xfrm>
                <a:off x="1718622" y="1770935"/>
                <a:ext cx="796770" cy="320546"/>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主营类目</a:t>
                </a:r>
                <a:endParaRPr lang="en-US" altLang="zh-CN" sz="1200" dirty="0">
                  <a:latin typeface="微软雅黑" pitchFamily="34" charset="-122"/>
                  <a:ea typeface="微软雅黑" pitchFamily="34" charset="-122"/>
                </a:endParaRPr>
              </a:p>
            </p:txBody>
          </p:sp>
        </p:grpSp>
        <p:grpSp>
          <p:nvGrpSpPr>
            <p:cNvPr id="40" name="Group 218"/>
            <p:cNvGrpSpPr/>
            <p:nvPr/>
          </p:nvGrpSpPr>
          <p:grpSpPr>
            <a:xfrm>
              <a:off x="1259632" y="4005064"/>
              <a:ext cx="1440160" cy="720080"/>
              <a:chOff x="2658493" y="2843734"/>
              <a:chExt cx="825974" cy="720080"/>
            </a:xfrm>
          </p:grpSpPr>
          <p:sp>
            <p:nvSpPr>
              <p:cNvPr id="220" name="AutoShape 11"/>
              <p:cNvSpPr>
                <a:spLocks noChangeArrowheads="1"/>
              </p:cNvSpPr>
              <p:nvPr/>
            </p:nvSpPr>
            <p:spPr bwMode="auto">
              <a:xfrm>
                <a:off x="2658493" y="2843734"/>
                <a:ext cx="825974" cy="720080"/>
              </a:xfrm>
              <a:prstGeom prst="roundRect">
                <a:avLst>
                  <a:gd name="adj" fmla="val 7524"/>
                </a:avLst>
              </a:prstGeom>
              <a:solidFill>
                <a:srgbClr val="FF9196"/>
              </a:solidFill>
              <a:ln w="12700"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US" altLang="zh-CN" sz="1200" b="1" dirty="0" smtClean="0">
                  <a:latin typeface="微软雅黑" pitchFamily="34" charset="-122"/>
                  <a:ea typeface="微软雅黑" pitchFamily="34" charset="-122"/>
                </a:endParaRPr>
              </a:p>
              <a:p>
                <a:pPr algn="ctr"/>
                <a:r>
                  <a:rPr lang="zh-CN" altLang="en-US" sz="1600" b="1" dirty="0" smtClean="0">
                    <a:latin typeface="微软雅黑" pitchFamily="34" charset="-122"/>
                    <a:ea typeface="微软雅黑" pitchFamily="34" charset="-122"/>
                  </a:rPr>
                  <a:t>三方建站后台</a:t>
                </a:r>
                <a:endParaRPr lang="en-US" altLang="zh-CN" sz="1600" b="1" dirty="0" smtClean="0">
                  <a:latin typeface="微软雅黑" pitchFamily="34" charset="-122"/>
                  <a:ea typeface="微软雅黑" pitchFamily="34" charset="-122"/>
                </a:endParaRPr>
              </a:p>
              <a:p>
                <a:pPr algn="ctr"/>
                <a:endParaRPr lang="en-US" altLang="zh-CN" sz="1200" b="1" dirty="0" smtClean="0">
                  <a:latin typeface="微软雅黑" pitchFamily="34" charset="-122"/>
                  <a:ea typeface="微软雅黑" pitchFamily="34" charset="-122"/>
                </a:endParaRPr>
              </a:p>
              <a:p>
                <a:pPr algn="ctr"/>
                <a:endParaRPr lang="en-US" altLang="zh-CN" sz="1200" b="1" dirty="0" smtClean="0">
                  <a:latin typeface="微软雅黑" pitchFamily="34" charset="-122"/>
                  <a:ea typeface="微软雅黑" pitchFamily="34" charset="-122"/>
                </a:endParaRPr>
              </a:p>
              <a:p>
                <a:pPr algn="ctr"/>
                <a:endParaRPr lang="en-US" altLang="zh-CN" sz="1200" b="1" dirty="0">
                  <a:latin typeface="微软雅黑" pitchFamily="34" charset="-122"/>
                  <a:ea typeface="微软雅黑" pitchFamily="34" charset="-122"/>
                </a:endParaRPr>
              </a:p>
            </p:txBody>
          </p:sp>
          <p:sp>
            <p:nvSpPr>
              <p:cNvPr id="225" name="圆角矩形 73"/>
              <p:cNvSpPr/>
              <p:nvPr/>
            </p:nvSpPr>
            <p:spPr>
              <a:xfrm>
                <a:off x="2711439" y="3275781"/>
                <a:ext cx="690431" cy="247427"/>
              </a:xfrm>
              <a:prstGeom prst="roundRect">
                <a:avLst/>
              </a:prstGeom>
              <a:solidFill>
                <a:srgbClr val="FF9196"/>
              </a:solidFill>
              <a:ln w="12700">
                <a:solidFill>
                  <a:schemeClr val="tx1"/>
                </a:solidFill>
                <a:prstDash val="dash"/>
                <a:miter lim="800000"/>
                <a:headEnd/>
                <a:tailEnd/>
              </a:ln>
            </p:spPr>
            <p:txBody>
              <a:bodyPr wrap="none" anchor="ctr" anchorCtr="1"/>
              <a:lstStyle/>
              <a:p>
                <a:pPr algn="ctr"/>
                <a:r>
                  <a:rPr lang="zh-CN" altLang="en-US" sz="1000" b="1" dirty="0" smtClean="0">
                    <a:latin typeface="微软雅黑" pitchFamily="34" charset="-122"/>
                    <a:ea typeface="微软雅黑" pitchFamily="34" charset="-122"/>
                  </a:rPr>
                  <a:t>建站流程引擎</a:t>
                </a:r>
                <a:endParaRPr lang="zh-CN" altLang="en-US" sz="1000" b="1" dirty="0">
                  <a:latin typeface="微软雅黑" pitchFamily="34" charset="-122"/>
                  <a:ea typeface="微软雅黑" pitchFamily="34" charset="-122"/>
                </a:endParaRPr>
              </a:p>
            </p:txBody>
          </p:sp>
        </p:grpSp>
        <p:sp>
          <p:nvSpPr>
            <p:cNvPr id="226" name="AutoShape 11"/>
            <p:cNvSpPr>
              <a:spLocks noChangeArrowheads="1"/>
            </p:cNvSpPr>
            <p:nvPr/>
          </p:nvSpPr>
          <p:spPr bwMode="auto">
            <a:xfrm>
              <a:off x="1331640" y="1700808"/>
              <a:ext cx="1368152" cy="288032"/>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宝贝排行</a:t>
              </a:r>
              <a:r>
                <a:rPr lang="en-US" altLang="zh-CN" sz="1200" dirty="0" smtClean="0">
                  <a:latin typeface="微软雅黑" pitchFamily="34" charset="-122"/>
                  <a:ea typeface="微软雅黑" pitchFamily="34" charset="-122"/>
                </a:rPr>
                <a:t>(new)</a:t>
              </a:r>
              <a:endParaRPr lang="en-US" altLang="zh-CN" sz="1200" dirty="0">
                <a:latin typeface="微软雅黑" pitchFamily="34" charset="-122"/>
                <a:ea typeface="微软雅黑" pitchFamily="34" charset="-122"/>
              </a:endParaRPr>
            </a:p>
          </p:txBody>
        </p:sp>
        <p:cxnSp>
          <p:nvCxnSpPr>
            <p:cNvPr id="229" name="Straight Arrow Connector 228"/>
            <p:cNvCxnSpPr/>
            <p:nvPr/>
          </p:nvCxnSpPr>
          <p:spPr>
            <a:xfrm>
              <a:off x="971600" y="6021288"/>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8" name="Straight Arrow Connector 287"/>
            <p:cNvCxnSpPr/>
            <p:nvPr/>
          </p:nvCxnSpPr>
          <p:spPr>
            <a:xfrm>
              <a:off x="971600" y="1196752"/>
              <a:ext cx="288032" cy="0"/>
            </a:xfrm>
            <a:prstGeom prst="straightConnector1">
              <a:avLst/>
            </a:prstGeom>
            <a:ln>
              <a:headEnd type="oval"/>
              <a:tailEnd type="arrow"/>
            </a:ln>
          </p:spPr>
          <p:style>
            <a:lnRef idx="1">
              <a:schemeClr val="accent1"/>
            </a:lnRef>
            <a:fillRef idx="0">
              <a:schemeClr val="accent1"/>
            </a:fillRef>
            <a:effectRef idx="0">
              <a:schemeClr val="accent1"/>
            </a:effectRef>
            <a:fontRef idx="minor">
              <a:schemeClr val="tx1"/>
            </a:fontRef>
          </p:style>
        </p:cxnSp>
        <p:sp>
          <p:nvSpPr>
            <p:cNvPr id="296" name="TextBox 295"/>
            <p:cNvSpPr txBox="1"/>
            <p:nvPr/>
          </p:nvSpPr>
          <p:spPr>
            <a:xfrm>
              <a:off x="2915816" y="3356992"/>
              <a:ext cx="360040" cy="1015663"/>
            </a:xfrm>
            <a:prstGeom prst="rect">
              <a:avLst/>
            </a:prstGeom>
            <a:noFill/>
          </p:spPr>
          <p:txBody>
            <a:bodyPr wrap="square" rtlCol="0">
              <a:spAutoFit/>
            </a:bodyPr>
            <a:lstStyle/>
            <a:p>
              <a:r>
                <a:rPr lang="en-US" altLang="zh-CN" sz="1000" dirty="0" smtClean="0">
                  <a:latin typeface="微软雅黑" pitchFamily="34" charset="-122"/>
                  <a:ea typeface="微软雅黑" pitchFamily="34" charset="-122"/>
                </a:rPr>
                <a:t>PC</a:t>
              </a:r>
            </a:p>
            <a:p>
              <a:r>
                <a:rPr lang="zh-CN" altLang="en-US" sz="1000" dirty="0" smtClean="0">
                  <a:latin typeface="微软雅黑" pitchFamily="34" charset="-122"/>
                  <a:ea typeface="微软雅黑" pitchFamily="34" charset="-122"/>
                </a:rPr>
                <a:t>可</a:t>
              </a:r>
              <a:endParaRPr lang="en-US" altLang="zh-CN" sz="1000" dirty="0" smtClean="0">
                <a:latin typeface="微软雅黑" pitchFamily="34" charset="-122"/>
                <a:ea typeface="微软雅黑" pitchFamily="34" charset="-122"/>
              </a:endParaRPr>
            </a:p>
            <a:p>
              <a:r>
                <a:rPr lang="zh-CN" altLang="en-US" sz="1000" dirty="0" smtClean="0">
                  <a:latin typeface="微软雅黑" pitchFamily="34" charset="-122"/>
                  <a:ea typeface="微软雅黑" pitchFamily="34" charset="-122"/>
                </a:rPr>
                <a:t>视</a:t>
              </a:r>
              <a:endParaRPr lang="en-US" altLang="zh-CN" sz="1000" dirty="0" smtClean="0">
                <a:latin typeface="微软雅黑" pitchFamily="34" charset="-122"/>
                <a:ea typeface="微软雅黑" pitchFamily="34" charset="-122"/>
              </a:endParaRPr>
            </a:p>
            <a:p>
              <a:r>
                <a:rPr lang="zh-CN" altLang="en-US" sz="1000" dirty="0" smtClean="0">
                  <a:latin typeface="微软雅黑" pitchFamily="34" charset="-122"/>
                  <a:ea typeface="微软雅黑" pitchFamily="34" charset="-122"/>
                </a:rPr>
                <a:t>化</a:t>
              </a:r>
              <a:endParaRPr lang="en-US" altLang="zh-CN" sz="1000" dirty="0" smtClean="0">
                <a:latin typeface="微软雅黑" pitchFamily="34" charset="-122"/>
                <a:ea typeface="微软雅黑" pitchFamily="34" charset="-122"/>
              </a:endParaRPr>
            </a:p>
            <a:p>
              <a:r>
                <a:rPr lang="zh-CN" altLang="en-US" sz="1000" dirty="0" smtClean="0">
                  <a:latin typeface="微软雅黑" pitchFamily="34" charset="-122"/>
                  <a:ea typeface="微软雅黑" pitchFamily="34" charset="-122"/>
                </a:rPr>
                <a:t>装</a:t>
              </a:r>
              <a:endParaRPr lang="en-US" altLang="zh-CN" sz="1000" dirty="0" smtClean="0">
                <a:latin typeface="微软雅黑" pitchFamily="34" charset="-122"/>
                <a:ea typeface="微软雅黑" pitchFamily="34" charset="-122"/>
              </a:endParaRPr>
            </a:p>
            <a:p>
              <a:r>
                <a:rPr lang="zh-CN" altLang="en-US" sz="1000" dirty="0" smtClean="0">
                  <a:latin typeface="微软雅黑" pitchFamily="34" charset="-122"/>
                  <a:ea typeface="微软雅黑" pitchFamily="34" charset="-122"/>
                </a:rPr>
                <a:t>修</a:t>
              </a:r>
              <a:endParaRPr lang="en-US" altLang="zh-CN" sz="1000" dirty="0" smtClean="0">
                <a:latin typeface="微软雅黑" pitchFamily="34" charset="-122"/>
                <a:ea typeface="微软雅黑" pitchFamily="34" charset="-122"/>
              </a:endParaRPr>
            </a:p>
          </p:txBody>
        </p:sp>
        <p:cxnSp>
          <p:nvCxnSpPr>
            <p:cNvPr id="301" name="Elbow Connector 300"/>
            <p:cNvCxnSpPr>
              <a:stCxn id="33" idx="3"/>
            </p:cNvCxnSpPr>
            <p:nvPr/>
          </p:nvCxnSpPr>
          <p:spPr>
            <a:xfrm flipV="1">
              <a:off x="971600" y="5697252"/>
              <a:ext cx="2880320" cy="720080"/>
            </a:xfrm>
            <a:prstGeom prst="bentConnector3">
              <a:avLst>
                <a:gd name="adj1" fmla="val 100017"/>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6" name="TextBox 315"/>
            <p:cNvSpPr txBox="1"/>
            <p:nvPr/>
          </p:nvSpPr>
          <p:spPr>
            <a:xfrm>
              <a:off x="2195736" y="6165304"/>
              <a:ext cx="1656184" cy="246221"/>
            </a:xfrm>
            <a:prstGeom prst="rect">
              <a:avLst/>
            </a:prstGeom>
            <a:noFill/>
          </p:spPr>
          <p:txBody>
            <a:bodyPr wrap="square" rtlCol="0">
              <a:spAutoFit/>
            </a:bodyPr>
            <a:lstStyle/>
            <a:p>
              <a:r>
                <a:rPr lang="zh-CN" altLang="en-US" sz="1000" dirty="0" smtClean="0">
                  <a:latin typeface="微软雅黑" pitchFamily="34" charset="-122"/>
                  <a:ea typeface="微软雅黑" pitchFamily="34" charset="-122"/>
                </a:rPr>
                <a:t>设计师模版</a:t>
              </a:r>
              <a:r>
                <a:rPr lang="en-US" altLang="zh-CN" sz="1000" dirty="0" smtClean="0">
                  <a:latin typeface="微软雅黑" pitchFamily="34" charset="-122"/>
                  <a:ea typeface="微软雅黑" pitchFamily="34" charset="-122"/>
                </a:rPr>
                <a:t>/</a:t>
              </a:r>
              <a:r>
                <a:rPr lang="zh-CN" altLang="en-US" sz="1000" dirty="0" smtClean="0">
                  <a:latin typeface="微软雅黑" pitchFamily="34" charset="-122"/>
                  <a:ea typeface="微软雅黑" pitchFamily="34" charset="-122"/>
                </a:rPr>
                <a:t>开放原型数据</a:t>
              </a:r>
              <a:endParaRPr lang="en-US" sz="1000" dirty="0">
                <a:latin typeface="微软雅黑" pitchFamily="34" charset="-122"/>
                <a:ea typeface="微软雅黑" pitchFamily="34" charset="-122"/>
              </a:endParaRPr>
            </a:p>
          </p:txBody>
        </p:sp>
        <p:sp>
          <p:nvSpPr>
            <p:cNvPr id="350" name="TextBox 349"/>
            <p:cNvSpPr txBox="1"/>
            <p:nvPr/>
          </p:nvSpPr>
          <p:spPr>
            <a:xfrm>
              <a:off x="3491880" y="1681063"/>
              <a:ext cx="1440160" cy="307777"/>
            </a:xfrm>
            <a:prstGeom prst="rect">
              <a:avLst/>
            </a:prstGeom>
            <a:noFill/>
          </p:spPr>
          <p:txBody>
            <a:bodyPr wrap="square" rtlCol="0">
              <a:spAutoFit/>
            </a:bodyPr>
            <a:lstStyle/>
            <a:p>
              <a:r>
                <a:rPr lang="zh-CN" altLang="en-US" sz="1400" b="1" dirty="0" smtClean="0">
                  <a:latin typeface="微软雅黑" pitchFamily="34" charset="-122"/>
                  <a:ea typeface="微软雅黑" pitchFamily="34" charset="-122"/>
                </a:rPr>
                <a:t>无线装修</a:t>
              </a:r>
              <a:r>
                <a:rPr lang="en-US" sz="1400" dirty="0" smtClean="0">
                  <a:latin typeface="微软雅黑" pitchFamily="34" charset="-122"/>
                  <a:ea typeface="微软雅黑" pitchFamily="34" charset="-122"/>
                </a:rPr>
                <a:t>(</a:t>
              </a:r>
              <a:r>
                <a:rPr lang="en-US" altLang="zh-CN" sz="1400" dirty="0" smtClean="0">
                  <a:latin typeface="微软雅黑" pitchFamily="34" charset="-122"/>
                  <a:ea typeface="微软雅黑" pitchFamily="34" charset="-122"/>
                </a:rPr>
                <a:t>wpc</a:t>
              </a:r>
              <a:r>
                <a:rPr lang="en-US" sz="1400" dirty="0" smtClean="0">
                  <a:latin typeface="微软雅黑" pitchFamily="34" charset="-122"/>
                  <a:ea typeface="微软雅黑" pitchFamily="34" charset="-122"/>
                </a:rPr>
                <a:t>)</a:t>
              </a:r>
              <a:endParaRPr lang="en-US" sz="1400" dirty="0">
                <a:latin typeface="微软雅黑" pitchFamily="34" charset="-122"/>
                <a:ea typeface="微软雅黑" pitchFamily="34" charset="-122"/>
              </a:endParaRPr>
            </a:p>
          </p:txBody>
        </p:sp>
        <p:cxnSp>
          <p:nvCxnSpPr>
            <p:cNvPr id="352" name="Elbow Connector 351"/>
            <p:cNvCxnSpPr/>
            <p:nvPr/>
          </p:nvCxnSpPr>
          <p:spPr>
            <a:xfrm rot="5400000" flipH="1" flipV="1">
              <a:off x="2131801" y="2504257"/>
              <a:ext cx="1996790" cy="572776"/>
            </a:xfrm>
            <a:prstGeom prst="bentConnector3">
              <a:avLst>
                <a:gd name="adj1" fmla="val 100087"/>
              </a:avLst>
            </a:prstGeom>
            <a:ln w="15875">
              <a:solidFill>
                <a:srgbClr val="0070C0"/>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41" name="Group 402"/>
            <p:cNvGrpSpPr/>
            <p:nvPr/>
          </p:nvGrpSpPr>
          <p:grpSpPr>
            <a:xfrm>
              <a:off x="5292080" y="2924944"/>
              <a:ext cx="1417419" cy="1512168"/>
              <a:chOff x="5004053" y="2924944"/>
              <a:chExt cx="1417419" cy="1512168"/>
            </a:xfrm>
          </p:grpSpPr>
          <p:grpSp>
            <p:nvGrpSpPr>
              <p:cNvPr id="42" name="Group 149"/>
              <p:cNvGrpSpPr/>
              <p:nvPr/>
            </p:nvGrpSpPr>
            <p:grpSpPr>
              <a:xfrm>
                <a:off x="5004053" y="2924944"/>
                <a:ext cx="1417419" cy="1512168"/>
                <a:chOff x="630022" y="1111586"/>
                <a:chExt cx="1235187" cy="2607340"/>
              </a:xfrm>
            </p:grpSpPr>
            <p:sp>
              <p:nvSpPr>
                <p:cNvPr id="151" name="Rounded Rectangle 150"/>
                <p:cNvSpPr/>
                <p:nvPr/>
              </p:nvSpPr>
              <p:spPr>
                <a:xfrm>
                  <a:off x="686224" y="1111586"/>
                  <a:ext cx="885047" cy="2607340"/>
                </a:xfrm>
                <a:prstGeom prst="roundRect">
                  <a:avLst>
                    <a:gd name="adj" fmla="val 4323"/>
                  </a:avLst>
                </a:prstGeom>
                <a:solidFill>
                  <a:srgbClr val="FF9196"/>
                </a:solidFill>
                <a:ln w="12700">
                  <a:solidFill>
                    <a:schemeClr val="tx1"/>
                  </a:solidFill>
                  <a:prstDash val="dash"/>
                  <a:miter lim="800000"/>
                  <a:headEnd/>
                  <a:tailEnd/>
                </a:ln>
              </p:spPr>
              <p:txBody>
                <a:bodyPr wrap="none" anchorCtr="1"/>
                <a:lstStyle/>
                <a:p>
                  <a:pPr algn="ctr"/>
                  <a:endParaRPr lang="en-US" altLang="zh-CN" sz="1600" b="1" dirty="0">
                    <a:latin typeface="微软雅黑" pitchFamily="34" charset="-122"/>
                    <a:ea typeface="微软雅黑" pitchFamily="34" charset="-122"/>
                  </a:endParaRPr>
                </a:p>
              </p:txBody>
            </p:sp>
            <p:sp>
              <p:nvSpPr>
                <p:cNvPr id="152" name="Text Box 20"/>
                <p:cNvSpPr txBox="1">
                  <a:spLocks noChangeArrowheads="1"/>
                </p:cNvSpPr>
                <p:nvPr/>
              </p:nvSpPr>
              <p:spPr bwMode="auto">
                <a:xfrm>
                  <a:off x="630022" y="1122863"/>
                  <a:ext cx="1235187" cy="338554"/>
                </a:xfrm>
                <a:prstGeom prst="rect">
                  <a:avLst/>
                </a:prstGeom>
                <a:noFill/>
                <a:ln w="9525">
                  <a:noFill/>
                  <a:miter lim="800000"/>
                  <a:headEnd/>
                  <a:tailEnd/>
                </a:ln>
                <a:effectLst/>
              </p:spPr>
              <p:txBody>
                <a:bodyPr wrap="square" anchor="ct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spcBef>
                      <a:spcPct val="50000"/>
                    </a:spcBef>
                    <a:defRPr/>
                  </a:pPr>
                  <a:endParaRPr lang="zh-CN" altLang="en-US" sz="1600" b="1" dirty="0">
                    <a:latin typeface="微软雅黑" panose="020B0503020204020204" pitchFamily="34" charset="-122"/>
                    <a:ea typeface="微软雅黑" panose="020B0503020204020204" pitchFamily="34" charset="-122"/>
                  </a:endParaRPr>
                </a:p>
              </p:txBody>
            </p:sp>
            <p:sp>
              <p:nvSpPr>
                <p:cNvPr id="153" name="AutoShape 11"/>
                <p:cNvSpPr>
                  <a:spLocks noChangeArrowheads="1"/>
                </p:cNvSpPr>
                <p:nvPr/>
              </p:nvSpPr>
              <p:spPr bwMode="auto">
                <a:xfrm>
                  <a:off x="755518" y="1541196"/>
                  <a:ext cx="753003" cy="439504"/>
                </a:xfrm>
                <a:prstGeom prst="roundRect">
                  <a:avLst>
                    <a:gd name="adj" fmla="val 16667"/>
                  </a:avLst>
                </a:prstGeom>
                <a:solidFill>
                  <a:srgbClr val="DE8EFF"/>
                </a:solidFill>
                <a:ln w="12700">
                  <a:solidFill>
                    <a:schemeClr val="tx1"/>
                  </a:solidFill>
                  <a:prstDash val="dash"/>
                  <a:miter lim="800000"/>
                  <a:headEnd/>
                  <a:tailEnd/>
                </a:ln>
                <a:extLst/>
              </p:spPr>
              <p:txBody>
                <a:bodyPr wrap="none" anchor="ctr" anchorCtr="1"/>
                <a:lstStyle/>
                <a:p>
                  <a:pPr algn="ctr"/>
                  <a:r>
                    <a:rPr lang="en-US" altLang="zh-CN" sz="1200" dirty="0" smtClean="0">
                      <a:latin typeface="微软雅黑" pitchFamily="34" charset="-122"/>
                      <a:ea typeface="微软雅黑" pitchFamily="34" charset="-122"/>
                    </a:rPr>
                    <a:t>ABTest</a:t>
                  </a:r>
                  <a:endParaRPr lang="en-US" altLang="zh-CN" sz="1200" dirty="0">
                    <a:latin typeface="微软雅黑" pitchFamily="34" charset="-122"/>
                    <a:ea typeface="微软雅黑" pitchFamily="34" charset="-122"/>
                  </a:endParaRPr>
                </a:p>
              </p:txBody>
            </p:sp>
            <p:sp>
              <p:nvSpPr>
                <p:cNvPr id="154" name="AutoShape 11"/>
                <p:cNvSpPr>
                  <a:spLocks noChangeArrowheads="1"/>
                </p:cNvSpPr>
                <p:nvPr/>
              </p:nvSpPr>
              <p:spPr bwMode="auto">
                <a:xfrm>
                  <a:off x="755518" y="2104858"/>
                  <a:ext cx="753003" cy="372477"/>
                </a:xfrm>
                <a:prstGeom prst="roundRect">
                  <a:avLst>
                    <a:gd name="adj" fmla="val 16667"/>
                  </a:avLst>
                </a:prstGeom>
                <a:solidFill>
                  <a:srgbClr val="DE8EFF"/>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装修分析</a:t>
                  </a:r>
                  <a:endParaRPr lang="en-US" altLang="zh-CN" sz="1200" dirty="0">
                    <a:latin typeface="微软雅黑" pitchFamily="34" charset="-122"/>
                    <a:ea typeface="微软雅黑" pitchFamily="34" charset="-122"/>
                  </a:endParaRPr>
                </a:p>
              </p:txBody>
            </p:sp>
            <p:sp>
              <p:nvSpPr>
                <p:cNvPr id="155" name="AutoShape 11"/>
                <p:cNvSpPr>
                  <a:spLocks noChangeArrowheads="1"/>
                </p:cNvSpPr>
                <p:nvPr/>
              </p:nvSpPr>
              <p:spPr bwMode="auto">
                <a:xfrm>
                  <a:off x="755518" y="2601495"/>
                  <a:ext cx="753003" cy="439504"/>
                </a:xfrm>
                <a:prstGeom prst="roundRect">
                  <a:avLst>
                    <a:gd name="adj" fmla="val 16667"/>
                  </a:avLst>
                </a:prstGeom>
                <a:solidFill>
                  <a:srgbClr val="DE8EFF"/>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个性化推荐</a:t>
                  </a:r>
                  <a:endParaRPr lang="en-US" altLang="zh-CN" sz="1200" dirty="0">
                    <a:latin typeface="微软雅黑" pitchFamily="34" charset="-122"/>
                    <a:ea typeface="微软雅黑" pitchFamily="34" charset="-122"/>
                  </a:endParaRPr>
                </a:p>
              </p:txBody>
            </p:sp>
            <p:sp>
              <p:nvSpPr>
                <p:cNvPr id="156" name="AutoShape 11"/>
                <p:cNvSpPr>
                  <a:spLocks noChangeArrowheads="1"/>
                </p:cNvSpPr>
                <p:nvPr/>
              </p:nvSpPr>
              <p:spPr bwMode="auto">
                <a:xfrm>
                  <a:off x="767447" y="3174239"/>
                  <a:ext cx="741074" cy="420528"/>
                </a:xfrm>
                <a:prstGeom prst="roundRect">
                  <a:avLst>
                    <a:gd name="adj" fmla="val 16667"/>
                  </a:avLst>
                </a:prstGeom>
                <a:solidFill>
                  <a:srgbClr val="DE8EFF"/>
                </a:solidFill>
                <a:ln w="12700">
                  <a:solidFill>
                    <a:schemeClr val="tx1"/>
                  </a:solidFill>
                  <a:prstDash val="dash"/>
                  <a:miter lim="800000"/>
                  <a:headEnd/>
                  <a:tailEnd/>
                </a:ln>
                <a:extLst/>
              </p:spPr>
              <p:txBody>
                <a:bodyPr wrap="none" anchor="ctr" anchorCtr="1"/>
                <a:lstStyle/>
                <a:p>
                  <a:pPr algn="ctr"/>
                  <a:r>
                    <a:rPr lang="zh-CN" altLang="en-US" sz="1200" dirty="0" smtClean="0">
                      <a:latin typeface="微软雅黑" pitchFamily="34" charset="-122"/>
                      <a:ea typeface="微软雅黑" pitchFamily="34" charset="-122"/>
                    </a:rPr>
                    <a:t>流量交换</a:t>
                  </a:r>
                  <a:endParaRPr lang="en-US" altLang="zh-CN" sz="1200" dirty="0">
                    <a:latin typeface="微软雅黑" pitchFamily="34" charset="-122"/>
                    <a:ea typeface="微软雅黑" pitchFamily="34" charset="-122"/>
                  </a:endParaRPr>
                </a:p>
              </p:txBody>
            </p:sp>
          </p:grpSp>
          <p:sp>
            <p:nvSpPr>
              <p:cNvPr id="357" name="TextBox 356"/>
              <p:cNvSpPr txBox="1"/>
              <p:nvPr/>
            </p:nvSpPr>
            <p:spPr>
              <a:xfrm>
                <a:off x="5148064" y="2935977"/>
                <a:ext cx="864096" cy="276999"/>
              </a:xfrm>
              <a:prstGeom prst="rect">
                <a:avLst/>
              </a:prstGeom>
              <a:noFill/>
            </p:spPr>
            <p:txBody>
              <a:bodyPr wrap="square" rtlCol="0">
                <a:spAutoFit/>
              </a:bodyPr>
              <a:lstStyle/>
              <a:p>
                <a:r>
                  <a:rPr lang="zh-CN" altLang="en-US" sz="1200" b="1" dirty="0" smtClean="0">
                    <a:latin typeface="微软雅黑" pitchFamily="34" charset="-122"/>
                    <a:ea typeface="微软雅黑" pitchFamily="34" charset="-122"/>
                  </a:rPr>
                  <a:t>功能组件</a:t>
                </a:r>
                <a:endParaRPr lang="en-US" sz="1200" b="1" dirty="0">
                  <a:latin typeface="微软雅黑" pitchFamily="34" charset="-122"/>
                  <a:ea typeface="微软雅黑" pitchFamily="34" charset="-122"/>
                </a:endParaRPr>
              </a:p>
            </p:txBody>
          </p:sp>
        </p:grpSp>
        <p:sp>
          <p:nvSpPr>
            <p:cNvPr id="361" name="圆角矩形 73"/>
            <p:cNvSpPr/>
            <p:nvPr/>
          </p:nvSpPr>
          <p:spPr>
            <a:xfrm>
              <a:off x="1331640" y="4941168"/>
              <a:ext cx="1152128" cy="432048"/>
            </a:xfrm>
            <a:prstGeom prst="roundRect">
              <a:avLst/>
            </a:prstGeom>
            <a:solidFill>
              <a:srgbClr val="9BD45E"/>
            </a:solidFill>
            <a:ln w="12700">
              <a:solidFill>
                <a:schemeClr val="tx1"/>
              </a:solidFill>
              <a:prstDash val="dash"/>
              <a:miter lim="800000"/>
              <a:headEnd/>
              <a:tailEnd/>
            </a:ln>
          </p:spPr>
          <p:txBody>
            <a:bodyPr wrap="none" anchor="ctr" anchorCtr="1"/>
            <a:lstStyle/>
            <a:p>
              <a:pPr algn="ctr"/>
              <a:r>
                <a:rPr lang="zh-CN" altLang="en-US" sz="1200" b="1" dirty="0" smtClean="0">
                  <a:latin typeface="微软雅黑" pitchFamily="34" charset="-122"/>
                  <a:ea typeface="微软雅黑" pitchFamily="34" charset="-122"/>
                </a:rPr>
                <a:t> 店铺中心</a:t>
              </a:r>
              <a:endParaRPr lang="en-US" altLang="zh-CN" sz="1200" b="1" dirty="0" smtClean="0">
                <a:latin typeface="微软雅黑" pitchFamily="34" charset="-122"/>
                <a:ea typeface="微软雅黑" pitchFamily="34" charset="-122"/>
              </a:endParaRPr>
            </a:p>
            <a:p>
              <a:pPr algn="ctr"/>
              <a:r>
                <a:rPr lang="en-US" altLang="zh-CN" sz="1200" b="1" dirty="0" smtClean="0">
                  <a:latin typeface="微软雅黑" pitchFamily="34" charset="-122"/>
                  <a:ea typeface="微软雅黑" pitchFamily="34" charset="-122"/>
                </a:rPr>
                <a:t>(shopcenter)</a:t>
              </a:r>
              <a:endParaRPr lang="zh-CN" altLang="en-US" sz="1200" b="1" dirty="0">
                <a:latin typeface="微软雅黑" pitchFamily="34" charset="-122"/>
                <a:ea typeface="微软雅黑" pitchFamily="34" charset="-122"/>
              </a:endParaRPr>
            </a:p>
          </p:txBody>
        </p:sp>
        <p:sp>
          <p:nvSpPr>
            <p:cNvPr id="402" name="TextBox 401"/>
            <p:cNvSpPr txBox="1"/>
            <p:nvPr/>
          </p:nvSpPr>
          <p:spPr>
            <a:xfrm>
              <a:off x="3059832" y="1628800"/>
              <a:ext cx="288032" cy="584775"/>
            </a:xfrm>
            <a:prstGeom prst="rect">
              <a:avLst/>
            </a:prstGeom>
            <a:noFill/>
          </p:spPr>
          <p:txBody>
            <a:bodyPr wrap="square" rtlCol="0">
              <a:spAutoFit/>
            </a:bodyPr>
            <a:lstStyle/>
            <a:p>
              <a:r>
                <a:rPr lang="zh-CN" altLang="en-US" sz="800" dirty="0" smtClean="0">
                  <a:latin typeface="微软雅黑" pitchFamily="34" charset="-122"/>
                  <a:ea typeface="微软雅黑" pitchFamily="34" charset="-122"/>
                </a:rPr>
                <a:t>无线装修</a:t>
              </a:r>
              <a:endParaRPr lang="en-US" sz="800" dirty="0">
                <a:latin typeface="微软雅黑" pitchFamily="34" charset="-122"/>
                <a:ea typeface="微软雅黑" pitchFamily="34" charset="-122"/>
              </a:endParaRPr>
            </a:p>
          </p:txBody>
        </p:sp>
        <p:cxnSp>
          <p:nvCxnSpPr>
            <p:cNvPr id="405" name="Shape 404"/>
            <p:cNvCxnSpPr>
              <a:endCxn id="32" idx="3"/>
            </p:cNvCxnSpPr>
            <p:nvPr/>
          </p:nvCxnSpPr>
          <p:spPr>
            <a:xfrm rot="16200000" flipH="1">
              <a:off x="3498870" y="3854058"/>
              <a:ext cx="2866340" cy="288032"/>
            </a:xfrm>
            <a:prstGeom prst="bentConnector4">
              <a:avLst>
                <a:gd name="adj1" fmla="val 7004"/>
                <a:gd name="adj2" fmla="val 570686"/>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3" name="Group 417"/>
            <p:cNvGrpSpPr/>
            <p:nvPr/>
          </p:nvGrpSpPr>
          <p:grpSpPr>
            <a:xfrm>
              <a:off x="6660232" y="4180482"/>
              <a:ext cx="1512168" cy="1048726"/>
              <a:chOff x="6444207" y="3573017"/>
              <a:chExt cx="1368153" cy="1048726"/>
            </a:xfrm>
            <a:solidFill>
              <a:srgbClr val="FF9196"/>
            </a:solidFill>
          </p:grpSpPr>
          <p:grpSp>
            <p:nvGrpSpPr>
              <p:cNvPr id="44" name="Group 409"/>
              <p:cNvGrpSpPr/>
              <p:nvPr/>
            </p:nvGrpSpPr>
            <p:grpSpPr>
              <a:xfrm>
                <a:off x="6444207" y="3573017"/>
                <a:ext cx="1368153" cy="1048726"/>
                <a:chOff x="2699792" y="2979158"/>
                <a:chExt cx="1026115" cy="809889"/>
              </a:xfrm>
              <a:grpFill/>
            </p:grpSpPr>
            <p:sp>
              <p:nvSpPr>
                <p:cNvPr id="411" name="AutoShape 11"/>
                <p:cNvSpPr>
                  <a:spLocks noChangeArrowheads="1"/>
                </p:cNvSpPr>
                <p:nvPr/>
              </p:nvSpPr>
              <p:spPr bwMode="auto">
                <a:xfrm>
                  <a:off x="2699792" y="2979158"/>
                  <a:ext cx="1026114" cy="737874"/>
                </a:xfrm>
                <a:prstGeom prst="roundRect">
                  <a:avLst>
                    <a:gd name="adj" fmla="val 7524"/>
                  </a:avLst>
                </a:prstGeom>
                <a:grpFill/>
                <a:ln w="12700"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US" altLang="zh-CN" sz="1200" b="1" dirty="0" smtClean="0">
                    <a:latin typeface="微软雅黑" pitchFamily="34" charset="-122"/>
                    <a:ea typeface="微软雅黑" pitchFamily="34" charset="-122"/>
                  </a:endParaRPr>
                </a:p>
                <a:p>
                  <a:pPr algn="ctr"/>
                  <a:endParaRPr lang="en-US" altLang="zh-CN" sz="1200" b="1" dirty="0" smtClean="0">
                    <a:latin typeface="微软雅黑" pitchFamily="34" charset="-122"/>
                    <a:ea typeface="微软雅黑" pitchFamily="34" charset="-122"/>
                  </a:endParaRPr>
                </a:p>
                <a:p>
                  <a:pPr algn="ctr"/>
                  <a:endParaRPr lang="en-US" altLang="zh-CN" sz="1200" b="1" dirty="0">
                    <a:latin typeface="微软雅黑" pitchFamily="34" charset="-122"/>
                    <a:ea typeface="微软雅黑" pitchFamily="34" charset="-122"/>
                  </a:endParaRPr>
                </a:p>
              </p:txBody>
            </p:sp>
            <p:grpSp>
              <p:nvGrpSpPr>
                <p:cNvPr id="45" name="Group 133"/>
                <p:cNvGrpSpPr/>
                <p:nvPr/>
              </p:nvGrpSpPr>
              <p:grpSpPr>
                <a:xfrm>
                  <a:off x="2699793" y="3344175"/>
                  <a:ext cx="1026114" cy="444872"/>
                  <a:chOff x="5302980" y="5910516"/>
                  <a:chExt cx="1854885" cy="473564"/>
                </a:xfrm>
                <a:grpFill/>
              </p:grpSpPr>
              <p:sp>
                <p:nvSpPr>
                  <p:cNvPr id="413" name="Rounded Rectangle 412"/>
                  <p:cNvSpPr/>
                  <p:nvPr/>
                </p:nvSpPr>
                <p:spPr>
                  <a:xfrm>
                    <a:off x="5302980" y="5910516"/>
                    <a:ext cx="1854885" cy="473564"/>
                  </a:xfrm>
                  <a:prstGeom prst="roundRect">
                    <a:avLst>
                      <a:gd name="adj" fmla="val 3272"/>
                    </a:avLst>
                  </a:prstGeom>
                  <a:grp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4" name="圆角矩形 73"/>
                  <p:cNvSpPr/>
                  <p:nvPr/>
                </p:nvSpPr>
                <p:spPr>
                  <a:xfrm>
                    <a:off x="5368063" y="5969706"/>
                    <a:ext cx="520670" cy="313650"/>
                  </a:xfrm>
                  <a:prstGeom prst="roundRect">
                    <a:avLst/>
                  </a:prstGeom>
                  <a:grpFill/>
                  <a:ln w="12700">
                    <a:solidFill>
                      <a:schemeClr val="tx1"/>
                    </a:solidFill>
                    <a:prstDash val="dash"/>
                    <a:miter lim="800000"/>
                    <a:headEnd/>
                    <a:tailEnd/>
                  </a:ln>
                </p:spPr>
                <p:txBody>
                  <a:bodyPr wrap="none" anchor="ctr" anchorCtr="1"/>
                  <a:lstStyle/>
                  <a:p>
                    <a:pPr algn="ctr"/>
                    <a:r>
                      <a:rPr lang="zh-CN" altLang="en-US" sz="1000" b="1" dirty="0" smtClean="0">
                        <a:latin typeface="微软雅黑" pitchFamily="34" charset="-122"/>
                        <a:ea typeface="微软雅黑" pitchFamily="34" charset="-122"/>
                      </a:rPr>
                      <a:t>过滤</a:t>
                    </a:r>
                    <a:endParaRPr lang="en-US" altLang="zh-CN" sz="1000" b="1" dirty="0" smtClean="0">
                      <a:latin typeface="微软雅黑" pitchFamily="34" charset="-122"/>
                      <a:ea typeface="微软雅黑" pitchFamily="34" charset="-122"/>
                    </a:endParaRPr>
                  </a:p>
                  <a:p>
                    <a:pPr algn="ctr"/>
                    <a:r>
                      <a:rPr lang="zh-CN" altLang="en-US" sz="1000" b="1" dirty="0" smtClean="0">
                        <a:latin typeface="微软雅黑" pitchFamily="34" charset="-122"/>
                        <a:ea typeface="微软雅黑" pitchFamily="34" charset="-122"/>
                      </a:rPr>
                      <a:t>引擎</a:t>
                    </a:r>
                    <a:endParaRPr lang="zh-CN" altLang="en-US" sz="1000" b="1" dirty="0">
                      <a:latin typeface="微软雅黑" pitchFamily="34" charset="-122"/>
                      <a:ea typeface="微软雅黑" pitchFamily="34" charset="-122"/>
                    </a:endParaRPr>
                  </a:p>
                </p:txBody>
              </p:sp>
              <p:sp>
                <p:nvSpPr>
                  <p:cNvPr id="415" name="圆角矩形 73"/>
                  <p:cNvSpPr/>
                  <p:nvPr/>
                </p:nvSpPr>
                <p:spPr>
                  <a:xfrm>
                    <a:off x="5953816" y="5957298"/>
                    <a:ext cx="484801" cy="308384"/>
                  </a:xfrm>
                  <a:prstGeom prst="roundRect">
                    <a:avLst/>
                  </a:prstGeom>
                  <a:solidFill>
                    <a:srgbClr val="FFC000"/>
                  </a:solidFill>
                  <a:ln w="12700">
                    <a:solidFill>
                      <a:schemeClr val="tx1"/>
                    </a:solidFill>
                    <a:prstDash val="dash"/>
                    <a:miter lim="800000"/>
                    <a:headEnd/>
                    <a:tailEnd/>
                  </a:ln>
                </p:spPr>
                <p:txBody>
                  <a:bodyPr wrap="none" anchor="ctr" anchorCtr="1"/>
                  <a:lstStyle/>
                  <a:p>
                    <a:pPr algn="dist"/>
                    <a:r>
                      <a:rPr lang="zh-CN" altLang="en-US" sz="1000" b="1" dirty="0" smtClean="0">
                        <a:latin typeface="微软雅黑" pitchFamily="34" charset="-122"/>
                        <a:ea typeface="微软雅黑" pitchFamily="34" charset="-122"/>
                      </a:rPr>
                      <a:t>渲染</a:t>
                    </a:r>
                    <a:endParaRPr lang="en-US" altLang="zh-CN" sz="1000" b="1" dirty="0" smtClean="0">
                      <a:latin typeface="微软雅黑" pitchFamily="34" charset="-122"/>
                      <a:ea typeface="微软雅黑" pitchFamily="34" charset="-122"/>
                    </a:endParaRPr>
                  </a:p>
                  <a:p>
                    <a:pPr algn="dist"/>
                    <a:r>
                      <a:rPr lang="zh-CN" altLang="en-US" sz="1000" b="1" dirty="0" smtClean="0">
                        <a:latin typeface="微软雅黑" pitchFamily="34" charset="-122"/>
                        <a:ea typeface="微软雅黑" pitchFamily="34" charset="-122"/>
                      </a:rPr>
                      <a:t>引擎</a:t>
                    </a:r>
                    <a:endParaRPr lang="zh-CN" altLang="en-US" sz="1000" b="1" dirty="0">
                      <a:latin typeface="微软雅黑" pitchFamily="34" charset="-122"/>
                      <a:ea typeface="微软雅黑" pitchFamily="34" charset="-122"/>
                    </a:endParaRPr>
                  </a:p>
                </p:txBody>
              </p:sp>
              <p:sp>
                <p:nvSpPr>
                  <p:cNvPr id="416" name="圆角矩形 73"/>
                  <p:cNvSpPr/>
                  <p:nvPr/>
                </p:nvSpPr>
                <p:spPr>
                  <a:xfrm>
                    <a:off x="6474488" y="5957298"/>
                    <a:ext cx="650836" cy="306609"/>
                  </a:xfrm>
                  <a:prstGeom prst="roundRect">
                    <a:avLst/>
                  </a:prstGeom>
                  <a:grpFill/>
                  <a:ln w="12700">
                    <a:solidFill>
                      <a:schemeClr val="tx1"/>
                    </a:solidFill>
                    <a:prstDash val="dash"/>
                    <a:miter lim="800000"/>
                    <a:headEnd/>
                    <a:tailEnd/>
                  </a:ln>
                </p:spPr>
                <p:txBody>
                  <a:bodyPr wrap="none" anchor="ctr" anchorCtr="1"/>
                  <a:lstStyle/>
                  <a:p>
                    <a:pPr algn="ctr"/>
                    <a:r>
                      <a:rPr lang="zh-CN" altLang="en-US" sz="1000" b="1" dirty="0" smtClean="0">
                        <a:latin typeface="微软雅黑" pitchFamily="34" charset="-122"/>
                        <a:ea typeface="微软雅黑" pitchFamily="34" charset="-122"/>
                      </a:rPr>
                      <a:t>开放数</a:t>
                    </a:r>
                    <a:endParaRPr lang="en-US" altLang="zh-CN" sz="1000" b="1" dirty="0" smtClean="0">
                      <a:latin typeface="微软雅黑" pitchFamily="34" charset="-122"/>
                      <a:ea typeface="微软雅黑" pitchFamily="34" charset="-122"/>
                    </a:endParaRPr>
                  </a:p>
                  <a:p>
                    <a:pPr algn="ctr"/>
                    <a:r>
                      <a:rPr lang="zh-CN" altLang="en-US" sz="1000" b="1" dirty="0" smtClean="0">
                        <a:latin typeface="微软雅黑" pitchFamily="34" charset="-122"/>
                        <a:ea typeface="微软雅黑" pitchFamily="34" charset="-122"/>
                      </a:rPr>
                      <a:t>据接口</a:t>
                    </a:r>
                    <a:endParaRPr lang="zh-CN" altLang="en-US" sz="1000" b="1" dirty="0">
                      <a:latin typeface="微软雅黑" pitchFamily="34" charset="-122"/>
                      <a:ea typeface="微软雅黑" pitchFamily="34" charset="-122"/>
                    </a:endParaRPr>
                  </a:p>
                </p:txBody>
              </p:sp>
            </p:grpSp>
          </p:grpSp>
          <p:sp>
            <p:nvSpPr>
              <p:cNvPr id="417" name="TextBox 416"/>
              <p:cNvSpPr txBox="1"/>
              <p:nvPr/>
            </p:nvSpPr>
            <p:spPr>
              <a:xfrm>
                <a:off x="6588224" y="3573017"/>
                <a:ext cx="1152128" cy="461665"/>
              </a:xfrm>
              <a:prstGeom prst="rect">
                <a:avLst/>
              </a:prstGeom>
              <a:grpFill/>
            </p:spPr>
            <p:txBody>
              <a:bodyPr wrap="square" rtlCol="0">
                <a:spAutoFit/>
              </a:bodyPr>
              <a:lstStyle/>
              <a:p>
                <a:r>
                  <a:rPr lang="zh-CN" altLang="en-US" sz="1200" b="1" dirty="0" smtClean="0">
                    <a:latin typeface="微软雅黑" pitchFamily="34" charset="-122"/>
                    <a:ea typeface="微软雅黑" pitchFamily="34" charset="-122"/>
                  </a:rPr>
                  <a:t>服务端渲染</a:t>
                </a:r>
                <a:endParaRPr lang="en-US" altLang="zh-CN" sz="1200" b="1" dirty="0" smtClean="0">
                  <a:latin typeface="微软雅黑" pitchFamily="34" charset="-122"/>
                  <a:ea typeface="微软雅黑" pitchFamily="34" charset="-122"/>
                </a:endParaRPr>
              </a:p>
              <a:p>
                <a:r>
                  <a:rPr lang="en-US" altLang="zh-CN" sz="1200" b="1" dirty="0" smtClean="0">
                    <a:latin typeface="微软雅黑" pitchFamily="34" charset="-122"/>
                    <a:ea typeface="微软雅黑" pitchFamily="34" charset="-122"/>
                  </a:rPr>
                  <a:t>(sitemisc</a:t>
                </a:r>
                <a:r>
                  <a:rPr lang="zh-CN" altLang="en-US" sz="1200" b="1" dirty="0" smtClean="0">
                    <a:latin typeface="微软雅黑" pitchFamily="34" charset="-122"/>
                    <a:ea typeface="微软雅黑" pitchFamily="34" charset="-122"/>
                  </a:rPr>
                  <a:t>）</a:t>
                </a:r>
                <a:endParaRPr lang="en-US" sz="1200" b="1" dirty="0">
                  <a:latin typeface="微软雅黑" pitchFamily="34" charset="-122"/>
                  <a:ea typeface="微软雅黑" pitchFamily="34" charset="-122"/>
                </a:endParaRPr>
              </a:p>
            </p:txBody>
          </p:sp>
        </p:grpSp>
        <p:grpSp>
          <p:nvGrpSpPr>
            <p:cNvPr id="47" name="Group 143"/>
            <p:cNvGrpSpPr/>
            <p:nvPr/>
          </p:nvGrpSpPr>
          <p:grpSpPr>
            <a:xfrm>
              <a:off x="8298414" y="4437112"/>
              <a:ext cx="810090" cy="2160240"/>
              <a:chOff x="7938374" y="4509120"/>
              <a:chExt cx="810090" cy="2160240"/>
            </a:xfrm>
          </p:grpSpPr>
          <p:sp>
            <p:nvSpPr>
              <p:cNvPr id="14" name="Rounded Rectangle 13"/>
              <p:cNvSpPr/>
              <p:nvPr/>
            </p:nvSpPr>
            <p:spPr>
              <a:xfrm>
                <a:off x="7938374" y="4509120"/>
                <a:ext cx="810090" cy="2160240"/>
              </a:xfrm>
              <a:prstGeom prst="roundRect">
                <a:avLst>
                  <a:gd name="adj" fmla="val 4323"/>
                </a:avLst>
              </a:prstGeom>
              <a:solidFill>
                <a:srgbClr val="F4F5D2"/>
              </a:solidFill>
              <a:ln w="12700">
                <a:solidFill>
                  <a:schemeClr val="tx1"/>
                </a:solidFill>
                <a:prstDash val="dash"/>
                <a:miter lim="800000"/>
                <a:headEnd/>
                <a:tailEnd/>
              </a:ln>
            </p:spPr>
            <p:txBody>
              <a:bodyPr wrap="none" anchorCtr="1"/>
              <a:lstStyle/>
              <a:p>
                <a:pPr algn="ctr"/>
                <a:endParaRPr lang="en-US" altLang="zh-CN" sz="1400">
                  <a:latin typeface="微软雅黑" pitchFamily="34" charset="-122"/>
                  <a:ea typeface="微软雅黑" pitchFamily="34" charset="-122"/>
                </a:endParaRPr>
              </a:p>
            </p:txBody>
          </p:sp>
          <p:sp>
            <p:nvSpPr>
              <p:cNvPr id="15" name="Text Box 20"/>
              <p:cNvSpPr txBox="1">
                <a:spLocks noChangeArrowheads="1"/>
              </p:cNvSpPr>
              <p:nvPr/>
            </p:nvSpPr>
            <p:spPr bwMode="auto">
              <a:xfrm>
                <a:off x="8005882" y="4509120"/>
                <a:ext cx="714066" cy="246221"/>
              </a:xfrm>
              <a:prstGeom prst="rect">
                <a:avLst/>
              </a:prstGeom>
              <a:noFill/>
              <a:ln w="9525">
                <a:noFill/>
                <a:miter lim="800000"/>
                <a:headEnd/>
                <a:tailEnd/>
              </a:ln>
              <a:effectLst/>
            </p:spPr>
            <p:txBody>
              <a:bodyPr wrap="square" anchor="ct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spcBef>
                    <a:spcPct val="50000"/>
                  </a:spcBef>
                  <a:defRPr/>
                </a:pPr>
                <a:r>
                  <a:rPr lang="zh-CN" altLang="en-US" sz="1000" b="1" dirty="0" smtClean="0">
                    <a:latin typeface="微软雅黑" panose="020B0503020204020204" pitchFamily="34" charset="-122"/>
                    <a:ea typeface="微软雅黑" panose="020B0503020204020204" pitchFamily="34" charset="-122"/>
                  </a:rPr>
                  <a:t>接入装修</a:t>
                </a:r>
                <a:endParaRPr lang="zh-CN" altLang="en-US" sz="1000" b="1" dirty="0">
                  <a:latin typeface="微软雅黑" panose="020B0503020204020204" pitchFamily="34" charset="-122"/>
                  <a:ea typeface="微软雅黑" panose="020B0503020204020204" pitchFamily="34" charset="-122"/>
                </a:endParaRPr>
              </a:p>
            </p:txBody>
          </p:sp>
          <p:sp>
            <p:nvSpPr>
              <p:cNvPr id="16" name="AutoShape 11"/>
              <p:cNvSpPr>
                <a:spLocks noChangeArrowheads="1"/>
              </p:cNvSpPr>
              <p:nvPr/>
            </p:nvSpPr>
            <p:spPr bwMode="auto">
              <a:xfrm>
                <a:off x="8005882" y="4769840"/>
                <a:ext cx="648142" cy="315344"/>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en-US" altLang="zh-CN" sz="1000" dirty="0" smtClean="0">
                    <a:latin typeface="微软雅黑" pitchFamily="34" charset="-122"/>
                    <a:ea typeface="微软雅黑" pitchFamily="34" charset="-122"/>
                  </a:rPr>
                  <a:t>detail</a:t>
                </a:r>
                <a:endParaRPr lang="en-US" altLang="zh-CN" sz="1000" dirty="0">
                  <a:latin typeface="微软雅黑" pitchFamily="34" charset="-122"/>
                  <a:ea typeface="微软雅黑" pitchFamily="34" charset="-122"/>
                </a:endParaRPr>
              </a:p>
            </p:txBody>
          </p:sp>
          <p:sp>
            <p:nvSpPr>
              <p:cNvPr id="17" name="AutoShape 11"/>
              <p:cNvSpPr>
                <a:spLocks noChangeArrowheads="1"/>
              </p:cNvSpPr>
              <p:nvPr/>
            </p:nvSpPr>
            <p:spPr bwMode="auto">
              <a:xfrm>
                <a:off x="8011837" y="5129880"/>
                <a:ext cx="669119" cy="315344"/>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en-US" altLang="zh-CN" sz="1000" dirty="0" smtClean="0">
                    <a:latin typeface="微软雅黑" pitchFamily="34" charset="-122"/>
                    <a:ea typeface="微软雅黑" pitchFamily="34" charset="-122"/>
                  </a:rPr>
                  <a:t>malldetail</a:t>
                </a:r>
                <a:endParaRPr lang="en-US" altLang="zh-CN" sz="1000" dirty="0">
                  <a:latin typeface="微软雅黑" pitchFamily="34" charset="-122"/>
                  <a:ea typeface="微软雅黑" pitchFamily="34" charset="-122"/>
                </a:endParaRPr>
              </a:p>
            </p:txBody>
          </p:sp>
          <p:sp>
            <p:nvSpPr>
              <p:cNvPr id="18" name="AutoShape 11"/>
              <p:cNvSpPr>
                <a:spLocks noChangeArrowheads="1"/>
              </p:cNvSpPr>
              <p:nvPr/>
            </p:nvSpPr>
            <p:spPr bwMode="auto">
              <a:xfrm>
                <a:off x="8005882" y="5489920"/>
                <a:ext cx="675075" cy="315344"/>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zh-CN" altLang="en-US" sz="1000" dirty="0" smtClean="0">
                    <a:latin typeface="微软雅黑" pitchFamily="34" charset="-122"/>
                    <a:ea typeface="微软雅黑" pitchFamily="34" charset="-122"/>
                  </a:rPr>
                  <a:t>评价</a:t>
                </a:r>
                <a:endParaRPr lang="en-US" altLang="zh-CN" sz="1000" dirty="0">
                  <a:latin typeface="微软雅黑" pitchFamily="34" charset="-122"/>
                  <a:ea typeface="微软雅黑" pitchFamily="34" charset="-122"/>
                </a:endParaRPr>
              </a:p>
            </p:txBody>
          </p:sp>
          <p:sp>
            <p:nvSpPr>
              <p:cNvPr id="19" name="AutoShape 11"/>
              <p:cNvSpPr>
                <a:spLocks noChangeArrowheads="1"/>
              </p:cNvSpPr>
              <p:nvPr/>
            </p:nvSpPr>
            <p:spPr bwMode="auto">
              <a:xfrm>
                <a:off x="8007020" y="5877272"/>
                <a:ext cx="673937" cy="320546"/>
              </a:xfrm>
              <a:prstGeom prst="roundRect">
                <a:avLst>
                  <a:gd name="adj" fmla="val 16667"/>
                </a:avLst>
              </a:prstGeom>
              <a:solidFill>
                <a:srgbClr val="FF9196"/>
              </a:solidFill>
              <a:ln w="12700">
                <a:solidFill>
                  <a:schemeClr val="tx1"/>
                </a:solidFill>
                <a:prstDash val="dash"/>
                <a:miter lim="800000"/>
                <a:headEnd/>
                <a:tailEnd/>
              </a:ln>
              <a:extLst/>
            </p:spPr>
            <p:txBody>
              <a:bodyPr wrap="none" anchor="ctr" anchorCtr="1"/>
              <a:lstStyle/>
              <a:p>
                <a:pPr algn="ctr"/>
                <a:r>
                  <a:rPr lang="zh-CN" altLang="en-US" sz="1000" dirty="0" smtClean="0">
                    <a:latin typeface="微软雅黑" pitchFamily="34" charset="-122"/>
                    <a:ea typeface="微软雅黑" pitchFamily="34" charset="-122"/>
                  </a:rPr>
                  <a:t>酒店客栈</a:t>
                </a:r>
                <a:endParaRPr lang="en-US" altLang="zh-CN" sz="1000" dirty="0">
                  <a:latin typeface="微软雅黑" pitchFamily="34" charset="-122"/>
                  <a:ea typeface="微软雅黑" pitchFamily="34" charset="-122"/>
                </a:endParaRPr>
              </a:p>
            </p:txBody>
          </p:sp>
          <p:sp>
            <p:nvSpPr>
              <p:cNvPr id="143" name="AutoShape 11"/>
              <p:cNvSpPr>
                <a:spLocks noChangeArrowheads="1"/>
              </p:cNvSpPr>
              <p:nvPr/>
            </p:nvSpPr>
            <p:spPr bwMode="auto">
              <a:xfrm>
                <a:off x="8028384" y="6276806"/>
                <a:ext cx="646858" cy="320546"/>
              </a:xfrm>
              <a:prstGeom prst="roundRect">
                <a:avLst>
                  <a:gd name="adj" fmla="val 16667"/>
                </a:avLst>
              </a:prstGeom>
              <a:solidFill>
                <a:srgbClr val="FF9196"/>
              </a:solidFill>
              <a:ln w="12700">
                <a:solidFill>
                  <a:schemeClr val="tx1"/>
                </a:solidFill>
                <a:prstDash val="dash"/>
                <a:miter lim="800000"/>
                <a:headEnd/>
                <a:tailEnd/>
              </a:ln>
              <a:extLst/>
            </p:spPr>
            <p:txBody>
              <a:bodyPr wrap="none" anchor="ctr" anchorCtr="1"/>
              <a:lstStyle/>
              <a:p>
                <a:pPr algn="ctr"/>
                <a:r>
                  <a:rPr lang="zh-CN" altLang="en-US" sz="1000" dirty="0" smtClean="0">
                    <a:latin typeface="微软雅黑" pitchFamily="34" charset="-122"/>
                    <a:ea typeface="微软雅黑" pitchFamily="34" charset="-122"/>
                  </a:rPr>
                  <a:t>新农业</a:t>
                </a:r>
                <a:endParaRPr lang="en-US" altLang="zh-CN" sz="1000" dirty="0">
                  <a:latin typeface="微软雅黑" pitchFamily="34" charset="-122"/>
                  <a:ea typeface="微软雅黑" pitchFamily="34" charset="-122"/>
                </a:endParaRPr>
              </a:p>
            </p:txBody>
          </p:sp>
        </p:grpSp>
        <p:cxnSp>
          <p:nvCxnSpPr>
            <p:cNvPr id="150" name="Straight Arrow Connector 149"/>
            <p:cNvCxnSpPr/>
            <p:nvPr/>
          </p:nvCxnSpPr>
          <p:spPr>
            <a:xfrm>
              <a:off x="7812360" y="5661248"/>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a:off x="971600" y="5517231"/>
              <a:ext cx="2520280" cy="1"/>
            </a:xfrm>
            <a:prstGeom prst="straightConnector1">
              <a:avLst/>
            </a:prstGeom>
            <a:ln w="127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58" name="圆角矩形 73"/>
            <p:cNvSpPr/>
            <p:nvPr/>
          </p:nvSpPr>
          <p:spPr>
            <a:xfrm>
              <a:off x="0" y="2996952"/>
              <a:ext cx="936104" cy="288032"/>
            </a:xfrm>
            <a:prstGeom prst="roundRect">
              <a:avLst>
                <a:gd name="adj" fmla="val 8254"/>
              </a:avLst>
            </a:prstGeom>
            <a:solidFill>
              <a:srgbClr val="A6D6E2"/>
            </a:solidFill>
            <a:ln w="12700">
              <a:solidFill>
                <a:schemeClr val="tx1"/>
              </a:solidFill>
              <a:prstDash val="dash"/>
              <a:miter lim="800000"/>
              <a:headEnd/>
              <a:tailEnd/>
            </a:ln>
          </p:spPr>
          <p:txBody>
            <a:bodyPr wrap="none" anchor="ctr" anchorCtr="1"/>
            <a:lstStyle/>
            <a:p>
              <a:pPr algn="ctr"/>
              <a:r>
                <a:rPr lang="en-US" altLang="zh-CN" sz="1200" dirty="0" smtClean="0">
                  <a:latin typeface="微软雅黑" pitchFamily="34" charset="-122"/>
                  <a:ea typeface="微软雅黑" pitchFamily="34" charset="-122"/>
                </a:rPr>
                <a:t>O2O</a:t>
              </a:r>
              <a:r>
                <a:rPr lang="zh-CN" altLang="en-US" sz="1200" dirty="0" smtClean="0">
                  <a:latin typeface="微软雅黑" pitchFamily="34" charset="-122"/>
                  <a:ea typeface="微软雅黑" pitchFamily="34" charset="-122"/>
                </a:rPr>
                <a:t>商户</a:t>
              </a:r>
              <a:endParaRPr lang="zh-CN" altLang="en-US" sz="1200" dirty="0">
                <a:latin typeface="微软雅黑" pitchFamily="34" charset="-122"/>
                <a:ea typeface="微软雅黑" pitchFamily="34" charset="-122"/>
              </a:endParaRPr>
            </a:p>
          </p:txBody>
        </p:sp>
        <p:cxnSp>
          <p:nvCxnSpPr>
            <p:cNvPr id="278" name="Elbow Connector 277"/>
            <p:cNvCxnSpPr>
              <a:endCxn id="58" idx="1"/>
            </p:cNvCxnSpPr>
            <p:nvPr/>
          </p:nvCxnSpPr>
          <p:spPr>
            <a:xfrm>
              <a:off x="971600" y="2852936"/>
              <a:ext cx="2304256" cy="720080"/>
            </a:xfrm>
            <a:prstGeom prst="bentConnector3">
              <a:avLst>
                <a:gd name="adj1" fmla="val 50000"/>
              </a:avLst>
            </a:prstGeom>
            <a:ln>
              <a:headEnd type="oval"/>
              <a:tailEnd type="arrow"/>
            </a:ln>
          </p:spPr>
          <p:style>
            <a:lnRef idx="1">
              <a:schemeClr val="accent1"/>
            </a:lnRef>
            <a:fillRef idx="0">
              <a:schemeClr val="accent1"/>
            </a:fillRef>
            <a:effectRef idx="0">
              <a:schemeClr val="accent1"/>
            </a:effectRef>
            <a:fontRef idx="minor">
              <a:schemeClr val="tx1"/>
            </a:fontRef>
          </p:style>
        </p:cxnSp>
        <p:cxnSp>
          <p:nvCxnSpPr>
            <p:cNvPr id="284" name="Elbow Connector 283"/>
            <p:cNvCxnSpPr/>
            <p:nvPr/>
          </p:nvCxnSpPr>
          <p:spPr>
            <a:xfrm>
              <a:off x="971600" y="3789040"/>
              <a:ext cx="2304256" cy="12700"/>
            </a:xfrm>
            <a:prstGeom prst="bentConnector3">
              <a:avLst>
                <a:gd name="adj1" fmla="val 99603"/>
              </a:avLst>
            </a:prstGeom>
            <a:ln w="15875">
              <a:solidFill>
                <a:srgbClr val="0070C0"/>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67" name="Elbow Connector 266"/>
            <p:cNvCxnSpPr/>
            <p:nvPr/>
          </p:nvCxnSpPr>
          <p:spPr>
            <a:xfrm flipV="1">
              <a:off x="936104" y="2780928"/>
              <a:ext cx="3779912" cy="360040"/>
            </a:xfrm>
            <a:prstGeom prst="bentConnector3">
              <a:avLst>
                <a:gd name="adj1" fmla="val 58400"/>
              </a:avLst>
            </a:prstGeom>
            <a:ln w="12700">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24" name="AutoShape 11"/>
            <p:cNvSpPr>
              <a:spLocks noChangeArrowheads="1"/>
            </p:cNvSpPr>
            <p:nvPr/>
          </p:nvSpPr>
          <p:spPr bwMode="auto">
            <a:xfrm>
              <a:off x="4211960" y="3068960"/>
              <a:ext cx="936104" cy="360040"/>
            </a:xfrm>
            <a:prstGeom prst="roundRect">
              <a:avLst>
                <a:gd name="adj" fmla="val 16667"/>
              </a:avLst>
            </a:prstGeom>
            <a:solidFill>
              <a:srgbClr val="FF9196"/>
            </a:solidFill>
            <a:ln w="12700">
              <a:solidFill>
                <a:schemeClr val="tx1"/>
              </a:solidFill>
              <a:prstDash val="dash"/>
              <a:miter lim="800000"/>
              <a:headEnd/>
              <a:tailEnd/>
            </a:ln>
            <a:extLst/>
          </p:spPr>
          <p:txBody>
            <a:bodyPr wrap="none" anchor="ctr" anchorCtr="1"/>
            <a:lstStyle/>
            <a:p>
              <a:pPr algn="ctr"/>
              <a:r>
                <a:rPr lang="en-US" altLang="zh-CN" sz="1000" b="1" dirty="0" smtClean="0">
                  <a:latin typeface="微软雅黑" pitchFamily="34" charset="-122"/>
                  <a:ea typeface="微软雅黑" pitchFamily="34" charset="-122"/>
                </a:rPr>
                <a:t>O2O</a:t>
              </a:r>
              <a:r>
                <a:rPr lang="zh-CN" altLang="en-US" sz="1000" b="1" dirty="0" smtClean="0">
                  <a:latin typeface="微软雅黑" pitchFamily="34" charset="-122"/>
                  <a:ea typeface="微软雅黑" pitchFamily="34" charset="-122"/>
                </a:rPr>
                <a:t>无线装修</a:t>
              </a:r>
              <a:endParaRPr lang="en-US" altLang="zh-CN" sz="1000" b="1" dirty="0" smtClean="0">
                <a:latin typeface="微软雅黑" pitchFamily="34" charset="-122"/>
                <a:ea typeface="微软雅黑" pitchFamily="34" charset="-122"/>
              </a:endParaRPr>
            </a:p>
            <a:p>
              <a:pPr algn="ctr"/>
              <a:r>
                <a:rPr lang="en-US" altLang="zh-CN" sz="1000" b="1" dirty="0" smtClean="0">
                  <a:latin typeface="微软雅黑" pitchFamily="34" charset="-122"/>
                  <a:ea typeface="微软雅黑" pitchFamily="34" charset="-122"/>
                </a:rPr>
                <a:t>(</a:t>
              </a:r>
              <a:r>
                <a:rPr lang="zh-CN" altLang="en-US" sz="1000" b="1" dirty="0" smtClean="0">
                  <a:latin typeface="微软雅黑" pitchFamily="34" charset="-122"/>
                  <a:ea typeface="微软雅黑" pitchFamily="34" charset="-122"/>
                </a:rPr>
                <a:t>掌中宝）</a:t>
              </a:r>
              <a:endParaRPr lang="en-US" altLang="zh-CN" sz="1000" b="1" dirty="0" smtClean="0">
                <a:latin typeface="微软雅黑" pitchFamily="34" charset="-122"/>
                <a:ea typeface="微软雅黑" pitchFamily="34" charset="-122"/>
              </a:endParaRPr>
            </a:p>
          </p:txBody>
        </p:sp>
        <p:sp>
          <p:nvSpPr>
            <p:cNvPr id="332" name="Rounded Rectangle 331"/>
            <p:cNvSpPr/>
            <p:nvPr/>
          </p:nvSpPr>
          <p:spPr>
            <a:xfrm>
              <a:off x="5287493" y="2268488"/>
              <a:ext cx="1012699" cy="440432"/>
            </a:xfrm>
            <a:prstGeom prst="roundRect">
              <a:avLst>
                <a:gd name="adj" fmla="val 4323"/>
              </a:avLst>
            </a:prstGeom>
            <a:solidFill>
              <a:srgbClr val="FF8C96"/>
            </a:solidFill>
            <a:ln w="12700">
              <a:solidFill>
                <a:schemeClr val="tx1"/>
              </a:solidFill>
              <a:prstDash val="dash"/>
              <a:miter lim="800000"/>
              <a:headEnd/>
              <a:tailEnd/>
            </a:ln>
          </p:spPr>
          <p:txBody>
            <a:bodyPr wrap="none" anchorCtr="1"/>
            <a:lstStyle/>
            <a:p>
              <a:pPr algn="ctr"/>
              <a:r>
                <a:rPr lang="zh-CN" altLang="en-US" sz="1200" dirty="0" smtClean="0">
                  <a:latin typeface="微软雅黑" pitchFamily="34" charset="-122"/>
                  <a:ea typeface="微软雅黑" pitchFamily="34" charset="-122"/>
                </a:rPr>
                <a:t>预置页有条件</a:t>
              </a:r>
              <a:endParaRPr lang="en-US" altLang="zh-CN" sz="1200" dirty="0" smtClean="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初始化</a:t>
              </a:r>
              <a:endParaRPr lang="en-US" altLang="zh-CN" sz="1200" dirty="0" smtClean="0">
                <a:latin typeface="微软雅黑" pitchFamily="34" charset="-122"/>
                <a:ea typeface="微软雅黑" pitchFamily="34" charset="-122"/>
              </a:endParaRPr>
            </a:p>
            <a:p>
              <a:pPr algn="ctr"/>
              <a:endParaRPr lang="en-US" altLang="zh-CN" sz="1400" dirty="0">
                <a:latin typeface="微软雅黑" pitchFamily="34" charset="-122"/>
                <a:ea typeface="微软雅黑" pitchFamily="34" charset="-122"/>
              </a:endParaRPr>
            </a:p>
          </p:txBody>
        </p:sp>
        <p:grpSp>
          <p:nvGrpSpPr>
            <p:cNvPr id="48" name="Group 332"/>
            <p:cNvGrpSpPr/>
            <p:nvPr/>
          </p:nvGrpSpPr>
          <p:grpSpPr>
            <a:xfrm>
              <a:off x="6660232" y="2060849"/>
              <a:ext cx="1440160" cy="720079"/>
              <a:chOff x="2699792" y="2901122"/>
              <a:chExt cx="972108" cy="887918"/>
            </a:xfrm>
          </p:grpSpPr>
          <p:sp>
            <p:nvSpPr>
              <p:cNvPr id="334" name="AutoShape 11"/>
              <p:cNvSpPr>
                <a:spLocks noChangeArrowheads="1"/>
              </p:cNvSpPr>
              <p:nvPr/>
            </p:nvSpPr>
            <p:spPr bwMode="auto">
              <a:xfrm>
                <a:off x="2699792" y="2901122"/>
                <a:ext cx="972108" cy="815911"/>
              </a:xfrm>
              <a:prstGeom prst="roundRect">
                <a:avLst>
                  <a:gd name="adj" fmla="val 7524"/>
                </a:avLst>
              </a:prstGeom>
              <a:solidFill>
                <a:srgbClr val="ADD0E4"/>
              </a:solidFill>
              <a:ln w="12700" algn="ctr">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US" altLang="zh-CN" sz="1200" b="1" dirty="0" smtClean="0">
                  <a:latin typeface="微软雅黑" pitchFamily="34" charset="-122"/>
                  <a:ea typeface="微软雅黑" pitchFamily="34" charset="-122"/>
                </a:endParaRPr>
              </a:p>
              <a:p>
                <a:pPr algn="ctr"/>
                <a:endParaRPr lang="en-US" altLang="zh-CN" sz="1200" b="1" dirty="0" smtClean="0">
                  <a:latin typeface="微软雅黑" pitchFamily="34" charset="-122"/>
                  <a:ea typeface="微软雅黑" pitchFamily="34" charset="-122"/>
                </a:endParaRPr>
              </a:p>
              <a:p>
                <a:pPr algn="ctr"/>
                <a:r>
                  <a:rPr lang="en-US" altLang="zh-CN" sz="1200" b="1" dirty="0" smtClean="0">
                    <a:latin typeface="微软雅黑" pitchFamily="34" charset="-122"/>
                    <a:ea typeface="微软雅黑" pitchFamily="34" charset="-122"/>
                  </a:rPr>
                  <a:t>taecontainer</a:t>
                </a:r>
              </a:p>
              <a:p>
                <a:pPr algn="ctr"/>
                <a:endParaRPr lang="en-US" altLang="zh-CN" sz="1200" b="1" dirty="0" smtClean="0">
                  <a:latin typeface="微软雅黑" pitchFamily="34" charset="-122"/>
                  <a:ea typeface="微软雅黑" pitchFamily="34" charset="-122"/>
                </a:endParaRPr>
              </a:p>
              <a:p>
                <a:pPr algn="ctr"/>
                <a:endParaRPr lang="en-US" altLang="zh-CN" sz="1200" b="1" dirty="0" smtClean="0">
                  <a:latin typeface="微软雅黑" pitchFamily="34" charset="-122"/>
                  <a:ea typeface="微软雅黑" pitchFamily="34" charset="-122"/>
                </a:endParaRPr>
              </a:p>
              <a:p>
                <a:pPr algn="ctr"/>
                <a:endParaRPr lang="en-US" altLang="zh-CN" sz="1200" b="1" dirty="0" smtClean="0">
                  <a:latin typeface="微软雅黑" pitchFamily="34" charset="-122"/>
                  <a:ea typeface="微软雅黑" pitchFamily="34" charset="-122"/>
                </a:endParaRPr>
              </a:p>
              <a:p>
                <a:pPr algn="ctr"/>
                <a:endParaRPr lang="en-US" altLang="zh-CN" sz="1200" b="1" dirty="0">
                  <a:latin typeface="微软雅黑" pitchFamily="34" charset="-122"/>
                  <a:ea typeface="微软雅黑" pitchFamily="34" charset="-122"/>
                </a:endParaRPr>
              </a:p>
            </p:txBody>
          </p:sp>
          <p:grpSp>
            <p:nvGrpSpPr>
              <p:cNvPr id="49" name="Group 133"/>
              <p:cNvGrpSpPr/>
              <p:nvPr/>
            </p:nvGrpSpPr>
            <p:grpSpPr>
              <a:xfrm>
                <a:off x="2699792" y="3281355"/>
                <a:ext cx="972108" cy="507685"/>
                <a:chOff x="5302980" y="5843654"/>
                <a:chExt cx="1757260" cy="540429"/>
              </a:xfrm>
            </p:grpSpPr>
            <p:sp>
              <p:nvSpPr>
                <p:cNvPr id="336" name="Rounded Rectangle 335"/>
                <p:cNvSpPr/>
                <p:nvPr/>
              </p:nvSpPr>
              <p:spPr>
                <a:xfrm>
                  <a:off x="5302980" y="5843654"/>
                  <a:ext cx="1757260" cy="540429"/>
                </a:xfrm>
                <a:prstGeom prst="roundRect">
                  <a:avLst>
                    <a:gd name="adj" fmla="val 3272"/>
                  </a:avLst>
                </a:prstGeom>
                <a:solidFill>
                  <a:srgbClr val="A6D6E2">
                    <a:alpha val="13000"/>
                  </a:srgbClr>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7" name="圆角矩形 73"/>
                <p:cNvSpPr/>
                <p:nvPr/>
              </p:nvSpPr>
              <p:spPr>
                <a:xfrm>
                  <a:off x="5302980" y="5868718"/>
                  <a:ext cx="520670" cy="420847"/>
                </a:xfrm>
                <a:prstGeom prst="roundRect">
                  <a:avLst/>
                </a:prstGeom>
                <a:solidFill>
                  <a:srgbClr val="FF9196"/>
                </a:solidFill>
                <a:ln w="12700">
                  <a:solidFill>
                    <a:schemeClr val="tx1"/>
                  </a:solidFill>
                  <a:prstDash val="dash"/>
                  <a:miter lim="800000"/>
                  <a:headEnd/>
                  <a:tailEnd/>
                </a:ln>
              </p:spPr>
              <p:txBody>
                <a:bodyPr wrap="none" anchor="ctr" anchorCtr="1"/>
                <a:lstStyle/>
                <a:p>
                  <a:pPr algn="ctr"/>
                  <a:r>
                    <a:rPr lang="zh-CN" altLang="en-US" sz="1000" b="1" dirty="0" smtClean="0">
                      <a:latin typeface="微软雅黑" pitchFamily="34" charset="-122"/>
                      <a:ea typeface="微软雅黑" pitchFamily="34" charset="-122"/>
                    </a:rPr>
                    <a:t>过滤</a:t>
                  </a:r>
                  <a:endParaRPr lang="en-US" altLang="zh-CN" sz="1000" b="1" dirty="0" smtClean="0">
                    <a:latin typeface="微软雅黑" pitchFamily="34" charset="-122"/>
                    <a:ea typeface="微软雅黑" pitchFamily="34" charset="-122"/>
                  </a:endParaRPr>
                </a:p>
                <a:p>
                  <a:pPr algn="ctr"/>
                  <a:r>
                    <a:rPr lang="zh-CN" altLang="en-US" sz="1000" b="1" dirty="0" smtClean="0">
                      <a:latin typeface="微软雅黑" pitchFamily="34" charset="-122"/>
                      <a:ea typeface="微软雅黑" pitchFamily="34" charset="-122"/>
                    </a:rPr>
                    <a:t>引擎</a:t>
                  </a:r>
                  <a:endParaRPr lang="zh-CN" altLang="en-US" sz="1000" b="1" dirty="0">
                    <a:latin typeface="微软雅黑" pitchFamily="34" charset="-122"/>
                    <a:ea typeface="微软雅黑" pitchFamily="34" charset="-122"/>
                  </a:endParaRPr>
                </a:p>
              </p:txBody>
            </p:sp>
            <p:sp>
              <p:nvSpPr>
                <p:cNvPr id="338" name="圆角矩形 73"/>
                <p:cNvSpPr/>
                <p:nvPr/>
              </p:nvSpPr>
              <p:spPr>
                <a:xfrm>
                  <a:off x="5888733" y="5873988"/>
                  <a:ext cx="484799" cy="415583"/>
                </a:xfrm>
                <a:prstGeom prst="roundRect">
                  <a:avLst/>
                </a:prstGeom>
                <a:solidFill>
                  <a:srgbClr val="FFC000"/>
                </a:solidFill>
                <a:ln w="12700">
                  <a:solidFill>
                    <a:schemeClr val="tx1"/>
                  </a:solidFill>
                  <a:prstDash val="dash"/>
                  <a:miter lim="800000"/>
                  <a:headEnd/>
                  <a:tailEnd/>
                </a:ln>
              </p:spPr>
              <p:txBody>
                <a:bodyPr wrap="none" anchor="ctr" anchorCtr="1"/>
                <a:lstStyle/>
                <a:p>
                  <a:pPr algn="dist"/>
                  <a:r>
                    <a:rPr lang="zh-CN" altLang="en-US" sz="1000" b="1" dirty="0" smtClean="0">
                      <a:latin typeface="微软雅黑" pitchFamily="34" charset="-122"/>
                      <a:ea typeface="微软雅黑" pitchFamily="34" charset="-122"/>
                    </a:rPr>
                    <a:t>渲染</a:t>
                  </a:r>
                  <a:endParaRPr lang="en-US" altLang="zh-CN" sz="1000" b="1" dirty="0" smtClean="0">
                    <a:latin typeface="微软雅黑" pitchFamily="34" charset="-122"/>
                    <a:ea typeface="微软雅黑" pitchFamily="34" charset="-122"/>
                  </a:endParaRPr>
                </a:p>
                <a:p>
                  <a:pPr algn="dist"/>
                  <a:r>
                    <a:rPr lang="zh-CN" altLang="en-US" sz="1000" b="1" dirty="0" smtClean="0">
                      <a:latin typeface="微软雅黑" pitchFamily="34" charset="-122"/>
                      <a:ea typeface="微软雅黑" pitchFamily="34" charset="-122"/>
                    </a:rPr>
                    <a:t>引擎</a:t>
                  </a:r>
                  <a:endParaRPr lang="zh-CN" altLang="en-US" sz="1000" b="1" dirty="0">
                    <a:latin typeface="微软雅黑" pitchFamily="34" charset="-122"/>
                    <a:ea typeface="微软雅黑" pitchFamily="34" charset="-122"/>
                  </a:endParaRPr>
                </a:p>
              </p:txBody>
            </p:sp>
            <p:sp>
              <p:nvSpPr>
                <p:cNvPr id="339" name="圆角矩形 73"/>
                <p:cNvSpPr/>
                <p:nvPr/>
              </p:nvSpPr>
              <p:spPr>
                <a:xfrm>
                  <a:off x="6409403" y="5875763"/>
                  <a:ext cx="650837" cy="413807"/>
                </a:xfrm>
                <a:prstGeom prst="roundRect">
                  <a:avLst/>
                </a:prstGeom>
                <a:solidFill>
                  <a:srgbClr val="FF9196"/>
                </a:solidFill>
                <a:ln w="12700">
                  <a:solidFill>
                    <a:schemeClr val="tx1"/>
                  </a:solidFill>
                  <a:prstDash val="dash"/>
                  <a:miter lim="800000"/>
                  <a:headEnd/>
                  <a:tailEnd/>
                </a:ln>
              </p:spPr>
              <p:txBody>
                <a:bodyPr wrap="none" anchor="ctr" anchorCtr="1"/>
                <a:lstStyle/>
                <a:p>
                  <a:pPr algn="ctr"/>
                  <a:r>
                    <a:rPr lang="zh-CN" altLang="en-US" sz="1000" b="1" dirty="0" smtClean="0">
                      <a:latin typeface="微软雅黑" pitchFamily="34" charset="-122"/>
                      <a:ea typeface="微软雅黑" pitchFamily="34" charset="-122"/>
                    </a:rPr>
                    <a:t>开放数</a:t>
                  </a:r>
                  <a:endParaRPr lang="en-US" altLang="zh-CN" sz="1000" b="1" dirty="0" smtClean="0">
                    <a:latin typeface="微软雅黑" pitchFamily="34" charset="-122"/>
                    <a:ea typeface="微软雅黑" pitchFamily="34" charset="-122"/>
                  </a:endParaRPr>
                </a:p>
                <a:p>
                  <a:pPr algn="ctr"/>
                  <a:r>
                    <a:rPr lang="zh-CN" altLang="en-US" sz="1000" b="1" dirty="0" smtClean="0">
                      <a:latin typeface="微软雅黑" pitchFamily="34" charset="-122"/>
                      <a:ea typeface="微软雅黑" pitchFamily="34" charset="-122"/>
                    </a:rPr>
                    <a:t>据接口</a:t>
                  </a:r>
                  <a:endParaRPr lang="zh-CN" altLang="en-US" sz="1000" b="1" dirty="0">
                    <a:latin typeface="微软雅黑" pitchFamily="34" charset="-122"/>
                    <a:ea typeface="微软雅黑" pitchFamily="34" charset="-122"/>
                  </a:endParaRPr>
                </a:p>
              </p:txBody>
            </p:sp>
          </p:grpSp>
        </p:grpSp>
        <p:sp>
          <p:nvSpPr>
            <p:cNvPr id="340" name="TextBox 339"/>
            <p:cNvSpPr txBox="1"/>
            <p:nvPr/>
          </p:nvSpPr>
          <p:spPr>
            <a:xfrm>
              <a:off x="2915816" y="2636912"/>
              <a:ext cx="648072" cy="215444"/>
            </a:xfrm>
            <a:prstGeom prst="rect">
              <a:avLst/>
            </a:prstGeom>
            <a:noFill/>
          </p:spPr>
          <p:txBody>
            <a:bodyPr wrap="square" rtlCol="0">
              <a:spAutoFit/>
            </a:bodyPr>
            <a:lstStyle/>
            <a:p>
              <a:r>
                <a:rPr lang="zh-CN" altLang="en-US" sz="800" dirty="0" smtClean="0">
                  <a:latin typeface="微软雅黑" pitchFamily="34" charset="-122"/>
                  <a:ea typeface="微软雅黑" pitchFamily="34" charset="-122"/>
                </a:rPr>
                <a:t>无线装修</a:t>
              </a:r>
              <a:endParaRPr lang="en-US" sz="800" dirty="0">
                <a:latin typeface="微软雅黑" pitchFamily="34" charset="-122"/>
                <a:ea typeface="微软雅黑" pitchFamily="34" charset="-122"/>
              </a:endParaRPr>
            </a:p>
          </p:txBody>
        </p:sp>
        <p:sp>
          <p:nvSpPr>
            <p:cNvPr id="341" name="TextBox 340"/>
            <p:cNvSpPr txBox="1"/>
            <p:nvPr/>
          </p:nvSpPr>
          <p:spPr>
            <a:xfrm>
              <a:off x="1259632" y="2390691"/>
              <a:ext cx="1440160" cy="246221"/>
            </a:xfrm>
            <a:prstGeom prst="rect">
              <a:avLst/>
            </a:prstGeom>
            <a:solidFill>
              <a:srgbClr val="FF9196"/>
            </a:solidFill>
          </p:spPr>
          <p:txBody>
            <a:bodyPr wrap="square" rtlCol="0">
              <a:spAutoFit/>
            </a:bodyPr>
            <a:lstStyle/>
            <a:p>
              <a:r>
                <a:rPr lang="en-US" altLang="zh-CN" sz="1000" b="1" dirty="0" smtClean="0">
                  <a:solidFill>
                    <a:srgbClr val="C00000"/>
                  </a:solidFill>
                  <a:latin typeface="微软雅黑" pitchFamily="34" charset="-122"/>
                  <a:ea typeface="微软雅黑" pitchFamily="34" charset="-122"/>
                </a:rPr>
                <a:t>(</a:t>
              </a:r>
              <a:r>
                <a:rPr lang="zh-CN" altLang="en-US" sz="1000" b="1" dirty="0" smtClean="0">
                  <a:solidFill>
                    <a:srgbClr val="C00000"/>
                  </a:solidFill>
                  <a:latin typeface="微软雅黑" pitchFamily="34" charset="-122"/>
                  <a:ea typeface="微软雅黑" pitchFamily="34" charset="-122"/>
                </a:rPr>
                <a:t>天猫卖家自定义因子</a:t>
              </a:r>
              <a:r>
                <a:rPr lang="en-US" altLang="zh-CN" sz="1000" b="1" dirty="0" smtClean="0">
                  <a:solidFill>
                    <a:srgbClr val="C00000"/>
                  </a:solidFill>
                  <a:latin typeface="微软雅黑" pitchFamily="34" charset="-122"/>
                  <a:ea typeface="微软雅黑" pitchFamily="34" charset="-122"/>
                </a:rPr>
                <a:t>)</a:t>
              </a:r>
              <a:endParaRPr lang="en-US" dirty="0"/>
            </a:p>
          </p:txBody>
        </p:sp>
        <p:cxnSp>
          <p:nvCxnSpPr>
            <p:cNvPr id="375" name="Straight Arrow Connector 374"/>
            <p:cNvCxnSpPr/>
            <p:nvPr/>
          </p:nvCxnSpPr>
          <p:spPr>
            <a:xfrm>
              <a:off x="4716016" y="2780928"/>
              <a:ext cx="0" cy="288032"/>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8" name="Straight Arrow Connector 377"/>
            <p:cNvCxnSpPr>
              <a:stCxn id="413" idx="2"/>
              <a:endCxn id="21" idx="3"/>
            </p:cNvCxnSpPr>
            <p:nvPr/>
          </p:nvCxnSpPr>
          <p:spPr>
            <a:xfrm>
              <a:off x="7416317" y="5229208"/>
              <a:ext cx="13793" cy="3090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62" name="Group 161"/>
          <p:cNvGrpSpPr/>
          <p:nvPr/>
        </p:nvGrpSpPr>
        <p:grpSpPr>
          <a:xfrm>
            <a:off x="827590" y="692696"/>
            <a:ext cx="8316410" cy="4536504"/>
            <a:chOff x="827590" y="692696"/>
            <a:chExt cx="8316410" cy="4536504"/>
          </a:xfrm>
        </p:grpSpPr>
        <p:cxnSp>
          <p:nvCxnSpPr>
            <p:cNvPr id="169" name="Shape 168"/>
            <p:cNvCxnSpPr>
              <a:endCxn id="81" idx="1"/>
            </p:cNvCxnSpPr>
            <p:nvPr/>
          </p:nvCxnSpPr>
          <p:spPr>
            <a:xfrm flipV="1">
              <a:off x="5004050" y="3636377"/>
              <a:ext cx="1656184" cy="1592823"/>
            </a:xfrm>
            <a:prstGeom prst="bentConnector3">
              <a:avLst>
                <a:gd name="adj1" fmla="val 9313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8" name="Elbow Connector 187"/>
            <p:cNvCxnSpPr>
              <a:stCxn id="166" idx="3"/>
            </p:cNvCxnSpPr>
            <p:nvPr/>
          </p:nvCxnSpPr>
          <p:spPr>
            <a:xfrm flipV="1">
              <a:off x="827590" y="3356993"/>
              <a:ext cx="2448266" cy="967410"/>
            </a:xfrm>
            <a:prstGeom prst="bentConnector3">
              <a:avLst>
                <a:gd name="adj1" fmla="val 13689"/>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2" name="AutoShape 11"/>
            <p:cNvSpPr>
              <a:spLocks noChangeArrowheads="1"/>
            </p:cNvSpPr>
            <p:nvPr/>
          </p:nvSpPr>
          <p:spPr bwMode="auto">
            <a:xfrm>
              <a:off x="3491880" y="692696"/>
              <a:ext cx="1512168" cy="432048"/>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en-US" altLang="zh-CN" sz="1200" dirty="0" smtClean="0">
                  <a:latin typeface="微软雅黑" pitchFamily="34" charset="-122"/>
                  <a:ea typeface="微软雅黑" pitchFamily="34" charset="-122"/>
                </a:rPr>
                <a:t>TAE</a:t>
              </a:r>
              <a:r>
                <a:rPr lang="zh-CN" altLang="en-US" sz="1200" dirty="0" smtClean="0">
                  <a:latin typeface="微软雅黑" pitchFamily="34" charset="-122"/>
                  <a:ea typeface="微软雅黑" pitchFamily="34" charset="-122"/>
                </a:rPr>
                <a:t>业务系统群</a:t>
              </a:r>
              <a:endParaRPr lang="en-US" altLang="zh-CN" sz="1200" dirty="0" smtClean="0">
                <a:latin typeface="微软雅黑" pitchFamily="34" charset="-122"/>
                <a:ea typeface="微软雅黑" pitchFamily="34" charset="-122"/>
              </a:endParaRPr>
            </a:p>
            <a:p>
              <a:pPr algn="ctr"/>
              <a:r>
                <a:rPr lang="en-US" altLang="zh-CN" sz="1200" dirty="0" smtClean="0">
                  <a:latin typeface="微软雅黑" pitchFamily="34" charset="-122"/>
                  <a:ea typeface="微软雅黑" pitchFamily="34" charset="-122"/>
                </a:rPr>
                <a:t>Tae</a:t>
              </a:r>
              <a:r>
                <a:rPr lang="zh-CN" altLang="en-US" sz="1200" dirty="0" smtClean="0">
                  <a:latin typeface="微软雅黑" pitchFamily="34" charset="-122"/>
                  <a:ea typeface="微软雅黑" pitchFamily="34" charset="-122"/>
                </a:rPr>
                <a:t>模板，模块，站点</a:t>
              </a:r>
              <a:endParaRPr lang="en-US" altLang="zh-CN" sz="1200" dirty="0">
                <a:latin typeface="微软雅黑" pitchFamily="34" charset="-122"/>
                <a:ea typeface="微软雅黑" pitchFamily="34" charset="-122"/>
              </a:endParaRPr>
            </a:p>
          </p:txBody>
        </p:sp>
        <p:cxnSp>
          <p:nvCxnSpPr>
            <p:cNvPr id="196" name="Shape 195"/>
            <p:cNvCxnSpPr>
              <a:endCxn id="192" idx="1"/>
            </p:cNvCxnSpPr>
            <p:nvPr/>
          </p:nvCxnSpPr>
          <p:spPr>
            <a:xfrm rot="5400000" flipH="1" flipV="1">
              <a:off x="2015716" y="1880828"/>
              <a:ext cx="2448272" cy="504056"/>
            </a:xfrm>
            <a:prstGeom prst="bentConnector2">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2915816" y="908720"/>
              <a:ext cx="432048" cy="338554"/>
            </a:xfrm>
            <a:prstGeom prst="rect">
              <a:avLst/>
            </a:prstGeom>
            <a:noFill/>
          </p:spPr>
          <p:txBody>
            <a:bodyPr wrap="square" rtlCol="0">
              <a:spAutoFit/>
            </a:bodyPr>
            <a:lstStyle/>
            <a:p>
              <a:r>
                <a:rPr lang="zh-CN" altLang="en-US" sz="800" dirty="0" smtClean="0">
                  <a:latin typeface="微软雅黑" pitchFamily="34" charset="-122"/>
                  <a:ea typeface="微软雅黑" pitchFamily="34" charset="-122"/>
                </a:rPr>
                <a:t>混合建站</a:t>
              </a:r>
              <a:endParaRPr lang="en-US" sz="800" dirty="0">
                <a:latin typeface="微软雅黑" pitchFamily="34" charset="-122"/>
                <a:ea typeface="微软雅黑" pitchFamily="34" charset="-122"/>
              </a:endParaRPr>
            </a:p>
          </p:txBody>
        </p:sp>
        <p:cxnSp>
          <p:nvCxnSpPr>
            <p:cNvPr id="199" name="Straight Arrow Connector 198"/>
            <p:cNvCxnSpPr/>
            <p:nvPr/>
          </p:nvCxnSpPr>
          <p:spPr>
            <a:xfrm>
              <a:off x="8100392" y="3140968"/>
              <a:ext cx="216024" cy="9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4" name="圆角矩形 73"/>
            <p:cNvSpPr/>
            <p:nvPr/>
          </p:nvSpPr>
          <p:spPr>
            <a:xfrm>
              <a:off x="8316416" y="2996952"/>
              <a:ext cx="827584" cy="360040"/>
            </a:xfrm>
            <a:prstGeom prst="roundRect">
              <a:avLst/>
            </a:prstGeom>
            <a:solidFill>
              <a:srgbClr val="FFC000"/>
            </a:solidFill>
            <a:ln w="12700">
              <a:solidFill>
                <a:schemeClr val="tx1"/>
              </a:solidFill>
              <a:prstDash val="dash"/>
              <a:miter lim="800000"/>
              <a:headEnd/>
              <a:tailEnd/>
            </a:ln>
          </p:spPr>
          <p:txBody>
            <a:bodyPr wrap="none" anchor="ctr" anchorCtr="1"/>
            <a:lstStyle/>
            <a:p>
              <a:pPr algn="dist"/>
              <a:r>
                <a:rPr lang="en-US" altLang="zh-CN" sz="800" b="1" dirty="0" smtClean="0">
                  <a:latin typeface="微软雅黑" pitchFamily="34" charset="-122"/>
                  <a:ea typeface="微软雅黑" pitchFamily="34" charset="-122"/>
                </a:rPr>
                <a:t>varnish</a:t>
              </a:r>
              <a:endParaRPr lang="zh-CN" altLang="en-US" sz="800" b="1" dirty="0">
                <a:latin typeface="微软雅黑" pitchFamily="34" charset="-122"/>
                <a:ea typeface="微软雅黑" pitchFamily="34" charset="-122"/>
              </a:endParaRPr>
            </a:p>
          </p:txBody>
        </p:sp>
        <p:sp>
          <p:nvSpPr>
            <p:cNvPr id="217" name="圆角矩形 73"/>
            <p:cNvSpPr/>
            <p:nvPr/>
          </p:nvSpPr>
          <p:spPr>
            <a:xfrm>
              <a:off x="8537774" y="1844824"/>
              <a:ext cx="426714" cy="262514"/>
            </a:xfrm>
            <a:prstGeom prst="roundRect">
              <a:avLst/>
            </a:prstGeom>
            <a:solidFill>
              <a:srgbClr val="FF9196"/>
            </a:solidFill>
            <a:ln w="12700">
              <a:solidFill>
                <a:schemeClr val="tx1"/>
              </a:solidFill>
              <a:prstDash val="dash"/>
              <a:miter lim="800000"/>
              <a:headEnd/>
              <a:tailEnd/>
            </a:ln>
          </p:spPr>
          <p:txBody>
            <a:bodyPr wrap="none" anchor="ctr" anchorCtr="1"/>
            <a:lstStyle/>
            <a:p>
              <a:pPr algn="ctr"/>
              <a:r>
                <a:rPr lang="zh-CN" altLang="en-US" sz="1000" b="1" dirty="0" smtClean="0">
                  <a:latin typeface="微软雅黑" pitchFamily="34" charset="-122"/>
                  <a:ea typeface="微软雅黑" pitchFamily="34" charset="-122"/>
                </a:rPr>
                <a:t>异步化</a:t>
              </a:r>
              <a:endParaRPr lang="zh-CN" altLang="en-US" sz="1000" b="1" dirty="0">
                <a:latin typeface="微软雅黑" pitchFamily="34" charset="-122"/>
                <a:ea typeface="微软雅黑" pitchFamily="34" charset="-122"/>
              </a:endParaRPr>
            </a:p>
          </p:txBody>
        </p:sp>
        <p:sp>
          <p:nvSpPr>
            <p:cNvPr id="224" name="AutoShape 11"/>
            <p:cNvSpPr>
              <a:spLocks noChangeArrowheads="1"/>
            </p:cNvSpPr>
            <p:nvPr/>
          </p:nvSpPr>
          <p:spPr bwMode="auto">
            <a:xfrm>
              <a:off x="8388424" y="2348880"/>
              <a:ext cx="683568" cy="288032"/>
            </a:xfrm>
            <a:prstGeom prst="roundRect">
              <a:avLst>
                <a:gd name="adj" fmla="val 16667"/>
              </a:avLst>
            </a:prstGeom>
            <a:solidFill>
              <a:srgbClr val="D6E1BF"/>
            </a:solidFill>
            <a:ln w="12700">
              <a:solidFill>
                <a:schemeClr val="tx1"/>
              </a:solidFill>
              <a:prstDash val="dash"/>
              <a:miter lim="800000"/>
              <a:headEnd/>
              <a:tailEnd/>
            </a:ln>
            <a:extLst/>
          </p:spPr>
          <p:txBody>
            <a:bodyPr wrap="none" anchor="ctr" anchorCtr="1"/>
            <a:lstStyle/>
            <a:p>
              <a:pPr algn="ctr"/>
              <a:r>
                <a:rPr lang="en-US" altLang="zh-CN" sz="1000" dirty="0" smtClean="0">
                  <a:latin typeface="微软雅黑" pitchFamily="34" charset="-122"/>
                  <a:ea typeface="微软雅黑" pitchFamily="34" charset="-122"/>
                </a:rPr>
                <a:t>nginx</a:t>
              </a:r>
              <a:endParaRPr lang="en-US" altLang="zh-CN" sz="1000" dirty="0">
                <a:latin typeface="微软雅黑" pitchFamily="34" charset="-122"/>
                <a:ea typeface="微软雅黑" pitchFamily="34" charset="-122"/>
              </a:endParaRPr>
            </a:p>
          </p:txBody>
        </p:sp>
        <p:cxnSp>
          <p:nvCxnSpPr>
            <p:cNvPr id="227" name="Straight Arrow Connector 226"/>
            <p:cNvCxnSpPr>
              <a:stCxn id="217" idx="2"/>
              <a:endCxn id="224" idx="0"/>
            </p:cNvCxnSpPr>
            <p:nvPr/>
          </p:nvCxnSpPr>
          <p:spPr>
            <a:xfrm flipH="1">
              <a:off x="8730208" y="2107338"/>
              <a:ext cx="20923" cy="241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170" name="Picture 2"/>
            <p:cNvPicPr>
              <a:picLocks noChangeAspect="1" noChangeArrowheads="1"/>
            </p:cNvPicPr>
            <p:nvPr/>
          </p:nvPicPr>
          <p:blipFill>
            <a:blip r:embed="rId3" cstate="print"/>
            <a:srcRect/>
            <a:stretch>
              <a:fillRect/>
            </a:stretch>
          </p:blipFill>
          <p:spPr bwMode="auto">
            <a:xfrm>
              <a:off x="8264849" y="1124744"/>
              <a:ext cx="879151" cy="523304"/>
            </a:xfrm>
            <a:prstGeom prst="rect">
              <a:avLst/>
            </a:prstGeom>
            <a:noFill/>
            <a:ln w="9525">
              <a:noFill/>
              <a:miter lim="800000"/>
              <a:headEnd/>
              <a:tailEnd/>
            </a:ln>
          </p:spPr>
        </p:pic>
        <p:cxnSp>
          <p:nvCxnSpPr>
            <p:cNvPr id="202" name="Straight Arrow Connector 201"/>
            <p:cNvCxnSpPr>
              <a:stCxn id="224" idx="2"/>
              <a:endCxn id="204" idx="0"/>
            </p:cNvCxnSpPr>
            <p:nvPr/>
          </p:nvCxnSpPr>
          <p:spPr>
            <a:xfrm>
              <a:off x="8730208" y="263691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611560" y="44624"/>
            <a:ext cx="4320480" cy="4462760"/>
          </a:xfrm>
          <a:prstGeom prst="rect">
            <a:avLst/>
          </a:prstGeom>
          <a:noFill/>
        </p:spPr>
        <p:txBody>
          <a:bodyPr wrap="square" rtlCol="0">
            <a:spAutoFit/>
          </a:bodyPr>
          <a:lstStyle/>
          <a:p>
            <a:pPr>
              <a:buClr>
                <a:srgbClr val="C00000"/>
              </a:buClr>
            </a:pPr>
            <a:r>
              <a:rPr lang="en-US" altLang="zh-CN" b="1" dirty="0" smtClean="0">
                <a:latin typeface="微软雅黑" pitchFamily="34" charset="-122"/>
                <a:ea typeface="微软雅黑" pitchFamily="34" charset="-122"/>
              </a:rPr>
              <a:t>3.1 </a:t>
            </a:r>
            <a:r>
              <a:rPr lang="zh-CN" altLang="en-US" b="1" dirty="0" smtClean="0">
                <a:latin typeface="微软雅黑" pitchFamily="34" charset="-122"/>
                <a:ea typeface="微软雅黑" pitchFamily="34" charset="-122"/>
              </a:rPr>
              <a:t>重大业务模型升级及系统架构调整</a:t>
            </a:r>
            <a:endParaRPr lang="en-US" altLang="zh-CN" b="1" dirty="0" smtClean="0">
              <a:latin typeface="微软雅黑" pitchFamily="34" charset="-122"/>
              <a:ea typeface="微软雅黑" pitchFamily="34" charset="-122"/>
            </a:endParaRPr>
          </a:p>
          <a:p>
            <a:pPr marL="0" lvl="1">
              <a:buClr>
                <a:srgbClr val="C00000"/>
              </a:buClr>
            </a:pPr>
            <a:r>
              <a:rPr lang="en-US" altLang="zh-CN" dirty="0" smtClean="0">
                <a:latin typeface="微软雅黑" pitchFamily="34" charset="-122"/>
                <a:ea typeface="微软雅黑" pitchFamily="34" charset="-122"/>
              </a:rPr>
              <a:t>      3.1.1 </a:t>
            </a:r>
            <a:r>
              <a:rPr lang="zh-CN" altLang="en-US" dirty="0" smtClean="0">
                <a:latin typeface="微软雅黑" pitchFamily="34" charset="-122"/>
                <a:ea typeface="微软雅黑" pitchFamily="34" charset="-122"/>
              </a:rPr>
              <a:t>店铺模型升级</a:t>
            </a:r>
            <a:endParaRPr lang="en-US" altLang="zh-CN" dirty="0" smtClean="0">
              <a:latin typeface="微软雅黑" pitchFamily="34" charset="-122"/>
              <a:ea typeface="微软雅黑" pitchFamily="34" charset="-122"/>
            </a:endParaRPr>
          </a:p>
          <a:p>
            <a:pPr marL="0" lvl="1">
              <a:buClr>
                <a:srgbClr val="C00000"/>
              </a:buClr>
            </a:pPr>
            <a:r>
              <a:rPr lang="en-US" altLang="zh-CN" dirty="0" smtClean="0">
                <a:latin typeface="微软雅黑" pitchFamily="34" charset="-122"/>
                <a:ea typeface="微软雅黑" pitchFamily="34" charset="-122"/>
              </a:rPr>
              <a:t>      3.1.2 </a:t>
            </a:r>
            <a:r>
              <a:rPr lang="zh-CN" altLang="en-US" dirty="0" smtClean="0">
                <a:latin typeface="微软雅黑" pitchFamily="34" charset="-122"/>
                <a:ea typeface="微软雅黑" pitchFamily="34" charset="-122"/>
              </a:rPr>
              <a:t>店铺迁移</a:t>
            </a:r>
            <a:endParaRPr lang="en-US" altLang="zh-CN" dirty="0" smtClean="0">
              <a:latin typeface="微软雅黑" pitchFamily="34" charset="-122"/>
              <a:ea typeface="微软雅黑" pitchFamily="34" charset="-122"/>
            </a:endParaRPr>
          </a:p>
          <a:p>
            <a:pPr marL="0" lvl="1">
              <a:buClr>
                <a:srgbClr val="C00000"/>
              </a:buClr>
            </a:pPr>
            <a:r>
              <a:rPr lang="en-US" altLang="zh-CN" dirty="0" smtClean="0">
                <a:latin typeface="微软雅黑" pitchFamily="34" charset="-122"/>
                <a:ea typeface="微软雅黑" pitchFamily="34" charset="-122"/>
              </a:rPr>
              <a:t>      3.1.3 </a:t>
            </a:r>
            <a:r>
              <a:rPr lang="zh-CN" altLang="en-US" dirty="0" smtClean="0">
                <a:latin typeface="微软雅黑" pitchFamily="34" charset="-122"/>
                <a:ea typeface="微软雅黑" pitchFamily="34" charset="-122"/>
              </a:rPr>
              <a:t>服务端渲染</a:t>
            </a:r>
            <a:endParaRPr lang="en-US" altLang="zh-CN" dirty="0" smtClean="0">
              <a:latin typeface="微软雅黑" pitchFamily="34" charset="-122"/>
              <a:ea typeface="微软雅黑" pitchFamily="34" charset="-122"/>
            </a:endParaRPr>
          </a:p>
          <a:p>
            <a:pPr marL="0" lvl="1">
              <a:buClr>
                <a:srgbClr val="C00000"/>
              </a:buClr>
            </a:pPr>
            <a:r>
              <a:rPr lang="en-US" altLang="zh-CN" b="1" dirty="0" smtClean="0">
                <a:latin typeface="微软雅黑" pitchFamily="34" charset="-122"/>
                <a:ea typeface="微软雅黑" pitchFamily="34" charset="-122"/>
              </a:rPr>
              <a:t>3.2 </a:t>
            </a:r>
            <a:r>
              <a:rPr lang="zh-CN" altLang="en-US" b="1" dirty="0" smtClean="0">
                <a:latin typeface="微软雅黑" pitchFamily="34" charset="-122"/>
                <a:ea typeface="微软雅黑" pitchFamily="34" charset="-122"/>
              </a:rPr>
              <a:t>基础保障</a:t>
            </a:r>
            <a:endParaRPr lang="en-US" altLang="zh-CN" b="1" dirty="0" smtClean="0">
              <a:latin typeface="微软雅黑" pitchFamily="34" charset="-122"/>
              <a:ea typeface="微软雅黑" pitchFamily="34" charset="-122"/>
            </a:endParaRPr>
          </a:p>
          <a:p>
            <a:pPr marL="0" lvl="1">
              <a:buClr>
                <a:srgbClr val="C00000"/>
              </a:buClr>
            </a:pPr>
            <a:r>
              <a:rPr lang="en-US" altLang="zh-CN" b="1"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     3.2.1 </a:t>
            </a:r>
            <a:r>
              <a:rPr lang="zh-CN" altLang="en-US" dirty="0" smtClean="0">
                <a:latin typeface="微软雅黑" pitchFamily="34" charset="-122"/>
                <a:ea typeface="微软雅黑" pitchFamily="34" charset="-122"/>
              </a:rPr>
              <a:t>构筑安全防控体系</a:t>
            </a:r>
            <a:endParaRPr lang="en-US" altLang="zh-CN" dirty="0" smtClean="0">
              <a:latin typeface="微软雅黑" pitchFamily="34" charset="-122"/>
              <a:ea typeface="微软雅黑" pitchFamily="34" charset="-122"/>
            </a:endParaRPr>
          </a:p>
          <a:p>
            <a:pPr marL="0" lvl="1">
              <a:buClr>
                <a:srgbClr val="C00000"/>
              </a:buClr>
            </a:pPr>
            <a:r>
              <a:rPr lang="en-US" altLang="zh-CN" dirty="0" smtClean="0">
                <a:latin typeface="微软雅黑" pitchFamily="34" charset="-122"/>
                <a:ea typeface="微软雅黑" pitchFamily="34" charset="-122"/>
              </a:rPr>
              <a:t>      3.2.2 </a:t>
            </a:r>
            <a:r>
              <a:rPr lang="zh-CN" altLang="en-US" dirty="0" smtClean="0">
                <a:latin typeface="微软雅黑" pitchFamily="34" charset="-122"/>
                <a:ea typeface="微软雅黑" pitchFamily="34" charset="-122"/>
              </a:rPr>
              <a:t>稳定性与性能优化</a:t>
            </a:r>
            <a:endParaRPr lang="en-US" altLang="zh-CN" b="1" dirty="0" smtClean="0">
              <a:latin typeface="微软雅黑" pitchFamily="34" charset="-122"/>
              <a:ea typeface="微软雅黑" pitchFamily="34" charset="-122"/>
            </a:endParaRPr>
          </a:p>
          <a:p>
            <a:pPr marL="0" lvl="1">
              <a:buClr>
                <a:srgbClr val="C00000"/>
              </a:buClr>
            </a:pPr>
            <a:r>
              <a:rPr lang="en-US" altLang="zh-CN" b="1" dirty="0" smtClean="0">
                <a:latin typeface="微软雅黑" pitchFamily="34" charset="-122"/>
                <a:ea typeface="微软雅黑" pitchFamily="34" charset="-122"/>
              </a:rPr>
              <a:t>3.3 </a:t>
            </a:r>
            <a:r>
              <a:rPr lang="zh-CN" altLang="en-US" b="1" dirty="0" smtClean="0">
                <a:latin typeface="微软雅黑" pitchFamily="34" charset="-122"/>
                <a:ea typeface="微软雅黑" pitchFamily="34" charset="-122"/>
              </a:rPr>
              <a:t>重要业务项目</a:t>
            </a:r>
            <a:endParaRPr lang="en-US" altLang="zh-CN" b="1" dirty="0" smtClean="0">
              <a:latin typeface="微软雅黑" pitchFamily="34" charset="-122"/>
              <a:ea typeface="微软雅黑" pitchFamily="34" charset="-122"/>
            </a:endParaRPr>
          </a:p>
          <a:p>
            <a:pPr marL="0" lvl="1">
              <a:buClr>
                <a:srgbClr val="C00000"/>
              </a:buClr>
            </a:pPr>
            <a:r>
              <a:rPr lang="en-US" altLang="zh-CN" b="1"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3.3.1 </a:t>
            </a:r>
            <a:r>
              <a:rPr lang="zh-CN" altLang="en-US" dirty="0" smtClean="0">
                <a:latin typeface="微软雅黑" pitchFamily="34" charset="-122"/>
                <a:ea typeface="微软雅黑" pitchFamily="34" charset="-122"/>
              </a:rPr>
              <a:t>三方建站平台</a:t>
            </a:r>
            <a:endParaRPr lang="en-US" altLang="zh-CN" dirty="0" smtClean="0">
              <a:latin typeface="微软雅黑" pitchFamily="34" charset="-122"/>
              <a:ea typeface="微软雅黑" pitchFamily="34" charset="-122"/>
            </a:endParaRPr>
          </a:p>
          <a:p>
            <a:pPr marL="0" lvl="1">
              <a:buClr>
                <a:srgbClr val="C00000"/>
              </a:buClr>
            </a:pPr>
            <a:r>
              <a:rPr lang="en-US" altLang="zh-CN" dirty="0" smtClean="0">
                <a:latin typeface="微软雅黑" pitchFamily="34" charset="-122"/>
                <a:ea typeface="微软雅黑" pitchFamily="34" charset="-122"/>
              </a:rPr>
              <a:t>      3.3.2 O2O</a:t>
            </a:r>
            <a:r>
              <a:rPr lang="zh-CN" altLang="en-US" dirty="0" smtClean="0">
                <a:latin typeface="微软雅黑" pitchFamily="34" charset="-122"/>
                <a:ea typeface="微软雅黑" pitchFamily="34" charset="-122"/>
              </a:rPr>
              <a:t>无线装修项目</a:t>
            </a:r>
            <a:endParaRPr lang="en-US" altLang="zh-CN" dirty="0" smtClean="0">
              <a:latin typeface="微软雅黑" pitchFamily="34" charset="-122"/>
              <a:ea typeface="微软雅黑" pitchFamily="34" charset="-122"/>
            </a:endParaRPr>
          </a:p>
          <a:p>
            <a:pPr marL="0" lvl="1">
              <a:buClr>
                <a:srgbClr val="C00000"/>
              </a:buClr>
            </a:pPr>
            <a:r>
              <a:rPr lang="en-US" altLang="zh-CN" dirty="0" smtClean="0">
                <a:latin typeface="微软雅黑" pitchFamily="34" charset="-122"/>
                <a:ea typeface="微软雅黑" pitchFamily="34" charset="-122"/>
              </a:rPr>
              <a:t>      3.3.3 </a:t>
            </a:r>
            <a:r>
              <a:rPr lang="zh-CN" altLang="en-US" dirty="0" smtClean="0">
                <a:latin typeface="微软雅黑" pitchFamily="34" charset="-122"/>
                <a:ea typeface="微软雅黑" pitchFamily="34" charset="-122"/>
              </a:rPr>
              <a:t>无线店铺</a:t>
            </a:r>
            <a:r>
              <a:rPr lang="en-US" altLang="zh-CN" dirty="0" smtClean="0">
                <a:latin typeface="微软雅黑" pitchFamily="34" charset="-122"/>
                <a:ea typeface="微软雅黑" pitchFamily="34" charset="-122"/>
              </a:rPr>
              <a:t>2.0</a:t>
            </a:r>
            <a:r>
              <a:rPr lang="zh-CN" altLang="en-US" dirty="0" smtClean="0">
                <a:latin typeface="微软雅黑" pitchFamily="34" charset="-122"/>
                <a:ea typeface="微软雅黑" pitchFamily="34" charset="-122"/>
              </a:rPr>
              <a:t>项目</a:t>
            </a:r>
            <a:endParaRPr lang="en-US" altLang="zh-CN" dirty="0" smtClean="0">
              <a:latin typeface="微软雅黑" pitchFamily="34" charset="-122"/>
              <a:ea typeface="微软雅黑" pitchFamily="34" charset="-122"/>
            </a:endParaRPr>
          </a:p>
          <a:p>
            <a:pPr marL="0" lvl="1">
              <a:buClr>
                <a:srgbClr val="C00000"/>
              </a:buClr>
            </a:pPr>
            <a:r>
              <a:rPr lang="en-US" altLang="zh-CN" dirty="0" smtClean="0">
                <a:latin typeface="微软雅黑" pitchFamily="34" charset="-122"/>
                <a:ea typeface="微软雅黑" pitchFamily="34" charset="-122"/>
              </a:rPr>
              <a:t>      3.3.4 </a:t>
            </a:r>
            <a:r>
              <a:rPr lang="zh-CN" altLang="en-US" dirty="0" smtClean="0">
                <a:latin typeface="微软雅黑" pitchFamily="34" charset="-122"/>
                <a:ea typeface="微软雅黑" pitchFamily="34" charset="-122"/>
              </a:rPr>
              <a:t>活动中心项目</a:t>
            </a:r>
            <a:endParaRPr lang="en-US" altLang="zh-CN" dirty="0" smtClean="0">
              <a:latin typeface="微软雅黑" pitchFamily="34" charset="-122"/>
              <a:ea typeface="微软雅黑" pitchFamily="34" charset="-122"/>
            </a:endParaRPr>
          </a:p>
          <a:p>
            <a:pPr marL="0" lvl="1">
              <a:buClr>
                <a:srgbClr val="C00000"/>
              </a:buClr>
            </a:pPr>
            <a:r>
              <a:rPr lang="en-US" altLang="zh-CN" b="1" dirty="0" smtClean="0">
                <a:latin typeface="微软雅黑" pitchFamily="34" charset="-122"/>
                <a:ea typeface="微软雅黑" pitchFamily="34" charset="-122"/>
              </a:rPr>
              <a:t>3.4 </a:t>
            </a:r>
            <a:r>
              <a:rPr lang="zh-CN" altLang="en-US" b="1" dirty="0" smtClean="0">
                <a:latin typeface="微软雅黑" pitchFamily="34" charset="-122"/>
                <a:ea typeface="微软雅黑" pitchFamily="34" charset="-122"/>
              </a:rPr>
              <a:t>其他项目</a:t>
            </a:r>
            <a:endParaRPr lang="en-US" altLang="zh-CN" b="1" dirty="0" smtClean="0">
              <a:latin typeface="微软雅黑" pitchFamily="34" charset="-122"/>
              <a:ea typeface="微软雅黑" pitchFamily="34" charset="-122"/>
            </a:endParaRPr>
          </a:p>
          <a:p>
            <a:pPr marL="0" lvl="1">
              <a:buClr>
                <a:srgbClr val="C00000"/>
              </a:buClr>
            </a:pPr>
            <a:r>
              <a:rPr lang="en-US" altLang="zh-CN" b="1" dirty="0" smtClean="0">
                <a:latin typeface="微软雅黑" pitchFamily="34" charset="-122"/>
                <a:ea typeface="微软雅黑" pitchFamily="34" charset="-122"/>
              </a:rPr>
              <a:t>3.5 </a:t>
            </a:r>
            <a:r>
              <a:rPr lang="zh-CN" altLang="en-US" b="1" dirty="0" smtClean="0">
                <a:latin typeface="微软雅黑" pitchFamily="34" charset="-122"/>
                <a:ea typeface="微软雅黑" pitchFamily="34" charset="-122"/>
              </a:rPr>
              <a:t>总结</a:t>
            </a:r>
            <a:endParaRPr lang="en-US" altLang="zh-CN" b="1" dirty="0" smtClean="0">
              <a:latin typeface="微软雅黑" pitchFamily="34" charset="-122"/>
              <a:ea typeface="微软雅黑" pitchFamily="34" charset="-122"/>
            </a:endParaRPr>
          </a:p>
          <a:p>
            <a:pPr marL="0" lvl="1">
              <a:buClr>
                <a:srgbClr val="C00000"/>
              </a:buClr>
            </a:pPr>
            <a:endParaRPr lang="en-US" altLang="zh-CN" dirty="0" smtClean="0">
              <a:latin typeface="微软雅黑" pitchFamily="34" charset="-122"/>
              <a:ea typeface="微软雅黑" pitchFamily="34" charset="-122"/>
            </a:endParaRPr>
          </a:p>
          <a:p>
            <a:pPr lvl="1" indent="-268288">
              <a:buClr>
                <a:srgbClr val="C00000"/>
              </a:buClr>
              <a:buFont typeface="Wingdings" pitchFamily="2" charset="2"/>
              <a:buChar char="§"/>
            </a:pPr>
            <a:endParaRPr lang="en-US" altLang="zh-CN" sz="1400" dirty="0" smtClean="0">
              <a:latin typeface="微软雅黑" pitchFamily="34" charset="-122"/>
              <a:ea typeface="微软雅黑" pitchFamily="34" charset="-122"/>
            </a:endParaRPr>
          </a:p>
        </p:txBody>
      </p:sp>
      <p:grpSp>
        <p:nvGrpSpPr>
          <p:cNvPr id="9" name="Group 33"/>
          <p:cNvGrpSpPr/>
          <p:nvPr/>
        </p:nvGrpSpPr>
        <p:grpSpPr>
          <a:xfrm>
            <a:off x="5120952" y="373650"/>
            <a:ext cx="3627512" cy="6223702"/>
            <a:chOff x="5120952" y="373650"/>
            <a:chExt cx="3627512" cy="6223702"/>
          </a:xfrm>
        </p:grpSpPr>
        <p:sp>
          <p:nvSpPr>
            <p:cNvPr id="10" name="矩形 27"/>
            <p:cNvSpPr/>
            <p:nvPr/>
          </p:nvSpPr>
          <p:spPr>
            <a:xfrm>
              <a:off x="5120952" y="2924944"/>
              <a:ext cx="3627512" cy="10315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ea typeface="微软雅黑" pitchFamily="34" charset="-122"/>
                </a:rPr>
                <a:t>主要项目</a:t>
              </a:r>
              <a:endParaRPr lang="zh-CN" altLang="en-US" sz="4000" dirty="0">
                <a:ea typeface="微软雅黑" pitchFamily="34" charset="-122"/>
              </a:endParaRPr>
            </a:p>
          </p:txBody>
        </p:sp>
        <p:grpSp>
          <p:nvGrpSpPr>
            <p:cNvPr id="11" name="组合 29"/>
            <p:cNvGrpSpPr/>
            <p:nvPr/>
          </p:nvGrpSpPr>
          <p:grpSpPr>
            <a:xfrm>
              <a:off x="5120952" y="1556792"/>
              <a:ext cx="3627512" cy="1087671"/>
              <a:chOff x="5148064" y="252738"/>
              <a:chExt cx="3627512" cy="1577718"/>
            </a:xfrm>
          </p:grpSpPr>
          <p:sp>
            <p:nvSpPr>
              <p:cNvPr id="20" name="矩形 30"/>
              <p:cNvSpPr/>
              <p:nvPr/>
            </p:nvSpPr>
            <p:spPr>
              <a:xfrm>
                <a:off x="5148064" y="252738"/>
                <a:ext cx="3627512" cy="14287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ea typeface="微软雅黑" pitchFamily="34" charset="-122"/>
                  </a:rPr>
                  <a:t>店铺架构</a:t>
                </a:r>
                <a:endParaRPr lang="zh-CN" altLang="en-US" sz="4000" dirty="0">
                  <a:ea typeface="微软雅黑" pitchFamily="34" charset="-122"/>
                </a:endParaRPr>
              </a:p>
            </p:txBody>
          </p:sp>
          <p:sp>
            <p:nvSpPr>
              <p:cNvPr id="21" name="TextBox 20"/>
              <p:cNvSpPr txBox="1"/>
              <p:nvPr/>
            </p:nvSpPr>
            <p:spPr>
              <a:xfrm>
                <a:off x="5247184" y="357189"/>
                <a:ext cx="623458" cy="1473267"/>
              </a:xfrm>
              <a:prstGeom prst="rect">
                <a:avLst/>
              </a:prstGeom>
              <a:noFill/>
            </p:spPr>
            <p:txBody>
              <a:bodyPr wrap="square" rtlCol="0">
                <a:spAutoFit/>
              </a:bodyPr>
              <a:lstStyle/>
              <a:p>
                <a:r>
                  <a:rPr lang="en-US" altLang="zh-CN" sz="6000" dirty="0" smtClean="0">
                    <a:solidFill>
                      <a:schemeClr val="bg1">
                        <a:lumMod val="65000"/>
                      </a:schemeClr>
                    </a:solidFill>
                    <a:latin typeface="Impact" pitchFamily="34" charset="0"/>
                    <a:ea typeface="华文琥珀" pitchFamily="2" charset="-122"/>
                  </a:rPr>
                  <a:t>2</a:t>
                </a:r>
                <a:endParaRPr lang="zh-CN" altLang="en-US" sz="6000" dirty="0">
                  <a:solidFill>
                    <a:schemeClr val="bg1">
                      <a:lumMod val="65000"/>
                    </a:schemeClr>
                  </a:solidFill>
                  <a:latin typeface="Impact" pitchFamily="34" charset="0"/>
                  <a:ea typeface="华文琥珀" pitchFamily="2" charset="-122"/>
                </a:endParaRPr>
              </a:p>
            </p:txBody>
          </p:sp>
        </p:grpSp>
        <p:grpSp>
          <p:nvGrpSpPr>
            <p:cNvPr id="12" name="组合 32"/>
            <p:cNvGrpSpPr/>
            <p:nvPr/>
          </p:nvGrpSpPr>
          <p:grpSpPr>
            <a:xfrm>
              <a:off x="5120952" y="4149080"/>
              <a:ext cx="3627512" cy="1080120"/>
              <a:chOff x="5148064" y="2132856"/>
              <a:chExt cx="3627512" cy="1428760"/>
            </a:xfrm>
          </p:grpSpPr>
          <p:sp>
            <p:nvSpPr>
              <p:cNvPr id="18" name="矩形 33"/>
              <p:cNvSpPr/>
              <p:nvPr/>
            </p:nvSpPr>
            <p:spPr>
              <a:xfrm>
                <a:off x="5148064" y="2132856"/>
                <a:ext cx="3627512" cy="14287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ea typeface="微软雅黑" pitchFamily="34" charset="-122"/>
                  </a:rPr>
                  <a:t>  晋升理由</a:t>
                </a:r>
                <a:endParaRPr lang="zh-CN" altLang="en-US" sz="4000" dirty="0">
                  <a:ea typeface="微软雅黑" pitchFamily="34" charset="-122"/>
                </a:endParaRPr>
              </a:p>
            </p:txBody>
          </p:sp>
          <p:sp>
            <p:nvSpPr>
              <p:cNvPr id="19" name="TextBox 18"/>
              <p:cNvSpPr txBox="1"/>
              <p:nvPr/>
            </p:nvSpPr>
            <p:spPr>
              <a:xfrm>
                <a:off x="5316694" y="2204864"/>
                <a:ext cx="623458" cy="1015663"/>
              </a:xfrm>
              <a:prstGeom prst="rect">
                <a:avLst/>
              </a:prstGeom>
              <a:noFill/>
            </p:spPr>
            <p:txBody>
              <a:bodyPr wrap="square" rtlCol="0">
                <a:spAutoFit/>
              </a:bodyPr>
              <a:lstStyle/>
              <a:p>
                <a:r>
                  <a:rPr lang="en-US" altLang="zh-CN" sz="6000" dirty="0" smtClean="0">
                    <a:solidFill>
                      <a:schemeClr val="bg1">
                        <a:lumMod val="65000"/>
                      </a:schemeClr>
                    </a:solidFill>
                    <a:latin typeface="Impact" pitchFamily="34" charset="0"/>
                    <a:ea typeface="华文琥珀" pitchFamily="2" charset="-122"/>
                  </a:rPr>
                  <a:t>4</a:t>
                </a:r>
                <a:endParaRPr lang="zh-CN" altLang="en-US" sz="6000" dirty="0">
                  <a:solidFill>
                    <a:schemeClr val="bg1">
                      <a:lumMod val="65000"/>
                    </a:schemeClr>
                  </a:solidFill>
                  <a:latin typeface="Impact" pitchFamily="34" charset="0"/>
                  <a:ea typeface="华文琥珀" pitchFamily="2" charset="-122"/>
                </a:endParaRPr>
              </a:p>
            </p:txBody>
          </p:sp>
        </p:grpSp>
        <p:sp>
          <p:nvSpPr>
            <p:cNvPr id="13" name="矩形 33"/>
            <p:cNvSpPr/>
            <p:nvPr/>
          </p:nvSpPr>
          <p:spPr>
            <a:xfrm>
              <a:off x="5120952" y="5517232"/>
              <a:ext cx="3627512" cy="10801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ea typeface="微软雅黑" pitchFamily="34" charset="-122"/>
                </a:rPr>
                <a:t>   未来展望</a:t>
              </a:r>
              <a:endParaRPr lang="zh-CN" altLang="en-US" sz="4000" dirty="0">
                <a:ea typeface="微软雅黑" pitchFamily="34" charset="-122"/>
              </a:endParaRPr>
            </a:p>
          </p:txBody>
        </p:sp>
        <p:grpSp>
          <p:nvGrpSpPr>
            <p:cNvPr id="14" name="组合 26"/>
            <p:cNvGrpSpPr/>
            <p:nvPr/>
          </p:nvGrpSpPr>
          <p:grpSpPr>
            <a:xfrm>
              <a:off x="5120952" y="373650"/>
              <a:ext cx="3627512" cy="3638965"/>
              <a:chOff x="5148064" y="2132856"/>
              <a:chExt cx="3627512" cy="3638965"/>
            </a:xfrm>
          </p:grpSpPr>
          <p:sp>
            <p:nvSpPr>
              <p:cNvPr id="15" name="矩形 27"/>
              <p:cNvSpPr/>
              <p:nvPr/>
            </p:nvSpPr>
            <p:spPr>
              <a:xfrm>
                <a:off x="5148064" y="2132856"/>
                <a:ext cx="3627512" cy="103157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ea typeface="微软雅黑" pitchFamily="34" charset="-122"/>
                  </a:rPr>
                  <a:t>淘宝经历</a:t>
                </a:r>
                <a:endParaRPr lang="zh-CN" altLang="en-US" sz="4000" dirty="0">
                  <a:ea typeface="微软雅黑" pitchFamily="34" charset="-122"/>
                </a:endParaRPr>
              </a:p>
            </p:txBody>
          </p:sp>
          <p:sp>
            <p:nvSpPr>
              <p:cNvPr id="16" name="TextBox 15"/>
              <p:cNvSpPr txBox="1"/>
              <p:nvPr/>
            </p:nvSpPr>
            <p:spPr>
              <a:xfrm>
                <a:off x="5247184" y="4756158"/>
                <a:ext cx="623458" cy="1015663"/>
              </a:xfrm>
              <a:prstGeom prst="rect">
                <a:avLst/>
              </a:prstGeom>
              <a:noFill/>
            </p:spPr>
            <p:txBody>
              <a:bodyPr wrap="square" rtlCol="0">
                <a:spAutoFit/>
              </a:bodyPr>
              <a:lstStyle/>
              <a:p>
                <a:r>
                  <a:rPr lang="en-US" altLang="zh-CN" sz="6000" dirty="0" smtClean="0">
                    <a:latin typeface="Impact" pitchFamily="34" charset="0"/>
                    <a:ea typeface="华文琥珀" pitchFamily="2" charset="-122"/>
                  </a:rPr>
                  <a:t>3</a:t>
                </a:r>
                <a:endParaRPr lang="zh-CN" altLang="en-US" sz="6000" dirty="0">
                  <a:latin typeface="Impact" pitchFamily="34" charset="0"/>
                  <a:ea typeface="华文琥珀" pitchFamily="2" charset="-122"/>
                </a:endParaRPr>
              </a:p>
            </p:txBody>
          </p:sp>
        </p:grpSp>
      </p:grpSp>
      <p:cxnSp>
        <p:nvCxnSpPr>
          <p:cNvPr id="22" name="直接连接符 18"/>
          <p:cNvCxnSpPr/>
          <p:nvPr/>
        </p:nvCxnSpPr>
        <p:spPr>
          <a:xfrm>
            <a:off x="323528" y="4005064"/>
            <a:ext cx="8424936" cy="0"/>
          </a:xfrm>
          <a:prstGeom prst="line">
            <a:avLst/>
          </a:prstGeom>
          <a:ln w="31750">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172678" y="397113"/>
            <a:ext cx="623458" cy="1015663"/>
          </a:xfrm>
          <a:prstGeom prst="rect">
            <a:avLst/>
          </a:prstGeom>
          <a:noFill/>
        </p:spPr>
        <p:txBody>
          <a:bodyPr wrap="square" rtlCol="0">
            <a:spAutoFit/>
          </a:bodyPr>
          <a:lstStyle/>
          <a:p>
            <a:r>
              <a:rPr lang="en-US" altLang="zh-CN" sz="6000" dirty="0" smtClean="0">
                <a:solidFill>
                  <a:schemeClr val="bg1">
                    <a:lumMod val="65000"/>
                  </a:schemeClr>
                </a:solidFill>
                <a:latin typeface="Impact" pitchFamily="34" charset="0"/>
                <a:ea typeface="华文琥珀" pitchFamily="2" charset="-122"/>
              </a:rPr>
              <a:t>1</a:t>
            </a:r>
            <a:endParaRPr lang="zh-CN" altLang="en-US" sz="6000" dirty="0">
              <a:solidFill>
                <a:schemeClr val="bg1">
                  <a:lumMod val="65000"/>
                </a:schemeClr>
              </a:solidFill>
              <a:latin typeface="Impact" pitchFamily="34" charset="0"/>
              <a:ea typeface="华文琥珀" pitchFamily="2" charset="-122"/>
            </a:endParaRPr>
          </a:p>
        </p:txBody>
      </p:sp>
      <p:sp>
        <p:nvSpPr>
          <p:cNvPr id="24" name="TextBox 23"/>
          <p:cNvSpPr txBox="1"/>
          <p:nvPr/>
        </p:nvSpPr>
        <p:spPr>
          <a:xfrm>
            <a:off x="5292080" y="5517232"/>
            <a:ext cx="623458" cy="1015663"/>
          </a:xfrm>
          <a:prstGeom prst="rect">
            <a:avLst/>
          </a:prstGeom>
          <a:noFill/>
        </p:spPr>
        <p:txBody>
          <a:bodyPr wrap="square" rtlCol="0">
            <a:spAutoFit/>
          </a:bodyPr>
          <a:lstStyle/>
          <a:p>
            <a:r>
              <a:rPr lang="en-US" altLang="zh-CN" sz="6000" dirty="0" smtClean="0">
                <a:solidFill>
                  <a:schemeClr val="bg1">
                    <a:lumMod val="65000"/>
                  </a:schemeClr>
                </a:solidFill>
                <a:latin typeface="Impact" pitchFamily="34" charset="0"/>
                <a:ea typeface="华文琥珀" pitchFamily="2" charset="-122"/>
              </a:rPr>
              <a:t>5</a:t>
            </a:r>
            <a:endParaRPr lang="zh-CN" altLang="en-US" sz="6000" dirty="0">
              <a:solidFill>
                <a:schemeClr val="bg1">
                  <a:lumMod val="65000"/>
                </a:schemeClr>
              </a:solidFill>
              <a:latin typeface="Impact" pitchFamily="34" charset="0"/>
              <a:ea typeface="华文琥珀"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a:xfrm>
            <a:off x="785818" y="476672"/>
            <a:ext cx="7286644" cy="596462"/>
            <a:chOff x="785818" y="476672"/>
            <a:chExt cx="7286644" cy="596462"/>
          </a:xfrm>
        </p:grpSpPr>
        <p:cxnSp>
          <p:nvCxnSpPr>
            <p:cNvPr id="6" name="直接连接符 5"/>
            <p:cNvCxnSpPr/>
            <p:nvPr/>
          </p:nvCxnSpPr>
          <p:spPr>
            <a:xfrm>
              <a:off x="785818" y="1071546"/>
              <a:ext cx="7286644" cy="1588"/>
            </a:xfrm>
            <a:prstGeom prst="line">
              <a:avLst/>
            </a:prstGeom>
            <a:ln w="2222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9294" y="476672"/>
              <a:ext cx="214314" cy="5715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itchFamily="34" charset="-122"/>
                <a:ea typeface="微软雅黑" pitchFamily="34" charset="-122"/>
              </a:endParaRPr>
            </a:p>
          </p:txBody>
        </p:sp>
        <p:sp>
          <p:nvSpPr>
            <p:cNvPr id="8" name="TextBox 7"/>
            <p:cNvSpPr txBox="1"/>
            <p:nvPr/>
          </p:nvSpPr>
          <p:spPr>
            <a:xfrm>
              <a:off x="1142976" y="519063"/>
              <a:ext cx="6741392" cy="461665"/>
            </a:xfrm>
            <a:prstGeom prst="rect">
              <a:avLst/>
            </a:prstGeom>
            <a:noFill/>
          </p:spPr>
          <p:txBody>
            <a:bodyPr wrap="square" rtlCol="0">
              <a:spAutoFit/>
            </a:bodyPr>
            <a:lstStyle/>
            <a:p>
              <a:r>
                <a:rPr lang="en-US" altLang="zh-CN" sz="2400" b="1" dirty="0" smtClean="0">
                  <a:latin typeface="微软雅黑" pitchFamily="34" charset="-122"/>
                  <a:ea typeface="微软雅黑" pitchFamily="34" charset="-122"/>
                </a:rPr>
                <a:t>3.1.1  </a:t>
              </a:r>
              <a:r>
                <a:rPr lang="zh-CN" altLang="en-US" sz="2400" b="1" dirty="0" smtClean="0">
                  <a:latin typeface="微软雅黑" pitchFamily="34" charset="-122"/>
                  <a:ea typeface="微软雅黑" pitchFamily="34" charset="-122"/>
                </a:rPr>
                <a:t>店铺业务模型升级</a:t>
              </a:r>
              <a:endParaRPr lang="en-US" altLang="zh-CN" sz="2400" b="1" dirty="0" smtClean="0">
                <a:latin typeface="微软雅黑" pitchFamily="34" charset="-122"/>
                <a:ea typeface="微软雅黑" pitchFamily="34" charset="-122"/>
              </a:endParaRPr>
            </a:p>
          </p:txBody>
        </p:sp>
      </p:grpSp>
      <p:sp>
        <p:nvSpPr>
          <p:cNvPr id="17" name="TextBox 16"/>
          <p:cNvSpPr txBox="1"/>
          <p:nvPr/>
        </p:nvSpPr>
        <p:spPr>
          <a:xfrm>
            <a:off x="539552" y="1124744"/>
            <a:ext cx="8064896" cy="1077218"/>
          </a:xfrm>
          <a:prstGeom prst="rect">
            <a:avLst/>
          </a:prstGeom>
          <a:noFill/>
        </p:spPr>
        <p:txBody>
          <a:bodyPr wrap="square" rtlCol="0">
            <a:spAutoFit/>
          </a:bodyPr>
          <a:lstStyle/>
          <a:p>
            <a:pPr>
              <a:buClr>
                <a:srgbClr val="C00000"/>
              </a:buClr>
            </a:pPr>
            <a:r>
              <a:rPr lang="zh-CN" altLang="en-US" sz="2400" b="1" dirty="0" smtClean="0">
                <a:latin typeface="微软雅黑" pitchFamily="34" charset="-122"/>
                <a:ea typeface="微软雅黑" pitchFamily="34" charset="-122"/>
              </a:rPr>
              <a:t>老模型存在的问题</a:t>
            </a:r>
            <a:endParaRPr lang="en-US" altLang="zh-CN" sz="2400" b="1" dirty="0" smtClean="0">
              <a:latin typeface="微软雅黑" pitchFamily="34" charset="-122"/>
              <a:ea typeface="微软雅黑" pitchFamily="34" charset="-122"/>
            </a:endParaRPr>
          </a:p>
          <a:p>
            <a:pPr>
              <a:buClr>
                <a:srgbClr val="C00000"/>
              </a:buClr>
              <a:buFont typeface="Wingdings" pitchFamily="2" charset="2"/>
              <a:buChar char="p"/>
            </a:pPr>
            <a:r>
              <a:rPr lang="zh-CN" altLang="en-US" sz="2000" dirty="0" smtClean="0">
                <a:latin typeface="微软雅黑" pitchFamily="34" charset="-122"/>
                <a:ea typeface="微软雅黑" pitchFamily="34" charset="-122"/>
              </a:rPr>
              <a:t>两套原型数据带来的渲染时大量分支判断，实现复杂</a:t>
            </a:r>
            <a:endParaRPr lang="en-US" altLang="zh-CN" sz="2000" dirty="0" smtClean="0">
              <a:latin typeface="微软雅黑" pitchFamily="34" charset="-122"/>
              <a:ea typeface="微软雅黑" pitchFamily="34" charset="-122"/>
            </a:endParaRPr>
          </a:p>
          <a:p>
            <a:pPr>
              <a:buClr>
                <a:srgbClr val="C00000"/>
              </a:buClr>
              <a:buFont typeface="Wingdings" pitchFamily="2" charset="2"/>
              <a:buChar char="p"/>
            </a:pPr>
            <a:r>
              <a:rPr lang="zh-CN" altLang="en-US" sz="2000" dirty="0" smtClean="0">
                <a:latin typeface="微软雅黑" pitchFamily="34" charset="-122"/>
                <a:ea typeface="微软雅黑" pitchFamily="34" charset="-122"/>
              </a:rPr>
              <a:t>受模型局限，业务接入的开发维护成本越来越高</a:t>
            </a:r>
            <a:endParaRPr lang="en-US" altLang="zh-CN" dirty="0" smtClean="0">
              <a:latin typeface="微软雅黑" pitchFamily="34" charset="-122"/>
              <a:ea typeface="微软雅黑" pitchFamily="34" charset="-122"/>
            </a:endParaRPr>
          </a:p>
        </p:txBody>
      </p:sp>
      <p:grpSp>
        <p:nvGrpSpPr>
          <p:cNvPr id="337" name="Group 336"/>
          <p:cNvGrpSpPr/>
          <p:nvPr/>
        </p:nvGrpSpPr>
        <p:grpSpPr>
          <a:xfrm>
            <a:off x="971600" y="2204864"/>
            <a:ext cx="6840760" cy="4608512"/>
            <a:chOff x="274922" y="2132856"/>
            <a:chExt cx="3816424" cy="4608512"/>
          </a:xfrm>
        </p:grpSpPr>
        <p:sp>
          <p:nvSpPr>
            <p:cNvPr id="175" name="Rounded Rectangle 174"/>
            <p:cNvSpPr/>
            <p:nvPr/>
          </p:nvSpPr>
          <p:spPr>
            <a:xfrm>
              <a:off x="274922" y="2132856"/>
              <a:ext cx="3816424" cy="4608512"/>
            </a:xfrm>
            <a:prstGeom prst="roundRect">
              <a:avLst>
                <a:gd name="adj" fmla="val 2780"/>
              </a:avLst>
            </a:prstGeom>
            <a:solidFill>
              <a:srgbClr val="F4F5D2">
                <a:alpha val="5000"/>
              </a:srgbClr>
            </a:solidFill>
            <a:ln w="12700">
              <a:solidFill>
                <a:schemeClr val="tx1"/>
              </a:solidFill>
              <a:prstDash val="dash"/>
              <a:miter lim="800000"/>
              <a:headEnd/>
              <a:tailEnd/>
            </a:ln>
          </p:spPr>
          <p:txBody>
            <a:bodyPr wrap="none" anchorCtr="1"/>
            <a:lstStyle/>
            <a:p>
              <a:pPr algn="ctr"/>
              <a:endParaRPr lang="en-US" altLang="zh-CN" sz="1400">
                <a:latin typeface="微软雅黑" pitchFamily="34" charset="-122"/>
                <a:ea typeface="微软雅黑" pitchFamily="34" charset="-122"/>
              </a:endParaRPr>
            </a:p>
          </p:txBody>
        </p:sp>
        <p:grpSp>
          <p:nvGrpSpPr>
            <p:cNvPr id="92" name="Group 91"/>
            <p:cNvGrpSpPr/>
            <p:nvPr/>
          </p:nvGrpSpPr>
          <p:grpSpPr>
            <a:xfrm>
              <a:off x="395536" y="2204865"/>
              <a:ext cx="3456384" cy="4464496"/>
              <a:chOff x="1619672" y="1915652"/>
              <a:chExt cx="3456384" cy="4537684"/>
            </a:xfrm>
          </p:grpSpPr>
          <p:sp>
            <p:nvSpPr>
              <p:cNvPr id="93" name="Rectangle 18"/>
              <p:cNvSpPr/>
              <p:nvPr/>
            </p:nvSpPr>
            <p:spPr>
              <a:xfrm>
                <a:off x="1979712" y="6093296"/>
                <a:ext cx="1008112" cy="36004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latin typeface="微软雅黑" pitchFamily="34" charset="-122"/>
                    <a:ea typeface="微软雅黑" pitchFamily="34" charset="-122"/>
                  </a:rPr>
                  <a:t>设计师皮肤</a:t>
                </a:r>
                <a:endParaRPr lang="en-US" sz="1000" dirty="0">
                  <a:solidFill>
                    <a:schemeClr val="tx1"/>
                  </a:solidFill>
                  <a:latin typeface="微软雅黑" pitchFamily="34" charset="-122"/>
                  <a:ea typeface="微软雅黑" pitchFamily="34" charset="-122"/>
                </a:endParaRPr>
              </a:p>
            </p:txBody>
          </p:sp>
          <p:sp>
            <p:nvSpPr>
              <p:cNvPr id="94" name="Rectangle 93"/>
              <p:cNvSpPr/>
              <p:nvPr/>
            </p:nvSpPr>
            <p:spPr>
              <a:xfrm>
                <a:off x="1979712" y="5661248"/>
                <a:ext cx="1008112" cy="36004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latin typeface="微软雅黑" pitchFamily="34" charset="-122"/>
                    <a:ea typeface="微软雅黑" pitchFamily="34" charset="-122"/>
                  </a:rPr>
                  <a:t>设计师模块</a:t>
                </a:r>
                <a:endParaRPr lang="en-US" sz="1000" dirty="0">
                  <a:solidFill>
                    <a:schemeClr val="tx1"/>
                  </a:solidFill>
                  <a:latin typeface="微软雅黑" pitchFamily="34" charset="-122"/>
                  <a:ea typeface="微软雅黑" pitchFamily="34" charset="-122"/>
                </a:endParaRPr>
              </a:p>
            </p:txBody>
          </p:sp>
          <p:sp>
            <p:nvSpPr>
              <p:cNvPr id="95" name="Flowchart: Decision 94"/>
              <p:cNvSpPr/>
              <p:nvPr/>
            </p:nvSpPr>
            <p:spPr>
              <a:xfrm flipH="1">
                <a:off x="1763688" y="4869160"/>
                <a:ext cx="216024" cy="72008"/>
              </a:xfrm>
              <a:prstGeom prst="flowChartDecision">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itchFamily="34" charset="-122"/>
                  <a:ea typeface="微软雅黑" pitchFamily="34" charset="-122"/>
                </a:endParaRPr>
              </a:p>
            </p:txBody>
          </p:sp>
          <p:cxnSp>
            <p:nvCxnSpPr>
              <p:cNvPr id="96" name="Elbow Connector 56"/>
              <p:cNvCxnSpPr>
                <a:stCxn id="95" idx="3"/>
                <a:endCxn id="93" idx="1"/>
              </p:cNvCxnSpPr>
              <p:nvPr/>
            </p:nvCxnSpPr>
            <p:spPr>
              <a:xfrm rot="10800000" flipH="1" flipV="1">
                <a:off x="1763688" y="4905164"/>
                <a:ext cx="216024" cy="1368152"/>
              </a:xfrm>
              <a:prstGeom prst="bentConnector3">
                <a:avLst>
                  <a:gd name="adj1" fmla="val -10582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97" name="Group 116"/>
              <p:cNvGrpSpPr/>
              <p:nvPr/>
            </p:nvGrpSpPr>
            <p:grpSpPr>
              <a:xfrm>
                <a:off x="1979712" y="4725144"/>
                <a:ext cx="1008112" cy="864096"/>
                <a:chOff x="395536" y="5229200"/>
                <a:chExt cx="1008112" cy="864096"/>
              </a:xfrm>
            </p:grpSpPr>
            <p:sp>
              <p:nvSpPr>
                <p:cNvPr id="172" name="Rectangle 171"/>
                <p:cNvSpPr/>
                <p:nvPr/>
              </p:nvSpPr>
              <p:spPr>
                <a:xfrm>
                  <a:off x="395536" y="5661248"/>
                  <a:ext cx="1008112" cy="432048"/>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latin typeface="微软雅黑" pitchFamily="34" charset="-122"/>
                      <a:ea typeface="微软雅黑" pitchFamily="34" charset="-122"/>
                    </a:rPr>
                    <a:t>设计师页面</a:t>
                  </a:r>
                  <a:endParaRPr lang="en-US" sz="1000" dirty="0">
                    <a:solidFill>
                      <a:schemeClr val="tx1"/>
                    </a:solidFill>
                    <a:latin typeface="微软雅黑" pitchFamily="34" charset="-122"/>
                    <a:ea typeface="微软雅黑" pitchFamily="34" charset="-122"/>
                  </a:endParaRPr>
                </a:p>
              </p:txBody>
            </p:sp>
            <p:sp>
              <p:nvSpPr>
                <p:cNvPr id="173" name="Rectangle 44"/>
                <p:cNvSpPr/>
                <p:nvPr/>
              </p:nvSpPr>
              <p:spPr>
                <a:xfrm>
                  <a:off x="395536" y="5229200"/>
                  <a:ext cx="1008112" cy="36004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latin typeface="微软雅黑" pitchFamily="34" charset="-122"/>
                      <a:ea typeface="微软雅黑" pitchFamily="34" charset="-122"/>
                    </a:rPr>
                    <a:t>设计师模版</a:t>
                  </a:r>
                  <a:endParaRPr lang="en-US" sz="1000" dirty="0">
                    <a:solidFill>
                      <a:schemeClr val="tx1"/>
                    </a:solidFill>
                    <a:latin typeface="微软雅黑" pitchFamily="34" charset="-122"/>
                    <a:ea typeface="微软雅黑" pitchFamily="34" charset="-122"/>
                  </a:endParaRPr>
                </a:p>
              </p:txBody>
            </p:sp>
          </p:grpSp>
          <p:grpSp>
            <p:nvGrpSpPr>
              <p:cNvPr id="98" name="Group 103"/>
              <p:cNvGrpSpPr/>
              <p:nvPr/>
            </p:nvGrpSpPr>
            <p:grpSpPr>
              <a:xfrm>
                <a:off x="2987824" y="4910971"/>
                <a:ext cx="288032" cy="466282"/>
                <a:chOff x="1403648" y="5445224"/>
                <a:chExt cx="288032" cy="466282"/>
              </a:xfrm>
            </p:grpSpPr>
            <p:sp>
              <p:nvSpPr>
                <p:cNvPr id="166" name="TextBox 165"/>
                <p:cNvSpPr txBox="1"/>
                <p:nvPr/>
              </p:nvSpPr>
              <p:spPr>
                <a:xfrm>
                  <a:off x="1547664" y="5445804"/>
                  <a:ext cx="144016" cy="218976"/>
                </a:xfrm>
                <a:prstGeom prst="rect">
                  <a:avLst/>
                </a:prstGeom>
                <a:noFill/>
              </p:spPr>
              <p:txBody>
                <a:bodyPr wrap="square" rtlCol="0">
                  <a:spAutoFit/>
                </a:bodyPr>
                <a:lstStyle/>
                <a:p>
                  <a:r>
                    <a:rPr lang="en-US" sz="800" dirty="0" smtClean="0">
                      <a:latin typeface="微软雅黑" pitchFamily="34" charset="-122"/>
                      <a:ea typeface="微软雅黑" pitchFamily="34" charset="-122"/>
                    </a:rPr>
                    <a:t>1</a:t>
                  </a:r>
                  <a:endParaRPr lang="en-US" sz="800" dirty="0">
                    <a:latin typeface="微软雅黑" pitchFamily="34" charset="-122"/>
                    <a:ea typeface="微软雅黑" pitchFamily="34" charset="-122"/>
                  </a:endParaRPr>
                </a:p>
              </p:txBody>
            </p:sp>
            <p:grpSp>
              <p:nvGrpSpPr>
                <p:cNvPr id="167" name="Group 97"/>
                <p:cNvGrpSpPr/>
                <p:nvPr/>
              </p:nvGrpSpPr>
              <p:grpSpPr>
                <a:xfrm>
                  <a:off x="1403648" y="5445224"/>
                  <a:ext cx="288032" cy="466282"/>
                  <a:chOff x="1403648" y="5445224"/>
                  <a:chExt cx="288032" cy="466282"/>
                </a:xfrm>
              </p:grpSpPr>
              <p:grpSp>
                <p:nvGrpSpPr>
                  <p:cNvPr id="168" name="Group 81"/>
                  <p:cNvGrpSpPr/>
                  <p:nvPr/>
                </p:nvGrpSpPr>
                <p:grpSpPr>
                  <a:xfrm>
                    <a:off x="1403648" y="5445224"/>
                    <a:ext cx="216024" cy="396044"/>
                    <a:chOff x="1403648" y="5445224"/>
                    <a:chExt cx="216024" cy="396044"/>
                  </a:xfrm>
                </p:grpSpPr>
                <p:sp>
                  <p:nvSpPr>
                    <p:cNvPr id="170" name="Flowchart: Decision 169"/>
                    <p:cNvSpPr/>
                    <p:nvPr/>
                  </p:nvSpPr>
                  <p:spPr>
                    <a:xfrm>
                      <a:off x="1403648" y="5445224"/>
                      <a:ext cx="216024" cy="72008"/>
                    </a:xfrm>
                    <a:prstGeom prst="flowChartDecision">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itchFamily="34" charset="-122"/>
                        <a:ea typeface="微软雅黑" pitchFamily="34" charset="-122"/>
                      </a:endParaRPr>
                    </a:p>
                  </p:txBody>
                </p:sp>
                <p:cxnSp>
                  <p:nvCxnSpPr>
                    <p:cNvPr id="171" name="Elbow Connector 56"/>
                    <p:cNvCxnSpPr>
                      <a:stCxn id="170" idx="3"/>
                    </p:cNvCxnSpPr>
                    <p:nvPr/>
                  </p:nvCxnSpPr>
                  <p:spPr>
                    <a:xfrm flipH="1">
                      <a:off x="1403648" y="5481228"/>
                      <a:ext cx="216024" cy="360040"/>
                    </a:xfrm>
                    <a:prstGeom prst="bentConnector4">
                      <a:avLst>
                        <a:gd name="adj1" fmla="val -105822"/>
                        <a:gd name="adj2" fmla="val 99974"/>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9" name="TextBox 168"/>
                  <p:cNvSpPr txBox="1"/>
                  <p:nvPr/>
                </p:nvSpPr>
                <p:spPr>
                  <a:xfrm>
                    <a:off x="1475656" y="5661248"/>
                    <a:ext cx="216024" cy="250258"/>
                  </a:xfrm>
                  <a:prstGeom prst="rect">
                    <a:avLst/>
                  </a:prstGeom>
                  <a:noFill/>
                </p:spPr>
                <p:txBody>
                  <a:bodyPr wrap="square" rtlCol="0">
                    <a:spAutoFit/>
                  </a:bodyPr>
                  <a:lstStyle/>
                  <a:p>
                    <a:r>
                      <a:rPr lang="en-US" sz="1000" dirty="0" smtClean="0">
                        <a:latin typeface="微软雅黑" pitchFamily="34" charset="-122"/>
                        <a:ea typeface="微软雅黑" pitchFamily="34" charset="-122"/>
                      </a:rPr>
                      <a:t>n</a:t>
                    </a:r>
                    <a:endParaRPr lang="en-US" sz="1000" dirty="0">
                      <a:latin typeface="微软雅黑" pitchFamily="34" charset="-122"/>
                      <a:ea typeface="微软雅黑" pitchFamily="34" charset="-122"/>
                    </a:endParaRPr>
                  </a:p>
                </p:txBody>
              </p:sp>
            </p:grpSp>
          </p:grpSp>
          <p:grpSp>
            <p:nvGrpSpPr>
              <p:cNvPr id="99" name="Group 120"/>
              <p:cNvGrpSpPr/>
              <p:nvPr/>
            </p:nvGrpSpPr>
            <p:grpSpPr>
              <a:xfrm>
                <a:off x="2987824" y="5415027"/>
                <a:ext cx="288032" cy="466282"/>
                <a:chOff x="1403648" y="5445224"/>
                <a:chExt cx="288032" cy="466282"/>
              </a:xfrm>
            </p:grpSpPr>
            <p:sp>
              <p:nvSpPr>
                <p:cNvPr id="160" name="TextBox 159"/>
                <p:cNvSpPr txBox="1"/>
                <p:nvPr/>
              </p:nvSpPr>
              <p:spPr>
                <a:xfrm>
                  <a:off x="1547664" y="5445804"/>
                  <a:ext cx="144016" cy="218976"/>
                </a:xfrm>
                <a:prstGeom prst="rect">
                  <a:avLst/>
                </a:prstGeom>
                <a:noFill/>
              </p:spPr>
              <p:txBody>
                <a:bodyPr wrap="square" rtlCol="0">
                  <a:spAutoFit/>
                </a:bodyPr>
                <a:lstStyle/>
                <a:p>
                  <a:r>
                    <a:rPr lang="en-US" sz="800" dirty="0" smtClean="0">
                      <a:latin typeface="微软雅黑" pitchFamily="34" charset="-122"/>
                      <a:ea typeface="微软雅黑" pitchFamily="34" charset="-122"/>
                    </a:rPr>
                    <a:t>1</a:t>
                  </a:r>
                  <a:endParaRPr lang="en-US" sz="800" dirty="0">
                    <a:latin typeface="微软雅黑" pitchFamily="34" charset="-122"/>
                    <a:ea typeface="微软雅黑" pitchFamily="34" charset="-122"/>
                  </a:endParaRPr>
                </a:p>
              </p:txBody>
            </p:sp>
            <p:grpSp>
              <p:nvGrpSpPr>
                <p:cNvPr id="161" name="Group 97"/>
                <p:cNvGrpSpPr/>
                <p:nvPr/>
              </p:nvGrpSpPr>
              <p:grpSpPr>
                <a:xfrm>
                  <a:off x="1403648" y="5445224"/>
                  <a:ext cx="288032" cy="466282"/>
                  <a:chOff x="1403648" y="5445224"/>
                  <a:chExt cx="288032" cy="466282"/>
                </a:xfrm>
              </p:grpSpPr>
              <p:grpSp>
                <p:nvGrpSpPr>
                  <p:cNvPr id="162" name="Group 81"/>
                  <p:cNvGrpSpPr/>
                  <p:nvPr/>
                </p:nvGrpSpPr>
                <p:grpSpPr>
                  <a:xfrm>
                    <a:off x="1403648" y="5445224"/>
                    <a:ext cx="216024" cy="396044"/>
                    <a:chOff x="1403648" y="5445224"/>
                    <a:chExt cx="216024" cy="396044"/>
                  </a:xfrm>
                </p:grpSpPr>
                <p:sp>
                  <p:nvSpPr>
                    <p:cNvPr id="164" name="Flowchart: Decision 163"/>
                    <p:cNvSpPr/>
                    <p:nvPr/>
                  </p:nvSpPr>
                  <p:spPr>
                    <a:xfrm>
                      <a:off x="1403648" y="5445224"/>
                      <a:ext cx="216024" cy="72008"/>
                    </a:xfrm>
                    <a:prstGeom prst="flowChartDecision">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itchFamily="34" charset="-122"/>
                        <a:ea typeface="微软雅黑" pitchFamily="34" charset="-122"/>
                      </a:endParaRPr>
                    </a:p>
                  </p:txBody>
                </p:sp>
                <p:cxnSp>
                  <p:nvCxnSpPr>
                    <p:cNvPr id="165" name="Elbow Connector 56"/>
                    <p:cNvCxnSpPr>
                      <a:stCxn id="164" idx="3"/>
                    </p:cNvCxnSpPr>
                    <p:nvPr/>
                  </p:nvCxnSpPr>
                  <p:spPr>
                    <a:xfrm flipH="1">
                      <a:off x="1403648" y="5481228"/>
                      <a:ext cx="216024" cy="360040"/>
                    </a:xfrm>
                    <a:prstGeom prst="bentConnector4">
                      <a:avLst>
                        <a:gd name="adj1" fmla="val -105822"/>
                        <a:gd name="adj2" fmla="val 99974"/>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3" name="TextBox 162"/>
                  <p:cNvSpPr txBox="1"/>
                  <p:nvPr/>
                </p:nvSpPr>
                <p:spPr>
                  <a:xfrm>
                    <a:off x="1475656" y="5661248"/>
                    <a:ext cx="216024" cy="250258"/>
                  </a:xfrm>
                  <a:prstGeom prst="rect">
                    <a:avLst/>
                  </a:prstGeom>
                  <a:noFill/>
                </p:spPr>
                <p:txBody>
                  <a:bodyPr wrap="square" rtlCol="0">
                    <a:spAutoFit/>
                  </a:bodyPr>
                  <a:lstStyle/>
                  <a:p>
                    <a:r>
                      <a:rPr lang="en-US" sz="1000" dirty="0" smtClean="0">
                        <a:latin typeface="微软雅黑" pitchFamily="34" charset="-122"/>
                        <a:ea typeface="微软雅黑" pitchFamily="34" charset="-122"/>
                      </a:rPr>
                      <a:t>n</a:t>
                    </a:r>
                    <a:endParaRPr lang="en-US" sz="1000" dirty="0">
                      <a:latin typeface="微软雅黑" pitchFamily="34" charset="-122"/>
                      <a:ea typeface="微软雅黑" pitchFamily="34" charset="-122"/>
                    </a:endParaRPr>
                  </a:p>
                </p:txBody>
              </p:sp>
            </p:grpSp>
          </p:grpSp>
          <p:sp>
            <p:nvSpPr>
              <p:cNvPr id="100" name="TextBox 99"/>
              <p:cNvSpPr txBox="1"/>
              <p:nvPr/>
            </p:nvSpPr>
            <p:spPr>
              <a:xfrm>
                <a:off x="1691680" y="4869160"/>
                <a:ext cx="144016" cy="218976"/>
              </a:xfrm>
              <a:prstGeom prst="rect">
                <a:avLst/>
              </a:prstGeom>
              <a:noFill/>
            </p:spPr>
            <p:txBody>
              <a:bodyPr wrap="square" rtlCol="0">
                <a:spAutoFit/>
              </a:bodyPr>
              <a:lstStyle/>
              <a:p>
                <a:r>
                  <a:rPr lang="en-US" sz="800" dirty="0" smtClean="0">
                    <a:latin typeface="微软雅黑" pitchFamily="34" charset="-122"/>
                    <a:ea typeface="微软雅黑" pitchFamily="34" charset="-122"/>
                  </a:rPr>
                  <a:t>1</a:t>
                </a:r>
                <a:endParaRPr lang="en-US" sz="800" dirty="0">
                  <a:latin typeface="微软雅黑" pitchFamily="34" charset="-122"/>
                  <a:ea typeface="微软雅黑" pitchFamily="34" charset="-122"/>
                </a:endParaRPr>
              </a:p>
            </p:txBody>
          </p:sp>
          <p:sp>
            <p:nvSpPr>
              <p:cNvPr id="101" name="TextBox 100"/>
              <p:cNvSpPr txBox="1"/>
              <p:nvPr/>
            </p:nvSpPr>
            <p:spPr>
              <a:xfrm>
                <a:off x="1691680" y="6063099"/>
                <a:ext cx="216024" cy="250257"/>
              </a:xfrm>
              <a:prstGeom prst="rect">
                <a:avLst/>
              </a:prstGeom>
              <a:noFill/>
            </p:spPr>
            <p:txBody>
              <a:bodyPr wrap="square" rtlCol="0">
                <a:spAutoFit/>
              </a:bodyPr>
              <a:lstStyle/>
              <a:p>
                <a:r>
                  <a:rPr lang="en-US" sz="1000" dirty="0" smtClean="0">
                    <a:latin typeface="微软雅黑" pitchFamily="34" charset="-122"/>
                    <a:ea typeface="微软雅黑" pitchFamily="34" charset="-122"/>
                  </a:rPr>
                  <a:t>n</a:t>
                </a:r>
                <a:endParaRPr lang="en-US" sz="1000" dirty="0">
                  <a:latin typeface="微软雅黑" pitchFamily="34" charset="-122"/>
                  <a:ea typeface="微软雅黑" pitchFamily="34" charset="-122"/>
                </a:endParaRPr>
              </a:p>
            </p:txBody>
          </p:sp>
          <p:sp>
            <p:nvSpPr>
              <p:cNvPr id="102" name="Rectangle 18"/>
              <p:cNvSpPr/>
              <p:nvPr/>
            </p:nvSpPr>
            <p:spPr>
              <a:xfrm>
                <a:off x="1907704" y="4221088"/>
                <a:ext cx="1008112" cy="36004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latin typeface="微软雅黑" pitchFamily="34" charset="-122"/>
                    <a:ea typeface="微软雅黑" pitchFamily="34" charset="-122"/>
                  </a:rPr>
                  <a:t>皮肤</a:t>
                </a:r>
                <a:endParaRPr lang="en-US" sz="1000" dirty="0">
                  <a:solidFill>
                    <a:schemeClr val="tx1"/>
                  </a:solidFill>
                  <a:latin typeface="微软雅黑" pitchFamily="34" charset="-122"/>
                  <a:ea typeface="微软雅黑" pitchFamily="34" charset="-122"/>
                </a:endParaRPr>
              </a:p>
            </p:txBody>
          </p:sp>
          <p:sp>
            <p:nvSpPr>
              <p:cNvPr id="103" name="Rectangle 102"/>
              <p:cNvSpPr/>
              <p:nvPr/>
            </p:nvSpPr>
            <p:spPr>
              <a:xfrm>
                <a:off x="1907704" y="3356992"/>
                <a:ext cx="1008112" cy="36004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latin typeface="微软雅黑" pitchFamily="34" charset="-122"/>
                    <a:ea typeface="微软雅黑" pitchFamily="34" charset="-122"/>
                  </a:rPr>
                  <a:t>系统布局原型</a:t>
                </a:r>
                <a:endParaRPr lang="en-US" sz="1000" dirty="0">
                  <a:solidFill>
                    <a:schemeClr val="tx1"/>
                  </a:solidFill>
                  <a:latin typeface="微软雅黑" pitchFamily="34" charset="-122"/>
                  <a:ea typeface="微软雅黑" pitchFamily="34" charset="-122"/>
                </a:endParaRPr>
              </a:p>
            </p:txBody>
          </p:sp>
          <p:cxnSp>
            <p:nvCxnSpPr>
              <p:cNvPr id="104" name="Elbow Connector 56"/>
              <p:cNvCxnSpPr>
                <a:stCxn id="159" idx="1"/>
                <a:endCxn id="102" idx="1"/>
              </p:cNvCxnSpPr>
              <p:nvPr/>
            </p:nvCxnSpPr>
            <p:spPr>
              <a:xfrm rot="10800000" flipV="1">
                <a:off x="1907704" y="2672916"/>
                <a:ext cx="12700" cy="1728192"/>
              </a:xfrm>
              <a:prstGeom prst="bentConnector3">
                <a:avLst>
                  <a:gd name="adj1" fmla="val 310000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5" name="Group 116"/>
              <p:cNvGrpSpPr/>
              <p:nvPr/>
            </p:nvGrpSpPr>
            <p:grpSpPr>
              <a:xfrm>
                <a:off x="1907704" y="2492896"/>
                <a:ext cx="1008112" cy="792088"/>
                <a:chOff x="395536" y="5229200"/>
                <a:chExt cx="1008112" cy="792088"/>
              </a:xfrm>
            </p:grpSpPr>
            <p:sp>
              <p:nvSpPr>
                <p:cNvPr id="158" name="Rectangle 157"/>
                <p:cNvSpPr/>
                <p:nvPr/>
              </p:nvSpPr>
              <p:spPr>
                <a:xfrm>
                  <a:off x="395536" y="5661248"/>
                  <a:ext cx="1008112" cy="36004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latin typeface="微软雅黑" pitchFamily="34" charset="-122"/>
                      <a:ea typeface="微软雅黑" pitchFamily="34" charset="-122"/>
                    </a:rPr>
                    <a:t>系统页面原型</a:t>
                  </a:r>
                  <a:endParaRPr lang="en-US" sz="1000" dirty="0">
                    <a:solidFill>
                      <a:schemeClr val="tx1"/>
                    </a:solidFill>
                    <a:latin typeface="微软雅黑" pitchFamily="34" charset="-122"/>
                    <a:ea typeface="微软雅黑" pitchFamily="34" charset="-122"/>
                  </a:endParaRPr>
                </a:p>
              </p:txBody>
            </p:sp>
            <p:sp>
              <p:nvSpPr>
                <p:cNvPr id="159" name="Rectangle 158"/>
                <p:cNvSpPr/>
                <p:nvPr/>
              </p:nvSpPr>
              <p:spPr>
                <a:xfrm>
                  <a:off x="395536" y="5229200"/>
                  <a:ext cx="1008112" cy="36004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latin typeface="微软雅黑" pitchFamily="34" charset="-122"/>
                      <a:ea typeface="微软雅黑" pitchFamily="34" charset="-122"/>
                    </a:rPr>
                    <a:t>系统模版</a:t>
                  </a:r>
                  <a:r>
                    <a:rPr lang="en-US" altLang="zh-CN" sz="1000" dirty="0" smtClean="0">
                      <a:solidFill>
                        <a:schemeClr val="tx1"/>
                      </a:solidFill>
                      <a:latin typeface="微软雅黑" pitchFamily="34" charset="-122"/>
                      <a:ea typeface="微软雅黑" pitchFamily="34" charset="-122"/>
                    </a:rPr>
                    <a:t>(</a:t>
                  </a:r>
                  <a:r>
                    <a:rPr lang="zh-CN" altLang="en-US" sz="1000" dirty="0" smtClean="0">
                      <a:solidFill>
                        <a:schemeClr val="tx1"/>
                      </a:solidFill>
                      <a:latin typeface="微软雅黑" pitchFamily="34" charset="-122"/>
                      <a:ea typeface="微软雅黑" pitchFamily="34" charset="-122"/>
                    </a:rPr>
                    <a:t>主题）</a:t>
                  </a:r>
                  <a:endParaRPr lang="en-US" sz="1000" dirty="0">
                    <a:solidFill>
                      <a:schemeClr val="tx1"/>
                    </a:solidFill>
                    <a:latin typeface="微软雅黑" pitchFamily="34" charset="-122"/>
                    <a:ea typeface="微软雅黑" pitchFamily="34" charset="-122"/>
                  </a:endParaRPr>
                </a:p>
              </p:txBody>
            </p:sp>
          </p:grpSp>
          <p:sp>
            <p:nvSpPr>
              <p:cNvPr id="106" name="TextBox 105"/>
              <p:cNvSpPr txBox="1"/>
              <p:nvPr/>
            </p:nvSpPr>
            <p:spPr>
              <a:xfrm>
                <a:off x="1619672" y="2636912"/>
                <a:ext cx="144016" cy="218976"/>
              </a:xfrm>
              <a:prstGeom prst="rect">
                <a:avLst/>
              </a:prstGeom>
              <a:noFill/>
            </p:spPr>
            <p:txBody>
              <a:bodyPr wrap="square" rtlCol="0">
                <a:spAutoFit/>
              </a:bodyPr>
              <a:lstStyle/>
              <a:p>
                <a:r>
                  <a:rPr lang="en-US" sz="800" dirty="0" smtClean="0">
                    <a:latin typeface="微软雅黑" pitchFamily="34" charset="-122"/>
                    <a:ea typeface="微软雅黑" pitchFamily="34" charset="-122"/>
                  </a:rPr>
                  <a:t>1</a:t>
                </a:r>
                <a:endParaRPr lang="en-US" sz="800" dirty="0">
                  <a:latin typeface="微软雅黑" pitchFamily="34" charset="-122"/>
                  <a:ea typeface="微软雅黑" pitchFamily="34" charset="-122"/>
                </a:endParaRPr>
              </a:p>
            </p:txBody>
          </p:sp>
          <p:sp>
            <p:nvSpPr>
              <p:cNvPr id="107" name="TextBox 106"/>
              <p:cNvSpPr txBox="1"/>
              <p:nvPr/>
            </p:nvSpPr>
            <p:spPr>
              <a:xfrm>
                <a:off x="1619672" y="4221088"/>
                <a:ext cx="216024" cy="250257"/>
              </a:xfrm>
              <a:prstGeom prst="rect">
                <a:avLst/>
              </a:prstGeom>
              <a:noFill/>
            </p:spPr>
            <p:txBody>
              <a:bodyPr wrap="square" rtlCol="0">
                <a:spAutoFit/>
              </a:bodyPr>
              <a:lstStyle/>
              <a:p>
                <a:r>
                  <a:rPr lang="en-US" sz="1000" dirty="0" smtClean="0">
                    <a:latin typeface="微软雅黑" pitchFamily="34" charset="-122"/>
                    <a:ea typeface="微软雅黑" pitchFamily="34" charset="-122"/>
                  </a:rPr>
                  <a:t>n</a:t>
                </a:r>
                <a:endParaRPr lang="en-US" sz="1000" dirty="0">
                  <a:latin typeface="微软雅黑" pitchFamily="34" charset="-122"/>
                  <a:ea typeface="微软雅黑" pitchFamily="34" charset="-122"/>
                </a:endParaRPr>
              </a:p>
            </p:txBody>
          </p:sp>
          <p:sp>
            <p:nvSpPr>
              <p:cNvPr id="108" name="Rectangle 107"/>
              <p:cNvSpPr/>
              <p:nvPr/>
            </p:nvSpPr>
            <p:spPr>
              <a:xfrm>
                <a:off x="1907704" y="3789040"/>
                <a:ext cx="1008112" cy="36004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latin typeface="微软雅黑" pitchFamily="34" charset="-122"/>
                    <a:ea typeface="微软雅黑" pitchFamily="34" charset="-122"/>
                  </a:rPr>
                  <a:t>系统模块原型</a:t>
                </a:r>
                <a:endParaRPr lang="en-US" sz="1000" dirty="0">
                  <a:solidFill>
                    <a:schemeClr val="tx1"/>
                  </a:solidFill>
                  <a:latin typeface="微软雅黑" pitchFamily="34" charset="-122"/>
                  <a:ea typeface="微软雅黑" pitchFamily="34" charset="-122"/>
                </a:endParaRPr>
              </a:p>
            </p:txBody>
          </p:sp>
          <p:grpSp>
            <p:nvGrpSpPr>
              <p:cNvPr id="109" name="Group 120"/>
              <p:cNvGrpSpPr/>
              <p:nvPr/>
            </p:nvGrpSpPr>
            <p:grpSpPr>
              <a:xfrm>
                <a:off x="2915816" y="3573016"/>
                <a:ext cx="288032" cy="351882"/>
                <a:chOff x="1403648" y="5445804"/>
                <a:chExt cx="288032" cy="351882"/>
              </a:xfrm>
            </p:grpSpPr>
            <p:sp>
              <p:nvSpPr>
                <p:cNvPr id="154" name="TextBox 153"/>
                <p:cNvSpPr txBox="1"/>
                <p:nvPr/>
              </p:nvSpPr>
              <p:spPr>
                <a:xfrm>
                  <a:off x="1403648" y="5445804"/>
                  <a:ext cx="144016" cy="218976"/>
                </a:xfrm>
                <a:prstGeom prst="rect">
                  <a:avLst/>
                </a:prstGeom>
                <a:noFill/>
              </p:spPr>
              <p:txBody>
                <a:bodyPr wrap="square" rtlCol="0">
                  <a:spAutoFit/>
                </a:bodyPr>
                <a:lstStyle/>
                <a:p>
                  <a:r>
                    <a:rPr lang="en-US" sz="800" dirty="0" smtClean="0">
                      <a:latin typeface="微软雅黑" pitchFamily="34" charset="-122"/>
                      <a:ea typeface="微软雅黑" pitchFamily="34" charset="-122"/>
                    </a:rPr>
                    <a:t>1</a:t>
                  </a:r>
                  <a:endParaRPr lang="en-US" sz="800" dirty="0">
                    <a:latin typeface="微软雅黑" pitchFamily="34" charset="-122"/>
                    <a:ea typeface="微软雅黑" pitchFamily="34" charset="-122"/>
                  </a:endParaRPr>
                </a:p>
              </p:txBody>
            </p:sp>
            <p:grpSp>
              <p:nvGrpSpPr>
                <p:cNvPr id="155" name="Group 97"/>
                <p:cNvGrpSpPr/>
                <p:nvPr/>
              </p:nvGrpSpPr>
              <p:grpSpPr>
                <a:xfrm>
                  <a:off x="1403648" y="5475421"/>
                  <a:ext cx="288032" cy="322265"/>
                  <a:chOff x="1403648" y="5475421"/>
                  <a:chExt cx="288032" cy="322265"/>
                </a:xfrm>
              </p:grpSpPr>
              <p:cxnSp>
                <p:nvCxnSpPr>
                  <p:cNvPr id="156" name="Elbow Connector 56"/>
                  <p:cNvCxnSpPr/>
                  <p:nvPr/>
                </p:nvCxnSpPr>
                <p:spPr>
                  <a:xfrm>
                    <a:off x="1403648" y="5475421"/>
                    <a:ext cx="12700" cy="288032"/>
                  </a:xfrm>
                  <a:prstGeom prst="bentConnector4">
                    <a:avLst>
                      <a:gd name="adj1" fmla="val 3487505"/>
                      <a:gd name="adj2" fmla="val 9980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7" name="TextBox 156"/>
                  <p:cNvSpPr txBox="1"/>
                  <p:nvPr/>
                </p:nvSpPr>
                <p:spPr>
                  <a:xfrm>
                    <a:off x="1475656" y="5547429"/>
                    <a:ext cx="216024" cy="250257"/>
                  </a:xfrm>
                  <a:prstGeom prst="rect">
                    <a:avLst/>
                  </a:prstGeom>
                  <a:noFill/>
                </p:spPr>
                <p:txBody>
                  <a:bodyPr wrap="square" rtlCol="0">
                    <a:spAutoFit/>
                  </a:bodyPr>
                  <a:lstStyle/>
                  <a:p>
                    <a:r>
                      <a:rPr lang="en-US" sz="1000" dirty="0" smtClean="0">
                        <a:latin typeface="微软雅黑" pitchFamily="34" charset="-122"/>
                        <a:ea typeface="微软雅黑" pitchFamily="34" charset="-122"/>
                      </a:rPr>
                      <a:t>n</a:t>
                    </a:r>
                    <a:endParaRPr lang="en-US" sz="1000" dirty="0">
                      <a:latin typeface="微软雅黑" pitchFamily="34" charset="-122"/>
                      <a:ea typeface="微软雅黑" pitchFamily="34" charset="-122"/>
                    </a:endParaRPr>
                  </a:p>
                </p:txBody>
              </p:sp>
            </p:grpSp>
          </p:grpSp>
          <p:sp>
            <p:nvSpPr>
              <p:cNvPr id="110" name="Rectangle 109"/>
              <p:cNvSpPr/>
              <p:nvPr/>
            </p:nvSpPr>
            <p:spPr>
              <a:xfrm>
                <a:off x="4211960" y="2996952"/>
                <a:ext cx="792088" cy="576064"/>
              </a:xfrm>
              <a:prstGeom prst="rect">
                <a:avLst/>
              </a:prstGeom>
              <a:solidFill>
                <a:srgbClr val="D4E0EE"/>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latin typeface="微软雅黑" pitchFamily="34" charset="-122"/>
                    <a:ea typeface="微软雅黑" pitchFamily="34" charset="-122"/>
                  </a:rPr>
                  <a:t>用户</a:t>
                </a:r>
                <a:endParaRPr lang="en-US" altLang="zh-CN" sz="1000" dirty="0" smtClean="0">
                  <a:solidFill>
                    <a:schemeClr val="tx1"/>
                  </a:solidFill>
                  <a:latin typeface="微软雅黑" pitchFamily="34" charset="-122"/>
                  <a:ea typeface="微软雅黑" pitchFamily="34" charset="-122"/>
                </a:endParaRPr>
              </a:p>
              <a:p>
                <a:pPr algn="ctr"/>
                <a:r>
                  <a:rPr lang="zh-CN" altLang="en-US" sz="1000" dirty="0" smtClean="0">
                    <a:solidFill>
                      <a:schemeClr val="tx1"/>
                    </a:solidFill>
                    <a:latin typeface="微软雅黑" pitchFamily="34" charset="-122"/>
                    <a:ea typeface="微软雅黑" pitchFamily="34" charset="-122"/>
                  </a:rPr>
                  <a:t>装修站点实例</a:t>
                </a:r>
                <a:endParaRPr lang="en-US" sz="1000" dirty="0">
                  <a:solidFill>
                    <a:schemeClr val="tx1"/>
                  </a:solidFill>
                  <a:latin typeface="微软雅黑" pitchFamily="34" charset="-122"/>
                  <a:ea typeface="微软雅黑" pitchFamily="34" charset="-122"/>
                </a:endParaRPr>
              </a:p>
            </p:txBody>
          </p:sp>
          <p:sp>
            <p:nvSpPr>
              <p:cNvPr id="112" name="TextBox 111"/>
              <p:cNvSpPr txBox="1"/>
              <p:nvPr/>
            </p:nvSpPr>
            <p:spPr>
              <a:xfrm>
                <a:off x="3707904" y="2349460"/>
                <a:ext cx="144016" cy="218976"/>
              </a:xfrm>
              <a:prstGeom prst="rect">
                <a:avLst/>
              </a:prstGeom>
              <a:noFill/>
            </p:spPr>
            <p:txBody>
              <a:bodyPr wrap="square" rtlCol="0">
                <a:spAutoFit/>
              </a:bodyPr>
              <a:lstStyle/>
              <a:p>
                <a:r>
                  <a:rPr lang="en-US" sz="800" dirty="0" smtClean="0">
                    <a:latin typeface="微软雅黑" pitchFamily="34" charset="-122"/>
                    <a:ea typeface="微软雅黑" pitchFamily="34" charset="-122"/>
                  </a:rPr>
                  <a:t>1</a:t>
                </a:r>
                <a:endParaRPr lang="en-US" sz="800" dirty="0">
                  <a:latin typeface="微软雅黑" pitchFamily="34" charset="-122"/>
                  <a:ea typeface="微软雅黑" pitchFamily="34" charset="-122"/>
                </a:endParaRPr>
              </a:p>
            </p:txBody>
          </p:sp>
          <p:sp>
            <p:nvSpPr>
              <p:cNvPr id="113" name="TextBox 112"/>
              <p:cNvSpPr txBox="1"/>
              <p:nvPr/>
            </p:nvSpPr>
            <p:spPr>
              <a:xfrm>
                <a:off x="4572000" y="2780928"/>
                <a:ext cx="432048" cy="218976"/>
              </a:xfrm>
              <a:prstGeom prst="rect">
                <a:avLst/>
              </a:prstGeom>
              <a:noFill/>
            </p:spPr>
            <p:txBody>
              <a:bodyPr wrap="square" rtlCol="0">
                <a:spAutoFit/>
              </a:bodyPr>
              <a:lstStyle/>
              <a:p>
                <a:r>
                  <a:rPr lang="en-US" sz="800" dirty="0" smtClean="0">
                    <a:latin typeface="微软雅黑" pitchFamily="34" charset="-122"/>
                    <a:ea typeface="微软雅黑" pitchFamily="34" charset="-122"/>
                  </a:rPr>
                  <a:t>(0,1)</a:t>
                </a:r>
                <a:endParaRPr lang="en-US" sz="800" dirty="0">
                  <a:latin typeface="微软雅黑" pitchFamily="34" charset="-122"/>
                  <a:ea typeface="微软雅黑" pitchFamily="34" charset="-122"/>
                </a:endParaRPr>
              </a:p>
            </p:txBody>
          </p:sp>
          <p:grpSp>
            <p:nvGrpSpPr>
              <p:cNvPr id="114" name="Group 271"/>
              <p:cNvGrpSpPr/>
              <p:nvPr/>
            </p:nvGrpSpPr>
            <p:grpSpPr>
              <a:xfrm>
                <a:off x="4139952" y="3573016"/>
                <a:ext cx="936104" cy="2016224"/>
                <a:chOff x="3995936" y="3068960"/>
                <a:chExt cx="936104" cy="2016224"/>
              </a:xfrm>
            </p:grpSpPr>
            <p:sp>
              <p:nvSpPr>
                <p:cNvPr id="144" name="Rectangle 143"/>
                <p:cNvSpPr/>
                <p:nvPr/>
              </p:nvSpPr>
              <p:spPr>
                <a:xfrm>
                  <a:off x="3995936" y="4653136"/>
                  <a:ext cx="936104" cy="432048"/>
                </a:xfrm>
                <a:prstGeom prst="rect">
                  <a:avLst/>
                </a:prstGeom>
                <a:solidFill>
                  <a:srgbClr val="D4E0EE"/>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latin typeface="微软雅黑" pitchFamily="34" charset="-122"/>
                      <a:ea typeface="微软雅黑" pitchFamily="34" charset="-122"/>
                    </a:rPr>
                    <a:t>模块参数</a:t>
                  </a:r>
                  <a:endParaRPr lang="en-US" sz="1000" dirty="0">
                    <a:solidFill>
                      <a:schemeClr val="tx1"/>
                    </a:solidFill>
                    <a:latin typeface="微软雅黑" pitchFamily="34" charset="-122"/>
                    <a:ea typeface="微软雅黑" pitchFamily="34" charset="-122"/>
                  </a:endParaRPr>
                </a:p>
              </p:txBody>
            </p:sp>
            <p:sp>
              <p:nvSpPr>
                <p:cNvPr id="145" name="Rectangle 144"/>
                <p:cNvSpPr/>
                <p:nvPr/>
              </p:nvSpPr>
              <p:spPr>
                <a:xfrm>
                  <a:off x="4067944" y="3573016"/>
                  <a:ext cx="792088" cy="432048"/>
                </a:xfrm>
                <a:prstGeom prst="rect">
                  <a:avLst/>
                </a:prstGeom>
                <a:solidFill>
                  <a:srgbClr val="D4E0EE"/>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latin typeface="微软雅黑" pitchFamily="34" charset="-122"/>
                      <a:ea typeface="微软雅黑" pitchFamily="34" charset="-122"/>
                    </a:rPr>
                    <a:t>用户</a:t>
                  </a:r>
                  <a:endParaRPr lang="en-US" altLang="zh-CN" sz="1000" dirty="0" smtClean="0">
                    <a:solidFill>
                      <a:schemeClr val="tx1"/>
                    </a:solidFill>
                    <a:latin typeface="微软雅黑" pitchFamily="34" charset="-122"/>
                    <a:ea typeface="微软雅黑" pitchFamily="34" charset="-122"/>
                  </a:endParaRPr>
                </a:p>
                <a:p>
                  <a:pPr algn="ctr"/>
                  <a:r>
                    <a:rPr lang="zh-CN" altLang="en-US" sz="1000" dirty="0" smtClean="0">
                      <a:solidFill>
                        <a:schemeClr val="tx1"/>
                      </a:solidFill>
                      <a:latin typeface="微软雅黑" pitchFamily="34" charset="-122"/>
                      <a:ea typeface="微软雅黑" pitchFamily="34" charset="-122"/>
                    </a:rPr>
                    <a:t>装修页面</a:t>
                  </a:r>
                  <a:endParaRPr lang="en-US" sz="1000" dirty="0">
                    <a:solidFill>
                      <a:schemeClr val="tx1"/>
                    </a:solidFill>
                    <a:latin typeface="微软雅黑" pitchFamily="34" charset="-122"/>
                    <a:ea typeface="微软雅黑" pitchFamily="34" charset="-122"/>
                  </a:endParaRPr>
                </a:p>
              </p:txBody>
            </p:sp>
            <p:sp>
              <p:nvSpPr>
                <p:cNvPr id="146" name="Flowchart: Decision 145"/>
                <p:cNvSpPr/>
                <p:nvPr/>
              </p:nvSpPr>
              <p:spPr>
                <a:xfrm rot="5400000">
                  <a:off x="4355976" y="3140968"/>
                  <a:ext cx="216024" cy="72008"/>
                </a:xfrm>
                <a:prstGeom prst="flowChartDecision">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itchFamily="34" charset="-122"/>
                    <a:ea typeface="微软雅黑" pitchFamily="34" charset="-122"/>
                  </a:endParaRPr>
                </a:p>
              </p:txBody>
            </p:sp>
            <p:cxnSp>
              <p:nvCxnSpPr>
                <p:cNvPr id="147" name="Straight Arrow Connector 146"/>
                <p:cNvCxnSpPr>
                  <a:stCxn id="146" idx="3"/>
                  <a:endCxn id="145" idx="0"/>
                </p:cNvCxnSpPr>
                <p:nvPr/>
              </p:nvCxnSpPr>
              <p:spPr>
                <a:xfrm>
                  <a:off x="4463988" y="3284984"/>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8" name="Flowchart: Decision 147"/>
                <p:cNvSpPr/>
                <p:nvPr/>
              </p:nvSpPr>
              <p:spPr>
                <a:xfrm rot="5400000">
                  <a:off x="4355976" y="4077072"/>
                  <a:ext cx="216024" cy="72008"/>
                </a:xfrm>
                <a:prstGeom prst="flowChartDecision">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itchFamily="34" charset="-122"/>
                    <a:ea typeface="微软雅黑" pitchFamily="34" charset="-122"/>
                  </a:endParaRPr>
                </a:p>
              </p:txBody>
            </p:sp>
            <p:cxnSp>
              <p:nvCxnSpPr>
                <p:cNvPr id="149" name="Straight Arrow Connector 148"/>
                <p:cNvCxnSpPr>
                  <a:stCxn id="148" idx="3"/>
                  <a:endCxn id="144" idx="0"/>
                </p:cNvCxnSpPr>
                <p:nvPr/>
              </p:nvCxnSpPr>
              <p:spPr>
                <a:xfrm>
                  <a:off x="4463988" y="4221088"/>
                  <a:ext cx="0" cy="4320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0" name="TextBox 149"/>
                <p:cNvSpPr txBox="1"/>
                <p:nvPr/>
              </p:nvSpPr>
              <p:spPr>
                <a:xfrm>
                  <a:off x="4499992" y="3069540"/>
                  <a:ext cx="144016" cy="218976"/>
                </a:xfrm>
                <a:prstGeom prst="rect">
                  <a:avLst/>
                </a:prstGeom>
                <a:noFill/>
              </p:spPr>
              <p:txBody>
                <a:bodyPr wrap="square" rtlCol="0">
                  <a:spAutoFit/>
                </a:bodyPr>
                <a:lstStyle/>
                <a:p>
                  <a:r>
                    <a:rPr lang="en-US" sz="800" dirty="0" smtClean="0">
                      <a:latin typeface="微软雅黑" pitchFamily="34" charset="-122"/>
                      <a:ea typeface="微软雅黑" pitchFamily="34" charset="-122"/>
                    </a:rPr>
                    <a:t>1</a:t>
                  </a:r>
                  <a:endParaRPr lang="en-US" sz="800" dirty="0">
                    <a:latin typeface="微软雅黑" pitchFamily="34" charset="-122"/>
                    <a:ea typeface="微软雅黑" pitchFamily="34" charset="-122"/>
                  </a:endParaRPr>
                </a:p>
              </p:txBody>
            </p:sp>
            <p:sp>
              <p:nvSpPr>
                <p:cNvPr id="151" name="TextBox 150"/>
                <p:cNvSpPr txBox="1"/>
                <p:nvPr/>
              </p:nvSpPr>
              <p:spPr>
                <a:xfrm>
                  <a:off x="4499992" y="3356992"/>
                  <a:ext cx="216024" cy="250257"/>
                </a:xfrm>
                <a:prstGeom prst="rect">
                  <a:avLst/>
                </a:prstGeom>
                <a:noFill/>
              </p:spPr>
              <p:txBody>
                <a:bodyPr wrap="square" rtlCol="0">
                  <a:spAutoFit/>
                </a:bodyPr>
                <a:lstStyle/>
                <a:p>
                  <a:r>
                    <a:rPr lang="en-US" sz="1000" dirty="0" smtClean="0">
                      <a:latin typeface="微软雅黑" pitchFamily="34" charset="-122"/>
                      <a:ea typeface="微软雅黑" pitchFamily="34" charset="-122"/>
                    </a:rPr>
                    <a:t>n</a:t>
                  </a:r>
                  <a:endParaRPr lang="en-US" sz="1000" dirty="0">
                    <a:latin typeface="微软雅黑" pitchFamily="34" charset="-122"/>
                    <a:ea typeface="微软雅黑" pitchFamily="34" charset="-122"/>
                  </a:endParaRPr>
                </a:p>
              </p:txBody>
            </p:sp>
            <p:sp>
              <p:nvSpPr>
                <p:cNvPr id="152" name="TextBox 151"/>
                <p:cNvSpPr txBox="1"/>
                <p:nvPr/>
              </p:nvSpPr>
              <p:spPr>
                <a:xfrm>
                  <a:off x="4499992" y="4005644"/>
                  <a:ext cx="144016" cy="218976"/>
                </a:xfrm>
                <a:prstGeom prst="rect">
                  <a:avLst/>
                </a:prstGeom>
                <a:noFill/>
              </p:spPr>
              <p:txBody>
                <a:bodyPr wrap="square" rtlCol="0">
                  <a:spAutoFit/>
                </a:bodyPr>
                <a:lstStyle/>
                <a:p>
                  <a:r>
                    <a:rPr lang="en-US" sz="800" dirty="0" smtClean="0">
                      <a:latin typeface="微软雅黑" pitchFamily="34" charset="-122"/>
                      <a:ea typeface="微软雅黑" pitchFamily="34" charset="-122"/>
                    </a:rPr>
                    <a:t>1</a:t>
                  </a:r>
                  <a:endParaRPr lang="en-US" sz="800" dirty="0">
                    <a:latin typeface="微软雅黑" pitchFamily="34" charset="-122"/>
                    <a:ea typeface="微软雅黑" pitchFamily="34" charset="-122"/>
                  </a:endParaRPr>
                </a:p>
              </p:txBody>
            </p:sp>
            <p:sp>
              <p:nvSpPr>
                <p:cNvPr id="153" name="TextBox 152"/>
                <p:cNvSpPr txBox="1"/>
                <p:nvPr/>
              </p:nvSpPr>
              <p:spPr>
                <a:xfrm>
                  <a:off x="4427984" y="4478923"/>
                  <a:ext cx="216024" cy="250257"/>
                </a:xfrm>
                <a:prstGeom prst="rect">
                  <a:avLst/>
                </a:prstGeom>
                <a:noFill/>
              </p:spPr>
              <p:txBody>
                <a:bodyPr wrap="square" rtlCol="0">
                  <a:spAutoFit/>
                </a:bodyPr>
                <a:lstStyle/>
                <a:p>
                  <a:r>
                    <a:rPr lang="zh-CN" altLang="en-US" sz="1000" dirty="0" smtClean="0">
                      <a:latin typeface="微软雅黑" pitchFamily="34" charset="-122"/>
                      <a:ea typeface="微软雅黑" pitchFamily="34" charset="-122"/>
                    </a:rPr>
                    <a:t>*</a:t>
                  </a:r>
                  <a:endParaRPr lang="en-US" sz="1000" dirty="0">
                    <a:latin typeface="微软雅黑" pitchFamily="34" charset="-122"/>
                    <a:ea typeface="微软雅黑" pitchFamily="34" charset="-122"/>
                  </a:endParaRPr>
                </a:p>
              </p:txBody>
            </p:sp>
          </p:grpSp>
          <p:sp>
            <p:nvSpPr>
              <p:cNvPr id="115" name="Flowchart: Decision 114"/>
              <p:cNvSpPr/>
              <p:nvPr/>
            </p:nvSpPr>
            <p:spPr>
              <a:xfrm rot="5400000">
                <a:off x="3563888" y="2430331"/>
                <a:ext cx="216024" cy="72008"/>
              </a:xfrm>
              <a:prstGeom prst="flowChartDecision">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itchFamily="34" charset="-122"/>
                  <a:ea typeface="微软雅黑" pitchFamily="34" charset="-122"/>
                </a:endParaRPr>
              </a:p>
            </p:txBody>
          </p:sp>
          <p:grpSp>
            <p:nvGrpSpPr>
              <p:cNvPr id="116" name="Group 246"/>
              <p:cNvGrpSpPr/>
              <p:nvPr/>
            </p:nvGrpSpPr>
            <p:grpSpPr>
              <a:xfrm>
                <a:off x="1979712" y="1915652"/>
                <a:ext cx="2160240" cy="433228"/>
                <a:chOff x="1835696" y="1915652"/>
                <a:chExt cx="2160240" cy="433228"/>
              </a:xfrm>
            </p:grpSpPr>
            <p:sp>
              <p:nvSpPr>
                <p:cNvPr id="138" name="Rectangle 137"/>
                <p:cNvSpPr/>
                <p:nvPr/>
              </p:nvSpPr>
              <p:spPr>
                <a:xfrm>
                  <a:off x="3203848" y="1988840"/>
                  <a:ext cx="792088" cy="36004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latin typeface="微软雅黑" pitchFamily="34" charset="-122"/>
                      <a:ea typeface="微软雅黑" pitchFamily="34" charset="-122"/>
                    </a:rPr>
                    <a:t>店铺</a:t>
                  </a:r>
                  <a:endParaRPr lang="en-US" sz="1000" dirty="0">
                    <a:solidFill>
                      <a:schemeClr val="tx1"/>
                    </a:solidFill>
                    <a:latin typeface="微软雅黑" pitchFamily="34" charset="-122"/>
                    <a:ea typeface="微软雅黑" pitchFamily="34" charset="-122"/>
                  </a:endParaRPr>
                </a:p>
              </p:txBody>
            </p:sp>
            <p:sp>
              <p:nvSpPr>
                <p:cNvPr id="139" name="Rectangle 138"/>
                <p:cNvSpPr/>
                <p:nvPr/>
              </p:nvSpPr>
              <p:spPr>
                <a:xfrm>
                  <a:off x="1835696" y="1988840"/>
                  <a:ext cx="792088" cy="360040"/>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latin typeface="微软雅黑" pitchFamily="34" charset="-122"/>
                      <a:ea typeface="微软雅黑" pitchFamily="34" charset="-122"/>
                    </a:rPr>
                    <a:t>域名</a:t>
                  </a:r>
                  <a:endParaRPr lang="en-US" sz="1000" dirty="0">
                    <a:solidFill>
                      <a:schemeClr val="tx1"/>
                    </a:solidFill>
                    <a:latin typeface="微软雅黑" pitchFamily="34" charset="-122"/>
                    <a:ea typeface="微软雅黑" pitchFamily="34" charset="-122"/>
                  </a:endParaRPr>
                </a:p>
              </p:txBody>
            </p:sp>
            <p:sp>
              <p:nvSpPr>
                <p:cNvPr id="140" name="TextBox 139"/>
                <p:cNvSpPr txBox="1"/>
                <p:nvPr/>
              </p:nvSpPr>
              <p:spPr>
                <a:xfrm>
                  <a:off x="2987824" y="1915652"/>
                  <a:ext cx="144016" cy="218976"/>
                </a:xfrm>
                <a:prstGeom prst="rect">
                  <a:avLst/>
                </a:prstGeom>
                <a:noFill/>
              </p:spPr>
              <p:txBody>
                <a:bodyPr wrap="square" rtlCol="0">
                  <a:spAutoFit/>
                </a:bodyPr>
                <a:lstStyle/>
                <a:p>
                  <a:r>
                    <a:rPr lang="en-US" sz="800" dirty="0" smtClean="0">
                      <a:latin typeface="微软雅黑" pitchFamily="34" charset="-122"/>
                      <a:ea typeface="微软雅黑" pitchFamily="34" charset="-122"/>
                    </a:rPr>
                    <a:t>1</a:t>
                  </a:r>
                  <a:endParaRPr lang="en-US" sz="800" dirty="0">
                    <a:latin typeface="微软雅黑" pitchFamily="34" charset="-122"/>
                    <a:ea typeface="微软雅黑" pitchFamily="34" charset="-122"/>
                  </a:endParaRPr>
                </a:p>
              </p:txBody>
            </p:sp>
            <p:cxnSp>
              <p:nvCxnSpPr>
                <p:cNvPr id="141" name="Straight Arrow Connector 140"/>
                <p:cNvCxnSpPr>
                  <a:endCxn id="139" idx="3"/>
                </p:cNvCxnSpPr>
                <p:nvPr/>
              </p:nvCxnSpPr>
              <p:spPr>
                <a:xfrm flipH="1">
                  <a:off x="2627784" y="2168861"/>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Flowchart: Decision 141"/>
                <p:cNvSpPr/>
                <p:nvPr/>
              </p:nvSpPr>
              <p:spPr>
                <a:xfrm rot="10800000">
                  <a:off x="2987824" y="2132856"/>
                  <a:ext cx="216024" cy="72008"/>
                </a:xfrm>
                <a:prstGeom prst="flowChartDecis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itchFamily="34" charset="-122"/>
                    <a:ea typeface="微软雅黑" pitchFamily="34" charset="-122"/>
                  </a:endParaRPr>
                </a:p>
              </p:txBody>
            </p:sp>
            <p:sp>
              <p:nvSpPr>
                <p:cNvPr id="143" name="TextBox 142"/>
                <p:cNvSpPr txBox="1"/>
                <p:nvPr/>
              </p:nvSpPr>
              <p:spPr>
                <a:xfrm>
                  <a:off x="2555776" y="1989420"/>
                  <a:ext cx="504056" cy="218976"/>
                </a:xfrm>
                <a:prstGeom prst="rect">
                  <a:avLst/>
                </a:prstGeom>
                <a:noFill/>
              </p:spPr>
              <p:txBody>
                <a:bodyPr wrap="square" rtlCol="0">
                  <a:spAutoFit/>
                </a:bodyPr>
                <a:lstStyle/>
                <a:p>
                  <a:r>
                    <a:rPr lang="en-US" sz="800" dirty="0" smtClean="0">
                      <a:latin typeface="微软雅黑" pitchFamily="34" charset="-122"/>
                      <a:ea typeface="微软雅黑" pitchFamily="34" charset="-122"/>
                    </a:rPr>
                    <a:t>(0~3)</a:t>
                  </a:r>
                  <a:endParaRPr lang="en-US" sz="800" dirty="0">
                    <a:latin typeface="微软雅黑" pitchFamily="34" charset="-122"/>
                    <a:ea typeface="微软雅黑" pitchFamily="34" charset="-122"/>
                  </a:endParaRPr>
                </a:p>
              </p:txBody>
            </p:sp>
          </p:grpSp>
          <p:grpSp>
            <p:nvGrpSpPr>
              <p:cNvPr id="117" name="Group 120"/>
              <p:cNvGrpSpPr/>
              <p:nvPr/>
            </p:nvGrpSpPr>
            <p:grpSpPr>
              <a:xfrm>
                <a:off x="2915816" y="3153162"/>
                <a:ext cx="288032" cy="351882"/>
                <a:chOff x="1403648" y="5445804"/>
                <a:chExt cx="288032" cy="351882"/>
              </a:xfrm>
            </p:grpSpPr>
            <p:sp>
              <p:nvSpPr>
                <p:cNvPr id="134" name="TextBox 133"/>
                <p:cNvSpPr txBox="1"/>
                <p:nvPr/>
              </p:nvSpPr>
              <p:spPr>
                <a:xfrm>
                  <a:off x="1403648" y="5445804"/>
                  <a:ext cx="144016" cy="218976"/>
                </a:xfrm>
                <a:prstGeom prst="rect">
                  <a:avLst/>
                </a:prstGeom>
                <a:noFill/>
              </p:spPr>
              <p:txBody>
                <a:bodyPr wrap="square" rtlCol="0">
                  <a:spAutoFit/>
                </a:bodyPr>
                <a:lstStyle/>
                <a:p>
                  <a:r>
                    <a:rPr lang="en-US" sz="800" dirty="0" smtClean="0">
                      <a:latin typeface="微软雅黑" pitchFamily="34" charset="-122"/>
                      <a:ea typeface="微软雅黑" pitchFamily="34" charset="-122"/>
                    </a:rPr>
                    <a:t>1</a:t>
                  </a:r>
                  <a:endParaRPr lang="en-US" sz="800" dirty="0">
                    <a:latin typeface="微软雅黑" pitchFamily="34" charset="-122"/>
                    <a:ea typeface="微软雅黑" pitchFamily="34" charset="-122"/>
                  </a:endParaRPr>
                </a:p>
              </p:txBody>
            </p:sp>
            <p:grpSp>
              <p:nvGrpSpPr>
                <p:cNvPr id="135" name="Group 97"/>
                <p:cNvGrpSpPr/>
                <p:nvPr/>
              </p:nvGrpSpPr>
              <p:grpSpPr>
                <a:xfrm>
                  <a:off x="1403648" y="5475421"/>
                  <a:ext cx="288032" cy="322265"/>
                  <a:chOff x="1403648" y="5475421"/>
                  <a:chExt cx="288032" cy="322265"/>
                </a:xfrm>
              </p:grpSpPr>
              <p:cxnSp>
                <p:nvCxnSpPr>
                  <p:cNvPr id="136" name="Elbow Connector 56"/>
                  <p:cNvCxnSpPr/>
                  <p:nvPr/>
                </p:nvCxnSpPr>
                <p:spPr>
                  <a:xfrm>
                    <a:off x="1403648" y="5475421"/>
                    <a:ext cx="12700" cy="288032"/>
                  </a:xfrm>
                  <a:prstGeom prst="bentConnector4">
                    <a:avLst>
                      <a:gd name="adj1" fmla="val 3487505"/>
                      <a:gd name="adj2" fmla="val 9980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1475656" y="5547429"/>
                    <a:ext cx="216024" cy="250257"/>
                  </a:xfrm>
                  <a:prstGeom prst="rect">
                    <a:avLst/>
                  </a:prstGeom>
                  <a:noFill/>
                </p:spPr>
                <p:txBody>
                  <a:bodyPr wrap="square" rtlCol="0">
                    <a:spAutoFit/>
                  </a:bodyPr>
                  <a:lstStyle/>
                  <a:p>
                    <a:r>
                      <a:rPr lang="en-US" sz="1000" dirty="0" smtClean="0">
                        <a:latin typeface="微软雅黑" pitchFamily="34" charset="-122"/>
                        <a:ea typeface="微软雅黑" pitchFamily="34" charset="-122"/>
                      </a:rPr>
                      <a:t>n</a:t>
                    </a:r>
                    <a:endParaRPr lang="en-US" sz="1000" dirty="0">
                      <a:latin typeface="微软雅黑" pitchFamily="34" charset="-122"/>
                      <a:ea typeface="微软雅黑" pitchFamily="34" charset="-122"/>
                    </a:endParaRPr>
                  </a:p>
                </p:txBody>
              </p:sp>
            </p:grpSp>
          </p:grpSp>
          <p:grpSp>
            <p:nvGrpSpPr>
              <p:cNvPr id="118" name="Group 120"/>
              <p:cNvGrpSpPr/>
              <p:nvPr/>
            </p:nvGrpSpPr>
            <p:grpSpPr>
              <a:xfrm>
                <a:off x="2915816" y="2708920"/>
                <a:ext cx="288032" cy="351882"/>
                <a:chOff x="1403648" y="5445804"/>
                <a:chExt cx="288032" cy="351882"/>
              </a:xfrm>
            </p:grpSpPr>
            <p:sp>
              <p:nvSpPr>
                <p:cNvPr id="130" name="TextBox 129"/>
                <p:cNvSpPr txBox="1"/>
                <p:nvPr/>
              </p:nvSpPr>
              <p:spPr>
                <a:xfrm>
                  <a:off x="1403648" y="5445804"/>
                  <a:ext cx="144016" cy="218976"/>
                </a:xfrm>
                <a:prstGeom prst="rect">
                  <a:avLst/>
                </a:prstGeom>
                <a:noFill/>
              </p:spPr>
              <p:txBody>
                <a:bodyPr wrap="square" rtlCol="0">
                  <a:spAutoFit/>
                </a:bodyPr>
                <a:lstStyle/>
                <a:p>
                  <a:r>
                    <a:rPr lang="en-US" sz="800" dirty="0" smtClean="0">
                      <a:latin typeface="微软雅黑" pitchFamily="34" charset="-122"/>
                      <a:ea typeface="微软雅黑" pitchFamily="34" charset="-122"/>
                    </a:rPr>
                    <a:t>1</a:t>
                  </a:r>
                  <a:endParaRPr lang="en-US" sz="800" dirty="0">
                    <a:latin typeface="微软雅黑" pitchFamily="34" charset="-122"/>
                    <a:ea typeface="微软雅黑" pitchFamily="34" charset="-122"/>
                  </a:endParaRPr>
                </a:p>
              </p:txBody>
            </p:sp>
            <p:grpSp>
              <p:nvGrpSpPr>
                <p:cNvPr id="131" name="Group 97"/>
                <p:cNvGrpSpPr/>
                <p:nvPr/>
              </p:nvGrpSpPr>
              <p:grpSpPr>
                <a:xfrm>
                  <a:off x="1403648" y="5475421"/>
                  <a:ext cx="288032" cy="322265"/>
                  <a:chOff x="1403648" y="5475421"/>
                  <a:chExt cx="288032" cy="322265"/>
                </a:xfrm>
              </p:grpSpPr>
              <p:cxnSp>
                <p:nvCxnSpPr>
                  <p:cNvPr id="132" name="Elbow Connector 56"/>
                  <p:cNvCxnSpPr/>
                  <p:nvPr/>
                </p:nvCxnSpPr>
                <p:spPr>
                  <a:xfrm>
                    <a:off x="1403648" y="5475421"/>
                    <a:ext cx="12700" cy="288032"/>
                  </a:xfrm>
                  <a:prstGeom prst="bentConnector4">
                    <a:avLst>
                      <a:gd name="adj1" fmla="val 3487505"/>
                      <a:gd name="adj2" fmla="val 9980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1475656" y="5547429"/>
                    <a:ext cx="216024" cy="250257"/>
                  </a:xfrm>
                  <a:prstGeom prst="rect">
                    <a:avLst/>
                  </a:prstGeom>
                  <a:noFill/>
                </p:spPr>
                <p:txBody>
                  <a:bodyPr wrap="square" rtlCol="0">
                    <a:spAutoFit/>
                  </a:bodyPr>
                  <a:lstStyle/>
                  <a:p>
                    <a:r>
                      <a:rPr lang="en-US" sz="1000" dirty="0" smtClean="0">
                        <a:latin typeface="微软雅黑" pitchFamily="34" charset="-122"/>
                        <a:ea typeface="微软雅黑" pitchFamily="34" charset="-122"/>
                      </a:rPr>
                      <a:t>n</a:t>
                    </a:r>
                    <a:endParaRPr lang="en-US" sz="1000" dirty="0">
                      <a:latin typeface="微软雅黑" pitchFamily="34" charset="-122"/>
                      <a:ea typeface="微软雅黑" pitchFamily="34" charset="-122"/>
                    </a:endParaRPr>
                  </a:p>
                </p:txBody>
              </p:sp>
            </p:grpSp>
          </p:grpSp>
          <p:cxnSp>
            <p:nvCxnSpPr>
              <p:cNvPr id="119" name="Elbow Connector 118"/>
              <p:cNvCxnSpPr/>
              <p:nvPr/>
            </p:nvCxnSpPr>
            <p:spPr>
              <a:xfrm rot="10800000">
                <a:off x="2915816" y="2600908"/>
                <a:ext cx="1296144" cy="468053"/>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0" name="Elbow Connector 119"/>
              <p:cNvCxnSpPr/>
              <p:nvPr/>
            </p:nvCxnSpPr>
            <p:spPr>
              <a:xfrm rot="10800000" flipV="1">
                <a:off x="2915816" y="3212976"/>
                <a:ext cx="1296144" cy="1080120"/>
              </a:xfrm>
              <a:prstGeom prst="bentConnector3">
                <a:avLst>
                  <a:gd name="adj1" fmla="val 56614"/>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1" name="Elbow Connector 120"/>
              <p:cNvCxnSpPr/>
              <p:nvPr/>
            </p:nvCxnSpPr>
            <p:spPr>
              <a:xfrm rot="5400000">
                <a:off x="1997714" y="4419110"/>
                <a:ext cx="2772308" cy="792088"/>
              </a:xfrm>
              <a:prstGeom prst="bentConnector3">
                <a:avLst>
                  <a:gd name="adj1" fmla="val 9999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Elbow Connector 121"/>
              <p:cNvCxnSpPr/>
              <p:nvPr/>
            </p:nvCxnSpPr>
            <p:spPr>
              <a:xfrm rot="5400000" flipH="1" flipV="1">
                <a:off x="3239852" y="3825044"/>
                <a:ext cx="1368152" cy="576064"/>
              </a:xfrm>
              <a:prstGeom prst="bentConnector3">
                <a:avLst>
                  <a:gd name="adj1" fmla="val 107088"/>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H="1">
                <a:off x="2987824" y="4797152"/>
                <a:ext cx="648072" cy="0"/>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3779912" y="3429000"/>
                <a:ext cx="43204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5" name="Elbow Connector 124"/>
              <p:cNvCxnSpPr>
                <a:stCxn id="145" idx="1"/>
              </p:cNvCxnSpPr>
              <p:nvPr/>
            </p:nvCxnSpPr>
            <p:spPr>
              <a:xfrm rot="10800000" flipV="1">
                <a:off x="2987824" y="4293096"/>
                <a:ext cx="1224136" cy="1080120"/>
              </a:xfrm>
              <a:prstGeom prst="bentConnector3">
                <a:avLst>
                  <a:gd name="adj1" fmla="val 25101"/>
                </a:avLst>
              </a:prstGeom>
              <a:ln>
                <a:solidFill>
                  <a:srgbClr val="0070C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6" name="Elbow Connector 125"/>
              <p:cNvCxnSpPr/>
              <p:nvPr/>
            </p:nvCxnSpPr>
            <p:spPr>
              <a:xfrm rot="10800000">
                <a:off x="2915816" y="3140968"/>
                <a:ext cx="1296144" cy="1008112"/>
              </a:xfrm>
              <a:prstGeom prst="bentConnector3">
                <a:avLst>
                  <a:gd name="adj1" fmla="val 24524"/>
                </a:avLst>
              </a:prstGeom>
              <a:ln>
                <a:solidFill>
                  <a:srgbClr val="0070C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44" idx="1"/>
              </p:cNvCxnSpPr>
              <p:nvPr/>
            </p:nvCxnSpPr>
            <p:spPr>
              <a:xfrm rot="10800000" flipV="1">
                <a:off x="2987830" y="5373216"/>
                <a:ext cx="1152123" cy="576062"/>
              </a:xfrm>
              <a:prstGeom prst="bentConnector3">
                <a:avLst>
                  <a:gd name="adj1" fmla="val 10452"/>
                </a:avLst>
              </a:prstGeom>
              <a:ln>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Elbow Connector 127"/>
              <p:cNvCxnSpPr/>
              <p:nvPr/>
            </p:nvCxnSpPr>
            <p:spPr>
              <a:xfrm rot="16200000" flipV="1">
                <a:off x="2861810" y="4095074"/>
                <a:ext cx="1188132" cy="1080120"/>
              </a:xfrm>
              <a:prstGeom prst="bentConnector3">
                <a:avLst>
                  <a:gd name="adj1" fmla="val 100025"/>
                </a:avLst>
              </a:prstGeom>
              <a:ln>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3995936" y="5229200"/>
                <a:ext cx="144016" cy="0"/>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grpSp>
        <p:sp>
          <p:nvSpPr>
            <p:cNvPr id="258" name="Rectangle 257"/>
            <p:cNvSpPr/>
            <p:nvPr/>
          </p:nvSpPr>
          <p:spPr>
            <a:xfrm>
              <a:off x="3491880" y="2276872"/>
              <a:ext cx="432048" cy="354233"/>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latin typeface="微软雅黑" pitchFamily="34" charset="-122"/>
                  <a:ea typeface="微软雅黑" pitchFamily="34" charset="-122"/>
                </a:rPr>
                <a:t>用户</a:t>
              </a:r>
              <a:endParaRPr lang="en-US" sz="1000" dirty="0">
                <a:solidFill>
                  <a:schemeClr val="tx1"/>
                </a:solidFill>
                <a:latin typeface="微软雅黑" pitchFamily="34" charset="-122"/>
                <a:ea typeface="微软雅黑" pitchFamily="34" charset="-122"/>
              </a:endParaRPr>
            </a:p>
          </p:txBody>
        </p:sp>
        <p:cxnSp>
          <p:nvCxnSpPr>
            <p:cNvPr id="261" name="Elbow Connector 260"/>
            <p:cNvCxnSpPr>
              <a:stCxn id="115" idx="3"/>
              <a:endCxn id="110" idx="0"/>
            </p:cNvCxnSpPr>
            <p:nvPr/>
          </p:nvCxnSpPr>
          <p:spPr>
            <a:xfrm rot="16200000" flipH="1">
              <a:off x="2707922" y="2592778"/>
              <a:ext cx="415788" cy="936104"/>
            </a:xfrm>
            <a:prstGeom prst="bentConnector3">
              <a:avLst>
                <a:gd name="adj1" fmla="val 50000"/>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flipH="1">
              <a:off x="2915816" y="2453418"/>
              <a:ext cx="3600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5" name="TextBox 264"/>
            <p:cNvSpPr txBox="1"/>
            <p:nvPr/>
          </p:nvSpPr>
          <p:spPr>
            <a:xfrm>
              <a:off x="2915816" y="2276872"/>
              <a:ext cx="216024" cy="215444"/>
            </a:xfrm>
            <a:prstGeom prst="rect">
              <a:avLst/>
            </a:prstGeom>
            <a:noFill/>
          </p:spPr>
          <p:txBody>
            <a:bodyPr wrap="square" rtlCol="0">
              <a:spAutoFit/>
            </a:bodyPr>
            <a:lstStyle/>
            <a:p>
              <a:r>
                <a:rPr lang="en-US" sz="800" dirty="0" smtClean="0">
                  <a:latin typeface="微软雅黑" pitchFamily="34" charset="-122"/>
                  <a:ea typeface="微软雅黑" pitchFamily="34" charset="-122"/>
                </a:rPr>
                <a:t>1</a:t>
              </a:r>
              <a:endParaRPr lang="en-US" sz="800" dirty="0">
                <a:latin typeface="微软雅黑" pitchFamily="34" charset="-122"/>
                <a:ea typeface="微软雅黑" pitchFamily="34" charset="-122"/>
              </a:endParaRPr>
            </a:p>
          </p:txBody>
        </p:sp>
        <p:sp>
          <p:nvSpPr>
            <p:cNvPr id="266" name="Flowchart: Decision 265"/>
            <p:cNvSpPr/>
            <p:nvPr/>
          </p:nvSpPr>
          <p:spPr>
            <a:xfrm rot="10800000">
              <a:off x="3275856" y="2422048"/>
              <a:ext cx="216024" cy="70847"/>
            </a:xfrm>
            <a:prstGeom prst="flowChartDecis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itchFamily="34" charset="-122"/>
                <a:ea typeface="微软雅黑" pitchFamily="34" charset="-122"/>
              </a:endParaRPr>
            </a:p>
          </p:txBody>
        </p:sp>
        <p:sp>
          <p:nvSpPr>
            <p:cNvPr id="267" name="TextBox 266"/>
            <p:cNvSpPr txBox="1"/>
            <p:nvPr/>
          </p:nvSpPr>
          <p:spPr>
            <a:xfrm>
              <a:off x="3275856" y="2280927"/>
              <a:ext cx="144016" cy="215444"/>
            </a:xfrm>
            <a:prstGeom prst="rect">
              <a:avLst/>
            </a:prstGeom>
            <a:noFill/>
          </p:spPr>
          <p:txBody>
            <a:bodyPr wrap="square" rtlCol="0">
              <a:spAutoFit/>
            </a:bodyPr>
            <a:lstStyle/>
            <a:p>
              <a:r>
                <a:rPr lang="en-US" sz="800" dirty="0" smtClean="0">
                  <a:latin typeface="微软雅黑" pitchFamily="34" charset="-122"/>
                  <a:ea typeface="微软雅黑" pitchFamily="34" charset="-122"/>
                </a:rPr>
                <a:t>1</a:t>
              </a:r>
              <a:endParaRPr lang="en-US" sz="800" dirty="0">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a:xfrm>
            <a:off x="785818" y="476672"/>
            <a:ext cx="7286644" cy="596462"/>
            <a:chOff x="785818" y="476672"/>
            <a:chExt cx="7286644" cy="596462"/>
          </a:xfrm>
        </p:grpSpPr>
        <p:cxnSp>
          <p:nvCxnSpPr>
            <p:cNvPr id="6" name="直接连接符 5"/>
            <p:cNvCxnSpPr/>
            <p:nvPr/>
          </p:nvCxnSpPr>
          <p:spPr>
            <a:xfrm>
              <a:off x="785818" y="1071546"/>
              <a:ext cx="7286644" cy="1588"/>
            </a:xfrm>
            <a:prstGeom prst="line">
              <a:avLst/>
            </a:prstGeom>
            <a:ln w="2222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9294" y="476672"/>
              <a:ext cx="214314" cy="5715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itchFamily="34" charset="-122"/>
                <a:ea typeface="微软雅黑" pitchFamily="34" charset="-122"/>
              </a:endParaRPr>
            </a:p>
          </p:txBody>
        </p:sp>
        <p:sp>
          <p:nvSpPr>
            <p:cNvPr id="8" name="TextBox 7"/>
            <p:cNvSpPr txBox="1"/>
            <p:nvPr/>
          </p:nvSpPr>
          <p:spPr>
            <a:xfrm>
              <a:off x="1142976" y="519063"/>
              <a:ext cx="6741392" cy="461665"/>
            </a:xfrm>
            <a:prstGeom prst="rect">
              <a:avLst/>
            </a:prstGeom>
            <a:noFill/>
          </p:spPr>
          <p:txBody>
            <a:bodyPr wrap="square" rtlCol="0">
              <a:spAutoFit/>
            </a:bodyPr>
            <a:lstStyle/>
            <a:p>
              <a:r>
                <a:rPr lang="en-US" altLang="zh-CN" sz="2400" b="1" dirty="0" smtClean="0">
                  <a:latin typeface="微软雅黑" pitchFamily="34" charset="-122"/>
                  <a:ea typeface="微软雅黑" pitchFamily="34" charset="-122"/>
                </a:rPr>
                <a:t>3.1.1  </a:t>
              </a:r>
              <a:r>
                <a:rPr lang="zh-CN" altLang="en-US" sz="2400" b="1" dirty="0" smtClean="0">
                  <a:latin typeface="微软雅黑" pitchFamily="34" charset="-122"/>
                  <a:ea typeface="微软雅黑" pitchFamily="34" charset="-122"/>
                </a:rPr>
                <a:t>店铺业务模型升级</a:t>
              </a:r>
              <a:endParaRPr lang="en-US" altLang="zh-CN" sz="2400" b="1" dirty="0" smtClean="0">
                <a:latin typeface="微软雅黑" pitchFamily="34" charset="-122"/>
                <a:ea typeface="微软雅黑" pitchFamily="34" charset="-122"/>
              </a:endParaRPr>
            </a:p>
          </p:txBody>
        </p:sp>
      </p:grpSp>
      <p:sp>
        <p:nvSpPr>
          <p:cNvPr id="17" name="TextBox 16"/>
          <p:cNvSpPr txBox="1"/>
          <p:nvPr/>
        </p:nvSpPr>
        <p:spPr>
          <a:xfrm>
            <a:off x="467544" y="4509120"/>
            <a:ext cx="8064896" cy="2308324"/>
          </a:xfrm>
          <a:prstGeom prst="rect">
            <a:avLst/>
          </a:prstGeom>
          <a:noFill/>
        </p:spPr>
        <p:txBody>
          <a:bodyPr wrap="square" rtlCol="0">
            <a:spAutoFit/>
          </a:bodyPr>
          <a:lstStyle/>
          <a:p>
            <a:pPr>
              <a:buClr>
                <a:srgbClr val="C00000"/>
              </a:buClr>
            </a:pPr>
            <a:r>
              <a:rPr lang="zh-CN" altLang="en-US" sz="2400" b="1" dirty="0" smtClean="0">
                <a:latin typeface="微软雅黑" pitchFamily="34" charset="-122"/>
                <a:ea typeface="微软雅黑" pitchFamily="34" charset="-122"/>
              </a:rPr>
              <a:t>项目</a:t>
            </a:r>
            <a:r>
              <a:rPr lang="zh-CN" altLang="en-US" sz="2400" b="1" dirty="0" smtClean="0">
                <a:latin typeface="微软雅黑" pitchFamily="34" charset="-122"/>
                <a:ea typeface="微软雅黑" pitchFamily="34" charset="-122"/>
              </a:rPr>
              <a:t>成果</a:t>
            </a:r>
            <a:endParaRPr lang="en-US" altLang="zh-CN" sz="2400" b="1" dirty="0" smtClean="0">
              <a:latin typeface="微软雅黑" pitchFamily="34" charset="-122"/>
              <a:ea typeface="微软雅黑" pitchFamily="34" charset="-122"/>
            </a:endParaRPr>
          </a:p>
          <a:p>
            <a:pPr>
              <a:buClr>
                <a:srgbClr val="C00000"/>
              </a:buClr>
              <a:buFont typeface="Wingdings" pitchFamily="2" charset="2"/>
              <a:buChar char="p"/>
            </a:pPr>
            <a:r>
              <a:rPr lang="zh-CN" altLang="en-US" sz="2000" dirty="0" smtClean="0">
                <a:latin typeface="微软雅黑" pitchFamily="34" charset="-122"/>
                <a:ea typeface="微软雅黑" pitchFamily="34" charset="-122"/>
              </a:rPr>
              <a:t>渲染引擎去除原型数据来源</a:t>
            </a:r>
            <a:r>
              <a:rPr lang="zh-CN" altLang="en-US" sz="2000" dirty="0" smtClean="0">
                <a:latin typeface="微软雅黑" pitchFamily="34" charset="-122"/>
                <a:ea typeface="微软雅黑" pitchFamily="34" charset="-122"/>
              </a:rPr>
              <a:t>判断</a:t>
            </a:r>
            <a:r>
              <a:rPr lang="zh-CN" altLang="en-US" sz="2000" dirty="0" smtClean="0">
                <a:latin typeface="微软雅黑" pitchFamily="34" charset="-122"/>
                <a:ea typeface="微软雅黑" pitchFamily="34" charset="-122"/>
              </a:rPr>
              <a:t>，系统维护更容易；</a:t>
            </a:r>
            <a:endParaRPr lang="en-US" altLang="zh-CN" sz="2000" dirty="0" smtClean="0">
              <a:latin typeface="微软雅黑" pitchFamily="34" charset="-122"/>
              <a:ea typeface="微软雅黑" pitchFamily="34" charset="-122"/>
            </a:endParaRPr>
          </a:p>
          <a:p>
            <a:pPr>
              <a:buClr>
                <a:srgbClr val="C00000"/>
              </a:buClr>
              <a:buFont typeface="Wingdings" pitchFamily="2" charset="2"/>
              <a:buChar char="p"/>
            </a:pP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新模型</a:t>
            </a:r>
            <a:r>
              <a:rPr lang="zh-CN" altLang="en-US" sz="2000" dirty="0" smtClean="0">
                <a:latin typeface="微软雅黑" pitchFamily="34" charset="-122"/>
                <a:ea typeface="微软雅黑" pitchFamily="34" charset="-122"/>
              </a:rPr>
              <a:t>为突破原有店铺业务局限，</a:t>
            </a:r>
            <a:r>
              <a:rPr lang="en-US" altLang="zh-CN" sz="2000" dirty="0" smtClean="0">
                <a:latin typeface="微软雅黑" pitchFamily="34" charset="-122"/>
                <a:ea typeface="微软雅黑" pitchFamily="34" charset="-122"/>
              </a:rPr>
              <a:t>1</a:t>
            </a:r>
            <a:r>
              <a:rPr lang="zh-CN" altLang="en-US" sz="2000" dirty="0" smtClean="0">
                <a:latin typeface="微软雅黑" pitchFamily="34" charset="-122"/>
                <a:ea typeface="微软雅黑" pitchFamily="34" charset="-122"/>
              </a:rPr>
              <a:t>店铺</a:t>
            </a:r>
            <a:r>
              <a:rPr lang="en-US" altLang="zh-CN" sz="2000" dirty="0" smtClean="0">
                <a:latin typeface="微软雅黑" pitchFamily="34" charset="-122"/>
                <a:ea typeface="微软雅黑" pitchFamily="34" charset="-122"/>
              </a:rPr>
              <a:t>+N</a:t>
            </a:r>
            <a:r>
              <a:rPr lang="zh-CN" altLang="en-US" sz="2000" dirty="0" smtClean="0">
                <a:latin typeface="微软雅黑" pitchFamily="34" charset="-122"/>
                <a:ea typeface="微软雅黑" pitchFamily="34" charset="-122"/>
              </a:rPr>
              <a:t>站点，同时支持</a:t>
            </a:r>
            <a:r>
              <a:rPr lang="en-US" altLang="zh-CN" sz="2000" dirty="0" smtClean="0">
                <a:latin typeface="微软雅黑" pitchFamily="34" charset="-122"/>
                <a:ea typeface="微软雅黑" pitchFamily="34" charset="-122"/>
              </a:rPr>
              <a:t>PC-</a:t>
            </a:r>
            <a:r>
              <a:rPr lang="zh-CN" altLang="en-US" sz="2000" dirty="0" smtClean="0">
                <a:latin typeface="微软雅黑" pitchFamily="34" charset="-122"/>
                <a:ea typeface="微软雅黑" pitchFamily="34" charset="-122"/>
              </a:rPr>
              <a:t>无线</a:t>
            </a:r>
            <a:r>
              <a:rPr lang="zh-CN" altLang="en-US" sz="2000" dirty="0" smtClean="0">
                <a:latin typeface="微软雅黑" pitchFamily="34" charset="-122"/>
                <a:ea typeface="微软雅黑" pitchFamily="34" charset="-122"/>
              </a:rPr>
              <a:t>装修</a:t>
            </a:r>
            <a:r>
              <a:rPr lang="zh-CN" altLang="en-US" sz="2000" dirty="0" smtClean="0">
                <a:latin typeface="微软雅黑" pitchFamily="34" charset="-122"/>
                <a:ea typeface="微软雅黑" pitchFamily="34" charset="-122"/>
              </a:rPr>
              <a:t>打下了基础。</a:t>
            </a:r>
            <a:r>
              <a:rPr lang="en-US" altLang="zh-CN" sz="2000" dirty="0" smtClean="0">
                <a:latin typeface="微软雅黑" pitchFamily="34" charset="-122"/>
                <a:ea typeface="微软雅黑" pitchFamily="34" charset="-122"/>
              </a:rPr>
              <a:t> </a:t>
            </a:r>
            <a:endParaRPr lang="en-US" altLang="zh-CN" sz="2000" dirty="0" smtClean="0">
              <a:latin typeface="微软雅黑" pitchFamily="34" charset="-122"/>
              <a:ea typeface="微软雅黑" pitchFamily="34" charset="-122"/>
            </a:endParaRPr>
          </a:p>
          <a:p>
            <a:pPr>
              <a:buClr>
                <a:srgbClr val="C00000"/>
              </a:buClr>
              <a:buFont typeface="Wingdings" pitchFamily="2" charset="2"/>
              <a:buChar char="p"/>
            </a:pPr>
            <a:r>
              <a:rPr lang="zh-CN" altLang="en-US" sz="2000" dirty="0" smtClean="0">
                <a:latin typeface="微软雅黑" pitchFamily="34" charset="-122"/>
                <a:ea typeface="微软雅黑" pitchFamily="34" charset="-122"/>
              </a:rPr>
              <a:t>在新的模型基础上，店铺开发团队陆续支持了以下业务的接入：</a:t>
            </a:r>
            <a:endParaRPr lang="en-US" altLang="zh-CN" sz="2000" dirty="0" smtClean="0">
              <a:latin typeface="微软雅黑" pitchFamily="34" charset="-122"/>
              <a:ea typeface="微软雅黑" pitchFamily="34" charset="-122"/>
            </a:endParaRPr>
          </a:p>
          <a:p>
            <a:pPr lvl="1">
              <a:buClr>
                <a:srgbClr val="C00000"/>
              </a:buClr>
              <a:buFont typeface="Wingdings" pitchFamily="2" charset="2"/>
              <a:buChar char="v"/>
            </a:pPr>
            <a:r>
              <a:rPr lang="zh-CN" altLang="en-US" sz="2000" dirty="0" smtClean="0">
                <a:latin typeface="微软雅黑" pitchFamily="34" charset="-122"/>
                <a:ea typeface="微软雅黑" pitchFamily="34" charset="-122"/>
              </a:rPr>
              <a:t>垂直</a:t>
            </a:r>
            <a:r>
              <a:rPr lang="zh-CN" altLang="en-US" sz="2000" dirty="0" smtClean="0">
                <a:latin typeface="微软雅黑" pitchFamily="34" charset="-122"/>
                <a:ea typeface="微软雅黑" pitchFamily="34" charset="-122"/>
              </a:rPr>
              <a:t>店铺：新天</a:t>
            </a:r>
            <a:r>
              <a:rPr lang="zh-CN" altLang="en-US" sz="2000" dirty="0" smtClean="0">
                <a:latin typeface="微软雅黑" pitchFamily="34" charset="-122"/>
                <a:ea typeface="微软雅黑" pitchFamily="34" charset="-122"/>
              </a:rPr>
              <a:t>猫</a:t>
            </a:r>
            <a:r>
              <a:rPr lang="zh-CN" altLang="en-US" sz="2000" dirty="0" smtClean="0">
                <a:latin typeface="微软雅黑" pitchFamily="34" charset="-122"/>
                <a:ea typeface="微软雅黑" pitchFamily="34" charset="-122"/>
              </a:rPr>
              <a:t>机票；天</a:t>
            </a:r>
            <a:r>
              <a:rPr lang="zh-CN" altLang="en-US" sz="2000" dirty="0" smtClean="0">
                <a:latin typeface="微软雅黑" pitchFamily="34" charset="-122"/>
                <a:ea typeface="微软雅黑" pitchFamily="34" charset="-122"/>
              </a:rPr>
              <a:t>猫品牌</a:t>
            </a:r>
            <a:r>
              <a:rPr lang="zh-CN" altLang="en-US" sz="2000" dirty="0" smtClean="0">
                <a:latin typeface="微软雅黑" pitchFamily="34" charset="-122"/>
                <a:ea typeface="微软雅黑" pitchFamily="34" charset="-122"/>
              </a:rPr>
              <a:t>店；农业；基金</a:t>
            </a:r>
            <a:r>
              <a:rPr lang="en-US" altLang="zh-CN"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保险店铺</a:t>
            </a:r>
            <a:endParaRPr lang="en-US" altLang="zh-CN" sz="2000" dirty="0" smtClean="0">
              <a:latin typeface="微软雅黑" pitchFamily="34" charset="-122"/>
              <a:ea typeface="微软雅黑" pitchFamily="34" charset="-122"/>
            </a:endParaRPr>
          </a:p>
          <a:p>
            <a:pPr lvl="1">
              <a:buClr>
                <a:srgbClr val="C00000"/>
              </a:buClr>
              <a:buFont typeface="Wingdings" pitchFamily="2" charset="2"/>
              <a:buChar char="v"/>
            </a:pPr>
            <a:r>
              <a:rPr lang="zh-CN" altLang="en-US" sz="2000" dirty="0" smtClean="0">
                <a:latin typeface="微软雅黑" pitchFamily="34" charset="-122"/>
                <a:ea typeface="微软雅黑" pitchFamily="34" charset="-122"/>
              </a:rPr>
              <a:t>导购</a:t>
            </a:r>
            <a:r>
              <a:rPr lang="zh-CN" altLang="en-US" sz="2000" dirty="0" smtClean="0">
                <a:latin typeface="微软雅黑" pitchFamily="34" charset="-122"/>
                <a:ea typeface="微软雅黑" pitchFamily="34" charset="-122"/>
              </a:rPr>
              <a:t>站点群的业务接入；</a:t>
            </a:r>
            <a:endParaRPr lang="en-US" altLang="zh-CN" sz="2000" dirty="0" smtClean="0">
              <a:latin typeface="微软雅黑" pitchFamily="34" charset="-122"/>
              <a:ea typeface="微软雅黑" pitchFamily="34" charset="-122"/>
            </a:endParaRPr>
          </a:p>
        </p:txBody>
      </p:sp>
      <p:grpSp>
        <p:nvGrpSpPr>
          <p:cNvPr id="9" name="Group 8"/>
          <p:cNvGrpSpPr/>
          <p:nvPr/>
        </p:nvGrpSpPr>
        <p:grpSpPr>
          <a:xfrm>
            <a:off x="2195736" y="1196752"/>
            <a:ext cx="5688632" cy="3384376"/>
            <a:chOff x="2842268" y="1772816"/>
            <a:chExt cx="3889972" cy="3816424"/>
          </a:xfrm>
        </p:grpSpPr>
        <p:grpSp>
          <p:nvGrpSpPr>
            <p:cNvPr id="10" name="Group 509"/>
            <p:cNvGrpSpPr/>
            <p:nvPr/>
          </p:nvGrpSpPr>
          <p:grpSpPr>
            <a:xfrm>
              <a:off x="2842268" y="1772816"/>
              <a:ext cx="3889972" cy="3816424"/>
              <a:chOff x="2187627" y="2060848"/>
              <a:chExt cx="5068831" cy="3816424"/>
            </a:xfrm>
          </p:grpSpPr>
          <p:sp>
            <p:nvSpPr>
              <p:cNvPr id="19" name="Rounded Rectangle 18"/>
              <p:cNvSpPr/>
              <p:nvPr/>
            </p:nvSpPr>
            <p:spPr>
              <a:xfrm>
                <a:off x="2189633" y="2060848"/>
                <a:ext cx="5066825" cy="3816424"/>
              </a:xfrm>
              <a:prstGeom prst="roundRect">
                <a:avLst>
                  <a:gd name="adj" fmla="val 2780"/>
                </a:avLst>
              </a:prstGeom>
              <a:solidFill>
                <a:srgbClr val="92D050">
                  <a:alpha val="0"/>
                </a:srgbClr>
              </a:solidFill>
              <a:ln w="12700">
                <a:solidFill>
                  <a:schemeClr val="tx1"/>
                </a:solidFill>
                <a:prstDash val="dash"/>
                <a:miter lim="800000"/>
                <a:headEnd/>
                <a:tailEnd/>
              </a:ln>
            </p:spPr>
            <p:txBody>
              <a:bodyPr wrap="none" anchorCtr="1"/>
              <a:lstStyle/>
              <a:p>
                <a:pPr algn="ctr"/>
                <a:endParaRPr lang="en-US" altLang="zh-CN" sz="1400">
                  <a:latin typeface="微软雅黑" pitchFamily="34" charset="-122"/>
                  <a:ea typeface="微软雅黑" pitchFamily="34" charset="-122"/>
                </a:endParaRPr>
              </a:p>
            </p:txBody>
          </p:sp>
          <p:sp>
            <p:nvSpPr>
              <p:cNvPr id="20" name="Rectangle 19"/>
              <p:cNvSpPr/>
              <p:nvPr/>
            </p:nvSpPr>
            <p:spPr>
              <a:xfrm>
                <a:off x="5327293" y="2192157"/>
                <a:ext cx="659133" cy="210661"/>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latin typeface="微软雅黑" pitchFamily="34" charset="-122"/>
                    <a:ea typeface="微软雅黑" pitchFamily="34" charset="-122"/>
                  </a:rPr>
                  <a:t>用户</a:t>
                </a:r>
                <a:endParaRPr lang="en-US" sz="1000" dirty="0">
                  <a:solidFill>
                    <a:schemeClr val="tx1"/>
                  </a:solidFill>
                  <a:latin typeface="微软雅黑" pitchFamily="34" charset="-122"/>
                  <a:ea typeface="微软雅黑" pitchFamily="34" charset="-122"/>
                </a:endParaRPr>
              </a:p>
            </p:txBody>
          </p:sp>
          <p:sp>
            <p:nvSpPr>
              <p:cNvPr id="21" name="Rectangle 18"/>
              <p:cNvSpPr/>
              <p:nvPr/>
            </p:nvSpPr>
            <p:spPr>
              <a:xfrm>
                <a:off x="2524092" y="4368998"/>
                <a:ext cx="1354645" cy="345441"/>
              </a:xfrm>
              <a:prstGeom prst="rect">
                <a:avLst/>
              </a:prstGeom>
              <a:solidFill>
                <a:srgbClr val="FFC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latin typeface="微软雅黑" pitchFamily="34" charset="-122"/>
                    <a:ea typeface="微软雅黑" pitchFamily="34" charset="-122"/>
                  </a:rPr>
                  <a:t>皮肤</a:t>
                </a:r>
                <a:endParaRPr lang="en-US" sz="1000" dirty="0">
                  <a:solidFill>
                    <a:schemeClr val="tx1"/>
                  </a:solidFill>
                  <a:latin typeface="微软雅黑" pitchFamily="34" charset="-122"/>
                  <a:ea typeface="微软雅黑" pitchFamily="34" charset="-122"/>
                </a:endParaRPr>
              </a:p>
            </p:txBody>
          </p:sp>
          <p:cxnSp>
            <p:nvCxnSpPr>
              <p:cNvPr id="22" name="Elbow Connector 56"/>
              <p:cNvCxnSpPr>
                <a:stCxn id="24" idx="1"/>
                <a:endCxn id="21" idx="1"/>
              </p:cNvCxnSpPr>
              <p:nvPr/>
            </p:nvCxnSpPr>
            <p:spPr>
              <a:xfrm rot="10800000" flipV="1">
                <a:off x="2524092" y="4073117"/>
                <a:ext cx="15748" cy="468602"/>
              </a:xfrm>
              <a:prstGeom prst="bentConnector3">
                <a:avLst>
                  <a:gd name="adj1" fmla="val 180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508798" y="4797152"/>
                <a:ext cx="1354643" cy="351103"/>
              </a:xfrm>
              <a:prstGeom prst="rect">
                <a:avLst/>
              </a:prstGeom>
              <a:solidFill>
                <a:srgbClr val="FFC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latin typeface="微软雅黑" pitchFamily="34" charset="-122"/>
                    <a:ea typeface="微软雅黑" pitchFamily="34" charset="-122"/>
                  </a:rPr>
                  <a:t>组件原型</a:t>
                </a:r>
                <a:endParaRPr lang="en-US" altLang="zh-CN" sz="1000" dirty="0" smtClean="0">
                  <a:solidFill>
                    <a:schemeClr val="tx1"/>
                  </a:solidFill>
                  <a:latin typeface="微软雅黑" pitchFamily="34" charset="-122"/>
                  <a:ea typeface="微软雅黑" pitchFamily="34" charset="-122"/>
                </a:endParaRPr>
              </a:p>
              <a:p>
                <a:pPr algn="ctr"/>
                <a:r>
                  <a:rPr lang="en-US" sz="1000" dirty="0" smtClean="0">
                    <a:solidFill>
                      <a:schemeClr val="tx1"/>
                    </a:solidFill>
                    <a:latin typeface="微软雅黑" pitchFamily="34" charset="-122"/>
                    <a:ea typeface="微软雅黑" pitchFamily="34" charset="-122"/>
                  </a:rPr>
                  <a:t>(</a:t>
                </a:r>
                <a:r>
                  <a:rPr lang="zh-CN" altLang="en-US" sz="1000" dirty="0" smtClean="0">
                    <a:solidFill>
                      <a:schemeClr val="tx1"/>
                    </a:solidFill>
                    <a:latin typeface="微软雅黑" pitchFamily="34" charset="-122"/>
                    <a:ea typeface="微软雅黑" pitchFamily="34" charset="-122"/>
                  </a:rPr>
                  <a:t>系统，设计师）</a:t>
                </a:r>
                <a:endParaRPr lang="en-US" sz="1000" dirty="0">
                  <a:solidFill>
                    <a:schemeClr val="tx1"/>
                  </a:solidFill>
                  <a:latin typeface="微软雅黑" pitchFamily="34" charset="-122"/>
                  <a:ea typeface="微软雅黑" pitchFamily="34" charset="-122"/>
                </a:endParaRPr>
              </a:p>
            </p:txBody>
          </p:sp>
          <p:sp>
            <p:nvSpPr>
              <p:cNvPr id="24" name="Rectangle 23"/>
              <p:cNvSpPr/>
              <p:nvPr/>
            </p:nvSpPr>
            <p:spPr>
              <a:xfrm>
                <a:off x="2524092" y="3861048"/>
                <a:ext cx="1354643" cy="424137"/>
              </a:xfrm>
              <a:prstGeom prst="rect">
                <a:avLst/>
              </a:prstGeom>
              <a:solidFill>
                <a:srgbClr val="FFC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latin typeface="微软雅黑" pitchFamily="34" charset="-122"/>
                    <a:ea typeface="微软雅黑" pitchFamily="34" charset="-122"/>
                  </a:rPr>
                  <a:t>模版</a:t>
                </a:r>
                <a:endParaRPr lang="en-US" altLang="zh-CN" sz="1000" dirty="0" smtClean="0">
                  <a:solidFill>
                    <a:schemeClr val="tx1"/>
                  </a:solidFill>
                  <a:latin typeface="微软雅黑" pitchFamily="34" charset="-122"/>
                  <a:ea typeface="微软雅黑" pitchFamily="34" charset="-122"/>
                </a:endParaRPr>
              </a:p>
              <a:p>
                <a:pPr algn="ctr"/>
                <a:r>
                  <a:rPr lang="en-US" altLang="zh-CN" sz="1000" dirty="0" smtClean="0">
                    <a:solidFill>
                      <a:schemeClr val="tx1"/>
                    </a:solidFill>
                    <a:latin typeface="微软雅黑" pitchFamily="34" charset="-122"/>
                    <a:ea typeface="微软雅黑" pitchFamily="34" charset="-122"/>
                  </a:rPr>
                  <a:t>(</a:t>
                </a:r>
                <a:r>
                  <a:rPr lang="zh-CN" altLang="en-US" sz="1000" dirty="0" smtClean="0">
                    <a:solidFill>
                      <a:schemeClr val="tx1"/>
                    </a:solidFill>
                    <a:latin typeface="微软雅黑" pitchFamily="34" charset="-122"/>
                    <a:ea typeface="微软雅黑" pitchFamily="34" charset="-122"/>
                  </a:rPr>
                  <a:t>系统，设计师）</a:t>
                </a:r>
                <a:endParaRPr lang="en-US" sz="1000" dirty="0">
                  <a:solidFill>
                    <a:schemeClr val="tx1"/>
                  </a:solidFill>
                  <a:latin typeface="微软雅黑" pitchFamily="34" charset="-122"/>
                  <a:ea typeface="微软雅黑" pitchFamily="34" charset="-122"/>
                </a:endParaRPr>
              </a:p>
            </p:txBody>
          </p:sp>
          <p:sp>
            <p:nvSpPr>
              <p:cNvPr id="25" name="TextBox 24"/>
              <p:cNvSpPr txBox="1"/>
              <p:nvPr/>
            </p:nvSpPr>
            <p:spPr>
              <a:xfrm>
                <a:off x="2270019" y="3861048"/>
                <a:ext cx="164784" cy="215444"/>
              </a:xfrm>
              <a:prstGeom prst="rect">
                <a:avLst/>
              </a:prstGeom>
              <a:noFill/>
            </p:spPr>
            <p:txBody>
              <a:bodyPr wrap="square" rtlCol="0">
                <a:spAutoFit/>
              </a:bodyPr>
              <a:lstStyle/>
              <a:p>
                <a:r>
                  <a:rPr lang="en-US" sz="800" dirty="0" smtClean="0">
                    <a:latin typeface="微软雅黑" pitchFamily="34" charset="-122"/>
                    <a:ea typeface="微软雅黑" pitchFamily="34" charset="-122"/>
                  </a:rPr>
                  <a:t>1</a:t>
                </a:r>
                <a:endParaRPr lang="en-US" sz="800" dirty="0">
                  <a:latin typeface="微软雅黑" pitchFamily="34" charset="-122"/>
                  <a:ea typeface="微软雅黑" pitchFamily="34" charset="-122"/>
                </a:endParaRPr>
              </a:p>
            </p:txBody>
          </p:sp>
          <p:sp>
            <p:nvSpPr>
              <p:cNvPr id="26" name="TextBox 25"/>
              <p:cNvSpPr txBox="1"/>
              <p:nvPr/>
            </p:nvSpPr>
            <p:spPr>
              <a:xfrm>
                <a:off x="2187627" y="4293096"/>
                <a:ext cx="247174" cy="246221"/>
              </a:xfrm>
              <a:prstGeom prst="rect">
                <a:avLst/>
              </a:prstGeom>
              <a:noFill/>
            </p:spPr>
            <p:txBody>
              <a:bodyPr wrap="square" rtlCol="0">
                <a:spAutoFit/>
              </a:bodyPr>
              <a:lstStyle/>
              <a:p>
                <a:r>
                  <a:rPr lang="en-US" sz="1000" dirty="0" smtClean="0">
                    <a:latin typeface="微软雅黑" pitchFamily="34" charset="-122"/>
                    <a:ea typeface="微软雅黑" pitchFamily="34" charset="-122"/>
                  </a:rPr>
                  <a:t>n</a:t>
                </a:r>
                <a:endParaRPr lang="en-US" sz="1000" dirty="0">
                  <a:latin typeface="微软雅黑" pitchFamily="34" charset="-122"/>
                  <a:ea typeface="微软雅黑" pitchFamily="34" charset="-122"/>
                </a:endParaRPr>
              </a:p>
            </p:txBody>
          </p:sp>
          <p:sp>
            <p:nvSpPr>
              <p:cNvPr id="27" name="Rectangle 26"/>
              <p:cNvSpPr/>
              <p:nvPr/>
            </p:nvSpPr>
            <p:spPr>
              <a:xfrm>
                <a:off x="4750552" y="4005064"/>
                <a:ext cx="906307" cy="491545"/>
              </a:xfrm>
              <a:prstGeom prst="rect">
                <a:avLst/>
              </a:prstGeom>
              <a:solidFill>
                <a:srgbClr val="D4E0EE"/>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latin typeface="微软雅黑" pitchFamily="34" charset="-122"/>
                    <a:ea typeface="微软雅黑" pitchFamily="34" charset="-122"/>
                  </a:rPr>
                  <a:t>用户</a:t>
                </a:r>
                <a:endParaRPr lang="en-US" altLang="zh-CN" sz="1000" dirty="0" smtClean="0">
                  <a:solidFill>
                    <a:schemeClr val="tx1"/>
                  </a:solidFill>
                  <a:latin typeface="微软雅黑" pitchFamily="34" charset="-122"/>
                  <a:ea typeface="微软雅黑" pitchFamily="34" charset="-122"/>
                </a:endParaRPr>
              </a:p>
              <a:p>
                <a:pPr algn="ctr"/>
                <a:r>
                  <a:rPr lang="zh-CN" altLang="en-US" sz="1000" dirty="0" smtClean="0">
                    <a:solidFill>
                      <a:schemeClr val="tx1"/>
                    </a:solidFill>
                    <a:latin typeface="微软雅黑" pitchFamily="34" charset="-122"/>
                    <a:ea typeface="微软雅黑" pitchFamily="34" charset="-122"/>
                  </a:rPr>
                  <a:t>装修站点实例</a:t>
                </a:r>
                <a:endParaRPr lang="en-US" sz="1000" dirty="0">
                  <a:solidFill>
                    <a:schemeClr val="tx1"/>
                  </a:solidFill>
                  <a:latin typeface="微软雅黑" pitchFamily="34" charset="-122"/>
                  <a:ea typeface="微软雅黑" pitchFamily="34" charset="-122"/>
                </a:endParaRPr>
              </a:p>
            </p:txBody>
          </p:sp>
          <p:cxnSp>
            <p:nvCxnSpPr>
              <p:cNvPr id="28" name="Straight Arrow Connector 27"/>
              <p:cNvCxnSpPr>
                <a:stCxn id="41" idx="3"/>
                <a:endCxn id="27" idx="0"/>
              </p:cNvCxnSpPr>
              <p:nvPr/>
            </p:nvCxnSpPr>
            <p:spPr>
              <a:xfrm flipH="1">
                <a:off x="5203706" y="3382511"/>
                <a:ext cx="1" cy="62255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244902" y="3179200"/>
                <a:ext cx="164782" cy="215444"/>
              </a:xfrm>
              <a:prstGeom prst="rect">
                <a:avLst/>
              </a:prstGeom>
              <a:noFill/>
            </p:spPr>
            <p:txBody>
              <a:bodyPr wrap="square" rtlCol="0">
                <a:spAutoFit/>
              </a:bodyPr>
              <a:lstStyle/>
              <a:p>
                <a:r>
                  <a:rPr lang="en-US" sz="800" dirty="0" smtClean="0">
                    <a:latin typeface="微软雅黑" pitchFamily="34" charset="-122"/>
                    <a:ea typeface="微软雅黑" pitchFamily="34" charset="-122"/>
                  </a:rPr>
                  <a:t>1</a:t>
                </a:r>
                <a:endParaRPr lang="en-US" sz="800" dirty="0">
                  <a:latin typeface="微软雅黑" pitchFamily="34" charset="-122"/>
                  <a:ea typeface="微软雅黑" pitchFamily="34" charset="-122"/>
                </a:endParaRPr>
              </a:p>
            </p:txBody>
          </p:sp>
          <p:sp>
            <p:nvSpPr>
              <p:cNvPr id="30" name="TextBox 29"/>
              <p:cNvSpPr txBox="1"/>
              <p:nvPr/>
            </p:nvSpPr>
            <p:spPr>
              <a:xfrm>
                <a:off x="5162510" y="4088680"/>
                <a:ext cx="741524" cy="215444"/>
              </a:xfrm>
              <a:prstGeom prst="rect">
                <a:avLst/>
              </a:prstGeom>
              <a:noFill/>
            </p:spPr>
            <p:txBody>
              <a:bodyPr wrap="square" rtlCol="0">
                <a:spAutoFit/>
              </a:bodyPr>
              <a:lstStyle/>
              <a:p>
                <a:r>
                  <a:rPr lang="en-US" sz="800" dirty="0" smtClean="0">
                    <a:latin typeface="微软雅黑" pitchFamily="34" charset="-122"/>
                    <a:ea typeface="微软雅黑" pitchFamily="34" charset="-122"/>
                  </a:rPr>
                  <a:t>*</a:t>
                </a:r>
                <a:endParaRPr lang="en-US" sz="800" dirty="0">
                  <a:latin typeface="微软雅黑" pitchFamily="34" charset="-122"/>
                  <a:ea typeface="微软雅黑" pitchFamily="34" charset="-122"/>
                </a:endParaRPr>
              </a:p>
            </p:txBody>
          </p:sp>
          <p:sp>
            <p:nvSpPr>
              <p:cNvPr id="31" name="Rectangle 30"/>
              <p:cNvSpPr/>
              <p:nvPr/>
            </p:nvSpPr>
            <p:spPr>
              <a:xfrm>
                <a:off x="4716016" y="5517232"/>
                <a:ext cx="996938" cy="274087"/>
              </a:xfrm>
              <a:prstGeom prst="rect">
                <a:avLst/>
              </a:prstGeom>
              <a:solidFill>
                <a:srgbClr val="D4E0EE"/>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latin typeface="微软雅黑" pitchFamily="34" charset="-122"/>
                    <a:ea typeface="微软雅黑" pitchFamily="34" charset="-122"/>
                  </a:rPr>
                  <a:t>模块参数</a:t>
                </a:r>
                <a:endParaRPr lang="en-US" sz="1000" dirty="0">
                  <a:solidFill>
                    <a:schemeClr val="tx1"/>
                  </a:solidFill>
                  <a:latin typeface="微软雅黑" pitchFamily="34" charset="-122"/>
                  <a:ea typeface="微软雅黑" pitchFamily="34" charset="-122"/>
                </a:endParaRPr>
              </a:p>
            </p:txBody>
          </p:sp>
          <p:sp>
            <p:nvSpPr>
              <p:cNvPr id="32" name="Rectangle 31"/>
              <p:cNvSpPr/>
              <p:nvPr/>
            </p:nvSpPr>
            <p:spPr>
              <a:xfrm>
                <a:off x="4644007" y="4797152"/>
                <a:ext cx="1117592" cy="360040"/>
              </a:xfrm>
              <a:prstGeom prst="rect">
                <a:avLst/>
              </a:prstGeom>
              <a:solidFill>
                <a:srgbClr val="D4E0EE"/>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latin typeface="微软雅黑" pitchFamily="34" charset="-122"/>
                    <a:ea typeface="微软雅黑" pitchFamily="34" charset="-122"/>
                  </a:rPr>
                  <a:t>用户</a:t>
                </a:r>
                <a:endParaRPr lang="en-US" altLang="zh-CN" sz="1000" dirty="0" smtClean="0">
                  <a:solidFill>
                    <a:schemeClr val="tx1"/>
                  </a:solidFill>
                  <a:latin typeface="微软雅黑" pitchFamily="34" charset="-122"/>
                  <a:ea typeface="微软雅黑" pitchFamily="34" charset="-122"/>
                </a:endParaRPr>
              </a:p>
              <a:p>
                <a:pPr algn="ctr"/>
                <a:r>
                  <a:rPr lang="zh-CN" altLang="en-US" sz="1000" dirty="0" smtClean="0">
                    <a:solidFill>
                      <a:schemeClr val="tx1"/>
                    </a:solidFill>
                    <a:latin typeface="微软雅黑" pitchFamily="34" charset="-122"/>
                    <a:ea typeface="微软雅黑" pitchFamily="34" charset="-122"/>
                  </a:rPr>
                  <a:t>装修页面</a:t>
                </a:r>
                <a:endParaRPr lang="en-US" sz="1000" dirty="0">
                  <a:solidFill>
                    <a:schemeClr val="tx1"/>
                  </a:solidFill>
                  <a:latin typeface="微软雅黑" pitchFamily="34" charset="-122"/>
                  <a:ea typeface="微软雅黑" pitchFamily="34" charset="-122"/>
                </a:endParaRPr>
              </a:p>
            </p:txBody>
          </p:sp>
          <p:sp>
            <p:nvSpPr>
              <p:cNvPr id="33" name="Flowchart: Decision 32"/>
              <p:cNvSpPr/>
              <p:nvPr/>
            </p:nvSpPr>
            <p:spPr>
              <a:xfrm rot="5400000">
                <a:off x="5100074" y="4580318"/>
                <a:ext cx="207264" cy="82392"/>
              </a:xfrm>
              <a:prstGeom prst="flowChartDecision">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itchFamily="34" charset="-122"/>
                  <a:ea typeface="微软雅黑" pitchFamily="34" charset="-122"/>
                </a:endParaRPr>
              </a:p>
            </p:txBody>
          </p:sp>
          <p:cxnSp>
            <p:nvCxnSpPr>
              <p:cNvPr id="34" name="Straight Arrow Connector 33"/>
              <p:cNvCxnSpPr>
                <a:stCxn id="33" idx="3"/>
                <a:endCxn id="32" idx="0"/>
              </p:cNvCxnSpPr>
              <p:nvPr/>
            </p:nvCxnSpPr>
            <p:spPr>
              <a:xfrm flipH="1">
                <a:off x="5202803" y="4725146"/>
                <a:ext cx="903" cy="720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Flowchart: Decision 34"/>
              <p:cNvSpPr/>
              <p:nvPr/>
            </p:nvSpPr>
            <p:spPr>
              <a:xfrm rot="5400000">
                <a:off x="5100074" y="5228388"/>
                <a:ext cx="207264" cy="82392"/>
              </a:xfrm>
              <a:prstGeom prst="flowChartDecision">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itchFamily="34" charset="-122"/>
                  <a:ea typeface="微软雅黑" pitchFamily="34" charset="-122"/>
                </a:endParaRPr>
              </a:p>
            </p:txBody>
          </p:sp>
          <p:cxnSp>
            <p:nvCxnSpPr>
              <p:cNvPr id="36" name="Straight Arrow Connector 35"/>
              <p:cNvCxnSpPr>
                <a:stCxn id="35" idx="3"/>
                <a:endCxn id="31" idx="0"/>
              </p:cNvCxnSpPr>
              <p:nvPr/>
            </p:nvCxnSpPr>
            <p:spPr>
              <a:xfrm>
                <a:off x="5203706" y="5373216"/>
                <a:ext cx="10779" cy="1440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244901" y="4509121"/>
                <a:ext cx="164782" cy="215444"/>
              </a:xfrm>
              <a:prstGeom prst="rect">
                <a:avLst/>
              </a:prstGeom>
              <a:noFill/>
            </p:spPr>
            <p:txBody>
              <a:bodyPr wrap="square" rtlCol="0">
                <a:spAutoFit/>
              </a:bodyPr>
              <a:lstStyle/>
              <a:p>
                <a:r>
                  <a:rPr lang="en-US" sz="800" dirty="0" smtClean="0">
                    <a:latin typeface="微软雅黑" pitchFamily="34" charset="-122"/>
                    <a:ea typeface="微软雅黑" pitchFamily="34" charset="-122"/>
                  </a:rPr>
                  <a:t>1</a:t>
                </a:r>
                <a:endParaRPr lang="en-US" sz="800" dirty="0">
                  <a:latin typeface="微软雅黑" pitchFamily="34" charset="-122"/>
                  <a:ea typeface="微软雅黑" pitchFamily="34" charset="-122"/>
                </a:endParaRPr>
              </a:p>
            </p:txBody>
          </p:sp>
          <p:sp>
            <p:nvSpPr>
              <p:cNvPr id="38" name="TextBox 37"/>
              <p:cNvSpPr txBox="1"/>
              <p:nvPr/>
            </p:nvSpPr>
            <p:spPr>
              <a:xfrm>
                <a:off x="5192196" y="4581128"/>
                <a:ext cx="247174" cy="246221"/>
              </a:xfrm>
              <a:prstGeom prst="rect">
                <a:avLst/>
              </a:prstGeom>
              <a:noFill/>
            </p:spPr>
            <p:txBody>
              <a:bodyPr wrap="square" rtlCol="0">
                <a:spAutoFit/>
              </a:bodyPr>
              <a:lstStyle/>
              <a:p>
                <a:r>
                  <a:rPr lang="en-US" sz="1000" dirty="0" smtClean="0">
                    <a:latin typeface="微软雅黑" pitchFamily="34" charset="-122"/>
                    <a:ea typeface="微软雅黑" pitchFamily="34" charset="-122"/>
                  </a:rPr>
                  <a:t>n</a:t>
                </a:r>
                <a:endParaRPr lang="en-US" sz="1000" dirty="0">
                  <a:latin typeface="微软雅黑" pitchFamily="34" charset="-122"/>
                  <a:ea typeface="微软雅黑" pitchFamily="34" charset="-122"/>
                </a:endParaRPr>
              </a:p>
            </p:txBody>
          </p:sp>
          <p:sp>
            <p:nvSpPr>
              <p:cNvPr id="39" name="TextBox 38"/>
              <p:cNvSpPr txBox="1"/>
              <p:nvPr/>
            </p:nvSpPr>
            <p:spPr>
              <a:xfrm>
                <a:off x="5244901" y="5166508"/>
                <a:ext cx="164782" cy="215444"/>
              </a:xfrm>
              <a:prstGeom prst="rect">
                <a:avLst/>
              </a:prstGeom>
              <a:noFill/>
            </p:spPr>
            <p:txBody>
              <a:bodyPr wrap="square" rtlCol="0">
                <a:spAutoFit/>
              </a:bodyPr>
              <a:lstStyle/>
              <a:p>
                <a:r>
                  <a:rPr lang="en-US" sz="800" dirty="0" smtClean="0">
                    <a:latin typeface="微软雅黑" pitchFamily="34" charset="-122"/>
                    <a:ea typeface="微软雅黑" pitchFamily="34" charset="-122"/>
                  </a:rPr>
                  <a:t>1</a:t>
                </a:r>
                <a:endParaRPr lang="en-US" sz="800" dirty="0">
                  <a:latin typeface="微软雅黑" pitchFamily="34" charset="-122"/>
                  <a:ea typeface="微软雅黑" pitchFamily="34" charset="-122"/>
                </a:endParaRPr>
              </a:p>
            </p:txBody>
          </p:sp>
          <p:sp>
            <p:nvSpPr>
              <p:cNvPr id="40" name="TextBox 39"/>
              <p:cNvSpPr txBox="1"/>
              <p:nvPr/>
            </p:nvSpPr>
            <p:spPr>
              <a:xfrm>
                <a:off x="5244901" y="5353003"/>
                <a:ext cx="247174" cy="246221"/>
              </a:xfrm>
              <a:prstGeom prst="rect">
                <a:avLst/>
              </a:prstGeom>
              <a:noFill/>
            </p:spPr>
            <p:txBody>
              <a:bodyPr wrap="square" rtlCol="0">
                <a:spAutoFit/>
              </a:bodyPr>
              <a:lstStyle/>
              <a:p>
                <a:r>
                  <a:rPr lang="zh-CN" altLang="en-US" sz="1000" dirty="0" smtClean="0">
                    <a:latin typeface="微软雅黑" pitchFamily="34" charset="-122"/>
                    <a:ea typeface="微软雅黑" pitchFamily="34" charset="-122"/>
                  </a:rPr>
                  <a:t>*</a:t>
                </a:r>
                <a:endParaRPr lang="en-US" sz="1000" dirty="0">
                  <a:latin typeface="微软雅黑" pitchFamily="34" charset="-122"/>
                  <a:ea typeface="微软雅黑" pitchFamily="34" charset="-122"/>
                </a:endParaRPr>
              </a:p>
            </p:txBody>
          </p:sp>
          <p:sp>
            <p:nvSpPr>
              <p:cNvPr id="41" name="Flowchart: Decision 40"/>
              <p:cNvSpPr/>
              <p:nvPr/>
            </p:nvSpPr>
            <p:spPr>
              <a:xfrm rot="5400000">
                <a:off x="5100074" y="3237682"/>
                <a:ext cx="207265" cy="82392"/>
              </a:xfrm>
              <a:prstGeom prst="flowChartDecision">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itchFamily="34" charset="-122"/>
                  <a:ea typeface="微软雅黑" pitchFamily="34" charset="-122"/>
                </a:endParaRPr>
              </a:p>
            </p:txBody>
          </p:sp>
          <p:sp>
            <p:nvSpPr>
              <p:cNvPr id="42" name="Rectangle 41"/>
              <p:cNvSpPr/>
              <p:nvPr/>
            </p:nvSpPr>
            <p:spPr>
              <a:xfrm>
                <a:off x="4750552" y="2824142"/>
                <a:ext cx="906307" cy="345441"/>
              </a:xfrm>
              <a:prstGeom prst="rect">
                <a:avLst/>
              </a:prstGeom>
              <a:solidFill>
                <a:srgbClr val="FFFF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latin typeface="微软雅黑" pitchFamily="34" charset="-122"/>
                    <a:ea typeface="微软雅黑" pitchFamily="34" charset="-122"/>
                  </a:rPr>
                  <a:t>店铺</a:t>
                </a:r>
                <a:endParaRPr lang="en-US" sz="1000" dirty="0">
                  <a:solidFill>
                    <a:schemeClr val="tx1"/>
                  </a:solidFill>
                  <a:latin typeface="微软雅黑" pitchFamily="34" charset="-122"/>
                  <a:ea typeface="微软雅黑" pitchFamily="34" charset="-122"/>
                </a:endParaRPr>
              </a:p>
            </p:txBody>
          </p:sp>
          <p:sp>
            <p:nvSpPr>
              <p:cNvPr id="43" name="Rectangle 42"/>
              <p:cNvSpPr/>
              <p:nvPr/>
            </p:nvSpPr>
            <p:spPr>
              <a:xfrm>
                <a:off x="3221765" y="2829805"/>
                <a:ext cx="906307" cy="345441"/>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latin typeface="微软雅黑" pitchFamily="34" charset="-122"/>
                    <a:ea typeface="微软雅黑" pitchFamily="34" charset="-122"/>
                  </a:rPr>
                  <a:t>域名</a:t>
                </a:r>
                <a:endParaRPr lang="en-US" sz="1000" dirty="0">
                  <a:solidFill>
                    <a:schemeClr val="tx1"/>
                  </a:solidFill>
                  <a:latin typeface="微软雅黑" pitchFamily="34" charset="-122"/>
                  <a:ea typeface="微软雅黑" pitchFamily="34" charset="-122"/>
                </a:endParaRPr>
              </a:p>
            </p:txBody>
          </p:sp>
          <p:sp>
            <p:nvSpPr>
              <p:cNvPr id="44" name="TextBox 43"/>
              <p:cNvSpPr txBox="1"/>
              <p:nvPr/>
            </p:nvSpPr>
            <p:spPr>
              <a:xfrm>
                <a:off x="4585769" y="2824142"/>
                <a:ext cx="164782" cy="215444"/>
              </a:xfrm>
              <a:prstGeom prst="rect">
                <a:avLst/>
              </a:prstGeom>
              <a:noFill/>
            </p:spPr>
            <p:txBody>
              <a:bodyPr wrap="square" rtlCol="0">
                <a:spAutoFit/>
              </a:bodyPr>
              <a:lstStyle/>
              <a:p>
                <a:r>
                  <a:rPr lang="en-US" sz="800" dirty="0" smtClean="0">
                    <a:latin typeface="微软雅黑" pitchFamily="34" charset="-122"/>
                    <a:ea typeface="微软雅黑" pitchFamily="34" charset="-122"/>
                  </a:rPr>
                  <a:t>1</a:t>
                </a:r>
                <a:endParaRPr lang="en-US" sz="800" dirty="0">
                  <a:latin typeface="微软雅黑" pitchFamily="34" charset="-122"/>
                  <a:ea typeface="微软雅黑" pitchFamily="34" charset="-122"/>
                </a:endParaRPr>
              </a:p>
            </p:txBody>
          </p:sp>
          <p:cxnSp>
            <p:nvCxnSpPr>
              <p:cNvPr id="45" name="Straight Arrow Connector 44"/>
              <p:cNvCxnSpPr>
                <a:stCxn id="46" idx="3"/>
                <a:endCxn id="43" idx="3"/>
              </p:cNvCxnSpPr>
              <p:nvPr/>
            </p:nvCxnSpPr>
            <p:spPr>
              <a:xfrm flipH="1">
                <a:off x="4128072" y="2999128"/>
                <a:ext cx="375306" cy="33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Flowchart: Decision 45"/>
              <p:cNvSpPr/>
              <p:nvPr/>
            </p:nvSpPr>
            <p:spPr>
              <a:xfrm rot="10800000">
                <a:off x="4503378" y="2964584"/>
                <a:ext cx="247175" cy="69089"/>
              </a:xfrm>
              <a:prstGeom prst="flowChartDecis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itchFamily="34" charset="-122"/>
                  <a:ea typeface="微软雅黑" pitchFamily="34" charset="-122"/>
                </a:endParaRPr>
              </a:p>
            </p:txBody>
          </p:sp>
          <p:sp>
            <p:nvSpPr>
              <p:cNvPr id="47" name="TextBox 46"/>
              <p:cNvSpPr txBox="1"/>
              <p:nvPr/>
            </p:nvSpPr>
            <p:spPr>
              <a:xfrm>
                <a:off x="4009026" y="2824142"/>
                <a:ext cx="620188" cy="215444"/>
              </a:xfrm>
              <a:prstGeom prst="rect">
                <a:avLst/>
              </a:prstGeom>
              <a:noFill/>
            </p:spPr>
            <p:txBody>
              <a:bodyPr wrap="square" rtlCol="0">
                <a:spAutoFit/>
              </a:bodyPr>
              <a:lstStyle/>
              <a:p>
                <a:r>
                  <a:rPr lang="en-US" sz="800" dirty="0" smtClean="0">
                    <a:latin typeface="微软雅黑" pitchFamily="34" charset="-122"/>
                    <a:ea typeface="微软雅黑" pitchFamily="34" charset="-122"/>
                  </a:rPr>
                  <a:t>(0~3)</a:t>
                </a:r>
                <a:endParaRPr lang="en-US" sz="800" dirty="0">
                  <a:latin typeface="微软雅黑" pitchFamily="34" charset="-122"/>
                  <a:ea typeface="微软雅黑" pitchFamily="34" charset="-122"/>
                </a:endParaRPr>
              </a:p>
            </p:txBody>
          </p:sp>
          <p:cxnSp>
            <p:nvCxnSpPr>
              <p:cNvPr id="48" name="Elbow Connector 47"/>
              <p:cNvCxnSpPr>
                <a:endCxn id="24" idx="3"/>
              </p:cNvCxnSpPr>
              <p:nvPr/>
            </p:nvCxnSpPr>
            <p:spPr>
              <a:xfrm rot="10800000">
                <a:off x="3878735" y="4073118"/>
                <a:ext cx="877605" cy="3955"/>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rot="10800000">
                <a:off x="3863441" y="4437112"/>
                <a:ext cx="852577" cy="2"/>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10800000">
                <a:off x="3863441" y="4941168"/>
                <a:ext cx="852574" cy="681572"/>
              </a:xfrm>
              <a:prstGeom prst="bentConnector3">
                <a:avLst>
                  <a:gd name="adj1" fmla="val 68465"/>
                </a:avLst>
              </a:prstGeom>
              <a:ln>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1" name="Shape 50"/>
              <p:cNvCxnSpPr>
                <a:endCxn id="23" idx="2"/>
              </p:cNvCxnSpPr>
              <p:nvPr/>
            </p:nvCxnSpPr>
            <p:spPr>
              <a:xfrm rot="10800000" flipV="1">
                <a:off x="3186120" y="5053647"/>
                <a:ext cx="677325" cy="94607"/>
              </a:xfrm>
              <a:prstGeom prst="bentConnector4">
                <a:avLst>
                  <a:gd name="adj1" fmla="val -26505"/>
                  <a:gd name="adj2" fmla="val 34163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6245466" y="4797152"/>
                <a:ext cx="921702" cy="360040"/>
              </a:xfrm>
              <a:prstGeom prst="rect">
                <a:avLst/>
              </a:prstGeom>
              <a:solidFill>
                <a:srgbClr val="FFC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latin typeface="微软雅黑" pitchFamily="34" charset="-122"/>
                    <a:ea typeface="微软雅黑" pitchFamily="34" charset="-122"/>
                  </a:rPr>
                  <a:t>用户</a:t>
                </a:r>
                <a:endParaRPr lang="en-US" altLang="zh-CN" sz="1000" dirty="0" smtClean="0">
                  <a:solidFill>
                    <a:schemeClr val="tx1"/>
                  </a:solidFill>
                  <a:latin typeface="微软雅黑" pitchFamily="34" charset="-122"/>
                  <a:ea typeface="微软雅黑" pitchFamily="34" charset="-122"/>
                </a:endParaRPr>
              </a:p>
              <a:p>
                <a:pPr algn="ctr"/>
                <a:r>
                  <a:rPr lang="zh-CN" altLang="en-US" sz="1000" dirty="0" smtClean="0">
                    <a:solidFill>
                      <a:schemeClr val="tx1"/>
                    </a:solidFill>
                    <a:latin typeface="微软雅黑" pitchFamily="34" charset="-122"/>
                    <a:ea typeface="微软雅黑" pitchFamily="34" charset="-122"/>
                  </a:rPr>
                  <a:t>发布页面</a:t>
                </a:r>
                <a:endParaRPr lang="en-US" sz="1000" dirty="0">
                  <a:solidFill>
                    <a:schemeClr val="tx1"/>
                  </a:solidFill>
                  <a:latin typeface="微软雅黑" pitchFamily="34" charset="-122"/>
                  <a:ea typeface="微软雅黑" pitchFamily="34" charset="-122"/>
                </a:endParaRPr>
              </a:p>
            </p:txBody>
          </p:sp>
          <p:cxnSp>
            <p:nvCxnSpPr>
              <p:cNvPr id="53" name="Straight Arrow Connector 52"/>
              <p:cNvCxnSpPr>
                <a:stCxn id="32" idx="3"/>
                <a:endCxn id="52" idx="1"/>
              </p:cNvCxnSpPr>
              <p:nvPr/>
            </p:nvCxnSpPr>
            <p:spPr>
              <a:xfrm>
                <a:off x="5761600" y="4977172"/>
                <a:ext cx="48386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703361" y="4797152"/>
                <a:ext cx="164782" cy="215444"/>
              </a:xfrm>
              <a:prstGeom prst="rect">
                <a:avLst/>
              </a:prstGeom>
              <a:noFill/>
            </p:spPr>
            <p:txBody>
              <a:bodyPr wrap="square" rtlCol="0">
                <a:spAutoFit/>
              </a:bodyPr>
              <a:lstStyle/>
              <a:p>
                <a:r>
                  <a:rPr lang="en-US" sz="800" dirty="0" smtClean="0">
                    <a:latin typeface="微软雅黑" pitchFamily="34" charset="-122"/>
                    <a:ea typeface="微软雅黑" pitchFamily="34" charset="-122"/>
                  </a:rPr>
                  <a:t>1</a:t>
                </a:r>
                <a:endParaRPr lang="en-US" sz="800" dirty="0">
                  <a:latin typeface="微软雅黑" pitchFamily="34" charset="-122"/>
                  <a:ea typeface="微软雅黑" pitchFamily="34" charset="-122"/>
                </a:endParaRPr>
              </a:p>
            </p:txBody>
          </p:sp>
          <p:sp>
            <p:nvSpPr>
              <p:cNvPr id="55" name="TextBox 54"/>
              <p:cNvSpPr txBox="1"/>
              <p:nvPr/>
            </p:nvSpPr>
            <p:spPr>
              <a:xfrm>
                <a:off x="5850987" y="4803080"/>
                <a:ext cx="593220" cy="215444"/>
              </a:xfrm>
              <a:prstGeom prst="rect">
                <a:avLst/>
              </a:prstGeom>
              <a:noFill/>
            </p:spPr>
            <p:txBody>
              <a:bodyPr wrap="square" rtlCol="0">
                <a:spAutoFit/>
              </a:bodyPr>
              <a:lstStyle/>
              <a:p>
                <a:r>
                  <a:rPr lang="en-US" sz="800" dirty="0" smtClean="0">
                    <a:latin typeface="微软雅黑" pitchFamily="34" charset="-122"/>
                    <a:ea typeface="微软雅黑" pitchFamily="34" charset="-122"/>
                  </a:rPr>
                  <a:t>(0,1)</a:t>
                </a:r>
                <a:endParaRPr lang="en-US" sz="800" dirty="0">
                  <a:latin typeface="微软雅黑" pitchFamily="34" charset="-122"/>
                  <a:ea typeface="微软雅黑" pitchFamily="34" charset="-122"/>
                </a:endParaRPr>
              </a:p>
            </p:txBody>
          </p:sp>
          <p:sp>
            <p:nvSpPr>
              <p:cNvPr id="56" name="Rectangle 55"/>
              <p:cNvSpPr/>
              <p:nvPr/>
            </p:nvSpPr>
            <p:spPr>
              <a:xfrm>
                <a:off x="2524092" y="3284984"/>
                <a:ext cx="979163" cy="351103"/>
              </a:xfrm>
              <a:prstGeom prst="rect">
                <a:avLst/>
              </a:prstGeom>
              <a:solidFill>
                <a:srgbClr val="FFC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latin typeface="微软雅黑" pitchFamily="34" charset="-122"/>
                    <a:ea typeface="微软雅黑" pitchFamily="34" charset="-122"/>
                  </a:rPr>
                  <a:t>站点分类</a:t>
                </a:r>
                <a:endParaRPr lang="en-US" sz="1000" dirty="0">
                  <a:solidFill>
                    <a:schemeClr val="tx1"/>
                  </a:solidFill>
                  <a:latin typeface="微软雅黑" pitchFamily="34" charset="-122"/>
                  <a:ea typeface="微软雅黑" pitchFamily="34" charset="-122"/>
                </a:endParaRPr>
              </a:p>
            </p:txBody>
          </p:sp>
          <p:cxnSp>
            <p:nvCxnSpPr>
              <p:cNvPr id="57" name="Straight Arrow Connector 56"/>
              <p:cNvCxnSpPr/>
              <p:nvPr/>
            </p:nvCxnSpPr>
            <p:spPr>
              <a:xfrm>
                <a:off x="3034103" y="3645024"/>
                <a:ext cx="1" cy="2160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Flowchart: Decision 57"/>
              <p:cNvSpPr/>
              <p:nvPr/>
            </p:nvSpPr>
            <p:spPr>
              <a:xfrm rot="10800000">
                <a:off x="3503256" y="3356992"/>
                <a:ext cx="247174" cy="70221"/>
              </a:xfrm>
              <a:prstGeom prst="flowChartDecis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itchFamily="34" charset="-122"/>
                  <a:ea typeface="微软雅黑" pitchFamily="34" charset="-122"/>
                </a:endParaRPr>
              </a:p>
            </p:txBody>
          </p:sp>
          <p:cxnSp>
            <p:nvCxnSpPr>
              <p:cNvPr id="59" name="Shape 371"/>
              <p:cNvCxnSpPr>
                <a:endCxn id="58" idx="1"/>
              </p:cNvCxnSpPr>
              <p:nvPr/>
            </p:nvCxnSpPr>
            <p:spPr>
              <a:xfrm rot="10800000" flipV="1">
                <a:off x="3750432" y="3146330"/>
                <a:ext cx="1235875" cy="245772"/>
              </a:xfrm>
              <a:prstGeom prst="bentConnector3">
                <a:avLst>
                  <a:gd name="adj1" fmla="val -44"/>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5739251" y="2824142"/>
                <a:ext cx="906307" cy="345441"/>
              </a:xfrm>
              <a:prstGeom prst="rect">
                <a:avLst/>
              </a:prstGeom>
              <a:solidFill>
                <a:srgbClr val="FFC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latin typeface="微软雅黑" pitchFamily="34" charset="-122"/>
                    <a:ea typeface="微软雅黑" pitchFamily="34" charset="-122"/>
                  </a:rPr>
                  <a:t>站点</a:t>
                </a:r>
                <a:endParaRPr lang="en-US" sz="1000" dirty="0">
                  <a:solidFill>
                    <a:schemeClr val="tx1"/>
                  </a:solidFill>
                  <a:latin typeface="微软雅黑" pitchFamily="34" charset="-122"/>
                  <a:ea typeface="微软雅黑" pitchFamily="34" charset="-122"/>
                </a:endParaRPr>
              </a:p>
            </p:txBody>
          </p:sp>
          <p:cxnSp>
            <p:nvCxnSpPr>
              <p:cNvPr id="61" name="Shape 371"/>
              <p:cNvCxnSpPr>
                <a:endCxn id="62" idx="1"/>
              </p:cNvCxnSpPr>
              <p:nvPr/>
            </p:nvCxnSpPr>
            <p:spPr>
              <a:xfrm rot="10800000" flipV="1">
                <a:off x="3750431" y="3149905"/>
                <a:ext cx="2224575" cy="386213"/>
              </a:xfrm>
              <a:prstGeom prst="bentConnector3">
                <a:avLst>
                  <a:gd name="adj1" fmla="val 29"/>
                </a:avLst>
              </a:prstGeom>
              <a:ln>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62" name="Flowchart: Decision 61"/>
              <p:cNvSpPr/>
              <p:nvPr/>
            </p:nvSpPr>
            <p:spPr>
              <a:xfrm rot="10800000">
                <a:off x="3503256" y="3501008"/>
                <a:ext cx="247174" cy="70221"/>
              </a:xfrm>
              <a:prstGeom prst="flowChartDecis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itchFamily="34" charset="-122"/>
                  <a:ea typeface="微软雅黑" pitchFamily="34" charset="-122"/>
                </a:endParaRPr>
              </a:p>
            </p:txBody>
          </p:sp>
          <p:sp>
            <p:nvSpPr>
              <p:cNvPr id="63" name="TextBox 62"/>
              <p:cNvSpPr txBox="1"/>
              <p:nvPr/>
            </p:nvSpPr>
            <p:spPr>
              <a:xfrm>
                <a:off x="5904035" y="3175246"/>
                <a:ext cx="741524" cy="215444"/>
              </a:xfrm>
              <a:prstGeom prst="rect">
                <a:avLst/>
              </a:prstGeom>
              <a:noFill/>
            </p:spPr>
            <p:txBody>
              <a:bodyPr wrap="square" rtlCol="0">
                <a:spAutoFit/>
              </a:bodyPr>
              <a:lstStyle/>
              <a:p>
                <a:r>
                  <a:rPr lang="en-US" sz="800" dirty="0" smtClean="0">
                    <a:latin typeface="微软雅黑" pitchFamily="34" charset="-122"/>
                    <a:ea typeface="微软雅黑" pitchFamily="34" charset="-122"/>
                  </a:rPr>
                  <a:t>*</a:t>
                </a:r>
                <a:endParaRPr lang="en-US" sz="800" dirty="0">
                  <a:latin typeface="微软雅黑" pitchFamily="34" charset="-122"/>
                  <a:ea typeface="微软雅黑" pitchFamily="34" charset="-122"/>
                </a:endParaRPr>
              </a:p>
            </p:txBody>
          </p:sp>
          <p:sp>
            <p:nvSpPr>
              <p:cNvPr id="64" name="TextBox 63"/>
              <p:cNvSpPr txBox="1"/>
              <p:nvPr/>
            </p:nvSpPr>
            <p:spPr>
              <a:xfrm>
                <a:off x="3713793" y="3526349"/>
                <a:ext cx="164782" cy="215444"/>
              </a:xfrm>
              <a:prstGeom prst="rect">
                <a:avLst/>
              </a:prstGeom>
              <a:noFill/>
            </p:spPr>
            <p:txBody>
              <a:bodyPr wrap="square" rtlCol="0">
                <a:spAutoFit/>
              </a:bodyPr>
              <a:lstStyle/>
              <a:p>
                <a:r>
                  <a:rPr lang="en-US" sz="800" dirty="0" smtClean="0">
                    <a:latin typeface="微软雅黑" pitchFamily="34" charset="-122"/>
                    <a:ea typeface="微软雅黑" pitchFamily="34" charset="-122"/>
                  </a:rPr>
                  <a:t>1</a:t>
                </a:r>
                <a:endParaRPr lang="en-US" sz="800" dirty="0">
                  <a:latin typeface="微软雅黑" pitchFamily="34" charset="-122"/>
                  <a:ea typeface="微软雅黑" pitchFamily="34" charset="-122"/>
                </a:endParaRPr>
              </a:p>
            </p:txBody>
          </p:sp>
          <p:sp>
            <p:nvSpPr>
              <p:cNvPr id="65" name="TextBox 64"/>
              <p:cNvSpPr txBox="1"/>
              <p:nvPr/>
            </p:nvSpPr>
            <p:spPr>
              <a:xfrm>
                <a:off x="3713793" y="3212976"/>
                <a:ext cx="164782" cy="215444"/>
              </a:xfrm>
              <a:prstGeom prst="rect">
                <a:avLst/>
              </a:prstGeom>
              <a:noFill/>
            </p:spPr>
            <p:txBody>
              <a:bodyPr wrap="square" rtlCol="0">
                <a:spAutoFit/>
              </a:bodyPr>
              <a:lstStyle/>
              <a:p>
                <a:r>
                  <a:rPr lang="en-US" sz="800" dirty="0" smtClean="0">
                    <a:latin typeface="微软雅黑" pitchFamily="34" charset="-122"/>
                    <a:ea typeface="微软雅黑" pitchFamily="34" charset="-122"/>
                  </a:rPr>
                  <a:t>1</a:t>
                </a:r>
                <a:endParaRPr lang="en-US" sz="800" dirty="0">
                  <a:latin typeface="微软雅黑" pitchFamily="34" charset="-122"/>
                  <a:ea typeface="微软雅黑" pitchFamily="34" charset="-122"/>
                </a:endParaRPr>
              </a:p>
            </p:txBody>
          </p:sp>
          <p:sp>
            <p:nvSpPr>
              <p:cNvPr id="66" name="Flowchart: Decision 65"/>
              <p:cNvSpPr/>
              <p:nvPr/>
            </p:nvSpPr>
            <p:spPr>
              <a:xfrm rot="5400000">
                <a:off x="6088773" y="3237682"/>
                <a:ext cx="207265" cy="82392"/>
              </a:xfrm>
              <a:prstGeom prst="flowChartDecision">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itchFamily="34" charset="-122"/>
                  <a:ea typeface="微软雅黑" pitchFamily="34" charset="-122"/>
                </a:endParaRPr>
              </a:p>
            </p:txBody>
          </p:sp>
          <p:cxnSp>
            <p:nvCxnSpPr>
              <p:cNvPr id="67" name="Shape 66"/>
              <p:cNvCxnSpPr>
                <a:stCxn id="66" idx="3"/>
                <a:endCxn id="27" idx="3"/>
              </p:cNvCxnSpPr>
              <p:nvPr/>
            </p:nvCxnSpPr>
            <p:spPr>
              <a:xfrm rot="5400000">
                <a:off x="5490470" y="3548901"/>
                <a:ext cx="868326" cy="53554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233601" y="3175246"/>
                <a:ext cx="164782" cy="215444"/>
              </a:xfrm>
              <a:prstGeom prst="rect">
                <a:avLst/>
              </a:prstGeom>
              <a:noFill/>
            </p:spPr>
            <p:txBody>
              <a:bodyPr wrap="square" rtlCol="0">
                <a:spAutoFit/>
              </a:bodyPr>
              <a:lstStyle/>
              <a:p>
                <a:r>
                  <a:rPr lang="en-US" sz="800" dirty="0" smtClean="0">
                    <a:latin typeface="微软雅黑" pitchFamily="34" charset="-122"/>
                    <a:ea typeface="微软雅黑" pitchFamily="34" charset="-122"/>
                  </a:rPr>
                  <a:t>1</a:t>
                </a:r>
                <a:endParaRPr lang="en-US" sz="800" dirty="0">
                  <a:latin typeface="微软雅黑" pitchFamily="34" charset="-122"/>
                  <a:ea typeface="微软雅黑" pitchFamily="34" charset="-122"/>
                </a:endParaRPr>
              </a:p>
            </p:txBody>
          </p:sp>
          <p:sp>
            <p:nvSpPr>
              <p:cNvPr id="69" name="TextBox 68"/>
              <p:cNvSpPr txBox="1"/>
              <p:nvPr/>
            </p:nvSpPr>
            <p:spPr>
              <a:xfrm>
                <a:off x="5220072" y="3789040"/>
                <a:ext cx="164782" cy="215444"/>
              </a:xfrm>
              <a:prstGeom prst="rect">
                <a:avLst/>
              </a:prstGeom>
              <a:noFill/>
            </p:spPr>
            <p:txBody>
              <a:bodyPr wrap="square" rtlCol="0">
                <a:spAutoFit/>
              </a:bodyPr>
              <a:lstStyle/>
              <a:p>
                <a:r>
                  <a:rPr lang="zh-CN" altLang="en-US" sz="800" dirty="0" smtClean="0">
                    <a:latin typeface="微软雅黑" pitchFamily="34" charset="-122"/>
                    <a:ea typeface="微软雅黑" pitchFamily="34" charset="-122"/>
                  </a:rPr>
                  <a:t>*</a:t>
                </a:r>
                <a:endParaRPr lang="en-US" sz="800" dirty="0">
                  <a:latin typeface="微软雅黑" pitchFamily="34" charset="-122"/>
                  <a:ea typeface="微软雅黑" pitchFamily="34" charset="-122"/>
                </a:endParaRPr>
              </a:p>
            </p:txBody>
          </p:sp>
          <p:cxnSp>
            <p:nvCxnSpPr>
              <p:cNvPr id="70" name="Elbow Connector 69"/>
              <p:cNvCxnSpPr/>
              <p:nvPr/>
            </p:nvCxnSpPr>
            <p:spPr>
              <a:xfrm rot="10800000">
                <a:off x="3878738" y="4577718"/>
                <a:ext cx="765269" cy="363449"/>
              </a:xfrm>
              <a:prstGeom prst="bentConnector3">
                <a:avLst>
                  <a:gd name="adj1" fmla="val 22753"/>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1" name="Flowchart: Decision 70"/>
              <p:cNvSpPr/>
              <p:nvPr/>
            </p:nvSpPr>
            <p:spPr>
              <a:xfrm rot="5400000">
                <a:off x="5512032" y="2465254"/>
                <a:ext cx="207265" cy="82392"/>
              </a:xfrm>
              <a:prstGeom prst="flowChartDecis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itchFamily="34" charset="-122"/>
                  <a:ea typeface="微软雅黑" pitchFamily="34" charset="-122"/>
                </a:endParaRPr>
              </a:p>
            </p:txBody>
          </p:sp>
          <p:cxnSp>
            <p:nvCxnSpPr>
              <p:cNvPr id="72" name="Elbow Connector 71"/>
              <p:cNvCxnSpPr>
                <a:stCxn id="71" idx="3"/>
                <a:endCxn id="42" idx="0"/>
              </p:cNvCxnSpPr>
              <p:nvPr/>
            </p:nvCxnSpPr>
            <p:spPr>
              <a:xfrm rot="5400000">
                <a:off x="5302655" y="2511133"/>
                <a:ext cx="214060" cy="41195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Elbow Connector 72"/>
              <p:cNvCxnSpPr>
                <a:stCxn id="74" idx="3"/>
                <a:endCxn id="60" idx="0"/>
              </p:cNvCxnSpPr>
              <p:nvPr/>
            </p:nvCxnSpPr>
            <p:spPr>
              <a:xfrm rot="16200000" flipH="1">
                <a:off x="5884193" y="2515930"/>
                <a:ext cx="214060" cy="40236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Flowchart: Decision 73"/>
              <p:cNvSpPr/>
              <p:nvPr/>
            </p:nvSpPr>
            <p:spPr>
              <a:xfrm rot="5400000">
                <a:off x="5686408" y="2465254"/>
                <a:ext cx="207265" cy="82392"/>
              </a:xfrm>
              <a:prstGeom prst="flowChartDecis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itchFamily="34" charset="-122"/>
                  <a:ea typeface="微软雅黑" pitchFamily="34" charset="-122"/>
                </a:endParaRPr>
              </a:p>
            </p:txBody>
          </p:sp>
        </p:grpSp>
        <p:sp>
          <p:nvSpPr>
            <p:cNvPr id="11" name="Rectangle 10"/>
            <p:cNvSpPr/>
            <p:nvPr/>
          </p:nvSpPr>
          <p:spPr>
            <a:xfrm>
              <a:off x="3100481" y="2141793"/>
              <a:ext cx="751439" cy="351103"/>
            </a:xfrm>
            <a:prstGeom prst="rect">
              <a:avLst/>
            </a:prstGeom>
            <a:solidFill>
              <a:srgbClr val="FFC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latin typeface="微软雅黑" pitchFamily="34" charset="-122"/>
                  <a:ea typeface="微软雅黑" pitchFamily="34" charset="-122"/>
                </a:rPr>
                <a:t>装修规则</a:t>
              </a:r>
              <a:endParaRPr lang="en-US" sz="1000" dirty="0">
                <a:solidFill>
                  <a:schemeClr val="tx1"/>
                </a:solidFill>
                <a:latin typeface="微软雅黑" pitchFamily="34" charset="-122"/>
                <a:ea typeface="微软雅黑" pitchFamily="34" charset="-122"/>
              </a:endParaRPr>
            </a:p>
          </p:txBody>
        </p:sp>
        <p:sp>
          <p:nvSpPr>
            <p:cNvPr id="12" name="Flowchart: Decision 11"/>
            <p:cNvSpPr/>
            <p:nvPr/>
          </p:nvSpPr>
          <p:spPr>
            <a:xfrm rot="5591400">
              <a:off x="3365362" y="2865190"/>
              <a:ext cx="189689" cy="70221"/>
            </a:xfrm>
            <a:prstGeom prst="flowChartDecis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itchFamily="34" charset="-122"/>
                <a:ea typeface="微软雅黑" pitchFamily="34" charset="-122"/>
              </a:endParaRPr>
            </a:p>
          </p:txBody>
        </p:sp>
        <p:cxnSp>
          <p:nvCxnSpPr>
            <p:cNvPr id="13" name="Straight Arrow Connector 12"/>
            <p:cNvCxnSpPr>
              <a:stCxn id="12" idx="1"/>
              <a:endCxn id="11" idx="2"/>
            </p:cNvCxnSpPr>
            <p:nvPr/>
          </p:nvCxnSpPr>
          <p:spPr>
            <a:xfrm flipV="1">
              <a:off x="3465484" y="2492896"/>
              <a:ext cx="10717" cy="312707"/>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293413" y="2780928"/>
              <a:ext cx="126459" cy="215444"/>
            </a:xfrm>
            <a:prstGeom prst="rect">
              <a:avLst/>
            </a:prstGeom>
            <a:noFill/>
          </p:spPr>
          <p:txBody>
            <a:bodyPr wrap="square" rtlCol="0">
              <a:spAutoFit/>
            </a:bodyPr>
            <a:lstStyle/>
            <a:p>
              <a:r>
                <a:rPr lang="en-US" sz="800" dirty="0" smtClean="0">
                  <a:latin typeface="微软雅黑" pitchFamily="34" charset="-122"/>
                  <a:ea typeface="微软雅黑" pitchFamily="34" charset="-122"/>
                </a:rPr>
                <a:t>1</a:t>
              </a:r>
              <a:endParaRPr lang="en-US" sz="800" dirty="0">
                <a:latin typeface="微软雅黑" pitchFamily="34" charset="-122"/>
                <a:ea typeface="微软雅黑" pitchFamily="34" charset="-122"/>
              </a:endParaRPr>
            </a:p>
          </p:txBody>
        </p:sp>
        <p:sp>
          <p:nvSpPr>
            <p:cNvPr id="15" name="TextBox 14"/>
            <p:cNvSpPr txBox="1"/>
            <p:nvPr/>
          </p:nvSpPr>
          <p:spPr>
            <a:xfrm>
              <a:off x="3275856" y="2492896"/>
              <a:ext cx="126459" cy="215444"/>
            </a:xfrm>
            <a:prstGeom prst="rect">
              <a:avLst/>
            </a:prstGeom>
            <a:noFill/>
          </p:spPr>
          <p:txBody>
            <a:bodyPr wrap="square" rtlCol="0">
              <a:spAutoFit/>
            </a:bodyPr>
            <a:lstStyle/>
            <a:p>
              <a:r>
                <a:rPr lang="en-US" altLang="zh-CN" sz="800" dirty="0" smtClean="0">
                  <a:latin typeface="微软雅黑" pitchFamily="34" charset="-122"/>
                  <a:ea typeface="微软雅黑" pitchFamily="34" charset="-122"/>
                </a:rPr>
                <a:t>n</a:t>
              </a:r>
              <a:endParaRPr lang="en-US" sz="800" dirty="0">
                <a:latin typeface="微软雅黑" pitchFamily="34" charset="-122"/>
                <a:ea typeface="微软雅黑" pitchFamily="34" charset="-122"/>
              </a:endParaRPr>
            </a:p>
          </p:txBody>
        </p:sp>
        <p:sp>
          <p:nvSpPr>
            <p:cNvPr id="16" name="TextBox 15"/>
            <p:cNvSpPr txBox="1"/>
            <p:nvPr/>
          </p:nvSpPr>
          <p:spPr>
            <a:xfrm>
              <a:off x="4644008" y="2924944"/>
              <a:ext cx="475951" cy="215444"/>
            </a:xfrm>
            <a:prstGeom prst="rect">
              <a:avLst/>
            </a:prstGeom>
            <a:noFill/>
          </p:spPr>
          <p:txBody>
            <a:bodyPr wrap="square" rtlCol="0">
              <a:spAutoFit/>
            </a:bodyPr>
            <a:lstStyle/>
            <a:p>
              <a:r>
                <a:rPr lang="en-US" sz="800" dirty="0" smtClean="0">
                  <a:latin typeface="微软雅黑" pitchFamily="34" charset="-122"/>
                  <a:ea typeface="微软雅黑" pitchFamily="34" charset="-122"/>
                </a:rPr>
                <a:t>(0,1)</a:t>
              </a:r>
              <a:endParaRPr lang="en-US" sz="800" dirty="0">
                <a:latin typeface="微软雅黑" pitchFamily="34" charset="-122"/>
                <a:ea typeface="微软雅黑" pitchFamily="34" charset="-122"/>
              </a:endParaRPr>
            </a:p>
          </p:txBody>
        </p:sp>
        <p:cxnSp>
          <p:nvCxnSpPr>
            <p:cNvPr id="18" name="Elbow Connector 17"/>
            <p:cNvCxnSpPr/>
            <p:nvPr/>
          </p:nvCxnSpPr>
          <p:spPr>
            <a:xfrm rot="10800000">
              <a:off x="4139952" y="4581128"/>
              <a:ext cx="576066" cy="216026"/>
            </a:xfrm>
            <a:prstGeom prst="bentConnector3">
              <a:avLst>
                <a:gd name="adj1" fmla="val 39418"/>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sp>
        <p:nvSpPr>
          <p:cNvPr id="75" name="TextBox 74"/>
          <p:cNvSpPr txBox="1"/>
          <p:nvPr/>
        </p:nvSpPr>
        <p:spPr>
          <a:xfrm>
            <a:off x="611560" y="1124744"/>
            <a:ext cx="1440160" cy="461665"/>
          </a:xfrm>
          <a:prstGeom prst="rect">
            <a:avLst/>
          </a:prstGeom>
          <a:noFill/>
        </p:spPr>
        <p:txBody>
          <a:bodyPr wrap="square" rtlCol="0">
            <a:spAutoFit/>
          </a:bodyPr>
          <a:lstStyle/>
          <a:p>
            <a:r>
              <a:rPr lang="zh-CN" altLang="en-US" sz="2400" b="1" dirty="0" smtClean="0">
                <a:latin typeface="微软雅黑" pitchFamily="34" charset="-122"/>
                <a:ea typeface="微软雅黑" pitchFamily="34" charset="-122"/>
              </a:rPr>
              <a:t>解决方案</a:t>
            </a:r>
            <a:endParaRPr lang="en-US" sz="24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a:xfrm>
            <a:off x="785818" y="476672"/>
            <a:ext cx="7286644" cy="596462"/>
            <a:chOff x="785818" y="476672"/>
            <a:chExt cx="7286644" cy="596462"/>
          </a:xfrm>
        </p:grpSpPr>
        <p:cxnSp>
          <p:nvCxnSpPr>
            <p:cNvPr id="6" name="直接连接符 5"/>
            <p:cNvCxnSpPr/>
            <p:nvPr/>
          </p:nvCxnSpPr>
          <p:spPr>
            <a:xfrm>
              <a:off x="785818" y="1071546"/>
              <a:ext cx="7286644" cy="1588"/>
            </a:xfrm>
            <a:prstGeom prst="line">
              <a:avLst/>
            </a:prstGeom>
            <a:ln w="2222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29294" y="476672"/>
              <a:ext cx="214314" cy="5715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微软雅黑" pitchFamily="34" charset="-122"/>
                <a:ea typeface="微软雅黑" pitchFamily="34" charset="-122"/>
              </a:endParaRPr>
            </a:p>
          </p:txBody>
        </p:sp>
        <p:sp>
          <p:nvSpPr>
            <p:cNvPr id="8" name="TextBox 7"/>
            <p:cNvSpPr txBox="1"/>
            <p:nvPr/>
          </p:nvSpPr>
          <p:spPr>
            <a:xfrm>
              <a:off x="1142976" y="519063"/>
              <a:ext cx="6741392" cy="461665"/>
            </a:xfrm>
            <a:prstGeom prst="rect">
              <a:avLst/>
            </a:prstGeom>
            <a:noFill/>
          </p:spPr>
          <p:txBody>
            <a:bodyPr wrap="square" rtlCol="0">
              <a:spAutoFit/>
            </a:bodyPr>
            <a:lstStyle/>
            <a:p>
              <a:r>
                <a:rPr lang="en-US" altLang="zh-CN" sz="2400" b="1" dirty="0" smtClean="0">
                  <a:latin typeface="微软雅黑" pitchFamily="34" charset="-122"/>
                  <a:ea typeface="微软雅黑" pitchFamily="34" charset="-122"/>
                </a:rPr>
                <a:t>3.1.2 </a:t>
              </a:r>
              <a:r>
                <a:rPr lang="en-US" altLang="zh-CN" sz="2400" b="1" dirty="0" smtClean="0">
                  <a:latin typeface="微软雅黑" pitchFamily="34" charset="-122"/>
                  <a:ea typeface="微软雅黑" pitchFamily="34" charset="-122"/>
                </a:rPr>
                <a:t> </a:t>
              </a:r>
              <a:r>
                <a:rPr lang="zh-CN" altLang="en-US" sz="2400" b="1" dirty="0" smtClean="0">
                  <a:latin typeface="微软雅黑" pitchFamily="34" charset="-122"/>
                  <a:ea typeface="微软雅黑" pitchFamily="34" charset="-122"/>
                </a:rPr>
                <a:t>店铺</a:t>
              </a:r>
              <a:r>
                <a:rPr lang="zh-CN" altLang="en-US" sz="2400" b="1" dirty="0" smtClean="0">
                  <a:latin typeface="微软雅黑" pitchFamily="34" charset="-122"/>
                  <a:ea typeface="微软雅黑" pitchFamily="34" charset="-122"/>
                </a:rPr>
                <a:t>迁移</a:t>
              </a:r>
              <a:endParaRPr lang="en-US" altLang="zh-CN" sz="2400" b="1" dirty="0" smtClean="0">
                <a:latin typeface="微软雅黑" pitchFamily="34" charset="-122"/>
                <a:ea typeface="微软雅黑" pitchFamily="34" charset="-122"/>
              </a:endParaRPr>
            </a:p>
          </p:txBody>
        </p:sp>
      </p:grpSp>
      <p:sp>
        <p:nvSpPr>
          <p:cNvPr id="11" name="Rectangle 10"/>
          <p:cNvSpPr/>
          <p:nvPr/>
        </p:nvSpPr>
        <p:spPr>
          <a:xfrm>
            <a:off x="611560" y="1210682"/>
            <a:ext cx="7920880" cy="4524315"/>
          </a:xfrm>
          <a:prstGeom prst="rect">
            <a:avLst/>
          </a:prstGeom>
        </p:spPr>
        <p:txBody>
          <a:bodyPr wrap="square">
            <a:spAutoFit/>
          </a:bodyPr>
          <a:lstStyle/>
          <a:p>
            <a:pPr>
              <a:buClr>
                <a:srgbClr val="C00000"/>
              </a:buClr>
            </a:pPr>
            <a:r>
              <a:rPr lang="zh-CN" altLang="en-US" sz="2400" b="1" dirty="0" smtClean="0">
                <a:latin typeface="微软雅黑" pitchFamily="34" charset="-122"/>
                <a:ea typeface="微软雅黑" pitchFamily="34" charset="-122"/>
              </a:rPr>
              <a:t>需解决的问题及难点</a:t>
            </a:r>
            <a:endParaRPr lang="en-US" altLang="zh-CN" sz="2400" b="1" dirty="0" smtClean="0">
              <a:latin typeface="微软雅黑" pitchFamily="34" charset="-122"/>
              <a:ea typeface="微软雅黑" pitchFamily="34" charset="-122"/>
            </a:endParaRPr>
          </a:p>
          <a:p>
            <a:pPr lvl="1">
              <a:buClr>
                <a:srgbClr val="C00000"/>
              </a:buClr>
            </a:pPr>
            <a:r>
              <a:rPr lang="zh-CN" altLang="en-US" dirty="0" smtClean="0">
                <a:latin typeface="微软雅黑" pitchFamily="34" charset="-122"/>
                <a:ea typeface="微软雅黑" pitchFamily="34" charset="-122"/>
              </a:rPr>
              <a:t>产品重新规划新做模块，</a:t>
            </a:r>
            <a:r>
              <a:rPr lang="en-US" altLang="zh-CN" dirty="0" smtClean="0">
                <a:latin typeface="微软雅黑" pitchFamily="34" charset="-122"/>
                <a:ea typeface="微软雅黑" pitchFamily="34" charset="-122"/>
              </a:rPr>
              <a:t>DOM</a:t>
            </a:r>
            <a:r>
              <a:rPr lang="zh-CN" altLang="en-US" dirty="0" smtClean="0">
                <a:latin typeface="微软雅黑" pitchFamily="34" charset="-122"/>
                <a:ea typeface="微软雅黑" pitchFamily="34" charset="-122"/>
              </a:rPr>
              <a:t>全改；运营做产品的版本合并调整收费，导致基于全新产品和模块的平滑迁移不可能。</a:t>
            </a:r>
            <a:endParaRPr lang="en-US" altLang="zh-CN" dirty="0" smtClean="0">
              <a:latin typeface="微软雅黑" pitchFamily="34" charset="-122"/>
              <a:ea typeface="微软雅黑" pitchFamily="34" charset="-122"/>
            </a:endParaRPr>
          </a:p>
          <a:p>
            <a:pPr marL="0" lvl="1">
              <a:buClr>
                <a:srgbClr val="C00000"/>
              </a:buClr>
            </a:pPr>
            <a:r>
              <a:rPr lang="zh-CN" altLang="en-US" sz="2400" b="1" dirty="0" smtClean="0">
                <a:latin typeface="微软雅黑" pitchFamily="34" charset="-122"/>
                <a:ea typeface="微软雅黑" pitchFamily="34" charset="-122"/>
              </a:rPr>
              <a:t>主要工作</a:t>
            </a:r>
            <a:endParaRPr lang="en-US" altLang="zh-CN" sz="2400" b="1" dirty="0" smtClean="0">
              <a:latin typeface="微软雅黑" pitchFamily="34" charset="-122"/>
              <a:ea typeface="微软雅黑" pitchFamily="34" charset="-122"/>
            </a:endParaRPr>
          </a:p>
          <a:p>
            <a:pPr lvl="1">
              <a:buClr>
                <a:srgbClr val="C00000"/>
              </a:buClr>
              <a:buFont typeface="Wingdings" pitchFamily="2" charset="2"/>
              <a:buChar char="p"/>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作为系统分析师，给出原型数据迁移，装修实例数据迁移的方案并完成核心编码；</a:t>
            </a:r>
            <a:endParaRPr lang="en-US" altLang="zh-CN" dirty="0" smtClean="0">
              <a:latin typeface="微软雅黑" pitchFamily="34" charset="-122"/>
              <a:ea typeface="微软雅黑" pitchFamily="34" charset="-122"/>
            </a:endParaRPr>
          </a:p>
          <a:p>
            <a:pPr lvl="1">
              <a:buClr>
                <a:srgbClr val="C00000"/>
              </a:buClr>
              <a:buFont typeface="Wingdings" pitchFamily="2" charset="2"/>
              <a:buChar char="p"/>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完成渲染引擎的兼容老</a:t>
            </a:r>
            <a:r>
              <a:rPr lang="en-US" altLang="zh-CN" dirty="0" smtClean="0">
                <a:latin typeface="微软雅黑" pitchFamily="34" charset="-122"/>
                <a:ea typeface="微软雅黑" pitchFamily="34" charset="-122"/>
              </a:rPr>
              <a:t>SDK</a:t>
            </a:r>
            <a:r>
              <a:rPr lang="zh-CN" altLang="en-US" dirty="0" smtClean="0">
                <a:latin typeface="微软雅黑" pitchFamily="34" charset="-122"/>
                <a:ea typeface="微软雅黑" pitchFamily="34" charset="-122"/>
              </a:rPr>
              <a:t>模版编码；完成一切平滑切换关键功能编码；完成各种状态相互切换及路由体系编码。</a:t>
            </a:r>
            <a:endParaRPr lang="en-US" altLang="zh-CN" dirty="0" smtClean="0">
              <a:latin typeface="微软雅黑" pitchFamily="34" charset="-122"/>
              <a:ea typeface="微软雅黑" pitchFamily="34" charset="-122"/>
            </a:endParaRPr>
          </a:p>
          <a:p>
            <a:pPr lvl="1">
              <a:buClr>
                <a:srgbClr val="C00000"/>
              </a:buClr>
              <a:buFont typeface="Wingdings" pitchFamily="2" charset="2"/>
              <a:buChar char="p"/>
            </a:pPr>
            <a:r>
              <a:rPr lang="zh-CN" altLang="en-US" dirty="0" smtClean="0">
                <a:latin typeface="微软雅黑" pitchFamily="34" charset="-122"/>
                <a:ea typeface="微软雅黑" pitchFamily="34" charset="-122"/>
              </a:rPr>
              <a:t>作为</a:t>
            </a:r>
            <a:r>
              <a:rPr lang="en-US" altLang="zh-CN" dirty="0" smtClean="0">
                <a:latin typeface="微软雅黑" pitchFamily="34" charset="-122"/>
                <a:ea typeface="微软雅黑" pitchFamily="34" charset="-122"/>
              </a:rPr>
              <a:t>PM</a:t>
            </a:r>
            <a:r>
              <a:rPr lang="zh-CN" altLang="en-US" dirty="0" smtClean="0">
                <a:latin typeface="微软雅黑" pitchFamily="34" charset="-122"/>
                <a:ea typeface="微软雅黑" pitchFamily="34" charset="-122"/>
              </a:rPr>
              <a:t>，规划兼容产品方案并跟进实施；协助制定迁移的运营策略，给出迁移的总进度方案。</a:t>
            </a:r>
            <a:endParaRPr lang="en-US" altLang="zh-CN" dirty="0" smtClean="0">
              <a:latin typeface="微软雅黑" pitchFamily="34" charset="-122"/>
              <a:ea typeface="微软雅黑" pitchFamily="34" charset="-122"/>
            </a:endParaRPr>
          </a:p>
          <a:p>
            <a:pPr marL="0" lvl="1">
              <a:buClr>
                <a:srgbClr val="C00000"/>
              </a:buClr>
            </a:pPr>
            <a:r>
              <a:rPr lang="zh-CN" altLang="en-US" sz="2400" b="1" dirty="0" smtClean="0">
                <a:latin typeface="微软雅黑" pitchFamily="34" charset="-122"/>
                <a:ea typeface="微软雅黑" pitchFamily="34" charset="-122"/>
              </a:rPr>
              <a:t>业务结果</a:t>
            </a:r>
            <a:endParaRPr lang="en-US" altLang="zh-CN" sz="2400" b="1" dirty="0" smtClean="0">
              <a:latin typeface="微软雅黑" pitchFamily="34" charset="-122"/>
              <a:ea typeface="微软雅黑" pitchFamily="34" charset="-122"/>
            </a:endParaRPr>
          </a:p>
          <a:p>
            <a:pPr lvl="1">
              <a:buClr>
                <a:srgbClr val="C00000"/>
              </a:buClr>
              <a:buFont typeface="Wingdings" pitchFamily="2" charset="2"/>
              <a:buChar char="p"/>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历时一年，到</a:t>
            </a:r>
            <a:r>
              <a:rPr lang="en-US" altLang="zh-CN" dirty="0" smtClean="0">
                <a:latin typeface="微软雅黑" pitchFamily="34" charset="-122"/>
                <a:ea typeface="微软雅黑" pitchFamily="34" charset="-122"/>
              </a:rPr>
              <a:t>2013</a:t>
            </a:r>
            <a:r>
              <a:rPr lang="zh-CN" altLang="en-US" dirty="0" smtClean="0">
                <a:latin typeface="微软雅黑" pitchFamily="34" charset="-122"/>
                <a:ea typeface="微软雅黑" pitchFamily="34" charset="-122"/>
              </a:rPr>
              <a:t>年</a:t>
            </a:r>
            <a:r>
              <a:rPr lang="en-US" altLang="zh-CN" dirty="0" smtClean="0">
                <a:latin typeface="微软雅黑" pitchFamily="34" charset="-122"/>
                <a:ea typeface="微软雅黑" pitchFamily="34" charset="-122"/>
              </a:rPr>
              <a:t>9</a:t>
            </a:r>
            <a:r>
              <a:rPr lang="zh-CN" altLang="en-US" dirty="0" smtClean="0">
                <a:latin typeface="微软雅黑" pitchFamily="34" charset="-122"/>
                <a:ea typeface="微软雅黑" pitchFamily="34" charset="-122"/>
              </a:rPr>
              <a:t>年完成</a:t>
            </a:r>
            <a:r>
              <a:rPr lang="en-US" altLang="zh-CN" dirty="0" err="1" smtClean="0">
                <a:latin typeface="微软雅黑" pitchFamily="34" charset="-122"/>
                <a:ea typeface="微软雅黑" pitchFamily="34" charset="-122"/>
              </a:rPr>
              <a:t>900w</a:t>
            </a:r>
            <a:r>
              <a:rPr lang="zh-CN" altLang="en-US" dirty="0" smtClean="0">
                <a:latin typeface="微软雅黑" pitchFamily="34" charset="-122"/>
                <a:ea typeface="微软雅黑" pitchFamily="34" charset="-122"/>
              </a:rPr>
              <a:t>淘宝，</a:t>
            </a:r>
            <a:r>
              <a:rPr lang="en-US" altLang="zh-CN" dirty="0" err="1" smtClean="0">
                <a:latin typeface="微软雅黑" pitchFamily="34" charset="-122"/>
                <a:ea typeface="微软雅黑" pitchFamily="34" charset="-122"/>
              </a:rPr>
              <a:t>8.9w</a:t>
            </a:r>
            <a:r>
              <a:rPr lang="zh-CN" altLang="en-US" dirty="0" smtClean="0">
                <a:latin typeface="微软雅黑" pitchFamily="34" charset="-122"/>
                <a:ea typeface="微软雅黑" pitchFamily="34" charset="-122"/>
              </a:rPr>
              <a:t>天猫店铺的大迁移；从店铺系统全面升级到建站平台</a:t>
            </a:r>
            <a:endParaRPr lang="en-US" altLang="zh-CN" dirty="0" smtClean="0">
              <a:latin typeface="微软雅黑" pitchFamily="34" charset="-122"/>
              <a:ea typeface="微软雅黑" pitchFamily="34" charset="-122"/>
            </a:endParaRPr>
          </a:p>
          <a:p>
            <a:pPr lvl="1">
              <a:buClr>
                <a:srgbClr val="C00000"/>
              </a:buClr>
              <a:buFont typeface="Wingdings" pitchFamily="2" charset="2"/>
              <a:buChar char="p"/>
            </a:pPr>
            <a:endParaRPr lang="en-US" altLang="zh-CN" b="1" dirty="0" smtClean="0">
              <a:latin typeface="微软雅黑" pitchFamily="34" charset="-122"/>
              <a:ea typeface="微软雅黑" pitchFamily="34" charset="-122"/>
            </a:endParaRPr>
          </a:p>
          <a:p>
            <a:pPr lvl="1">
              <a:buClr>
                <a:srgbClr val="C00000"/>
              </a:buClr>
              <a:buFont typeface="Wingdings" pitchFamily="2" charset="2"/>
              <a:buChar char="p"/>
            </a:pPr>
            <a:endParaRPr lang="en-US" altLang="zh-CN"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30096</TotalTime>
  <Words>5188</Words>
  <Application>Microsoft Office PowerPoint</Application>
  <PresentationFormat>On-screen Show (4:3)</PresentationFormat>
  <Paragraphs>784</Paragraphs>
  <Slides>34</Slides>
  <Notes>28</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主题</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晋升述职</dc:title>
  <dc:creator>天蓉</dc:creator>
  <cp:lastModifiedBy>tiewei.hzl</cp:lastModifiedBy>
  <cp:revision>2815</cp:revision>
  <dcterms:created xsi:type="dcterms:W3CDTF">2010-10-27T07:54:58Z</dcterms:created>
  <dcterms:modified xsi:type="dcterms:W3CDTF">2014-06-10T03:32:07Z</dcterms:modified>
</cp:coreProperties>
</file>