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Sochor" initials="" lastIdx="1" clrIdx="0">
    <p:extLst>
      <p:ext uri="{19B8F6BF-5375-455C-9EA6-DF929625EA0E}">
        <p15:presenceInfo xmlns:p15="http://schemas.microsoft.com/office/powerpoint/2012/main" userId="S::it2425@sspu-opava.cz::9a0539ba-fc84-48ef-9b63-395e60e51a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0T20:18:46.949" idx="1">
    <p:pos x="7431" y="216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jeip.cz/mereni-rychlosti-internet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hyperlink" Target="https://morsecode.world/international/transl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comments" Target="../comments/commen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1.png"/><Relationship Id="rId5" Type="http://schemas.openxmlformats.org/officeDocument/2006/relationships/hyperlink" Target="https://www.speechtech.cz/speechtech-text-to-speech/speechtech-tts-online-demo/#Iva210" TargetMode="External"/><Relationship Id="rId4" Type="http://schemas.openxmlformats.org/officeDocument/2006/relationships/hyperlink" Target="https://cs.wikipedia.org/wiki/Mot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/>
              <a:t>Hra s kódy, bity a byty</a:t>
            </a:r>
            <a:r>
              <a:rPr lang="cs-CZ" sz="8000"/>
              <a:t> </a:t>
            </a:r>
            <a:br>
              <a:rPr lang="cs-CZ"/>
            </a:br>
            <a:r>
              <a:rPr lang="cs-CZ" sz="3200">
                <a:solidFill>
                  <a:schemeClr val="accent1">
                    <a:lumMod val="20000"/>
                    <a:lumOff val="80000"/>
                  </a:schemeClr>
                </a:solidFill>
              </a:rPr>
              <a:t>1. domácí cvičení do nouzového stavu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Zde napište jméno a příjmení autora - třída IT1 - školní rok 2020 / 21</a:t>
            </a:r>
          </a:p>
        </p:txBody>
      </p:sp>
    </p:spTree>
    <p:extLst>
      <p:ext uri="{BB962C8B-B14F-4D97-AF65-F5344CB8AC3E}">
        <p14:creationId xmlns:p14="http://schemas.microsoft.com/office/powerpoint/2010/main" val="220419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Kódy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a programátorskou kalkulačku k doplnění následující tabulky.</a:t>
            </a:r>
          </a:p>
          <a:p>
            <a:r>
              <a:rPr lang="cs-CZ" sz="1400"/>
              <a:t>Pozorně také ovšem nastavte správnou znakovou sadu! 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96150"/>
              </p:ext>
            </p:extLst>
          </p:nvPr>
        </p:nvGraphicFramePr>
        <p:xfrm>
          <a:off x="573581" y="3246732"/>
          <a:ext cx="10947860" cy="325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72">
                  <a:extLst>
                    <a:ext uri="{9D8B030D-6E8A-4147-A177-3AD203B41FA5}">
                      <a16:colId xmlns:a16="http://schemas.microsoft.com/office/drawing/2014/main" val="317120921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67543446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2452501983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2159991819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15119301"/>
                    </a:ext>
                  </a:extLst>
                </a:gridCol>
              </a:tblGrid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Znak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Znaková sada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BIN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DEC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HEX kód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50062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</a:t>
                      </a:r>
                    </a:p>
                    <a:p>
                      <a:pPr algn="ctr"/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DOS:</a:t>
                      </a:r>
                      <a:r>
                        <a:rPr lang="cs-CZ" baseline="0"/>
                        <a:t> </a:t>
                      </a:r>
                      <a:br>
                        <a:rPr lang="cs-CZ" baseline="0"/>
                      </a:br>
                      <a:r>
                        <a:rPr lang="cs-CZ" baseline="0"/>
                        <a:t>Spojené státy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0010 0111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0x27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12589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î</a:t>
                      </a:r>
                    </a:p>
                    <a:p>
                      <a:pPr algn="ctr"/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Windows: </a:t>
                      </a:r>
                      <a:br>
                        <a:rPr lang="cs-CZ"/>
                      </a:br>
                      <a:r>
                        <a:rPr lang="cs-CZ"/>
                        <a:t>Střední Evropa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11101110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0xEE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720297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/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700" b="1" dirty="0"/>
                        <a:t>0010001000010101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8725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bg1"/>
                          </a:solidFill>
                        </a:rPr>
                        <a:t>0x</a:t>
                      </a:r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2215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1958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Ž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0001 0111 1101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0x17D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Několik (tajných) pokynů na úvod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Dešifrujte pomocí čtečky QR kód…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03551"/>
            <a:ext cx="2857500" cy="2857500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… a sem přepište jeho obsah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Přečtěte si pozorně pokyny ke každému úkolu.</a:t>
            </a:r>
          </a:p>
          <a:p>
            <a:r>
              <a:rPr lang="cs-CZ" dirty="0"/>
              <a:t>Prohlédněte si vzorová řešení i přiložená videa.</a:t>
            </a:r>
          </a:p>
          <a:p>
            <a:r>
              <a:rPr lang="cs-CZ" dirty="0"/>
              <a:t>Buďte pečliví a svá řešení si raději 2x zkontrolujte.</a:t>
            </a:r>
          </a:p>
          <a:p>
            <a:r>
              <a:rPr lang="cs-CZ" dirty="0"/>
              <a:t>Neváhej požádat o radu!</a:t>
            </a:r>
          </a:p>
        </p:txBody>
      </p:sp>
    </p:spTree>
    <p:extLst>
      <p:ext uri="{BB962C8B-B14F-4D97-AF65-F5344CB8AC3E}">
        <p14:creationId xmlns:p14="http://schemas.microsoft.com/office/powerpoint/2010/main" val="415705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Převody mezi číselnými soustavami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77429"/>
              </p:ext>
            </p:extLst>
          </p:nvPr>
        </p:nvGraphicFramePr>
        <p:xfrm>
          <a:off x="922713" y="4219324"/>
          <a:ext cx="10467600" cy="21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00">
                  <a:extLst>
                    <a:ext uri="{9D8B030D-6E8A-4147-A177-3AD203B41FA5}">
                      <a16:colId xmlns:a16="http://schemas.microsoft.com/office/drawing/2014/main" val="695018392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4097667346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1976623053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3374072352"/>
                    </a:ext>
                  </a:extLst>
                </a:gridCol>
              </a:tblGrid>
              <a:tr h="528744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cs-CZ"/>
                        <a:t> -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69651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10011110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9E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848863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10101101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43614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11111010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latin typeface="Consolas" panose="020B0609020204030204" pitchFamily="49" charset="0"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FA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24790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922713" y="2269375"/>
            <a:ext cx="10365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Procvičte si převody mezi číselnými soustavami v informatice a doplňte níže uvedenou tabulku správně vypočítanými hodnotami. Abyste měli odlišné výchozí hodnoty, musíte si nejprve zadání sami podle návodu připravit:</a:t>
            </a:r>
          </a:p>
          <a:p>
            <a:endParaRPr lang="cs-CZ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DenNar + 128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 ke dni vašeho narození přičtete 128 - např. </a:t>
            </a:r>
            <a:r>
              <a:rPr lang="cs-CZ" sz="1400" b="1">
                <a:solidFill>
                  <a:srgbClr val="FFFF00"/>
                </a:solidFill>
                <a:latin typeface="Consolas" panose="020B0609020204030204" pitchFamily="49" charset="0"/>
              </a:rPr>
              <a:t>128 + 5 = </a:t>
            </a:r>
            <a:r>
              <a:rPr lang="cs-CZ" sz="1400" b="1">
                <a:solidFill>
                  <a:srgbClr val="FF0000"/>
                </a:solidFill>
                <a:latin typeface="Consolas" panose="020B0609020204030204" pitchFamily="49" charset="0"/>
              </a:rPr>
              <a:t>133</a:t>
            </a:r>
            <a:r>
              <a:rPr lang="cs-CZ" sz="14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(desítkové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JmenoPrijmeni -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spojíte vaše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jméno a příjmení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prvních 8 znaků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nahradíte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souhlásky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a </a:t>
            </a:r>
            <a:b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samohlásky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- např.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MarekLuč = </a:t>
            </a: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10101101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(binární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PismenoMesicNar -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z vašeho jména (nebo příjmení) vyberete jeden znak používaný v šestnáctkové soustavě a přidáte k němu číslo měsíce narození - např. M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rek 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9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0x</a:t>
            </a: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A9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(šestnáctkové číslo)</a:t>
            </a:r>
          </a:p>
        </p:txBody>
      </p:sp>
    </p:spTree>
    <p:extLst>
      <p:ext uri="{BB962C8B-B14F-4D97-AF65-F5344CB8AC3E}">
        <p14:creationId xmlns:p14="http://schemas.microsoft.com/office/powerpoint/2010/main" val="2784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Převody mezi číselnými soustavami - </a:t>
            </a:r>
            <a:r>
              <a:rPr lang="cs-CZ">
                <a:solidFill>
                  <a:srgbClr val="FFFF00"/>
                </a:solidFill>
              </a:rPr>
              <a:t>důkaz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Převody mezi soustavami provádějte na papír, který ofotíte (nebo naskenujete) a zde jako důkaz vložíte digitální kopii: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13" y="2662382"/>
            <a:ext cx="3059430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Představte se pomocí QR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14400" y="2227481"/>
            <a:ext cx="1036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libovolný generátor QR kódu (např. </a:t>
            </a:r>
            <a:r>
              <a:rPr lang="cs-CZ" sz="1400">
                <a:hlinkClick r:id="rId2"/>
              </a:rPr>
              <a:t>https://www.qr-code-generator.com/</a:t>
            </a:r>
            <a:r>
              <a:rPr lang="cs-CZ" sz="1400"/>
              <a:t>) </a:t>
            </a:r>
          </a:p>
          <a:p>
            <a:r>
              <a:rPr lang="cs-CZ" sz="1400"/>
              <a:t>a zakódujte do tohoto kódu následující údaje o sobě: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65265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Osobní vizitka - VCARD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339712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koníčky - Text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7755773" y="3022877"/>
            <a:ext cx="41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URL oblíbené webové stránky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8642464" y="2104370"/>
            <a:ext cx="3350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/>
              <a:t>Uvádějte jen údaje,</a:t>
            </a:r>
          </a:p>
          <a:p>
            <a:pPr algn="ctr"/>
            <a:r>
              <a:rPr lang="cs-CZ"/>
              <a:t>které chcete uveřejnit!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" y="3585482"/>
            <a:ext cx="2774175" cy="263219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08" y="3501858"/>
            <a:ext cx="2909801" cy="2715814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29" y="3401129"/>
            <a:ext cx="2887225" cy="30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Tajné výpočty v čárovém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137004"/>
            <a:ext cx="1036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Vypočtěte následující příklad a utajte všechny jeho číselné parametry v čárovém kódu </a:t>
            </a:r>
            <a:br>
              <a:rPr lang="cs-CZ" sz="1400"/>
            </a:br>
            <a:r>
              <a:rPr lang="cs-CZ" sz="1400" b="1">
                <a:solidFill>
                  <a:srgbClr val="FFC000"/>
                </a:solidFill>
              </a:rPr>
              <a:t>EAN-13</a:t>
            </a:r>
            <a:r>
              <a:rPr lang="cs-CZ" sz="1400"/>
              <a:t> </a:t>
            </a:r>
            <a:r>
              <a:rPr lang="cs-CZ" sz="1400" b="1">
                <a:solidFill>
                  <a:srgbClr val="FF0000"/>
                </a:solidFill>
              </a:rPr>
              <a:t>(12místné číslo, poslední číslice je pouze kontrolní!)</a:t>
            </a:r>
            <a:r>
              <a:rPr lang="cs-CZ" sz="1400"/>
              <a:t>. </a:t>
            </a:r>
          </a:p>
          <a:p>
            <a:r>
              <a:rPr lang="cs-CZ" sz="1400"/>
              <a:t>Všechny údaje zaokrouhlujte na celá čísla a pro účely daného čárového kódu je </a:t>
            </a:r>
            <a:r>
              <a:rPr lang="cs-CZ" sz="1400">
                <a:solidFill>
                  <a:srgbClr val="FFC000"/>
                </a:solidFill>
              </a:rPr>
              <a:t>zleva doplňte nulami</a:t>
            </a:r>
            <a:r>
              <a:rPr lang="cs-CZ" sz="1400"/>
              <a:t>.</a:t>
            </a:r>
          </a:p>
          <a:p>
            <a:r>
              <a:rPr lang="cs-CZ" sz="1400"/>
              <a:t>K dekódování i zakódování čárového kódu využijte vhodný </a:t>
            </a:r>
            <a:r>
              <a:rPr lang="cs-CZ" sz="1400" b="1">
                <a:solidFill>
                  <a:srgbClr val="FFC000"/>
                </a:solidFill>
              </a:rPr>
              <a:t>barcode</a:t>
            </a:r>
            <a:r>
              <a:rPr lang="cs-CZ" sz="1400"/>
              <a:t> </a:t>
            </a:r>
            <a:r>
              <a:rPr lang="cs-CZ" sz="1400" b="1">
                <a:solidFill>
                  <a:srgbClr val="FFC000"/>
                </a:solidFill>
              </a:rPr>
              <a:t>reader</a:t>
            </a:r>
            <a:r>
              <a:rPr lang="cs-CZ" sz="1400"/>
              <a:t> / </a:t>
            </a:r>
            <a:r>
              <a:rPr lang="cs-CZ" sz="1400" b="1">
                <a:solidFill>
                  <a:srgbClr val="FFC000"/>
                </a:solidFill>
              </a:rPr>
              <a:t>generator</a:t>
            </a:r>
            <a:r>
              <a:rPr lang="cs-CZ" sz="1400"/>
              <a:t> na Internetu.</a:t>
            </a:r>
          </a:p>
          <a:p>
            <a:r>
              <a:rPr lang="cs-CZ" sz="1400"/>
              <a:t>Průměrnou rychlost download na svém počítači můžete zjistit např. zde: </a:t>
            </a:r>
          </a:p>
          <a:p>
            <a:r>
              <a:rPr lang="cs-CZ" sz="1400">
                <a:hlinkClick r:id="rId2"/>
              </a:rPr>
              <a:t>https://www.mojeip.cz/mereni-rychlosti-internetu/</a:t>
            </a:r>
            <a:r>
              <a:rPr lang="cs-CZ" sz="1400"/>
              <a:t> </a:t>
            </a:r>
            <a:r>
              <a:rPr lang="cs-CZ" sz="1400" b="1">
                <a:solidFill>
                  <a:srgbClr val="FFC000"/>
                </a:solidFill>
              </a:rPr>
              <a:t>(nezapomeňte si nastavit správnou jednotku!)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3" y="3777335"/>
            <a:ext cx="596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Download  souboru video.mkv o velikosti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1032375" y="3772379"/>
            <a:ext cx="63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3" y="4802571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by na mém domácím počítači při zjištěné rychlosti  internetu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0982498" y="4800386"/>
            <a:ext cx="7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Kb/s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3" y="5904377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proběhl  v čase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10836331" y="5904377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sekund</a:t>
            </a:r>
          </a:p>
        </p:txBody>
      </p:sp>
      <p:pic>
        <p:nvPicPr>
          <p:cNvPr id="22" name="Obráze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35" y="3603403"/>
            <a:ext cx="2152950" cy="707283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94" y="2043801"/>
            <a:ext cx="1972562" cy="872815"/>
          </a:xfrm>
          <a:prstGeom prst="rect">
            <a:avLst/>
          </a:prstGeom>
        </p:spPr>
      </p:pic>
      <p:cxnSp>
        <p:nvCxnSpPr>
          <p:cNvPr id="25" name="Přímá spojnice 24"/>
          <p:cNvCxnSpPr/>
          <p:nvPr/>
        </p:nvCxnSpPr>
        <p:spPr>
          <a:xfrm>
            <a:off x="11671069" y="2701636"/>
            <a:ext cx="196041" cy="214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V="1">
            <a:off x="10453254" y="2901882"/>
            <a:ext cx="1217815" cy="9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6448424" y="3727191"/>
            <a:ext cx="164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6020147962</a:t>
            </a:r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96" y="4496759"/>
            <a:ext cx="2152650" cy="952500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12" y="5635332"/>
            <a:ext cx="21526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nahrej své jméno v morseovce 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Najděte si na Wikipedii informace o Morseově abecedě. </a:t>
            </a:r>
          </a:p>
          <a:p>
            <a:r>
              <a:rPr lang="cs-CZ" sz="1400"/>
              <a:t>Zapište správně své křestní jméno (bez české diakritiky) pomocí morseovky.</a:t>
            </a:r>
          </a:p>
          <a:p>
            <a:r>
              <a:rPr lang="cs-CZ" sz="1400"/>
              <a:t>Najděte si na internetu vhodný překladač Morseova kódu, který vám umožní stáhnout zvukový záznam a připojit ho </a:t>
            </a:r>
          </a:p>
          <a:p>
            <a:r>
              <a:rPr lang="cs-CZ" sz="1400"/>
              <a:t>k řešení (např. </a:t>
            </a:r>
            <a:r>
              <a:rPr lang="cs-CZ" sz="1400">
                <a:hlinkClick r:id="rId4"/>
              </a:rPr>
              <a:t>https://morsecode.world/international/translator.html</a:t>
            </a:r>
            <a:r>
              <a:rPr lang="cs-CZ" sz="1400"/>
              <a:t>).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3697670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křestní jméno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6567055" y="3697670"/>
            <a:ext cx="50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Filip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2" y="4433239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Zápis pomocí morseovky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567055" y="4433239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..-. .. .-.. .. .--.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</a:t>
            </a:r>
          </a:p>
        </p:txBody>
      </p:sp>
      <p:pic>
        <p:nvPicPr>
          <p:cNvPr id="6" name="mors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92884" y="5328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přehrej své motto nevidomému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Najděte si na Wikipedii informace o Braillově slepeckém písmu. </a:t>
            </a:r>
          </a:p>
          <a:p>
            <a:r>
              <a:rPr lang="cs-CZ" sz="1400" dirty="0"/>
              <a:t>Zvolte si nějaké oblíbené </a:t>
            </a:r>
            <a:r>
              <a:rPr lang="cs-CZ" sz="1400" b="1" dirty="0">
                <a:hlinkClick r:id="rId4"/>
              </a:rPr>
              <a:t>motto</a:t>
            </a:r>
            <a:r>
              <a:rPr lang="cs-CZ" sz="1400" dirty="0"/>
              <a:t> (např. "</a:t>
            </a:r>
            <a:r>
              <a:rPr lang="cs-CZ" sz="1400" i="1" dirty="0"/>
              <a:t>Život je skvělý, musíš ho jen pochopit"</a:t>
            </a:r>
            <a:r>
              <a:rPr lang="cs-CZ" sz="1400" dirty="0"/>
              <a:t>) a pomocí libovolného internetového generátoru ho převeďte do grafické podoby Braillova slepeckého písma.</a:t>
            </a:r>
          </a:p>
          <a:p>
            <a:r>
              <a:rPr lang="cs-CZ" sz="1400" dirty="0"/>
              <a:t>Poté použijte některý z online konvertorů českého textu na řeč (např. </a:t>
            </a:r>
            <a:r>
              <a:rPr lang="cs-CZ" sz="1400" dirty="0" err="1">
                <a:hlinkClick r:id="rId5"/>
              </a:rPr>
              <a:t>SpeechTech</a:t>
            </a:r>
            <a:r>
              <a:rPr lang="cs-CZ" sz="1400" dirty="0">
                <a:hlinkClick r:id="rId5"/>
              </a:rPr>
              <a:t> </a:t>
            </a:r>
            <a:r>
              <a:rPr lang="cs-CZ" sz="1400" dirty="0" err="1">
                <a:hlinkClick r:id="rId5"/>
              </a:rPr>
              <a:t>TTSOnline</a:t>
            </a:r>
            <a:r>
              <a:rPr lang="cs-CZ" sz="1400" dirty="0">
                <a:hlinkClick r:id="rId5"/>
              </a:rPr>
              <a:t> Demo</a:t>
            </a:r>
            <a:r>
              <a:rPr lang="cs-CZ" sz="1400" dirty="0"/>
              <a:t>) a vytvořte pomocí něj zvukový záznam svého motta.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3947051"/>
            <a:ext cx="444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i="0" dirty="0">
                <a:effectLst/>
                <a:latin typeface="InterVariable"/>
              </a:rPr>
              <a:t>⠠⠥⠎⠏⠑⠝⠉⠊⠚ ⠚⠑ ⠎⠕⠥⠉⠑⠞ ⠍⠁⠇⠊⠍ ⠎⠝⠁⠓ ⠕⠏⠁⠅⠕⠗⠊⠏⠊⠝⠑⠙ ⠙⠑⠝ ⠉⠕ ⠙⠑⠝.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10106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Zvukový záznam motta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6654723-96BC-E062-2303-F2D3370BD37E}"/>
              </a:ext>
            </a:extLst>
          </p:cNvPr>
          <p:cNvSpPr txBox="1"/>
          <p:nvPr/>
        </p:nvSpPr>
        <p:spPr>
          <a:xfrm>
            <a:off x="5667703" y="3945887"/>
            <a:ext cx="460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„Úspěch je součet malých snah opakovaných den co den.“</a:t>
            </a:r>
          </a:p>
          <a:p>
            <a:endParaRPr lang="cs-CZ" dirty="0"/>
          </a:p>
        </p:txBody>
      </p:sp>
      <p:pic>
        <p:nvPicPr>
          <p:cNvPr id="7" name="motto">
            <a:hlinkClick r:id="" action="ppaction://media"/>
            <a:extLst>
              <a:ext uri="{FF2B5EF4-FFF2-40B4-BE49-F238E27FC236}">
                <a16:creationId xmlns:a16="http://schemas.microsoft.com/office/drawing/2014/main" id="{15D6E9BC-D1DB-58CD-7EEC-B5D8FBDB02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9469" y="5378506"/>
            <a:ext cx="754227" cy="7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Hrátky s mapou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k vyřešení následujících úkolů. Nahraďte vložené obrázky skutečnými znaky.</a:t>
            </a:r>
          </a:p>
          <a:p>
            <a:r>
              <a:rPr lang="cs-CZ" sz="1400"/>
              <a:t>Pro výpis znaků použijte font Arial.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90206" y="3283948"/>
            <a:ext cx="35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Matematický zápis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73579" y="5310004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Grafické symboly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0206" y="3959300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Slovo v azbuce (cyrilice)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90205" y="4634652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Cizí měny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62" y="3871234"/>
            <a:ext cx="1609483" cy="548688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18" y="3168783"/>
            <a:ext cx="1804572" cy="48772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50" y="4634651"/>
            <a:ext cx="2328874" cy="487722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81" y="5003984"/>
            <a:ext cx="2383743" cy="762066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727469" y="3191615"/>
            <a:ext cx="219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½ × ¾ ≤ √3 ÷ 2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5586154" y="3930084"/>
            <a:ext cx="197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770029" y="4651547"/>
            <a:ext cx="26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1 ¥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1 $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cs-CZ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1 €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cs-CZ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1 £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4770029" y="5272747"/>
            <a:ext cx="28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ebdings" panose="05030102010509060703" pitchFamily="18" charset="2"/>
                <a:cs typeface="Arial" panose="020B0604020202020204" pitchFamily="34" charset="0"/>
              </a:rPr>
              <a:t>N L § O ² ¯ </a:t>
            </a:r>
            <a:endParaRPr lang="cs-CZ" dirty="0">
              <a:latin typeface="Webdings" panose="05030102010509060703" pitchFamily="18" charset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113F5FC79AD3498D7774AB3459075C" ma:contentTypeVersion="10" ma:contentTypeDescription="Vytvoří nový dokument" ma:contentTypeScope="" ma:versionID="0e5c38162a05f37db2c238781780e4b3">
  <xsd:schema xmlns:xsd="http://www.w3.org/2001/XMLSchema" xmlns:xs="http://www.w3.org/2001/XMLSchema" xmlns:p="http://schemas.microsoft.com/office/2006/metadata/properties" xmlns:ns2="35db346a-91aa-4991-b16a-9c8655b9be6b" xmlns:ns3="e4bb5cbf-8c83-42e4-bd5f-dafa26919686" targetNamespace="http://schemas.microsoft.com/office/2006/metadata/properties" ma:root="true" ma:fieldsID="2271c11df584d2e0243fb90f544296f3" ns2:_="" ns3:_="">
    <xsd:import namespace="35db346a-91aa-4991-b16a-9c8655b9be6b"/>
    <xsd:import namespace="e4bb5cbf-8c83-42e4-bd5f-dafa269196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b346a-91aa-4991-b16a-9c8655b9be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7d0065fd-bf57-4990-b578-47e7e810b6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b5cbf-8c83-42e4-bd5f-dafa2691968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a462c3f-1f3d-4e76-8140-8788095bd9f5}" ma:internalName="TaxCatchAll" ma:showField="CatchAllData" ma:web="e4bb5cbf-8c83-42e4-bd5f-dafa269196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5db346a-91aa-4991-b16a-9c8655b9be6b" xsi:nil="true"/>
    <TaxCatchAll xmlns="e4bb5cbf-8c83-42e4-bd5f-dafa26919686" xsi:nil="true"/>
    <lcf76f155ced4ddcb4097134ff3c332f xmlns="35db346a-91aa-4991-b16a-9c8655b9be6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442DC0-8D7E-44CF-88A8-DC3C43FAA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db346a-91aa-4991-b16a-9c8655b9be6b"/>
    <ds:schemaRef ds:uri="e4bb5cbf-8c83-42e4-bd5f-dafa26919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D55CA-85CA-4EAF-94DA-87E57AB03099}">
  <ds:schemaRefs>
    <ds:schemaRef ds:uri="http://purl.org/dc/dcmitype/"/>
    <ds:schemaRef ds:uri="http://schemas.microsoft.com/office/2006/documentManagement/types"/>
    <ds:schemaRef ds:uri="http://www.w3.org/XML/1998/namespace"/>
    <ds:schemaRef ds:uri="e4bb5cbf-8c83-42e4-bd5f-dafa26919686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35db346a-91aa-4991-b16a-9c8655b9be6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851F584-0C02-4568-87AB-AEDAE51E71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489</TotalTime>
  <Words>729</Words>
  <Application>Microsoft Office PowerPoint</Application>
  <PresentationFormat>Širokoúhlá obrazovka</PresentationFormat>
  <Paragraphs>110</Paragraphs>
  <Slides>10</Slides>
  <Notes>0</Notes>
  <HiddenSlides>0</HiddenSlides>
  <MMClips>2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InterVariable</vt:lpstr>
      <vt:lpstr>Webdings</vt:lpstr>
      <vt:lpstr>Wingdings 2</vt:lpstr>
      <vt:lpstr>Citáty</vt:lpstr>
      <vt:lpstr>Hra s kódy, bity a byty  1. domácí cvičení do nouzového stavu</vt:lpstr>
      <vt:lpstr>Několik (tajných) pokynů na úvod</vt:lpstr>
      <vt:lpstr>Převody mezi číselnými soustavami </vt:lpstr>
      <vt:lpstr>Převody mezi číselnými soustavami - důkaz</vt:lpstr>
      <vt:lpstr>Představte se pomocí QR kódu</vt:lpstr>
      <vt:lpstr>Tajné výpočty v čárovém kódu</vt:lpstr>
      <vt:lpstr>Napiš a nahrej své jméno v morseovce </vt:lpstr>
      <vt:lpstr>Napiš a přehrej své motto nevidomému</vt:lpstr>
      <vt:lpstr>Hrátky s mapou znaků</vt:lpstr>
      <vt:lpstr>Kódy znaků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s kódy Domácí cvičení do nouzového stavu</dc:title>
  <dc:creator>ml</dc:creator>
  <cp:lastModifiedBy>Filip Sochor</cp:lastModifiedBy>
  <cp:revision>53</cp:revision>
  <dcterms:created xsi:type="dcterms:W3CDTF">2020-10-06T14:48:28Z</dcterms:created>
  <dcterms:modified xsi:type="dcterms:W3CDTF">2024-10-10T18:23:15Z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0x010100D9113F5FC79AD3498D7774AB3459075C</vt:lpwstr>
  </property>
</Properties>
</file>