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6" r:id="rId2"/>
    <p:sldId id="289" r:id="rId3"/>
    <p:sldId id="291" r:id="rId4"/>
    <p:sldId id="309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3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F55"/>
    <a:srgbClr val="FA7466"/>
    <a:srgbClr val="8C0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71C9-3009-44B0-8293-92B57FD8DE4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A5E23-CCC2-4785-A092-3C3D0B9B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9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2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3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787C-EB2F-4B5F-B54A-5B9C9E33BF7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1CA2-70F9-4DF0-B2EB-F511195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111248"/>
            <a:ext cx="11588262" cy="6544529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Worked Example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/>
            </a:r>
            <a:br>
              <a:rPr lang="en-GB" sz="4400" dirty="0" smtClean="0"/>
            </a:b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6007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549127" y="947863"/>
            <a:ext cx="540841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 smtClean="0"/>
              <a:t>After x</a:t>
            </a:r>
            <a:r>
              <a:rPr lang="en-GB" baseline="-25000" dirty="0" smtClean="0"/>
              <a:t>3 </a:t>
            </a:r>
            <a:r>
              <a:rPr lang="en-GB" dirty="0" smtClean="0"/>
              <a:t>receives message from F</a:t>
            </a:r>
            <a:r>
              <a:rPr lang="en-GB" baseline="-25000" dirty="0" smtClean="0"/>
              <a:t>2 </a:t>
            </a:r>
            <a:r>
              <a:rPr lang="en-GB" dirty="0" smtClean="0"/>
              <a:t>: x</a:t>
            </a:r>
            <a:r>
              <a:rPr lang="en-GB" baseline="-25000" dirty="0" smtClean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endParaRPr lang="en-GB" baseline="-25000" dirty="0" smtClean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39568" y="947863"/>
            <a:ext cx="568502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 smtClean="0"/>
              <a:t>After F</a:t>
            </a:r>
            <a:r>
              <a:rPr lang="en-GB" baseline="-25000" dirty="0" smtClean="0"/>
              <a:t>1 </a:t>
            </a:r>
            <a:r>
              <a:rPr lang="en-GB" dirty="0" smtClean="0"/>
              <a:t>receives message from x</a:t>
            </a:r>
            <a:r>
              <a:rPr lang="en-GB" baseline="-25000" dirty="0" smtClean="0"/>
              <a:t>3 </a:t>
            </a:r>
            <a:r>
              <a:rPr lang="en-GB" dirty="0" smtClean="0"/>
              <a:t>: x</a:t>
            </a:r>
            <a:r>
              <a:rPr lang="en-GB" baseline="-25000" dirty="0" smtClean="0"/>
              <a:t>3, </a:t>
            </a:r>
            <a:r>
              <a:rPr lang="en-GB" dirty="0" smtClean="0"/>
              <a:t>F</a:t>
            </a:r>
            <a:r>
              <a:rPr lang="en-GB" baseline="-25000" dirty="0" smtClean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endParaRPr lang="en-GB" baseline="-25000" dirty="0" smtClean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29011" y="160192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456716" y="135514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4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39569" y="947863"/>
            <a:ext cx="575243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 smtClean="0"/>
              <a:t>After F</a:t>
            </a:r>
            <a:r>
              <a:rPr lang="en-GB" baseline="-25000" dirty="0" smtClean="0"/>
              <a:t>2 </a:t>
            </a:r>
            <a:r>
              <a:rPr lang="en-GB" dirty="0" smtClean="0"/>
              <a:t>receives message from x</a:t>
            </a:r>
            <a:r>
              <a:rPr lang="en-GB" baseline="-25000" dirty="0" smtClean="0"/>
              <a:t>3 </a:t>
            </a:r>
            <a:r>
              <a:rPr lang="en-GB" dirty="0" smtClean="0"/>
              <a:t>: F</a:t>
            </a:r>
            <a:r>
              <a:rPr lang="en-GB" baseline="-25000" dirty="0" smtClean="0"/>
              <a:t>2, </a:t>
            </a:r>
            <a:r>
              <a:rPr lang="en-GB" dirty="0" smtClean="0"/>
              <a:t>F</a:t>
            </a:r>
            <a:r>
              <a:rPr lang="en-GB" baseline="-25000" dirty="0" smtClean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endParaRPr lang="en-GB" baseline="-25000" dirty="0" smtClean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33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72937" y="947863"/>
            <a:ext cx="54846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 smtClean="0"/>
              <a:t>After </a:t>
            </a:r>
            <a:r>
              <a:rPr lang="en-GB" dirty="0"/>
              <a:t>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33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63642" y="947863"/>
            <a:ext cx="57283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 smtClean="0"/>
              <a:t>After x</a:t>
            </a:r>
            <a:r>
              <a:rPr lang="en-GB" baseline="-25000" dirty="0" smtClean="0"/>
              <a:t>4 </a:t>
            </a:r>
            <a:r>
              <a:rPr lang="en-GB" dirty="0" smtClean="0"/>
              <a:t>receives message from F</a:t>
            </a:r>
            <a:r>
              <a:rPr lang="en-GB" baseline="-25000" dirty="0" smtClean="0"/>
              <a:t>2 </a:t>
            </a:r>
            <a:r>
              <a:rPr lang="en-GB" dirty="0" smtClean="0"/>
              <a:t>: x</a:t>
            </a:r>
            <a:r>
              <a:rPr lang="en-GB" baseline="-25000" dirty="0" smtClean="0"/>
              <a:t>4, </a:t>
            </a:r>
            <a:r>
              <a:rPr lang="en-GB" dirty="0" smtClean="0"/>
              <a:t>F</a:t>
            </a:r>
            <a:r>
              <a:rPr lang="en-GB" baseline="-25000" dirty="0" smtClean="0"/>
              <a:t>1 </a:t>
            </a:r>
            <a:r>
              <a:rPr lang="en-GB" baseline="-25000" dirty="0"/>
              <a:t>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106]</a:t>
            </a:r>
            <a:endParaRPr lang="en-GB" sz="1400" baseline="-25000" dirty="0" smtClean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23443" y="3017041"/>
            <a:ext cx="231720" cy="4327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33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1663" y="277671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06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89120" y="947863"/>
            <a:ext cx="5626679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4, </a:t>
            </a:r>
            <a:r>
              <a:rPr lang="en-GB" dirty="0"/>
              <a:t>F</a:t>
            </a:r>
            <a:r>
              <a:rPr lang="en-GB" baseline="-25000" dirty="0"/>
              <a:t>1  </a:t>
            </a:r>
            <a:r>
              <a:rPr lang="en-GB" sz="1400" dirty="0">
                <a:solidFill>
                  <a:srgbClr val="FF0000"/>
                </a:solidFill>
              </a:rPr>
              <a:t>[Total Time: 106]</a:t>
            </a:r>
            <a:endParaRPr lang="en-GB" sz="1400" baseline="-25000" dirty="0"/>
          </a:p>
          <a:p>
            <a:pPr lvl="0"/>
            <a:r>
              <a:rPr lang="en-GB" dirty="0" smtClean="0"/>
              <a:t>After F</a:t>
            </a:r>
            <a:r>
              <a:rPr lang="en-GB" baseline="-25000" dirty="0" smtClean="0"/>
              <a:t>3 </a:t>
            </a:r>
            <a:r>
              <a:rPr lang="en-GB" dirty="0" smtClean="0"/>
              <a:t>receives message from x</a:t>
            </a:r>
            <a:r>
              <a:rPr lang="en-GB" baseline="-25000" dirty="0" smtClean="0"/>
              <a:t>4 </a:t>
            </a:r>
            <a:r>
              <a:rPr lang="en-GB" dirty="0" smtClean="0"/>
              <a:t>: F</a:t>
            </a:r>
            <a:r>
              <a:rPr lang="en-GB" baseline="-25000" dirty="0" smtClean="0"/>
              <a:t>3, </a:t>
            </a:r>
            <a:r>
              <a:rPr lang="en-GB" dirty="0" smtClean="0"/>
              <a:t>F</a:t>
            </a:r>
            <a:r>
              <a:rPr lang="en-GB" baseline="-25000" dirty="0" smtClean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113]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endParaRPr lang="en-GB" baseline="-25000" dirty="0" smtClean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23443" y="3017041"/>
            <a:ext cx="231720" cy="4327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33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1663" y="277671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60074" y="162834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252510" y="1362603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72937" y="947863"/>
            <a:ext cx="564286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4, </a:t>
            </a:r>
            <a:r>
              <a:rPr lang="en-GB" dirty="0"/>
              <a:t>F</a:t>
            </a:r>
            <a:r>
              <a:rPr lang="en-GB" baseline="-25000" dirty="0"/>
              <a:t>1  </a:t>
            </a:r>
            <a:r>
              <a:rPr lang="en-GB" sz="1400" dirty="0">
                <a:solidFill>
                  <a:srgbClr val="FF0000"/>
                </a:solidFill>
              </a:rPr>
              <a:t>[Total Time: 106]</a:t>
            </a:r>
            <a:endParaRPr lang="en-GB" sz="1400" baseline="-25000" dirty="0"/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113]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 smtClean="0"/>
              <a:t>After x</a:t>
            </a:r>
            <a:r>
              <a:rPr lang="en-GB" baseline="-25000" dirty="0" smtClean="0"/>
              <a:t>1 </a:t>
            </a:r>
            <a:r>
              <a:rPr lang="en-GB" dirty="0" smtClean="0"/>
              <a:t>receives message from F</a:t>
            </a:r>
            <a:r>
              <a:rPr lang="en-GB" baseline="-25000" dirty="0" smtClean="0"/>
              <a:t>1 </a:t>
            </a:r>
            <a:r>
              <a:rPr lang="en-GB" dirty="0" smtClean="0"/>
              <a:t>: F</a:t>
            </a:r>
            <a:r>
              <a:rPr lang="en-GB" baseline="-25000" dirty="0" smtClean="0"/>
              <a:t>3, </a:t>
            </a:r>
            <a:r>
              <a:rPr lang="en-GB" dirty="0" smtClean="0"/>
              <a:t>F</a:t>
            </a:r>
            <a:r>
              <a:rPr lang="en-GB" baseline="-25000" dirty="0" smtClean="0"/>
              <a:t>1, </a:t>
            </a:r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131]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baseline="-25000" dirty="0" smtClean="0"/>
              <a:t> </a:t>
            </a:r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23443" y="3017041"/>
            <a:ext cx="231720" cy="4327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33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1663" y="277671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60074" y="162834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252510" y="1362603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163655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1024" y="2810221"/>
            <a:ext cx="55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2+5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766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89120" y="933058"/>
            <a:ext cx="572835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4, </a:t>
            </a:r>
            <a:r>
              <a:rPr lang="en-GB" dirty="0"/>
              <a:t>F</a:t>
            </a:r>
            <a:r>
              <a:rPr lang="en-GB" baseline="-25000" dirty="0"/>
              <a:t>1  </a:t>
            </a:r>
            <a:r>
              <a:rPr lang="en-GB" sz="1400" dirty="0">
                <a:solidFill>
                  <a:srgbClr val="FF0000"/>
                </a:solidFill>
              </a:rPr>
              <a:t>[Total Time: 106]</a:t>
            </a:r>
            <a:endParaRPr lang="en-GB" sz="1400" baseline="-25000" dirty="0"/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113]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sz="1400" dirty="0">
                <a:solidFill>
                  <a:srgbClr val="FF0000"/>
                </a:solidFill>
              </a:rPr>
              <a:t>[Total Time: 131]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 smtClean="0"/>
              <a:t>After F</a:t>
            </a:r>
            <a:r>
              <a:rPr lang="en-GB" baseline="-25000" dirty="0" smtClean="0"/>
              <a:t>0 </a:t>
            </a:r>
            <a:r>
              <a:rPr lang="en-GB" dirty="0"/>
              <a:t>receives message from </a:t>
            </a:r>
            <a:r>
              <a:rPr lang="en-GB" dirty="0" smtClean="0"/>
              <a:t>x</a:t>
            </a:r>
            <a:r>
              <a:rPr lang="en-GB" baseline="-25000" dirty="0" smtClean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r>
              <a:rPr lang="en-GB" sz="1400" baseline="-25000" dirty="0" smtClean="0"/>
              <a:t>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138]</a:t>
            </a:r>
            <a:endParaRPr lang="en-GB" sz="1400" baseline="-25000" dirty="0">
              <a:solidFill>
                <a:prstClr val="black"/>
              </a:solidFill>
            </a:endParaRPr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23443" y="3017041"/>
            <a:ext cx="231720" cy="4327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33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1663" y="277671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60074" y="162834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252510" y="1362603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163655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1024" y="2810221"/>
            <a:ext cx="55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2+5 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53921" y="171550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84498" y="1441326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49759" y="947863"/>
            <a:ext cx="5742241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4, </a:t>
            </a:r>
            <a:r>
              <a:rPr lang="en-GB" dirty="0"/>
              <a:t>F</a:t>
            </a:r>
            <a:r>
              <a:rPr lang="en-GB" baseline="-25000" dirty="0"/>
              <a:t>1  </a:t>
            </a:r>
            <a:r>
              <a:rPr lang="en-GB" sz="1400" dirty="0">
                <a:solidFill>
                  <a:srgbClr val="FF0000"/>
                </a:solidFill>
              </a:rPr>
              <a:t>[Total Time: 106]</a:t>
            </a:r>
            <a:endParaRPr lang="en-GB" sz="1400" baseline="-25000" dirty="0"/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113]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sz="1400" dirty="0">
                <a:solidFill>
                  <a:srgbClr val="FF0000"/>
                </a:solidFill>
              </a:rPr>
              <a:t>[Total Time: 131]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/>
              <a:t>F</a:t>
            </a:r>
            <a:r>
              <a:rPr lang="en-GB" baseline="-25000" dirty="0"/>
              <a:t>0</a:t>
            </a:r>
            <a:r>
              <a:rPr lang="en-GB" sz="1400" baseline="-25000" dirty="0"/>
              <a:t> </a:t>
            </a:r>
            <a:r>
              <a:rPr lang="en-GB" sz="1400" dirty="0">
                <a:solidFill>
                  <a:srgbClr val="FF0000"/>
                </a:solidFill>
              </a:rPr>
              <a:t>[Total Time: 138]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 smtClean="0"/>
              <a:t>After x</a:t>
            </a:r>
            <a:r>
              <a:rPr lang="en-GB" baseline="-25000" dirty="0" smtClean="0"/>
              <a:t>0 </a:t>
            </a:r>
            <a:r>
              <a:rPr lang="en-GB" dirty="0" smtClean="0"/>
              <a:t>receives message from F</a:t>
            </a:r>
            <a:r>
              <a:rPr lang="en-GB" baseline="-25000" dirty="0" smtClean="0"/>
              <a:t>0 </a:t>
            </a:r>
            <a:r>
              <a:rPr lang="en-GB" dirty="0" smtClean="0"/>
              <a:t>: F</a:t>
            </a:r>
            <a:r>
              <a:rPr lang="en-GB" baseline="-25000" dirty="0" smtClean="0"/>
              <a:t>3, </a:t>
            </a:r>
            <a:r>
              <a:rPr lang="en-GB" dirty="0" smtClean="0"/>
              <a:t>F</a:t>
            </a:r>
            <a:r>
              <a:rPr lang="en-GB" baseline="-25000" dirty="0" smtClean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153]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endParaRPr lang="en-GB" baseline="-25000" dirty="0" smtClean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23443" y="3017041"/>
            <a:ext cx="231720" cy="4327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33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1663" y="277671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60074" y="162834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252510" y="1362603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163655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1024" y="2810221"/>
            <a:ext cx="55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2+5 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53921" y="171550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84498" y="1441326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2989" y="223330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215704" y="1945377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49759" y="947863"/>
            <a:ext cx="581551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4, </a:t>
            </a:r>
            <a:r>
              <a:rPr lang="en-GB" dirty="0"/>
              <a:t>F</a:t>
            </a:r>
            <a:r>
              <a:rPr lang="en-GB" baseline="-25000" dirty="0"/>
              <a:t>1  </a:t>
            </a:r>
            <a:r>
              <a:rPr lang="en-GB" sz="1400" dirty="0">
                <a:solidFill>
                  <a:srgbClr val="FF0000"/>
                </a:solidFill>
              </a:rPr>
              <a:t>[Total Time: 106]</a:t>
            </a:r>
            <a:endParaRPr lang="en-GB" sz="1400" baseline="-25000" dirty="0"/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113]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sz="1400" dirty="0">
                <a:solidFill>
                  <a:srgbClr val="FF0000"/>
                </a:solidFill>
              </a:rPr>
              <a:t>[Total Time: 131]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/>
              <a:t>F</a:t>
            </a:r>
            <a:r>
              <a:rPr lang="en-GB" baseline="-25000" dirty="0"/>
              <a:t>0</a:t>
            </a:r>
            <a:r>
              <a:rPr lang="en-GB" sz="1400" baseline="-25000" dirty="0"/>
              <a:t> </a:t>
            </a:r>
            <a:r>
              <a:rPr lang="en-GB" sz="1400" dirty="0">
                <a:solidFill>
                  <a:srgbClr val="FF0000"/>
                </a:solidFill>
              </a:rPr>
              <a:t>[Total Time: 138]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0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153]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 smtClean="0"/>
              <a:t>After x</a:t>
            </a:r>
            <a:r>
              <a:rPr lang="en-GB" baseline="-25000" dirty="0" smtClean="0"/>
              <a:t>2 </a:t>
            </a:r>
            <a:r>
              <a:rPr lang="en-GB" dirty="0" smtClean="0"/>
              <a:t>receives message from F</a:t>
            </a:r>
            <a:r>
              <a:rPr lang="en-GB" baseline="-25000" dirty="0" smtClean="0"/>
              <a:t>1 </a:t>
            </a:r>
            <a:r>
              <a:rPr lang="en-GB" dirty="0" smtClean="0"/>
              <a:t>: F</a:t>
            </a:r>
            <a:r>
              <a:rPr lang="en-GB" baseline="-25000" dirty="0" smtClean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154]</a:t>
            </a:r>
            <a:endParaRPr lang="en-GB" sz="1400" baseline="-25000" dirty="0">
              <a:solidFill>
                <a:prstClr val="black"/>
              </a:solidFill>
            </a:endParaRPr>
          </a:p>
          <a:p>
            <a:endParaRPr lang="en-GB" baseline="-25000" dirty="0" smtClean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23443" y="3017041"/>
            <a:ext cx="231720" cy="4327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33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1663" y="277671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60074" y="162834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252510" y="1362603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163655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1024" y="2810221"/>
            <a:ext cx="55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2+5 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53921" y="171550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84498" y="1441326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2989" y="223330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215704" y="1945377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3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72088" y="1283143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077777" y="947863"/>
            <a:ext cx="4879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/>
          </a:p>
          <a:p>
            <a:r>
              <a:rPr lang="en-GB" dirty="0" smtClean="0"/>
              <a:t>Initially</a:t>
            </a:r>
            <a:r>
              <a:rPr lang="en-GB" dirty="0"/>
              <a:t>:</a:t>
            </a:r>
            <a:r>
              <a:rPr lang="en-GB" dirty="0" smtClean="0"/>
              <a:t> x</a:t>
            </a:r>
            <a:r>
              <a:rPr lang="en-GB" baseline="-25000" dirty="0" smtClean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 smtClean="0"/>
              <a:t>x</a:t>
            </a:r>
            <a:r>
              <a:rPr lang="en-GB" baseline="-25000" dirty="0" smtClean="0"/>
              <a:t>5, </a:t>
            </a:r>
            <a:r>
              <a:rPr lang="en-GB" dirty="0" smtClean="0"/>
              <a:t>x</a:t>
            </a:r>
            <a:r>
              <a:rPr lang="en-GB" baseline="-25000" dirty="0" smtClean="0"/>
              <a:t>6  ;</a:t>
            </a:r>
            <a:r>
              <a:rPr lang="en-GB" dirty="0" smtClean="0"/>
              <a:t> </a:t>
            </a:r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21875" y="4211841"/>
            <a:ext cx="68559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 </a:t>
            </a:r>
            <a:r>
              <a:rPr lang="en-GB" dirty="0" smtClean="0"/>
              <a:t>Machine </a:t>
            </a:r>
            <a:r>
              <a:rPr lang="en-GB" dirty="0" smtClean="0"/>
              <a:t>participates in </a:t>
            </a:r>
            <a:r>
              <a:rPr lang="en-GB" dirty="0" smtClean="0"/>
              <a:t>this </a:t>
            </a:r>
            <a:r>
              <a:rPr lang="en-GB" dirty="0" smtClean="0"/>
              <a:t>process:</a:t>
            </a:r>
          </a:p>
          <a:p>
            <a:r>
              <a:rPr lang="en-GB" dirty="0" smtClean="0"/>
              <a:t>Machine </a:t>
            </a:r>
            <a:r>
              <a:rPr lang="en-GB" dirty="0" smtClean="0"/>
              <a:t>A</a:t>
            </a:r>
            <a:r>
              <a:rPr lang="en-GB" baseline="-25000" dirty="0" smtClean="0"/>
              <a:t>0</a:t>
            </a:r>
            <a:r>
              <a:rPr lang="en-GB" dirty="0" smtClean="0"/>
              <a:t> controls </a:t>
            </a:r>
            <a:r>
              <a:rPr lang="en-GB" dirty="0"/>
              <a:t> </a:t>
            </a:r>
            <a:r>
              <a:rPr lang="en-GB" dirty="0" smtClean="0"/>
              <a:t>{F</a:t>
            </a:r>
            <a:r>
              <a:rPr lang="en-GB" baseline="-25000" dirty="0" smtClean="0"/>
              <a:t>0, </a:t>
            </a:r>
            <a:r>
              <a:rPr lang="en-GB" dirty="0" smtClean="0"/>
              <a:t>x</a:t>
            </a:r>
            <a:r>
              <a:rPr lang="en-GB" baseline="-25000" dirty="0" smtClean="0"/>
              <a:t>0,  </a:t>
            </a:r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}</a:t>
            </a:r>
          </a:p>
          <a:p>
            <a:r>
              <a:rPr lang="en-GB" dirty="0" smtClean="0"/>
              <a:t>Machine</a:t>
            </a:r>
            <a:r>
              <a:rPr lang="en-GB" dirty="0" smtClean="0"/>
              <a:t> </a:t>
            </a:r>
            <a:r>
              <a:rPr lang="en-GB" dirty="0" smtClean="0"/>
              <a:t>A</a:t>
            </a:r>
            <a:r>
              <a:rPr lang="en-GB" baseline="-25000" dirty="0" smtClean="0"/>
              <a:t>1</a:t>
            </a:r>
            <a:r>
              <a:rPr lang="en-GB" dirty="0" smtClean="0"/>
              <a:t> </a:t>
            </a:r>
            <a:r>
              <a:rPr lang="en-GB" dirty="0"/>
              <a:t>controls  {</a:t>
            </a:r>
            <a:r>
              <a:rPr lang="en-GB" dirty="0" smtClean="0"/>
              <a:t>F</a:t>
            </a:r>
            <a:r>
              <a:rPr lang="en-GB" baseline="-25000" dirty="0" smtClean="0"/>
              <a:t>1, </a:t>
            </a:r>
            <a:r>
              <a:rPr lang="en-GB" dirty="0" smtClean="0"/>
              <a:t>x</a:t>
            </a:r>
            <a:r>
              <a:rPr lang="en-GB" baseline="-25000" dirty="0" smtClean="0"/>
              <a:t>2,  </a:t>
            </a:r>
            <a:r>
              <a:rPr lang="en-GB" dirty="0" smtClean="0"/>
              <a:t>x</a:t>
            </a:r>
            <a:r>
              <a:rPr lang="en-GB" baseline="-25000" dirty="0" smtClean="0"/>
              <a:t>3  </a:t>
            </a:r>
            <a:r>
              <a:rPr lang="en-GB" dirty="0" smtClean="0"/>
              <a:t>}</a:t>
            </a:r>
          </a:p>
          <a:p>
            <a:r>
              <a:rPr lang="en-GB" dirty="0" smtClean="0"/>
              <a:t>Machine</a:t>
            </a:r>
            <a:r>
              <a:rPr lang="en-GB" dirty="0" smtClean="0"/>
              <a:t> </a:t>
            </a:r>
            <a:r>
              <a:rPr lang="en-GB" dirty="0" smtClean="0"/>
              <a:t>A</a:t>
            </a:r>
            <a:r>
              <a:rPr lang="en-GB" baseline="-25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controls  {</a:t>
            </a:r>
            <a:r>
              <a:rPr lang="en-GB" dirty="0" smtClean="0"/>
              <a:t>F</a:t>
            </a:r>
            <a:r>
              <a:rPr lang="en-GB" baseline="-25000" dirty="0" smtClean="0"/>
              <a:t>2, </a:t>
            </a:r>
            <a:r>
              <a:rPr lang="en-GB" dirty="0" smtClean="0"/>
              <a:t>x</a:t>
            </a:r>
            <a:r>
              <a:rPr lang="en-GB" baseline="-25000" dirty="0" smtClean="0"/>
              <a:t>4,  </a:t>
            </a:r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r>
              <a:rPr lang="en-GB" dirty="0" smtClean="0"/>
              <a:t>}</a:t>
            </a:r>
          </a:p>
          <a:p>
            <a:r>
              <a:rPr lang="en-GB" dirty="0" smtClean="0"/>
              <a:t>Machine</a:t>
            </a:r>
            <a:r>
              <a:rPr lang="en-GB" dirty="0" smtClean="0"/>
              <a:t> </a:t>
            </a:r>
            <a:r>
              <a:rPr lang="en-GB" dirty="0" smtClean="0"/>
              <a:t>A</a:t>
            </a:r>
            <a:r>
              <a:rPr lang="en-GB" baseline="-25000" dirty="0" smtClean="0"/>
              <a:t>3</a:t>
            </a:r>
            <a:r>
              <a:rPr lang="en-GB" dirty="0" smtClean="0"/>
              <a:t> </a:t>
            </a:r>
            <a:r>
              <a:rPr lang="en-GB" dirty="0"/>
              <a:t>controls  </a:t>
            </a:r>
            <a:r>
              <a:rPr lang="en-GB" dirty="0" smtClean="0"/>
              <a:t>{</a:t>
            </a:r>
            <a:r>
              <a:rPr lang="en-GB" baseline="-25000" dirty="0" smtClean="0"/>
              <a:t>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</a:t>
            </a:r>
            <a:r>
              <a:rPr lang="en-GB" dirty="0" smtClean="0"/>
              <a:t>}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sz="1400" dirty="0" smtClean="0"/>
              <a:t>**the weight (e.g. 0+5, 25+15 ) of each edge represents the required time (i.e. sec, </a:t>
            </a:r>
            <a:r>
              <a:rPr lang="en-GB" sz="1400" dirty="0" err="1" smtClean="0"/>
              <a:t>ms</a:t>
            </a:r>
            <a:r>
              <a:rPr lang="en-GB" sz="1400" dirty="0" smtClean="0"/>
              <a:t>) to generate and then send a message to its corresponding neighbour.     </a:t>
            </a:r>
            <a:endParaRPr lang="en-US" dirty="0" smtClean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5954" y="274873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 + 5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1" y="2810221"/>
            <a:ext cx="53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0+15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715338" y="284199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0+12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862529" y="283537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0+5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183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3" grpId="0"/>
      <p:bldP spid="159" grpId="0"/>
      <p:bldP spid="1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72937" y="947863"/>
            <a:ext cx="5719063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4, </a:t>
            </a:r>
            <a:r>
              <a:rPr lang="en-GB" dirty="0"/>
              <a:t>F</a:t>
            </a:r>
            <a:r>
              <a:rPr lang="en-GB" baseline="-25000" dirty="0"/>
              <a:t>1  </a:t>
            </a:r>
            <a:r>
              <a:rPr lang="en-GB" sz="1400" dirty="0">
                <a:solidFill>
                  <a:srgbClr val="FF0000"/>
                </a:solidFill>
              </a:rPr>
              <a:t>[Total Time: 106]</a:t>
            </a:r>
            <a:endParaRPr lang="en-GB" sz="1400" baseline="-25000" dirty="0"/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113]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sz="1400" dirty="0">
                <a:solidFill>
                  <a:srgbClr val="FF0000"/>
                </a:solidFill>
              </a:rPr>
              <a:t>[Total Time: 131]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/>
              <a:t>F</a:t>
            </a:r>
            <a:r>
              <a:rPr lang="en-GB" baseline="-25000" dirty="0"/>
              <a:t>0</a:t>
            </a:r>
            <a:r>
              <a:rPr lang="en-GB" sz="1400" baseline="-25000" dirty="0"/>
              <a:t> </a:t>
            </a:r>
            <a:r>
              <a:rPr lang="en-GB" sz="1400" dirty="0">
                <a:solidFill>
                  <a:srgbClr val="FF0000"/>
                </a:solidFill>
              </a:rPr>
              <a:t>[Total Time: 138]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0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153]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2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154]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 smtClean="0"/>
              <a:t>After x</a:t>
            </a:r>
            <a:r>
              <a:rPr lang="en-GB" baseline="-25000" dirty="0" smtClean="0"/>
              <a:t>6 </a:t>
            </a:r>
            <a:r>
              <a:rPr lang="en-GB" dirty="0"/>
              <a:t>receives message from </a:t>
            </a:r>
            <a:r>
              <a:rPr lang="en-GB" dirty="0" smtClean="0"/>
              <a:t>F</a:t>
            </a:r>
            <a:r>
              <a:rPr lang="en-GB" baseline="-25000" dirty="0" smtClean="0"/>
              <a:t>3 </a:t>
            </a:r>
            <a:r>
              <a:rPr lang="en-GB" dirty="0"/>
              <a:t>: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156]</a:t>
            </a:r>
            <a:endParaRPr lang="en-GB" sz="1400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23443" y="3017041"/>
            <a:ext cx="231720" cy="4327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1663" y="277671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60074" y="162834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252510" y="1362603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163655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1024" y="2810221"/>
            <a:ext cx="55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2+5 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53921" y="171550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84498" y="1441326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2989" y="223330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215704" y="1945377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98754" y="1293519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2"/>
          </p:cNvCxnSpPr>
          <p:nvPr/>
        </p:nvCxnSpPr>
        <p:spPr>
          <a:xfrm>
            <a:off x="3411450" y="1283143"/>
            <a:ext cx="56700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392092" y="947863"/>
            <a:ext cx="5799908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 smtClean="0"/>
              <a:t>Initially</a:t>
            </a:r>
            <a:r>
              <a:rPr lang="en-GB" dirty="0"/>
              <a:t>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x</a:t>
            </a:r>
            <a:r>
              <a:rPr lang="en-GB" baseline="-25000" dirty="0"/>
              <a:t>3,</a:t>
            </a:r>
            <a:r>
              <a:rPr lang="en-GB" dirty="0"/>
              <a:t> 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72]</a:t>
            </a:r>
            <a:endParaRPr lang="en-GB" sz="1400" baseline="-25000" dirty="0"/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3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79]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x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86]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 from x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2,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89]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 from F</a:t>
            </a:r>
            <a:r>
              <a:rPr lang="en-GB" baseline="-25000" dirty="0"/>
              <a:t>2 </a:t>
            </a:r>
            <a:r>
              <a:rPr lang="en-GB" dirty="0"/>
              <a:t>: x</a:t>
            </a:r>
            <a:r>
              <a:rPr lang="en-GB" baseline="-25000" dirty="0"/>
              <a:t>4, </a:t>
            </a:r>
            <a:r>
              <a:rPr lang="en-GB" dirty="0"/>
              <a:t>F</a:t>
            </a:r>
            <a:r>
              <a:rPr lang="en-GB" baseline="-25000" dirty="0"/>
              <a:t>1  </a:t>
            </a:r>
            <a:r>
              <a:rPr lang="en-GB" sz="1400" dirty="0">
                <a:solidFill>
                  <a:srgbClr val="FF0000"/>
                </a:solidFill>
              </a:rPr>
              <a:t>[Total Time: 106]</a:t>
            </a:r>
            <a:endParaRPr lang="en-GB" sz="1400" baseline="-25000" dirty="0"/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113]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sz="1400" dirty="0">
                <a:solidFill>
                  <a:srgbClr val="FF0000"/>
                </a:solidFill>
              </a:rPr>
              <a:t>[Total Time: 131]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1, </a:t>
            </a:r>
            <a:r>
              <a:rPr lang="en-GB" dirty="0"/>
              <a:t>F</a:t>
            </a:r>
            <a:r>
              <a:rPr lang="en-GB" baseline="-25000" dirty="0"/>
              <a:t>0</a:t>
            </a:r>
            <a:r>
              <a:rPr lang="en-GB" sz="1400" baseline="-25000" dirty="0"/>
              <a:t> </a:t>
            </a:r>
            <a:r>
              <a:rPr lang="en-GB" sz="1400" dirty="0">
                <a:solidFill>
                  <a:srgbClr val="FF0000"/>
                </a:solidFill>
              </a:rPr>
              <a:t>[Total Time: 138]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0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F</a:t>
            </a:r>
            <a:r>
              <a:rPr lang="en-GB" baseline="-25000" dirty="0"/>
              <a:t>3, </a:t>
            </a:r>
            <a:r>
              <a:rPr lang="en-GB" dirty="0"/>
              <a:t>F</a:t>
            </a:r>
            <a:r>
              <a:rPr lang="en-GB" baseline="-25000" dirty="0"/>
              <a:t>1 </a:t>
            </a:r>
            <a:r>
              <a:rPr lang="en-GB" sz="1400" dirty="0">
                <a:solidFill>
                  <a:srgbClr val="FF0000"/>
                </a:solidFill>
              </a:rPr>
              <a:t>[Total Time: 153]</a:t>
            </a:r>
            <a:endParaRPr lang="en-GB" sz="1400" baseline="-25000" dirty="0">
              <a:solidFill>
                <a:prstClr val="black"/>
              </a:solidFill>
            </a:endParaRPr>
          </a:p>
          <a:p>
            <a:pPr lvl="0"/>
            <a:r>
              <a:rPr lang="en-GB" dirty="0"/>
              <a:t>After x</a:t>
            </a:r>
            <a:r>
              <a:rPr lang="en-GB" baseline="-25000" dirty="0"/>
              <a:t>2 </a:t>
            </a:r>
            <a:r>
              <a:rPr lang="en-GB" dirty="0"/>
              <a:t>receives message from F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154]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6 </a:t>
            </a:r>
            <a:r>
              <a:rPr lang="en-GB" dirty="0"/>
              <a:t>receives message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156]</a:t>
            </a:r>
            <a:endParaRPr lang="en-GB" sz="1400" baseline="-25000" dirty="0"/>
          </a:p>
          <a:p>
            <a:pPr lvl="0"/>
            <a:r>
              <a:rPr lang="en-GB" dirty="0" smtClean="0"/>
              <a:t>After x</a:t>
            </a:r>
            <a:r>
              <a:rPr lang="en-GB" baseline="-25000" dirty="0" smtClean="0"/>
              <a:t>5 </a:t>
            </a:r>
            <a:r>
              <a:rPr lang="en-GB" dirty="0" smtClean="0"/>
              <a:t>receives message from F</a:t>
            </a:r>
            <a:r>
              <a:rPr lang="en-GB" baseline="-25000" dirty="0" smtClean="0"/>
              <a:t>3 </a:t>
            </a:r>
            <a:r>
              <a:rPr lang="en-GB" dirty="0" smtClean="0"/>
              <a:t>: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184] Finished</a:t>
            </a:r>
            <a:endParaRPr lang="en-GB" sz="1400" baseline="-25000" dirty="0">
              <a:solidFill>
                <a:prstClr val="black"/>
              </a:solidFill>
            </a:endParaRPr>
          </a:p>
          <a:p>
            <a:r>
              <a:rPr lang="en-GB" dirty="0" smtClean="0"/>
              <a:t> </a:t>
            </a:r>
            <a:endParaRPr lang="en-GB" sz="1400" baseline="-25000" dirty="0" smtClean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r>
              <a:rPr lang="en-GB" baseline="-25000" dirty="0" smtClean="0"/>
              <a:t> 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23443" y="3017041"/>
            <a:ext cx="231720" cy="4327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0925" y="28968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4967" y="3127951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001618" y="1360342"/>
            <a:ext cx="102140" cy="2935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10743" y="157700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15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7808" y="201005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60523" y="1722120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5777" y="167027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5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518213" y="1404535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1663" y="277671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5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60074" y="1628346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252510" y="1362603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163655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1024" y="2810221"/>
            <a:ext cx="55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2+5 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53921" y="171550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84498" y="1441326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2989" y="223330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28 +  15</a:t>
            </a:r>
            <a:endParaRPr lang="en-US" sz="12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215704" y="1945377"/>
            <a:ext cx="4090" cy="3485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74" y="122004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Another example</a:t>
            </a:r>
            <a:endParaRPr lang="en-GB" sz="2000" b="1" dirty="0"/>
          </a:p>
        </p:txBody>
      </p:sp>
      <p:sp>
        <p:nvSpPr>
          <p:cNvPr id="63" name="Oval 62"/>
          <p:cNvSpPr/>
          <p:nvPr/>
        </p:nvSpPr>
        <p:spPr>
          <a:xfrm>
            <a:off x="3852608" y="603961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69" name="Straight Connector 68"/>
          <p:cNvCxnSpPr>
            <a:stCxn id="94" idx="0"/>
            <a:endCxn id="63" idx="4"/>
          </p:cNvCxnSpPr>
          <p:nvPr/>
        </p:nvCxnSpPr>
        <p:spPr>
          <a:xfrm flipH="1" flipV="1">
            <a:off x="4416497" y="1096194"/>
            <a:ext cx="996266" cy="1266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4" idx="0"/>
            <a:endCxn id="93" idx="4"/>
          </p:cNvCxnSpPr>
          <p:nvPr/>
        </p:nvCxnSpPr>
        <p:spPr>
          <a:xfrm flipV="1">
            <a:off x="5412763" y="1115083"/>
            <a:ext cx="1003113" cy="1247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851987" y="622850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4848874" y="2362879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03" name="Oval 102"/>
          <p:cNvSpPr/>
          <p:nvPr/>
        </p:nvSpPr>
        <p:spPr>
          <a:xfrm>
            <a:off x="4005008" y="5055799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04" name="Straight Connector 103"/>
          <p:cNvCxnSpPr>
            <a:stCxn id="107" idx="4"/>
            <a:endCxn id="103" idx="0"/>
          </p:cNvCxnSpPr>
          <p:nvPr/>
        </p:nvCxnSpPr>
        <p:spPr>
          <a:xfrm flipH="1">
            <a:off x="4568897" y="4088967"/>
            <a:ext cx="873176" cy="96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7" idx="4"/>
            <a:endCxn id="106" idx="0"/>
          </p:cNvCxnSpPr>
          <p:nvPr/>
        </p:nvCxnSpPr>
        <p:spPr>
          <a:xfrm>
            <a:off x="5442073" y="4088967"/>
            <a:ext cx="1126203" cy="98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6004387" y="5074688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07" name="Oval 106"/>
          <p:cNvSpPr/>
          <p:nvPr/>
        </p:nvSpPr>
        <p:spPr>
          <a:xfrm>
            <a:off x="4878184" y="3596734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cxnSp>
        <p:nvCxnSpPr>
          <p:cNvPr id="111" name="Straight Connector 110"/>
          <p:cNvCxnSpPr>
            <a:stCxn id="94" idx="4"/>
            <a:endCxn id="107" idx="0"/>
          </p:cNvCxnSpPr>
          <p:nvPr/>
        </p:nvCxnSpPr>
        <p:spPr>
          <a:xfrm>
            <a:off x="5412763" y="2855112"/>
            <a:ext cx="29310" cy="74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265564" y="4623484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0+7 </a:t>
            </a:r>
            <a:endParaRPr 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459800" y="462348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0 + 7</a:t>
            </a:r>
            <a:endParaRPr 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015095" y="1261214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 + 6 </a:t>
            </a:r>
            <a:endParaRPr lang="en-US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374169" y="117546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0 + 6 </a:t>
            </a:r>
            <a:endParaRPr 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590317" y="2901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15 + 2</a:t>
            </a:r>
            <a:endParaRPr lang="en-US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832322" y="32941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20 + 2</a:t>
            </a:r>
            <a:endParaRPr lang="en-US" sz="12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6315249" y="4672342"/>
            <a:ext cx="261905" cy="25261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4973123" y="2010349"/>
            <a:ext cx="205088" cy="2821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5714810" y="2025717"/>
            <a:ext cx="199509" cy="26674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4560020" y="4647959"/>
            <a:ext cx="272302" cy="27699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447888" y="1248415"/>
            <a:ext cx="196674" cy="31631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284416" y="1186124"/>
            <a:ext cx="179505" cy="2907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372345" y="3257465"/>
            <a:ext cx="9502" cy="29715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5512603" y="2917902"/>
            <a:ext cx="85" cy="36125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720839" y="4170591"/>
            <a:ext cx="213518" cy="2603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5011335" y="4172072"/>
            <a:ext cx="252374" cy="2499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664374" y="2777908"/>
            <a:ext cx="28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if higher arity nodes are held by same </a:t>
            </a:r>
            <a:r>
              <a:rPr lang="en-GB" sz="1400" dirty="0" smtClean="0"/>
              <a:t>machine… </a:t>
            </a:r>
            <a:endParaRPr lang="en-GB" sz="1400" dirty="0" smtClean="0"/>
          </a:p>
        </p:txBody>
      </p:sp>
      <p:sp>
        <p:nvSpPr>
          <p:cNvPr id="161" name="TextBox 160"/>
          <p:cNvSpPr txBox="1"/>
          <p:nvPr/>
        </p:nvSpPr>
        <p:spPr>
          <a:xfrm>
            <a:off x="4377014" y="206073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18 + 6</a:t>
            </a:r>
            <a:endParaRPr lang="en-US" sz="12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5761047" y="213911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17 + 8</a:t>
            </a:r>
            <a:endParaRPr lang="en-US" sz="12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4608092" y="408896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24+5</a:t>
            </a:r>
            <a:endParaRPr lang="en-US" sz="12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5769330" y="407243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22 + 7</a:t>
            </a:r>
            <a:endParaRPr lang="en-US" sz="1200" b="1" dirty="0"/>
          </a:p>
        </p:txBody>
      </p:sp>
      <p:sp>
        <p:nvSpPr>
          <p:cNvPr id="59" name="Half Frame 58"/>
          <p:cNvSpPr/>
          <p:nvPr/>
        </p:nvSpPr>
        <p:spPr>
          <a:xfrm rot="7692870">
            <a:off x="5958129" y="2523239"/>
            <a:ext cx="1338433" cy="131762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967904" y="4040929"/>
            <a:ext cx="352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Total Completion time: 122 time-unit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558958" y="707348"/>
            <a:ext cx="4477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Assume that, </a:t>
            </a:r>
            <a:r>
              <a:rPr lang="en-GB" sz="1400" dirty="0" smtClean="0"/>
              <a:t>a machine </a:t>
            </a:r>
            <a:r>
              <a:rPr lang="en-GB" sz="1400" dirty="0" smtClean="0"/>
              <a:t>can compute one message at a time. However, it can compute a message while transmitting  another one. </a:t>
            </a:r>
          </a:p>
        </p:txBody>
      </p:sp>
    </p:spTree>
    <p:extLst>
      <p:ext uri="{BB962C8B-B14F-4D97-AF65-F5344CB8AC3E}">
        <p14:creationId xmlns:p14="http://schemas.microsoft.com/office/powerpoint/2010/main" val="33912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  <p:bldP spid="119" grpId="0"/>
      <p:bldP spid="120" grpId="0"/>
      <p:bldP spid="161" grpId="0"/>
      <p:bldP spid="162" grpId="0"/>
      <p:bldP spid="163" grpId="0"/>
      <p:bldP spid="164" grpId="0"/>
      <p:bldP spid="1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val 145"/>
          <p:cNvSpPr/>
          <p:nvPr/>
        </p:nvSpPr>
        <p:spPr>
          <a:xfrm>
            <a:off x="307452" y="374679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240" name="Oval 239"/>
          <p:cNvSpPr/>
          <p:nvPr/>
        </p:nvSpPr>
        <p:spPr>
          <a:xfrm>
            <a:off x="1718896" y="3760768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1675007" y="1161657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575833" y="1496937"/>
            <a:ext cx="1388385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1964218" y="1496937"/>
            <a:ext cx="23059" cy="226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2567438" y="376378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7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0557" y="147490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2 b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1964218" y="1496937"/>
            <a:ext cx="871601" cy="226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8" idx="0"/>
            <a:endCxn id="242" idx="2"/>
          </p:cNvCxnSpPr>
          <p:nvPr/>
        </p:nvCxnSpPr>
        <p:spPr>
          <a:xfrm flipH="1" flipV="1">
            <a:off x="1964218" y="1496937"/>
            <a:ext cx="1633761" cy="223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307898" y="3734434"/>
            <a:ext cx="580162" cy="525064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x</a:t>
            </a:r>
            <a:r>
              <a:rPr lang="en-GB" sz="1600" baseline="-25000" dirty="0" smtClean="0"/>
              <a:t>10</a:t>
            </a:r>
            <a:endParaRPr lang="en-US" sz="1600" b="1" dirty="0"/>
          </a:p>
        </p:txBody>
      </p:sp>
      <p:sp>
        <p:nvSpPr>
          <p:cNvPr id="52" name="Oval 51"/>
          <p:cNvSpPr/>
          <p:nvPr/>
        </p:nvSpPr>
        <p:spPr>
          <a:xfrm>
            <a:off x="978436" y="3754270"/>
            <a:ext cx="536761" cy="505228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cxnSp>
        <p:nvCxnSpPr>
          <p:cNvPr id="53" name="Straight Connector 52"/>
          <p:cNvCxnSpPr>
            <a:stCxn id="242" idx="2"/>
            <a:endCxn id="52" idx="0"/>
          </p:cNvCxnSpPr>
          <p:nvPr/>
        </p:nvCxnSpPr>
        <p:spPr>
          <a:xfrm flipH="1">
            <a:off x="1246817" y="1496937"/>
            <a:ext cx="717401" cy="225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813293" y="313816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69" name="Straight Connector 68"/>
          <p:cNvCxnSpPr>
            <a:stCxn id="94" idx="0"/>
            <a:endCxn id="63" idx="4"/>
          </p:cNvCxnSpPr>
          <p:nvPr/>
        </p:nvCxnSpPr>
        <p:spPr>
          <a:xfrm flipH="1" flipV="1">
            <a:off x="6377182" y="806049"/>
            <a:ext cx="996266" cy="1266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4" idx="0"/>
            <a:endCxn id="93" idx="4"/>
          </p:cNvCxnSpPr>
          <p:nvPr/>
        </p:nvCxnSpPr>
        <p:spPr>
          <a:xfrm flipV="1">
            <a:off x="7373448" y="824938"/>
            <a:ext cx="1003113" cy="1247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812672" y="332705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6809559" y="2072734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03" name="Oval 102"/>
          <p:cNvSpPr/>
          <p:nvPr/>
        </p:nvSpPr>
        <p:spPr>
          <a:xfrm>
            <a:off x="5965693" y="4765654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04" name="Straight Connector 103"/>
          <p:cNvCxnSpPr>
            <a:stCxn id="107" idx="4"/>
            <a:endCxn id="103" idx="0"/>
          </p:cNvCxnSpPr>
          <p:nvPr/>
        </p:nvCxnSpPr>
        <p:spPr>
          <a:xfrm flipH="1">
            <a:off x="6529582" y="3798822"/>
            <a:ext cx="873176" cy="96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7" idx="4"/>
            <a:endCxn id="106" idx="0"/>
          </p:cNvCxnSpPr>
          <p:nvPr/>
        </p:nvCxnSpPr>
        <p:spPr>
          <a:xfrm>
            <a:off x="7402758" y="3798822"/>
            <a:ext cx="1126203" cy="98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7965072" y="4784543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07" name="Oval 106"/>
          <p:cNvSpPr/>
          <p:nvPr/>
        </p:nvSpPr>
        <p:spPr>
          <a:xfrm>
            <a:off x="6838869" y="3306589"/>
            <a:ext cx="1127778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cxnSp>
        <p:nvCxnSpPr>
          <p:cNvPr id="111" name="Straight Connector 110"/>
          <p:cNvCxnSpPr>
            <a:stCxn id="94" idx="4"/>
            <a:endCxn id="107" idx="0"/>
          </p:cNvCxnSpPr>
          <p:nvPr/>
        </p:nvCxnSpPr>
        <p:spPr>
          <a:xfrm>
            <a:off x="7373448" y="2564967"/>
            <a:ext cx="29310" cy="74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226249" y="433333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0+7 </a:t>
            </a:r>
            <a:endParaRPr 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420485" y="43333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0 + 7</a:t>
            </a:r>
            <a:endParaRPr 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75780" y="97106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 + 6 </a:t>
            </a:r>
            <a:endParaRPr lang="en-US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8334854" y="885318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0 + 6 </a:t>
            </a:r>
            <a:endParaRPr 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51002" y="2610874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15 + 2</a:t>
            </a:r>
            <a:endParaRPr lang="en-US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793007" y="300400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20 + 2</a:t>
            </a:r>
            <a:endParaRPr lang="en-US" sz="12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8275934" y="4382197"/>
            <a:ext cx="261905" cy="25261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6933808" y="1720204"/>
            <a:ext cx="205088" cy="2821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7675495" y="1735572"/>
            <a:ext cx="199509" cy="26674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6520705" y="4357814"/>
            <a:ext cx="272302" cy="27699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408573" y="958270"/>
            <a:ext cx="196674" cy="31631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8245101" y="895979"/>
            <a:ext cx="179505" cy="2907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7333030" y="2967320"/>
            <a:ext cx="9502" cy="29715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7473288" y="2627757"/>
            <a:ext cx="85" cy="36125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681524" y="3880446"/>
            <a:ext cx="213518" cy="2603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6972020" y="3881927"/>
            <a:ext cx="252374" cy="2499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519643" y="2487763"/>
            <a:ext cx="28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if higher arity nodes are held by different agents… 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238390" y="176137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18 + 6</a:t>
            </a:r>
            <a:endParaRPr lang="en-US" sz="12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721732" y="184897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17 + 8</a:t>
            </a:r>
            <a:endParaRPr lang="en-US" sz="12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6415307" y="375427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24+5</a:t>
            </a:r>
            <a:endParaRPr lang="en-US" sz="12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7730015" y="378229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22 + 7</a:t>
            </a:r>
            <a:endParaRPr lang="en-US" sz="1200" b="1" dirty="0"/>
          </a:p>
        </p:txBody>
      </p:sp>
      <p:sp>
        <p:nvSpPr>
          <p:cNvPr id="59" name="Half Frame 58"/>
          <p:cNvSpPr/>
          <p:nvPr/>
        </p:nvSpPr>
        <p:spPr>
          <a:xfrm rot="18867747">
            <a:off x="8765788" y="2135195"/>
            <a:ext cx="1338433" cy="131762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92849" y="4024825"/>
            <a:ext cx="2987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Total Completion time: 79 time-unit compared to 122 time-unit in previous example (around 35% faster)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13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240" grpId="0" animBg="1"/>
      <p:bldP spid="242" grpId="0" animBg="1"/>
      <p:bldP spid="251" grpId="0" animBg="1"/>
      <p:bldP spid="38" grpId="0" animBg="1"/>
      <p:bldP spid="52" grpId="0" animBg="1"/>
      <p:bldP spid="115" grpId="0"/>
      <p:bldP spid="116" grpId="0"/>
      <p:bldP spid="117" grpId="0"/>
      <p:bldP spid="118" grpId="0"/>
      <p:bldP spid="119" grpId="0"/>
      <p:bldP spid="120" grpId="0"/>
      <p:bldP spid="161" grpId="0"/>
      <p:bldP spid="162" grpId="0"/>
      <p:bldP spid="163" grpId="0"/>
      <p:bldP spid="164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72088" y="1283143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648588" y="933058"/>
            <a:ext cx="5543412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 smtClean="0"/>
              <a:t>Initially: </a:t>
            </a:r>
            <a:r>
              <a:rPr lang="en-GB" dirty="0"/>
              <a:t>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 smtClean="0"/>
              <a:t>x</a:t>
            </a:r>
            <a:r>
              <a:rPr lang="en-GB" baseline="-25000" dirty="0" smtClean="0"/>
              <a:t>6 </a:t>
            </a:r>
            <a:r>
              <a:rPr lang="en-GB" sz="1400" dirty="0" smtClean="0">
                <a:solidFill>
                  <a:srgbClr val="FF0000"/>
                </a:solidFill>
              </a:rPr>
              <a:t>[Total Time: 0]</a:t>
            </a:r>
            <a:endParaRPr lang="en-GB" sz="1400" baseline="-25000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After F</a:t>
            </a:r>
            <a:r>
              <a:rPr lang="en-GB" baseline="-25000" dirty="0" smtClean="0"/>
              <a:t>0 </a:t>
            </a:r>
            <a:r>
              <a:rPr lang="en-GB" dirty="0" smtClean="0"/>
              <a:t>receives message from x</a:t>
            </a:r>
            <a:r>
              <a:rPr lang="en-GB" baseline="-25000" dirty="0" smtClean="0"/>
              <a:t>0</a:t>
            </a:r>
            <a:r>
              <a:rPr lang="en-GB" dirty="0" smtClean="0"/>
              <a:t>: F</a:t>
            </a:r>
            <a:r>
              <a:rPr lang="en-GB" baseline="-25000" dirty="0" smtClean="0"/>
              <a:t>0,  </a:t>
            </a:r>
            <a:r>
              <a:rPr lang="en-GB" dirty="0" smtClean="0"/>
              <a:t>x</a:t>
            </a:r>
            <a:r>
              <a:rPr lang="en-GB" baseline="-25000" dirty="0" smtClean="0"/>
              <a:t>5, </a:t>
            </a:r>
            <a:r>
              <a:rPr lang="en-GB" dirty="0" smtClean="0"/>
              <a:t>x</a:t>
            </a:r>
            <a:r>
              <a:rPr lang="en-GB" baseline="-25000" dirty="0" smtClean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endParaRPr lang="en-GB" sz="1400" baseline="-25000" dirty="0">
              <a:solidFill>
                <a:srgbClr val="FF0000"/>
              </a:solidFill>
            </a:endParaRPr>
          </a:p>
          <a:p>
            <a:endParaRPr lang="en-GB" baseline="-25000" dirty="0" smtClean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851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72088" y="1283143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648588" y="933058"/>
            <a:ext cx="55434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 smtClean="0"/>
              <a:t>Initially</a:t>
            </a:r>
            <a:r>
              <a:rPr lang="en-GB" dirty="0"/>
              <a:t>:</a:t>
            </a:r>
            <a:r>
              <a:rPr lang="en-GB" dirty="0" smtClean="0"/>
              <a:t> </a:t>
            </a:r>
            <a:r>
              <a:rPr lang="en-GB" dirty="0"/>
              <a:t>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 smtClean="0"/>
              <a:t>x</a:t>
            </a:r>
            <a:r>
              <a:rPr lang="en-GB" baseline="-25000" dirty="0" smtClean="0"/>
              <a:t>6 </a:t>
            </a:r>
            <a:r>
              <a:rPr lang="en-GB" sz="1400" dirty="0" smtClean="0">
                <a:solidFill>
                  <a:srgbClr val="FF0000"/>
                </a:solidFill>
              </a:rPr>
              <a:t>[Total Time: 0]</a:t>
            </a:r>
            <a:endParaRPr lang="en-GB" sz="1400" baseline="-25000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After F</a:t>
            </a:r>
            <a:r>
              <a:rPr lang="en-GB" baseline="-25000" dirty="0" smtClean="0"/>
              <a:t>0 </a:t>
            </a:r>
            <a:r>
              <a:rPr lang="en-GB" dirty="0" smtClean="0"/>
              <a:t>receives message from x</a:t>
            </a:r>
            <a:r>
              <a:rPr lang="en-GB" baseline="-25000" dirty="0" smtClean="0"/>
              <a:t>0</a:t>
            </a:r>
            <a:r>
              <a:rPr lang="en-GB" dirty="0" smtClean="0"/>
              <a:t>: F</a:t>
            </a:r>
            <a:r>
              <a:rPr lang="en-GB" baseline="-25000" dirty="0" smtClean="0"/>
              <a:t>0,  </a:t>
            </a:r>
            <a:r>
              <a:rPr lang="en-GB" dirty="0" smtClean="0"/>
              <a:t>x</a:t>
            </a:r>
            <a:r>
              <a:rPr lang="en-GB" baseline="-25000" dirty="0" smtClean="0"/>
              <a:t>5, </a:t>
            </a:r>
            <a:r>
              <a:rPr lang="en-GB" dirty="0" smtClean="0"/>
              <a:t>x</a:t>
            </a:r>
            <a:r>
              <a:rPr lang="en-GB" baseline="-25000" dirty="0" smtClean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 smtClean="0"/>
              <a:t>After F</a:t>
            </a:r>
            <a:r>
              <a:rPr lang="en-GB" baseline="-25000" dirty="0" smtClean="0"/>
              <a:t>3 </a:t>
            </a:r>
            <a:r>
              <a:rPr lang="en-GB" dirty="0" smtClean="0"/>
              <a:t>receives messages from x</a:t>
            </a:r>
            <a:r>
              <a:rPr lang="en-GB" baseline="-25000" dirty="0" smtClean="0"/>
              <a:t>5, </a:t>
            </a:r>
            <a:r>
              <a:rPr lang="en-GB" dirty="0" smtClean="0"/>
              <a:t>x</a:t>
            </a:r>
            <a:r>
              <a:rPr lang="en-GB" baseline="-25000" dirty="0" smtClean="0"/>
              <a:t>6 </a:t>
            </a:r>
            <a:r>
              <a:rPr lang="en-GB" dirty="0" smtClean="0"/>
              <a:t>: F</a:t>
            </a:r>
            <a:r>
              <a:rPr lang="en-GB" baseline="-25000" dirty="0" smtClean="0"/>
              <a:t>0,</a:t>
            </a:r>
            <a:r>
              <a:rPr lang="en-GB" dirty="0" smtClean="0"/>
              <a:t> F</a:t>
            </a:r>
            <a:r>
              <a:rPr lang="en-GB" baseline="-25000" dirty="0" smtClean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15</a:t>
            </a:r>
            <a:r>
              <a:rPr lang="en-GB" sz="1400" dirty="0">
                <a:solidFill>
                  <a:srgbClr val="FF0000"/>
                </a:solidFill>
              </a:rPr>
              <a:t>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endParaRPr lang="en-GB" baseline="-25000" dirty="0" smtClean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03177" y="2985291"/>
            <a:ext cx="583243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*</a:t>
            </a:r>
            <a:r>
              <a:rPr lang="en-GB" sz="1200" b="1" dirty="0" smtClean="0"/>
              <a:t>When a  node receives a message-</a:t>
            </a:r>
          </a:p>
          <a:p>
            <a:endParaRPr lang="en-GB" sz="1200" b="1" dirty="0" smtClean="0"/>
          </a:p>
          <a:p>
            <a:r>
              <a:rPr lang="en-GB" sz="1100" dirty="0"/>
              <a:t> </a:t>
            </a:r>
            <a:r>
              <a:rPr lang="en-GB" sz="1100" dirty="0" smtClean="0"/>
              <a:t>        - Some other nodes may have been in the active stage (i.e. generating or sending a message). </a:t>
            </a:r>
          </a:p>
          <a:p>
            <a:r>
              <a:rPr lang="en-GB" sz="1100" dirty="0"/>
              <a:t> </a:t>
            </a:r>
            <a:r>
              <a:rPr lang="en-GB" sz="1100" dirty="0" smtClean="0"/>
              <a:t>        - Some may become active.</a:t>
            </a:r>
          </a:p>
          <a:p>
            <a:endParaRPr lang="en-GB" sz="1100" dirty="0" smtClean="0"/>
          </a:p>
          <a:p>
            <a:r>
              <a:rPr lang="en-GB" sz="1200" b="1" dirty="0"/>
              <a:t>*</a:t>
            </a:r>
            <a:r>
              <a:rPr lang="en-GB" sz="1200" b="1" dirty="0" smtClean="0"/>
              <a:t>Time required to generate a message can be different due to following issues: </a:t>
            </a:r>
          </a:p>
          <a:p>
            <a:endParaRPr lang="en-GB" sz="1200" b="1" dirty="0" smtClean="0"/>
          </a:p>
          <a:p>
            <a:r>
              <a:rPr lang="en-GB" sz="1100" dirty="0" smtClean="0"/>
              <a:t>         - variable to function messages are by definition inexpensive. </a:t>
            </a:r>
          </a:p>
          <a:p>
            <a:r>
              <a:rPr lang="en-GB" sz="1100" dirty="0"/>
              <a:t> </a:t>
            </a:r>
            <a:r>
              <a:rPr lang="en-GB" sz="1100" dirty="0" smtClean="0"/>
              <a:t>        - function to variable messages varies due to their arity (i.e. number of variables the </a:t>
            </a:r>
          </a:p>
          <a:p>
            <a:r>
              <a:rPr lang="en-GB" sz="1100" dirty="0"/>
              <a:t> </a:t>
            </a:r>
            <a:r>
              <a:rPr lang="en-GB" sz="1100" dirty="0" smtClean="0"/>
              <a:t>          function connected to) and  the differences in domain size of their neighbouring variables. </a:t>
            </a:r>
          </a:p>
          <a:p>
            <a:r>
              <a:rPr lang="en-GB" sz="1100" dirty="0" smtClean="0"/>
              <a:t> </a:t>
            </a:r>
            <a:endParaRPr lang="en-GB" sz="1100" dirty="0"/>
          </a:p>
          <a:p>
            <a:endParaRPr lang="en-GB" dirty="0"/>
          </a:p>
          <a:p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091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72088" y="1283143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602538" y="947863"/>
            <a:ext cx="5513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 smtClean="0"/>
              <a:t>After </a:t>
            </a:r>
            <a:r>
              <a:rPr lang="en-GB" dirty="0"/>
              <a:t>F</a:t>
            </a:r>
            <a:r>
              <a:rPr lang="en-GB" baseline="-25000" dirty="0"/>
              <a:t>3 </a:t>
            </a:r>
            <a:r>
              <a:rPr lang="en-GB" dirty="0"/>
              <a:t>receives </a:t>
            </a:r>
            <a:r>
              <a:rPr lang="en-GB" dirty="0" smtClean="0"/>
              <a:t>messages </a:t>
            </a:r>
            <a:r>
              <a:rPr lang="en-GB" dirty="0"/>
              <a:t>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 smtClean="0"/>
              <a:t>After x</a:t>
            </a:r>
            <a:r>
              <a:rPr lang="en-GB" baseline="-25000" dirty="0" smtClean="0"/>
              <a:t>1 </a:t>
            </a:r>
            <a:r>
              <a:rPr lang="en-GB" dirty="0"/>
              <a:t>receives </a:t>
            </a:r>
            <a:r>
              <a:rPr lang="en-GB" dirty="0" smtClean="0"/>
              <a:t>message </a:t>
            </a:r>
            <a:r>
              <a:rPr lang="en-GB" dirty="0"/>
              <a:t>from </a:t>
            </a:r>
            <a:r>
              <a:rPr lang="en-GB" dirty="0" smtClean="0"/>
              <a:t>F</a:t>
            </a:r>
            <a:r>
              <a:rPr lang="en-GB" baseline="-25000" dirty="0" smtClean="0"/>
              <a:t>0 </a:t>
            </a:r>
            <a:r>
              <a:rPr lang="en-GB" dirty="0"/>
              <a:t>: x</a:t>
            </a:r>
            <a:r>
              <a:rPr lang="en-GB" baseline="-25000" dirty="0"/>
              <a:t>1</a:t>
            </a:r>
            <a:r>
              <a:rPr lang="en-GB" baseline="-25000" dirty="0" smtClean="0"/>
              <a:t>,</a:t>
            </a:r>
            <a:r>
              <a:rPr lang="en-GB" dirty="0" smtClean="0"/>
              <a:t> F</a:t>
            </a:r>
            <a:r>
              <a:rPr lang="en-GB" baseline="-25000" dirty="0" smtClean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1924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72088" y="1283143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72937" y="947863"/>
            <a:ext cx="57190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 smtClean="0"/>
              <a:t>Initially</a:t>
            </a:r>
            <a:r>
              <a:rPr lang="en-GB" dirty="0"/>
              <a:t>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 smtClean="0"/>
              <a:t>After F</a:t>
            </a:r>
            <a:r>
              <a:rPr lang="en-GB" baseline="-25000" dirty="0" smtClean="0"/>
              <a:t>1 </a:t>
            </a:r>
            <a:r>
              <a:rPr lang="en-GB" dirty="0" smtClean="0"/>
              <a:t>receives message </a:t>
            </a:r>
            <a:r>
              <a:rPr lang="en-GB" dirty="0"/>
              <a:t>from x</a:t>
            </a:r>
            <a:r>
              <a:rPr lang="en-GB" baseline="-25000" dirty="0"/>
              <a:t>1</a:t>
            </a:r>
            <a:r>
              <a:rPr lang="en-GB" baseline="-25000" dirty="0" smtClean="0"/>
              <a:t> </a:t>
            </a:r>
            <a:r>
              <a:rPr lang="en-GB" dirty="0"/>
              <a:t>: </a:t>
            </a:r>
            <a:r>
              <a:rPr lang="en-GB" dirty="0" smtClean="0"/>
              <a:t>F</a:t>
            </a:r>
            <a:r>
              <a:rPr lang="en-GB" baseline="-25000" dirty="0" smtClean="0"/>
              <a:t>1,</a:t>
            </a:r>
            <a:r>
              <a:rPr lang="en-GB" dirty="0" smtClean="0"/>
              <a:t> F</a:t>
            </a:r>
            <a:r>
              <a:rPr lang="en-GB" baseline="-25000" dirty="0" smtClean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80146" y="176349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07163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72088" y="1283143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81869" y="947863"/>
            <a:ext cx="57101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 smtClean="0"/>
              <a:t>After x</a:t>
            </a:r>
            <a:r>
              <a:rPr lang="en-GB" baseline="-25000" dirty="0" smtClean="0"/>
              <a:t>4 </a:t>
            </a:r>
            <a:r>
              <a:rPr lang="en-GB" dirty="0"/>
              <a:t>receives messages from </a:t>
            </a:r>
            <a:r>
              <a:rPr lang="en-GB" dirty="0" smtClean="0"/>
              <a:t>F</a:t>
            </a:r>
            <a:r>
              <a:rPr lang="en-GB" baseline="-25000" dirty="0" smtClean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80146" y="176349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07163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03926" y="2942125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 + 5</a:t>
            </a:r>
            <a:endParaRPr lang="en-US" sz="12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72088" y="1283143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41815" y="947863"/>
            <a:ext cx="575018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 smtClean="0"/>
              <a:t>After F</a:t>
            </a:r>
            <a:r>
              <a:rPr lang="en-GB" baseline="-25000" dirty="0" smtClean="0"/>
              <a:t>2 </a:t>
            </a:r>
            <a:r>
              <a:rPr lang="en-GB" dirty="0"/>
              <a:t>receives messages from </a:t>
            </a:r>
            <a:r>
              <a:rPr lang="en-GB" dirty="0" smtClean="0"/>
              <a:t>x</a:t>
            </a:r>
            <a:r>
              <a:rPr lang="en-GB" baseline="-25000" dirty="0" smtClean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</a:t>
            </a:r>
            <a:r>
              <a:rPr lang="en-GB" dirty="0" smtClean="0"/>
              <a:t>F</a:t>
            </a:r>
            <a:r>
              <a:rPr lang="en-GB" baseline="-25000" dirty="0" smtClean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58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1166523" y="3506124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2694915" y="3534873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="1" dirty="0"/>
          </a:p>
        </p:txBody>
      </p:sp>
      <p:sp>
        <p:nvSpPr>
          <p:cNvPr id="146" name="Oval 145"/>
          <p:cNvSpPr/>
          <p:nvPr/>
        </p:nvSpPr>
        <p:spPr>
          <a:xfrm>
            <a:off x="3701281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73278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924518" y="951846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49" name="Rounded Rectangle 148"/>
          <p:cNvSpPr/>
          <p:nvPr/>
        </p:nvSpPr>
        <p:spPr>
          <a:xfrm>
            <a:off x="3122239" y="947863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50" name="Straight Connector 149"/>
          <p:cNvCxnSpPr>
            <a:stCxn id="147" idx="2"/>
            <a:endCxn id="156" idx="0"/>
          </p:cNvCxnSpPr>
          <p:nvPr/>
        </p:nvCxnSpPr>
        <p:spPr>
          <a:xfrm flipH="1">
            <a:off x="305790" y="1283143"/>
            <a:ext cx="716210" cy="22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2"/>
            <a:endCxn id="144" idx="0"/>
          </p:cNvCxnSpPr>
          <p:nvPr/>
        </p:nvCxnSpPr>
        <p:spPr>
          <a:xfrm>
            <a:off x="1022000" y="1283143"/>
            <a:ext cx="412904" cy="22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2"/>
            <a:endCxn id="144" idx="0"/>
          </p:cNvCxnSpPr>
          <p:nvPr/>
        </p:nvCxnSpPr>
        <p:spPr>
          <a:xfrm flipH="1">
            <a:off x="1434904" y="1287126"/>
            <a:ext cx="778825" cy="221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2"/>
            <a:endCxn id="145" idx="0"/>
          </p:cNvCxnSpPr>
          <p:nvPr/>
        </p:nvCxnSpPr>
        <p:spPr>
          <a:xfrm>
            <a:off x="2213729" y="1287126"/>
            <a:ext cx="749567" cy="22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72088" y="1283143"/>
            <a:ext cx="395402" cy="22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367490" y="1283143"/>
            <a:ext cx="610964" cy="22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7409" y="3506122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1935699" y="3518195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48" idx="2"/>
            <a:endCxn id="157" idx="0"/>
          </p:cNvCxnSpPr>
          <p:nvPr/>
        </p:nvCxnSpPr>
        <p:spPr>
          <a:xfrm flipH="1">
            <a:off x="2204080" y="1287126"/>
            <a:ext cx="9649" cy="223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868175" y="3534560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5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4787483" y="933058"/>
            <a:ext cx="578422" cy="33528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cxnSp>
        <p:nvCxnSpPr>
          <p:cNvPr id="245" name="Straight Connector 244"/>
          <p:cNvCxnSpPr>
            <a:stCxn id="242" idx="2"/>
            <a:endCxn id="146" idx="0"/>
          </p:cNvCxnSpPr>
          <p:nvPr/>
        </p:nvCxnSpPr>
        <p:spPr>
          <a:xfrm flipH="1">
            <a:off x="3969662" y="1268338"/>
            <a:ext cx="1107032" cy="22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18528" y="947863"/>
            <a:ext cx="577347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Nodes: </a:t>
            </a:r>
          </a:p>
          <a:p>
            <a:endParaRPr lang="en-GB" dirty="0" smtClean="0"/>
          </a:p>
          <a:p>
            <a:r>
              <a:rPr lang="en-GB" dirty="0"/>
              <a:t>Initially, x</a:t>
            </a:r>
            <a:r>
              <a:rPr lang="en-GB" baseline="-25000" dirty="0"/>
              <a:t>0, </a:t>
            </a:r>
            <a:r>
              <a:rPr lang="en-GB" dirty="0"/>
              <a:t>x</a:t>
            </a:r>
            <a:r>
              <a:rPr lang="en-GB" baseline="-25000" dirty="0"/>
              <a:t>2,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0 </a:t>
            </a:r>
            <a:r>
              <a:rPr lang="en-GB" dirty="0"/>
              <a:t>receives message from x</a:t>
            </a:r>
            <a:r>
              <a:rPr lang="en-GB" baseline="-25000" dirty="0"/>
              <a:t>0</a:t>
            </a:r>
            <a:r>
              <a:rPr lang="en-GB" dirty="0"/>
              <a:t>: F</a:t>
            </a:r>
            <a:r>
              <a:rPr lang="en-GB" baseline="-25000" dirty="0"/>
              <a:t>0,  </a:t>
            </a:r>
            <a:r>
              <a:rPr lang="en-GB" dirty="0"/>
              <a:t>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sz="1400" dirty="0">
                <a:solidFill>
                  <a:srgbClr val="FF0000"/>
                </a:solidFill>
              </a:rPr>
              <a:t>[Total Time: 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baseline="-25000" dirty="0"/>
              <a:t> </a:t>
            </a:r>
            <a:r>
              <a:rPr lang="en-GB" dirty="0"/>
              <a:t>After F</a:t>
            </a:r>
            <a:r>
              <a:rPr lang="en-GB" baseline="-25000" dirty="0"/>
              <a:t>3 </a:t>
            </a:r>
            <a:r>
              <a:rPr lang="en-GB" dirty="0"/>
              <a:t>receives messages from x</a:t>
            </a:r>
            <a:r>
              <a:rPr lang="en-GB" baseline="-25000" dirty="0"/>
              <a:t>5, </a:t>
            </a:r>
            <a:r>
              <a:rPr lang="en-GB" dirty="0"/>
              <a:t>x</a:t>
            </a:r>
            <a:r>
              <a:rPr lang="en-GB" baseline="-25000" dirty="0"/>
              <a:t>6 </a:t>
            </a:r>
            <a:r>
              <a:rPr lang="en-GB" dirty="0"/>
              <a:t>: F</a:t>
            </a:r>
            <a:r>
              <a:rPr lang="en-GB" baseline="-25000" dirty="0"/>
              <a:t>0,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15]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1 </a:t>
            </a:r>
            <a:r>
              <a:rPr lang="en-GB" dirty="0"/>
              <a:t>receives message from F</a:t>
            </a:r>
            <a:r>
              <a:rPr lang="en-GB" baseline="-25000" dirty="0"/>
              <a:t>0 </a:t>
            </a:r>
            <a:r>
              <a:rPr lang="en-GB" dirty="0"/>
              <a:t>: x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 </a:t>
            </a:r>
            <a:r>
              <a:rPr lang="en-GB" sz="1400" dirty="0">
                <a:solidFill>
                  <a:srgbClr val="FF0000"/>
                </a:solidFill>
              </a:rPr>
              <a:t>[Total Time: 20]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1 </a:t>
            </a:r>
            <a:r>
              <a:rPr lang="en-GB" dirty="0"/>
              <a:t>receives message from x</a:t>
            </a:r>
            <a:r>
              <a:rPr lang="en-GB" baseline="-25000" dirty="0"/>
              <a:t>1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3</a:t>
            </a:r>
            <a:r>
              <a:rPr lang="en-GB" sz="1400" dirty="0">
                <a:solidFill>
                  <a:srgbClr val="FF0000"/>
                </a:solidFill>
              </a:rPr>
              <a:t>[Total Time: 37]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x</a:t>
            </a:r>
            <a:r>
              <a:rPr lang="en-GB" baseline="-25000" dirty="0"/>
              <a:t>4 </a:t>
            </a:r>
            <a:r>
              <a:rPr lang="en-GB" dirty="0"/>
              <a:t>receives messages from F</a:t>
            </a:r>
            <a:r>
              <a:rPr lang="en-GB" baseline="-25000" dirty="0"/>
              <a:t>3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x</a:t>
            </a:r>
            <a:r>
              <a:rPr lang="en-GB" baseline="-25000" dirty="0"/>
              <a:t>4</a:t>
            </a:r>
            <a:r>
              <a:rPr lang="en-GB" sz="1400" dirty="0">
                <a:solidFill>
                  <a:srgbClr val="FF0000"/>
                </a:solidFill>
              </a:rPr>
              <a:t>[Total Time: 45]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/>
              <a:t>After F</a:t>
            </a:r>
            <a:r>
              <a:rPr lang="en-GB" baseline="-25000" dirty="0"/>
              <a:t>2 </a:t>
            </a:r>
            <a:r>
              <a:rPr lang="en-GB" dirty="0"/>
              <a:t>receives messages from x</a:t>
            </a:r>
            <a:r>
              <a:rPr lang="en-GB" baseline="-25000" dirty="0"/>
              <a:t>4 </a:t>
            </a:r>
            <a:r>
              <a:rPr lang="en-GB" dirty="0"/>
              <a:t>: F</a:t>
            </a:r>
            <a:r>
              <a:rPr lang="en-GB" baseline="-25000" dirty="0"/>
              <a:t>1,</a:t>
            </a:r>
            <a:r>
              <a:rPr lang="en-GB" dirty="0"/>
              <a:t> F</a:t>
            </a:r>
            <a:r>
              <a:rPr lang="en-GB" baseline="-25000" dirty="0"/>
              <a:t>2 </a:t>
            </a:r>
            <a:r>
              <a:rPr lang="en-GB" sz="1400" dirty="0">
                <a:solidFill>
                  <a:srgbClr val="FF0000"/>
                </a:solidFill>
              </a:rPr>
              <a:t>[Total Time: 52]</a:t>
            </a:r>
            <a:endParaRPr lang="en-GB" sz="1400" baseline="-25000" dirty="0">
              <a:solidFill>
                <a:srgbClr val="FF0000"/>
              </a:solidFill>
            </a:endParaRPr>
          </a:p>
          <a:p>
            <a:r>
              <a:rPr lang="en-GB" dirty="0" smtClean="0"/>
              <a:t>After x</a:t>
            </a:r>
            <a:r>
              <a:rPr lang="en-GB" baseline="-25000" dirty="0" smtClean="0"/>
              <a:t>3 </a:t>
            </a:r>
            <a:r>
              <a:rPr lang="en-GB" dirty="0"/>
              <a:t>receives </a:t>
            </a:r>
            <a:r>
              <a:rPr lang="en-GB" dirty="0" smtClean="0"/>
              <a:t>message </a:t>
            </a:r>
            <a:r>
              <a:rPr lang="en-GB" dirty="0"/>
              <a:t>from </a:t>
            </a:r>
            <a:r>
              <a:rPr lang="en-GB" dirty="0" smtClean="0"/>
              <a:t>F</a:t>
            </a:r>
            <a:r>
              <a:rPr lang="en-GB" baseline="-25000" dirty="0" smtClean="0"/>
              <a:t>1 </a:t>
            </a:r>
            <a:r>
              <a:rPr lang="en-GB" dirty="0"/>
              <a:t>: </a:t>
            </a:r>
            <a:r>
              <a:rPr lang="en-GB" dirty="0" smtClean="0"/>
              <a:t>x</a:t>
            </a:r>
            <a:r>
              <a:rPr lang="en-GB" baseline="-25000" dirty="0" smtClean="0"/>
              <a:t>3,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baseline="-25000" dirty="0"/>
              <a:t>2  </a:t>
            </a:r>
            <a:r>
              <a:rPr lang="en-GB" sz="1400" dirty="0">
                <a:solidFill>
                  <a:srgbClr val="FF0000"/>
                </a:solidFill>
              </a:rPr>
              <a:t>[Total Time: </a:t>
            </a:r>
            <a:r>
              <a:rPr lang="en-GB" sz="1400" dirty="0" smtClean="0">
                <a:solidFill>
                  <a:srgbClr val="FF0000"/>
                </a:solidFill>
              </a:rPr>
              <a:t>72</a:t>
            </a:r>
            <a:r>
              <a:rPr lang="en-GB" sz="1400" dirty="0">
                <a:solidFill>
                  <a:srgbClr val="FF0000"/>
                </a:solidFill>
              </a:rPr>
              <a:t>]</a:t>
            </a:r>
            <a:endParaRPr lang="en-GB" sz="1400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endParaRPr lang="en-GB" baseline="-25000" dirty="0" smtClean="0"/>
          </a:p>
          <a:p>
            <a:endParaRPr lang="en-GB" dirty="0"/>
          </a:p>
          <a:p>
            <a:endParaRPr lang="en-US" dirty="0" smtClean="0"/>
          </a:p>
        </p:txBody>
      </p:sp>
      <p:cxnSp>
        <p:nvCxnSpPr>
          <p:cNvPr id="246" name="Straight Connector 245"/>
          <p:cNvCxnSpPr>
            <a:stCxn id="242" idx="2"/>
            <a:endCxn id="240" idx="0"/>
          </p:cNvCxnSpPr>
          <p:nvPr/>
        </p:nvCxnSpPr>
        <p:spPr>
          <a:xfrm>
            <a:off x="5076694" y="1268338"/>
            <a:ext cx="59862" cy="22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855760" y="3552769"/>
            <a:ext cx="536761" cy="492233"/>
          </a:xfrm>
          <a:prstGeom prst="ellipse">
            <a:avLst/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r>
              <a:rPr lang="en-GB" baseline="-25000" dirty="0" smtClean="0"/>
              <a:t>6</a:t>
            </a:r>
            <a:endParaRPr lang="en-US" b="1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221875" y="3017163"/>
            <a:ext cx="150246" cy="44338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 flipH="1" flipV="1">
            <a:off x="5037160" y="3137201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00" y="210148"/>
            <a:ext cx="110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Message Passing  </a:t>
            </a:r>
            <a:r>
              <a:rPr lang="en-US" sz="1200" b="1" dirty="0" smtClean="0"/>
              <a:t>(</a:t>
            </a:r>
            <a:r>
              <a:rPr lang="en-GB" sz="1200" b="1" dirty="0"/>
              <a:t>A message can be sent from </a:t>
            </a:r>
            <a:r>
              <a:rPr lang="en-GB" sz="1200" b="1" dirty="0" smtClean="0"/>
              <a:t>a node </a:t>
            </a:r>
            <a:r>
              <a:rPr lang="en-GB" sz="1200" b="1" i="1" dirty="0"/>
              <a:t>v </a:t>
            </a:r>
            <a:r>
              <a:rPr lang="en-GB" sz="1200" b="1" dirty="0"/>
              <a:t>on an edge </a:t>
            </a:r>
            <a:r>
              <a:rPr lang="en-GB" sz="1200" b="1" i="1" dirty="0"/>
              <a:t>e </a:t>
            </a:r>
            <a:r>
              <a:rPr lang="en-GB" sz="1200" b="1" dirty="0"/>
              <a:t>if and only if all messages received at </a:t>
            </a:r>
            <a:r>
              <a:rPr lang="en-GB" sz="1200" b="1" i="1" dirty="0"/>
              <a:t>v </a:t>
            </a:r>
            <a:r>
              <a:rPr lang="en-GB" sz="1200" b="1" dirty="0"/>
              <a:t>on edges other than </a:t>
            </a:r>
            <a:r>
              <a:rPr lang="en-GB" sz="1200" b="1" i="1" dirty="0" smtClean="0"/>
              <a:t>e</a:t>
            </a:r>
            <a:r>
              <a:rPr lang="en-US" sz="1200" b="1" dirty="0" smtClean="0"/>
              <a:t>)</a:t>
            </a:r>
            <a:endParaRPr lang="en-GB" sz="2000" b="1" dirty="0"/>
          </a:p>
        </p:txBody>
      </p:sp>
      <p:cxnSp>
        <p:nvCxnSpPr>
          <p:cNvPr id="92" name="Straight Connector 91"/>
          <p:cNvCxnSpPr>
            <a:stCxn id="242" idx="2"/>
            <a:endCxn id="251" idx="0"/>
          </p:cNvCxnSpPr>
          <p:nvPr/>
        </p:nvCxnSpPr>
        <p:spPr>
          <a:xfrm>
            <a:off x="5076694" y="1268338"/>
            <a:ext cx="1047447" cy="228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5996433" y="3078745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2018" y="277574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7832" y="2810221"/>
            <a:ext cx="36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 </a:t>
            </a:r>
            <a:endParaRPr lang="en-US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831887" y="2852019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 </a:t>
            </a:r>
            <a:endParaRPr lang="en-US" sz="12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087837" y="3106950"/>
            <a:ext cx="7747" cy="3395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0494" y="287403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12294" y="1405707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294" y="1775231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10 +  5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87483" y="1353909"/>
            <a:ext cx="158339" cy="299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6912" y="165248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25 +  5</a:t>
            </a:r>
            <a:endParaRPr lang="en-US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57938" y="2769577"/>
            <a:ext cx="142262" cy="4495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0381" y="2454690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+ 15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92264" y="1700752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30 +  5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2743" y="1442331"/>
            <a:ext cx="99009" cy="3245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9708" y="3142349"/>
            <a:ext cx="162991" cy="3591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99277" y="289572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+ 5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98741" y="1367308"/>
            <a:ext cx="107221" cy="3484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2341" y="1617597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12 +  15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3735" y="2823723"/>
            <a:ext cx="75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 +  15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 flipV="1">
            <a:off x="3049678" y="3100722"/>
            <a:ext cx="73055" cy="3926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5072</Words>
  <Application>Microsoft Office PowerPoint</Application>
  <PresentationFormat>Widescreen</PresentationFormat>
  <Paragraphs>968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Worked Example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Mosaddek Khan</dc:creator>
  <cp:lastModifiedBy>Md. Mosaddek Khan</cp:lastModifiedBy>
  <cp:revision>1632</cp:revision>
  <cp:lastPrinted>2015-10-20T14:05:34Z</cp:lastPrinted>
  <dcterms:created xsi:type="dcterms:W3CDTF">2015-10-11T12:58:46Z</dcterms:created>
  <dcterms:modified xsi:type="dcterms:W3CDTF">2016-12-10T17:44:34Z</dcterms:modified>
</cp:coreProperties>
</file>