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7544" y="548680"/>
            <a:ext cx="1287290" cy="5331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统一入口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19573" y="1616343"/>
            <a:ext cx="783234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HCE SDK</a:t>
            </a:r>
            <a:endParaRPr lang="zh-CN" altLang="en-US" sz="1000" dirty="0"/>
          </a:p>
        </p:txBody>
      </p:sp>
      <p:sp>
        <p:nvSpPr>
          <p:cNvPr id="7" name="圆角矩形 6"/>
          <p:cNvSpPr/>
          <p:nvPr/>
        </p:nvSpPr>
        <p:spPr>
          <a:xfrm>
            <a:off x="719572" y="3958512"/>
            <a:ext cx="783234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统一入口</a:t>
            </a:r>
            <a:r>
              <a:rPr lang="en-US" altLang="zh-CN" sz="1000" dirty="0" smtClean="0"/>
              <a:t>APP</a:t>
            </a:r>
            <a:endParaRPr lang="zh-CN" altLang="en-US" sz="1000" dirty="0"/>
          </a:p>
        </p:txBody>
      </p:sp>
      <p:sp>
        <p:nvSpPr>
          <p:cNvPr id="8" name="圆角矩形 7"/>
          <p:cNvSpPr/>
          <p:nvPr/>
        </p:nvSpPr>
        <p:spPr>
          <a:xfrm>
            <a:off x="719572" y="915575"/>
            <a:ext cx="783235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支付</a:t>
            </a:r>
            <a:r>
              <a:rPr lang="en-US" altLang="zh-CN" sz="1000" dirty="0"/>
              <a:t>SDK</a:t>
            </a:r>
            <a:endParaRPr lang="zh-CN" altLang="en-US" sz="1000" dirty="0"/>
          </a:p>
        </p:txBody>
      </p:sp>
      <p:sp>
        <p:nvSpPr>
          <p:cNvPr id="9" name="圆角矩形 8"/>
          <p:cNvSpPr/>
          <p:nvPr/>
        </p:nvSpPr>
        <p:spPr>
          <a:xfrm>
            <a:off x="2484655" y="2780928"/>
            <a:ext cx="1296144" cy="309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628671" y="2996952"/>
            <a:ext cx="100811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session</a:t>
            </a:r>
            <a:r>
              <a:rPr lang="zh-CN" altLang="en-US" sz="1000" dirty="0"/>
              <a:t>状态</a:t>
            </a:r>
            <a:r>
              <a:rPr lang="zh-CN" altLang="en-US" sz="1000" dirty="0" smtClean="0"/>
              <a:t>管理</a:t>
            </a:r>
            <a:endParaRPr lang="zh-CN" altLang="en-US" sz="1000" dirty="0"/>
          </a:p>
        </p:txBody>
      </p:sp>
      <p:sp>
        <p:nvSpPr>
          <p:cNvPr id="11" name="圆角矩形 10"/>
          <p:cNvSpPr/>
          <p:nvPr/>
        </p:nvSpPr>
        <p:spPr>
          <a:xfrm>
            <a:off x="2628671" y="3640670"/>
            <a:ext cx="100811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报文加解密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628671" y="4203676"/>
            <a:ext cx="100811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请求路由</a:t>
            </a:r>
            <a:endParaRPr lang="zh-CN" altLang="en-US" sz="1000" dirty="0"/>
          </a:p>
        </p:txBody>
      </p:sp>
      <p:sp>
        <p:nvSpPr>
          <p:cNvPr id="13" name="圆角矩形 12"/>
          <p:cNvSpPr/>
          <p:nvPr/>
        </p:nvSpPr>
        <p:spPr>
          <a:xfrm>
            <a:off x="2628671" y="4826292"/>
            <a:ext cx="100811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灰度发布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556663" y="900534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全渠道</a:t>
            </a:r>
            <a:endParaRPr lang="zh-CN" altLang="en-US" sz="1000" dirty="0"/>
          </a:p>
        </p:txBody>
      </p:sp>
      <p:sp>
        <p:nvSpPr>
          <p:cNvPr id="15" name="圆角矩形 14"/>
          <p:cNvSpPr/>
          <p:nvPr/>
        </p:nvSpPr>
        <p:spPr>
          <a:xfrm>
            <a:off x="2556663" y="1601302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云端支付平台</a:t>
            </a:r>
            <a:endParaRPr lang="zh-CN" altLang="en-US" sz="1000" dirty="0"/>
          </a:p>
        </p:txBody>
      </p:sp>
      <p:sp>
        <p:nvSpPr>
          <p:cNvPr id="16" name="圆角矩形 15"/>
          <p:cNvSpPr/>
          <p:nvPr/>
        </p:nvSpPr>
        <p:spPr>
          <a:xfrm>
            <a:off x="4644008" y="3019185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用户管理</a:t>
            </a:r>
            <a:endParaRPr lang="zh-CN" altLang="en-US" sz="1000" dirty="0"/>
          </a:p>
        </p:txBody>
      </p:sp>
      <p:sp>
        <p:nvSpPr>
          <p:cNvPr id="17" name="圆角矩形 16"/>
          <p:cNvSpPr/>
          <p:nvPr/>
        </p:nvSpPr>
        <p:spPr>
          <a:xfrm>
            <a:off x="2628671" y="5350540"/>
            <a:ext cx="100811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权限控制</a:t>
            </a:r>
            <a:endParaRPr lang="zh-CN" altLang="en-US" sz="1000" dirty="0"/>
          </a:p>
        </p:txBody>
      </p:sp>
      <p:sp>
        <p:nvSpPr>
          <p:cNvPr id="18" name="圆角矩形 17"/>
          <p:cNvSpPr/>
          <p:nvPr/>
        </p:nvSpPr>
        <p:spPr>
          <a:xfrm>
            <a:off x="4644008" y="3669576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无卡管理</a:t>
            </a:r>
            <a:endParaRPr lang="zh-CN" altLang="en-US" sz="1000" dirty="0"/>
          </a:p>
        </p:txBody>
      </p:sp>
      <p:sp>
        <p:nvSpPr>
          <p:cNvPr id="19" name="圆角矩形 18"/>
          <p:cNvSpPr/>
          <p:nvPr/>
        </p:nvSpPr>
        <p:spPr>
          <a:xfrm>
            <a:off x="4644008" y="4311239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云卡和用户关系管理</a:t>
            </a:r>
            <a:endParaRPr lang="zh-CN" altLang="en-US" sz="1000" dirty="0"/>
          </a:p>
        </p:txBody>
      </p:sp>
      <p:sp>
        <p:nvSpPr>
          <p:cNvPr id="20" name="圆角矩形 19"/>
          <p:cNvSpPr/>
          <p:nvPr/>
        </p:nvSpPr>
        <p:spPr>
          <a:xfrm>
            <a:off x="4647031" y="5008302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交易</a:t>
            </a:r>
            <a:r>
              <a:rPr lang="zh-CN" altLang="en-US" sz="1000" dirty="0"/>
              <a:t>查询</a:t>
            </a:r>
          </a:p>
          <a:p>
            <a:pPr algn="ctr"/>
            <a:endParaRPr lang="zh-CN" altLang="en-US" sz="1000" dirty="0"/>
          </a:p>
        </p:txBody>
      </p:sp>
      <p:cxnSp>
        <p:nvCxnSpPr>
          <p:cNvPr id="22" name="直接箭头连接符 21"/>
          <p:cNvCxnSpPr>
            <a:stCxn id="8" idx="3"/>
            <a:endCxn id="14" idx="1"/>
          </p:cNvCxnSpPr>
          <p:nvPr/>
        </p:nvCxnSpPr>
        <p:spPr>
          <a:xfrm>
            <a:off x="1502807" y="1095595"/>
            <a:ext cx="10538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502806" y="1801185"/>
            <a:ext cx="10538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502806" y="4138532"/>
            <a:ext cx="9818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3"/>
            <a:endCxn id="16" idx="1"/>
          </p:cNvCxnSpPr>
          <p:nvPr/>
        </p:nvCxnSpPr>
        <p:spPr>
          <a:xfrm flipV="1">
            <a:off x="3780799" y="3214246"/>
            <a:ext cx="863209" cy="1116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3"/>
            <a:endCxn id="18" idx="1"/>
          </p:cNvCxnSpPr>
          <p:nvPr/>
        </p:nvCxnSpPr>
        <p:spPr>
          <a:xfrm flipV="1">
            <a:off x="3780799" y="3864637"/>
            <a:ext cx="863209" cy="4657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9" idx="3"/>
            <a:endCxn id="19" idx="1"/>
          </p:cNvCxnSpPr>
          <p:nvPr/>
        </p:nvCxnSpPr>
        <p:spPr>
          <a:xfrm>
            <a:off x="3780799" y="4330371"/>
            <a:ext cx="863209" cy="1759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9" idx="3"/>
            <a:endCxn id="20" idx="1"/>
          </p:cNvCxnSpPr>
          <p:nvPr/>
        </p:nvCxnSpPr>
        <p:spPr>
          <a:xfrm>
            <a:off x="3780799" y="4330371"/>
            <a:ext cx="866232" cy="8729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7281393" y="3295007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统一用户系统</a:t>
            </a:r>
            <a:endParaRPr lang="zh-CN" altLang="en-US" sz="1000" dirty="0"/>
          </a:p>
        </p:txBody>
      </p:sp>
      <p:sp>
        <p:nvSpPr>
          <p:cNvPr id="52" name="圆角矩形 51"/>
          <p:cNvSpPr/>
          <p:nvPr/>
        </p:nvSpPr>
        <p:spPr>
          <a:xfrm>
            <a:off x="7308304" y="4766867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大数据平台</a:t>
            </a:r>
            <a:endParaRPr lang="zh-CN" altLang="en-US" sz="1000" dirty="0"/>
          </a:p>
        </p:txBody>
      </p:sp>
      <p:cxnSp>
        <p:nvCxnSpPr>
          <p:cNvPr id="67" name="直接箭头连接符 66"/>
          <p:cNvCxnSpPr>
            <a:stCxn id="18" idx="3"/>
            <a:endCxn id="51" idx="1"/>
          </p:cNvCxnSpPr>
          <p:nvPr/>
        </p:nvCxnSpPr>
        <p:spPr>
          <a:xfrm flipV="1">
            <a:off x="5724128" y="3490068"/>
            <a:ext cx="1557265" cy="3745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16" idx="3"/>
            <a:endCxn id="51" idx="1"/>
          </p:cNvCxnSpPr>
          <p:nvPr/>
        </p:nvCxnSpPr>
        <p:spPr>
          <a:xfrm>
            <a:off x="5724128" y="3214246"/>
            <a:ext cx="1557265" cy="2758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9" idx="3"/>
            <a:endCxn id="51" idx="1"/>
          </p:cNvCxnSpPr>
          <p:nvPr/>
        </p:nvCxnSpPr>
        <p:spPr>
          <a:xfrm flipV="1">
            <a:off x="5724128" y="3490068"/>
            <a:ext cx="1557265" cy="10162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20" idx="3"/>
            <a:endCxn id="52" idx="1"/>
          </p:cNvCxnSpPr>
          <p:nvPr/>
        </p:nvCxnSpPr>
        <p:spPr>
          <a:xfrm flipV="1">
            <a:off x="5727151" y="4961928"/>
            <a:ext cx="1581153" cy="2414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2484655" y="2519318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前置 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提供公共功能</a:t>
            </a:r>
            <a:r>
              <a:rPr lang="en-US" altLang="zh-CN" sz="1100" dirty="0" smtClean="0"/>
              <a:t>)</a:t>
            </a:r>
            <a:endParaRPr lang="zh-CN" altLang="en-US" sz="1100" dirty="0"/>
          </a:p>
        </p:txBody>
      </p:sp>
      <p:sp>
        <p:nvSpPr>
          <p:cNvPr id="93" name="矩形 92"/>
          <p:cNvSpPr/>
          <p:nvPr/>
        </p:nvSpPr>
        <p:spPr>
          <a:xfrm>
            <a:off x="4647031" y="2638630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无</a:t>
            </a:r>
            <a:r>
              <a:rPr lang="zh-CN" altLang="en-US" sz="1100" dirty="0" smtClean="0"/>
              <a:t>状态服务</a:t>
            </a:r>
            <a:endParaRPr lang="zh-CN" altLang="en-US" sz="1100" dirty="0"/>
          </a:p>
        </p:txBody>
      </p:sp>
      <p:sp>
        <p:nvSpPr>
          <p:cNvPr id="94" name="矩形 93"/>
          <p:cNvSpPr/>
          <p:nvPr/>
        </p:nvSpPr>
        <p:spPr>
          <a:xfrm>
            <a:off x="1541438" y="1534753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云卡管理</a:t>
            </a:r>
            <a:endParaRPr lang="zh-CN" altLang="en-US" sz="1100" dirty="0"/>
          </a:p>
        </p:txBody>
      </p:sp>
      <p:sp>
        <p:nvSpPr>
          <p:cNvPr id="95" name="矩形 94"/>
          <p:cNvSpPr/>
          <p:nvPr/>
        </p:nvSpPr>
        <p:spPr>
          <a:xfrm>
            <a:off x="1750286" y="853362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支付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056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95736" y="1222268"/>
            <a:ext cx="88209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Redis  Slave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2" y="4611817"/>
            <a:ext cx="882098" cy="36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Sentinel 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35805" y="1222267"/>
            <a:ext cx="886245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Redis  Master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53707" y="4611819"/>
            <a:ext cx="882098" cy="36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Sentinel 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02070" y="4611818"/>
            <a:ext cx="882098" cy="36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Sentinel 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6" idx="0"/>
            <a:endCxn id="7" idx="2"/>
          </p:cNvCxnSpPr>
          <p:nvPr/>
        </p:nvCxnSpPr>
        <p:spPr>
          <a:xfrm flipV="1">
            <a:off x="1700681" y="1582307"/>
            <a:ext cx="2878247" cy="3029510"/>
          </a:xfrm>
          <a:prstGeom prst="straightConnector1">
            <a:avLst/>
          </a:prstGeom>
          <a:ln w="254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066166" y="2909050"/>
            <a:ext cx="88209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Jedis</a:t>
            </a:r>
            <a:r>
              <a:rPr lang="en-US" altLang="zh-CN" sz="1000" dirty="0" smtClean="0">
                <a:solidFill>
                  <a:schemeClr val="tx1"/>
                </a:solidFill>
              </a:rPr>
              <a:t> Client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9" idx="0"/>
            <a:endCxn id="5" idx="2"/>
          </p:cNvCxnSpPr>
          <p:nvPr/>
        </p:nvCxnSpPr>
        <p:spPr>
          <a:xfrm flipH="1" flipV="1">
            <a:off x="2636785" y="1582308"/>
            <a:ext cx="1057971" cy="3029511"/>
          </a:xfrm>
          <a:prstGeom prst="straightConnector1">
            <a:avLst/>
          </a:prstGeom>
          <a:ln w="25400">
            <a:solidFill>
              <a:schemeClr val="accent4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6" idx="2"/>
            <a:endCxn id="10" idx="2"/>
          </p:cNvCxnSpPr>
          <p:nvPr/>
        </p:nvCxnSpPr>
        <p:spPr>
          <a:xfrm rot="16200000" flipH="1">
            <a:off x="3671900" y="3002033"/>
            <a:ext cx="1" cy="3942438"/>
          </a:xfrm>
          <a:prstGeom prst="curvedConnector3">
            <a:avLst>
              <a:gd name="adj1" fmla="val 22860100000"/>
            </a:avLst>
          </a:prstGeom>
          <a:ln w="25400">
            <a:solidFill>
              <a:srgbClr val="FF0000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" idx="3"/>
            <a:endCxn id="9" idx="1"/>
          </p:cNvCxnSpPr>
          <p:nvPr/>
        </p:nvCxnSpPr>
        <p:spPr>
          <a:xfrm>
            <a:off x="2141730" y="4792535"/>
            <a:ext cx="1111977" cy="2"/>
          </a:xfrm>
          <a:prstGeom prst="straightConnector1">
            <a:avLst/>
          </a:prstGeom>
          <a:ln w="25400">
            <a:solidFill>
              <a:srgbClr val="FF0000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9" idx="3"/>
            <a:endCxn id="10" idx="1"/>
          </p:cNvCxnSpPr>
          <p:nvPr/>
        </p:nvCxnSpPr>
        <p:spPr>
          <a:xfrm flipV="1">
            <a:off x="4135805" y="4792536"/>
            <a:ext cx="1066265" cy="1"/>
          </a:xfrm>
          <a:prstGeom prst="straightConnector1">
            <a:avLst/>
          </a:prstGeom>
          <a:ln w="25400">
            <a:solidFill>
              <a:srgbClr val="FF0000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2" idx="1"/>
            <a:endCxn id="10" idx="0"/>
          </p:cNvCxnSpPr>
          <p:nvPr/>
        </p:nvCxnSpPr>
        <p:spPr>
          <a:xfrm flipH="1">
            <a:off x="5643119" y="3089070"/>
            <a:ext cx="423047" cy="1522748"/>
          </a:xfrm>
          <a:prstGeom prst="straightConnector1">
            <a:avLst/>
          </a:prstGeom>
          <a:ln w="25400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2" idx="1"/>
            <a:endCxn id="9" idx="0"/>
          </p:cNvCxnSpPr>
          <p:nvPr/>
        </p:nvCxnSpPr>
        <p:spPr>
          <a:xfrm flipH="1">
            <a:off x="3694756" y="3089070"/>
            <a:ext cx="2371410" cy="1522749"/>
          </a:xfrm>
          <a:prstGeom prst="straightConnector1">
            <a:avLst/>
          </a:prstGeom>
          <a:ln w="25400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12" idx="1"/>
            <a:endCxn id="6" idx="0"/>
          </p:cNvCxnSpPr>
          <p:nvPr/>
        </p:nvCxnSpPr>
        <p:spPr>
          <a:xfrm flipH="1">
            <a:off x="1700681" y="3089070"/>
            <a:ext cx="4365485" cy="1522747"/>
          </a:xfrm>
          <a:prstGeom prst="straightConnector1">
            <a:avLst/>
          </a:prstGeom>
          <a:ln w="25400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426799" y="5209455"/>
            <a:ext cx="561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v</a:t>
            </a:r>
            <a:r>
              <a:rPr lang="en-US" altLang="zh-CN" sz="1200" dirty="0" smtClean="0">
                <a:solidFill>
                  <a:srgbClr val="FF0000"/>
                </a:solidFill>
              </a:rPr>
              <a:t>ote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18964" y="3429000"/>
            <a:ext cx="751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4"/>
                </a:solidFill>
              </a:rPr>
              <a:t>monitor</a:t>
            </a:r>
            <a:endParaRPr lang="zh-CN" altLang="en-US" sz="1200" dirty="0">
              <a:solidFill>
                <a:schemeClr val="accent4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283350" y="4293096"/>
            <a:ext cx="120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C000"/>
                </a:solidFill>
              </a:rPr>
              <a:t>query master IP &amp; listen event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963960" y="3505797"/>
            <a:ext cx="751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4"/>
                </a:solidFill>
              </a:rPr>
              <a:t>monitor</a:t>
            </a:r>
            <a:endParaRPr lang="zh-CN" altLang="en-US" sz="1200" dirty="0">
              <a:solidFill>
                <a:schemeClr val="accent4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468489" y="3097062"/>
            <a:ext cx="751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4"/>
                </a:solidFill>
              </a:rPr>
              <a:t>monitor</a:t>
            </a:r>
            <a:endParaRPr lang="zh-CN" altLang="en-US" sz="1200" dirty="0">
              <a:solidFill>
                <a:schemeClr val="accent4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442231" y="4736177"/>
            <a:ext cx="561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v</a:t>
            </a:r>
            <a:r>
              <a:rPr lang="en-US" altLang="zh-CN" sz="1200" dirty="0" smtClean="0">
                <a:solidFill>
                  <a:srgbClr val="FF0000"/>
                </a:solidFill>
              </a:rPr>
              <a:t>ote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362797" y="4736177"/>
            <a:ext cx="561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v</a:t>
            </a:r>
            <a:r>
              <a:rPr lang="en-US" altLang="zh-CN" sz="1200" dirty="0" smtClean="0">
                <a:solidFill>
                  <a:srgbClr val="FF0000"/>
                </a:solidFill>
              </a:rPr>
              <a:t>ote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14" name="曲线连接符 213"/>
          <p:cNvCxnSpPr>
            <a:stCxn id="12" idx="0"/>
            <a:endCxn id="5" idx="0"/>
          </p:cNvCxnSpPr>
          <p:nvPr/>
        </p:nvCxnSpPr>
        <p:spPr>
          <a:xfrm rot="16200000" flipV="1">
            <a:off x="3728609" y="130444"/>
            <a:ext cx="1686782" cy="3870430"/>
          </a:xfrm>
          <a:prstGeom prst="curvedConnector3">
            <a:avLst>
              <a:gd name="adj1" fmla="val 136089"/>
            </a:avLst>
          </a:prstGeom>
          <a:ln w="254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>
            <a:stCxn id="6" idx="0"/>
            <a:endCxn id="5" idx="2"/>
          </p:cNvCxnSpPr>
          <p:nvPr/>
        </p:nvCxnSpPr>
        <p:spPr>
          <a:xfrm flipV="1">
            <a:off x="1700681" y="1582308"/>
            <a:ext cx="936104" cy="3029509"/>
          </a:xfrm>
          <a:prstGeom prst="straightConnector1">
            <a:avLst/>
          </a:prstGeom>
          <a:ln w="25400">
            <a:solidFill>
              <a:schemeClr val="accent4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>
            <a:stCxn id="9" idx="0"/>
            <a:endCxn id="7" idx="2"/>
          </p:cNvCxnSpPr>
          <p:nvPr/>
        </p:nvCxnSpPr>
        <p:spPr>
          <a:xfrm flipV="1">
            <a:off x="3694756" y="1582307"/>
            <a:ext cx="884172" cy="3029512"/>
          </a:xfrm>
          <a:prstGeom prst="straightConnector1">
            <a:avLst/>
          </a:prstGeom>
          <a:ln w="254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10" idx="0"/>
            <a:endCxn id="5" idx="2"/>
          </p:cNvCxnSpPr>
          <p:nvPr/>
        </p:nvCxnSpPr>
        <p:spPr>
          <a:xfrm flipH="1" flipV="1">
            <a:off x="2636785" y="1582308"/>
            <a:ext cx="3006334" cy="3029510"/>
          </a:xfrm>
          <a:prstGeom prst="straightConnector1">
            <a:avLst/>
          </a:prstGeom>
          <a:ln w="25400">
            <a:solidFill>
              <a:schemeClr val="accent4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10" idx="0"/>
            <a:endCxn id="7" idx="2"/>
          </p:cNvCxnSpPr>
          <p:nvPr/>
        </p:nvCxnSpPr>
        <p:spPr>
          <a:xfrm flipH="1" flipV="1">
            <a:off x="4578928" y="1582307"/>
            <a:ext cx="1064191" cy="3029511"/>
          </a:xfrm>
          <a:prstGeom prst="straightConnector1">
            <a:avLst/>
          </a:prstGeom>
          <a:ln w="254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矩形 276"/>
          <p:cNvSpPr/>
          <p:nvPr/>
        </p:nvSpPr>
        <p:spPr>
          <a:xfrm>
            <a:off x="7596336" y="2909050"/>
            <a:ext cx="88209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Java Application 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78" name="直接箭头连接符 277"/>
          <p:cNvCxnSpPr>
            <a:stCxn id="277" idx="1"/>
            <a:endCxn id="12" idx="3"/>
          </p:cNvCxnSpPr>
          <p:nvPr/>
        </p:nvCxnSpPr>
        <p:spPr>
          <a:xfrm flipH="1">
            <a:off x="6948264" y="3089070"/>
            <a:ext cx="648072" cy="0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4083550" y="4206275"/>
            <a:ext cx="120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C000"/>
                </a:solidFill>
              </a:rPr>
              <a:t>query master IP &amp; listen event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5739734" y="3850444"/>
            <a:ext cx="120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C000"/>
                </a:solidFill>
              </a:rPr>
              <a:t>query master IP</a:t>
            </a:r>
          </a:p>
          <a:p>
            <a:r>
              <a:rPr lang="en-US" altLang="zh-CN" sz="1200" dirty="0" smtClean="0">
                <a:solidFill>
                  <a:srgbClr val="FFC000"/>
                </a:solidFill>
              </a:rPr>
              <a:t>&amp; listen event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3" name="乘号 2"/>
          <p:cNvSpPr/>
          <p:nvPr/>
        </p:nvSpPr>
        <p:spPr>
          <a:xfrm>
            <a:off x="4362797" y="1340808"/>
            <a:ext cx="360000" cy="360000"/>
          </a:xfrm>
          <a:prstGeom prst="mathMultiply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形标注 13"/>
          <p:cNvSpPr/>
          <p:nvPr/>
        </p:nvSpPr>
        <p:spPr>
          <a:xfrm>
            <a:off x="937507" y="476672"/>
            <a:ext cx="1402244" cy="612648"/>
          </a:xfrm>
          <a:prstGeom prst="wedgeEllipseCallout">
            <a:avLst>
              <a:gd name="adj1" fmla="val 54448"/>
              <a:gd name="adj2" fmla="val 7927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更新</a:t>
            </a:r>
            <a:r>
              <a:rPr lang="en-US" altLang="zh-CN" sz="1000" dirty="0" smtClean="0">
                <a:solidFill>
                  <a:srgbClr val="FF0000"/>
                </a:solidFill>
              </a:rPr>
              <a:t>Sentinel</a:t>
            </a:r>
            <a:r>
              <a:rPr lang="zh-CN" altLang="en-US" sz="1000" dirty="0" smtClean="0">
                <a:solidFill>
                  <a:srgbClr val="FF0000"/>
                </a:solidFill>
              </a:rPr>
              <a:t>和</a:t>
            </a:r>
            <a:r>
              <a:rPr lang="en-US" altLang="zh-CN" sz="1000" dirty="0" smtClean="0">
                <a:solidFill>
                  <a:srgbClr val="FF0000"/>
                </a:solidFill>
              </a:rPr>
              <a:t>slave</a:t>
            </a:r>
            <a:r>
              <a:rPr lang="zh-CN" altLang="en-US" sz="1000" dirty="0" smtClean="0">
                <a:solidFill>
                  <a:srgbClr val="FF0000"/>
                </a:solidFill>
              </a:rPr>
              <a:t>的配置，</a:t>
            </a:r>
            <a:r>
              <a:rPr lang="zh-CN" altLang="en-US" sz="1000" dirty="0">
                <a:solidFill>
                  <a:srgbClr val="FF0000"/>
                </a:solidFill>
              </a:rPr>
              <a:t>把</a:t>
            </a:r>
            <a:r>
              <a:rPr lang="en-US" altLang="zh-CN" sz="1000" dirty="0" smtClean="0">
                <a:solidFill>
                  <a:srgbClr val="FF0000"/>
                </a:solidFill>
              </a:rPr>
              <a:t>Slave </a:t>
            </a:r>
            <a:r>
              <a:rPr lang="zh-CN" altLang="en-US" sz="1000" dirty="0" smtClean="0">
                <a:solidFill>
                  <a:srgbClr val="FF0000"/>
                </a:solidFill>
              </a:rPr>
              <a:t>升级为</a:t>
            </a:r>
            <a:r>
              <a:rPr lang="en-US" altLang="zh-CN" sz="1000" dirty="0" smtClean="0">
                <a:solidFill>
                  <a:srgbClr val="FF0000"/>
                </a:solidFill>
              </a:rPr>
              <a:t>master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椭圆形标注 43"/>
          <p:cNvSpPr/>
          <p:nvPr/>
        </p:nvSpPr>
        <p:spPr>
          <a:xfrm>
            <a:off x="5949628" y="5347954"/>
            <a:ext cx="2189343" cy="745342"/>
          </a:xfrm>
          <a:prstGeom prst="wedgeEllipseCallout">
            <a:avLst>
              <a:gd name="adj1" fmla="val -43526"/>
              <a:gd name="adj2" fmla="val -10687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发起</a:t>
            </a:r>
            <a:r>
              <a:rPr lang="zh-CN" altLang="en-US" sz="1000" dirty="0">
                <a:solidFill>
                  <a:srgbClr val="FF0000"/>
                </a:solidFill>
              </a:rPr>
              <a:t>投票启动</a:t>
            </a:r>
            <a:r>
              <a:rPr lang="en-US" altLang="zh-CN" sz="1000" dirty="0">
                <a:solidFill>
                  <a:srgbClr val="FF0000"/>
                </a:solidFill>
              </a:rPr>
              <a:t>failover</a:t>
            </a:r>
            <a:endParaRPr lang="zh-CN" altLang="en-US" sz="1000" dirty="0">
              <a:solidFill>
                <a:srgbClr val="FF0000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,</a:t>
            </a:r>
            <a:r>
              <a:rPr lang="zh-CN" altLang="en-US" sz="1000" dirty="0" smtClean="0">
                <a:solidFill>
                  <a:srgbClr val="FF0000"/>
                </a:solidFill>
              </a:rPr>
              <a:t>投票结果为由</a:t>
            </a:r>
            <a:r>
              <a:rPr lang="en-US" altLang="zh-CN" sz="1000" dirty="0" smtClean="0">
                <a:solidFill>
                  <a:srgbClr val="FF0000"/>
                </a:solidFill>
              </a:rPr>
              <a:t>Sentinel 3 </a:t>
            </a:r>
            <a:r>
              <a:rPr lang="zh-CN" altLang="en-US" sz="1000" dirty="0" smtClean="0">
                <a:solidFill>
                  <a:srgbClr val="FF0000"/>
                </a:solidFill>
              </a:rPr>
              <a:t>发起</a:t>
            </a:r>
            <a:r>
              <a:rPr lang="en-US" altLang="zh-CN" sz="1000" dirty="0" smtClean="0">
                <a:solidFill>
                  <a:srgbClr val="FF0000"/>
                </a:solidFill>
              </a:rPr>
              <a:t>failover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48" name="曲线连接符 47"/>
          <p:cNvCxnSpPr>
            <a:stCxn id="10" idx="3"/>
            <a:endCxn id="12" idx="2"/>
          </p:cNvCxnSpPr>
          <p:nvPr/>
        </p:nvCxnSpPr>
        <p:spPr>
          <a:xfrm flipV="1">
            <a:off x="6084168" y="3269090"/>
            <a:ext cx="423047" cy="1523446"/>
          </a:xfrm>
          <a:prstGeom prst="curvedConnector2">
            <a:avLst/>
          </a:prstGeom>
          <a:ln w="254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形标注 52"/>
          <p:cNvSpPr/>
          <p:nvPr/>
        </p:nvSpPr>
        <p:spPr>
          <a:xfrm>
            <a:off x="6704343" y="4420274"/>
            <a:ext cx="1135914" cy="452957"/>
          </a:xfrm>
          <a:prstGeom prst="wedgeEllipseCallout">
            <a:avLst>
              <a:gd name="adj1" fmla="val -68852"/>
              <a:gd name="adj2" fmla="val -19080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rgbClr val="FF0000"/>
                </a:solidFill>
              </a:rPr>
              <a:t>发送</a:t>
            </a:r>
            <a:r>
              <a:rPr lang="en-US" altLang="zh-CN" sz="1000" dirty="0" smtClean="0">
                <a:solidFill>
                  <a:srgbClr val="FF0000"/>
                </a:solidFill>
              </a:rPr>
              <a:t>master</a:t>
            </a:r>
          </a:p>
          <a:p>
            <a:r>
              <a:rPr lang="zh-CN" altLang="en-US" sz="1000" dirty="0" smtClean="0">
                <a:solidFill>
                  <a:srgbClr val="FF0000"/>
                </a:solidFill>
              </a:rPr>
              <a:t>切换</a:t>
            </a:r>
            <a:r>
              <a:rPr lang="zh-CN" altLang="en-US" sz="1000" dirty="0">
                <a:solidFill>
                  <a:srgbClr val="FF0000"/>
                </a:solidFill>
              </a:rPr>
              <a:t>事件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椭圆形标注 53"/>
          <p:cNvSpPr/>
          <p:nvPr/>
        </p:nvSpPr>
        <p:spPr>
          <a:xfrm>
            <a:off x="6614729" y="970239"/>
            <a:ext cx="2214337" cy="864096"/>
          </a:xfrm>
          <a:prstGeom prst="wedgeEllipseCallout">
            <a:avLst>
              <a:gd name="adj1" fmla="val -74026"/>
              <a:gd name="adj2" fmla="val 73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access </a:t>
            </a:r>
            <a:r>
              <a:rPr lang="zh-CN" altLang="en-US" sz="1000" dirty="0">
                <a:solidFill>
                  <a:srgbClr val="FF0000"/>
                </a:solidFill>
              </a:rPr>
              <a:t>当</a:t>
            </a:r>
            <a:r>
              <a:rPr lang="en-US" altLang="zh-CN" sz="1000" dirty="0" err="1">
                <a:solidFill>
                  <a:srgbClr val="FF0000"/>
                </a:solidFill>
              </a:rPr>
              <a:t>jedis</a:t>
            </a:r>
            <a:r>
              <a:rPr lang="zh-CN" altLang="en-US" sz="1000" dirty="0">
                <a:solidFill>
                  <a:srgbClr val="FF0000"/>
                </a:solidFill>
              </a:rPr>
              <a:t>监听到</a:t>
            </a:r>
            <a:r>
              <a:rPr lang="en-US" altLang="zh-CN" sz="1000" dirty="0">
                <a:solidFill>
                  <a:srgbClr val="FF0000"/>
                </a:solidFill>
              </a:rPr>
              <a:t>pub/sub</a:t>
            </a:r>
            <a:r>
              <a:rPr lang="zh-CN" altLang="en-US" sz="1000" dirty="0">
                <a:solidFill>
                  <a:srgbClr val="FF0000"/>
                </a:solidFill>
              </a:rPr>
              <a:t>事件指示</a:t>
            </a:r>
            <a:r>
              <a:rPr lang="en-US" altLang="zh-CN" sz="1000" dirty="0">
                <a:solidFill>
                  <a:srgbClr val="FF0000"/>
                </a:solidFill>
              </a:rPr>
              <a:t>master</a:t>
            </a:r>
            <a:r>
              <a:rPr lang="zh-CN" altLang="en-US" sz="1000" dirty="0">
                <a:solidFill>
                  <a:srgbClr val="FF0000"/>
                </a:solidFill>
              </a:rPr>
              <a:t>切换到新的</a:t>
            </a:r>
            <a:r>
              <a:rPr lang="en-US" altLang="zh-CN" sz="1000" dirty="0" err="1">
                <a:solidFill>
                  <a:srgbClr val="FF0000"/>
                </a:solidFill>
              </a:rPr>
              <a:t>ip</a:t>
            </a:r>
            <a:r>
              <a:rPr lang="en-US" altLang="zh-CN" sz="1000" dirty="0">
                <a:solidFill>
                  <a:srgbClr val="FF0000"/>
                </a:solidFill>
              </a:rPr>
              <a:t>(slave </a:t>
            </a:r>
            <a:r>
              <a:rPr lang="en-US" altLang="zh-CN" sz="1000" dirty="0" err="1">
                <a:solidFill>
                  <a:srgbClr val="FF0000"/>
                </a:solidFill>
              </a:rPr>
              <a:t>ip</a:t>
            </a:r>
            <a:r>
              <a:rPr lang="en-US" altLang="zh-CN" sz="1000" dirty="0">
                <a:solidFill>
                  <a:srgbClr val="FF0000"/>
                </a:solidFill>
              </a:rPr>
              <a:t>)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55" name="直接箭头连接符 54"/>
          <p:cNvCxnSpPr>
            <a:stCxn id="7" idx="1"/>
            <a:endCxn id="5" idx="3"/>
          </p:cNvCxnSpPr>
          <p:nvPr/>
        </p:nvCxnSpPr>
        <p:spPr>
          <a:xfrm flipH="1">
            <a:off x="3077834" y="1402287"/>
            <a:ext cx="1057971" cy="1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00162" y="1423809"/>
            <a:ext cx="1064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</a:rPr>
              <a:t>replication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59" name="乘号 58"/>
          <p:cNvSpPr/>
          <p:nvPr/>
        </p:nvSpPr>
        <p:spPr>
          <a:xfrm>
            <a:off x="3426819" y="1207291"/>
            <a:ext cx="360000" cy="360000"/>
          </a:xfrm>
          <a:prstGeom prst="mathMultiply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曲线连接符 59"/>
          <p:cNvCxnSpPr>
            <a:stCxn id="12" idx="0"/>
            <a:endCxn id="7" idx="3"/>
          </p:cNvCxnSpPr>
          <p:nvPr/>
        </p:nvCxnSpPr>
        <p:spPr>
          <a:xfrm rot="16200000" flipV="1">
            <a:off x="5011252" y="1413086"/>
            <a:ext cx="1506763" cy="1485165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326562" y="1795583"/>
            <a:ext cx="1026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access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4" name="乘号 63"/>
          <p:cNvSpPr/>
          <p:nvPr/>
        </p:nvSpPr>
        <p:spPr>
          <a:xfrm>
            <a:off x="5674642" y="1540327"/>
            <a:ext cx="360000" cy="360000"/>
          </a:xfrm>
          <a:prstGeom prst="mathMultiply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形标注 64"/>
          <p:cNvSpPr/>
          <p:nvPr/>
        </p:nvSpPr>
        <p:spPr>
          <a:xfrm>
            <a:off x="611560" y="2288026"/>
            <a:ext cx="1671791" cy="675235"/>
          </a:xfrm>
          <a:prstGeom prst="wedgeEllipseCallout">
            <a:avLst>
              <a:gd name="adj1" fmla="val 186409"/>
              <a:gd name="adj2" fmla="val 11011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监控到</a:t>
            </a:r>
            <a:r>
              <a:rPr lang="en-US" altLang="zh-CN" sz="1000" dirty="0" smtClean="0">
                <a:solidFill>
                  <a:srgbClr val="FF0000"/>
                </a:solidFill>
              </a:rPr>
              <a:t>N</a:t>
            </a:r>
            <a:r>
              <a:rPr lang="zh-CN" altLang="en-US" sz="1000" dirty="0" smtClean="0">
                <a:solidFill>
                  <a:srgbClr val="FF0000"/>
                </a:solidFill>
              </a:rPr>
              <a:t>个</a:t>
            </a:r>
            <a:r>
              <a:rPr lang="en-US" altLang="zh-CN" sz="1000" dirty="0">
                <a:solidFill>
                  <a:srgbClr val="FF0000"/>
                </a:solidFill>
              </a:rPr>
              <a:t>(</a:t>
            </a:r>
            <a:r>
              <a:rPr lang="zh-CN" altLang="en-US" sz="1000" dirty="0">
                <a:solidFill>
                  <a:srgbClr val="FF0000"/>
                </a:solidFill>
              </a:rPr>
              <a:t>可配置</a:t>
            </a:r>
            <a:r>
              <a:rPr lang="en-US" altLang="zh-CN" sz="1000" dirty="0">
                <a:solidFill>
                  <a:srgbClr val="FF0000"/>
                </a:solidFill>
              </a:rPr>
              <a:t>) </a:t>
            </a:r>
            <a:r>
              <a:rPr lang="en-US" altLang="zh-CN" sz="1000" dirty="0" smtClean="0">
                <a:solidFill>
                  <a:srgbClr val="FF0000"/>
                </a:solidFill>
              </a:rPr>
              <a:t>Sentinel</a:t>
            </a:r>
            <a:r>
              <a:rPr lang="zh-CN" altLang="en-US" sz="1000" dirty="0">
                <a:solidFill>
                  <a:srgbClr val="FF0000"/>
                </a:solidFill>
              </a:rPr>
              <a:t>无法访问</a:t>
            </a:r>
            <a:r>
              <a:rPr lang="en-US" altLang="zh-CN" sz="1000" dirty="0" smtClean="0">
                <a:solidFill>
                  <a:srgbClr val="FF0000"/>
                </a:solidFill>
              </a:rPr>
              <a:t>master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椭圆形标注 66"/>
          <p:cNvSpPr/>
          <p:nvPr/>
        </p:nvSpPr>
        <p:spPr>
          <a:xfrm>
            <a:off x="4986046" y="332656"/>
            <a:ext cx="1080120" cy="497960"/>
          </a:xfrm>
          <a:prstGeom prst="wedgeEllipseCallout">
            <a:avLst>
              <a:gd name="adj1" fmla="val -79672"/>
              <a:gd name="adj2" fmla="val 11113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Master</a:t>
            </a:r>
            <a:r>
              <a:rPr lang="zh-CN" altLang="en-US" sz="1000" dirty="0" smtClean="0">
                <a:solidFill>
                  <a:srgbClr val="FF0000"/>
                </a:solidFill>
              </a:rPr>
              <a:t>宕机了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0718" y="1918694"/>
            <a:ext cx="3016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zh-CN" altLang="en-US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729618" y="29200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zh-CN" altLang="en-US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06395" y="5469612"/>
            <a:ext cx="3016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zh-CN" altLang="en-US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402658" y="850669"/>
            <a:ext cx="3016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zh-CN" altLang="en-US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35820" y="47667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zh-CN" altLang="en-US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420212" y="4154596"/>
            <a:ext cx="3016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zh-CN" altLang="en-US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43"/>
          <p:cNvSpPr/>
          <p:nvPr/>
        </p:nvSpPr>
        <p:spPr>
          <a:xfrm>
            <a:off x="4139952" y="1095595"/>
            <a:ext cx="4320480" cy="206633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67544" y="548680"/>
            <a:ext cx="1287290" cy="5331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统一入口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19573" y="1616343"/>
            <a:ext cx="783234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HCE SDK</a:t>
            </a:r>
            <a:endParaRPr lang="zh-CN" altLang="en-US" sz="1000" dirty="0"/>
          </a:p>
        </p:txBody>
      </p:sp>
      <p:sp>
        <p:nvSpPr>
          <p:cNvPr id="7" name="圆角矩形 6"/>
          <p:cNvSpPr/>
          <p:nvPr/>
        </p:nvSpPr>
        <p:spPr>
          <a:xfrm>
            <a:off x="719572" y="3958512"/>
            <a:ext cx="783234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统一入口</a:t>
            </a:r>
            <a:r>
              <a:rPr lang="en-US" altLang="zh-CN" sz="1000" dirty="0" smtClean="0"/>
              <a:t>APP</a:t>
            </a:r>
            <a:endParaRPr lang="zh-CN" altLang="en-US" sz="1000" dirty="0"/>
          </a:p>
        </p:txBody>
      </p:sp>
      <p:sp>
        <p:nvSpPr>
          <p:cNvPr id="8" name="圆角矩形 7"/>
          <p:cNvSpPr/>
          <p:nvPr/>
        </p:nvSpPr>
        <p:spPr>
          <a:xfrm>
            <a:off x="719572" y="915575"/>
            <a:ext cx="783235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支付</a:t>
            </a:r>
            <a:r>
              <a:rPr lang="en-US" altLang="zh-CN" sz="1000" dirty="0"/>
              <a:t>SDK</a:t>
            </a:r>
            <a:endParaRPr lang="zh-CN" altLang="en-US" sz="1000" dirty="0"/>
          </a:p>
        </p:txBody>
      </p:sp>
      <p:sp>
        <p:nvSpPr>
          <p:cNvPr id="10" name="圆角矩形 9"/>
          <p:cNvSpPr/>
          <p:nvPr/>
        </p:nvSpPr>
        <p:spPr>
          <a:xfrm>
            <a:off x="6012160" y="1577741"/>
            <a:ext cx="100811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session</a:t>
            </a:r>
            <a:r>
              <a:rPr lang="zh-CN" altLang="en-US" sz="1000" dirty="0"/>
              <a:t>状态</a:t>
            </a:r>
            <a:r>
              <a:rPr lang="zh-CN" altLang="en-US" sz="1000" dirty="0" smtClean="0"/>
              <a:t>管理</a:t>
            </a:r>
            <a:endParaRPr lang="zh-CN" altLang="en-US" sz="1000" dirty="0"/>
          </a:p>
        </p:txBody>
      </p:sp>
      <p:sp>
        <p:nvSpPr>
          <p:cNvPr id="11" name="圆角矩形 10"/>
          <p:cNvSpPr/>
          <p:nvPr/>
        </p:nvSpPr>
        <p:spPr>
          <a:xfrm>
            <a:off x="6048049" y="2393565"/>
            <a:ext cx="100811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报文加解密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716016" y="1678868"/>
            <a:ext cx="100811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请求路由</a:t>
            </a:r>
            <a:endParaRPr lang="zh-CN" altLang="en-US" sz="1000" dirty="0"/>
          </a:p>
        </p:txBody>
      </p:sp>
      <p:sp>
        <p:nvSpPr>
          <p:cNvPr id="13" name="圆角矩形 12"/>
          <p:cNvSpPr/>
          <p:nvPr/>
        </p:nvSpPr>
        <p:spPr>
          <a:xfrm>
            <a:off x="4790689" y="2287951"/>
            <a:ext cx="100811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灰度发布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556663" y="900534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全渠道</a:t>
            </a:r>
            <a:endParaRPr lang="zh-CN" altLang="en-US" sz="1000" dirty="0"/>
          </a:p>
        </p:txBody>
      </p:sp>
      <p:sp>
        <p:nvSpPr>
          <p:cNvPr id="15" name="圆角矩形 14"/>
          <p:cNvSpPr/>
          <p:nvPr/>
        </p:nvSpPr>
        <p:spPr>
          <a:xfrm>
            <a:off x="2556663" y="1601302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云端支付平台</a:t>
            </a:r>
            <a:endParaRPr lang="zh-CN" altLang="en-US" sz="1000" dirty="0"/>
          </a:p>
        </p:txBody>
      </p:sp>
      <p:sp>
        <p:nvSpPr>
          <p:cNvPr id="16" name="圆角矩形 15"/>
          <p:cNvSpPr/>
          <p:nvPr/>
        </p:nvSpPr>
        <p:spPr>
          <a:xfrm>
            <a:off x="2984801" y="3161930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用户管理</a:t>
            </a:r>
            <a:endParaRPr lang="zh-CN" altLang="en-US" sz="1000" dirty="0"/>
          </a:p>
        </p:txBody>
      </p:sp>
      <p:sp>
        <p:nvSpPr>
          <p:cNvPr id="17" name="圆角矩形 16"/>
          <p:cNvSpPr/>
          <p:nvPr/>
        </p:nvSpPr>
        <p:spPr>
          <a:xfrm>
            <a:off x="7275881" y="1929504"/>
            <a:ext cx="100811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权限控制</a:t>
            </a:r>
            <a:endParaRPr lang="zh-CN" altLang="en-US" sz="1000" dirty="0"/>
          </a:p>
        </p:txBody>
      </p:sp>
      <p:sp>
        <p:nvSpPr>
          <p:cNvPr id="18" name="圆角矩形 17"/>
          <p:cNvSpPr/>
          <p:nvPr/>
        </p:nvSpPr>
        <p:spPr>
          <a:xfrm>
            <a:off x="2984801" y="3812321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无卡管理</a:t>
            </a:r>
            <a:endParaRPr lang="zh-CN" altLang="en-US" sz="1000" dirty="0"/>
          </a:p>
        </p:txBody>
      </p:sp>
      <p:sp>
        <p:nvSpPr>
          <p:cNvPr id="19" name="圆角矩形 18"/>
          <p:cNvSpPr/>
          <p:nvPr/>
        </p:nvSpPr>
        <p:spPr>
          <a:xfrm>
            <a:off x="2984801" y="4453984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云卡和用户关系管理</a:t>
            </a:r>
            <a:endParaRPr lang="zh-CN" altLang="en-US" sz="1000" dirty="0"/>
          </a:p>
        </p:txBody>
      </p:sp>
      <p:sp>
        <p:nvSpPr>
          <p:cNvPr id="20" name="圆角矩形 19"/>
          <p:cNvSpPr/>
          <p:nvPr/>
        </p:nvSpPr>
        <p:spPr>
          <a:xfrm>
            <a:off x="2987824" y="5151047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交易</a:t>
            </a:r>
            <a:r>
              <a:rPr lang="zh-CN" altLang="en-US" sz="1000" dirty="0"/>
              <a:t>查询</a:t>
            </a:r>
          </a:p>
          <a:p>
            <a:pPr algn="ctr"/>
            <a:endParaRPr lang="zh-CN" altLang="en-US" sz="1000" dirty="0"/>
          </a:p>
        </p:txBody>
      </p:sp>
      <p:cxnSp>
        <p:nvCxnSpPr>
          <p:cNvPr id="22" name="直接箭头连接符 21"/>
          <p:cNvCxnSpPr>
            <a:stCxn id="8" idx="3"/>
            <a:endCxn id="14" idx="1"/>
          </p:cNvCxnSpPr>
          <p:nvPr/>
        </p:nvCxnSpPr>
        <p:spPr>
          <a:xfrm>
            <a:off x="1502807" y="1095595"/>
            <a:ext cx="10538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502806" y="1801185"/>
            <a:ext cx="10538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4975155" y="4570433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统一用户系统</a:t>
            </a:r>
            <a:endParaRPr lang="zh-CN" altLang="en-US" sz="1000" dirty="0"/>
          </a:p>
        </p:txBody>
      </p:sp>
      <p:sp>
        <p:nvSpPr>
          <p:cNvPr id="52" name="圆角矩形 51"/>
          <p:cNvSpPr/>
          <p:nvPr/>
        </p:nvSpPr>
        <p:spPr>
          <a:xfrm>
            <a:off x="4997659" y="5346108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大数据平台</a:t>
            </a:r>
            <a:endParaRPr lang="zh-CN" altLang="en-US" sz="1000" dirty="0"/>
          </a:p>
        </p:txBody>
      </p:sp>
      <p:cxnSp>
        <p:nvCxnSpPr>
          <p:cNvPr id="67" name="直接箭头连接符 66"/>
          <p:cNvCxnSpPr>
            <a:stCxn id="18" idx="3"/>
            <a:endCxn id="51" idx="1"/>
          </p:cNvCxnSpPr>
          <p:nvPr/>
        </p:nvCxnSpPr>
        <p:spPr>
          <a:xfrm>
            <a:off x="4064921" y="4007382"/>
            <a:ext cx="910234" cy="758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6" idx="3"/>
            <a:endCxn id="51" idx="1"/>
          </p:cNvCxnSpPr>
          <p:nvPr/>
        </p:nvCxnSpPr>
        <p:spPr>
          <a:xfrm>
            <a:off x="4064921" y="3356991"/>
            <a:ext cx="910234" cy="14085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9" idx="3"/>
            <a:endCxn id="51" idx="1"/>
          </p:cNvCxnSpPr>
          <p:nvPr/>
        </p:nvCxnSpPr>
        <p:spPr>
          <a:xfrm>
            <a:off x="4064921" y="4649045"/>
            <a:ext cx="910234" cy="1164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20" idx="3"/>
            <a:endCxn id="52" idx="1"/>
          </p:cNvCxnSpPr>
          <p:nvPr/>
        </p:nvCxnSpPr>
        <p:spPr>
          <a:xfrm>
            <a:off x="4067944" y="5346108"/>
            <a:ext cx="929715" cy="1950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5" idx="0"/>
            <a:endCxn id="44" idx="3"/>
          </p:cNvCxnSpPr>
          <p:nvPr/>
        </p:nvCxnSpPr>
        <p:spPr>
          <a:xfrm flipV="1">
            <a:off x="2861753" y="2859322"/>
            <a:ext cx="1910919" cy="334563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6" idx="0"/>
            <a:endCxn id="44" idx="3"/>
          </p:cNvCxnSpPr>
          <p:nvPr/>
        </p:nvCxnSpPr>
        <p:spPr>
          <a:xfrm flipV="1">
            <a:off x="2858730" y="2859322"/>
            <a:ext cx="1913942" cy="984954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87" idx="0"/>
            <a:endCxn id="44" idx="3"/>
          </p:cNvCxnSpPr>
          <p:nvPr/>
        </p:nvCxnSpPr>
        <p:spPr>
          <a:xfrm flipV="1">
            <a:off x="2858729" y="2859322"/>
            <a:ext cx="1913943" cy="1602983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88" idx="0"/>
            <a:endCxn id="44" idx="3"/>
          </p:cNvCxnSpPr>
          <p:nvPr/>
        </p:nvCxnSpPr>
        <p:spPr>
          <a:xfrm flipV="1">
            <a:off x="2861753" y="2859322"/>
            <a:ext cx="1910919" cy="232368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96136" y="7158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公共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2735681" y="3193885"/>
            <a:ext cx="252143" cy="3262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6" name="圆角矩形 85"/>
          <p:cNvSpPr/>
          <p:nvPr/>
        </p:nvSpPr>
        <p:spPr>
          <a:xfrm>
            <a:off x="2732658" y="3844276"/>
            <a:ext cx="252143" cy="3262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7" name="圆角矩形 86"/>
          <p:cNvSpPr/>
          <p:nvPr/>
        </p:nvSpPr>
        <p:spPr>
          <a:xfrm>
            <a:off x="2732657" y="4462305"/>
            <a:ext cx="252143" cy="3262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8" name="圆角矩形 87"/>
          <p:cNvSpPr/>
          <p:nvPr/>
        </p:nvSpPr>
        <p:spPr>
          <a:xfrm>
            <a:off x="2735681" y="5183002"/>
            <a:ext cx="252143" cy="3262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93" name="直接箭头连接符 92"/>
          <p:cNvCxnSpPr>
            <a:stCxn id="7" idx="3"/>
            <a:endCxn id="85" idx="1"/>
          </p:cNvCxnSpPr>
          <p:nvPr/>
        </p:nvCxnSpPr>
        <p:spPr>
          <a:xfrm flipV="1">
            <a:off x="1502806" y="3356991"/>
            <a:ext cx="1232875" cy="7815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" idx="3"/>
            <a:endCxn id="86" idx="1"/>
          </p:cNvCxnSpPr>
          <p:nvPr/>
        </p:nvCxnSpPr>
        <p:spPr>
          <a:xfrm flipV="1">
            <a:off x="1502806" y="4007382"/>
            <a:ext cx="1229852" cy="1311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" idx="3"/>
            <a:endCxn id="87" idx="1"/>
          </p:cNvCxnSpPr>
          <p:nvPr/>
        </p:nvCxnSpPr>
        <p:spPr>
          <a:xfrm>
            <a:off x="1502806" y="4138532"/>
            <a:ext cx="1229851" cy="4868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" idx="3"/>
            <a:endCxn id="88" idx="1"/>
          </p:cNvCxnSpPr>
          <p:nvPr/>
        </p:nvCxnSpPr>
        <p:spPr>
          <a:xfrm>
            <a:off x="1502806" y="4138532"/>
            <a:ext cx="1232875" cy="12075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1541438" y="1534753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云卡管理</a:t>
            </a:r>
            <a:endParaRPr lang="zh-CN" altLang="en-US" sz="1100" dirty="0"/>
          </a:p>
        </p:txBody>
      </p:sp>
      <p:sp>
        <p:nvSpPr>
          <p:cNvPr id="113" name="矩形 112"/>
          <p:cNvSpPr/>
          <p:nvPr/>
        </p:nvSpPr>
        <p:spPr>
          <a:xfrm>
            <a:off x="1750286" y="853362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支付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206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1760" y="980728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应用服务器</a:t>
            </a:r>
          </a:p>
        </p:txBody>
      </p:sp>
      <p:sp>
        <p:nvSpPr>
          <p:cNvPr id="5" name="矩形 4"/>
          <p:cNvSpPr/>
          <p:nvPr/>
        </p:nvSpPr>
        <p:spPr>
          <a:xfrm>
            <a:off x="1608331" y="2138873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主库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1880" y="2138873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备库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5286" y="1351287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数据库对外</a:t>
            </a:r>
            <a:r>
              <a:rPr lang="en-US" altLang="zh-CN" sz="1000" dirty="0" err="1" smtClean="0"/>
              <a:t>vip</a:t>
            </a:r>
            <a:r>
              <a:rPr lang="zh-CN" altLang="en-US" sz="1000" dirty="0" smtClean="0"/>
              <a:t>对应用保持不变</a:t>
            </a:r>
            <a:endParaRPr lang="zh-CN" altLang="en-US" sz="1000" dirty="0"/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 flipH="1">
            <a:off x="2112387" y="1340768"/>
            <a:ext cx="803429" cy="798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15716" y="173982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r/w</a:t>
            </a:r>
            <a:endParaRPr lang="zh-CN" altLang="en-US" sz="1100" dirty="0"/>
          </a:p>
        </p:txBody>
      </p: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>
            <a:off x="2616443" y="2318893"/>
            <a:ext cx="8754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97480" y="2072672"/>
            <a:ext cx="823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主从复制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1680339" y="2984690"/>
            <a:ext cx="864096" cy="3241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监控服务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0"/>
            <a:endCxn id="5" idx="2"/>
          </p:cNvCxnSpPr>
          <p:nvPr/>
        </p:nvCxnSpPr>
        <p:spPr>
          <a:xfrm flipV="1">
            <a:off x="2112387" y="2498913"/>
            <a:ext cx="0" cy="4857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636" y="3365635"/>
            <a:ext cx="194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监控到</a:t>
            </a:r>
            <a:r>
              <a:rPr lang="zh-CN" altLang="en-US" sz="1000" dirty="0"/>
              <a:t>主</a:t>
            </a:r>
            <a:r>
              <a:rPr lang="zh-CN" altLang="en-US" sz="1000" dirty="0" smtClean="0"/>
              <a:t>库</a:t>
            </a:r>
            <a:r>
              <a:rPr lang="zh-CN" altLang="en-US" sz="1000" dirty="0"/>
              <a:t>不可</a:t>
            </a:r>
            <a:r>
              <a:rPr lang="zh-CN" altLang="en-US" sz="1000" dirty="0" smtClean="0"/>
              <a:t>访问则发起数据库</a:t>
            </a:r>
            <a:r>
              <a:rPr lang="en-US" altLang="zh-CN" sz="1000" dirty="0" smtClean="0"/>
              <a:t>failover</a:t>
            </a:r>
            <a:r>
              <a:rPr lang="zh-CN" altLang="en-US" sz="1000" dirty="0" smtClean="0"/>
              <a:t>，完成后切换</a:t>
            </a:r>
            <a:r>
              <a:rPr lang="en-US" altLang="zh-CN" sz="1000" dirty="0" err="1" smtClean="0"/>
              <a:t>vip</a:t>
            </a:r>
            <a:r>
              <a:rPr lang="zh-CN" altLang="en-US" sz="1000" dirty="0" smtClean="0"/>
              <a:t>指向备库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454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7544" y="2650123"/>
            <a:ext cx="1287290" cy="3229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484655" y="2780928"/>
            <a:ext cx="1296144" cy="309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628671" y="2996952"/>
            <a:ext cx="100811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session</a:t>
            </a:r>
            <a:r>
              <a:rPr lang="zh-CN" altLang="en-US" sz="1000" dirty="0"/>
              <a:t>状态</a:t>
            </a:r>
            <a:r>
              <a:rPr lang="zh-CN" altLang="en-US" sz="1000" dirty="0" smtClean="0"/>
              <a:t>管理</a:t>
            </a:r>
            <a:endParaRPr lang="zh-CN" altLang="en-US" sz="1000" dirty="0"/>
          </a:p>
        </p:txBody>
      </p:sp>
      <p:sp>
        <p:nvSpPr>
          <p:cNvPr id="11" name="圆角矩形 10"/>
          <p:cNvSpPr/>
          <p:nvPr/>
        </p:nvSpPr>
        <p:spPr>
          <a:xfrm>
            <a:off x="2628671" y="3640670"/>
            <a:ext cx="100811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报文加解密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628671" y="4203676"/>
            <a:ext cx="100811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请求路由</a:t>
            </a:r>
            <a:endParaRPr lang="zh-CN" altLang="en-US" sz="1000" dirty="0"/>
          </a:p>
        </p:txBody>
      </p:sp>
      <p:sp>
        <p:nvSpPr>
          <p:cNvPr id="13" name="圆角矩形 12"/>
          <p:cNvSpPr/>
          <p:nvPr/>
        </p:nvSpPr>
        <p:spPr>
          <a:xfrm>
            <a:off x="2628671" y="4826292"/>
            <a:ext cx="100811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灰度发布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644008" y="3019185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用户管理</a:t>
            </a:r>
            <a:endParaRPr lang="zh-CN" altLang="en-US" sz="1000" dirty="0"/>
          </a:p>
        </p:txBody>
      </p:sp>
      <p:sp>
        <p:nvSpPr>
          <p:cNvPr id="17" name="圆角矩形 16"/>
          <p:cNvSpPr/>
          <p:nvPr/>
        </p:nvSpPr>
        <p:spPr>
          <a:xfrm>
            <a:off x="2628671" y="5350540"/>
            <a:ext cx="100811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权限控制</a:t>
            </a:r>
            <a:endParaRPr lang="zh-CN" altLang="en-US" sz="1000" dirty="0"/>
          </a:p>
        </p:txBody>
      </p:sp>
      <p:sp>
        <p:nvSpPr>
          <p:cNvPr id="18" name="圆角矩形 17"/>
          <p:cNvSpPr/>
          <p:nvPr/>
        </p:nvSpPr>
        <p:spPr>
          <a:xfrm>
            <a:off x="4644008" y="3669576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卡管理</a:t>
            </a:r>
            <a:endParaRPr lang="zh-CN" altLang="en-US" sz="1000" dirty="0"/>
          </a:p>
        </p:txBody>
      </p:sp>
      <p:sp>
        <p:nvSpPr>
          <p:cNvPr id="19" name="圆角矩形 18"/>
          <p:cNvSpPr/>
          <p:nvPr/>
        </p:nvSpPr>
        <p:spPr>
          <a:xfrm>
            <a:off x="4644008" y="4311239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交易</a:t>
            </a:r>
            <a:endParaRPr lang="zh-CN" altLang="en-US" sz="1000" dirty="0"/>
          </a:p>
        </p:txBody>
      </p:sp>
      <p:sp>
        <p:nvSpPr>
          <p:cNvPr id="20" name="圆角矩形 19"/>
          <p:cNvSpPr/>
          <p:nvPr/>
        </p:nvSpPr>
        <p:spPr>
          <a:xfrm>
            <a:off x="4647031" y="5008302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交易</a:t>
            </a:r>
            <a:r>
              <a:rPr lang="zh-CN" altLang="en-US" sz="1000" dirty="0"/>
              <a:t>查询</a:t>
            </a:r>
          </a:p>
          <a:p>
            <a:pPr algn="ctr"/>
            <a:endParaRPr lang="zh-CN" altLang="en-US" sz="10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1754834" y="4138532"/>
            <a:ext cx="72982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3"/>
            <a:endCxn id="16" idx="1"/>
          </p:cNvCxnSpPr>
          <p:nvPr/>
        </p:nvCxnSpPr>
        <p:spPr>
          <a:xfrm flipV="1">
            <a:off x="3780799" y="3214246"/>
            <a:ext cx="863209" cy="1116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3"/>
            <a:endCxn id="18" idx="1"/>
          </p:cNvCxnSpPr>
          <p:nvPr/>
        </p:nvCxnSpPr>
        <p:spPr>
          <a:xfrm flipV="1">
            <a:off x="3780799" y="3864637"/>
            <a:ext cx="863209" cy="4657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9" idx="3"/>
            <a:endCxn id="19" idx="1"/>
          </p:cNvCxnSpPr>
          <p:nvPr/>
        </p:nvCxnSpPr>
        <p:spPr>
          <a:xfrm>
            <a:off x="3780799" y="4330371"/>
            <a:ext cx="863209" cy="1759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9" idx="3"/>
            <a:endCxn id="20" idx="1"/>
          </p:cNvCxnSpPr>
          <p:nvPr/>
        </p:nvCxnSpPr>
        <p:spPr>
          <a:xfrm>
            <a:off x="3780799" y="4330371"/>
            <a:ext cx="866232" cy="8729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7281393" y="3295007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DB</a:t>
            </a:r>
            <a:endParaRPr lang="zh-CN" altLang="en-US" sz="1000" dirty="0"/>
          </a:p>
        </p:txBody>
      </p:sp>
      <p:sp>
        <p:nvSpPr>
          <p:cNvPr id="52" name="圆角矩形 51"/>
          <p:cNvSpPr/>
          <p:nvPr/>
        </p:nvSpPr>
        <p:spPr>
          <a:xfrm>
            <a:off x="7308304" y="4766867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大数据平台</a:t>
            </a:r>
            <a:endParaRPr lang="zh-CN" altLang="en-US" sz="1000" dirty="0"/>
          </a:p>
        </p:txBody>
      </p:sp>
      <p:cxnSp>
        <p:nvCxnSpPr>
          <p:cNvPr id="67" name="直接箭头连接符 66"/>
          <p:cNvCxnSpPr>
            <a:stCxn id="18" idx="3"/>
            <a:endCxn id="51" idx="1"/>
          </p:cNvCxnSpPr>
          <p:nvPr/>
        </p:nvCxnSpPr>
        <p:spPr>
          <a:xfrm flipV="1">
            <a:off x="5724128" y="3490068"/>
            <a:ext cx="1557265" cy="3745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16" idx="3"/>
            <a:endCxn id="51" idx="1"/>
          </p:cNvCxnSpPr>
          <p:nvPr/>
        </p:nvCxnSpPr>
        <p:spPr>
          <a:xfrm>
            <a:off x="5724128" y="3214246"/>
            <a:ext cx="1557265" cy="2758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9" idx="3"/>
            <a:endCxn id="51" idx="1"/>
          </p:cNvCxnSpPr>
          <p:nvPr/>
        </p:nvCxnSpPr>
        <p:spPr>
          <a:xfrm flipV="1">
            <a:off x="5724128" y="3490068"/>
            <a:ext cx="1557265" cy="10162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20" idx="3"/>
            <a:endCxn id="52" idx="1"/>
          </p:cNvCxnSpPr>
          <p:nvPr/>
        </p:nvCxnSpPr>
        <p:spPr>
          <a:xfrm flipV="1">
            <a:off x="5727151" y="4961928"/>
            <a:ext cx="1581153" cy="2414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2484655" y="2519318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前置 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提供公共功能</a:t>
            </a:r>
            <a:r>
              <a:rPr lang="en-US" altLang="zh-CN" sz="1100" dirty="0" smtClean="0"/>
              <a:t>)</a:t>
            </a:r>
            <a:endParaRPr lang="zh-CN" altLang="en-US" sz="1100" dirty="0"/>
          </a:p>
        </p:txBody>
      </p:sp>
      <p:sp>
        <p:nvSpPr>
          <p:cNvPr id="93" name="矩形 92"/>
          <p:cNvSpPr/>
          <p:nvPr/>
        </p:nvSpPr>
        <p:spPr>
          <a:xfrm>
            <a:off x="4647031" y="2638630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无</a:t>
            </a:r>
            <a:r>
              <a:rPr lang="zh-CN" altLang="en-US" sz="1100" dirty="0" smtClean="0"/>
              <a:t>状态服务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7857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7544" y="2650123"/>
            <a:ext cx="1287290" cy="3229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484655" y="2780928"/>
            <a:ext cx="1296144" cy="309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628671" y="2996952"/>
            <a:ext cx="100811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session</a:t>
            </a:r>
            <a:r>
              <a:rPr lang="zh-CN" altLang="en-US" sz="1000" dirty="0"/>
              <a:t>状态</a:t>
            </a:r>
            <a:r>
              <a:rPr lang="zh-CN" altLang="en-US" sz="1000" dirty="0" smtClean="0"/>
              <a:t>管理</a:t>
            </a:r>
            <a:endParaRPr lang="zh-CN" altLang="en-US" sz="1000" dirty="0"/>
          </a:p>
        </p:txBody>
      </p:sp>
      <p:sp>
        <p:nvSpPr>
          <p:cNvPr id="11" name="圆角矩形 10"/>
          <p:cNvSpPr/>
          <p:nvPr/>
        </p:nvSpPr>
        <p:spPr>
          <a:xfrm>
            <a:off x="2628671" y="3640670"/>
            <a:ext cx="100811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报文加解密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628671" y="4203676"/>
            <a:ext cx="100811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请求路由</a:t>
            </a:r>
            <a:endParaRPr lang="zh-CN" altLang="en-US" sz="1000" dirty="0"/>
          </a:p>
        </p:txBody>
      </p:sp>
      <p:sp>
        <p:nvSpPr>
          <p:cNvPr id="13" name="圆角矩形 12"/>
          <p:cNvSpPr/>
          <p:nvPr/>
        </p:nvSpPr>
        <p:spPr>
          <a:xfrm>
            <a:off x="2628671" y="4826292"/>
            <a:ext cx="100811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灰度发布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644008" y="3019185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用户管理</a:t>
            </a:r>
            <a:endParaRPr lang="zh-CN" altLang="en-US" sz="1000" dirty="0"/>
          </a:p>
        </p:txBody>
      </p:sp>
      <p:sp>
        <p:nvSpPr>
          <p:cNvPr id="17" name="圆角矩形 16"/>
          <p:cNvSpPr/>
          <p:nvPr/>
        </p:nvSpPr>
        <p:spPr>
          <a:xfrm>
            <a:off x="2628671" y="5350540"/>
            <a:ext cx="100811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权限控制</a:t>
            </a:r>
            <a:endParaRPr lang="zh-CN" altLang="en-US" sz="1000" dirty="0"/>
          </a:p>
        </p:txBody>
      </p:sp>
      <p:sp>
        <p:nvSpPr>
          <p:cNvPr id="18" name="圆角矩形 17"/>
          <p:cNvSpPr/>
          <p:nvPr/>
        </p:nvSpPr>
        <p:spPr>
          <a:xfrm>
            <a:off x="4644008" y="3669576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卡管理</a:t>
            </a:r>
            <a:endParaRPr lang="zh-CN" altLang="en-US" sz="1000" dirty="0"/>
          </a:p>
        </p:txBody>
      </p:sp>
      <p:sp>
        <p:nvSpPr>
          <p:cNvPr id="19" name="圆角矩形 18"/>
          <p:cNvSpPr/>
          <p:nvPr/>
        </p:nvSpPr>
        <p:spPr>
          <a:xfrm>
            <a:off x="4644008" y="4311239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交易</a:t>
            </a:r>
            <a:endParaRPr lang="zh-CN" altLang="en-US" sz="1000" dirty="0"/>
          </a:p>
        </p:txBody>
      </p:sp>
      <p:sp>
        <p:nvSpPr>
          <p:cNvPr id="20" name="圆角矩形 19"/>
          <p:cNvSpPr/>
          <p:nvPr/>
        </p:nvSpPr>
        <p:spPr>
          <a:xfrm>
            <a:off x="4647031" y="5008302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交易</a:t>
            </a:r>
            <a:r>
              <a:rPr lang="zh-CN" altLang="en-US" sz="1000" dirty="0"/>
              <a:t>查询</a:t>
            </a:r>
          </a:p>
          <a:p>
            <a:pPr algn="ctr"/>
            <a:endParaRPr lang="zh-CN" altLang="en-US" sz="10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1754834" y="4138532"/>
            <a:ext cx="72982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3"/>
            <a:endCxn id="16" idx="1"/>
          </p:cNvCxnSpPr>
          <p:nvPr/>
        </p:nvCxnSpPr>
        <p:spPr>
          <a:xfrm flipV="1">
            <a:off x="3780799" y="3214246"/>
            <a:ext cx="863209" cy="1116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3"/>
            <a:endCxn id="18" idx="1"/>
          </p:cNvCxnSpPr>
          <p:nvPr/>
        </p:nvCxnSpPr>
        <p:spPr>
          <a:xfrm flipV="1">
            <a:off x="3780799" y="3864637"/>
            <a:ext cx="863209" cy="4657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9" idx="3"/>
            <a:endCxn id="19" idx="1"/>
          </p:cNvCxnSpPr>
          <p:nvPr/>
        </p:nvCxnSpPr>
        <p:spPr>
          <a:xfrm>
            <a:off x="3780799" y="4330371"/>
            <a:ext cx="863209" cy="1759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9" idx="3"/>
            <a:endCxn id="20" idx="1"/>
          </p:cNvCxnSpPr>
          <p:nvPr/>
        </p:nvCxnSpPr>
        <p:spPr>
          <a:xfrm>
            <a:off x="3780799" y="4330371"/>
            <a:ext cx="866232" cy="8729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7281393" y="3295007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DB</a:t>
            </a:r>
            <a:endParaRPr lang="zh-CN" altLang="en-US" sz="1000" dirty="0"/>
          </a:p>
        </p:txBody>
      </p:sp>
      <p:sp>
        <p:nvSpPr>
          <p:cNvPr id="52" name="圆角矩形 51"/>
          <p:cNvSpPr/>
          <p:nvPr/>
        </p:nvSpPr>
        <p:spPr>
          <a:xfrm>
            <a:off x="7308304" y="4766867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大数据平台</a:t>
            </a:r>
            <a:endParaRPr lang="zh-CN" altLang="en-US" sz="1000" dirty="0"/>
          </a:p>
        </p:txBody>
      </p:sp>
      <p:cxnSp>
        <p:nvCxnSpPr>
          <p:cNvPr id="67" name="直接箭头连接符 66"/>
          <p:cNvCxnSpPr>
            <a:stCxn id="18" idx="3"/>
            <a:endCxn id="51" idx="1"/>
          </p:cNvCxnSpPr>
          <p:nvPr/>
        </p:nvCxnSpPr>
        <p:spPr>
          <a:xfrm flipV="1">
            <a:off x="5724128" y="3490068"/>
            <a:ext cx="1557265" cy="3745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16" idx="3"/>
            <a:endCxn id="51" idx="1"/>
          </p:cNvCxnSpPr>
          <p:nvPr/>
        </p:nvCxnSpPr>
        <p:spPr>
          <a:xfrm>
            <a:off x="5724128" y="3214246"/>
            <a:ext cx="1557265" cy="2758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9" idx="3"/>
            <a:endCxn id="51" idx="1"/>
          </p:cNvCxnSpPr>
          <p:nvPr/>
        </p:nvCxnSpPr>
        <p:spPr>
          <a:xfrm flipV="1">
            <a:off x="5724128" y="3490068"/>
            <a:ext cx="1557265" cy="10162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20" idx="3"/>
            <a:endCxn id="52" idx="1"/>
          </p:cNvCxnSpPr>
          <p:nvPr/>
        </p:nvCxnSpPr>
        <p:spPr>
          <a:xfrm flipV="1">
            <a:off x="5727151" y="4961928"/>
            <a:ext cx="1581153" cy="2414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2484655" y="2519318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前置 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提供公共功能</a:t>
            </a:r>
            <a:r>
              <a:rPr lang="en-US" altLang="zh-CN" sz="1100" dirty="0" smtClean="0"/>
              <a:t>)</a:t>
            </a:r>
            <a:endParaRPr lang="zh-CN" altLang="en-US" sz="1100" dirty="0"/>
          </a:p>
        </p:txBody>
      </p:sp>
      <p:sp>
        <p:nvSpPr>
          <p:cNvPr id="93" name="矩形 92"/>
          <p:cNvSpPr/>
          <p:nvPr/>
        </p:nvSpPr>
        <p:spPr>
          <a:xfrm>
            <a:off x="4647031" y="2638630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无</a:t>
            </a:r>
            <a:r>
              <a:rPr lang="zh-CN" altLang="en-US" sz="1100" dirty="0" smtClean="0"/>
              <a:t>状态服务</a:t>
            </a:r>
            <a:endParaRPr lang="zh-CN" altLang="en-US" sz="1100" dirty="0"/>
          </a:p>
        </p:txBody>
      </p:sp>
      <p:sp>
        <p:nvSpPr>
          <p:cNvPr id="28" name="椭圆 27"/>
          <p:cNvSpPr/>
          <p:nvPr/>
        </p:nvSpPr>
        <p:spPr>
          <a:xfrm>
            <a:off x="3864333" y="687270"/>
            <a:ext cx="4320480" cy="206633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736541" y="1169416"/>
            <a:ext cx="1008112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session</a:t>
            </a:r>
            <a:r>
              <a:rPr lang="zh-CN" altLang="en-US" sz="1000" dirty="0"/>
              <a:t>状态</a:t>
            </a:r>
            <a:r>
              <a:rPr lang="zh-CN" altLang="en-US" sz="1000" dirty="0" smtClean="0"/>
              <a:t>管理</a:t>
            </a:r>
            <a:endParaRPr lang="zh-CN" altLang="en-US" sz="1000" dirty="0"/>
          </a:p>
        </p:txBody>
      </p:sp>
      <p:sp>
        <p:nvSpPr>
          <p:cNvPr id="31" name="圆角矩形 30"/>
          <p:cNvSpPr/>
          <p:nvPr/>
        </p:nvSpPr>
        <p:spPr>
          <a:xfrm>
            <a:off x="5772430" y="1985240"/>
            <a:ext cx="1008112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报文加解密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4440397" y="1270543"/>
            <a:ext cx="1008112" cy="36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请求路由</a:t>
            </a:r>
            <a:endParaRPr lang="zh-CN" altLang="en-US" sz="1000" dirty="0"/>
          </a:p>
        </p:txBody>
      </p:sp>
      <p:sp>
        <p:nvSpPr>
          <p:cNvPr id="33" name="圆角矩形 32"/>
          <p:cNvSpPr/>
          <p:nvPr/>
        </p:nvSpPr>
        <p:spPr>
          <a:xfrm>
            <a:off x="4515070" y="1879626"/>
            <a:ext cx="1008112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灰度发布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7000262" y="1521179"/>
            <a:ext cx="1008112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权限控制</a:t>
            </a:r>
            <a:endParaRPr lang="zh-CN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520517" y="3075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公共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10" idx="3"/>
            <a:endCxn id="28" idx="3"/>
          </p:cNvCxnSpPr>
          <p:nvPr/>
        </p:nvCxnSpPr>
        <p:spPr>
          <a:xfrm flipV="1">
            <a:off x="3636783" y="2450997"/>
            <a:ext cx="860270" cy="72597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1" idx="3"/>
            <a:endCxn id="28" idx="3"/>
          </p:cNvCxnSpPr>
          <p:nvPr/>
        </p:nvCxnSpPr>
        <p:spPr>
          <a:xfrm flipV="1">
            <a:off x="3636783" y="2450997"/>
            <a:ext cx="860270" cy="1369693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3"/>
            <a:endCxn id="28" idx="3"/>
          </p:cNvCxnSpPr>
          <p:nvPr/>
        </p:nvCxnSpPr>
        <p:spPr>
          <a:xfrm flipV="1">
            <a:off x="3636783" y="2450997"/>
            <a:ext cx="860270" cy="1932699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3"/>
            <a:endCxn id="28" idx="3"/>
          </p:cNvCxnSpPr>
          <p:nvPr/>
        </p:nvCxnSpPr>
        <p:spPr>
          <a:xfrm flipV="1">
            <a:off x="3636783" y="2450997"/>
            <a:ext cx="860270" cy="255531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7" idx="3"/>
            <a:endCxn id="28" idx="3"/>
          </p:cNvCxnSpPr>
          <p:nvPr/>
        </p:nvCxnSpPr>
        <p:spPr>
          <a:xfrm flipV="1">
            <a:off x="3636783" y="2450997"/>
            <a:ext cx="860270" cy="3079563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0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43"/>
          <p:cNvSpPr/>
          <p:nvPr/>
        </p:nvSpPr>
        <p:spPr>
          <a:xfrm>
            <a:off x="4139952" y="1095595"/>
            <a:ext cx="4320480" cy="206633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67544" y="2753605"/>
            <a:ext cx="1287290" cy="3126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012160" y="1577741"/>
            <a:ext cx="1008112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session</a:t>
            </a:r>
            <a:r>
              <a:rPr lang="zh-CN" altLang="en-US" sz="1000" dirty="0"/>
              <a:t>状态</a:t>
            </a:r>
            <a:r>
              <a:rPr lang="zh-CN" altLang="en-US" sz="1000" dirty="0" smtClean="0"/>
              <a:t>管理</a:t>
            </a:r>
            <a:endParaRPr lang="zh-CN" altLang="en-US" sz="1000" dirty="0"/>
          </a:p>
        </p:txBody>
      </p:sp>
      <p:sp>
        <p:nvSpPr>
          <p:cNvPr id="11" name="圆角矩形 10"/>
          <p:cNvSpPr/>
          <p:nvPr/>
        </p:nvSpPr>
        <p:spPr>
          <a:xfrm>
            <a:off x="6048049" y="2393565"/>
            <a:ext cx="1008112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报文加解密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716016" y="1678868"/>
            <a:ext cx="1008112" cy="36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请求路由</a:t>
            </a:r>
            <a:endParaRPr lang="zh-CN" altLang="en-US" sz="1000" dirty="0"/>
          </a:p>
        </p:txBody>
      </p:sp>
      <p:sp>
        <p:nvSpPr>
          <p:cNvPr id="13" name="圆角矩形 12"/>
          <p:cNvSpPr/>
          <p:nvPr/>
        </p:nvSpPr>
        <p:spPr>
          <a:xfrm>
            <a:off x="4790689" y="2287951"/>
            <a:ext cx="1008112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灰度发布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984801" y="3161930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用户管理</a:t>
            </a:r>
            <a:endParaRPr lang="zh-CN" altLang="en-US" sz="1000" dirty="0"/>
          </a:p>
        </p:txBody>
      </p:sp>
      <p:sp>
        <p:nvSpPr>
          <p:cNvPr id="17" name="圆角矩形 16"/>
          <p:cNvSpPr/>
          <p:nvPr/>
        </p:nvSpPr>
        <p:spPr>
          <a:xfrm>
            <a:off x="7275881" y="1929504"/>
            <a:ext cx="1008112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权限控制</a:t>
            </a:r>
            <a:endParaRPr lang="zh-CN" altLang="en-US" sz="1000" dirty="0"/>
          </a:p>
        </p:txBody>
      </p:sp>
      <p:sp>
        <p:nvSpPr>
          <p:cNvPr id="18" name="圆角矩形 17"/>
          <p:cNvSpPr/>
          <p:nvPr/>
        </p:nvSpPr>
        <p:spPr>
          <a:xfrm>
            <a:off x="2984801" y="3812321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卡管理</a:t>
            </a:r>
            <a:endParaRPr lang="zh-CN" altLang="en-US" sz="1000" dirty="0"/>
          </a:p>
        </p:txBody>
      </p:sp>
      <p:sp>
        <p:nvSpPr>
          <p:cNvPr id="19" name="圆角矩形 18"/>
          <p:cNvSpPr/>
          <p:nvPr/>
        </p:nvSpPr>
        <p:spPr>
          <a:xfrm>
            <a:off x="2984801" y="4453984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交易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987824" y="5151047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交易</a:t>
            </a:r>
            <a:r>
              <a:rPr lang="zh-CN" altLang="en-US" sz="1000" dirty="0"/>
              <a:t>查询</a:t>
            </a:r>
          </a:p>
          <a:p>
            <a:pPr algn="ctr"/>
            <a:endParaRPr lang="zh-CN" altLang="en-US" sz="1000" dirty="0"/>
          </a:p>
        </p:txBody>
      </p:sp>
      <p:sp>
        <p:nvSpPr>
          <p:cNvPr id="51" name="圆角矩形 50"/>
          <p:cNvSpPr/>
          <p:nvPr/>
        </p:nvSpPr>
        <p:spPr>
          <a:xfrm>
            <a:off x="4975155" y="4570433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DB</a:t>
            </a:r>
            <a:endParaRPr lang="zh-CN" altLang="en-US" sz="1000" dirty="0"/>
          </a:p>
        </p:txBody>
      </p:sp>
      <p:sp>
        <p:nvSpPr>
          <p:cNvPr id="52" name="圆角矩形 51"/>
          <p:cNvSpPr/>
          <p:nvPr/>
        </p:nvSpPr>
        <p:spPr>
          <a:xfrm>
            <a:off x="4997659" y="5346108"/>
            <a:ext cx="1080120" cy="39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大数据平台</a:t>
            </a:r>
            <a:endParaRPr lang="zh-CN" altLang="en-US" sz="1000" dirty="0"/>
          </a:p>
        </p:txBody>
      </p:sp>
      <p:cxnSp>
        <p:nvCxnSpPr>
          <p:cNvPr id="67" name="直接箭头连接符 66"/>
          <p:cNvCxnSpPr>
            <a:stCxn id="18" idx="3"/>
            <a:endCxn id="51" idx="1"/>
          </p:cNvCxnSpPr>
          <p:nvPr/>
        </p:nvCxnSpPr>
        <p:spPr>
          <a:xfrm>
            <a:off x="4064921" y="4007382"/>
            <a:ext cx="910234" cy="758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6" idx="3"/>
            <a:endCxn id="51" idx="1"/>
          </p:cNvCxnSpPr>
          <p:nvPr/>
        </p:nvCxnSpPr>
        <p:spPr>
          <a:xfrm>
            <a:off x="4064921" y="3356991"/>
            <a:ext cx="910234" cy="14085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9" idx="3"/>
            <a:endCxn id="51" idx="1"/>
          </p:cNvCxnSpPr>
          <p:nvPr/>
        </p:nvCxnSpPr>
        <p:spPr>
          <a:xfrm>
            <a:off x="4064921" y="4649045"/>
            <a:ext cx="910234" cy="1164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20" idx="3"/>
            <a:endCxn id="52" idx="1"/>
          </p:cNvCxnSpPr>
          <p:nvPr/>
        </p:nvCxnSpPr>
        <p:spPr>
          <a:xfrm>
            <a:off x="4067944" y="5346108"/>
            <a:ext cx="929715" cy="1950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5" idx="0"/>
            <a:endCxn id="44" idx="3"/>
          </p:cNvCxnSpPr>
          <p:nvPr/>
        </p:nvCxnSpPr>
        <p:spPr>
          <a:xfrm flipV="1">
            <a:off x="2861753" y="2859322"/>
            <a:ext cx="1910919" cy="334563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6" idx="0"/>
            <a:endCxn id="44" idx="3"/>
          </p:cNvCxnSpPr>
          <p:nvPr/>
        </p:nvCxnSpPr>
        <p:spPr>
          <a:xfrm flipV="1">
            <a:off x="2858730" y="2859322"/>
            <a:ext cx="1913942" cy="984954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87" idx="0"/>
            <a:endCxn id="44" idx="3"/>
          </p:cNvCxnSpPr>
          <p:nvPr/>
        </p:nvCxnSpPr>
        <p:spPr>
          <a:xfrm flipV="1">
            <a:off x="2858729" y="2859322"/>
            <a:ext cx="1913943" cy="1602983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88" idx="0"/>
            <a:endCxn id="44" idx="3"/>
          </p:cNvCxnSpPr>
          <p:nvPr/>
        </p:nvCxnSpPr>
        <p:spPr>
          <a:xfrm flipV="1">
            <a:off x="2861753" y="2859322"/>
            <a:ext cx="1910919" cy="232368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96136" y="7158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公共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2735681" y="3193885"/>
            <a:ext cx="252143" cy="32621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6" name="圆角矩形 85"/>
          <p:cNvSpPr/>
          <p:nvPr/>
        </p:nvSpPr>
        <p:spPr>
          <a:xfrm>
            <a:off x="2732658" y="3844276"/>
            <a:ext cx="252143" cy="32621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7" name="圆角矩形 86"/>
          <p:cNvSpPr/>
          <p:nvPr/>
        </p:nvSpPr>
        <p:spPr>
          <a:xfrm>
            <a:off x="2732657" y="4462305"/>
            <a:ext cx="252143" cy="32621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8" name="圆角矩形 87"/>
          <p:cNvSpPr/>
          <p:nvPr/>
        </p:nvSpPr>
        <p:spPr>
          <a:xfrm>
            <a:off x="2735681" y="5183002"/>
            <a:ext cx="252143" cy="32621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93" name="直接箭头连接符 92"/>
          <p:cNvCxnSpPr>
            <a:endCxn id="85" idx="1"/>
          </p:cNvCxnSpPr>
          <p:nvPr/>
        </p:nvCxnSpPr>
        <p:spPr>
          <a:xfrm flipV="1">
            <a:off x="1502806" y="3356991"/>
            <a:ext cx="1232875" cy="7815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86" idx="1"/>
          </p:cNvCxnSpPr>
          <p:nvPr/>
        </p:nvCxnSpPr>
        <p:spPr>
          <a:xfrm flipV="1">
            <a:off x="1502806" y="4007382"/>
            <a:ext cx="1229852" cy="1311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endCxn id="87" idx="1"/>
          </p:cNvCxnSpPr>
          <p:nvPr/>
        </p:nvCxnSpPr>
        <p:spPr>
          <a:xfrm>
            <a:off x="1502806" y="4138532"/>
            <a:ext cx="1229851" cy="4868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endCxn id="88" idx="1"/>
          </p:cNvCxnSpPr>
          <p:nvPr/>
        </p:nvCxnSpPr>
        <p:spPr>
          <a:xfrm>
            <a:off x="1502806" y="4138532"/>
            <a:ext cx="1232875" cy="12075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5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95736" y="1222268"/>
            <a:ext cx="88209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Redis  Slave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2" y="4611817"/>
            <a:ext cx="882098" cy="36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Sentinel 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35805" y="1222267"/>
            <a:ext cx="886245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Redis  Master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53707" y="4611819"/>
            <a:ext cx="882098" cy="36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Sentinel 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02070" y="4611818"/>
            <a:ext cx="882098" cy="36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Sentinel 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6" idx="0"/>
            <a:endCxn id="7" idx="2"/>
          </p:cNvCxnSpPr>
          <p:nvPr/>
        </p:nvCxnSpPr>
        <p:spPr>
          <a:xfrm flipV="1">
            <a:off x="1700681" y="1582307"/>
            <a:ext cx="2878247" cy="3029510"/>
          </a:xfrm>
          <a:prstGeom prst="straightConnector1">
            <a:avLst/>
          </a:prstGeom>
          <a:ln w="25400">
            <a:solidFill>
              <a:schemeClr val="accent4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066166" y="2909050"/>
            <a:ext cx="88209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Jedis</a:t>
            </a:r>
            <a:r>
              <a:rPr lang="en-US" altLang="zh-CN" sz="1000" dirty="0" smtClean="0">
                <a:solidFill>
                  <a:schemeClr val="tx1"/>
                </a:solidFill>
              </a:rPr>
              <a:t> Client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9" idx="0"/>
            <a:endCxn id="5" idx="2"/>
          </p:cNvCxnSpPr>
          <p:nvPr/>
        </p:nvCxnSpPr>
        <p:spPr>
          <a:xfrm flipH="1" flipV="1">
            <a:off x="2636785" y="1582308"/>
            <a:ext cx="1057971" cy="3029511"/>
          </a:xfrm>
          <a:prstGeom prst="straightConnector1">
            <a:avLst/>
          </a:prstGeom>
          <a:ln w="25400">
            <a:solidFill>
              <a:schemeClr val="accent4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6" idx="2"/>
            <a:endCxn id="10" idx="2"/>
          </p:cNvCxnSpPr>
          <p:nvPr/>
        </p:nvCxnSpPr>
        <p:spPr>
          <a:xfrm rot="16200000" flipH="1">
            <a:off x="3671900" y="3002033"/>
            <a:ext cx="1" cy="3942438"/>
          </a:xfrm>
          <a:prstGeom prst="curvedConnector3">
            <a:avLst>
              <a:gd name="adj1" fmla="val 22860100000"/>
            </a:avLst>
          </a:prstGeom>
          <a:ln w="25400">
            <a:solidFill>
              <a:srgbClr val="00B050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" idx="3"/>
            <a:endCxn id="9" idx="1"/>
          </p:cNvCxnSpPr>
          <p:nvPr/>
        </p:nvCxnSpPr>
        <p:spPr>
          <a:xfrm>
            <a:off x="2141730" y="4792535"/>
            <a:ext cx="1111977" cy="2"/>
          </a:xfrm>
          <a:prstGeom prst="straightConnector1">
            <a:avLst/>
          </a:prstGeom>
          <a:ln w="25400">
            <a:solidFill>
              <a:srgbClr val="00B050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9" idx="3"/>
            <a:endCxn id="10" idx="1"/>
          </p:cNvCxnSpPr>
          <p:nvPr/>
        </p:nvCxnSpPr>
        <p:spPr>
          <a:xfrm flipV="1">
            <a:off x="4135805" y="4792536"/>
            <a:ext cx="1066265" cy="1"/>
          </a:xfrm>
          <a:prstGeom prst="straightConnector1">
            <a:avLst/>
          </a:prstGeom>
          <a:ln w="25400">
            <a:solidFill>
              <a:srgbClr val="00B050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2" idx="1"/>
            <a:endCxn id="10" idx="0"/>
          </p:cNvCxnSpPr>
          <p:nvPr/>
        </p:nvCxnSpPr>
        <p:spPr>
          <a:xfrm flipH="1">
            <a:off x="5643119" y="3089070"/>
            <a:ext cx="423047" cy="1522748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2" idx="1"/>
            <a:endCxn id="9" idx="0"/>
          </p:cNvCxnSpPr>
          <p:nvPr/>
        </p:nvCxnSpPr>
        <p:spPr>
          <a:xfrm flipH="1">
            <a:off x="3694756" y="3089070"/>
            <a:ext cx="2371410" cy="1522749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12" idx="1"/>
            <a:endCxn id="6" idx="0"/>
          </p:cNvCxnSpPr>
          <p:nvPr/>
        </p:nvCxnSpPr>
        <p:spPr>
          <a:xfrm flipH="1">
            <a:off x="1700681" y="3089070"/>
            <a:ext cx="4365485" cy="1522747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曲线连接符 109"/>
          <p:cNvCxnSpPr>
            <a:stCxn id="12" idx="0"/>
            <a:endCxn id="7" idx="3"/>
          </p:cNvCxnSpPr>
          <p:nvPr/>
        </p:nvCxnSpPr>
        <p:spPr>
          <a:xfrm rot="16200000" flipV="1">
            <a:off x="5011252" y="1413086"/>
            <a:ext cx="1506763" cy="1485165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426799" y="5209455"/>
            <a:ext cx="561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v</a:t>
            </a:r>
            <a:r>
              <a:rPr lang="en-US" altLang="zh-CN" sz="1200" dirty="0" smtClean="0">
                <a:solidFill>
                  <a:srgbClr val="00B050"/>
                </a:solidFill>
              </a:rPr>
              <a:t>ote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18964" y="3429000"/>
            <a:ext cx="751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4"/>
                </a:solidFill>
              </a:rPr>
              <a:t>monitor</a:t>
            </a:r>
            <a:endParaRPr lang="zh-CN" altLang="en-US" sz="1200" dirty="0">
              <a:solidFill>
                <a:schemeClr val="accent4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283350" y="4293096"/>
            <a:ext cx="120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C000"/>
                </a:solidFill>
              </a:rPr>
              <a:t>query master IP &amp; listen event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963960" y="3505797"/>
            <a:ext cx="751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4"/>
                </a:solidFill>
              </a:rPr>
              <a:t>monitor</a:t>
            </a:r>
            <a:endParaRPr lang="zh-CN" altLang="en-US" sz="1200" dirty="0">
              <a:solidFill>
                <a:schemeClr val="accent4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468489" y="3097062"/>
            <a:ext cx="751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4"/>
                </a:solidFill>
              </a:rPr>
              <a:t>monitor</a:t>
            </a:r>
            <a:endParaRPr lang="zh-CN" altLang="en-US" sz="1200" dirty="0">
              <a:solidFill>
                <a:schemeClr val="accent4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442231" y="4736177"/>
            <a:ext cx="561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v</a:t>
            </a:r>
            <a:r>
              <a:rPr lang="en-US" altLang="zh-CN" sz="1200" dirty="0" smtClean="0">
                <a:solidFill>
                  <a:srgbClr val="00B050"/>
                </a:solidFill>
              </a:rPr>
              <a:t>ote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362797" y="4736177"/>
            <a:ext cx="561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v</a:t>
            </a:r>
            <a:r>
              <a:rPr lang="en-US" altLang="zh-CN" sz="1200" dirty="0" smtClean="0">
                <a:solidFill>
                  <a:srgbClr val="00B050"/>
                </a:solidFill>
              </a:rPr>
              <a:t>ote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481101" y="1757880"/>
            <a:ext cx="1026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access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214" name="曲线连接符 213"/>
          <p:cNvCxnSpPr>
            <a:stCxn id="12" idx="0"/>
            <a:endCxn id="5" idx="0"/>
          </p:cNvCxnSpPr>
          <p:nvPr/>
        </p:nvCxnSpPr>
        <p:spPr>
          <a:xfrm rot="16200000" flipV="1">
            <a:off x="3728609" y="130444"/>
            <a:ext cx="1686782" cy="3870430"/>
          </a:xfrm>
          <a:prstGeom prst="curvedConnector3">
            <a:avLst>
              <a:gd name="adj1" fmla="val 136089"/>
            </a:avLst>
          </a:prstGeom>
          <a:ln w="254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5994158" y="960657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access </a:t>
            </a:r>
            <a:r>
              <a:rPr lang="zh-CN" altLang="en-US" sz="1400" dirty="0" smtClean="0">
                <a:solidFill>
                  <a:srgbClr val="FF0000"/>
                </a:solidFill>
              </a:rPr>
              <a:t>当</a:t>
            </a:r>
            <a:r>
              <a:rPr lang="en-US" altLang="zh-CN" sz="1400" dirty="0" smtClean="0">
                <a:solidFill>
                  <a:srgbClr val="FF0000"/>
                </a:solidFill>
              </a:rPr>
              <a:t>jedis</a:t>
            </a:r>
            <a:r>
              <a:rPr lang="zh-CN" altLang="en-US" sz="1400" dirty="0" smtClean="0">
                <a:solidFill>
                  <a:srgbClr val="FF0000"/>
                </a:solidFill>
              </a:rPr>
              <a:t>监听到</a:t>
            </a:r>
            <a:r>
              <a:rPr lang="en-US" altLang="zh-CN" sz="1400" dirty="0" smtClean="0">
                <a:solidFill>
                  <a:srgbClr val="FF0000"/>
                </a:solidFill>
              </a:rPr>
              <a:t>pub/sub</a:t>
            </a:r>
            <a:r>
              <a:rPr lang="zh-CN" altLang="en-US" sz="1400" dirty="0" smtClean="0">
                <a:solidFill>
                  <a:srgbClr val="FF0000"/>
                </a:solidFill>
              </a:rPr>
              <a:t>事件指示</a:t>
            </a:r>
            <a:r>
              <a:rPr lang="en-US" altLang="zh-CN" sz="1400" dirty="0" smtClean="0">
                <a:solidFill>
                  <a:srgbClr val="FF0000"/>
                </a:solidFill>
              </a:rPr>
              <a:t>master</a:t>
            </a:r>
            <a:r>
              <a:rPr lang="zh-CN" altLang="en-US" sz="1400" dirty="0" smtClean="0">
                <a:solidFill>
                  <a:srgbClr val="FF0000"/>
                </a:solidFill>
              </a:rPr>
              <a:t>切换到新的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ip</a:t>
            </a:r>
            <a:r>
              <a:rPr lang="en-US" altLang="zh-CN" sz="1400" dirty="0" smtClean="0">
                <a:solidFill>
                  <a:srgbClr val="FF0000"/>
                </a:solidFill>
              </a:rPr>
              <a:t>(slave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ip</a:t>
            </a:r>
            <a:r>
              <a:rPr lang="en-US" altLang="zh-CN" sz="1400" dirty="0" smtClean="0">
                <a:solidFill>
                  <a:srgbClr val="FF0000"/>
                </a:solidFill>
              </a:rPr>
              <a:t>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223" name="直接箭头连接符 222"/>
          <p:cNvCxnSpPr>
            <a:stCxn id="6" idx="0"/>
            <a:endCxn id="5" idx="2"/>
          </p:cNvCxnSpPr>
          <p:nvPr/>
        </p:nvCxnSpPr>
        <p:spPr>
          <a:xfrm flipV="1">
            <a:off x="1700681" y="1582308"/>
            <a:ext cx="936104" cy="3029509"/>
          </a:xfrm>
          <a:prstGeom prst="straightConnector1">
            <a:avLst/>
          </a:prstGeom>
          <a:ln w="25400">
            <a:solidFill>
              <a:schemeClr val="accent4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>
            <a:stCxn id="9" idx="0"/>
            <a:endCxn id="7" idx="2"/>
          </p:cNvCxnSpPr>
          <p:nvPr/>
        </p:nvCxnSpPr>
        <p:spPr>
          <a:xfrm flipV="1">
            <a:off x="3694756" y="1582307"/>
            <a:ext cx="884172" cy="3029512"/>
          </a:xfrm>
          <a:prstGeom prst="straightConnector1">
            <a:avLst/>
          </a:prstGeom>
          <a:ln w="25400">
            <a:solidFill>
              <a:schemeClr val="accent4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10" idx="0"/>
            <a:endCxn id="5" idx="2"/>
          </p:cNvCxnSpPr>
          <p:nvPr/>
        </p:nvCxnSpPr>
        <p:spPr>
          <a:xfrm flipH="1" flipV="1">
            <a:off x="2636785" y="1582308"/>
            <a:ext cx="3006334" cy="3029510"/>
          </a:xfrm>
          <a:prstGeom prst="straightConnector1">
            <a:avLst/>
          </a:prstGeom>
          <a:ln w="25400">
            <a:solidFill>
              <a:schemeClr val="accent4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10" idx="0"/>
            <a:endCxn id="7" idx="2"/>
          </p:cNvCxnSpPr>
          <p:nvPr/>
        </p:nvCxnSpPr>
        <p:spPr>
          <a:xfrm flipH="1" flipV="1">
            <a:off x="4578928" y="1582307"/>
            <a:ext cx="1064191" cy="3029511"/>
          </a:xfrm>
          <a:prstGeom prst="straightConnector1">
            <a:avLst/>
          </a:prstGeom>
          <a:ln w="25400">
            <a:solidFill>
              <a:schemeClr val="accent4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>
            <a:stCxn id="7" idx="1"/>
            <a:endCxn id="5" idx="3"/>
          </p:cNvCxnSpPr>
          <p:nvPr/>
        </p:nvCxnSpPr>
        <p:spPr>
          <a:xfrm flipH="1">
            <a:off x="3077834" y="1402287"/>
            <a:ext cx="1057971" cy="1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3200162" y="1423809"/>
            <a:ext cx="1064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</a:rPr>
              <a:t>replication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7596336" y="2909050"/>
            <a:ext cx="88209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Java Application 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78" name="直接箭头连接符 277"/>
          <p:cNvCxnSpPr>
            <a:stCxn id="277" idx="1"/>
            <a:endCxn id="12" idx="3"/>
          </p:cNvCxnSpPr>
          <p:nvPr/>
        </p:nvCxnSpPr>
        <p:spPr>
          <a:xfrm flipH="1">
            <a:off x="6948264" y="3089070"/>
            <a:ext cx="648072" cy="0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4083550" y="4206275"/>
            <a:ext cx="120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C000"/>
                </a:solidFill>
              </a:rPr>
              <a:t>query master IP &amp; listen event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5739734" y="3850444"/>
            <a:ext cx="120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C000"/>
                </a:solidFill>
              </a:rPr>
              <a:t>query master IP</a:t>
            </a:r>
          </a:p>
          <a:p>
            <a:r>
              <a:rPr lang="en-US" altLang="zh-CN" sz="1200" dirty="0" smtClean="0">
                <a:solidFill>
                  <a:srgbClr val="FFC000"/>
                </a:solidFill>
              </a:rPr>
              <a:t>&amp; listen event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5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835696" y="1124743"/>
            <a:ext cx="1224136" cy="15121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172.17.138.94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06715" y="1563431"/>
            <a:ext cx="88209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Master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06715" y="2064166"/>
            <a:ext cx="882098" cy="36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Sentinel 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59873" y="1124743"/>
            <a:ext cx="1224136" cy="15101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172.17.138.91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30892" y="1561385"/>
            <a:ext cx="88209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Slave 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30892" y="2062120"/>
            <a:ext cx="882098" cy="36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Sentinel 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148064" y="1124744"/>
            <a:ext cx="1224136" cy="15101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172.17.138.92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19083" y="1561432"/>
            <a:ext cx="88209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Slave 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19083" y="2062167"/>
            <a:ext cx="882098" cy="36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Sentinel 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95736" y="1222268"/>
            <a:ext cx="88209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Redis  Slave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2" y="4611817"/>
            <a:ext cx="882098" cy="36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Sentinel 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35805" y="1222267"/>
            <a:ext cx="886245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Redis  Master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53707" y="4611819"/>
            <a:ext cx="882098" cy="36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Sentinel 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02070" y="4611818"/>
            <a:ext cx="882098" cy="36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Sentinel 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6" idx="0"/>
            <a:endCxn id="7" idx="2"/>
          </p:cNvCxnSpPr>
          <p:nvPr/>
        </p:nvCxnSpPr>
        <p:spPr>
          <a:xfrm flipV="1">
            <a:off x="1700681" y="1582307"/>
            <a:ext cx="2878247" cy="3029510"/>
          </a:xfrm>
          <a:prstGeom prst="straightConnector1">
            <a:avLst/>
          </a:prstGeom>
          <a:ln w="25400">
            <a:solidFill>
              <a:schemeClr val="accent4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066166" y="2909050"/>
            <a:ext cx="88209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Jedis</a:t>
            </a:r>
            <a:r>
              <a:rPr lang="en-US" altLang="zh-CN" sz="1000" dirty="0" smtClean="0">
                <a:solidFill>
                  <a:schemeClr val="tx1"/>
                </a:solidFill>
              </a:rPr>
              <a:t> Client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9" idx="0"/>
            <a:endCxn id="5" idx="2"/>
          </p:cNvCxnSpPr>
          <p:nvPr/>
        </p:nvCxnSpPr>
        <p:spPr>
          <a:xfrm flipH="1" flipV="1">
            <a:off x="2636785" y="1582308"/>
            <a:ext cx="1057971" cy="3029511"/>
          </a:xfrm>
          <a:prstGeom prst="straightConnector1">
            <a:avLst/>
          </a:prstGeom>
          <a:ln w="25400">
            <a:solidFill>
              <a:schemeClr val="accent4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2" idx="1"/>
            <a:endCxn id="10" idx="0"/>
          </p:cNvCxnSpPr>
          <p:nvPr/>
        </p:nvCxnSpPr>
        <p:spPr>
          <a:xfrm flipH="1">
            <a:off x="5643119" y="3089070"/>
            <a:ext cx="423047" cy="1522748"/>
          </a:xfrm>
          <a:prstGeom prst="straightConnector1">
            <a:avLst/>
          </a:prstGeom>
          <a:ln w="25400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2" idx="1"/>
            <a:endCxn id="9" idx="0"/>
          </p:cNvCxnSpPr>
          <p:nvPr/>
        </p:nvCxnSpPr>
        <p:spPr>
          <a:xfrm flipH="1">
            <a:off x="3694756" y="3089070"/>
            <a:ext cx="2371410" cy="1522749"/>
          </a:xfrm>
          <a:prstGeom prst="straightConnector1">
            <a:avLst/>
          </a:prstGeom>
          <a:ln w="25400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12" idx="1"/>
            <a:endCxn id="6" idx="0"/>
          </p:cNvCxnSpPr>
          <p:nvPr/>
        </p:nvCxnSpPr>
        <p:spPr>
          <a:xfrm flipH="1">
            <a:off x="1700681" y="3089070"/>
            <a:ext cx="4365485" cy="1522747"/>
          </a:xfrm>
          <a:prstGeom prst="straightConnector1">
            <a:avLst/>
          </a:prstGeom>
          <a:ln w="25400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曲线连接符 109"/>
          <p:cNvCxnSpPr>
            <a:stCxn id="12" idx="0"/>
            <a:endCxn id="7" idx="3"/>
          </p:cNvCxnSpPr>
          <p:nvPr/>
        </p:nvCxnSpPr>
        <p:spPr>
          <a:xfrm rot="16200000" flipV="1">
            <a:off x="5011252" y="1413086"/>
            <a:ext cx="1506763" cy="1485165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318964" y="3429000"/>
            <a:ext cx="751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4"/>
                </a:solidFill>
              </a:rPr>
              <a:t>monitor</a:t>
            </a:r>
            <a:endParaRPr lang="zh-CN" altLang="en-US" sz="1200" dirty="0">
              <a:solidFill>
                <a:schemeClr val="accent4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283350" y="4293096"/>
            <a:ext cx="120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C000"/>
                </a:solidFill>
              </a:rPr>
              <a:t>query master IP &amp; listen event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963960" y="3505797"/>
            <a:ext cx="751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4"/>
                </a:solidFill>
              </a:rPr>
              <a:t>monitor</a:t>
            </a:r>
            <a:endParaRPr lang="zh-CN" altLang="en-US" sz="1200" dirty="0">
              <a:solidFill>
                <a:schemeClr val="accent4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468489" y="3097062"/>
            <a:ext cx="751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4"/>
                </a:solidFill>
              </a:rPr>
              <a:t>monitor</a:t>
            </a:r>
            <a:endParaRPr lang="zh-CN" altLang="en-US" sz="1200" dirty="0">
              <a:solidFill>
                <a:schemeClr val="accent4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481101" y="1757880"/>
            <a:ext cx="1026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access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223" name="直接箭头连接符 222"/>
          <p:cNvCxnSpPr>
            <a:stCxn id="6" idx="0"/>
            <a:endCxn id="5" idx="2"/>
          </p:cNvCxnSpPr>
          <p:nvPr/>
        </p:nvCxnSpPr>
        <p:spPr>
          <a:xfrm flipV="1">
            <a:off x="1700681" y="1582308"/>
            <a:ext cx="936104" cy="3029509"/>
          </a:xfrm>
          <a:prstGeom prst="straightConnector1">
            <a:avLst/>
          </a:prstGeom>
          <a:ln w="25400">
            <a:solidFill>
              <a:schemeClr val="accent4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>
            <a:stCxn id="9" idx="0"/>
            <a:endCxn id="7" idx="2"/>
          </p:cNvCxnSpPr>
          <p:nvPr/>
        </p:nvCxnSpPr>
        <p:spPr>
          <a:xfrm flipV="1">
            <a:off x="3694756" y="1582307"/>
            <a:ext cx="884172" cy="3029512"/>
          </a:xfrm>
          <a:prstGeom prst="straightConnector1">
            <a:avLst/>
          </a:prstGeom>
          <a:ln w="25400">
            <a:solidFill>
              <a:schemeClr val="accent4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10" idx="0"/>
            <a:endCxn id="5" idx="2"/>
          </p:cNvCxnSpPr>
          <p:nvPr/>
        </p:nvCxnSpPr>
        <p:spPr>
          <a:xfrm flipH="1" flipV="1">
            <a:off x="2636785" y="1582308"/>
            <a:ext cx="3006334" cy="3029510"/>
          </a:xfrm>
          <a:prstGeom prst="straightConnector1">
            <a:avLst/>
          </a:prstGeom>
          <a:ln w="25400">
            <a:solidFill>
              <a:schemeClr val="accent4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10" idx="0"/>
            <a:endCxn id="7" idx="2"/>
          </p:cNvCxnSpPr>
          <p:nvPr/>
        </p:nvCxnSpPr>
        <p:spPr>
          <a:xfrm flipH="1" flipV="1">
            <a:off x="4578928" y="1582307"/>
            <a:ext cx="1064191" cy="3029511"/>
          </a:xfrm>
          <a:prstGeom prst="straightConnector1">
            <a:avLst/>
          </a:prstGeom>
          <a:ln w="25400">
            <a:solidFill>
              <a:schemeClr val="accent4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>
            <a:stCxn id="7" idx="1"/>
            <a:endCxn id="5" idx="3"/>
          </p:cNvCxnSpPr>
          <p:nvPr/>
        </p:nvCxnSpPr>
        <p:spPr>
          <a:xfrm flipH="1">
            <a:off x="3077834" y="1402287"/>
            <a:ext cx="1057971" cy="1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3200162" y="1423809"/>
            <a:ext cx="1064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</a:rPr>
              <a:t>replication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7596336" y="2909050"/>
            <a:ext cx="88209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Java Application 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78" name="直接箭头连接符 277"/>
          <p:cNvCxnSpPr>
            <a:stCxn id="277" idx="1"/>
            <a:endCxn id="12" idx="3"/>
          </p:cNvCxnSpPr>
          <p:nvPr/>
        </p:nvCxnSpPr>
        <p:spPr>
          <a:xfrm flipH="1">
            <a:off x="6948264" y="3089070"/>
            <a:ext cx="648072" cy="0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4083550" y="4206275"/>
            <a:ext cx="120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C000"/>
                </a:solidFill>
              </a:rPr>
              <a:t>query master IP &amp; listen event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5739734" y="3850444"/>
            <a:ext cx="120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C000"/>
                </a:solidFill>
              </a:rPr>
              <a:t>query master IP</a:t>
            </a:r>
          </a:p>
          <a:p>
            <a:r>
              <a:rPr lang="en-US" altLang="zh-CN" sz="1200" dirty="0" smtClean="0">
                <a:solidFill>
                  <a:srgbClr val="FFC000"/>
                </a:solidFill>
              </a:rPr>
              <a:t>&amp; listen event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467</Words>
  <Application>Microsoft Office PowerPoint</Application>
  <PresentationFormat>全屏显示(4:3)</PresentationFormat>
  <Paragraphs>174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戴晓骏</dc:creator>
  <cp:lastModifiedBy>戴晓骏</cp:lastModifiedBy>
  <cp:revision>178</cp:revision>
  <dcterms:created xsi:type="dcterms:W3CDTF">2015-10-16T02:47:51Z</dcterms:created>
  <dcterms:modified xsi:type="dcterms:W3CDTF">2016-02-06T02:14:48Z</dcterms:modified>
</cp:coreProperties>
</file>