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38C4840-2D40-4C7C-9396-D77F8D1F0D93}" type="datetimeFigureOut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2DAA6D6-9446-456F-AD8A-525189DC3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19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879A4-F0AE-4D68-AFC6-30ABCD149AA2}" type="datetime1">
              <a:rPr lang="sr-Latn-CS" smtClean="0"/>
              <a:t>10.8.2015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8B380-CCD4-4110-B740-5988D79D6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7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3C1D8-9A92-44FE-8C0B-8A861973AE65}" type="datetime1">
              <a:rPr lang="sr-Latn-CS" smtClean="0"/>
              <a:t>10.8.2015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604A2-6FDC-4607-A009-9779CF2D5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2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D5922-61C0-4FB3-8581-B517084512DC}" type="datetime1">
              <a:rPr lang="sr-Latn-CS" smtClean="0"/>
              <a:t>10.8.2015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BE215-BC94-49CF-BA0D-F1F11D634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C19E9-67A6-4593-BC23-FE2C72BF6CF0}" type="datetime1">
              <a:rPr lang="sr-Latn-CS" smtClean="0"/>
              <a:t>10.8.2015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D50A6-2D7D-47D0-A324-C5E0D0F85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3D14D-250C-43CD-BD5B-12466AF38340}" type="datetime1">
              <a:rPr lang="sr-Latn-CS" smtClean="0"/>
              <a:t>10.8.2015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B7858-40EC-4D7B-B81E-32E1377E2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1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51B8E-F622-4F33-8538-BFB480D24780}" type="datetime1">
              <a:rPr lang="sr-Latn-CS" smtClean="0"/>
              <a:t>10.8.2015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B9A27-A513-4350-9A7A-CD6FA28A4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2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C0743-2689-43E2-A8BD-FE6E1417DAFF}" type="datetime1">
              <a:rPr lang="sr-Latn-CS" smtClean="0"/>
              <a:t>10.8.2015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B4932-D0CB-4C79-855F-43C8AC53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59F0-6D45-4030-83E7-CFF319D79631}" type="datetime1">
              <a:rPr lang="sr-Latn-CS" smtClean="0"/>
              <a:t>10.8.2015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DA3CE-D2AD-467A-A8BA-18A1DFE32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29BCD-4E1E-4CB0-9806-D7DB6607EFCF}" type="datetime1">
              <a:rPr lang="sr-Latn-CS" smtClean="0"/>
              <a:t>10.8.2015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A061F-3ACF-498A-866F-A39920ED8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2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E11FC-FB94-4318-A397-0F68B6F862C5}" type="datetime1">
              <a:rPr lang="sr-Latn-CS" smtClean="0"/>
              <a:t>10.8.2015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585BE-540A-41EF-91EB-DB64C90C5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06EB8-811C-489A-87B1-EB1804D7DC88}" type="datetime1">
              <a:rPr lang="sr-Latn-CS" smtClean="0"/>
              <a:t>10.8.2015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1ED05-16CF-4570-9A55-463D37874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09E4BAF7-2DB2-4BFC-955C-611FE6BB1605}" type="datetime1">
              <a:rPr lang="sr-Latn-CS" smtClean="0"/>
              <a:t>10.8.2015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6FD110F6-E2D5-4119-BA2D-FF8EE3EE9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CS" smtClean="0"/>
              <a:t>Bezbednost elektronskog poslovanja</a:t>
            </a:r>
            <a:br>
              <a:rPr lang="sr-Latn-CS" smtClean="0"/>
            </a:br>
            <a:r>
              <a:rPr lang="sr-Latn-CS" smtClean="0"/>
              <a:t>-bezbednosni servisi-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801059"/>
              </p:ext>
            </p:extLst>
          </p:nvPr>
        </p:nvGraphicFramePr>
        <p:xfrm>
          <a:off x="228600" y="1828800"/>
          <a:ext cx="8762999" cy="272180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74347"/>
                <a:gridCol w="3379555"/>
                <a:gridCol w="3509097"/>
              </a:tblGrid>
              <a:tr h="278994">
                <a:tc>
                  <a:txBody>
                    <a:bodyPr/>
                    <a:lstStyle/>
                    <a:p>
                      <a:pPr marL="240030" marR="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DIMENZIJE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69240" marR="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PE</a:t>
                      </a:r>
                      <a:r>
                        <a:rPr lang="en-US" sz="1800" b="1" spc="-15">
                          <a:effectLst/>
                        </a:rPr>
                        <a:t>R</a:t>
                      </a:r>
                      <a:r>
                        <a:rPr lang="en-US" sz="1800" b="1">
                          <a:effectLst/>
                        </a:rPr>
                        <a:t>SPEKTI</a:t>
                      </a:r>
                      <a:r>
                        <a:rPr lang="en-US" sz="1800" b="1" spc="-45">
                          <a:effectLst/>
                        </a:rPr>
                        <a:t>V</a:t>
                      </a:r>
                      <a:r>
                        <a:rPr lang="en-US" sz="1800" b="1">
                          <a:effectLst/>
                        </a:rPr>
                        <a:t>A</a:t>
                      </a:r>
                      <a:r>
                        <a:rPr lang="en-US" sz="1800" b="1" spc="-55">
                          <a:effectLst/>
                        </a:rPr>
                        <a:t> </a:t>
                      </a:r>
                      <a:r>
                        <a:rPr lang="en-US" sz="1800" b="1">
                          <a:effectLst/>
                        </a:rPr>
                        <a:t>P</a:t>
                      </a:r>
                      <a:r>
                        <a:rPr lang="en-US" sz="1800" b="1" spc="-25">
                          <a:effectLst/>
                        </a:rPr>
                        <a:t>O</a:t>
                      </a:r>
                      <a:r>
                        <a:rPr lang="en-US" sz="1800" b="1">
                          <a:effectLst/>
                        </a:rPr>
                        <a:t>T</a:t>
                      </a:r>
                      <a:r>
                        <a:rPr lang="en-US" sz="1800" b="1" spc="-10">
                          <a:effectLst/>
                        </a:rPr>
                        <a:t>R</a:t>
                      </a:r>
                      <a:r>
                        <a:rPr lang="en-US" sz="1800" b="1">
                          <a:effectLst/>
                        </a:rPr>
                        <a:t>O</a:t>
                      </a:r>
                      <a:r>
                        <a:rPr lang="en-US" sz="1800" b="1" spc="-5">
                          <a:effectLst/>
                        </a:rPr>
                        <a:t>ŠA</a:t>
                      </a:r>
                      <a:r>
                        <a:rPr lang="en-US" sz="1800" b="1">
                          <a:effectLst/>
                        </a:rPr>
                        <a:t>CA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8300" marR="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PE</a:t>
                      </a:r>
                      <a:r>
                        <a:rPr lang="en-US" sz="1800" b="1" spc="-15">
                          <a:effectLst/>
                        </a:rPr>
                        <a:t>R</a:t>
                      </a:r>
                      <a:r>
                        <a:rPr lang="en-US" sz="1800" b="1">
                          <a:effectLst/>
                        </a:rPr>
                        <a:t>SPEKTI</a:t>
                      </a:r>
                      <a:r>
                        <a:rPr lang="en-US" sz="1800" b="1" spc="-45">
                          <a:effectLst/>
                        </a:rPr>
                        <a:t>V</a:t>
                      </a:r>
                      <a:r>
                        <a:rPr lang="en-US" sz="1800" b="1">
                          <a:effectLst/>
                        </a:rPr>
                        <a:t>A</a:t>
                      </a:r>
                      <a:r>
                        <a:rPr lang="en-US" sz="1800" b="1" spc="-55">
                          <a:effectLst/>
                        </a:rPr>
                        <a:t> </a:t>
                      </a:r>
                      <a:r>
                        <a:rPr lang="en-US" sz="1800" b="1">
                          <a:effectLst/>
                        </a:rPr>
                        <a:t>T</a:t>
                      </a:r>
                      <a:r>
                        <a:rPr lang="en-US" sz="1800" b="1" spc="-10">
                          <a:effectLst/>
                        </a:rPr>
                        <a:t>R</a:t>
                      </a:r>
                      <a:r>
                        <a:rPr lang="en-US" sz="1800" b="1">
                          <a:effectLst/>
                        </a:rPr>
                        <a:t>G</a:t>
                      </a:r>
                      <a:r>
                        <a:rPr lang="en-US" sz="1800" b="1" spc="-10">
                          <a:effectLst/>
                        </a:rPr>
                        <a:t>OV</a:t>
                      </a:r>
                      <a:r>
                        <a:rPr lang="en-US" sz="1800" b="1">
                          <a:effectLst/>
                        </a:rPr>
                        <a:t>CA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810249">
                <a:tc>
                  <a:txBody>
                    <a:bodyPr/>
                    <a:lstStyle/>
                    <a:p>
                      <a:pPr marL="6604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b="1" spc="-20">
                          <a:effectLst/>
                        </a:rPr>
                        <a:t>P</a:t>
                      </a:r>
                      <a:r>
                        <a:rPr lang="en-US" sz="2000" b="1" spc="-5">
                          <a:effectLst/>
                        </a:rPr>
                        <a:t>o</a:t>
                      </a:r>
                      <a:r>
                        <a:rPr lang="en-US" sz="2000" b="1" spc="-10">
                          <a:effectLst/>
                        </a:rPr>
                        <a:t>v</a:t>
                      </a:r>
                      <a:r>
                        <a:rPr lang="en-US" sz="2000" b="1">
                          <a:effectLst/>
                        </a:rPr>
                        <a:t>erlji</a:t>
                      </a:r>
                      <a:r>
                        <a:rPr lang="en-US" sz="2000" b="1" spc="-10">
                          <a:effectLst/>
                        </a:rPr>
                        <a:t>v</a:t>
                      </a:r>
                      <a:r>
                        <a:rPr lang="en-US" sz="2000" b="1">
                          <a:effectLst/>
                        </a:rPr>
                        <a:t>o</a:t>
                      </a:r>
                      <a:r>
                        <a:rPr lang="en-US" sz="2000" b="1" spc="-10">
                          <a:effectLst/>
                        </a:rPr>
                        <a:t>s</a:t>
                      </a:r>
                      <a:r>
                        <a:rPr lang="en-US" sz="2000" b="1">
                          <a:effectLst/>
                        </a:rPr>
                        <a:t>t</a:t>
                      </a:r>
                    </a:p>
                    <a:p>
                      <a:pPr marL="66040" marR="0">
                        <a:lnSpc>
                          <a:spcPts val="10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(</a:t>
                      </a:r>
                      <a:r>
                        <a:rPr lang="en-US" sz="2000" b="1" spc="-10">
                          <a:effectLst/>
                        </a:rPr>
                        <a:t>t</a:t>
                      </a:r>
                      <a:r>
                        <a:rPr lang="en-US" sz="2000" b="1">
                          <a:effectLst/>
                        </a:rPr>
                        <a:t>ajno</a:t>
                      </a:r>
                      <a:r>
                        <a:rPr lang="en-US" sz="2000" b="1" spc="-10">
                          <a:effectLst/>
                        </a:rPr>
                        <a:t>s</a:t>
                      </a:r>
                      <a:r>
                        <a:rPr lang="en-US" sz="2000" b="1">
                          <a:effectLst/>
                        </a:rPr>
                        <a:t>t)</a:t>
                      </a:r>
                      <a:endParaRPr lang="en-US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040" marR="16129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</a:t>
                      </a:r>
                      <a:r>
                        <a:rPr lang="en-US" sz="1800" spc="-1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li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ne</a:t>
                      </a:r>
                      <a:r>
                        <a:rPr lang="en-US" sz="1800" spc="-30">
                          <a:effectLst/>
                        </a:rPr>
                        <a:t>k</a:t>
                      </a:r>
                      <a:r>
                        <a:rPr lang="en-US" sz="1800">
                          <a:effectLst/>
                        </a:rPr>
                        <a:t>o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drugi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osim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onih</a:t>
                      </a:r>
                      <a:r>
                        <a:rPr lang="en-US" sz="1800" spc="-15">
                          <a:effectLst/>
                        </a:rPr>
                        <a:t> </a:t>
                      </a:r>
                      <a:r>
                        <a:rPr lang="en-US" sz="1800" spc="-30">
                          <a:effectLst/>
                        </a:rPr>
                        <a:t>k</a:t>
                      </a:r>
                      <a:r>
                        <a:rPr lang="en-US" sz="1800">
                          <a:effectLst/>
                        </a:rPr>
                        <a:t>ojima su</a:t>
                      </a:r>
                      <a:r>
                        <a:rPr lang="en-US" sz="1800" spc="-1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namenjene</a:t>
                      </a:r>
                      <a:r>
                        <a:rPr lang="en-US" sz="1800" spc="-45">
                          <a:effectLst/>
                        </a:rPr>
                        <a:t> </a:t>
                      </a:r>
                      <a:r>
                        <a:rPr lang="sr-Latn-CS" sz="1800" spc="0" smtClean="0">
                          <a:effectLst/>
                        </a:rPr>
                        <a:t>č</a:t>
                      </a:r>
                      <a:r>
                        <a:rPr lang="en-US" sz="1800" smtClean="0">
                          <a:effectLst/>
                        </a:rPr>
                        <a:t>i</a:t>
                      </a:r>
                      <a:r>
                        <a:rPr lang="en-US" sz="1800" spc="-10" smtClean="0">
                          <a:effectLst/>
                        </a:rPr>
                        <a:t>t</a:t>
                      </a:r>
                      <a:r>
                        <a:rPr lang="en-US" sz="1800" smtClean="0">
                          <a:effectLst/>
                        </a:rPr>
                        <a:t>a</a:t>
                      </a:r>
                      <a:r>
                        <a:rPr lang="en-US" sz="1800" spc="-15" smtClean="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moje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poru</a:t>
                      </a:r>
                      <a:r>
                        <a:rPr lang="en-US" sz="1800" spc="-30">
                          <a:effectLst/>
                        </a:rPr>
                        <a:t>k</a:t>
                      </a:r>
                      <a:r>
                        <a:rPr lang="en-US" sz="1800">
                          <a:effectLst/>
                        </a:rPr>
                        <a:t>e?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040" marR="189865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</a:t>
                      </a:r>
                      <a:r>
                        <a:rPr lang="en-US" sz="1800" spc="-1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li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su</a:t>
                      </a:r>
                      <a:r>
                        <a:rPr lang="en-US" sz="1800" spc="-1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poru</a:t>
                      </a:r>
                      <a:r>
                        <a:rPr lang="en-US" sz="1800" spc="-30">
                          <a:effectLst/>
                        </a:rPr>
                        <a:t>k</a:t>
                      </a:r>
                      <a:r>
                        <a:rPr lang="en-US" sz="1800">
                          <a:effectLst/>
                        </a:rPr>
                        <a:t>e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ili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po</a:t>
                      </a:r>
                      <a:r>
                        <a:rPr lang="en-US" sz="1800" spc="-10">
                          <a:effectLst/>
                        </a:rPr>
                        <a:t>v</a:t>
                      </a:r>
                      <a:r>
                        <a:rPr lang="en-US" sz="1800">
                          <a:effectLst/>
                        </a:rPr>
                        <a:t>erljivi</a:t>
                      </a:r>
                      <a:r>
                        <a:rPr lang="en-US" sz="1800" spc="-3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podaci do</a:t>
                      </a:r>
                      <a:r>
                        <a:rPr lang="en-US" sz="1800" spc="-10">
                          <a:effectLst/>
                        </a:rPr>
                        <a:t>s</a:t>
                      </a:r>
                      <a:r>
                        <a:rPr lang="en-US" sz="1800">
                          <a:effectLst/>
                        </a:rPr>
                        <a:t>tupni</a:t>
                      </a:r>
                      <a:r>
                        <a:rPr lang="en-US" sz="1800" spc="-35">
                          <a:effectLst/>
                        </a:rPr>
                        <a:t> </a:t>
                      </a:r>
                      <a:r>
                        <a:rPr lang="en-US" sz="1800" smtClean="0">
                          <a:effectLst/>
                        </a:rPr>
                        <a:t>neovlaš</a:t>
                      </a:r>
                      <a:r>
                        <a:rPr lang="sr-Latn-CS" sz="1800" smtClean="0">
                          <a:effectLst/>
                        </a:rPr>
                        <a:t>ć</a:t>
                      </a:r>
                      <a:r>
                        <a:rPr lang="en-US" sz="1800" smtClean="0">
                          <a:effectLst/>
                        </a:rPr>
                        <a:t>enim</a:t>
                      </a:r>
                      <a:r>
                        <a:rPr lang="en-US" sz="1800" spc="-55" smtClean="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osobama?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810249">
                <a:tc>
                  <a:txBody>
                    <a:bodyPr/>
                    <a:lstStyle/>
                    <a:p>
                      <a:pPr marL="65405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I</a:t>
                      </a:r>
                      <a:r>
                        <a:rPr lang="en-US" sz="2000" b="1" spc="-10">
                          <a:effectLst/>
                        </a:rPr>
                        <a:t>nt</a:t>
                      </a:r>
                      <a:r>
                        <a:rPr lang="en-US" sz="2000" b="1">
                          <a:effectLst/>
                        </a:rPr>
                        <a:t>egri</a:t>
                      </a:r>
                      <a:r>
                        <a:rPr lang="en-US" sz="2000" b="1" spc="-10">
                          <a:effectLst/>
                        </a:rPr>
                        <a:t>t</a:t>
                      </a:r>
                      <a:r>
                        <a:rPr lang="en-US" sz="2000" b="1" spc="-5">
                          <a:effectLst/>
                        </a:rPr>
                        <a:t>e</a:t>
                      </a:r>
                      <a:r>
                        <a:rPr lang="en-US" sz="2000" b="1">
                          <a:effectLst/>
                        </a:rPr>
                        <a:t>t</a:t>
                      </a:r>
                      <a:endParaRPr lang="en-US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5405" marR="6223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</a:t>
                      </a:r>
                      <a:r>
                        <a:rPr lang="en-US" sz="1800" spc="-1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li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je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i</a:t>
                      </a:r>
                      <a:r>
                        <a:rPr lang="en-US" sz="1800" spc="-5">
                          <a:effectLst/>
                        </a:rPr>
                        <a:t>n</a:t>
                      </a:r>
                      <a:r>
                        <a:rPr lang="en-US" sz="1800" spc="-20">
                          <a:effectLst/>
                        </a:rPr>
                        <a:t>f</a:t>
                      </a:r>
                      <a:r>
                        <a:rPr lang="en-US" sz="1800">
                          <a:effectLst/>
                        </a:rPr>
                        <a:t>ormacija</a:t>
                      </a:r>
                      <a:r>
                        <a:rPr lang="en-US" sz="1800" spc="-45">
                          <a:effectLst/>
                        </a:rPr>
                        <a:t> </a:t>
                      </a:r>
                      <a:r>
                        <a:rPr lang="en-US" sz="1800" spc="-30">
                          <a:effectLst/>
                        </a:rPr>
                        <a:t>k</a:t>
                      </a:r>
                      <a:r>
                        <a:rPr lang="en-US" sz="1800">
                          <a:effectLst/>
                        </a:rPr>
                        <a:t>oju</a:t>
                      </a:r>
                      <a:r>
                        <a:rPr lang="en-US" sz="1800" spc="-1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sam</a:t>
                      </a:r>
                      <a:r>
                        <a:rPr lang="en-US" sz="1800" spc="-1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poslao ili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primio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izmenjena?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5405" marR="60325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</a:t>
                      </a:r>
                      <a:r>
                        <a:rPr lang="en-US" sz="1800" spc="-1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li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su</a:t>
                      </a:r>
                      <a:r>
                        <a:rPr lang="en-US" sz="1800" spc="-1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podaci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izmenjeni</a:t>
                      </a:r>
                      <a:r>
                        <a:rPr lang="en-US" sz="1800" spc="-3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b</a:t>
                      </a:r>
                      <a:r>
                        <a:rPr lang="en-US" sz="1800" spc="-10">
                          <a:effectLst/>
                        </a:rPr>
                        <a:t>e</a:t>
                      </a:r>
                      <a:r>
                        <a:rPr lang="en-US" sz="1800">
                          <a:effectLst/>
                        </a:rPr>
                        <a:t>z</a:t>
                      </a:r>
                      <a:r>
                        <a:rPr lang="en-US" sz="1800" spc="-15">
                          <a:effectLst/>
                        </a:rPr>
                        <a:t> </a:t>
                      </a:r>
                      <a:r>
                        <a:rPr lang="en-US" sz="1800" smtClean="0">
                          <a:effectLst/>
                        </a:rPr>
                        <a:t>odob</a:t>
                      </a:r>
                      <a:r>
                        <a:rPr lang="en-US" sz="1800" spc="-10" smtClean="0">
                          <a:effectLst/>
                        </a:rPr>
                        <a:t>r</a:t>
                      </a:r>
                      <a:r>
                        <a:rPr lang="en-US" sz="1800" smtClean="0">
                          <a:effectLst/>
                        </a:rPr>
                        <a:t>enja</a:t>
                      </a:r>
                      <a:r>
                        <a:rPr lang="en-US" sz="1800">
                          <a:effectLst/>
                        </a:rPr>
                        <a:t>?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Da</a:t>
                      </a:r>
                      <a:r>
                        <a:rPr lang="en-US" sz="1800" spc="-1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li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su</a:t>
                      </a:r>
                      <a:r>
                        <a:rPr lang="en-US" sz="1800" spc="-10">
                          <a:effectLst/>
                        </a:rPr>
                        <a:t> </a:t>
                      </a:r>
                      <a:r>
                        <a:rPr lang="en-US" sz="1800" spc="-10" smtClean="0">
                          <a:effectLst/>
                        </a:rPr>
                        <a:t>t</a:t>
                      </a:r>
                      <a:r>
                        <a:rPr lang="en-US" sz="1800" smtClean="0">
                          <a:effectLst/>
                        </a:rPr>
                        <a:t>a</a:t>
                      </a:r>
                      <a:r>
                        <a:rPr lang="sr-Latn-CS" sz="1800" smtClean="0">
                          <a:effectLst/>
                        </a:rPr>
                        <a:t>č</a:t>
                      </a:r>
                      <a:r>
                        <a:rPr lang="en-US" sz="1800" smtClean="0">
                          <a:effectLst/>
                        </a:rPr>
                        <a:t>ni</a:t>
                      </a:r>
                      <a:r>
                        <a:rPr lang="en-US" sz="1800" spc="-20" smtClean="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podaci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dobijeni od</a:t>
                      </a:r>
                      <a:r>
                        <a:rPr lang="en-US" sz="1800" spc="-10">
                          <a:effectLst/>
                        </a:rPr>
                        <a:t> k</a:t>
                      </a:r>
                      <a:r>
                        <a:rPr lang="en-US" sz="1800">
                          <a:effectLst/>
                        </a:rPr>
                        <a:t>up</a:t>
                      </a:r>
                      <a:r>
                        <a:rPr lang="en-US" sz="1800" spc="-10">
                          <a:effectLst/>
                        </a:rPr>
                        <a:t>c</a:t>
                      </a:r>
                      <a:r>
                        <a:rPr lang="en-US" sz="1800">
                          <a:effectLst/>
                        </a:rPr>
                        <a:t>a?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822314">
                <a:tc>
                  <a:txBody>
                    <a:bodyPr/>
                    <a:lstStyle/>
                    <a:p>
                      <a:pPr marL="65405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</a:rPr>
                        <a:t>Dostupnost</a:t>
                      </a:r>
                      <a:endParaRPr lang="en-US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040" marR="3048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Da</a:t>
                      </a:r>
                      <a:r>
                        <a:rPr lang="en-US" sz="1800" baseline="0" smtClean="0">
                          <a:effectLst/>
                        </a:rPr>
                        <a:t> li mogu pristupiti sajtu banke u svakom trenutku?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Da li je moj</a:t>
                      </a:r>
                      <a:r>
                        <a:rPr lang="en-US" sz="1800" baseline="0" smtClean="0">
                          <a:effectLst/>
                        </a:rPr>
                        <a:t>a usluga dostupna korisniku u svakom trenutku</a:t>
                      </a:r>
                      <a:r>
                        <a:rPr lang="en-US" sz="1800" smtClean="0">
                          <a:effectLst/>
                        </a:rPr>
                        <a:t>?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A1FE4D-E382-40F8-A792-86F8194163C4}" type="datetime1">
              <a:rPr lang="sr-Latn-CS"/>
              <a:pPr>
                <a:defRPr/>
              </a:pPr>
              <a:t>10.8.2015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FCFD4-1A20-4877-A15F-45A75CF79DC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381000" y="5029200"/>
            <a:ext cx="3733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sr-Latn-CS" b="1">
                <a:solidFill>
                  <a:srgbClr val="FF0000"/>
                </a:solidFill>
              </a:rPr>
              <a:t>C</a:t>
            </a:r>
            <a:r>
              <a:rPr lang="sr-Latn-CS"/>
              <a:t>onfidentiality (poverljivost)</a:t>
            </a:r>
          </a:p>
          <a:p>
            <a:pPr eaLnBrk="1" hangingPunct="1"/>
            <a:r>
              <a:rPr lang="sr-Latn-CS" b="1">
                <a:solidFill>
                  <a:srgbClr val="FF0000"/>
                </a:solidFill>
              </a:rPr>
              <a:t>I</a:t>
            </a:r>
            <a:r>
              <a:rPr lang="sr-Latn-CS"/>
              <a:t>ntegrity (integritet)</a:t>
            </a:r>
          </a:p>
          <a:p>
            <a:pPr eaLnBrk="1" hangingPunct="1"/>
            <a:r>
              <a:rPr lang="sr-Latn-CS" b="1" smtClean="0">
                <a:solidFill>
                  <a:srgbClr val="FF0000"/>
                </a:solidFill>
              </a:rPr>
              <a:t>A</a:t>
            </a:r>
            <a:r>
              <a:rPr lang="en-US" smtClean="0"/>
              <a:t>vailability</a:t>
            </a:r>
            <a:r>
              <a:rPr lang="sr-Latn-CS" smtClean="0"/>
              <a:t> (</a:t>
            </a:r>
            <a:r>
              <a:rPr lang="en-US" smtClean="0"/>
              <a:t>dostupnost</a:t>
            </a:r>
            <a:r>
              <a:rPr lang="sr-Latn-CS" smtClean="0"/>
              <a:t>)</a:t>
            </a:r>
            <a:endParaRPr lang="sr-Latn-CS"/>
          </a:p>
          <a:p>
            <a:pPr algn="ctr" eaLnBrk="1" hangingPunct="1"/>
            <a:r>
              <a:rPr lang="sr-Latn-CS" sz="2400" b="1">
                <a:solidFill>
                  <a:srgbClr val="FF0000"/>
                </a:solidFill>
              </a:rPr>
              <a:t>CIA</a:t>
            </a:r>
            <a:endParaRPr lang="sr-Latn-CS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3313" y="5075238"/>
            <a:ext cx="28194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r-Latn-CS"/>
              <a:t>Dva osnovna </a:t>
            </a:r>
            <a:r>
              <a:rPr lang="sr-Latn-CS" b="1"/>
              <a:t>mehanizma</a:t>
            </a:r>
            <a:r>
              <a:rPr lang="sr-Latn-CS"/>
              <a:t>:</a:t>
            </a:r>
          </a:p>
          <a:p>
            <a:pPr marL="285750" indent="-285750">
              <a:buFontTx/>
              <a:buChar char="-"/>
              <a:defRPr/>
            </a:pPr>
            <a:r>
              <a:rPr lang="sr-Latn-CS"/>
              <a:t>šifrovanje (kriptografija)</a:t>
            </a:r>
          </a:p>
          <a:p>
            <a:pPr marL="285750" indent="-285750">
              <a:buFontTx/>
              <a:buChar char="-"/>
              <a:defRPr/>
            </a:pPr>
            <a:r>
              <a:rPr lang="sr-Latn-CS"/>
              <a:t>heš (jednosmerne) funkcije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7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mtClean="0"/>
              <a:t>Digitalni sertifikat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CS" smtClean="0"/>
              <a:t>Ko nam garantuje da dobijeni javni ključ pripada upravo osobi za koju se pošiljalac izdaje?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sr-Latn-CS" smtClean="0"/>
              <a:t>rešenje: digitalni sertifikat - "lična karta" koja potvrđuje identitet pošiljaoca javnog ključa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sr-Latn-CS" smtClean="0"/>
              <a:t>Srbija: tri ustanove izdaju sertifikate: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sr-Latn-CS" smtClean="0"/>
              <a:t>PTT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sr-Latn-CS" smtClean="0"/>
              <a:t>MUP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sr-Latn-CS" smtClean="0"/>
              <a:t>Privredna komora Srbije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sr-Latn-CS" smtClean="0"/>
              <a:t>PTT – nudi i uslugu u vidu vremenskog žiga (predstavlja tačno vreme kada je digitalni potpis kreiran)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F80768-444E-458E-8AC5-1BB559E64BC1}" type="datetime1">
              <a:rPr lang="sr-Latn-CS"/>
              <a:pPr>
                <a:defRPr/>
              </a:pPr>
              <a:t>10.8.2015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AC14A5-4512-4822-9E40-CC74FED4409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471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0"/>
            <a:ext cx="3776663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81600" y="3886200"/>
            <a:ext cx="34290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sr-Latn-CS"/>
              <a:t>Korisnik može i sam generisati parove tajni/javni ključ i sopstvene sertifikate (OpenSSL) - za </a:t>
            </a:r>
            <a:r>
              <a:rPr lang="sr-Latn-CS" i="1" u="sng"/>
              <a:t>lokalnu</a:t>
            </a:r>
            <a:r>
              <a:rPr lang="sr-Latn-CS"/>
              <a:t> upotrebu u internoj mreži (tzv. nekvalifikovani sertifikati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9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mtClean="0"/>
              <a:t>Kriptografija - osnove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4495800"/>
            <a:ext cx="7924800" cy="163036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CS" smtClean="0"/>
              <a:t>Pošiljalac kreira poruku, šifruje je i tako šifrovanu šalje primaocu preko mreže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smtClean="0"/>
              <a:t>Primalac dešifruje primljenu poruku i vraća je u prvobitno stanje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smtClean="0"/>
              <a:t>Pojmovi: otvoreni tekst, ključ, šifrovani tekst, šifrovanje, dešifrovanje</a:t>
            </a:r>
            <a:endParaRPr lang="en-US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sr-Latn-RS" i="1" smtClean="0"/>
              <a:t>šifrovanje i dešifrovanje - mat</a:t>
            </a:r>
            <a:r>
              <a:rPr lang="sr-Latn-CS" i="1" smtClean="0"/>
              <a:t>ematičke operacije</a:t>
            </a:r>
          </a:p>
        </p:txBody>
      </p:sp>
      <p:pic>
        <p:nvPicPr>
          <p:cNvPr id="3994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295400"/>
            <a:ext cx="5957888" cy="304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3BEDCA1-C4DC-4DF4-B791-68725D6AB7AE}" type="datetime1">
              <a:rPr lang="sr-Latn-CS"/>
              <a:pPr>
                <a:defRPr/>
              </a:pPr>
              <a:t>10.8.2015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22A17-78A5-44B5-9B81-EE0C3031766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Kriptografija - osnovni načini šifrovanja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mtClean="0"/>
              <a:t>Šifrovanje tajnim ključem (isti ključ i za šifrovanje i za dešifrovanje)</a:t>
            </a:r>
          </a:p>
          <a:p>
            <a:pPr lvl="1"/>
            <a:r>
              <a:rPr lang="sr-Latn-RS" smtClean="0"/>
              <a:t>brže (troši manje vremena i računarskih resursa)</a:t>
            </a:r>
          </a:p>
          <a:p>
            <a:pPr lvl="1"/>
            <a:r>
              <a:rPr lang="sr-Latn-RS" smtClean="0"/>
              <a:t>problem: dostavljanje ključa drugoj strani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smtClean="0"/>
              <a:t>Šifrovanje javnim ključem (različiti ključevi za šifrovanje i dešifrovanje, međusobno upareni)</a:t>
            </a:r>
          </a:p>
          <a:p>
            <a:pPr lvl="1"/>
            <a:r>
              <a:rPr lang="sr-Latn-RS" smtClean="0"/>
              <a:t>sporije</a:t>
            </a:r>
          </a:p>
          <a:p>
            <a:pPr lvl="1"/>
            <a:r>
              <a:rPr lang="sr-Latn-RS" smtClean="0"/>
              <a:t>javni ključ se može dostaviti drugoj strani otvoreno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E968F-D783-4D66-8151-8F9E388D865F}" type="datetime1">
              <a:rPr lang="sr-Latn-CS" smtClean="0"/>
              <a:pPr>
                <a:defRPr/>
              </a:pPr>
              <a:t>10.8.2015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F684E-15AA-4813-916B-06AB1CC953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RS" smtClean="0"/>
              <a:t>Simetrična kriptografija</a:t>
            </a:r>
            <a:br>
              <a:rPr lang="sr-Latn-RS" smtClean="0"/>
            </a:br>
            <a:r>
              <a:rPr lang="sr-Latn-RS" smtClean="0"/>
              <a:t>-šifrovanje tajnim ključem-</a:t>
            </a:r>
            <a:endParaRPr lang="en-US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685925"/>
            <a:ext cx="6665913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4" name="TextBox 2"/>
          <p:cNvSpPr txBox="1">
            <a:spLocks noChangeArrowheads="1"/>
          </p:cNvSpPr>
          <p:nvPr/>
        </p:nvSpPr>
        <p:spPr bwMode="auto">
          <a:xfrm>
            <a:off x="685800" y="4953000"/>
            <a:ext cx="8153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sr-Latn-CS" sz="2400"/>
              <a:t>Poruka se i šifruje i dešifruje tajnim ključem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sr-Latn-CS" sz="2400"/>
              <a:t>Takav način šifrovanja je brži, ali - kako dostaviti ključeve korisnicima?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4A3BF-D1BD-427C-8034-9D6BB1B96FD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A940DE-B829-4B4B-9BB6-0FF01A9F17A9}" type="datetime1">
              <a:rPr lang="sr-Latn-CS"/>
              <a:pPr>
                <a:defRPr/>
              </a:pPr>
              <a:t>10.8.2015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CS" smtClean="0"/>
              <a:t>Asimetrična kriptografija</a:t>
            </a:r>
            <a:br>
              <a:rPr lang="sr-Latn-CS" smtClean="0"/>
            </a:br>
            <a:r>
              <a:rPr lang="sr-Latn-CS" smtClean="0"/>
              <a:t>-javni i privatni ključ-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5029200"/>
            <a:ext cx="8153400" cy="1524000"/>
          </a:xfrm>
        </p:spPr>
        <p:txBody>
          <a:bodyPr rtlCol="0">
            <a:normAutofit fontScale="77500" lnSpcReduction="2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sr-Latn-CS" smtClean="0"/>
              <a:t>Poruka se šifruje </a:t>
            </a:r>
            <a:r>
              <a:rPr lang="sr-Latn-CS" i="1" smtClean="0"/>
              <a:t>javnim ključem primaoca -</a:t>
            </a:r>
            <a:r>
              <a:rPr lang="sr-Latn-CS" smtClean="0"/>
              <a:t> taj ključ je javno dostupan svim korisnicima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sr-Latn-CS" smtClean="0"/>
              <a:t>Poruka se dešifruje </a:t>
            </a:r>
            <a:r>
              <a:rPr lang="sr-Latn-CS" i="1" smtClean="0"/>
              <a:t>tajnim (privatnim) ključem primaoca - </a:t>
            </a:r>
            <a:r>
              <a:rPr lang="sr-Latn-CS" smtClean="0"/>
              <a:t>taj ključ je dostupan samo vlasniku; poruku može otvoriti samo ona osoba koja ima odgovarajući tajni ključ</a:t>
            </a: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457200" y="1828800"/>
            <a:ext cx="3352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sr-Latn-CS"/>
              <a:t>Ključevi dolaze u paru (generišu se na matematičkim principima - faktorizacija velikih brojeva, teorija prostih brojeva)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sr-Latn-CS"/>
              <a:t>Javni ključ se može lako dobiti ukoliko se poznaje tajni; tajni se ne može otkriti čak i ako se poznaje javni</a:t>
            </a:r>
            <a:endParaRPr lang="en-US"/>
          </a:p>
          <a:p>
            <a:pPr eaLnBrk="1" hangingPunct="1">
              <a:buFont typeface="Arial" pitchFamily="34" charset="0"/>
              <a:buChar char="•"/>
            </a:pPr>
            <a:endParaRPr lang="sr-Latn-C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574FEE-766D-438A-A97D-A6B6F69995B0}" type="datetime1">
              <a:rPr lang="sr-Latn-CS"/>
              <a:pPr>
                <a:defRPr/>
              </a:pPr>
              <a:t>10.8.2015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F7EBC-35FE-450C-9824-6109BFEB6CB2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419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1447800"/>
            <a:ext cx="5137150" cy="34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64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CS" smtClean="0"/>
              <a:t>Tehnološke osnove bezbednosnih servisa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CS" smtClean="0"/>
              <a:t>Heš (engl. hash), tzv. jednosmerne funkcije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sr-Latn-CS" smtClean="0"/>
              <a:t>od poruke promenljive dužine daje specijalnu (heš) vrednost fiksne dužine (128 ili 256 bajta, na primer),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sr-Latn-CS" smtClean="0"/>
              <a:t>čak i najmanja promena originalne poruke dovodi do drastične izmene heš vrednosti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sr-Latn-CS" smtClean="0"/>
              <a:t>dobijanje heš vrednosti od proizvoljne poruke je veoma jednostavno, dok je dobijanje sadržaja poruke od postojeće heš vrednosti praktično nemoguće (slično odnosu jajeta i kajgane)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sr-Latn-CS" smtClean="0"/>
              <a:t>obezbeđuje servis </a:t>
            </a:r>
            <a:r>
              <a:rPr lang="sr-Latn-CS" b="1" smtClean="0"/>
              <a:t>integriteta</a:t>
            </a:r>
            <a:r>
              <a:rPr lang="sr-Latn-CS" smtClean="0"/>
              <a:t> poruke (otkrivanja eventualnog neovlašćenog menjanja poruke)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5B9FE3-749B-4FF5-BA12-A3ECE8A8F27C}" type="datetime1">
              <a:rPr lang="sr-Latn-CS"/>
              <a:pPr>
                <a:defRPr/>
              </a:pPr>
              <a:t>10.8.2015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532B-ABAB-4E7A-948F-6616F8AAC6E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RS" smtClean="0"/>
              <a:t>Šifrovanje i heš funkcija – osnovna razlika</a:t>
            </a:r>
            <a:endParaRPr lang="en-US"/>
          </a:p>
        </p:txBody>
      </p:sp>
      <p:sp>
        <p:nvSpPr>
          <p:cNvPr id="4403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3587750" cy="41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3533775" cy="433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A8D07-3B5F-425F-BD3F-F0D51BD0C2C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94E913-2896-4D4C-8440-A1AB9F5C3588}" type="datetime1">
              <a:rPr lang="sr-Latn-CS"/>
              <a:pPr>
                <a:defRPr/>
              </a:pPr>
              <a:t>10.8.2015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1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CS" smtClean="0"/>
              <a:t>Tehnološke osnove bezbednosnih servisa</a:t>
            </a:r>
            <a:endParaRPr lang="en-US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Latn-CS" smtClean="0"/>
              <a:t>Digitalni potpis</a:t>
            </a:r>
          </a:p>
          <a:p>
            <a:pPr lvl="1" eaLnBrk="1" hangingPunct="1"/>
            <a:r>
              <a:rPr lang="sr-Latn-CS" smtClean="0"/>
              <a:t>kombinacija asimetričnog šifarskog sistema i heš funkcije</a:t>
            </a:r>
          </a:p>
          <a:p>
            <a:pPr lvl="1" eaLnBrk="1" hangingPunct="1"/>
            <a:r>
              <a:rPr lang="sr-Latn-CS" smtClean="0"/>
              <a:t>ekvivalent klasičnog potpisa - obezbeđuje servis identifikacije učesnika u komunikaciji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7FFDA5-9284-44AF-8FEE-FE75097A5517}" type="datetime1">
              <a:rPr lang="sr-Latn-CS"/>
              <a:pPr>
                <a:defRPr/>
              </a:pPr>
              <a:t>10.8.2015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27A1B6-53B5-4D3A-8B22-3ECC6621D8CB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8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mtClean="0"/>
              <a:t>Digitalni potpis</a:t>
            </a:r>
            <a:endParaRPr 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4191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19125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5" name="TextBox 3"/>
          <p:cNvSpPr txBox="1">
            <a:spLocks noChangeArrowheads="1"/>
          </p:cNvSpPr>
          <p:nvPr/>
        </p:nvSpPr>
        <p:spPr bwMode="auto">
          <a:xfrm>
            <a:off x="533400" y="5781675"/>
            <a:ext cx="7772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sr-Latn-CS"/>
              <a:t>Kontrola autentičnosti poruke (neizmenjena heš vrednost-digest), ali i </a:t>
            </a:r>
            <a:r>
              <a:rPr lang="sr-Latn-CS" b="1"/>
              <a:t>identiteta </a:t>
            </a:r>
            <a:r>
              <a:rPr lang="sr-Latn-CS"/>
              <a:t>pošiljaoca (heš vrednost je šifrovana njegovim </a:t>
            </a:r>
            <a:r>
              <a:rPr lang="sr-Latn-CS" b="1"/>
              <a:t>privatnim </a:t>
            </a:r>
            <a:r>
              <a:rPr lang="sr-Latn-CS"/>
              <a:t>ključem)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sr-Latn-CS"/>
              <a:t>CrypTool - odličan (besplatan) program za učenje osnova kriptografije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C56D94-542C-4528-BF3A-19FAE2D8B2FB}" type="datetime1">
              <a:rPr lang="sr-Latn-CS"/>
              <a:pPr>
                <a:defRPr/>
              </a:pPr>
              <a:t>10.8.2015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D2A2D-B479-49CD-AEB2-2225124A0717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8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599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Bezbednost elektronskog poslovanja -bezbednosni servisi-</vt:lpstr>
      <vt:lpstr>Kriptografija - osnove</vt:lpstr>
      <vt:lpstr>Kriptografija - osnovni načini šifrovanja</vt:lpstr>
      <vt:lpstr>Simetrična kriptografija -šifrovanje tajnim ključem-</vt:lpstr>
      <vt:lpstr>Asimetrična kriptografija -javni i privatni ključ-</vt:lpstr>
      <vt:lpstr>Tehnološke osnove bezbednosnih servisa</vt:lpstr>
      <vt:lpstr>Šifrovanje i heš funkcija – osnovna razlika</vt:lpstr>
      <vt:lpstr>Tehnološke osnove bezbednosnih servisa</vt:lpstr>
      <vt:lpstr>Digitalni potpis</vt:lpstr>
      <vt:lpstr>Digitalni sertifikat</vt:lpstr>
    </vt:vector>
  </TitlesOfParts>
  <Company>MPK Sr. Karlovci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Sadržaj</dc:title>
  <dc:creator>Dragan Zujovic</dc:creator>
  <cp:lastModifiedBy>Dragan</cp:lastModifiedBy>
  <cp:revision>25</cp:revision>
  <dcterms:created xsi:type="dcterms:W3CDTF">2013-11-06T11:54:53Z</dcterms:created>
  <dcterms:modified xsi:type="dcterms:W3CDTF">2015-08-10T14:22:45Z</dcterms:modified>
</cp:coreProperties>
</file>