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plantsci.2016.08.004" TargetMode="External" /><Relationship Id="rId3" Type="http://schemas.openxmlformats.org/officeDocument/2006/relationships/hyperlink" Target="https://doi.org/10.1002/ps.4587" TargetMode="External" /><Relationship Id="rId4" Type="http://schemas.openxmlformats.org/officeDocument/2006/relationships/hyperlink" Target="https://doi.org/10.21273/hortsci14653-20" TargetMode="External" /><Relationship Id="rId5" Type="http://schemas.openxmlformats.org/officeDocument/2006/relationships/hyperlink" Target="https://doi.org/10.1078/0176-1617-00300" TargetMode="External" /><Relationship Id="rId6" Type="http://schemas.openxmlformats.org/officeDocument/2006/relationships/hyperlink" Target="https://doi.org/10.1007/bf01204404" TargetMode="External" /><Relationship Id="rId7" Type="http://schemas.openxmlformats.org/officeDocument/2006/relationships/hyperlink" Target="https://doi.org/10.1007/bf01193964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herbivorous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Systemic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 Fife, Gary Knox, Xavier Martini, Mathews Paret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MeSA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MeSA increases when a plant is attacked by herbivores or pathogens, derivative of Salicylic Acid</a:t>
            </a:r>
          </a:p>
          <a:p>
            <a:pPr lvl="1"/>
            <a:r>
              <a:rPr/>
              <a:t>Systemic Acquired Resistance (SAR), protects distant tissues</a:t>
            </a:r>
          </a:p>
          <a:p>
            <a:pPr lvl="1"/>
            <a:r>
              <a:rPr/>
              <a:t>Hypersensitive Response</a:t>
            </a:r>
          </a:p>
          <a:p>
            <a:pPr lvl="1"/>
            <a:r>
              <a:rPr/>
              <a:t>Enduring resistance</a:t>
            </a:r>
          </a:p>
          <a:p>
            <a:pPr lvl="1"/>
            <a:r>
              <a:rPr/>
              <a:t>Pathogen resistance: fungi, bacteria and viral pathogens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SAR-induction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Induce SAR </a:t>
            </a:r>
            <a:r>
              <a:rPr i="1"/>
              <a:t>before</a:t>
            </a:r>
            <a:r>
              <a:rPr/>
              <a:t> RRV infection</a:t>
            </a:r>
          </a:p>
          <a:p>
            <a:pPr lvl="1"/>
            <a:r>
              <a:rPr/>
              <a:t>acibenzolar-S-methyl (ASM), benzothiadiazole</a:t>
            </a:r>
          </a:p>
          <a:p>
            <a:pPr lvl="1"/>
            <a:r>
              <a:rPr/>
              <a:t>ASM used to protect plants from fungal infection</a:t>
            </a:r>
          </a:p>
          <a:p>
            <a:pPr lvl="1"/>
            <a:r>
              <a:rPr/>
              <a:t>Chitinase activity in roses (</a:t>
            </a:r>
            <a:r>
              <a:rPr/>
              <a:t>Suo and Leung 2001</a:t>
            </a:r>
            <a:r>
              <a:rPr/>
              <a:t>)</a:t>
            </a:r>
          </a:p>
          <a:p>
            <a:pPr lvl="1"/>
            <a:r>
              <a:rPr/>
              <a:t>Hypersensitive response and SAR interferes with the ability of eriophyoid mites to feed or grow on induced plants (</a:t>
            </a:r>
            <a:r>
              <a:rPr/>
              <a:t>Bronner et al. 1991</a:t>
            </a:r>
            <a:r>
              <a:rPr/>
              <a:t>, </a:t>
            </a:r>
            <a:r>
              <a:rPr/>
              <a:t>Westphal et al. 1991</a:t>
            </a:r>
            <a:r>
              <a:rPr/>
              <a:t>, </a:t>
            </a:r>
            <a:r>
              <a:rPr/>
              <a:t>1992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SAR-induction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predators?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Predatory mites may still be harmed via direct and indirect effects of SAR-induction Pappas et al. (</a:t>
            </a:r>
            <a:r>
              <a:rPr/>
              <a:t>2017</a:t>
            </a:r>
            <a:r>
              <a:rPr/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Design:</a:t>
            </a:r>
            <a:r>
              <a:rPr/>
              <a:t> </a:t>
            </a:r>
            <a:r>
              <a:rPr/>
              <a:t>ASM</a:t>
            </a:r>
            <a:r>
              <a:rPr/>
              <a:t> </a:t>
            </a:r>
            <a:r>
              <a:rPr/>
              <a:t>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12 weeks, from August to October</a:t>
            </a:r>
          </a:p>
          <a:p>
            <a:pPr lvl="1"/>
            <a:r>
              <a:rPr/>
              <a:t>Griffin and Athens, GA</a:t>
            </a:r>
          </a:p>
          <a:p>
            <a:pPr lvl="1"/>
            <a:r>
              <a:rPr/>
              <a:t>low and high pest pressure</a:t>
            </a:r>
          </a:p>
          <a:p>
            <a:pPr lvl="1"/>
            <a:r>
              <a:rPr/>
              <a:t>Plants inoculated with canes from nearby RRD-infected roses</a:t>
            </a:r>
          </a:p>
          <a:p>
            <a:pPr lvl="1"/>
            <a:r>
              <a:rPr/>
              <a:t>Inoculated 1st and 5th weeks of the experiment</a:t>
            </a:r>
          </a:p>
          <a:p>
            <a:pPr lvl="1"/>
            <a:r>
              <a:rPr/>
              <a:t>48 Pink Double Knock Out® Roses 1 gallon buckets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Treatments:</a:t>
            </a:r>
            <a:r>
              <a:rPr/>
              <a:t> </a:t>
            </a:r>
            <a:r>
              <a:rPr/>
              <a:t>ASM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acibenzolar-S-methyl, ASM (Actigard50WG)</a:t>
            </a:r>
          </a:p>
          <a:p>
            <a:pPr lvl="1"/>
            <a:r>
              <a:rPr/>
              <a:t>Two rates: 50 / (Half rate) and 100 / (High rate)</a:t>
            </a:r>
          </a:p>
          <a:p>
            <a:pPr lvl="1"/>
            <a:r>
              <a:rPr/>
              <a:t>Goal: observe the effects of inducing Systemic Acquired Resistance (SAR) on </a:t>
            </a:r>
            <a:r>
              <a:rPr i="1"/>
              <a:t>P. fructiphilus</a:t>
            </a:r>
          </a:p>
          <a:p>
            <a:pPr lvl="1"/>
            <a:r>
              <a:rPr/>
              <a:t>Griffin had two controls:</a:t>
            </a:r>
          </a:p>
          <a:p>
            <a:pPr lvl="1"/>
            <a:r>
              <a:rPr/>
              <a:t>Kontos (Spirotetramat), label rate (negative control)</a:t>
            </a:r>
          </a:p>
          <a:p>
            <a:pPr lvl="1"/>
            <a:r>
              <a:rPr/>
              <a:t>Water (positive control)</a:t>
            </a:r>
          </a:p>
          <a:p>
            <a:pPr lvl="1"/>
            <a:r>
              <a:rPr/>
              <a:t>Athens had untreated roses and water as negative controls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Collection:</a:t>
            </a:r>
            <a:r>
              <a:rPr/>
              <a:t> </a:t>
            </a:r>
            <a:r>
              <a:rPr/>
              <a:t>ASM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Subset of samples weekly</a:t>
            </a:r>
          </a:p>
          <a:p>
            <a:pPr lvl="1"/>
            <a:r>
              <a:rPr/>
              <a:t>Each rose plant has been sampled three times.</a:t>
            </a:r>
          </a:p>
          <a:p>
            <a:pPr lvl="1"/>
            <a:r>
              <a:rPr/>
              <a:t>Rose/rosebud cuttings ~10 cm</a:t>
            </a:r>
          </a:p>
          <a:p>
            <a:pPr lvl="1"/>
            <a:r>
              <a:rPr/>
              <a:t>Samples in 50 mL centrifuge tubes</a:t>
            </a:r>
          </a:p>
          <a:p>
            <a:pPr lvl="1"/>
            <a:r>
              <a:rPr/>
              <a:t>Washing methods of Monfreda et al. (</a:t>
            </a:r>
            <a:r>
              <a:rPr/>
              <a:t>2007</a:t>
            </a:r>
            <a:r>
              <a:rPr/>
              <a:t>)</a:t>
            </a:r>
          </a:p>
          <a:p>
            <a:pPr lvl="1"/>
            <a:r>
              <a:rPr/>
              <a:t>Counted eriophyoid mites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Design:</a:t>
            </a:r>
            <a:r>
              <a:rPr/>
              <a:t> </a:t>
            </a:r>
            <a:r>
              <a:rPr/>
              <a:t>IPM</a:t>
            </a:r>
            <a:r>
              <a:rPr/>
              <a:t> </a:t>
            </a:r>
            <a:r>
              <a:rPr/>
              <a:t>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 to October simultaneously in Griffin, GA and Athens, GA. The Athens site will be given 96 Pink Double Knock Out® Roses (Star Roses and Plants, West Grove, PA, USA), while Griffin will use 54 roses due to the smaller plot area available. Bare root roses will be planted 2 months before the trials begin to allow new flush to form. Rose planting media and environmental conditions will be the same as previously described.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ASM (Actigard 50WG) and SP2700, (Ninja, SePro)</a:t>
            </a:r>
          </a:p>
          <a:p>
            <a:pPr lvl="1"/>
            <a:r>
              <a:rPr i="1"/>
              <a:t>A. swirskii</a:t>
            </a:r>
            <a:r>
              <a:rPr/>
              <a:t> 2 mini sachets with hooks sachets per rose</a:t>
            </a:r>
          </a:p>
          <a:p>
            <a:pPr lvl="1"/>
            <a:r>
              <a:rPr/>
              <a:t>ASM + </a:t>
            </a:r>
            <a:r>
              <a:rPr i="1"/>
              <a:t>A. swirskii</a:t>
            </a:r>
          </a:p>
          <a:p>
            <a:pPr lvl="1"/>
            <a:r>
              <a:rPr/>
              <a:t>Kontos - spirotetramat acaricide as a negative control</a:t>
            </a:r>
          </a:p>
          <a:p>
            <a:pPr lvl="1"/>
            <a:r>
              <a:rPr/>
              <a:t>Water - a positive control</a:t>
            </a:r>
          </a:p>
          <a:p>
            <a:pPr lvl="1"/>
            <a:r>
              <a:rPr/>
              <a:t>12 weeks, mites applied on the 1st, 5th and 9th week</a:t>
            </a:r>
          </a:p>
          <a:p>
            <a:pPr lvl="1"/>
            <a:r>
              <a:rPr/>
              <a:t>Two blocks, 10 plots, 12 roses/plot w/buffer, six roses treated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2018</a:t>
            </a:r>
          </a:p>
        </p:txBody>
      </p:sp>
      <p:pic>
        <p:nvPicPr>
          <p:cNvPr descr="fig:  figure/rrv_asm_plot_2018_griff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Acibenzolar-S-Methyl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inducing</a:t>
            </a:r>
            <a:r>
              <a:rPr/>
              <a:t> </a:t>
            </a:r>
            <a:r>
              <a:rPr/>
              <a:t>Systemic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Resistance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Griffin,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weeks: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/L</a:t>
            </a:r>
            <a:r>
              <a:rPr/>
              <a:t> </a:t>
            </a:r>
            <a:r>
              <a:rPr/>
              <a:t>(High</a:t>
            </a:r>
            <a:r>
              <a:rPr/>
              <a:t> </a:t>
            </a:r>
            <a:r>
              <a:rPr/>
              <a:t>rate),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</a:t>
            </a:r>
            <a:r>
              <a:rPr/>
              <a:t> </a:t>
            </a:r>
            <a:r>
              <a:rPr/>
              <a:t>/L</a:t>
            </a:r>
            <a:r>
              <a:rPr/>
              <a:t> </a:t>
            </a:r>
            <a:r>
              <a:rPr/>
              <a:t>(Half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Turquoise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Kontos</a:t>
            </a:r>
            <a:r>
              <a:rPr/>
              <a:t> </a:t>
            </a:r>
            <a:r>
              <a:rPr/>
              <a:t>(Label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2019</a:t>
            </a:r>
          </a:p>
        </p:txBody>
      </p:sp>
      <p:pic>
        <p:nvPicPr>
          <p:cNvPr descr="fig:  figure/rrv_asm_plot_2019_griff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11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Acibenzolar-S-Methyl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inducing</a:t>
            </a:r>
            <a:r>
              <a:rPr/>
              <a:t> </a:t>
            </a:r>
            <a:r>
              <a:rPr/>
              <a:t>Systemic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Resistance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Griffin,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weeks: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/L</a:t>
            </a:r>
            <a:r>
              <a:rPr/>
              <a:t> </a:t>
            </a:r>
            <a:r>
              <a:rPr/>
              <a:t>(High</a:t>
            </a:r>
            <a:r>
              <a:rPr/>
              <a:t> </a:t>
            </a:r>
            <a:r>
              <a:rPr/>
              <a:t>rate),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/L</a:t>
            </a:r>
            <a:r>
              <a:rPr/>
              <a:t> </a:t>
            </a:r>
            <a:r>
              <a:rPr/>
              <a:t>(Half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Turquoise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Kontos</a:t>
            </a:r>
            <a:r>
              <a:rPr/>
              <a:t> </a:t>
            </a:r>
            <a:r>
              <a:rPr/>
              <a:t>(Label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Phyllocoptes</a:t>
            </a:r>
            <a:r>
              <a:rPr i="1"/>
              <a:t> </a:t>
            </a:r>
            <a:r>
              <a:rPr i="1"/>
              <a:t>fructiphilus</a:t>
            </a:r>
            <a:r>
              <a:rPr/>
              <a:t> </a:t>
            </a:r>
            <a:r>
              <a:rPr/>
              <a:t>Keifer</a:t>
            </a:r>
            <a:r>
              <a:rPr/>
              <a:t> </a:t>
            </a:r>
            <a:r>
              <a:rPr/>
              <a:t>(Trombidiformes:</a:t>
            </a:r>
            <a:r>
              <a:rPr/>
              <a:t> </a:t>
            </a:r>
            <a:r>
              <a:rPr/>
              <a:t>Eriophyidae)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Feeds on plants in the genus </a:t>
            </a:r>
            <a:r>
              <a:rPr i="1"/>
              <a:t>Rosa</a:t>
            </a:r>
          </a:p>
          <a:p>
            <a:pPr lvl="1"/>
            <a:r>
              <a:rPr/>
              <a:t>Vector for Rose Rosette Virus (RRV)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Collection:</a:t>
            </a:r>
            <a:r>
              <a:rPr/>
              <a:t> </a:t>
            </a:r>
            <a:r>
              <a:rPr/>
              <a:t>IPM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Cuttings taken weekly from six treated roses</a:t>
            </a:r>
          </a:p>
          <a:p>
            <a:pPr lvl="1"/>
            <a:r>
              <a:rPr/>
              <a:t>Three flowers (buds if no flowers present)</a:t>
            </a:r>
          </a:p>
          <a:p>
            <a:pPr lvl="1"/>
            <a:r>
              <a:rPr/>
              <a:t>~18 flowers/buds per bottle for each plot</a:t>
            </a:r>
          </a:p>
          <a:p>
            <a:pPr lvl="1"/>
            <a:r>
              <a:rPr/>
              <a:t>Bottles with 95% EtOH</a:t>
            </a:r>
          </a:p>
          <a:p>
            <a:pPr lvl="1"/>
            <a:r>
              <a:rPr/>
              <a:t>Sieves to separate mites from the plant tissues.</a:t>
            </a:r>
          </a:p>
          <a:p>
            <a:pPr lvl="1"/>
            <a:r>
              <a:rPr/>
              <a:t>Plant tissues dried ~48 hrs at 50 °C, weighed</a:t>
            </a:r>
          </a:p>
          <a:p>
            <a:pPr lvl="1"/>
            <a:r>
              <a:rPr i="1"/>
              <a:t>A. swirskii</a:t>
            </a:r>
            <a:r>
              <a:rPr/>
              <a:t> applied on the 1st, 5th and 9th week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Treatments:</a:t>
            </a:r>
            <a:r>
              <a:rPr/>
              <a:t> </a:t>
            </a:r>
            <a:r>
              <a:rPr/>
              <a:t>IPM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Water - Control</a:t>
            </a:r>
          </a:p>
          <a:p>
            <a:pPr lvl="1"/>
            <a:r>
              <a:rPr/>
              <a:t>Actigard - 100 mg/L</a:t>
            </a:r>
          </a:p>
          <a:p>
            <a:pPr lvl="1"/>
            <a:r>
              <a:rPr/>
              <a:t>Ninja - label rate</a:t>
            </a:r>
          </a:p>
          <a:p>
            <a:pPr lvl="1"/>
            <a:r>
              <a:rPr/>
              <a:t>Kontos - label rate</a:t>
            </a:r>
          </a:p>
          <a:p>
            <a:pPr lvl="1"/>
            <a:r>
              <a:rPr i="1"/>
              <a:t>A. swirskii</a:t>
            </a:r>
            <a:r>
              <a:rPr/>
              <a:t> (one sachet per rose treated)</a:t>
            </a:r>
          </a:p>
          <a:p>
            <a:pPr lvl="1"/>
            <a:r>
              <a:rPr i="1"/>
              <a:t>A. swirskii</a:t>
            </a:r>
            <a:r>
              <a:rPr/>
              <a:t> + Ninja (one sachet per rose treated, label rate)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Design:</a:t>
            </a:r>
            <a:r>
              <a:rPr/>
              <a:t> </a:t>
            </a:r>
            <a:r>
              <a:rPr/>
              <a:t>IPM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Athens</a:t>
            </a:r>
          </a:p>
        </p:txBody>
      </p:sp>
      <p:pic>
        <p:nvPicPr>
          <p:cNvPr descr="fig:  figure/rrv_ipm_plot_map_2019_athe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544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Pest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Athens,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Actigard50WG,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Kontos,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</a:t>
            </a:r>
            <a:r>
              <a:rPr/>
              <a:t> </a:t>
            </a:r>
            <a:r>
              <a:rPr/>
              <a:t>sachets,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SP2700</a:t>
            </a:r>
            <a:r>
              <a:rPr/>
              <a:t> </a:t>
            </a:r>
            <a:r>
              <a:rPr/>
              <a:t>(Trade</a:t>
            </a:r>
            <a:r>
              <a:rPr/>
              <a:t> </a:t>
            </a:r>
            <a:r>
              <a:rPr/>
              <a:t>name:</a:t>
            </a:r>
            <a:r>
              <a:rPr/>
              <a:t> </a:t>
            </a:r>
            <a:r>
              <a:rPr/>
              <a:t>Ninja,</a:t>
            </a:r>
            <a:r>
              <a:rPr/>
              <a:t> </a:t>
            </a:r>
            <a:r>
              <a:rPr/>
              <a:t>SePro),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Ninja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Design:</a:t>
            </a:r>
            <a:r>
              <a:rPr/>
              <a:t> </a:t>
            </a:r>
            <a:r>
              <a:rPr/>
              <a:t>IPM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Griffin</a:t>
            </a:r>
          </a:p>
        </p:txBody>
      </p:sp>
      <p:pic>
        <p:nvPicPr>
          <p:cNvPr descr="fig:  figure/rrv_ipm_plot_map_2019_griff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Pest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Griffin,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Actigard50WG,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Kontos,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</a:t>
            </a:r>
            <a:r>
              <a:rPr/>
              <a:t> </a:t>
            </a:r>
            <a:r>
              <a:rPr/>
              <a:t>sachets,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SP2700</a:t>
            </a:r>
            <a:r>
              <a:rPr/>
              <a:t> </a:t>
            </a:r>
            <a:r>
              <a:rPr/>
              <a:t>(Trade</a:t>
            </a:r>
            <a:r>
              <a:rPr/>
              <a:t> </a:t>
            </a:r>
            <a:r>
              <a:rPr/>
              <a:t>name:</a:t>
            </a:r>
            <a:r>
              <a:rPr/>
              <a:t> </a:t>
            </a:r>
            <a:r>
              <a:rPr/>
              <a:t>Ninja,</a:t>
            </a:r>
            <a:r>
              <a:rPr/>
              <a:t> </a:t>
            </a:r>
            <a:r>
              <a:rPr/>
              <a:t>SePro),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Ninja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Design:</a:t>
            </a:r>
            <a:r>
              <a:rPr/>
              <a:t> </a:t>
            </a:r>
            <a:r>
              <a:rPr/>
              <a:t>IPM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Tallahassee</a:t>
            </a:r>
          </a:p>
        </p:txBody>
      </p:sp>
      <p:pic>
        <p:nvPicPr>
          <p:cNvPr descr="fig:  asa-presentation-2021-denve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Integrated</a:t>
            </a:r>
            <a:r>
              <a:rPr/>
              <a:t> </a:t>
            </a:r>
            <a:r>
              <a:rPr/>
              <a:t>Pest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Tallahassee,</a:t>
            </a:r>
            <a:r>
              <a:rPr/>
              <a:t> </a:t>
            </a:r>
            <a:r>
              <a:rPr/>
              <a:t>FL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treatments:</a:t>
            </a:r>
            <a:r>
              <a:rPr/>
              <a:t> </a:t>
            </a:r>
            <a:r>
              <a:rPr/>
              <a:t>Water,</a:t>
            </a:r>
            <a:r>
              <a:rPr/>
              <a:t> </a:t>
            </a:r>
            <a:r>
              <a:rPr/>
              <a:t>Actigard50WG,</a:t>
            </a:r>
            <a:r>
              <a:rPr/>
              <a:t> </a:t>
            </a:r>
            <a:r>
              <a:rPr/>
              <a:t>Kontos,</a:t>
            </a:r>
            <a:r>
              <a:rPr/>
              <a:t> 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</a:t>
            </a:r>
            <a:r>
              <a:rPr/>
              <a:t> </a:t>
            </a:r>
            <a:r>
              <a:rPr/>
              <a:t>sachets,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Actigard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Results</a:t>
            </a:r>
          </a:p>
          <a:p>
            <a:pPr lvl="0" marL="0" indent="0">
              <a:buNone/>
            </a:pPr>
            <a:r>
              <a:rPr/>
              <a:t>Combining predatory mites with a SAR-inducer was as effective as the miticide alone, and controlled herbivorous mite populations more than either SAR-induction or predatory mites alone</a:t>
            </a:r>
          </a:p>
        </p:txBody>
      </p:sp>
    </p:spTree>
  </p:cSld>
</p:sld>
</file>

<file path=ppt/slides/slide2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pic><p:nvPicPr><p:cNvPr descr="fig:

figure/actigard_graph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SAR-induction</a:t></a:r><a:r><a:rPr /><a:t> </a:t></a:r><a:r><a:rPr /><a:t>trials</a:t></a:r><a:r><a:rPr /><a:t> </a:t></a:r><a:r><a:rPr /><a:t>on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</a:t></a:r><a:r><a:rPr /><a:t> </a:t></a:r><a:r><a:rPr /><a:t>to</a:t></a:r><a:r><a:rPr /><a:t> </a:t></a:r><a:r><a:rPr /><a:t>control</a:t></a:r><a:r><a:rPr /><a:t> </a:t></a:r><a:r><a:rPr /><a:t> </a:t></a:r><a:r><a:rPr /><a:t>in</a:t></a:r><a:r><a:rPr /><a:t> </a:t></a:r><a:r><a:rPr /><a:t>Athens</a:t></a:r><a:r><a:rPr /><a:t> </a:t></a:r><a:r><a:rPr /><a:t>and</a:t></a:r><a:r><a:rPr /><a:t> </a:t></a:r><a:r><a:rPr /><a:t>Griffin,</a:t></a:r><a:r><a:rPr /><a:t> </a:t></a:r><a:r><a:rPr /><a:t>GA.</a:t></a:r><a:r><a:rPr /><a:t> </a:t></a:r><a:r><a:rPr /><a:t>Statistical</a:t></a:r><a:r><a:rPr /><a:t> </a:t></a:r><a:r><a:rPr /><a:t>significance</a:t></a:r><a:r><a:rPr /><a:t> </a:t></a:r><a:r><a:rPr /><a:t>was</a:t></a:r><a:r><a:rPr /><a:t> </a:t></a:r><a:r><a:rPr /><a:t>determined</a:t></a:r><a:r><a:rPr /><a:t> </a:t></a:r><a:r><a:rPr /><a:t>using</a:t></a:r><a:r><a:rPr /><a:t> </a:t></a:r><a:r><a:rPr /><a:t>Tukey</a:t></a:r><a:r><a:rPr /><a:t> </a:t></a:r><a:r><a:rPr /><a:t>contrasts</a:t></a:r><a:r><a:rPr /><a:t> </a:t></a:r><a:r><a:rPr /><a:t>for</a:t></a:r><a:r><a:rPr /><a:t> </a:t></a:r><a:r><a:rPr /><a:t>multiple</a:t></a:r><a:r><a:rPr /><a:t> </a:t></a:r><a:r><a:rPr /><a:t>Comparisons</a:t></a:r><a:r><a:rPr /><a:t> </a:t></a:r><a:r><a:rPr /><a:t>of</a:t></a:r><a:r><a:rPr /><a:t> </a:t></a:r><a:r><a:rPr /><a:t>means.</a:t></a:r><a:r><a:rPr /><a:t> </a:t></a:r><a:r><a:rPr /><a:t>Groups</a:t></a:r><a:r><a:rPr /><a:t> </a:t></a:r><a:r><a:rPr /><a:t>which</a:t></a:r><a:r><a:rPr /><a:t> </a:t></a:r><a:r><a:rPr /><a:t>share</a:t></a:r><a:r><a:rPr /><a:t> </a:t></a:r><a:r><a:rPr /><a:t>letters</a:t></a:r><a:r><a:rPr /><a:t> </a:t></a:r><a:r><a:rPr /><a:t>are</a:t></a:r><a:r><a:rPr /><a:t> </a:t></a:r><a:r><a:rPr /><a:t>not</a:t></a:r><a:r><a:rPr /><a:t> </a:t></a:r><a:r><a:rPr /><a:t>statistically</a:t></a:r><a:r><a:rPr /><a:t> </a:t></a:r><a:r><a:rPr /><a:t>different</a:t></a:r><a:r><a:rPr /><a:t> </a:t></a:r><a:r><a:rPr /><a:t>from</a:t></a:r><a:r><a:rPr /><a:t> </a:t></a:r><a:r><a:rPr /><a:t>one</a:t></a:r><a:r><a:rPr /><a:t> </a:t></a:r><a:r><a:rPr /><a:t>another.</a:t></a:r><a:r><a:rPr /><a:t> </a:t></a:r><a14:m><m:oMath xmlns:m="http://schemas.openxmlformats.org/officeDocument/2006/math"><m:r><m:t>α</m:t></m:r><m:r><m:rPr><m:sty m:val="p" /></m:rPr><m:t>=</m:t></m:r><m:r><m:t>0.05</m:t></m:r></m:oMath></a14:m><a:r><a:rPr /><a:t>.</a:t></a:r><a:r><a:rPr /><a:t> </a:t></a:r><a:r><a:rPr /><a:t>water</a:t></a:r><a:r><a:rPr /><a:t> </a:t></a:r><a:r><a:rPr /><a:t>=</a:t></a:r><a:r><a:rPr /><a:t> </a:t></a:r><a:r><a:rPr /><a:t>Water</a:t></a:r><a:r><a:rPr /><a:t> </a:t></a:r><a:r><a:rPr /><a:t>Control,</a:t></a:r><a:r><a:rPr /><a:t> </a:t></a:r><a:r><a:rPr /><a:t>High</a:t></a:r><a:r><a:rPr /><a:t> </a:t></a:r><a:r><a:rPr /><a:t>=</a:t></a:r><a:r><a:rPr /><a:t> </a:t></a:r><a:r><a:rPr /><a:t>100</a:t></a:r><a:r><a:rPr /><a:t> </a:t></a:r><a:r><a:rPr /><a:t>/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low</a:t></a:r><a:r><a:rPr /><a:t> </a:t></a:r><a:r><a:rPr /><a:t>=</a:t></a:r><a:r><a:rPr /><a:t> </a:t></a:r><a:r><a:rPr /><a:t>50</a:t></a:r><a:r><a:rPr /><a:t> </a:t></a:r><a:r><a:rPr /><a:t>/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kontos</a:t></a:r><a:r><a:rPr /><a:t> </a:t></a:r><a:r><a:rPr /><a:t>=</a:t></a:r><a:r><a:rPr /><a:t> </a:t></a:r><a:r><a:rPr /><a:t>Kontos®</a:t></a:r><a:r><a:rPr /><a:t> </a:t></a:r><a:r><a:rPr /><a:t>Miticide</a:t></a:r><a:r><a:rPr /><a:t> </a:t></a:r><a:r><a:rPr /><a:t>Insecticide</a:t></a:r><a:r><a:rPr /><a:t> </a:t></a:r><a:r><a:rPr /><a:t>-</a:t></a:r><a:r><a:rPr /><a:t> </a:t></a:r><a:r><a:rPr /><a:t>Spirotetramat</a:t></a:r><a:r><a:rPr /><a:t> </a:t></a:r><a:r><a:rPr /><a:t>(Bayer</a:t></a:r><a:r><a:rPr /><a:t> </a:t></a:r><a:r><a:rPr /><a:t>Corporation,</a:t></a:r><a:r><a:rPr /><a:t> </a:t></a:r><a:r><a:rPr /><a:t>Whippany,</a:t></a:r><a:r><a:rPr /><a:t> </a:t></a:r><a:r><a:rPr /><a:t>New</a:t></a:r><a:r><a:rPr /><a:t> </a:t></a:r><a:r><a:rPr /><a:t>Jersey,</a:t></a:r><a:r><a:rPr /><a:t> </a:t></a:r><a:r><a:rPr /><a:t>USA),</a:t></a:r><a:r><a:rPr /><a:t> </a:t></a:r><a:r><a:rPr /><a:t>untreated</a:t></a:r><a:r><a:rPr /><a:t> </a:t></a:r><a:r><a:rPr /><a:t>=</a:t></a:r><a:r><a:rPr /><a:t> </a:t></a:r><a:r><a:rPr /><a:t>No</a:t></a:r><a:r><a:rPr /><a:t> </a:t></a:r><a:r><a:rPr /><a:t>treatment.</a:t></a:r><a:r><a:rPr /><a:t> </a:t></a:r><a:r><a:rPr /><a:t>All</a:t></a:r><a:r><a:rPr /><a:t> </a:t></a:r><a:r><a:rPr /><a:t>products</a:t></a:r><a:r><a:rPr /><a:t> </a:t></a:r><a:r><a:rPr /><a:t>were</a:t></a:r><a:r><a:rPr /><a:t> </a:t></a:r><a:r><a:rPr /><a:t>applied</a:t></a:r><a:r><a:rPr /><a:t> </a:t></a:r><a:r><a:rPr /><a:t>for</a:t></a:r><a:r><a:rPr /><a:t> </a:t></a:r><a:r><a:rPr /><a:t>12</a:t></a:r><a:r><a:rPr /><a:t> </a:t></a:r><a:r><a:rPr /><a:t>weeks.</a:t></a:r><a:r><a:rPr /><a:t> </a:t></a:r><a:r><a:rPr /><a:t>Flower</a:t></a:r><a:r><a:rPr /><a:t> </a:t></a:r><a:r><a:rPr /><a:t>cuttings</a:t></a:r><a:r><a:rPr /><a:t> </a:t></a:r><a:r><a:rPr /><a:t>were</a:t></a:r><a:r><a:rPr /><a:t> </a:t></a:r><a:r><a:rPr /><a:t>taken</a:t></a:r><a:r><a:rPr /><a:t> </a:t></a:r><a:r><a:rPr /><a:t>weekly</a:t></a:r><a:r><a:rPr /><a:t> </a:t></a:r><a:r><a:rPr /><a:t>to</a:t></a:r><a:r><a:rPr /><a:t> </a:t></a:r><a:r><a:rPr /><a:t>record</a:t></a:r><a:r><a:rPr /><a:t> </a:t></a:r><a:r><a:rPr /><a:t>the</a:t></a:r><a:r><a:rPr /><a:t> </a:t></a:r><a:r><a:rPr /><a:t>numbers</a:t></a:r><a:r><a:rPr /><a:t> </a:t></a:r><a:r><a:rPr /><a:t>of</a:t></a:r><a:r><a:rPr /><a:t> </a:t></a:r><a:r><a:rPr /><a:t>herbivorous</a:t></a:r><a:r><a:rPr /><a:t> </a:t></a:r><a:r><a:rPr /><a:t>mites.</a:t></a:r></a:p></p:txBody></p:sp></p:spTree></p:cSld>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ASM</a:t>
            </a:r>
            <a:r>
              <a:rPr/>
              <a:t> </a:t>
            </a:r>
            <a:r>
              <a:rPr/>
              <a:t>Trial:</a:t>
            </a:r>
            <a:r>
              <a:rPr/>
              <a:t> </a:t>
            </a:r>
            <a:r>
              <a:rPr/>
              <a:t>Athens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IPM</a:t></a:r><a:r><a:rPr /><a:t> </a:t></a:r><a:r><a:rPr /><a:t>Trials</a:t></a:r></a:p></p:txBody></p:sp><p:pic><p:nvPicPr><p:cNvPr descr="fig:

figure/ipm_graph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Integrated</a:t></a:r><a:r><a:rPr /><a:t> </a:t></a:r><a:r><a:rPr /><a:t>Pest</a:t></a:r><a:r><a:rPr /><a:t> </a:t></a:r><a:r><a:rPr /><a:t>Management</a:t></a:r><a:r><a:rPr /><a:t> </a:t></a:r><a:r><a:rPr /><a:t>trials</a:t></a:r><a:r><a:rPr /><a:t> </a:t></a:r><a:r><a:rPr /><a:t>on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</a:t></a:r><a:r><a:rPr /><a:t> </a:t></a:r><a:r><a:rPr /><a:t>to</a:t></a:r><a:r><a:rPr /><a:t> </a:t></a:r><a:r><a:rPr /><a:t>control</a:t></a:r><a:r><a:rPr /><a:t> </a:t></a:r><a:r><a:rPr /><a:t> </a:t></a:r><a:r><a:rPr /><a:t>in</a:t></a:r><a:r><a:rPr /><a:t> </a:t></a:r><a:r><a:rPr /><a:t>Athens</a:t></a:r><a:r><a:rPr /><a:t> </a:t></a:r><a:r><a:rPr /><a:t>and</a:t></a:r><a:r><a:rPr /><a:t> </a:t></a:r><a:r><a:rPr /><a:t>Griffin,</a:t></a:r><a:r><a:rPr /><a:t> </a:t></a:r><a:r><a:rPr /><a:t>GA</a:t></a:r><a:r><a:rPr /><a:t> </a:t></a:r><a:r><a:rPr /><a:t>with</a:t></a:r><a:r><a:rPr /><a:t> </a:t></a:r><a:r><a:rPr /><a:t>five</a:t></a:r><a:r><a:rPr /><a:t> </a:t></a:r><a:r><a:rPr /><a:t>treatments.</a:t></a:r><a:r><a:rPr /><a:t> </a:t></a:r><a:r><a:rPr /><a:t>Statistical</a:t></a:r><a:r><a:rPr /><a:t> </a:t></a:r><a:r><a:rPr /><a:t>significance</a:t></a:r><a:r><a:rPr /><a:t> </a:t></a:r><a:r><a:rPr /><a:t>was</a:t></a:r><a:r><a:rPr /><a:t> </a:t></a:r><a:r><a:rPr /><a:t>determined</a:t></a:r><a:r><a:rPr /><a:t> </a:t></a:r><a:r><a:rPr /><a:t>using</a:t></a:r><a:r><a:rPr /><a:t> </a:t></a:r><a:r><a:rPr /><a:t>Tukey</a:t></a:r><a:r><a:rPr /><a:t> </a:t></a:r><a:r><a:rPr /><a:t>contrasts</a:t></a:r><a:r><a:rPr /><a:t> </a:t></a:r><a:r><a:rPr /><a:t>for</a:t></a:r><a:r><a:rPr /><a:t> </a:t></a:r><a:r><a:rPr /><a:t>multiple</a:t></a:r><a:r><a:rPr /><a:t> </a:t></a:r><a:r><a:rPr /><a:t>Comparisons</a:t></a:r><a:r><a:rPr /><a:t> </a:t></a:r><a:r><a:rPr /><a:t>of</a:t></a:r><a:r><a:rPr /><a:t> </a:t></a:r><a:r><a:rPr /><a:t>means.</a:t></a:r><a:r><a:rPr /><a:t> </a:t></a:r><a:r><a:rPr /><a:t>Groups</a:t></a:r><a:r><a:rPr /><a:t> </a:t></a:r><a:r><a:rPr /><a:t>which</a:t></a:r><a:r><a:rPr /><a:t> </a:t></a:r><a:r><a:rPr /><a:t>share</a:t></a:r><a:r><a:rPr /><a:t> </a:t></a:r><a:r><a:rPr /><a:t>letters</a:t></a:r><a:r><a:rPr /><a:t> </a:t></a:r><a:r><a:rPr /><a:t>are</a:t></a:r><a:r><a:rPr /><a:t> </a:t></a:r><a:r><a:rPr /><a:t>not</a:t></a:r><a:r><a:rPr /><a:t> </a:t></a:r><a:r><a:rPr /><a:t>statistically</a:t></a:r><a:r><a:rPr /><a:t> </a:t></a:r><a:r><a:rPr /><a:t>different</a:t></a:r><a:r><a:rPr /><a:t> </a:t></a:r><a:r><a:rPr /><a:t>from</a:t></a:r><a:r><a:rPr /><a:t> </a:t></a:r><a:r><a:rPr /><a:t>one</a:t></a:r><a:r><a:rPr /><a:t> </a:t></a:r><a:r><a:rPr /><a:t>another.</a:t></a:r><a:r><a:rPr /><a:t> </a:t></a:r><a14:m><m:oMath xmlns:m="http://schemas.openxmlformats.org/officeDocument/2006/math"><m:r><m:t>α</m:t></m:r><m:r><m:rPr><m:sty m:val="p" /></m:rPr><m:t>=</m:t></m:r><m:r><m:t>0.05</m:t></m:r></m:oMath></a14:m><a:r><a:rPr /><a:t>.</a:t></a:r><a:r><a:rPr /><a:t> </a:t></a:r><a:r><a:rPr /><a:t>water</a:t></a:r><a:r><a:rPr /><a:t> </a:t></a:r><a:r><a:rPr /><a:t>=</a:t></a:r><a:r><a:rPr /><a:t> </a:t></a:r><a:r><a:rPr /><a:t>Water</a:t></a:r><a:r><a:rPr /><a:t> </a:t></a:r><a:r><a:rPr /><a:t>Control,</a:t></a:r><a:r><a:rPr /><a:t> </a:t></a:r><a:r><a:rPr /><a:t>actigard</a:t></a:r><a:r><a:rPr /><a:t> </a:t></a:r><a:r><a:rPr /><a:t>=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kontos</a:t></a:r><a:r><a:rPr /><a:t> </a:t></a:r><a:r><a:rPr /><a:t>=</a:t></a:r><a:r><a:rPr /><a:t> </a:t></a:r><a:r><a:rPr /><a:t>Kontos®</a:t></a:r><a:r><a:rPr /><a:t> </a:t></a:r><a:r><a:rPr /><a:t>Miticide</a:t></a:r><a:r><a:rPr /><a:t> </a:t></a:r><a:r><a:rPr /><a:t>Insecticide</a:t></a:r><a:r><a:rPr /><a:t> </a:t></a:r><a:r><a:rPr /><a:t>-</a:t></a:r><a:r><a:rPr /><a:t> </a:t></a:r><a:r><a:rPr /><a:t>Spirotetramat</a:t></a:r><a:r><a:rPr /><a:t> </a:t></a:r><a:r><a:rPr /><a:t>(Bayer</a:t></a:r><a:r><a:rPr /><a:t> </a:t></a:r><a:r><a:rPr /><a:t>Corporation,</a:t></a:r><a:r><a:rPr /><a:t> </a:t></a:r><a:r><a:rPr /><a:t>Whippany,</a:t></a:r><a:r><a:rPr /><a:t> </a:t></a:r><a:r><a:rPr /><a:t>New</a:t></a:r><a:r><a:rPr /><a:t> </a:t></a:r><a:r><a:rPr /><a:t>Jersey,</a:t></a:r><a:r><a:rPr /><a:t> </a:t></a:r><a:r><a:rPr /><a:t>USA),</a:t></a:r><a:r><a:rPr /><a:t> </a:t></a:r><a:r><a:rPr /><a:t>mites</a:t></a:r><a:r><a:rPr /><a:t> </a:t></a:r><a:r><a:rPr /><a:t>=</a:t></a:r><a:r><a:rPr /><a:t> </a:t></a:r><a:r><a:rPr /><a:t> </a:t></a:r><a:r><a:rPr /><a:t>predatory</a:t></a:r><a:r><a:rPr /><a:t> </a:t></a:r><a:r><a:rPr /><a:t>mite</a:t></a:r><a:r><a:rPr /><a:t> </a:t></a:r><a:r><a:rPr /><a:t>mini</a:t></a:r><a:r><a:rPr /><a:t> </a:t></a:r><a:r><a:rPr /><a:t>sachets</a:t></a:r><a:r><a:rPr /><a:t> </a:t></a:r><a:r><a:rPr /><a:t>on</a:t></a:r><a:r><a:rPr /><a:t> </a:t></a:r><a:r><a:rPr /><a:t>hooks</a:t></a:r><a:r><a:rPr /><a:t> </a:t></a:r><a:r><a:rPr /><a:t>(Ambly-S,</a:t></a:r><a:r><a:rPr /><a:t> </a:t></a:r><a:r><a:rPr /><a:t>Arbico</a:t></a:r><a:r><a:rPr /><a:t> </a:t></a:r><a:r><a:rPr /><a:t>Organics,</a:t></a:r><a:r><a:rPr /><a:t> </a:t></a:r><a:r><a:rPr /><a:t>Oro</a:t></a:r><a:r><a:rPr /><a:t> </a:t></a:r><a:r><a:rPr /><a:t>Valley,</a:t></a:r><a:r><a:rPr /><a:t> </a:t></a:r><a:r><a:rPr /><a:t>AZ,</a:t></a:r><a:r><a:rPr /><a:t> </a:t></a:r><a:r><a:rPr /><a:t>USA),</a:t></a:r><a:r><a:rPr /><a:t> </a:t></a:r><a:r><a:rPr /><a:t>ninja</a:t></a:r><a:r><a:rPr /><a:t> </a:t></a:r><a:r><a:rPr /><a:t>=</a:t></a:r><a:r><a:rPr /><a:t> </a:t></a:r><a:r><a:rPr /><a:t>SP2700</a:t></a:r><a:r><a:rPr /><a:t> </a:t></a:r><a:r><a:rPr /><a:t>(Trade</a:t></a:r><a:r><a:rPr /><a:t> </a:t></a:r><a:r><a:rPr /><a:t>name:</a:t></a:r><a:r><a:rPr /><a:t> </a:t></a:r><a:r><a:rPr /><a:t>Ninja</a:t></a:r><a:r><a:rPr /><a:t>,</a:t></a:r><a:r><a:rPr /><a:t> </a:t></a:r><a:r><a:rPr /><a:t>SePro,</a:t></a:r><a:r><a:rPr /><a:t> </a:t></a:r><a:r><a:rPr /><a:t>Carmel,</a:t></a:r><a:r><a:rPr /><a:t> </a:t></a:r><a:r><a:rPr /><a:t>IN,</a:t></a:r><a:r><a:rPr /><a:t> </a:t></a:r><a:r><a:rPr /><a:t>USA),</a:t></a:r><a:r><a:rPr /><a:t> </a:t></a:r><a:r><a:rPr /><a:t>mites</a:t></a:r><a:r><a:rPr /><a:t> </a:t></a:r><a:r><a:rPr /><a:t>+</a:t></a:r><a:r><a:rPr /><a:t> </a:t></a:r><a:r><a:rPr /><a:t>ninja</a:t></a:r><a:r><a:rPr /><a:t> </a:t></a:r><a:r><a:rPr /><a:t>=</a:t></a:r><a:r><a:rPr /><a:t> </a:t></a:r><a:r><a:rPr /><a:t> </a:t></a:r><a:r><a:rPr /><a:t>+</a:t></a:r><a:r><a:rPr /><a:t> </a:t></a:r><a:r><a:rPr /><a:t>Ninja</a:t></a:r><a:r><a:rPr /><a:t> </a:t></a:r><a:r><a:rPr /><a:t>combined</a:t></a:r><a:r><a:rPr /><a:t> </a:t></a:r><a:r><a:rPr /><a:t>treatments.</a:t></a:r><a:r><a:rPr /><a:t> </a:t></a:r><a:r><a:rPr /><a:t>All</a:t></a:r><a:r><a:rPr /><a:t> </a:t></a:r><a:r><a:rPr /><a:t>products</a:t></a:r><a:r><a:rPr /><a:t> </a:t></a:r><a:r><a:rPr /><a:t>were</a:t></a:r><a:r><a:rPr /><a:t> </a:t></a:r><a:r><a:rPr /><a:t>applied</a:t></a:r><a:r><a:rPr /><a:t> </a:t></a:r><a:r><a:rPr /><a:t>at</a:t></a:r><a:r><a:rPr /><a:t> </a:t></a:r><a:r><a:rPr /><a:t>their</a:t></a:r><a:r><a:rPr /><a:t> </a:t></a:r><a:r><a:rPr /><a:t>label</a:t></a:r><a:r><a:rPr /><a:t> </a:t></a:r><a:r><a:rPr /><a:t>rates</a:t></a:r><a:r><a:rPr /><a:t> </a:t></a:r><a:r><a:rPr /><a:t>for</a:t></a:r><a:r><a:rPr /><a:t> </a:t></a:r><a:r><a:rPr /><a:t>12</a:t></a:r><a:r><a:rPr /><a:t> </a:t></a:r><a:r><a:rPr /><a:t>weeks.</a:t></a:r><a:r><a:rPr /><a:t> </a:t></a:r><a:r><a:rPr /><a:t>Flower</a:t></a:r><a:r><a:rPr /><a:t> </a:t></a:r><a:r><a:rPr /><a:t>cuttings</a:t></a:r><a:r><a:rPr /><a:t> </a:t></a:r><a:r><a:rPr /><a:t>were</a:t></a:r><a:r><a:rPr /><a:t> </a:t></a:r><a:r><a:rPr /><a:t>taken</a:t></a:r><a:r><a:rPr /><a:t> </a:t></a:r><a:r><a:rPr /><a:t>weekly</a:t></a:r><a:r><a:rPr /><a:t> </a:t></a:r><a:r><a:rPr /><a:t>to</a:t></a:r><a:r><a:rPr /><a:t> </a:t></a:r><a:r><a:rPr /><a:t>record</a:t></a:r><a:r><a:rPr /><a:t> </a:t></a:r><a:r><a:rPr /><a:t>the</a:t></a:r><a:r><a:rPr /><a:t> </a:t></a:r><a:r><a:rPr /><a:t>numbers</a:t></a:r><a:r><a:rPr /><a:t> </a:t></a:r><a:r><a:rPr /><a:t>of</a:t></a:r><a:r><a:rPr /><a:t> </a:t></a:r><a:r><a:rPr /><a:t>herbivorous</a:t></a:r><a:r><a:rPr /><a:t> </a:t></a:r><a:r><a:rPr /><a:t>mites.</a:t></a:r></a:p></p:txBody></p:sp></p:spTree></p:cSld></p:sld>
</file>

<file path=ppt/slides/slide2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IPM</a:t></a:r><a:r><a:rPr /><a:t> </a:t></a:r><a:r><a:rPr /><a:t>Trial:</a:t></a:r><a:r><a:rPr /><a:t> </a:t></a:r><a:r><a:rPr /><a:t>Tallahassee</a:t></a:r><a:r><a:rPr /><a:t> </a:t></a:r><a:r><a:rPr /><a:t>2021</a:t></a:r></a:p></p:txBody></p:sp><p:pic><p:nvPicPr><p:cNvPr descr="fig:

figure/rrv_ipm_graph_erios_talla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Integrated</a:t></a:r><a:r><a:rPr /><a:t> </a:t></a:r><a:r><a:rPr /><a:t>Pest</a:t></a:r><a:r><a:rPr /><a:t> </a:t></a:r><a:r><a:rPr /><a:t>Management</a:t></a:r><a:r><a:rPr /><a:t> </a:t></a:r><a:r><a:rPr /><a:t>trials</a:t></a:r><a:r><a:rPr /><a:t> </a:t></a:r><a:r><a:rPr /><a:t>on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</a:t></a:r><a:r><a:rPr /><a:t> </a:t></a:r><a:r><a:rPr /><a:t>to</a:t></a:r><a:r><a:rPr /><a:t> </a:t></a:r><a:r><a:rPr /><a:t>control</a:t></a:r><a:r><a:rPr /><a:t> </a:t></a:r><a:r><a:rPr /><a:t> </a:t></a:r><a:r><a:rPr /><a:t>in</a:t></a:r><a:r><a:rPr /><a:t> </a:t></a:r><a:r><a:rPr /><a:t>Tallahassee,</a:t></a:r><a:r><a:rPr /><a:t> </a:t></a:r><a:r><a:rPr /><a:t>FL</a:t></a:r><a:r><a:rPr /><a:t> </a:t></a:r><a:r><a:rPr /><a:t>with</a:t></a:r><a:r><a:rPr /><a:t> </a:t></a:r><a:r><a:rPr /><a:t>five</a:t></a:r><a:r><a:rPr /><a:t> </a:t></a:r><a:r><a:rPr /><a:t>treatments.</a:t></a:r><a:r><a:rPr /><a:t> </a:t></a:r><a:r><a:rPr /><a:t>Statistical</a:t></a:r><a:r><a:rPr /><a:t> </a:t></a:r><a:r><a:rPr /><a:t>significance</a:t></a:r><a:r><a:rPr /><a:t> </a:t></a:r><a:r><a:rPr /><a:t>was</a:t></a:r><a:r><a:rPr /><a:t> </a:t></a:r><a:r><a:rPr /><a:t>determined</a:t></a:r><a:r><a:rPr /><a:t> </a:t></a:r><a:r><a:rPr /><a:t>using</a:t></a:r><a:r><a:rPr /><a:t> </a:t></a:r><a:r><a:rPr /><a:t>Tukey</a:t></a:r><a:r><a:rPr /><a:t> </a:t></a:r><a:r><a:rPr /><a:t>contrasts</a:t></a:r><a:r><a:rPr /><a:t> </a:t></a:r><a:r><a:rPr /><a:t>for</a:t></a:r><a:r><a:rPr /><a:t> </a:t></a:r><a:r><a:rPr /><a:t>multiple</a:t></a:r><a:r><a:rPr /><a:t> </a:t></a:r><a:r><a:rPr /><a:t>Comparisons</a:t></a:r><a:r><a:rPr /><a:t> </a:t></a:r><a:r><a:rPr /><a:t>of</a:t></a:r><a:r><a:rPr /><a:t> </a:t></a:r><a:r><a:rPr /><a:t>means.</a:t></a:r><a:r><a:rPr /><a:t> </a:t></a:r><a:r><a:rPr /><a:t>Groups</a:t></a:r><a:r><a:rPr /><a:t> </a:t></a:r><a:r><a:rPr /><a:t>which</a:t></a:r><a:r><a:rPr /><a:t> </a:t></a:r><a:r><a:rPr /><a:t>share</a:t></a:r><a:r><a:rPr /><a:t> </a:t></a:r><a:r><a:rPr /><a:t>letters</a:t></a:r><a:r><a:rPr /><a:t> </a:t></a:r><a:r><a:rPr /><a:t>are</a:t></a:r><a:r><a:rPr /><a:t> </a:t></a:r><a:r><a:rPr /><a:t>not</a:t></a:r><a:r><a:rPr /><a:t> </a:t></a:r><a:r><a:rPr /><a:t>statistically</a:t></a:r><a:r><a:rPr /><a:t> </a:t></a:r><a:r><a:rPr /><a:t>different</a:t></a:r><a:r><a:rPr /><a:t> </a:t></a:r><a:r><a:rPr /><a:t>from</a:t></a:r><a:r><a:rPr /><a:t> </a:t></a:r><a:r><a:rPr /><a:t>one</a:t></a:r><a:r><a:rPr /><a:t> </a:t></a:r><a:r><a:rPr /><a:t>another.</a:t></a:r><a:r><a:rPr /><a:t> </a:t></a:r><a14:m><m:oMath xmlns:m="http://schemas.openxmlformats.org/officeDocument/2006/math"><m:r><m:t>α</m:t></m:r><m:r><m:rPr><m:sty m:val="p" /></m:rPr><m:t>=</m:t></m:r><m:r><m:t>0.05</m:t></m:r></m:oMath></a14:m><a:r><a:rPr /><a:t>.</a:t></a:r><a:r><a:rPr /><a:t> </a:t></a:r><a:r><a:rPr /><a:t>Water</a:t></a:r><a:r><a:rPr /><a:t> </a:t></a:r><a:r><a:rPr /><a:t>=</a:t></a:r><a:r><a:rPr /><a:t> </a:t></a:r><a:r><a:rPr /><a:t>Water</a:t></a:r><a:r><a:rPr /><a:t> </a:t></a:r><a:r><a:rPr /><a:t>Control,</a:t></a:r><a:r><a:rPr /><a:t> </a:t></a:r><a:r><a:rPr /><a:t>Actigard</a:t></a:r><a:r><a:rPr /><a:t> </a:t></a:r><a:r><a:rPr /><a:t>=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Kontos</a:t></a:r><a:r><a:rPr /><a:t> </a:t></a:r><a:r><a:rPr /><a:t>=</a:t></a:r><a:r><a:rPr /><a:t> </a:t></a:r><a:r><a:rPr /><a:t>Kontos®</a:t></a:r><a:r><a:rPr /><a:t> </a:t></a:r><a:r><a:rPr /><a:t>Miticide</a:t></a:r><a:r><a:rPr /><a:t> </a:t></a:r><a:r><a:rPr /><a:t>Insecticide</a:t></a:r><a:r><a:rPr /><a:t> </a:t></a:r><a:r><a:rPr /><a:t>-</a:t></a:r><a:r><a:rPr /><a:t> </a:t></a:r><a:r><a:rPr /><a:t>Spirotetramat</a:t></a:r><a:r><a:rPr /><a:t> </a:t></a:r><a:r><a:rPr /><a:t>(Bayer</a:t></a:r><a:r><a:rPr /><a:t> </a:t></a:r><a:r><a:rPr /><a:t>Corporation,</a:t></a:r><a:r><a:rPr /><a:t> </a:t></a:r><a:r><a:rPr /><a:t>Whippany,</a:t></a:r><a:r><a:rPr /><a:t> </a:t></a:r><a:r><a:rPr /><a:t>New</a:t></a:r><a:r><a:rPr /><a:t> </a:t></a:r><a:r><a:rPr /><a:t>Jersey,</a:t></a:r><a:r><a:rPr /><a:t> </a:t></a:r><a:r><a:rPr /><a:t>USA),</a:t></a:r><a:r><a:rPr /><a:t> </a:t></a:r><a:r><a:rPr /><a:t>Mites</a:t></a:r><a:r><a:rPr /><a:t> </a:t></a:r><a:r><a:rPr /><a:t>=</a:t></a:r><a:r><a:rPr /><a:t> </a:t></a:r><a:r><a:rPr /><a:t> </a:t></a:r><a:r><a:rPr /><a:t>predatory</a:t></a:r><a:r><a:rPr /><a:t> </a:t></a:r><a:r><a:rPr /><a:t>mite</a:t></a:r><a:r><a:rPr /><a:t> </a:t></a:r><a:r><a:rPr /><a:t>mini</a:t></a:r><a:r><a:rPr /><a:t> </a:t></a:r><a:r><a:rPr /><a:t>sachets</a:t></a:r><a:r><a:rPr /><a:t> </a:t></a:r><a:r><a:rPr /><a:t>on</a:t></a:r><a:r><a:rPr /><a:t> </a:t></a:r><a:r><a:rPr /><a:t>hooks</a:t></a:r><a:r><a:rPr /><a:t> </a:t></a:r><a:r><a:rPr /><a:t>(Ambly-S,</a:t></a:r><a:r><a:rPr /><a:t> </a:t></a:r><a:r><a:rPr /><a:t>Arbico</a:t></a:r><a:r><a:rPr /><a:t> </a:t></a:r><a:r><a:rPr /><a:t>Organics,</a:t></a:r><a:r><a:rPr /><a:t> </a:t></a:r><a:r><a:rPr /><a:t>Oro</a:t></a:r><a:r><a:rPr /><a:t> </a:t></a:r><a:r><a:rPr /><a:t>Valley,</a:t></a:r><a:r><a:rPr /><a:t> </a:t></a:r><a:r><a:rPr /><a:t>AZ,</a:t></a:r><a:r><a:rPr /><a:t> </a:t></a:r><a:r><a:rPr /><a:t>USA),</a:t></a:r><a:r><a:rPr /><a:t> </a:t></a:r><a:r><a:rPr /><a:t>Mites</a:t></a:r><a:r><a:rPr /><a:t> </a:t></a:r><a:r><a:rPr /><a:t>+</a:t></a:r><a:r><a:rPr /><a:t> </a:t></a:r><a:r><a:rPr /><a:t>Actigard</a:t></a:r><a:r><a:rPr /><a:t> </a:t></a:r><a:r><a:rPr /><a:t>=</a:t></a:r><a:r><a:rPr /><a:t> </a:t></a:r><a:r><a:rPr /><a:t> </a:t></a:r><a:r><a:rPr /><a:t>+</a:t></a:r><a:r><a:rPr /><a:t> </a:t></a:r><a:r><a:rPr /><a:t>Actigard</a:t></a:r><a:r><a:rPr /><a:t> </a:t></a:r><a:r><a:rPr /><a:t>combined</a:t></a:r><a:r><a:rPr /><a:t> </a:t></a:r><a:r><a:rPr /><a:t>treatments.</a:t></a:r><a:r><a:rPr /><a:t> </a:t></a:r><a:r><a:rPr /><a:t>Untreated</a:t></a:r><a:r><a:rPr /><a:t> </a:t></a:r><a:r><a:rPr /><a:t>=</a:t></a:r><a:r><a:rPr /><a:t> </a:t></a:r><a:r><a:rPr /><a:t>No</a:t></a:r><a:r><a:rPr /><a:t> </a:t></a:r><a:r><a:rPr /><a:t>treatment.</a:t></a:r><a:r><a:rPr /><a:t> </a:t></a:r><a:r><a:rPr /><a:t>All</a:t></a:r><a:r><a:rPr /><a:t> </a:t></a:r><a:r><a:rPr /><a:t>products</a:t></a:r><a:r><a:rPr /><a:t> </a:t></a:r><a:r><a:rPr /><a:t>were</a:t></a:r><a:r><a:rPr /><a:t> </a:t></a:r><a:r><a:rPr /><a:t>applied</a:t></a:r><a:r><a:rPr /><a:t> </a:t></a:r><a:r><a:rPr /><a:t>at</a:t></a:r><a:r><a:rPr /><a:t> </a:t></a:r><a:r><a:rPr /><a:t>their</a:t></a:r><a:r><a:rPr /><a:t> </a:t></a:r><a:r><a:rPr /><a:t>label</a:t></a:r><a:r><a:rPr /><a:t> </a:t></a:r><a:r><a:rPr /><a:t>rates</a:t></a:r><a:r><a:rPr /><a:t> </a:t></a:r><a:r><a:rPr /><a:t>for</a:t></a:r><a:r><a:rPr /><a:t> </a:t></a:r><a:r><a:rPr /><a:t>12</a:t></a:r><a:r><a:rPr /><a:t> </a:t></a:r><a:r><a:rPr /><a:t>weeks.</a:t></a:r><a:r><a:rPr /><a:t> </a:t></a:r><a:r><a:rPr /><a:t>Flower</a:t></a:r><a:r><a:rPr /><a:t> </a:t></a:r><a:r><a:rPr /><a:t>cuttings</a:t></a:r><a:r><a:rPr /><a:t> </a:t></a:r><a:r><a:rPr /><a:t>were</a:t></a:r><a:r><a:rPr /><a:t> </a:t></a:r><a:r><a:rPr /><a:t>taken</a:t></a:r><a:r><a:rPr /><a:t> </a:t></a:r><a:r><a:rPr /><a:t>weekly</a:t></a:r><a:r><a:rPr /><a:t> </a:t></a:r><a:r><a:rPr /><a:t>to</a:t></a:r><a:r><a:rPr /><a:t> </a:t></a:r><a:r><a:rPr /><a:t>record</a:t></a:r><a:r><a:rPr /><a:t> </a:t></a:r><a:r><a:rPr /><a:t>the</a:t></a:r><a:r><a:rPr /><a:t> </a:t></a:r><a:r><a:rPr /><a:t>numbers</a:t></a:r><a:r><a:rPr /><a:t> </a:t></a:r><a:r><a:rPr /><a:t>of</a:t></a:r><a:r><a:rPr /><a:t> </a:t></a:r><a:r><a:rPr /><a:t> </a:t></a:r><a:r><a:rPr /><a:t>and</a:t></a:r><a:r><a:rPr /><a:t> </a:t></a:r><a:r><a:rPr /><a:t>other</a:t></a:r><a:r><a:rPr /><a:t> </a:t></a:r><a:r><a:rPr /><a:t>herbivorous</a:t></a:r><a:r><a:rPr /><a:t> </a:t></a:r><a:r><a:rPr /><a:t>mites.</a:t></a:r></a:p></p:txBody></p:sp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RRD</a:t>
            </a:r>
            <a:r>
              <a:rPr/>
              <a:t> </a:t>
            </a:r>
            <a:r>
              <a:rPr/>
              <a:t>Symptoms</a:t>
            </a:r>
          </a:p>
        </p:txBody>
      </p:sp>
      <p:pic>
        <p:nvPicPr>
          <p:cNvPr descr="fig:  asa-presentation-2021-denver_files/figure-pptx/rrd-symptom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(RRD),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Virus: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deformed</a:t>
            </a:r>
            <a:r>
              <a:rPr/>
              <a:t> </a:t>
            </a:r>
            <a:r>
              <a:rPr/>
              <a:t>flowers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rosettes/witches’</a:t>
            </a:r>
            <a:r>
              <a:rPr/>
              <a:t> </a:t>
            </a:r>
            <a:r>
              <a:rPr/>
              <a:t>brooms,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thorniness,</a:t>
            </a:r>
            <a:r>
              <a:rPr/>
              <a:t> </a:t>
            </a:r>
            <a:r>
              <a:rPr/>
              <a:t>elongated</a:t>
            </a:r>
            <a:r>
              <a:rPr/>
              <a:t> </a:t>
            </a:r>
            <a:r>
              <a:rPr/>
              <a:t>shoots,</a:t>
            </a:r>
            <a:r>
              <a:rPr/>
              <a:t> </a:t>
            </a:r>
            <a:r>
              <a:rPr/>
              <a:t>reddened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stems.</a:t>
            </a:r>
            <a:r>
              <a:rPr/>
              <a:t> </a:t>
            </a:r>
            <a:r>
              <a:rPr/>
              <a:t>RRD</a:t>
            </a:r>
            <a:r>
              <a:rPr/>
              <a:t> </a:t>
            </a:r>
            <a:r>
              <a:rPr/>
              <a:t>ultimately</a:t>
            </a:r>
            <a:r>
              <a:rPr/>
              <a:t> </a:t>
            </a:r>
            <a:r>
              <a:rPr/>
              <a:t>kills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host.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IPM</a:t>
            </a:r>
            <a:r>
              <a:rPr/>
              <a:t> </a:t>
            </a:r>
            <a:r>
              <a:rPr/>
              <a:t>Trial:</a:t>
            </a:r>
            <a:r>
              <a:rPr/>
              <a:t> </a:t>
            </a:r>
            <a:r>
              <a:rPr/>
              <a:t>Tallahassee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fig:  figure/rrv_ipm_graph_erios_talla_wee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Integrated</a:t>
            </a:r>
            <a:r>
              <a:rPr/>
              <a:t> </a:t>
            </a:r>
            <a:r>
              <a:rPr/>
              <a:t>Pest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Knock</a:t>
            </a:r>
            <a:r>
              <a:rPr/>
              <a:t> </a:t>
            </a:r>
            <a:r>
              <a:rPr/>
              <a:t>Out®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Tallahassee,</a:t>
            </a:r>
            <a:r>
              <a:rPr/>
              <a:t> </a:t>
            </a:r>
            <a:r>
              <a:rPr/>
              <a:t>FL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Actigard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Actigard®</a:t>
            </a:r>
            <a:r>
              <a:rPr/>
              <a:t> </a:t>
            </a:r>
            <a:r>
              <a:rPr/>
              <a:t>50WG</a:t>
            </a:r>
            <a:r>
              <a:rPr/>
              <a:t> </a:t>
            </a:r>
            <a:r>
              <a:rPr/>
              <a:t>(Syngenta,</a:t>
            </a:r>
            <a:r>
              <a:rPr/>
              <a:t> </a:t>
            </a:r>
            <a:r>
              <a:rPr/>
              <a:t>Greensboro,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USA)</a:t>
            </a:r>
            <a:r>
              <a:rPr/>
              <a:t> </a:t>
            </a:r>
            <a:r>
              <a:rPr/>
              <a:t>acibenzolar-S-methyl</a:t>
            </a:r>
            <a:r>
              <a:rPr/>
              <a:t> </a:t>
            </a:r>
            <a:r>
              <a:rPr/>
              <a:t>(ASM),</a:t>
            </a:r>
            <a:r>
              <a:rPr/>
              <a:t> </a:t>
            </a:r>
            <a:r>
              <a:rPr/>
              <a:t>Kontos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Kontos®</a:t>
            </a:r>
            <a:r>
              <a:rPr/>
              <a:t> </a:t>
            </a:r>
            <a:r>
              <a:rPr/>
              <a:t>Miticide</a:t>
            </a:r>
            <a:r>
              <a:rPr/>
              <a:t> </a:t>
            </a:r>
            <a:r>
              <a:rPr/>
              <a:t>Insecticide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Spirotetramat</a:t>
            </a:r>
            <a:r>
              <a:rPr/>
              <a:t> </a:t>
            </a:r>
            <a:r>
              <a:rPr/>
              <a:t>(Bayer</a:t>
            </a:r>
            <a:r>
              <a:rPr/>
              <a:t> </a:t>
            </a:r>
            <a:r>
              <a:rPr/>
              <a:t>Corporation,</a:t>
            </a:r>
            <a:r>
              <a:rPr/>
              <a:t> </a:t>
            </a:r>
            <a:r>
              <a:rPr/>
              <a:t>Whippany,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Jersey,</a:t>
            </a:r>
            <a:r>
              <a:rPr/>
              <a:t> </a:t>
            </a:r>
            <a:r>
              <a:rPr/>
              <a:t>USA),</a:t>
            </a: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</a:t>
            </a:r>
            <a:r>
              <a:rPr/>
              <a:t> </a:t>
            </a:r>
            <a:r>
              <a:rPr/>
              <a:t>mini</a:t>
            </a:r>
            <a:r>
              <a:rPr/>
              <a:t> </a:t>
            </a:r>
            <a:r>
              <a:rPr/>
              <a:t>sachets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hooks</a:t>
            </a:r>
            <a:r>
              <a:rPr/>
              <a:t> </a:t>
            </a:r>
            <a:r>
              <a:rPr/>
              <a:t>(Ambly-S,</a:t>
            </a:r>
            <a:r>
              <a:rPr/>
              <a:t> </a:t>
            </a:r>
            <a:r>
              <a:rPr/>
              <a:t>Arbico</a:t>
            </a:r>
            <a:r>
              <a:rPr/>
              <a:t> </a:t>
            </a:r>
            <a:r>
              <a:rPr/>
              <a:t>Organics,</a:t>
            </a:r>
            <a:r>
              <a:rPr/>
              <a:t> </a:t>
            </a:r>
            <a:r>
              <a:rPr/>
              <a:t>Oro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AZ,</a:t>
            </a:r>
            <a:r>
              <a:rPr/>
              <a:t> </a:t>
            </a:r>
            <a:r>
              <a:rPr/>
              <a:t>USA),</a:t>
            </a:r>
            <a:r>
              <a:rPr/>
              <a:t> </a:t>
            </a:r>
            <a:r>
              <a:rPr/>
              <a:t>MA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Actigard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treatments.</a:t>
            </a:r>
            <a:r>
              <a:rPr/>
              <a:t> </a:t>
            </a:r>
            <a:r>
              <a:rPr/>
              <a:t>Untreated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Flower</a:t>
            </a:r>
            <a:r>
              <a:rPr/>
              <a:t> </a:t>
            </a:r>
            <a:r>
              <a:rPr/>
              <a:t>cuttings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herbivorous</a:t>
            </a:r>
            <a:r>
              <a:rPr/>
              <a:t> </a:t>
            </a:r>
            <a:r>
              <a:rPr/>
              <a:t>mites.</a:t>
            </a:r>
          </a:p>
        </p:txBody>
      </p:sp>
    </p:spTree>
  </p:cSld>
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IPM</a:t></a:r><a:r><a:rPr /><a:t> </a:t></a:r><a:r><a:rPr /><a:t>Trial:</a:t></a:r><a:r><a:rPr /><a:t> </a:t></a:r><a:r><a:rPr /><a:t>Tallahassee</a:t></a:r><a:r><a:rPr /><a:t> </a:t></a:r><a:r><a:rPr /><a:t>2021</a:t></a:r><a:r><a:rPr /><a:t> </a:t></a:r><a:r><a:rPr /><a:t>-</a:t></a:r><a:r><a:rPr /><a:t> </a:t></a:r><a:r><a:rPr /><a:t>other</a:t></a:r></a:p></p:txBody></p:sp><p:pic><p:nvPicPr><p:cNvPr descr="fig:

figure/rrv_ipm_graph_other_talla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Integrated</a:t></a:r><a:r><a:rPr /><a:t> </a:t></a:r><a:r><a:rPr /><a:t>Pest</a:t></a:r><a:r><a:rPr /><a:t> </a:t></a:r><a:r><a:rPr /><a:t>Management</a:t></a:r><a:r><a:rPr /><a:t> </a:t></a:r><a:r><a:rPr /><a:t>trials</a:t></a:r><a:r><a:rPr /><a:t> </a:t></a:r><a:r><a:rPr /><a:t>on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</a:t></a:r><a:r><a:rPr /><a:t> </a:t></a:r><a:r><a:rPr /><a:t>to</a:t></a:r><a:r><a:rPr /><a:t> </a:t></a:r><a:r><a:rPr /><a:t>control</a:t></a:r><a:r><a:rPr /><a:t> </a:t></a:r><a:r><a:rPr /><a:t> </a:t></a:r><a:r><a:rPr /><a:t>in</a:t></a:r><a:r><a:rPr /><a:t> </a:t></a:r><a:r><a:rPr /><a:t>Tallahassee,</a:t></a:r><a:r><a:rPr /><a:t> </a:t></a:r><a:r><a:rPr /><a:t>FL</a:t></a:r><a:r><a:rPr /><a:t> </a:t></a:r><a:r><a:rPr /><a:t>with</a:t></a:r><a:r><a:rPr /><a:t> </a:t></a:r><a:r><a:rPr /><a:t>five</a:t></a:r><a:r><a:rPr /><a:t> </a:t></a:r><a:r><a:rPr /><a:t>treatments.</a:t></a:r><a:r><a:rPr /><a:t> </a:t></a:r><a:r><a:rPr /><a:t>Statistical</a:t></a:r><a:r><a:rPr /><a:t> </a:t></a:r><a:r><a:rPr /><a:t>significance</a:t></a:r><a:r><a:rPr /><a:t> </a:t></a:r><a:r><a:rPr /><a:t>was</a:t></a:r><a:r><a:rPr /><a:t> </a:t></a:r><a:r><a:rPr /><a:t>determined</a:t></a:r><a:r><a:rPr /><a:t> </a:t></a:r><a:r><a:rPr /><a:t>using</a:t></a:r><a:r><a:rPr /><a:t> </a:t></a:r><a:r><a:rPr /><a:t>Tukey</a:t></a:r><a:r><a:rPr /><a:t> </a:t></a:r><a:r><a:rPr /><a:t>contrasts</a:t></a:r><a:r><a:rPr /><a:t> </a:t></a:r><a:r><a:rPr /><a:t>for</a:t></a:r><a:r><a:rPr /><a:t> </a:t></a:r><a:r><a:rPr /><a:t>multiple</a:t></a:r><a:r><a:rPr /><a:t> </a:t></a:r><a:r><a:rPr /><a:t>Comparisons</a:t></a:r><a:r><a:rPr /><a:t> </a:t></a:r><a:r><a:rPr /><a:t>of</a:t></a:r><a:r><a:rPr /><a:t> </a:t></a:r><a:r><a:rPr /><a:t>means.</a:t></a:r><a:r><a:rPr /><a:t> </a:t></a:r><a:r><a:rPr /><a:t>Groups</a:t></a:r><a:r><a:rPr /><a:t> </a:t></a:r><a:r><a:rPr /><a:t>which</a:t></a:r><a:r><a:rPr /><a:t> </a:t></a:r><a:r><a:rPr /><a:t>share</a:t></a:r><a:r><a:rPr /><a:t> </a:t></a:r><a:r><a:rPr /><a:t>letters</a:t></a:r><a:r><a:rPr /><a:t> </a:t></a:r><a:r><a:rPr /><a:t>are</a:t></a:r><a:r><a:rPr /><a:t> </a:t></a:r><a:r><a:rPr /><a:t>not</a:t></a:r><a:r><a:rPr /><a:t> </a:t></a:r><a:r><a:rPr /><a:t>statistically</a:t></a:r><a:r><a:rPr /><a:t> </a:t></a:r><a:r><a:rPr /><a:t>different</a:t></a:r><a:r><a:rPr /><a:t> </a:t></a:r><a:r><a:rPr /><a:t>from</a:t></a:r><a:r><a:rPr /><a:t> </a:t></a:r><a:r><a:rPr /><a:t>one</a:t></a:r><a:r><a:rPr /><a:t> </a:t></a:r><a:r><a:rPr /><a:t>another.</a:t></a:r><a:r><a:rPr /><a:t> </a:t></a:r><a14:m><m:oMath xmlns:m="http://schemas.openxmlformats.org/officeDocument/2006/math"><m:r><m:t>α</m:t></m:r><m:r><m:rPr><m:sty m:val="p" /></m:rPr><m:t>=</m:t></m:r><m:r><m:t>0.05</m:t></m:r></m:oMath></a14:m><a:r><a:rPr /><a:t>.</a:t></a:r><a:r><a:rPr /><a:t> </a:t></a:r><a:r><a:rPr /><a:t>Water</a:t></a:r><a:r><a:rPr /><a:t> </a:t></a:r><a:r><a:rPr /><a:t>=</a:t></a:r><a:r><a:rPr /><a:t> </a:t></a:r><a:r><a:rPr /><a:t>Water</a:t></a:r><a:r><a:rPr /><a:t> </a:t></a:r><a:r><a:rPr /><a:t>Control,</a:t></a:r><a:r><a:rPr /><a:t> </a:t></a:r><a:r><a:rPr /><a:t>Actigard</a:t></a:r><a:r><a:rPr /><a:t> </a:t></a:r><a:r><a:rPr /><a:t>=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Kontos</a:t></a:r><a:r><a:rPr /><a:t> </a:t></a:r><a:r><a:rPr /><a:t>=</a:t></a:r><a:r><a:rPr /><a:t> </a:t></a:r><a:r><a:rPr /><a:t>Kontos®</a:t></a:r><a:r><a:rPr /><a:t> </a:t></a:r><a:r><a:rPr /><a:t>Miticide</a:t></a:r><a:r><a:rPr /><a:t> </a:t></a:r><a:r><a:rPr /><a:t>Insecticide</a:t></a:r><a:r><a:rPr /><a:t> </a:t></a:r><a:r><a:rPr /><a:t>-</a:t></a:r><a:r><a:rPr /><a:t> </a:t></a:r><a:r><a:rPr /><a:t>Spirotetramat</a:t></a:r><a:r><a:rPr /><a:t> </a:t></a:r><a:r><a:rPr /><a:t>(Bayer</a:t></a:r><a:r><a:rPr /><a:t> </a:t></a:r><a:r><a:rPr /><a:t>Corporation,</a:t></a:r><a:r><a:rPr /><a:t> </a:t></a:r><a:r><a:rPr /><a:t>Whippany,</a:t></a:r><a:r><a:rPr /><a:t> </a:t></a:r><a:r><a:rPr /><a:t>New</a:t></a:r><a:r><a:rPr /><a:t> </a:t></a:r><a:r><a:rPr /><a:t>Jersey,</a:t></a:r><a:r><a:rPr /><a:t> </a:t></a:r><a:r><a:rPr /><a:t>USA),</a:t></a:r><a:r><a:rPr /><a:t> </a:t></a:r><a:r><a:rPr /><a:t>Mites</a:t></a:r><a:r><a:rPr /><a:t> </a:t></a:r><a:r><a:rPr /><a:t>=</a:t></a:r><a:r><a:rPr /><a:t> </a:t></a:r><a:r><a:rPr /><a:t> </a:t></a:r><a:r><a:rPr /><a:t>predatory</a:t></a:r><a:r><a:rPr /><a:t> </a:t></a:r><a:r><a:rPr /><a:t>mite</a:t></a:r><a:r><a:rPr /><a:t> </a:t></a:r><a:r><a:rPr /><a:t>mini</a:t></a:r><a:r><a:rPr /><a:t> </a:t></a:r><a:r><a:rPr /><a:t>sachets</a:t></a:r><a:r><a:rPr /><a:t> </a:t></a:r><a:r><a:rPr /><a:t>on</a:t></a:r><a:r><a:rPr /><a:t> </a:t></a:r><a:r><a:rPr /><a:t>hooks</a:t></a:r><a:r><a:rPr /><a:t> </a:t></a:r><a:r><a:rPr /><a:t>(Ambly-S,</a:t></a:r><a:r><a:rPr /><a:t> </a:t></a:r><a:r><a:rPr /><a:t>Arbico</a:t></a:r><a:r><a:rPr /><a:t> </a:t></a:r><a:r><a:rPr /><a:t>Organics,</a:t></a:r><a:r><a:rPr /><a:t> </a:t></a:r><a:r><a:rPr /><a:t>Oro</a:t></a:r><a:r><a:rPr /><a:t> </a:t></a:r><a:r><a:rPr /><a:t>Valley,</a:t></a:r><a:r><a:rPr /><a:t> </a:t></a:r><a:r><a:rPr /><a:t>AZ,</a:t></a:r><a:r><a:rPr /><a:t> </a:t></a:r><a:r><a:rPr /><a:t>USA),</a:t></a:r><a:r><a:rPr /><a:t> </a:t></a:r><a:r><a:rPr /><a:t>Mites</a:t></a:r><a:r><a:rPr /><a:t> </a:t></a:r><a:r><a:rPr /><a:t>+</a:t></a:r><a:r><a:rPr /><a:t> </a:t></a:r><a:r><a:rPr /><a:t>Actigard</a:t></a:r><a:r><a:rPr /><a:t> </a:t></a:r><a:r><a:rPr /><a:t>=</a:t></a:r><a:r><a:rPr /><a:t> </a:t></a:r><a:r><a:rPr /><a:t> </a:t></a:r><a:r><a:rPr /><a:t>+</a:t></a:r><a:r><a:rPr /><a:t> </a:t></a:r><a:r><a:rPr /><a:t>Actigard</a:t></a:r><a:r><a:rPr /><a:t> </a:t></a:r><a:r><a:rPr /><a:t>combined</a:t></a:r><a:r><a:rPr /><a:t> </a:t></a:r><a:r><a:rPr /><a:t>treatments.</a:t></a:r><a:r><a:rPr /><a:t> </a:t></a:r><a:r><a:rPr /><a:t>Untreated</a:t></a:r><a:r><a:rPr /><a:t> </a:t></a:r><a:r><a:rPr /><a:t>=</a:t></a:r><a:r><a:rPr /><a:t> </a:t></a:r><a:r><a:rPr /><a:t>No</a:t></a:r><a:r><a:rPr /><a:t> </a:t></a:r><a:r><a:rPr /><a:t>treatment.</a:t></a:r><a:r><a:rPr /><a:t> </a:t></a:r><a:r><a:rPr /><a:t>All</a:t></a:r><a:r><a:rPr /><a:t> </a:t></a:r><a:r><a:rPr /><a:t>products</a:t></a:r><a:r><a:rPr /><a:t> </a:t></a:r><a:r><a:rPr /><a:t>were</a:t></a:r><a:r><a:rPr /><a:t> </a:t></a:r><a:r><a:rPr /><a:t>applied</a:t></a:r><a:r><a:rPr /><a:t> </a:t></a:r><a:r><a:rPr /><a:t>at</a:t></a:r><a:r><a:rPr /><a:t> </a:t></a:r><a:r><a:rPr /><a:t>their</a:t></a:r><a:r><a:rPr /><a:t> </a:t></a:r><a:r><a:rPr /><a:t>label</a:t></a:r><a:r><a:rPr /><a:t> </a:t></a:r><a:r><a:rPr /><a:t>rates</a:t></a:r><a:r><a:rPr /><a:t> </a:t></a:r><a:r><a:rPr /><a:t>for</a:t></a:r><a:r><a:rPr /><a:t> </a:t></a:r><a:r><a:rPr /><a:t>12</a:t></a:r><a:r><a:rPr /><a:t> </a:t></a:r><a:r><a:rPr /><a:t>weeks.</a:t></a:r><a:r><a:rPr /><a:t> </a:t></a:r><a:r><a:rPr /><a:t>Flower</a:t></a:r><a:r><a:rPr /><a:t> </a:t></a:r><a:r><a:rPr /><a:t>cuttings</a:t></a:r><a:r><a:rPr /><a:t> </a:t></a:r><a:r><a:rPr /><a:t>were</a:t></a:r><a:r><a:rPr /><a:t> </a:t></a:r><a:r><a:rPr /><a:t>taken</a:t></a:r><a:r><a:rPr /><a:t> </a:t></a:r><a:r><a:rPr /><a:t>weekly</a:t></a:r><a:r><a:rPr /><a:t> </a:t></a:r><a:r><a:rPr /><a:t>to</a:t></a:r><a:r><a:rPr /><a:t> </a:t></a:r><a:r><a:rPr /><a:t>record</a:t></a:r><a:r><a:rPr /><a:t> </a:t></a:r><a:r><a:rPr /><a:t>the</a:t></a:r><a:r><a:rPr /><a:t> </a:t></a:r><a:r><a:rPr /><a:t>numbers</a:t></a:r><a:r><a:rPr /><a:t> </a:t></a:r><a:r><a:rPr /><a:t>of</a:t></a:r><a:r><a:rPr /><a:t> </a:t></a:r><a:r><a:rPr /><a:t> </a:t></a:r><a:r><a:rPr /><a:t>and</a:t></a:r><a:r><a:rPr /><a:t> </a:t></a:r><a:r><a:rPr /><a:t>other</a:t></a:r><a:r><a:rPr /><a:t> </a:t></a:r><a:r><a:rPr /><a:t>herbivorous</a:t></a:r><a:r><a:rPr /><a:t> </a:t></a:r><a:r><a:rPr /><a:t>mites.</a:t></a:r></a:p></p:txBody></p:sp></p:spTree></p:cSld>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Discussion</a:t>
            </a:r>
          </a:p>
          <a:p>
            <a:pPr lvl="0" marL="0" indent="0">
              <a:buNone/>
            </a:pPr>
            <a:r>
              <a:rPr/>
              <a:t>Our results suggest that SAR-induced plant defenses have the potential to manage populations of </a:t>
            </a:r>
            <a:r>
              <a:rPr i="1"/>
              <a:t>P. fructiphilus</a:t>
            </a:r>
            <a:r>
              <a:rPr/>
              <a:t> and other herbivorous mites, especially when integrating SAR-induction with predatory mites.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Ataide, L. M. S., M. L. Pappas, B. C. J. Schimmel, A. Lopez-Orenes, J. M. Alba, M. V. A. Duarte, A. Pallini, R. C. Schuurink, and M. R. Kant</a:t>
            </a:r>
            <a:r>
              <a:rPr/>
              <a:t>. </a:t>
            </a:r>
            <a:r>
              <a:rPr b="1"/>
              <a:t>2016</a:t>
            </a:r>
            <a:r>
              <a:rPr/>
              <a:t>. Induced plant-defenses suppress herbivore reproduction but also constrain predation of their offspring. Plant Science. 252: 300–310, DOI:</a:t>
            </a:r>
            <a:r>
              <a:rPr>
                <a:hlinkClick r:id="rId2"/>
              </a:rPr>
              <a:t>10.1016/j.plantsci.2016.08.004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Bronner, R., E. Westphal, and F. Dreger</a:t>
            </a:r>
            <a:r>
              <a:rPr/>
              <a:t>. </a:t>
            </a:r>
            <a:r>
              <a:rPr b="1"/>
              <a:t>1991</a:t>
            </a:r>
            <a:r>
              <a:rPr/>
              <a:t>. Pathogenesis-related proteins in </a:t>
            </a:r>
            <a:r>
              <a:rPr i="1"/>
              <a:t>Solanum dulcamara</a:t>
            </a:r>
            <a:r>
              <a:rPr/>
              <a:t> L. Resistant to the gall mite </a:t>
            </a:r>
            <a:r>
              <a:rPr i="1"/>
              <a:t>Aceria cladophthirus</a:t>
            </a:r>
            <a:r>
              <a:rPr/>
              <a:t> (Nalepa)(syn </a:t>
            </a:r>
            <a:r>
              <a:rPr i="1"/>
              <a:t>Eriophyes cladophthirus</a:t>
            </a:r>
            <a:r>
              <a:rPr/>
              <a:t> Nal.). Physiological and molecular plant pathology.</a:t>
            </a:r>
          </a:p>
          <a:p>
            <a:pPr lvl="0" marL="0" indent="0">
              <a:buNone/>
            </a:pPr>
            <a:r>
              <a:rPr b="1"/>
              <a:t>Monfreda, R., G. Nuzzaci, and E. De Lillo</a:t>
            </a:r>
            <a:r>
              <a:rPr/>
              <a:t>. </a:t>
            </a:r>
            <a:r>
              <a:rPr b="1"/>
              <a:t>2007</a:t>
            </a:r>
            <a:r>
              <a:rPr/>
              <a:t>. Detection, extraction, and collection of eriophyoid mites. Zootaxa. 1662: 35–43.</a:t>
            </a:r>
          </a:p>
          <a:p>
            <a:pPr lvl="0" marL="0" indent="0">
              <a:buNone/>
            </a:pPr>
            <a:r>
              <a:rPr b="1"/>
              <a:t>Pappas, M. L., C. Broekgaarden, G. D. Broufas, M. R. Kant, G. J. Messelink, A. Steppuhn, F. Wäckers, and N. M. van Dam</a:t>
            </a:r>
            <a:r>
              <a:rPr/>
              <a:t>. </a:t>
            </a:r>
            <a:r>
              <a:rPr b="1"/>
              <a:t>2017</a:t>
            </a:r>
            <a:r>
              <a:rPr/>
              <a:t>. Induced plant defences in biological control of arthropod pests: A double-edged sword. Pest Management Science. 73: 1780–1788, DOI:</a:t>
            </a:r>
            <a:r>
              <a:rPr>
                <a:hlinkClick r:id="rId3"/>
              </a:rPr>
              <a:t>10.1002/ps.4587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Solo, K. M.</a:t>
            </a:r>
            <a:r>
              <a:rPr/>
              <a:t> </a:t>
            </a:r>
            <a:r>
              <a:rPr b="1"/>
              <a:t>2018</a:t>
            </a:r>
            <a:r>
              <a:rPr/>
              <a:t>. Rose eriophyid mites: An ecological study of </a:t>
            </a:r>
            <a:r>
              <a:rPr i="1"/>
              <a:t>Phyllocoptes fructiphilus</a:t>
            </a:r>
            <a:r>
              <a:rPr/>
              <a:t> Keifer (Acari: Eriophyidea), vector of Rose rosette virus, and its relationship with </a:t>
            </a:r>
            <a:r>
              <a:rPr i="1"/>
              <a:t>Rosa</a:t>
            </a:r>
            <a:r>
              <a:rPr/>
              <a:t> species (Master’s thesis).</a:t>
            </a:r>
          </a:p>
          <a:p>
            <a:pPr lvl="0" marL="0" indent="0">
              <a:buNone/>
            </a:pPr>
            <a:r>
              <a:rPr b="1"/>
              <a:t>Solo, K. M., S. B. Collins, M. K. Shires, R. Ochoa, G. R. Bauchan, L. G. Schneider, A. Henn, J. C. Jacobi, J. L. Williams-Woodward, M. R. Hajimorad, F. A. Hale, J. B. Wilkerson, A. S. Windham, K. L. Ong, M. L. Paret, X. Martini, D. H. Byrne, and M. T. Windham</a:t>
            </a:r>
            <a:r>
              <a:rPr/>
              <a:t>. </a:t>
            </a:r>
            <a:r>
              <a:rPr b="1"/>
              <a:t>2020</a:t>
            </a:r>
            <a:r>
              <a:rPr/>
              <a:t>. A survey of Rose rosette virus and eriophyid mites associated with roses in the southeastern United States. HortScience. 1–7, DOI:</a:t>
            </a:r>
            <a:r>
              <a:rPr>
                <a:hlinkClick r:id="rId4"/>
              </a:rPr>
              <a:t>10.21273/hortsci14653-20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Suo, Y., and D. W. M. Leung</a:t>
            </a:r>
            <a:r>
              <a:rPr/>
              <a:t>. </a:t>
            </a:r>
            <a:r>
              <a:rPr b="1"/>
              <a:t>2001</a:t>
            </a:r>
            <a:r>
              <a:rPr/>
              <a:t>. Elevation of extracellular ,3-glucanase and chitinase activities in rose in response to treatment with acibenzolar-S-methyl and infection by </a:t>
            </a:r>
            <a:r>
              <a:rPr i="1"/>
              <a:t>D. rosae</a:t>
            </a:r>
            <a:r>
              <a:rPr/>
              <a:t>. Journal of Plant Physiology. 158: 971–976, DOI:</a:t>
            </a:r>
            <a:r>
              <a:rPr>
                <a:hlinkClick r:id="rId5"/>
              </a:rPr>
              <a:t>10.1078/0176-1617-00300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Westphal, E., F. Dreger, and R. Bronner</a:t>
            </a:r>
            <a:r>
              <a:rPr/>
              <a:t>. </a:t>
            </a:r>
            <a:r>
              <a:rPr b="1"/>
              <a:t>1991</a:t>
            </a:r>
            <a:r>
              <a:rPr/>
              <a:t>. Induced resistance in </a:t>
            </a:r>
            <a:r>
              <a:rPr i="1"/>
              <a:t>Solanum dulcamara</a:t>
            </a:r>
            <a:r>
              <a:rPr/>
              <a:t> triggered by the gall mite </a:t>
            </a:r>
            <a:r>
              <a:rPr i="1"/>
              <a:t>Aceria cladophthirus</a:t>
            </a:r>
            <a:r>
              <a:rPr/>
              <a:t> (Acari: Eriophyoidea). Experimental &amp; Applied Acarology. 12: 111–118, DOI:</a:t>
            </a:r>
            <a:r>
              <a:rPr>
                <a:hlinkClick r:id="rId6"/>
              </a:rPr>
              <a:t>10.1007/bf01204404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Westphal, E., M. J. Perrot-Minnot, S. Kreiter, and J. Gutierrez</a:t>
            </a:r>
            <a:r>
              <a:rPr/>
              <a:t>. </a:t>
            </a:r>
            <a:r>
              <a:rPr b="1"/>
              <a:t>1992</a:t>
            </a:r>
            <a:r>
              <a:rPr/>
              <a:t>. Hypersensitive reaction of </a:t>
            </a:r>
            <a:r>
              <a:rPr i="1"/>
              <a:t>Solanum dulcamara</a:t>
            </a:r>
            <a:r>
              <a:rPr/>
              <a:t> to the gall mite </a:t>
            </a:r>
            <a:r>
              <a:rPr i="1"/>
              <a:t>Aceria cladophthirus</a:t>
            </a:r>
            <a:r>
              <a:rPr/>
              <a:t> causes an increased susceptibility to </a:t>
            </a:r>
            <a:r>
              <a:rPr i="1"/>
              <a:t>Tetranychus urticae</a:t>
            </a:r>
            <a:r>
              <a:rPr/>
              <a:t>. Experimental &amp; Applied Acarology. 15: 15–26, DOI:</a:t>
            </a:r>
            <a:r>
              <a:rPr>
                <a:hlinkClick r:id="rId7"/>
              </a:rPr>
              <a:t>10.1007/bf01193964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P.</a:t>
            </a:r>
            <a:r>
              <a:rPr i="1"/>
              <a:t> </a:t>
            </a:r>
            <a:r>
              <a:rPr i="1"/>
              <a:t>fructiphilius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Florida</a:t>
            </a:r>
          </a:p>
        </p:txBody>
      </p:sp>
      <p:pic>
        <p:nvPicPr>
          <p:cNvPr descr="figure/rrv_survey_map_fl_p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 </a:t>
            </a:r>
            <a:r>
              <a:rPr/>
              <a:t>mites</a:t>
            </a:r>
            <a:r>
              <a:rPr/>
              <a:t> </a:t>
            </a:r>
            <a:r>
              <a:rPr/>
              <a:t>recovered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Florida,</a:t>
            </a:r>
            <a:r>
              <a:rPr/>
              <a:t> </a:t>
            </a:r>
            <a:r>
              <a:rPr/>
              <a:t>2017-2021.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Possibility of introducing RRD from areas where the disease had become established, including the neighboring states of Georgia and Alabama (</a:t>
            </a:r>
            <a:r>
              <a:rPr/>
              <a:t>Solo 2018</a:t>
            </a:r>
            <a:r>
              <a:rPr/>
              <a:t>, </a:t>
            </a:r>
            <a:r>
              <a:rPr/>
              <a:t>Solo et al. 2020</a:t>
            </a:r>
            <a:r>
              <a:rPr/>
              <a:t>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Pest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P. fructiphilus</a:t>
            </a:r>
            <a:r>
              <a:rPr/>
              <a:t> is hard to control Illustration of the typical location of  on roses.  are difficult to manage with pesticides due to the protection offered by the sepals.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Phytoseids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Small species may be able to find and feed on </a:t>
            </a:r>
            <a:r>
              <a:rPr i="1"/>
              <a:t>P. fructiphilus</a:t>
            </a:r>
          </a:p>
          <a:p>
            <a:pPr lvl="1"/>
            <a:r>
              <a:rPr i="1"/>
              <a:t>Amblyseius swirskii</a:t>
            </a:r>
            <a:r>
              <a:rPr/>
              <a:t> Athias-Henriot (Mesostigmata: Phytoseiidae) mites were attracted towards roses which were infected with RRD</a:t>
            </a:r>
          </a:p>
          <a:p>
            <a:pPr lvl="1"/>
            <a:r>
              <a:rPr/>
              <a:t>Too large!</a:t>
            </a:r>
          </a:p>
          <a:p>
            <a:pPr lvl="1"/>
            <a:r>
              <a:rPr/>
              <a:t>Model organism</a:t>
            </a:r>
          </a:p>
        </p:txBody>
      </p:sp>
    </p:spTree>
  </p:cSld>
</p:sld>
</file>

<file path=ppt/slides/slide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What</a:t></a:r><a:r><a:rPr /><a:t> </a:t></a:r><a:r><a:rPr /><a:t>caused</a:t></a:r><a:r><a:rPr /><a:t> </a:t></a:r><a:r><a:rPr /><a:t>the</a:t></a:r><a:r><a:rPr /><a:t> </a:t></a:r><a:r><a:rPr /><a:t>attraction</a:t></a:r><a:r><a:rPr /><a:t> </a:t></a:r><a:r><a:rPr /><a:t>to</a:t></a:r><a:r><a:rPr /><a:t> </a:t></a:r><a:r><a:rPr /><a:t>infected</a:t></a:r><a:r><a:rPr /><a:t> </a:t></a:r><a:r><a:rPr /><a:t>roses?</a:t></a:r></a:p></p:txBody></p:sp><p:pic><p:nvPicPr><p:cNvPr descr="figure/rrv_graph_olfact_rose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 </a:t></a:r><a:r><a:rPr /><a:t>attraction</a:t></a:r><a:r><a:rPr /><a:t> </a:t></a:r><a:r><a:rPr /><a:t>to</a:t></a:r><a:r><a:rPr /><a:t> </a:t></a:r><a:r><a:rPr /><a:t>healthy</a:t></a:r><a:r><a:rPr /><a:t> </a:t></a:r><a:r><a:rPr /><a:t>and</a:t></a:r><a:r><a:rPr /><a:t> </a:t></a:r><a:r><a:rPr /><a:t>Rose</a:t></a:r><a:r><a:rPr /><a:t> </a:t></a:r><a:r><a:rPr /><a:t>Rosette</a:t></a:r><a:r><a:rPr /><a:t> </a:t></a:r><a:r><a:rPr /><a:t>Virus-infected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roses.</a:t></a:r><a:r><a:rPr /><a:t> </a:t></a:r><a:r><a:rPr /><a:t>Asterisks</a:t></a:r><a:r><a:rPr /><a:t> </a:t></a:r><a:r><a:rPr /><a:t>represent</a:t></a:r><a:r><a:rPr /><a:t> </a:t></a:r><a:r><a:rPr /><a:t>significant</a:t></a:r><a:r><a:rPr /><a:t> </a:t></a:r><a:r><a:rPr /><a:t>differences</a:t></a:r><a:r><a:rPr /><a:t> </a:t></a:r><a:r><a:rPr /><a:t>as</a:t></a:r><a:r><a:rPr /><a:t> </a:t></a:r><a:r><a:rPr /><a:t>calculated</a:t></a:r><a:r><a:rPr /><a:t> </a:t></a:r><a:r><a:rPr /><a:t>by</a:t></a:r><a:r><a:rPr /><a:t> </a:t></a:r><a14:m><m:oMath xmlns:m="http://schemas.openxmlformats.org/officeDocument/2006/math"><m:sSup><m:e><m:r><m:t>χ</m:t></m:r></m:e><m:sup><m:r><m:t>2</m:t></m:r></m:sup></m:sSup></m:oMath></a14:m><a:r><a:rPr /><a:t> </a:t></a:r><a:r><a:rPr /><a:t>contingency</a:t></a:r><a:r><a:rPr /><a:t> </a:t></a:r><a:r><a:rPr /><a:t>table</a:t></a:r><a:r><a:rPr /><a:t> </a:t></a:r><a:r><a:rPr /><a:t>tests</a:t></a:r><a:r><a:rPr /><a:t> </a:t></a:r><a:r><a:rPr /><a:t>for</a:t></a:r><a:r><a:rPr /><a:t> </a:t></a:r><a:r><a:rPr /><a:t>given</a:t></a:r><a:r><a:rPr /><a:t> </a:t></a:r><a:r><a:rPr /><a:t>probabilities.</a:t></a:r><a:r><a:rPr /><a:t> </a:t></a:r><a:r><a:rPr /><a:t>N.S.</a:t></a:r><a:r><a:rPr /><a:t> </a:t></a:r><a:r><a:rPr /><a:t>=</a:t></a:r><a:r><a:rPr /><a:t> </a:t></a:r><a:r><a:rPr /><a:t>not</a:t></a:r><a:r><a:rPr /><a:t> </a:t></a:r><a:r><a:rPr /><a:t>significant.</a:t></a:r><a:r><a:rPr /><a:t> </a:t></a:r><a:r><a:rPr /><a:t>RRV-infected</a:t></a:r><a:r><a:rPr /><a:t> </a:t></a:r><a:r><a:rPr /><a:t>vs</a:t></a:r><a:r><a:rPr /><a:t> </a:t></a:r><a:r><a:rPr /><a:t>Healthy</a:t></a:r><a:r><a:rPr /><a:t> </a:t></a:r><a:r><a:rPr /><a:t>Rose:</a:t></a:r><a:r><a:rPr /><a:t> </a:t></a:r><a14:m><m:oMath xmlns:m="http://schemas.openxmlformats.org/officeDocument/2006/math"><m:sSup><m:e><m:r><m:t>χ</m:t></m:r></m:e><m:sup><m:r><m:t>2</m:t></m:r></m:sup></m:sSup><m:r><m:rPr><m:sty m:val="p" /></m:rPr><m:t>=</m:t></m:r><m:r><m:t>9.33</m:t></m:r></m:oMath></a14:m><a:r><a:rPr /><a:t>,</a:t></a:r><a:r><a:rPr /><a:t> </a:t></a:r><a14:m><m:oMath xmlns:m="http://schemas.openxmlformats.org/officeDocument/2006/math"><m:r><m:t>d</m:t></m:r><m:r><m:t>f</m:t></m:r><m:r><m:rPr><m:sty m:val="p" /></m:rPr><m:t>=</m:t></m:r><m:r><m:t>1</m:t></m:r></m:oMath></a14:m><a:r><a:rPr /><a:t>,</a:t></a:r><a:r><a:rPr /><a:t> </a:t></a:r><a14:m><m:oMath xmlns:m="http://schemas.openxmlformats.org/officeDocument/2006/math"><m:r><m:t>α</m:t></m:r><m:r><m:rPr><m:sty m:val="p" /></m:rPr><m:t>=</m:t></m:r><m:r><m:t>0.05</m:t></m:r></m:oMath></a14:m><a:r><a:rPr /><a:t>,</a:t></a:r><a:r><a:rPr /><a:t> </a:t></a:r><a14:m><m:oMath xmlns:m="http://schemas.openxmlformats.org/officeDocument/2006/math"><m:r><m:t>p</m:t></m:r><m:r><m:rPr><m:sty m:val="p" /></m:rPr><m:t>−</m:t></m:r><m:r><m:t>v</m:t></m:r><m:r><m:t>a</m:t></m:r><m:r><m:t>l</m:t></m:r><m:r><m:t>u</m:t></m:r><m:r><m:t>e</m:t></m:r><m:r><m:rPr><m:sty m:val="p" /></m:rPr><m:t>=</m:t></m:r><m:r><m:t>0.002</m:t></m:r></m:oMath></a14:m><a:r><a:rPr /><a:t>.</a:t></a:r><a:r><a:rPr /><a:t> </a:t></a:r><a:r><a:rPr /><a:t>Filtered</a:t></a:r><a:r><a:rPr /><a:t> </a:t></a:r><a:r><a:rPr /><a:t>Air</a:t></a:r><a:r><a:rPr /><a:t> </a:t></a:r><a:r><a:rPr /><a:t>vs</a:t></a:r><a:r><a:rPr /><a:t> </a:t></a:r><a:r><a:rPr /><a:t>Healthy</a:t></a:r><a:r><a:rPr /><a:t> </a:t></a:r><a:r><a:rPr /><a:t>Rose:</a:t></a:r><a:r><a:rPr /><a:t> </a:t></a:r><a14:m><m:oMath xmlns:m="http://schemas.openxmlformats.org/officeDocument/2006/math"><m:sSup><m:e><m:r><m:t>χ</m:t></m:r></m:e><m:sup><m:r><m:t>2</m:t></m:r></m:sup></m:sSup><m:r><m:rPr><m:sty m:val="p" /></m:rPr><m:t>=</m:t></m:r><m:r><m:t>0.47</m:t></m:r></m:oMath></a14:m><a:r><a:rPr /><a:t>,</a:t></a:r><a:r><a:rPr /><a:t> </a:t></a:r><a:r><a:rPr /><a:t>df</a:t></a:r><a:r><a:rPr /><a:t> </a:t></a:r><a14:m><m:oMath xmlns:m="http://schemas.openxmlformats.org/officeDocument/2006/math"><m:r><m:rPr><m:sty m:val="p" /></m:rPr><m:t>=</m:t></m:r></m:oMath></a14:m><a:r><a:rPr /><a:t> </a:t></a:r><a:r><a:rPr /><a:t>1,</a:t></a:r><a:r><a:rPr /><a:t> </a:t></a:r><a14:m><m:oMath xmlns:m="http://schemas.openxmlformats.org/officeDocument/2006/math"><m:r><m:t>α</m:t></m:r><m:r><m:rPr><m:sty m:val="p" /></m:rPr><m:t>=</m:t></m:r><m:r><m:t>0.05</m:t></m:r></m:oMath></a14:m><a:r><a:rPr /><a:t>,</a:t></a:r><a:r><a:rPr /><a:t> </a:t></a:r><a14:m><m:oMath xmlns:m="http://schemas.openxmlformats.org/officeDocument/2006/math"><m:r><m:t>p</m:t></m:r><m:r><m:rPr><m:sty m:val="p" /></m:rPr><m:t>−</m:t></m:r><m:r><m:t>v</m:t></m:r><m:r><m:t>a</m:t></m:r><m:r><m:t>l</m:t></m:r><m:r><m:t>u</m:t></m:r><m:r><m:t>e</m:t></m:r><m:r><m:rPr><m:sty m:val="p" /></m:rPr><m:t>=</m:t></m:r><m:r><m:t>0.4913</m:t></m:r></m:oMath></a14:m><a:r><a:rPr /><a:t>.</a:t></a:r></a:p></p:txBody></p:sp></p:spTree></p:cSld>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Low levels of MeSA from RRV-infected roses - MeSA attractive to some many predatory mites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2021-10-19T18:57:13Z</dcterms:created>
  <dcterms:modified xsi:type="dcterms:W3CDTF">2021-10-19T18:57:13Z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>bib/thesis.bib</vt:lpwstr>
  </property>
  <property fmtid="{D5CDD505-2E9C-101B-9397-08002B2CF9AE}" pid="4" name="citation_package">
    <vt:lpwstr>biblatex</vt:lpwstr>
  </property>
  <property fmtid="{D5CDD505-2E9C-101B-9397-08002B2CF9AE}" pid="5" name="csl">
    <vt:lpwstr>csl/entsoc.csl</vt:lpwstr>
  </property>
  <property fmtid="{D5CDD505-2E9C-101B-9397-08002B2CF9AE}" pid="6" name="link-citations">
    <vt:lpwstr>True</vt:lpwstr>
  </property>
  <property fmtid="{D5CDD505-2E9C-101B-9397-08002B2CF9AE}" pid="7" name="output">
    <vt:lpwstr>powerpoint_presentation</vt:lpwstr>
  </property>
</Properties>
</file>