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Motivation: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Disease</a:t>
            </a:r>
          </a:p>
        </p:txBody>
      </p:sp>
      <p:pic>
        <p:nvPicPr>
          <p:cNvPr descr="asa-presentation-2021-denver_files/figure-pptx/rrd-symptom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(RRD),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Rosette</a:t>
            </a:r>
            <a:r>
              <a:rPr/>
              <a:t> </a:t>
            </a:r>
            <a:r>
              <a:rPr/>
              <a:t>Virus: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deformed</a:t>
            </a:r>
            <a:r>
              <a:rPr/>
              <a:t> </a:t>
            </a:r>
            <a:r>
              <a:rPr/>
              <a:t>flowers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rosettes/witches’</a:t>
            </a:r>
            <a:r>
              <a:rPr/>
              <a:t> </a:t>
            </a:r>
            <a:r>
              <a:rPr/>
              <a:t>brooms,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thorniness,</a:t>
            </a:r>
            <a:r>
              <a:rPr/>
              <a:t> </a:t>
            </a:r>
            <a:r>
              <a:rPr/>
              <a:t>elongated</a:t>
            </a:r>
            <a:r>
              <a:rPr/>
              <a:t> </a:t>
            </a:r>
            <a:r>
              <a:rPr/>
              <a:t>shoots,</a:t>
            </a:r>
            <a:r>
              <a:rPr/>
              <a:t> </a:t>
            </a:r>
            <a:r>
              <a:rPr/>
              <a:t>reddened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stems.</a:t>
            </a:r>
            <a:r>
              <a:rPr/>
              <a:t> </a:t>
            </a:r>
            <a:r>
              <a:rPr/>
              <a:t>RRD</a:t>
            </a:r>
            <a:r>
              <a:rPr/>
              <a:t> </a:t>
            </a:r>
            <a:r>
              <a:rPr/>
              <a:t>ultimately</a:t>
            </a:r>
            <a:r>
              <a:rPr/>
              <a:t> </a:t>
            </a:r>
            <a:r>
              <a:rPr/>
              <a:t>kills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host.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Austin Fife, Gary Knox, Xavier Martini, Mathews Paret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Orientation</a:t>
            </a:r>
            <a:r>
              <a:rPr/>
              <a:t> </a:t>
            </a:r>
            <a:r>
              <a:rPr/>
              <a:t>Slide: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Hypothesis: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SAR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 i="1"/>
              <a:t>P.</a:t>
            </a:r>
            <a:r>
              <a:rPr i="1"/>
              <a:t> </a:t>
            </a:r>
            <a:r>
              <a:rPr i="1"/>
              <a:t>fructiphilus</a:t>
            </a:r>
            <a:r>
              <a:rPr/>
              <a:t>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Hypothesis: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SAR</a:t>
            </a:r>
            <a:r>
              <a:rPr/>
              <a:t> </a:t>
            </a:r>
            <a:r>
              <a:rPr/>
              <a:t>Kill</a:t>
            </a:r>
            <a:r>
              <a:rPr/>
              <a:t> </a:t>
            </a:r>
            <a:r>
              <a:rPr/>
              <a:t>Predatory</a:t>
            </a:r>
            <a:r>
              <a:rPr/>
              <a:t> </a:t>
            </a:r>
            <a:r>
              <a:rPr/>
              <a:t>Mites?</a:t>
            </a:r>
          </a:p>
        </p:txBody>
      </p:sp>
    </p:spTree>
  </p:cSld>
</p:sld>
</file>

<file path=ppt/slides/slide6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Results:</a:t></a:r><a:r><a:rPr /><a:t> </a:t></a:r><a:r><a:rPr /><a:t>Inducing</a:t></a:r><a:r><a:rPr /><a:t> </a:t></a:r><a:r><a:rPr /><a:t>SAR</a:t></a:r><a:r><a:rPr /><a:t> </a:t></a:r><a:r><a:rPr /><a:t>with</a:t></a:r><a:r><a:rPr /><a:t> </a:t></a:r><a:r><a:rPr /><a:t>Acibenzolar-S-Methyl</a:t></a:r><a:r><a:rPr /><a:t> </a:t></a:r><a:r><a:rPr /><a:t>seemed</a:t></a:r><a:r><a:rPr /><a:t> </a:t></a:r><a:r><a:rPr /><a:t>to</a:t></a:r><a:r><a:rPr /><a:t> </a:t></a:r><a:r><a:rPr /><a:t>work…</a:t></a:r></a:p></p:txBody></p:sp><p:pic><p:nvPicPr><p:cNvPr descr="figure/actigard_graph.png" id="0" name="Picture 1" /><p:cNvPicPr><a:picLocks noGrp="1" noChangeAspect="1" /></p:cNvPicPr><p:nvPr /></p:nvPicPr><p:blipFill><a:blip r:embed="rId2" /><a:stretch><a:fillRect /></a:stretch></p:blipFill><p:spPr bwMode="auto"><a:xfrm><a:off x="1003300" y="1600200" /><a:ext cx="7137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marL="0" indent="0" algn="ctr"><a:buNone /></a:pPr><a:r><a:rPr /><a:t>SAR-induction</a:t></a:r><a:r><a:rPr /><a:t> </a:t></a:r><a:r><a:rPr /><a:t>trials</a:t></a:r><a:r><a:rPr /><a:t> </a:t></a:r><a:r><a:rPr /><a:t>on</a:t></a:r><a:r><a:rPr /><a:t> </a:t></a:r><a:r><a:rPr /><a:t>Pink</a:t></a:r><a:r><a:rPr /><a:t> </a:t></a:r><a:r><a:rPr /><a:t>Double</a:t></a:r><a:r><a:rPr /><a:t> </a:t></a:r><a:r><a:rPr /><a:t>Knock</a:t></a:r><a:r><a:rPr /><a:t> </a:t></a:r><a:r><a:rPr /><a:t>Out®</a:t></a:r><a:r><a:rPr /><a:t> </a:t></a:r><a:r><a:rPr /><a:t>roses</a:t></a:r><a:r><a:rPr /><a:t> </a:t></a:r><a:r><a:rPr /><a:t>to</a:t></a:r><a:r><a:rPr /><a:t> </a:t></a:r><a:r><a:rPr /><a:t>control</a:t></a:r><a:r><a:rPr /><a:t> </a:t></a:r><a:r><a:rPr /><a:t> </a:t></a:r><a:r><a:rPr /><a:t>in</a:t></a:r><a:r><a:rPr /><a:t> </a:t></a:r><a:r><a:rPr /><a:t>Athens</a:t></a:r><a:r><a:rPr /><a:t> </a:t></a:r><a:r><a:rPr /><a:t>and</a:t></a:r><a:r><a:rPr /><a:t> </a:t></a:r><a:r><a:rPr /><a:t>Griffin,</a:t></a:r><a:r><a:rPr /><a:t> </a:t></a:r><a:r><a:rPr /><a:t>GA.</a:t></a:r><a:r><a:rPr /><a:t> </a:t></a:r><a:r><a:rPr /><a:t>Statistical</a:t></a:r><a:r><a:rPr /><a:t> </a:t></a:r><a:r><a:rPr /><a:t>significance</a:t></a:r><a:r><a:rPr /><a:t> </a:t></a:r><a:r><a:rPr /><a:t>was</a:t></a:r><a:r><a:rPr /><a:t> </a:t></a:r><a:r><a:rPr /><a:t>determined</a:t></a:r><a:r><a:rPr /><a:t> </a:t></a:r><a:r><a:rPr /><a:t>using</a:t></a:r><a:r><a:rPr /><a:t> </a:t></a:r><a:r><a:rPr /><a:t>Tukey</a:t></a:r><a:r><a:rPr /><a:t> </a:t></a:r><a:r><a:rPr /><a:t>contrasts</a:t></a:r><a:r><a:rPr /><a:t> </a:t></a:r><a:r><a:rPr /><a:t>for</a:t></a:r><a:r><a:rPr /><a:t> </a:t></a:r><a:r><a:rPr /><a:t>multiple</a:t></a:r><a:r><a:rPr /><a:t> </a:t></a:r><a:r><a:rPr /><a:t>Comparisons</a:t></a:r><a:r><a:rPr /><a:t> </a:t></a:r><a:r><a:rPr /><a:t>of</a:t></a:r><a:r><a:rPr /><a:t> </a:t></a:r><a:r><a:rPr /><a:t>means.</a:t></a:r><a:r><a:rPr /><a:t> </a:t></a:r><a:r><a:rPr /><a:t>Groups</a:t></a:r><a:r><a:rPr /><a:t> </a:t></a:r><a:r><a:rPr /><a:t>which</a:t></a:r><a:r><a:rPr /><a:t> </a:t></a:r><a:r><a:rPr /><a:t>share</a:t></a:r><a:r><a:rPr /><a:t> </a:t></a:r><a:r><a:rPr /><a:t>letters</a:t></a:r><a:r><a:rPr /><a:t> </a:t></a:r><a:r><a:rPr /><a:t>are</a:t></a:r><a:r><a:rPr /><a:t> </a:t></a:r><a:r><a:rPr /><a:t>not</a:t></a:r><a:r><a:rPr /><a:t> </a:t></a:r><a:r><a:rPr /><a:t>statistically</a:t></a:r><a:r><a:rPr /><a:t> </a:t></a:r><a:r><a:rPr /><a:t>different</a:t></a:r><a:r><a:rPr /><a:t> </a:t></a:r><a:r><a:rPr /><a:t>from</a:t></a:r><a:r><a:rPr /><a:t> </a:t></a:r><a:r><a:rPr /><a:t>one</a:t></a:r><a:r><a:rPr /><a:t> </a:t></a:r><a:r><a:rPr /><a:t>another.</a:t></a:r><a:r><a:rPr /><a:t> </a:t></a:r><a14:m><m:oMath xmlns:m="http://schemas.openxmlformats.org/officeDocument/2006/math"><m:r><m:t>α</m:t></m:r><m:r><m:rPr><m:sty m:val="p" /></m:rPr><m:t>=</m:t></m:r><m:r><m:t>0.05</m:t></m:r></m:oMath></a14:m><a:r><a:rPr /><a:t>.</a:t></a:r><a:r><a:rPr /><a:t> </a:t></a:r><a:r><a:rPr /><a:t>water</a:t></a:r><a:r><a:rPr /><a:t> </a:t></a:r><a:r><a:rPr /><a:t>=</a:t></a:r><a:r><a:rPr /><a:t> </a:t></a:r><a:r><a:rPr /><a:t>Water</a:t></a:r><a:r><a:rPr /><a:t> </a:t></a:r><a:r><a:rPr /><a:t>Control,</a:t></a:r><a:r><a:rPr /><a:t> </a:t></a:r><a:r><a:rPr /><a:t>High</a:t></a:r><a:r><a:rPr /><a:t> </a:t></a:r><a:r><a:rPr /><a:t>=</a:t></a:r><a:r><a:rPr /><a:t> </a:t></a:r><a:r><a:rPr /><a:t>100</a:t></a:r><a:r><a:rPr /><a:t> </a:t></a:r><a:r><a:rPr /><a:t>/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low</a:t></a:r><a:r><a:rPr /><a:t> </a:t></a:r><a:r><a:rPr /><a:t>=</a:t></a:r><a:r><a:rPr /><a:t> </a:t></a:r><a:r><a:rPr /><a:t>50</a:t></a:r><a:r><a:rPr /><a:t> </a:t></a:r><a:r><a:rPr /><a:t>/</a:t></a:r><a:r><a:rPr /><a:t> </a:t></a:r><a:r><a:rPr /><a:t>Actigard®</a:t></a:r><a:r><a:rPr /><a:t> </a:t></a:r><a:r><a:rPr /><a:t>50WG</a:t></a:r><a:r><a:rPr /><a:t> </a:t></a:r><a:r><a:rPr /><a:t>(Syngenta,</a:t></a:r><a:r><a:rPr /><a:t> </a:t></a:r><a:r><a:rPr /><a:t>Greensboro,</a:t></a:r><a:r><a:rPr /><a:t> </a:t></a:r><a:r><a:rPr /><a:t>NC,</a:t></a:r><a:r><a:rPr /><a:t> </a:t></a:r><a:r><a:rPr /><a:t>USA)</a:t></a:r><a:r><a:rPr /><a:t> </a:t></a:r><a:r><a:rPr /><a:t>acibenzolar-S-methyl</a:t></a:r><a:r><a:rPr /><a:t> </a:t></a:r><a:r><a:rPr /><a:t>(ASM),</a:t></a:r><a:r><a:rPr /><a:t> </a:t></a:r><a:r><a:rPr /><a:t>kontos</a:t></a:r><a:r><a:rPr /><a:t> </a:t></a:r><a:r><a:rPr /><a:t>=</a:t></a:r><a:r><a:rPr /><a:t> </a:t></a:r><a:r><a:rPr /><a:t>Kontos®</a:t></a:r><a:r><a:rPr /><a:t> </a:t></a:r><a:r><a:rPr /><a:t>Miticide</a:t></a:r><a:r><a:rPr /><a:t> </a:t></a:r><a:r><a:rPr /><a:t>Insecticide</a:t></a:r><a:r><a:rPr /><a:t> </a:t></a:r><a:r><a:rPr /><a:t>-</a:t></a:r><a:r><a:rPr /><a:t> </a:t></a:r><a:r><a:rPr /><a:t>Spirotetramat</a:t></a:r><a:r><a:rPr /><a:t> </a:t></a:r><a:r><a:rPr /><a:t>(Bayer</a:t></a:r><a:r><a:rPr /><a:t> </a:t></a:r><a:r><a:rPr /><a:t>Corporation,</a:t></a:r><a:r><a:rPr /><a:t> </a:t></a:r><a:r><a:rPr /><a:t>Whippany,</a:t></a:r><a:r><a:rPr /><a:t> </a:t></a:r><a:r><a:rPr /><a:t>New</a:t></a:r><a:r><a:rPr /><a:t> </a:t></a:r><a:r><a:rPr /><a:t>Jersey,</a:t></a:r><a:r><a:rPr /><a:t> </a:t></a:r><a:r><a:rPr /><a:t>USA),</a:t></a:r><a:r><a:rPr /><a:t> </a:t></a:r><a:r><a:rPr /><a:t>untreated</a:t></a:r><a:r><a:rPr /><a:t> </a:t></a:r><a:r><a:rPr /><a:t>=</a:t></a:r><a:r><a:rPr /><a:t> </a:t></a:r><a:r><a:rPr /><a:t>No</a:t></a:r><a:r><a:rPr /><a:t> </a:t></a:r><a:r><a:rPr /><a:t>treatment.</a:t></a:r><a:r><a:rPr /><a:t> </a:t></a:r><a:r><a:rPr /><a:t>All</a:t></a:r><a:r><a:rPr /><a:t> </a:t></a:r><a:r><a:rPr /><a:t>products</a:t></a:r><a:r><a:rPr /><a:t> </a:t></a:r><a:r><a:rPr /><a:t>were</a:t></a:r><a:r><a:rPr /><a:t> </a:t></a:r><a:r><a:rPr /><a:t>applied</a:t></a:r><a:r><a:rPr /><a:t> </a:t></a:r><a:r><a:rPr /><a:t>for</a:t></a:r><a:r><a:rPr /><a:t> </a:t></a:r><a:r><a:rPr /><a:t>12</a:t></a:r><a:r><a:rPr /><a:t> </a:t></a:r><a:r><a:rPr /><a:t>weeks.</a:t></a:r><a:r><a:rPr /><a:t> </a:t></a:r><a:r><a:rPr /><a:t>Flower</a:t></a:r><a:r><a:rPr /><a:t> </a:t></a:r><a:r><a:rPr /><a:t>cuttings</a:t></a:r><a:r><a:rPr /><a:t> </a:t></a:r><a:r><a:rPr /><a:t>were</a:t></a:r><a:r><a:rPr /><a:t> </a:t></a:r><a:r><a:rPr /><a:t>taken</a:t></a:r><a:r><a:rPr /><a:t> </a:t></a:r><a:r><a:rPr /><a:t>weekly</a:t></a:r><a:r><a:rPr /><a:t> </a:t></a:r><a:r><a:rPr /><a:t>to</a:t></a:r><a:r><a:rPr /><a:t> </a:t></a:r><a:r><a:rPr /><a:t>record</a:t></a:r><a:r><a:rPr /><a:t> </a:t></a:r><a:r><a:rPr /><a:t>the</a:t></a:r><a:r><a:rPr /><a:t> </a:t></a:r><a:r><a:rPr /><a:t>numbers</a:t></a:r><a:r><a:rPr /><a:t> </a:t></a:r><a:r><a:rPr /><a:t>of</a:t></a:r><a:r><a:rPr /><a:t> </a:t></a:r><a:r><a:rPr /><a:t>herbivorous</a:t></a:r><a:r><a:rPr /><a:t> </a:t></a:r><a:r><a:rPr /><a:t>mites.</a:t></a:r></a:p></p:txBody></p:sp></p:spTree></p:cSld>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Results:</a:t>
            </a:r>
            <a:r>
              <a:rPr/>
              <a:t> </a:t>
            </a:r>
            <a:r>
              <a:rPr/>
              <a:t>So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2021-10-27T16:38:45Z</dcterms:created>
  <dcterms:modified xsi:type="dcterms:W3CDTF">2021-10-27T16:38:45Z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apalike</vt:lpwstr>
  </property>
  <property fmtid="{D5CDD505-2E9C-101B-9397-08002B2CF9AE}" pid="3" name="bibliography">
    <vt:lpwstr>bib/thesis.bib</vt:lpwstr>
  </property>
  <property fmtid="{D5CDD505-2E9C-101B-9397-08002B2CF9AE}" pid="4" name="citation_package">
    <vt:lpwstr>biblatex</vt:lpwstr>
  </property>
  <property fmtid="{D5CDD505-2E9C-101B-9397-08002B2CF9AE}" pid="5" name="csl">
    <vt:lpwstr>csl/entsoc.csl</vt:lpwstr>
  </property>
  <property fmtid="{D5CDD505-2E9C-101B-9397-08002B2CF9AE}" pid="6" name="link-citations">
    <vt:lpwstr>True</vt:lpwstr>
  </property>
  <property fmtid="{D5CDD505-2E9C-101B-9397-08002B2CF9AE}" pid="7" name="output">
    <vt:lpwstr>powerpoint_presentation</vt:lpwstr>
  </property>
</Properties>
</file>