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andy Casual" charset="1" panose="00000500000000000000"/>
      <p:regular r:id="rId10"/>
    </p:embeddedFont>
    <p:embeddedFont>
      <p:font typeface="Pompiere" charset="1" panose="02000000000000000000"/>
      <p:regular r:id="rId11"/>
    </p:embeddedFont>
    <p:embeddedFont>
      <p:font typeface="Krabuler" charset="1" panose="00000500000000000000"/>
      <p:regular r:id="rId12"/>
    </p:embeddedFont>
    <p:embeddedFont>
      <p:font typeface="Canva Sans" charset="1" panose="020B0503030501040103"/>
      <p:regular r:id="rId13"/>
    </p:embeddedFont>
    <p:embeddedFont>
      <p:font typeface="Canva Sans Bold" charset="1" panose="020B0803030501040103"/>
      <p:regular r:id="rId14"/>
    </p:embeddedFont>
    <p:embeddedFont>
      <p:font typeface="Canva Sans Italics" charset="1" panose="020B0503030501040103"/>
      <p:regular r:id="rId15"/>
    </p:embeddedFont>
    <p:embeddedFont>
      <p:font typeface="Canva Sans Bold Italics" charset="1" panose="020B0803030501040103"/>
      <p:regular r:id="rId16"/>
    </p:embeddedFont>
    <p:embeddedFont>
      <p:font typeface="Canva Sans Medium" charset="1" panose="020B0603030501040103"/>
      <p:regular r:id="rId17"/>
    </p:embeddedFont>
    <p:embeddedFont>
      <p:font typeface="Canva Sans Medium Italics" charset="1" panose="020B06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gif"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8.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9223231" y="8895219"/>
            <a:ext cx="11552272" cy="1596314"/>
          </a:xfrm>
          <a:custGeom>
            <a:avLst/>
            <a:gdLst/>
            <a:ahLst/>
            <a:cxnLst/>
            <a:rect r="r" b="b" t="t" l="l"/>
            <a:pathLst>
              <a:path h="1596314" w="11552272">
                <a:moveTo>
                  <a:pt x="11552272" y="0"/>
                </a:moveTo>
                <a:lnTo>
                  <a:pt x="0" y="0"/>
                </a:lnTo>
                <a:lnTo>
                  <a:pt x="0" y="1596314"/>
                </a:lnTo>
                <a:lnTo>
                  <a:pt x="11552272" y="1596314"/>
                </a:lnTo>
                <a:lnTo>
                  <a:pt x="1155227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649686" y="-149539"/>
            <a:ext cx="11546413" cy="1595504"/>
          </a:xfrm>
          <a:custGeom>
            <a:avLst/>
            <a:gdLst/>
            <a:ahLst/>
            <a:cxnLst/>
            <a:rect r="r" b="b" t="t" l="l"/>
            <a:pathLst>
              <a:path h="1595504" w="11546413">
                <a:moveTo>
                  <a:pt x="11546413" y="0"/>
                </a:moveTo>
                <a:lnTo>
                  <a:pt x="0" y="0"/>
                </a:lnTo>
                <a:lnTo>
                  <a:pt x="0" y="1595505"/>
                </a:lnTo>
                <a:lnTo>
                  <a:pt x="11546413" y="1595505"/>
                </a:lnTo>
                <a:lnTo>
                  <a:pt x="1154641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60641">
            <a:off x="289433" y="1675579"/>
            <a:ext cx="1737858" cy="1583030"/>
          </a:xfrm>
          <a:custGeom>
            <a:avLst/>
            <a:gdLst/>
            <a:ahLst/>
            <a:cxnLst/>
            <a:rect r="r" b="b" t="t" l="l"/>
            <a:pathLst>
              <a:path h="1583030" w="1737858">
                <a:moveTo>
                  <a:pt x="0" y="0"/>
                </a:moveTo>
                <a:lnTo>
                  <a:pt x="1737857" y="0"/>
                </a:lnTo>
                <a:lnTo>
                  <a:pt x="1737857" y="1583031"/>
                </a:lnTo>
                <a:lnTo>
                  <a:pt x="0" y="15830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975971" y="3179974"/>
            <a:ext cx="19135636" cy="4136602"/>
          </a:xfrm>
          <a:prstGeom prst="rect">
            <a:avLst/>
          </a:prstGeom>
        </p:spPr>
        <p:txBody>
          <a:bodyPr anchor="t" rtlCol="false" tIns="0" lIns="0" bIns="0" rIns="0">
            <a:spAutoFit/>
          </a:bodyPr>
          <a:lstStyle/>
          <a:p>
            <a:pPr algn="just">
              <a:lnSpc>
                <a:spcPts val="10709"/>
              </a:lnSpc>
            </a:pPr>
            <a:r>
              <a:rPr lang="en-US" sz="10817">
                <a:solidFill>
                  <a:srgbClr val="000000"/>
                </a:solidFill>
                <a:latin typeface="Pompiere"/>
              </a:rPr>
              <a:t> Decision making algorithms for </a:t>
            </a:r>
          </a:p>
          <a:p>
            <a:pPr algn="just">
              <a:lnSpc>
                <a:spcPts val="10709"/>
              </a:lnSpc>
            </a:pPr>
            <a:r>
              <a:rPr lang="en-US" sz="10817">
                <a:solidFill>
                  <a:srgbClr val="000000"/>
                </a:solidFill>
                <a:latin typeface="Pompiere"/>
              </a:rPr>
              <a:t> Autopilot cars</a:t>
            </a:r>
          </a:p>
          <a:p>
            <a:pPr algn="just">
              <a:lnSpc>
                <a:spcPts val="10709"/>
              </a:lnSpc>
            </a:pPr>
          </a:p>
        </p:txBody>
      </p:sp>
      <p:sp>
        <p:nvSpPr>
          <p:cNvPr name="Freeform 6" id="6"/>
          <p:cNvSpPr/>
          <p:nvPr/>
        </p:nvSpPr>
        <p:spPr>
          <a:xfrm flipH="false" flipV="true" rot="-6669924">
            <a:off x="9516179" y="4524988"/>
            <a:ext cx="3546768" cy="3758617"/>
          </a:xfrm>
          <a:custGeom>
            <a:avLst/>
            <a:gdLst/>
            <a:ahLst/>
            <a:cxnLst/>
            <a:rect r="r" b="b" t="t" l="l"/>
            <a:pathLst>
              <a:path h="3758617" w="3546768">
                <a:moveTo>
                  <a:pt x="0" y="3758617"/>
                </a:moveTo>
                <a:lnTo>
                  <a:pt x="3546767" y="3758617"/>
                </a:lnTo>
                <a:lnTo>
                  <a:pt x="3546767" y="0"/>
                </a:lnTo>
                <a:lnTo>
                  <a:pt x="0" y="0"/>
                </a:lnTo>
                <a:lnTo>
                  <a:pt x="0" y="375861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399026">
            <a:off x="15284165" y="2839405"/>
            <a:ext cx="1719464" cy="2465181"/>
          </a:xfrm>
          <a:custGeom>
            <a:avLst/>
            <a:gdLst/>
            <a:ahLst/>
            <a:cxnLst/>
            <a:rect r="r" b="b" t="t" l="l"/>
            <a:pathLst>
              <a:path h="2465181" w="1719464">
                <a:moveTo>
                  <a:pt x="0" y="0"/>
                </a:moveTo>
                <a:lnTo>
                  <a:pt x="1719464" y="0"/>
                </a:lnTo>
                <a:lnTo>
                  <a:pt x="1719464" y="2465180"/>
                </a:lnTo>
                <a:lnTo>
                  <a:pt x="0" y="24651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pic>
        <p:nvPicPr>
          <p:cNvPr name="Picture 8" id="8"/>
          <p:cNvPicPr>
            <a:picLocks noChangeAspect="true"/>
          </p:cNvPicPr>
          <p:nvPr/>
        </p:nvPicPr>
        <p:blipFill>
          <a:blip r:embed="rId10"/>
          <a:srcRect l="0" t="0" r="0" b="0"/>
          <a:stretch>
            <a:fillRect/>
          </a:stretch>
        </p:blipFill>
        <p:spPr>
          <a:xfrm flipH="false" flipV="false" rot="0">
            <a:off x="1705476" y="9080651"/>
            <a:ext cx="3446712" cy="1206349"/>
          </a:xfrm>
          <a:prstGeom prst="rect">
            <a:avLst/>
          </a:prstGeom>
        </p:spPr>
      </p:pic>
      <p:sp>
        <p:nvSpPr>
          <p:cNvPr name="Freeform 9" id="9"/>
          <p:cNvSpPr/>
          <p:nvPr/>
        </p:nvSpPr>
        <p:spPr>
          <a:xfrm flipH="false" flipV="false" rot="0">
            <a:off x="533848" y="8255505"/>
            <a:ext cx="929116" cy="1935657"/>
          </a:xfrm>
          <a:custGeom>
            <a:avLst/>
            <a:gdLst/>
            <a:ahLst/>
            <a:cxnLst/>
            <a:rect r="r" b="b" t="t" l="l"/>
            <a:pathLst>
              <a:path h="1935657" w="929116">
                <a:moveTo>
                  <a:pt x="0" y="0"/>
                </a:moveTo>
                <a:lnTo>
                  <a:pt x="929115" y="0"/>
                </a:lnTo>
                <a:lnTo>
                  <a:pt x="929115" y="1935657"/>
                </a:lnTo>
                <a:lnTo>
                  <a:pt x="0" y="19356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11289562" y="7726780"/>
            <a:ext cx="5225042" cy="504825"/>
          </a:xfrm>
          <a:prstGeom prst="rect">
            <a:avLst/>
          </a:prstGeom>
        </p:spPr>
        <p:txBody>
          <a:bodyPr anchor="t" rtlCol="false" tIns="0" lIns="0" bIns="0" rIns="0">
            <a:spAutoFit/>
          </a:bodyPr>
          <a:lstStyle/>
          <a:p>
            <a:pPr algn="r">
              <a:lnSpc>
                <a:spcPts val="3960"/>
              </a:lnSpc>
              <a:spcBef>
                <a:spcPct val="0"/>
              </a:spcBef>
            </a:pPr>
            <a:r>
              <a:rPr lang="en-US" sz="3300">
                <a:solidFill>
                  <a:srgbClr val="000000"/>
                </a:solidFill>
                <a:latin typeface="Handy Casual"/>
              </a:rPr>
              <a:t>By Yanxi (fifi) Feng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true" rot="435657">
            <a:off x="-846617" y="4036870"/>
            <a:ext cx="3750634" cy="3974660"/>
          </a:xfrm>
          <a:custGeom>
            <a:avLst/>
            <a:gdLst/>
            <a:ahLst/>
            <a:cxnLst/>
            <a:rect r="r" b="b" t="t" l="l"/>
            <a:pathLst>
              <a:path h="3974660" w="3750634">
                <a:moveTo>
                  <a:pt x="0" y="3974660"/>
                </a:moveTo>
                <a:lnTo>
                  <a:pt x="3750634" y="3974660"/>
                </a:lnTo>
                <a:lnTo>
                  <a:pt x="3750634" y="0"/>
                </a:lnTo>
                <a:lnTo>
                  <a:pt x="0" y="0"/>
                </a:lnTo>
                <a:lnTo>
                  <a:pt x="0" y="397466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69632" y="3787213"/>
            <a:ext cx="13911513" cy="3100366"/>
          </a:xfrm>
          <a:prstGeom prst="rect">
            <a:avLst/>
          </a:prstGeom>
        </p:spPr>
        <p:txBody>
          <a:bodyPr anchor="t" rtlCol="false" tIns="0" lIns="0" bIns="0" rIns="0">
            <a:spAutoFit/>
          </a:bodyPr>
          <a:lstStyle/>
          <a:p>
            <a:pPr algn="just">
              <a:lnSpc>
                <a:spcPts val="5400"/>
              </a:lnSpc>
            </a:pPr>
            <a:r>
              <a:rPr lang="en-US" sz="4252">
                <a:solidFill>
                  <a:srgbClr val="000000"/>
                </a:solidFill>
                <a:latin typeface="Canva Sans Bold"/>
              </a:rPr>
              <a:t>Conclusion</a:t>
            </a:r>
          </a:p>
          <a:p>
            <a:pPr algn="just">
              <a:lnSpc>
                <a:spcPts val="2606"/>
              </a:lnSpc>
            </a:pPr>
          </a:p>
          <a:p>
            <a:pPr algn="just">
              <a:lnSpc>
                <a:spcPts val="4130"/>
              </a:lnSpc>
            </a:pPr>
            <a:r>
              <a:rPr lang="en-US" sz="3252">
                <a:solidFill>
                  <a:srgbClr val="000000"/>
                </a:solidFill>
                <a:latin typeface="Canva Sans"/>
              </a:rPr>
              <a:t>Car companies and engineers need to balance individual rights with public safety, consider the safety of passengers and pedestrians, and find a middle ground.</a:t>
            </a:r>
          </a:p>
          <a:p>
            <a:pPr algn="just">
              <a:lnSpc>
                <a:spcPts val="413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TextBox 2" id="2"/>
          <p:cNvSpPr txBox="true"/>
          <p:nvPr/>
        </p:nvSpPr>
        <p:spPr>
          <a:xfrm rot="0">
            <a:off x="763392" y="5634614"/>
            <a:ext cx="16761215" cy="5202993"/>
          </a:xfrm>
          <a:prstGeom prst="rect">
            <a:avLst/>
          </a:prstGeom>
        </p:spPr>
        <p:txBody>
          <a:bodyPr anchor="t" rtlCol="false" tIns="0" lIns="0" bIns="0" rIns="0">
            <a:spAutoFit/>
          </a:bodyPr>
          <a:lstStyle/>
          <a:p>
            <a:pPr>
              <a:lnSpc>
                <a:spcPts val="2833"/>
              </a:lnSpc>
            </a:pPr>
            <a:r>
              <a:rPr lang="en-US" sz="2023">
                <a:solidFill>
                  <a:srgbClr val="000000"/>
                </a:solidFill>
                <a:latin typeface="Canva Sans"/>
              </a:rPr>
              <a:t>[</a:t>
            </a:r>
            <a:r>
              <a:rPr lang="en-US" sz="2023">
                <a:solidFill>
                  <a:srgbClr val="000000"/>
                </a:solidFill>
                <a:latin typeface="Canva Sans Bold"/>
              </a:rPr>
              <a:t>1]</a:t>
            </a:r>
            <a:r>
              <a:rPr lang="en-US" sz="2023">
                <a:solidFill>
                  <a:srgbClr val="000000"/>
                </a:solidFill>
                <a:latin typeface="Canva Sans"/>
              </a:rPr>
              <a:t> R. Riess,” Uber self-driving car test driver pleads guilty to endangerment in pedestrian death case”, CNN Business, Sat July 29, 2023[Online] </a:t>
            </a:r>
          </a:p>
          <a:p>
            <a:pPr>
              <a:lnSpc>
                <a:spcPts val="2833"/>
              </a:lnSpc>
            </a:pPr>
            <a:r>
              <a:rPr lang="en-US" sz="2023">
                <a:solidFill>
                  <a:srgbClr val="000000"/>
                </a:solidFill>
                <a:latin typeface="Canva Sans"/>
              </a:rPr>
              <a:t>Available:https://www.cnn.com/2023/07/29/business/uber-self-driving-car-death-guilty/index.htm</a:t>
            </a:r>
          </a:p>
          <a:p>
            <a:pPr>
              <a:lnSpc>
                <a:spcPts val="2833"/>
              </a:lnSpc>
            </a:pPr>
            <a:r>
              <a:rPr lang="en-US" sz="2023">
                <a:solidFill>
                  <a:srgbClr val="000000"/>
                </a:solidFill>
                <a:latin typeface="Canva Sans"/>
              </a:rPr>
              <a:t>[</a:t>
            </a:r>
            <a:r>
              <a:rPr lang="en-US" sz="2023">
                <a:solidFill>
                  <a:srgbClr val="000000"/>
                </a:solidFill>
                <a:latin typeface="Canva Sans Bold"/>
              </a:rPr>
              <a:t>2</a:t>
            </a:r>
            <a:r>
              <a:rPr lang="en-US" sz="2023">
                <a:solidFill>
                  <a:srgbClr val="000000"/>
                </a:solidFill>
                <a:latin typeface="Canva Sans"/>
              </a:rPr>
              <a:t>]S.Malik,”How Do Autonomous Vehicles Decide?”,</a:t>
            </a:r>
            <a:r>
              <a:rPr lang="en-US" sz="2023">
                <a:solidFill>
                  <a:srgbClr val="000000"/>
                </a:solidFill>
                <a:latin typeface="Canva Sans Italics"/>
              </a:rPr>
              <a:t>MDPI</a:t>
            </a:r>
            <a:r>
              <a:rPr lang="en-US" sz="2023">
                <a:solidFill>
                  <a:srgbClr val="000000"/>
                </a:solidFill>
                <a:latin typeface="Canva Sans"/>
              </a:rPr>
              <a:t>,September 3 2022[Online]Available:https://www.mdpi.com/1424-8220/23/1/317</a:t>
            </a:r>
          </a:p>
          <a:p>
            <a:pPr>
              <a:lnSpc>
                <a:spcPts val="2833"/>
              </a:lnSpc>
            </a:pPr>
            <a:r>
              <a:rPr lang="en-US" sz="2023">
                <a:solidFill>
                  <a:srgbClr val="000000"/>
                </a:solidFill>
                <a:latin typeface="Canva Sans"/>
              </a:rPr>
              <a:t>[</a:t>
            </a:r>
            <a:r>
              <a:rPr lang="en-US" sz="2023">
                <a:solidFill>
                  <a:srgbClr val="000000"/>
                </a:solidFill>
                <a:latin typeface="Canva Sans Bold"/>
              </a:rPr>
              <a:t>3</a:t>
            </a:r>
            <a:r>
              <a:rPr lang="en-US" sz="2023">
                <a:solidFill>
                  <a:srgbClr val="000000"/>
                </a:solidFill>
                <a:latin typeface="Canva Sans"/>
              </a:rPr>
              <a:t>]S.Li,”Planning and Decision-making for Connected Autonomous Vehicles at Road Intersections: A Review”,</a:t>
            </a:r>
            <a:r>
              <a:rPr lang="en-US" sz="2023">
                <a:solidFill>
                  <a:srgbClr val="000000"/>
                </a:solidFill>
                <a:latin typeface="Canva Sans Italics"/>
              </a:rPr>
              <a:t>SpringerOpen</a:t>
            </a:r>
            <a:r>
              <a:rPr lang="en-US" sz="2023">
                <a:solidFill>
                  <a:srgbClr val="000000"/>
                </a:solidFill>
                <a:latin typeface="Canva Sans"/>
              </a:rPr>
              <a:t>,December 11 2021[Online]Available:https://cjme.springeropen.com/articles/10.1186/s10033-021-00639-3</a:t>
            </a:r>
          </a:p>
          <a:p>
            <a:pPr>
              <a:lnSpc>
                <a:spcPts val="2833"/>
              </a:lnSpc>
            </a:pPr>
            <a:r>
              <a:rPr lang="en-US" sz="2023">
                <a:solidFill>
                  <a:srgbClr val="000000"/>
                </a:solidFill>
                <a:latin typeface="Canva Sans"/>
              </a:rPr>
              <a:t>[</a:t>
            </a:r>
            <a:r>
              <a:rPr lang="en-US" sz="2023">
                <a:solidFill>
                  <a:srgbClr val="000000"/>
                </a:solidFill>
                <a:latin typeface="Canva Sans Bold"/>
              </a:rPr>
              <a:t>4</a:t>
            </a:r>
            <a:r>
              <a:rPr lang="en-US" sz="2023">
                <a:solidFill>
                  <a:srgbClr val="000000"/>
                </a:solidFill>
                <a:latin typeface="Canva Sans"/>
              </a:rPr>
              <a:t>]K.BURKE,”How Do Self-Driving Cars Make Decisions?”,</a:t>
            </a:r>
            <a:r>
              <a:rPr lang="en-US" sz="2023">
                <a:solidFill>
                  <a:srgbClr val="000000"/>
                </a:solidFill>
                <a:latin typeface="Canva Sans Italics"/>
              </a:rPr>
              <a:t>nvidia</a:t>
            </a:r>
            <a:r>
              <a:rPr lang="en-US" sz="2023">
                <a:solidFill>
                  <a:srgbClr val="000000"/>
                </a:solidFill>
                <a:latin typeface="Canva Sans"/>
              </a:rPr>
              <a:t>,May 7, 2019[Online] Available: https://blogs.nvidia.com/blog/self-driving-cars-make-decisions</a:t>
            </a:r>
          </a:p>
          <a:p>
            <a:pPr>
              <a:lnSpc>
                <a:spcPts val="2833"/>
              </a:lnSpc>
            </a:pPr>
            <a:r>
              <a:rPr lang="en-US" sz="2023">
                <a:solidFill>
                  <a:srgbClr val="000000"/>
                </a:solidFill>
                <a:latin typeface="Canva Sans"/>
              </a:rPr>
              <a:t>[</a:t>
            </a:r>
            <a:r>
              <a:rPr lang="en-US" sz="2023">
                <a:solidFill>
                  <a:srgbClr val="000000"/>
                </a:solidFill>
                <a:latin typeface="Canva Sans Bold"/>
              </a:rPr>
              <a:t>5</a:t>
            </a:r>
            <a:r>
              <a:rPr lang="en-US" sz="2023">
                <a:solidFill>
                  <a:srgbClr val="000000"/>
                </a:solidFill>
                <a:latin typeface="Canva Sans"/>
              </a:rPr>
              <a:t>]S.Ravindra,”The Machine Learning Algorithms Used in Self-Driving Cars”,</a:t>
            </a:r>
            <a:r>
              <a:rPr lang="en-US" sz="2023">
                <a:solidFill>
                  <a:srgbClr val="000000"/>
                </a:solidFill>
                <a:latin typeface="Canva Sans Italics"/>
              </a:rPr>
              <a:t>kdnuggets</a:t>
            </a:r>
            <a:r>
              <a:rPr lang="en-US" sz="2023">
                <a:solidFill>
                  <a:srgbClr val="000000"/>
                </a:solidFill>
                <a:latin typeface="Canva Sans"/>
              </a:rPr>
              <a:t>,[Online]Available:https://www.kdnuggets.com/2017/06/machine-learning-algorithms-used-self-driving-cars.html</a:t>
            </a:r>
          </a:p>
          <a:p>
            <a:pPr>
              <a:lnSpc>
                <a:spcPts val="2833"/>
              </a:lnSpc>
            </a:pPr>
            <a:r>
              <a:rPr lang="en-US" sz="2023">
                <a:solidFill>
                  <a:srgbClr val="000000"/>
                </a:solidFill>
                <a:latin typeface="Canva Sans Bold"/>
              </a:rPr>
              <a:t>Figure1</a:t>
            </a:r>
            <a:r>
              <a:rPr lang="en-US" sz="2023">
                <a:solidFill>
                  <a:srgbClr val="000000"/>
                </a:solidFill>
                <a:latin typeface="Canva Sans"/>
              </a:rPr>
              <a:t>.:”Would you push the Fat Man off the Bridge?”,https://shikharsachdev.com/trolley-problem/</a:t>
            </a:r>
          </a:p>
          <a:p>
            <a:pPr>
              <a:lnSpc>
                <a:spcPts val="2833"/>
              </a:lnSpc>
            </a:pPr>
            <a:r>
              <a:rPr lang="en-US" sz="2023">
                <a:solidFill>
                  <a:srgbClr val="000000"/>
                </a:solidFill>
                <a:latin typeface="Canva Sans Bold"/>
              </a:rPr>
              <a:t>Figure2:</a:t>
            </a:r>
            <a:r>
              <a:rPr lang="en-US" sz="2023">
                <a:solidFill>
                  <a:srgbClr val="000000"/>
                </a:solidFill>
                <a:latin typeface="Canva Sans"/>
              </a:rPr>
              <a:t>”Backup driver in 1st death by fully autonomous car pleads guilty to endangerment”,https://krcrtv.com/news/nation-world</a:t>
            </a:r>
          </a:p>
          <a:p>
            <a:pPr>
              <a:lnSpc>
                <a:spcPts val="2833"/>
              </a:lnSpc>
            </a:pPr>
          </a:p>
          <a:p>
            <a:pPr>
              <a:lnSpc>
                <a:spcPts val="2158"/>
              </a:lnSpc>
            </a:pPr>
          </a:p>
        </p:txBody>
      </p:sp>
      <p:sp>
        <p:nvSpPr>
          <p:cNvPr name="Freeform 3" id="3"/>
          <p:cNvSpPr/>
          <p:nvPr/>
        </p:nvSpPr>
        <p:spPr>
          <a:xfrm flipH="true" flipV="false" rot="0">
            <a:off x="9388782" y="0"/>
            <a:ext cx="11546413" cy="1595504"/>
          </a:xfrm>
          <a:custGeom>
            <a:avLst/>
            <a:gdLst/>
            <a:ahLst/>
            <a:cxnLst/>
            <a:rect r="r" b="b" t="t" l="l"/>
            <a:pathLst>
              <a:path h="1595504" w="11546413">
                <a:moveTo>
                  <a:pt x="11546413" y="0"/>
                </a:moveTo>
                <a:lnTo>
                  <a:pt x="0" y="0"/>
                </a:lnTo>
                <a:lnTo>
                  <a:pt x="0" y="1595504"/>
                </a:lnTo>
                <a:lnTo>
                  <a:pt x="11546413" y="1595504"/>
                </a:lnTo>
                <a:lnTo>
                  <a:pt x="1154641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568932">
            <a:off x="14755194" y="1148285"/>
            <a:ext cx="813589" cy="1166436"/>
          </a:xfrm>
          <a:custGeom>
            <a:avLst/>
            <a:gdLst/>
            <a:ahLst/>
            <a:cxnLst/>
            <a:rect r="r" b="b" t="t" l="l"/>
            <a:pathLst>
              <a:path h="1166436" w="813589">
                <a:moveTo>
                  <a:pt x="0" y="0"/>
                </a:moveTo>
                <a:lnTo>
                  <a:pt x="813589" y="0"/>
                </a:lnTo>
                <a:lnTo>
                  <a:pt x="813589" y="1166436"/>
                </a:lnTo>
                <a:lnTo>
                  <a:pt x="0" y="11664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4702684" y="1750553"/>
            <a:ext cx="3417838" cy="2248293"/>
          </a:xfrm>
          <a:prstGeom prst="rect">
            <a:avLst/>
          </a:prstGeom>
        </p:spPr>
        <p:txBody>
          <a:bodyPr anchor="t" rtlCol="false" tIns="0" lIns="0" bIns="0" rIns="0">
            <a:spAutoFit/>
          </a:bodyPr>
          <a:lstStyle/>
          <a:p>
            <a:pPr algn="ctr">
              <a:lnSpc>
                <a:spcPts val="8833"/>
              </a:lnSpc>
            </a:pPr>
            <a:r>
              <a:rPr lang="en-US" sz="7550" spc="166">
                <a:solidFill>
                  <a:srgbClr val="000000"/>
                </a:solidFill>
                <a:latin typeface="Pompiere"/>
              </a:rPr>
              <a:t>THANK</a:t>
            </a:r>
          </a:p>
          <a:p>
            <a:pPr algn="ctr">
              <a:lnSpc>
                <a:spcPts val="8833"/>
              </a:lnSpc>
            </a:pPr>
            <a:r>
              <a:rPr lang="en-US" sz="7550" spc="166">
                <a:solidFill>
                  <a:srgbClr val="000000"/>
                </a:solidFill>
                <a:latin typeface="Pompiere"/>
              </a:rPr>
              <a:t>YOU!</a:t>
            </a:r>
          </a:p>
        </p:txBody>
      </p:sp>
      <p:sp>
        <p:nvSpPr>
          <p:cNvPr name="TextBox 6" id="6"/>
          <p:cNvSpPr txBox="true"/>
          <p:nvPr/>
        </p:nvSpPr>
        <p:spPr>
          <a:xfrm rot="0">
            <a:off x="14905759" y="4246285"/>
            <a:ext cx="2848806" cy="504825"/>
          </a:xfrm>
          <a:prstGeom prst="rect">
            <a:avLst/>
          </a:prstGeom>
        </p:spPr>
        <p:txBody>
          <a:bodyPr anchor="t" rtlCol="false" tIns="0" lIns="0" bIns="0" rIns="0">
            <a:spAutoFit/>
          </a:bodyPr>
          <a:lstStyle/>
          <a:p>
            <a:pPr algn="r">
              <a:lnSpc>
                <a:spcPts val="3960"/>
              </a:lnSpc>
              <a:spcBef>
                <a:spcPct val="0"/>
              </a:spcBef>
            </a:pPr>
            <a:r>
              <a:rPr lang="en-US" sz="3300">
                <a:solidFill>
                  <a:srgbClr val="000000"/>
                </a:solidFill>
                <a:latin typeface="Handy Casual"/>
              </a:rPr>
              <a:t>By Yanxi (fifi) Feng</a:t>
            </a:r>
          </a:p>
        </p:txBody>
      </p:sp>
      <p:sp>
        <p:nvSpPr>
          <p:cNvPr name="Freeform 7" id="7"/>
          <p:cNvSpPr/>
          <p:nvPr/>
        </p:nvSpPr>
        <p:spPr>
          <a:xfrm flipH="false" flipV="false" rot="0">
            <a:off x="0" y="0"/>
            <a:ext cx="14142219" cy="5548889"/>
          </a:xfrm>
          <a:custGeom>
            <a:avLst/>
            <a:gdLst/>
            <a:ahLst/>
            <a:cxnLst/>
            <a:rect r="r" b="b" t="t" l="l"/>
            <a:pathLst>
              <a:path h="5548889" w="14142219">
                <a:moveTo>
                  <a:pt x="0" y="0"/>
                </a:moveTo>
                <a:lnTo>
                  <a:pt x="14142219" y="0"/>
                </a:lnTo>
                <a:lnTo>
                  <a:pt x="14142219" y="5548889"/>
                </a:lnTo>
                <a:lnTo>
                  <a:pt x="0" y="5548889"/>
                </a:lnTo>
                <a:lnTo>
                  <a:pt x="0" y="0"/>
                </a:lnTo>
                <a:close/>
              </a:path>
            </a:pathLst>
          </a:custGeom>
          <a:blipFill>
            <a:blip r:embed="rId6"/>
            <a:stretch>
              <a:fillRect l="0" t="0" r="-5374"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0">
            <a:off x="7051433" y="-68578"/>
            <a:ext cx="10083238" cy="1393320"/>
          </a:xfrm>
          <a:custGeom>
            <a:avLst/>
            <a:gdLst/>
            <a:ahLst/>
            <a:cxnLst/>
            <a:rect r="r" b="b" t="t" l="l"/>
            <a:pathLst>
              <a:path h="1393320" w="10083238">
                <a:moveTo>
                  <a:pt x="0" y="0"/>
                </a:moveTo>
                <a:lnTo>
                  <a:pt x="10083238" y="0"/>
                </a:lnTo>
                <a:lnTo>
                  <a:pt x="10083238" y="1393320"/>
                </a:lnTo>
                <a:lnTo>
                  <a:pt x="0" y="1393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4098675" y="8905418"/>
            <a:ext cx="9279203" cy="2078243"/>
          </a:xfrm>
          <a:custGeom>
            <a:avLst/>
            <a:gdLst/>
            <a:ahLst/>
            <a:cxnLst/>
            <a:rect r="r" b="b" t="t" l="l"/>
            <a:pathLst>
              <a:path h="2078243" w="9279203">
                <a:moveTo>
                  <a:pt x="0" y="0"/>
                </a:moveTo>
                <a:lnTo>
                  <a:pt x="9279203" y="0"/>
                </a:lnTo>
                <a:lnTo>
                  <a:pt x="9279203" y="2078242"/>
                </a:lnTo>
                <a:lnTo>
                  <a:pt x="0" y="2078242"/>
                </a:lnTo>
                <a:lnTo>
                  <a:pt x="0" y="0"/>
                </a:lnTo>
                <a:close/>
              </a:path>
            </a:pathLst>
          </a:custGeom>
          <a:blipFill>
            <a:blip r:embed="rId2">
              <a:extLst>
                <a:ext uri="{96DAC541-7B7A-43D3-8B79-37D633B846F1}">
                  <asvg:svgBlip xmlns:asvg="http://schemas.microsoft.com/office/drawing/2016/SVG/main" r:embed="rId3"/>
                </a:ext>
              </a:extLst>
            </a:blip>
            <a:stretch>
              <a:fillRect l="-62081" t="0" r="0" b="0"/>
            </a:stretch>
          </a:blipFill>
        </p:spPr>
      </p:sp>
      <p:sp>
        <p:nvSpPr>
          <p:cNvPr name="Freeform 4" id="4"/>
          <p:cNvSpPr/>
          <p:nvPr/>
        </p:nvSpPr>
        <p:spPr>
          <a:xfrm flipH="false" flipV="false" rot="-1568932">
            <a:off x="382103" y="860109"/>
            <a:ext cx="1443297" cy="2069242"/>
          </a:xfrm>
          <a:custGeom>
            <a:avLst/>
            <a:gdLst/>
            <a:ahLst/>
            <a:cxnLst/>
            <a:rect r="r" b="b" t="t" l="l"/>
            <a:pathLst>
              <a:path h="2069242" w="1443297">
                <a:moveTo>
                  <a:pt x="0" y="0"/>
                </a:moveTo>
                <a:lnTo>
                  <a:pt x="1443297" y="0"/>
                </a:lnTo>
                <a:lnTo>
                  <a:pt x="1443297" y="2069242"/>
                </a:lnTo>
                <a:lnTo>
                  <a:pt x="0" y="20692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452183" y="7190251"/>
            <a:ext cx="3539744" cy="3430333"/>
          </a:xfrm>
          <a:custGeom>
            <a:avLst/>
            <a:gdLst/>
            <a:ahLst/>
            <a:cxnLst/>
            <a:rect r="r" b="b" t="t" l="l"/>
            <a:pathLst>
              <a:path h="3430333" w="3539744">
                <a:moveTo>
                  <a:pt x="0" y="0"/>
                </a:moveTo>
                <a:lnTo>
                  <a:pt x="3539743" y="0"/>
                </a:lnTo>
                <a:lnTo>
                  <a:pt x="3539743" y="3430333"/>
                </a:lnTo>
                <a:lnTo>
                  <a:pt x="0" y="34303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40727">
            <a:off x="2089843" y="38624"/>
            <a:ext cx="1162426" cy="1666560"/>
          </a:xfrm>
          <a:custGeom>
            <a:avLst/>
            <a:gdLst/>
            <a:ahLst/>
            <a:cxnLst/>
            <a:rect r="r" b="b" t="t" l="l"/>
            <a:pathLst>
              <a:path h="1666560" w="1162426">
                <a:moveTo>
                  <a:pt x="0" y="0"/>
                </a:moveTo>
                <a:lnTo>
                  <a:pt x="1162425" y="0"/>
                </a:lnTo>
                <a:lnTo>
                  <a:pt x="1162425" y="1666560"/>
                </a:lnTo>
                <a:lnTo>
                  <a:pt x="0" y="16665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671056" y="1509963"/>
            <a:ext cx="12468658" cy="6982448"/>
          </a:xfrm>
          <a:custGeom>
            <a:avLst/>
            <a:gdLst/>
            <a:ahLst/>
            <a:cxnLst/>
            <a:rect r="r" b="b" t="t" l="l"/>
            <a:pathLst>
              <a:path h="6982448" w="12468658">
                <a:moveTo>
                  <a:pt x="0" y="0"/>
                </a:moveTo>
                <a:lnTo>
                  <a:pt x="12468658" y="0"/>
                </a:lnTo>
                <a:lnTo>
                  <a:pt x="12468658" y="6982449"/>
                </a:lnTo>
                <a:lnTo>
                  <a:pt x="0" y="6982449"/>
                </a:lnTo>
                <a:lnTo>
                  <a:pt x="0" y="0"/>
                </a:lnTo>
                <a:close/>
              </a:path>
            </a:pathLst>
          </a:custGeom>
          <a:blipFill>
            <a:blip r:embed="rId8"/>
            <a:stretch>
              <a:fillRect l="0" t="0" r="0" b="0"/>
            </a:stretch>
          </a:blipFill>
        </p:spPr>
      </p:sp>
      <p:sp>
        <p:nvSpPr>
          <p:cNvPr name="TextBox 8" id="8"/>
          <p:cNvSpPr txBox="true"/>
          <p:nvPr/>
        </p:nvSpPr>
        <p:spPr>
          <a:xfrm rot="0">
            <a:off x="6790154" y="8964731"/>
            <a:ext cx="4707692" cy="811222"/>
          </a:xfrm>
          <a:prstGeom prst="rect">
            <a:avLst/>
          </a:prstGeom>
        </p:spPr>
        <p:txBody>
          <a:bodyPr anchor="t" rtlCol="false" tIns="0" lIns="0" bIns="0" rIns="0">
            <a:spAutoFit/>
          </a:bodyPr>
          <a:lstStyle/>
          <a:p>
            <a:pPr algn="ctr">
              <a:lnSpc>
                <a:spcPts val="6634"/>
              </a:lnSpc>
            </a:pPr>
            <a:r>
              <a:rPr lang="en-US" sz="4738">
                <a:solidFill>
                  <a:srgbClr val="000000"/>
                </a:solidFill>
                <a:latin typeface="Canva Sans Bold"/>
              </a:rPr>
              <a:t>Trolley problem</a:t>
            </a:r>
          </a:p>
        </p:txBody>
      </p:sp>
      <p:sp>
        <p:nvSpPr>
          <p:cNvPr name="TextBox 9" id="9"/>
          <p:cNvSpPr txBox="true"/>
          <p:nvPr/>
        </p:nvSpPr>
        <p:spPr>
          <a:xfrm rot="0">
            <a:off x="6487198" y="7992517"/>
            <a:ext cx="5313604" cy="499895"/>
          </a:xfrm>
          <a:prstGeom prst="rect">
            <a:avLst/>
          </a:prstGeom>
        </p:spPr>
        <p:txBody>
          <a:bodyPr anchor="t" rtlCol="false" tIns="0" lIns="0" bIns="0" rIns="0">
            <a:spAutoFit/>
          </a:bodyPr>
          <a:lstStyle/>
          <a:p>
            <a:pPr algn="ctr">
              <a:lnSpc>
                <a:spcPts val="4102"/>
              </a:lnSpc>
            </a:pPr>
            <a:r>
              <a:rPr lang="en-US" sz="2930">
                <a:solidFill>
                  <a:srgbClr val="000000"/>
                </a:solidFill>
                <a:latin typeface="Canva Sans"/>
              </a:rPr>
              <a:t>Figure 1.: One trolley problem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277089">
            <a:off x="578893" y="2075822"/>
            <a:ext cx="1437070" cy="1309040"/>
          </a:xfrm>
          <a:custGeom>
            <a:avLst/>
            <a:gdLst/>
            <a:ahLst/>
            <a:cxnLst/>
            <a:rect r="r" b="b" t="t" l="l"/>
            <a:pathLst>
              <a:path h="1309040" w="1437070">
                <a:moveTo>
                  <a:pt x="0" y="0"/>
                </a:moveTo>
                <a:lnTo>
                  <a:pt x="1437071" y="0"/>
                </a:lnTo>
                <a:lnTo>
                  <a:pt x="1437071" y="1309040"/>
                </a:lnTo>
                <a:lnTo>
                  <a:pt x="0" y="1309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22352" y="4006599"/>
            <a:ext cx="15952952" cy="2665479"/>
          </a:xfrm>
          <a:prstGeom prst="rect">
            <a:avLst/>
          </a:prstGeom>
        </p:spPr>
        <p:txBody>
          <a:bodyPr anchor="t" rtlCol="false" tIns="0" lIns="0" bIns="0" rIns="0">
            <a:spAutoFit/>
          </a:bodyPr>
          <a:lstStyle/>
          <a:p>
            <a:pPr algn="ctr">
              <a:lnSpc>
                <a:spcPts val="5247"/>
              </a:lnSpc>
            </a:pPr>
            <a:r>
              <a:rPr lang="en-US" sz="5300" spc="116">
                <a:solidFill>
                  <a:srgbClr val="000000"/>
                </a:solidFill>
                <a:latin typeface="Canva Sans"/>
              </a:rPr>
              <a:t>Explore ethical dilemmas, the stakeholders involved, and the balancing act between passenger and pedestrian safety, also car company</a:t>
            </a:r>
          </a:p>
        </p:txBody>
      </p:sp>
      <p:sp>
        <p:nvSpPr>
          <p:cNvPr name="Freeform 4" id="4"/>
          <p:cNvSpPr/>
          <p:nvPr/>
        </p:nvSpPr>
        <p:spPr>
          <a:xfrm flipH="false" flipV="false" rot="10324543">
            <a:off x="15274885" y="6428233"/>
            <a:ext cx="1437070" cy="1309040"/>
          </a:xfrm>
          <a:custGeom>
            <a:avLst/>
            <a:gdLst/>
            <a:ahLst/>
            <a:cxnLst/>
            <a:rect r="r" b="b" t="t" l="l"/>
            <a:pathLst>
              <a:path h="1309040" w="1437070">
                <a:moveTo>
                  <a:pt x="0" y="0"/>
                </a:moveTo>
                <a:lnTo>
                  <a:pt x="1437070" y="0"/>
                </a:lnTo>
                <a:lnTo>
                  <a:pt x="1437070" y="1309040"/>
                </a:lnTo>
                <a:lnTo>
                  <a:pt x="0" y="1309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TextBox 2" id="2"/>
          <p:cNvSpPr txBox="true"/>
          <p:nvPr/>
        </p:nvSpPr>
        <p:spPr>
          <a:xfrm rot="0">
            <a:off x="937350" y="4987174"/>
            <a:ext cx="8693455" cy="3402703"/>
          </a:xfrm>
          <a:prstGeom prst="rect">
            <a:avLst/>
          </a:prstGeom>
        </p:spPr>
        <p:txBody>
          <a:bodyPr anchor="t" rtlCol="false" tIns="0" lIns="0" bIns="0" rIns="0">
            <a:spAutoFit/>
          </a:bodyPr>
          <a:lstStyle/>
          <a:p>
            <a:pPr>
              <a:lnSpc>
                <a:spcPts val="3423"/>
              </a:lnSpc>
            </a:pPr>
            <a:r>
              <a:rPr lang="en-US" sz="2445">
                <a:solidFill>
                  <a:srgbClr val="000000"/>
                </a:solidFill>
                <a:latin typeface="Canva Sans Bold"/>
              </a:rPr>
              <a:t>In March 2018, a self-driving Uber car in Arizona hit and killed a pedestrian, despite having an operator onboard. The car's software noticed the pedestrian but mistakenly ignored the detection, leading to a fatal accident. This incident underscores the ethical challenges in programming autonomous vehicles, particularly the need to balance passenger comfort with pedestrian safety.</a:t>
            </a:r>
          </a:p>
        </p:txBody>
      </p:sp>
      <p:sp>
        <p:nvSpPr>
          <p:cNvPr name="Freeform 3" id="3"/>
          <p:cNvSpPr/>
          <p:nvPr/>
        </p:nvSpPr>
        <p:spPr>
          <a:xfrm flipH="false" flipV="false" rot="0">
            <a:off x="10050260" y="2874887"/>
            <a:ext cx="8237740" cy="4537227"/>
          </a:xfrm>
          <a:custGeom>
            <a:avLst/>
            <a:gdLst/>
            <a:ahLst/>
            <a:cxnLst/>
            <a:rect r="r" b="b" t="t" l="l"/>
            <a:pathLst>
              <a:path h="4537227" w="8237740">
                <a:moveTo>
                  <a:pt x="0" y="0"/>
                </a:moveTo>
                <a:lnTo>
                  <a:pt x="8237740" y="0"/>
                </a:lnTo>
                <a:lnTo>
                  <a:pt x="8237740" y="4537226"/>
                </a:lnTo>
                <a:lnTo>
                  <a:pt x="0" y="4537226"/>
                </a:lnTo>
                <a:lnTo>
                  <a:pt x="0" y="0"/>
                </a:lnTo>
                <a:close/>
              </a:path>
            </a:pathLst>
          </a:custGeom>
          <a:blipFill>
            <a:blip r:embed="rId2"/>
            <a:stretch>
              <a:fillRect l="0" t="0" r="0" b="0"/>
            </a:stretch>
          </a:blipFill>
        </p:spPr>
      </p:sp>
      <p:sp>
        <p:nvSpPr>
          <p:cNvPr name="Freeform 4" id="4"/>
          <p:cNvSpPr/>
          <p:nvPr/>
        </p:nvSpPr>
        <p:spPr>
          <a:xfrm flipH="false" flipV="false" rot="0">
            <a:off x="16725456" y="1489842"/>
            <a:ext cx="1809397" cy="1809397"/>
          </a:xfrm>
          <a:custGeom>
            <a:avLst/>
            <a:gdLst/>
            <a:ahLst/>
            <a:cxnLst/>
            <a:rect r="r" b="b" t="t" l="l"/>
            <a:pathLst>
              <a:path h="1809397" w="1809397">
                <a:moveTo>
                  <a:pt x="0" y="0"/>
                </a:moveTo>
                <a:lnTo>
                  <a:pt x="1809397" y="0"/>
                </a:lnTo>
                <a:lnTo>
                  <a:pt x="1809397" y="1809397"/>
                </a:lnTo>
                <a:lnTo>
                  <a:pt x="0" y="18093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0" y="2318340"/>
            <a:ext cx="9695532" cy="2262207"/>
          </a:xfrm>
          <a:prstGeom prst="rect">
            <a:avLst/>
          </a:prstGeom>
        </p:spPr>
        <p:txBody>
          <a:bodyPr anchor="t" rtlCol="false" tIns="0" lIns="0" bIns="0" rIns="0">
            <a:spAutoFit/>
          </a:bodyPr>
          <a:lstStyle/>
          <a:p>
            <a:pPr algn="ctr">
              <a:lnSpc>
                <a:spcPts val="6051"/>
              </a:lnSpc>
            </a:pPr>
            <a:r>
              <a:rPr lang="en-US" sz="4322">
                <a:solidFill>
                  <a:srgbClr val="000000"/>
                </a:solidFill>
                <a:latin typeface="Canva Sans Bold"/>
              </a:rPr>
              <a:t>Uber self-driving car test driver pleads guilty to endangerment in pedestrian death case</a:t>
            </a:r>
          </a:p>
        </p:txBody>
      </p:sp>
      <p:sp>
        <p:nvSpPr>
          <p:cNvPr name="Freeform 6" id="6"/>
          <p:cNvSpPr/>
          <p:nvPr/>
        </p:nvSpPr>
        <p:spPr>
          <a:xfrm flipH="false" flipV="false" rot="0">
            <a:off x="-4234115" y="-391648"/>
            <a:ext cx="12710840" cy="1756407"/>
          </a:xfrm>
          <a:custGeom>
            <a:avLst/>
            <a:gdLst/>
            <a:ahLst/>
            <a:cxnLst/>
            <a:rect r="r" b="b" t="t" l="l"/>
            <a:pathLst>
              <a:path h="1756407" w="12710840">
                <a:moveTo>
                  <a:pt x="0" y="0"/>
                </a:moveTo>
                <a:lnTo>
                  <a:pt x="12710840" y="0"/>
                </a:lnTo>
                <a:lnTo>
                  <a:pt x="12710840" y="1756407"/>
                </a:lnTo>
                <a:lnTo>
                  <a:pt x="0" y="17564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true" flipV="false" rot="-10800000">
            <a:off x="9238271" y="9122945"/>
            <a:ext cx="11552272" cy="1596314"/>
          </a:xfrm>
          <a:custGeom>
            <a:avLst/>
            <a:gdLst/>
            <a:ahLst/>
            <a:cxnLst/>
            <a:rect r="r" b="b" t="t" l="l"/>
            <a:pathLst>
              <a:path h="1596314" w="11552272">
                <a:moveTo>
                  <a:pt x="11552272" y="0"/>
                </a:moveTo>
                <a:lnTo>
                  <a:pt x="0" y="0"/>
                </a:lnTo>
                <a:lnTo>
                  <a:pt x="0" y="1596314"/>
                </a:lnTo>
                <a:lnTo>
                  <a:pt x="11552272" y="1596314"/>
                </a:lnTo>
                <a:lnTo>
                  <a:pt x="11552272"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10334058" y="7482803"/>
            <a:ext cx="7670144" cy="735337"/>
          </a:xfrm>
          <a:prstGeom prst="rect">
            <a:avLst/>
          </a:prstGeom>
        </p:spPr>
        <p:txBody>
          <a:bodyPr anchor="t" rtlCol="false" tIns="0" lIns="0" bIns="0" rIns="0">
            <a:spAutoFit/>
          </a:bodyPr>
          <a:lstStyle/>
          <a:p>
            <a:pPr algn="ctr">
              <a:lnSpc>
                <a:spcPts val="2979"/>
              </a:lnSpc>
            </a:pPr>
            <a:r>
              <a:rPr lang="en-US" sz="2128">
                <a:solidFill>
                  <a:srgbClr val="000000"/>
                </a:solidFill>
                <a:latin typeface="Canva Sans"/>
              </a:rPr>
              <a:t>Figure 2. :an investigator works at the scene of a fatal accident involving a self driving Uber car in Tempe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671989" y="849142"/>
            <a:ext cx="6927975" cy="8739418"/>
          </a:xfrm>
          <a:custGeom>
            <a:avLst/>
            <a:gdLst/>
            <a:ahLst/>
            <a:cxnLst/>
            <a:rect r="r" b="b" t="t" l="l"/>
            <a:pathLst>
              <a:path h="8739418" w="6927975">
                <a:moveTo>
                  <a:pt x="0" y="0"/>
                </a:moveTo>
                <a:lnTo>
                  <a:pt x="6927975" y="0"/>
                </a:lnTo>
                <a:lnTo>
                  <a:pt x="6927975" y="8739418"/>
                </a:lnTo>
                <a:lnTo>
                  <a:pt x="0" y="87394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166125" y="1222915"/>
            <a:ext cx="2212747" cy="1919055"/>
            <a:chOff x="0" y="0"/>
            <a:chExt cx="2950329" cy="2558740"/>
          </a:xfrm>
        </p:grpSpPr>
        <p:sp>
          <p:nvSpPr>
            <p:cNvPr name="Freeform 4" id="4"/>
            <p:cNvSpPr/>
            <p:nvPr/>
          </p:nvSpPr>
          <p:spPr>
            <a:xfrm flipH="false" flipV="false" rot="0">
              <a:off x="0" y="0"/>
              <a:ext cx="2950329" cy="2558740"/>
            </a:xfrm>
            <a:custGeom>
              <a:avLst/>
              <a:gdLst/>
              <a:ahLst/>
              <a:cxnLst/>
              <a:rect r="r" b="b" t="t" l="l"/>
              <a:pathLst>
                <a:path h="2558740" w="2950329">
                  <a:moveTo>
                    <a:pt x="0" y="0"/>
                  </a:moveTo>
                  <a:lnTo>
                    <a:pt x="2950329" y="0"/>
                  </a:lnTo>
                  <a:lnTo>
                    <a:pt x="2950329" y="2558740"/>
                  </a:lnTo>
                  <a:lnTo>
                    <a:pt x="0" y="25587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810814">
              <a:off x="275938" y="1148848"/>
              <a:ext cx="2411309" cy="471693"/>
            </a:xfrm>
            <a:prstGeom prst="rect">
              <a:avLst/>
            </a:prstGeom>
          </p:spPr>
          <p:txBody>
            <a:bodyPr anchor="t" rtlCol="false" tIns="0" lIns="0" bIns="0" rIns="0">
              <a:spAutoFit/>
            </a:bodyPr>
            <a:lstStyle/>
            <a:p>
              <a:pPr>
                <a:lnSpc>
                  <a:spcPts val="2585"/>
                </a:lnSpc>
              </a:pPr>
              <a:r>
                <a:rPr lang="en-US" sz="2611" spc="57">
                  <a:solidFill>
                    <a:srgbClr val="000000"/>
                  </a:solidFill>
                  <a:latin typeface="Krabuler"/>
                </a:rPr>
                <a:t>Main point 1</a:t>
              </a:r>
            </a:p>
          </p:txBody>
        </p:sp>
      </p:grpSp>
      <p:sp>
        <p:nvSpPr>
          <p:cNvPr name="Freeform 6" id="6"/>
          <p:cNvSpPr/>
          <p:nvPr/>
        </p:nvSpPr>
        <p:spPr>
          <a:xfrm flipH="false" flipV="false" rot="0">
            <a:off x="9752595" y="-301411"/>
            <a:ext cx="12710840" cy="1756407"/>
          </a:xfrm>
          <a:custGeom>
            <a:avLst/>
            <a:gdLst/>
            <a:ahLst/>
            <a:cxnLst/>
            <a:rect r="r" b="b" t="t" l="l"/>
            <a:pathLst>
              <a:path h="1756407" w="12710840">
                <a:moveTo>
                  <a:pt x="0" y="0"/>
                </a:moveTo>
                <a:lnTo>
                  <a:pt x="12710840" y="0"/>
                </a:lnTo>
                <a:lnTo>
                  <a:pt x="12710840" y="1756407"/>
                </a:lnTo>
                <a:lnTo>
                  <a:pt x="0" y="17564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5599813" y="8633321"/>
            <a:ext cx="13959219" cy="1928910"/>
          </a:xfrm>
          <a:custGeom>
            <a:avLst/>
            <a:gdLst/>
            <a:ahLst/>
            <a:cxnLst/>
            <a:rect r="r" b="b" t="t" l="l"/>
            <a:pathLst>
              <a:path h="1928910" w="13959219">
                <a:moveTo>
                  <a:pt x="0" y="0"/>
                </a:moveTo>
                <a:lnTo>
                  <a:pt x="13959219" y="0"/>
                </a:lnTo>
                <a:lnTo>
                  <a:pt x="13959219" y="1928910"/>
                </a:lnTo>
                <a:lnTo>
                  <a:pt x="0" y="1928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840983" y="6159671"/>
            <a:ext cx="5447017" cy="3996749"/>
          </a:xfrm>
          <a:custGeom>
            <a:avLst/>
            <a:gdLst/>
            <a:ahLst/>
            <a:cxnLst/>
            <a:rect r="r" b="b" t="t" l="l"/>
            <a:pathLst>
              <a:path h="3996749" w="5447017">
                <a:moveTo>
                  <a:pt x="0" y="0"/>
                </a:moveTo>
                <a:lnTo>
                  <a:pt x="5447017" y="0"/>
                </a:lnTo>
                <a:lnTo>
                  <a:pt x="5447017" y="3996748"/>
                </a:lnTo>
                <a:lnTo>
                  <a:pt x="0" y="39967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4494409" y="3816595"/>
            <a:ext cx="3177052" cy="2343076"/>
          </a:xfrm>
          <a:custGeom>
            <a:avLst/>
            <a:gdLst/>
            <a:ahLst/>
            <a:cxnLst/>
            <a:rect r="r" b="b" t="t" l="l"/>
            <a:pathLst>
              <a:path h="2343076" w="3177052">
                <a:moveTo>
                  <a:pt x="3177052" y="0"/>
                </a:moveTo>
                <a:lnTo>
                  <a:pt x="0" y="0"/>
                </a:lnTo>
                <a:lnTo>
                  <a:pt x="0" y="2343076"/>
                </a:lnTo>
                <a:lnTo>
                  <a:pt x="3177052" y="2343076"/>
                </a:lnTo>
                <a:lnTo>
                  <a:pt x="317705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5846576" y="3740395"/>
            <a:ext cx="6819434" cy="3033581"/>
          </a:xfrm>
          <a:prstGeom prst="rect">
            <a:avLst/>
          </a:prstGeom>
        </p:spPr>
        <p:txBody>
          <a:bodyPr anchor="t" rtlCol="false" tIns="0" lIns="0" bIns="0" rIns="0">
            <a:spAutoFit/>
          </a:bodyPr>
          <a:lstStyle/>
          <a:p>
            <a:pPr>
              <a:lnSpc>
                <a:spcPts val="8067"/>
              </a:lnSpc>
            </a:pPr>
            <a:r>
              <a:rPr lang="en-US" sz="6065" spc="133">
                <a:solidFill>
                  <a:srgbClr val="FFFFFF"/>
                </a:solidFill>
                <a:latin typeface="Krabuler"/>
              </a:rPr>
              <a:t>Algorithmic Decisions Favoring Vehicle Passengers</a:t>
            </a:r>
          </a:p>
        </p:txBody>
      </p:sp>
      <p:sp>
        <p:nvSpPr>
          <p:cNvPr name="TextBox 11" id="11"/>
          <p:cNvSpPr txBox="true"/>
          <p:nvPr/>
        </p:nvSpPr>
        <p:spPr>
          <a:xfrm rot="0">
            <a:off x="14951731" y="4706594"/>
            <a:ext cx="2033008" cy="515452"/>
          </a:xfrm>
          <a:prstGeom prst="rect">
            <a:avLst/>
          </a:prstGeom>
        </p:spPr>
        <p:txBody>
          <a:bodyPr anchor="t" rtlCol="false" tIns="0" lIns="0" bIns="0" rIns="0">
            <a:spAutoFit/>
          </a:bodyPr>
          <a:lstStyle/>
          <a:p>
            <a:pPr algn="ctr">
              <a:lnSpc>
                <a:spcPts val="4334"/>
              </a:lnSpc>
            </a:pPr>
            <a:r>
              <a:rPr lang="en-US" sz="3096">
                <a:solidFill>
                  <a:srgbClr val="000000"/>
                </a:solidFill>
                <a:latin typeface="Canva Sans Bold"/>
              </a:rPr>
              <a:t>AWESOME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grpSp>
        <p:nvGrpSpPr>
          <p:cNvPr name="Group 2" id="2"/>
          <p:cNvGrpSpPr/>
          <p:nvPr/>
        </p:nvGrpSpPr>
        <p:grpSpPr>
          <a:xfrm rot="0">
            <a:off x="2046123" y="1339180"/>
            <a:ext cx="14195754" cy="7919120"/>
            <a:chOff x="0" y="0"/>
            <a:chExt cx="18435179" cy="10284089"/>
          </a:xfrm>
        </p:grpSpPr>
        <p:sp>
          <p:nvSpPr>
            <p:cNvPr name="Freeform 3" id="3"/>
            <p:cNvSpPr/>
            <p:nvPr/>
          </p:nvSpPr>
          <p:spPr>
            <a:xfrm flipH="false" flipV="false" rot="0">
              <a:off x="31750" y="31750"/>
              <a:ext cx="18371679" cy="10220589"/>
            </a:xfrm>
            <a:custGeom>
              <a:avLst/>
              <a:gdLst/>
              <a:ahLst/>
              <a:cxnLst/>
              <a:rect r="r" b="b" t="t" l="l"/>
              <a:pathLst>
                <a:path h="10220589" w="18371679">
                  <a:moveTo>
                    <a:pt x="18278968" y="10220589"/>
                  </a:moveTo>
                  <a:lnTo>
                    <a:pt x="92710" y="10220589"/>
                  </a:lnTo>
                  <a:cubicBezTo>
                    <a:pt x="41910" y="10220589"/>
                    <a:pt x="0" y="10178679"/>
                    <a:pt x="0" y="10127879"/>
                  </a:cubicBezTo>
                  <a:lnTo>
                    <a:pt x="0" y="92710"/>
                  </a:lnTo>
                  <a:cubicBezTo>
                    <a:pt x="0" y="41910"/>
                    <a:pt x="41910" y="0"/>
                    <a:pt x="92710" y="0"/>
                  </a:cubicBezTo>
                  <a:lnTo>
                    <a:pt x="18277698" y="0"/>
                  </a:lnTo>
                  <a:cubicBezTo>
                    <a:pt x="18328498" y="0"/>
                    <a:pt x="18370409" y="41910"/>
                    <a:pt x="18370409" y="92710"/>
                  </a:cubicBezTo>
                  <a:lnTo>
                    <a:pt x="18370409" y="10126609"/>
                  </a:lnTo>
                  <a:cubicBezTo>
                    <a:pt x="18371679" y="10178679"/>
                    <a:pt x="18329768" y="10220589"/>
                    <a:pt x="18278968" y="10220589"/>
                  </a:cubicBezTo>
                  <a:close/>
                </a:path>
              </a:pathLst>
            </a:custGeom>
            <a:solidFill>
              <a:srgbClr val="FFFEF7"/>
            </a:solidFill>
          </p:spPr>
        </p:sp>
        <p:sp>
          <p:nvSpPr>
            <p:cNvPr name="Freeform 4" id="4"/>
            <p:cNvSpPr/>
            <p:nvPr/>
          </p:nvSpPr>
          <p:spPr>
            <a:xfrm flipH="false" flipV="false" rot="0">
              <a:off x="0" y="0"/>
              <a:ext cx="18435179" cy="10284089"/>
            </a:xfrm>
            <a:custGeom>
              <a:avLst/>
              <a:gdLst/>
              <a:ahLst/>
              <a:cxnLst/>
              <a:rect r="r" b="b" t="t" l="l"/>
              <a:pathLst>
                <a:path h="10284089" w="18435179">
                  <a:moveTo>
                    <a:pt x="18310718" y="59690"/>
                  </a:moveTo>
                  <a:cubicBezTo>
                    <a:pt x="18346279" y="59690"/>
                    <a:pt x="18375489" y="88900"/>
                    <a:pt x="18375489" y="124460"/>
                  </a:cubicBezTo>
                  <a:lnTo>
                    <a:pt x="18375489" y="10159629"/>
                  </a:lnTo>
                  <a:cubicBezTo>
                    <a:pt x="18375489" y="10195189"/>
                    <a:pt x="18346279" y="10224399"/>
                    <a:pt x="18310718" y="10224399"/>
                  </a:cubicBezTo>
                  <a:lnTo>
                    <a:pt x="124460" y="10224399"/>
                  </a:lnTo>
                  <a:cubicBezTo>
                    <a:pt x="88900" y="10224399"/>
                    <a:pt x="59690" y="10195189"/>
                    <a:pt x="59690" y="10159629"/>
                  </a:cubicBezTo>
                  <a:lnTo>
                    <a:pt x="59690" y="124460"/>
                  </a:lnTo>
                  <a:cubicBezTo>
                    <a:pt x="59690" y="88900"/>
                    <a:pt x="88900" y="59690"/>
                    <a:pt x="124460" y="59690"/>
                  </a:cubicBezTo>
                  <a:lnTo>
                    <a:pt x="18310720" y="59690"/>
                  </a:lnTo>
                  <a:moveTo>
                    <a:pt x="18310720" y="0"/>
                  </a:moveTo>
                  <a:lnTo>
                    <a:pt x="124460" y="0"/>
                  </a:lnTo>
                  <a:cubicBezTo>
                    <a:pt x="55880" y="0"/>
                    <a:pt x="0" y="55880"/>
                    <a:pt x="0" y="124460"/>
                  </a:cubicBezTo>
                  <a:lnTo>
                    <a:pt x="0" y="10159629"/>
                  </a:lnTo>
                  <a:cubicBezTo>
                    <a:pt x="0" y="10228209"/>
                    <a:pt x="55880" y="10284089"/>
                    <a:pt x="124460" y="10284089"/>
                  </a:cubicBezTo>
                  <a:lnTo>
                    <a:pt x="18310720" y="10284089"/>
                  </a:lnTo>
                  <a:cubicBezTo>
                    <a:pt x="18379298" y="10284089"/>
                    <a:pt x="18435179" y="10228209"/>
                    <a:pt x="18435179" y="10159629"/>
                  </a:cubicBezTo>
                  <a:lnTo>
                    <a:pt x="18435179" y="124460"/>
                  </a:lnTo>
                  <a:cubicBezTo>
                    <a:pt x="18435179" y="55880"/>
                    <a:pt x="18379298" y="0"/>
                    <a:pt x="18310720" y="0"/>
                  </a:cubicBezTo>
                  <a:close/>
                </a:path>
              </a:pathLst>
            </a:custGeom>
            <a:solidFill>
              <a:srgbClr val="191919"/>
            </a:solidFill>
          </p:spPr>
        </p:sp>
      </p:grpSp>
      <p:sp>
        <p:nvSpPr>
          <p:cNvPr name="Freeform 5" id="5"/>
          <p:cNvSpPr/>
          <p:nvPr/>
        </p:nvSpPr>
        <p:spPr>
          <a:xfrm flipH="false" flipV="false" rot="-1568932">
            <a:off x="-30836" y="8050291"/>
            <a:ext cx="1443297" cy="2069242"/>
          </a:xfrm>
          <a:custGeom>
            <a:avLst/>
            <a:gdLst/>
            <a:ahLst/>
            <a:cxnLst/>
            <a:rect r="r" b="b" t="t" l="l"/>
            <a:pathLst>
              <a:path h="2069242" w="1443297">
                <a:moveTo>
                  <a:pt x="0" y="0"/>
                </a:moveTo>
                <a:lnTo>
                  <a:pt x="1443297" y="0"/>
                </a:lnTo>
                <a:lnTo>
                  <a:pt x="1443297" y="2069242"/>
                </a:lnTo>
                <a:lnTo>
                  <a:pt x="0" y="2069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027046">
            <a:off x="16252346" y="339083"/>
            <a:ext cx="1514128" cy="1379233"/>
          </a:xfrm>
          <a:custGeom>
            <a:avLst/>
            <a:gdLst/>
            <a:ahLst/>
            <a:cxnLst/>
            <a:rect r="r" b="b" t="t" l="l"/>
            <a:pathLst>
              <a:path h="1379233" w="1514128">
                <a:moveTo>
                  <a:pt x="0" y="0"/>
                </a:moveTo>
                <a:lnTo>
                  <a:pt x="1514129" y="0"/>
                </a:lnTo>
                <a:lnTo>
                  <a:pt x="1514129" y="1379234"/>
                </a:lnTo>
                <a:lnTo>
                  <a:pt x="0" y="13792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8878474">
            <a:off x="14462783" y="8607260"/>
            <a:ext cx="4427299" cy="1110849"/>
          </a:xfrm>
          <a:custGeom>
            <a:avLst/>
            <a:gdLst/>
            <a:ahLst/>
            <a:cxnLst/>
            <a:rect r="r" b="b" t="t" l="l"/>
            <a:pathLst>
              <a:path h="1110849" w="4427299">
                <a:moveTo>
                  <a:pt x="0" y="1110850"/>
                </a:moveTo>
                <a:lnTo>
                  <a:pt x="4427299" y="1110850"/>
                </a:lnTo>
                <a:lnTo>
                  <a:pt x="4427299" y="0"/>
                </a:lnTo>
                <a:lnTo>
                  <a:pt x="0" y="0"/>
                </a:lnTo>
                <a:lnTo>
                  <a:pt x="0" y="111085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932822" y="3391524"/>
            <a:ext cx="10963776" cy="3747756"/>
          </a:xfrm>
          <a:prstGeom prst="rect">
            <a:avLst/>
          </a:prstGeom>
        </p:spPr>
        <p:txBody>
          <a:bodyPr anchor="t" rtlCol="false" tIns="0" lIns="0" bIns="0" rIns="0">
            <a:spAutoFit/>
          </a:bodyPr>
          <a:lstStyle/>
          <a:p>
            <a:pPr>
              <a:lnSpc>
                <a:spcPts val="5005"/>
              </a:lnSpc>
            </a:pPr>
            <a:r>
              <a:rPr lang="en-US" sz="3575">
                <a:solidFill>
                  <a:srgbClr val="000000"/>
                </a:solidFill>
                <a:latin typeface="Canva Sans Bold"/>
              </a:rPr>
              <a:t>Ethical Lenses: </a:t>
            </a:r>
          </a:p>
          <a:p>
            <a:pPr>
              <a:lnSpc>
                <a:spcPts val="5005"/>
              </a:lnSpc>
            </a:pPr>
            <a:r>
              <a:rPr lang="en-US" sz="3575">
                <a:solidFill>
                  <a:srgbClr val="000000"/>
                </a:solidFill>
                <a:latin typeface="Canva Sans Bold"/>
              </a:rPr>
              <a:t>Emphasize that while passenger safety is maximized, pedestrians are at greater risk. Consumers will be more willing to buy this car, and the company’s interest will also increase</a:t>
            </a:r>
          </a:p>
          <a:p>
            <a:pPr>
              <a:lnSpc>
                <a:spcPts val="5005"/>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671989" y="849142"/>
            <a:ext cx="6927975" cy="8739418"/>
          </a:xfrm>
          <a:custGeom>
            <a:avLst/>
            <a:gdLst/>
            <a:ahLst/>
            <a:cxnLst/>
            <a:rect r="r" b="b" t="t" l="l"/>
            <a:pathLst>
              <a:path h="8739418" w="6927975">
                <a:moveTo>
                  <a:pt x="0" y="0"/>
                </a:moveTo>
                <a:lnTo>
                  <a:pt x="6927975" y="0"/>
                </a:lnTo>
                <a:lnTo>
                  <a:pt x="6927975" y="8739418"/>
                </a:lnTo>
                <a:lnTo>
                  <a:pt x="0" y="87394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166125" y="1222915"/>
            <a:ext cx="2212747" cy="1919055"/>
            <a:chOff x="0" y="0"/>
            <a:chExt cx="2950329" cy="2558740"/>
          </a:xfrm>
        </p:grpSpPr>
        <p:sp>
          <p:nvSpPr>
            <p:cNvPr name="Freeform 4" id="4"/>
            <p:cNvSpPr/>
            <p:nvPr/>
          </p:nvSpPr>
          <p:spPr>
            <a:xfrm flipH="false" flipV="false" rot="0">
              <a:off x="0" y="0"/>
              <a:ext cx="2950329" cy="2558740"/>
            </a:xfrm>
            <a:custGeom>
              <a:avLst/>
              <a:gdLst/>
              <a:ahLst/>
              <a:cxnLst/>
              <a:rect r="r" b="b" t="t" l="l"/>
              <a:pathLst>
                <a:path h="2558740" w="2950329">
                  <a:moveTo>
                    <a:pt x="0" y="0"/>
                  </a:moveTo>
                  <a:lnTo>
                    <a:pt x="2950329" y="0"/>
                  </a:lnTo>
                  <a:lnTo>
                    <a:pt x="2950329" y="2558740"/>
                  </a:lnTo>
                  <a:lnTo>
                    <a:pt x="0" y="25587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810814">
              <a:off x="275938" y="1148848"/>
              <a:ext cx="2411309" cy="471693"/>
            </a:xfrm>
            <a:prstGeom prst="rect">
              <a:avLst/>
            </a:prstGeom>
          </p:spPr>
          <p:txBody>
            <a:bodyPr anchor="t" rtlCol="false" tIns="0" lIns="0" bIns="0" rIns="0">
              <a:spAutoFit/>
            </a:bodyPr>
            <a:lstStyle/>
            <a:p>
              <a:pPr>
                <a:lnSpc>
                  <a:spcPts val="2585"/>
                </a:lnSpc>
              </a:pPr>
              <a:r>
                <a:rPr lang="en-US" sz="2611" spc="57">
                  <a:solidFill>
                    <a:srgbClr val="000000"/>
                  </a:solidFill>
                  <a:latin typeface="Krabuler"/>
                </a:rPr>
                <a:t>Main point 2</a:t>
              </a:r>
            </a:p>
          </p:txBody>
        </p:sp>
      </p:grpSp>
      <p:sp>
        <p:nvSpPr>
          <p:cNvPr name="Freeform 6" id="6"/>
          <p:cNvSpPr/>
          <p:nvPr/>
        </p:nvSpPr>
        <p:spPr>
          <a:xfrm flipH="false" flipV="false" rot="0">
            <a:off x="9752595" y="-301411"/>
            <a:ext cx="12710840" cy="1756407"/>
          </a:xfrm>
          <a:custGeom>
            <a:avLst/>
            <a:gdLst/>
            <a:ahLst/>
            <a:cxnLst/>
            <a:rect r="r" b="b" t="t" l="l"/>
            <a:pathLst>
              <a:path h="1756407" w="12710840">
                <a:moveTo>
                  <a:pt x="0" y="0"/>
                </a:moveTo>
                <a:lnTo>
                  <a:pt x="12710840" y="0"/>
                </a:lnTo>
                <a:lnTo>
                  <a:pt x="12710840" y="1756407"/>
                </a:lnTo>
                <a:lnTo>
                  <a:pt x="0" y="17564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5599813" y="8633321"/>
            <a:ext cx="13959219" cy="1928910"/>
          </a:xfrm>
          <a:custGeom>
            <a:avLst/>
            <a:gdLst/>
            <a:ahLst/>
            <a:cxnLst/>
            <a:rect r="r" b="b" t="t" l="l"/>
            <a:pathLst>
              <a:path h="1928910" w="13959219">
                <a:moveTo>
                  <a:pt x="0" y="0"/>
                </a:moveTo>
                <a:lnTo>
                  <a:pt x="13959219" y="0"/>
                </a:lnTo>
                <a:lnTo>
                  <a:pt x="13959219" y="1928910"/>
                </a:lnTo>
                <a:lnTo>
                  <a:pt x="0" y="19289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840983" y="6159671"/>
            <a:ext cx="5447017" cy="3996749"/>
          </a:xfrm>
          <a:custGeom>
            <a:avLst/>
            <a:gdLst/>
            <a:ahLst/>
            <a:cxnLst/>
            <a:rect r="r" b="b" t="t" l="l"/>
            <a:pathLst>
              <a:path h="3996749" w="5447017">
                <a:moveTo>
                  <a:pt x="0" y="0"/>
                </a:moveTo>
                <a:lnTo>
                  <a:pt x="5447017" y="0"/>
                </a:lnTo>
                <a:lnTo>
                  <a:pt x="5447017" y="3996748"/>
                </a:lnTo>
                <a:lnTo>
                  <a:pt x="0" y="39967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4494409" y="3816595"/>
            <a:ext cx="3177052" cy="2343076"/>
          </a:xfrm>
          <a:custGeom>
            <a:avLst/>
            <a:gdLst/>
            <a:ahLst/>
            <a:cxnLst/>
            <a:rect r="r" b="b" t="t" l="l"/>
            <a:pathLst>
              <a:path h="2343076" w="3177052">
                <a:moveTo>
                  <a:pt x="3177052" y="0"/>
                </a:moveTo>
                <a:lnTo>
                  <a:pt x="0" y="0"/>
                </a:lnTo>
                <a:lnTo>
                  <a:pt x="0" y="2343076"/>
                </a:lnTo>
                <a:lnTo>
                  <a:pt x="3177052" y="2343076"/>
                </a:lnTo>
                <a:lnTo>
                  <a:pt x="317705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6726830" y="6773976"/>
            <a:ext cx="1064940" cy="954452"/>
          </a:xfrm>
          <a:custGeom>
            <a:avLst/>
            <a:gdLst/>
            <a:ahLst/>
            <a:cxnLst/>
            <a:rect r="r" b="b" t="t" l="l"/>
            <a:pathLst>
              <a:path h="954452" w="1064940">
                <a:moveTo>
                  <a:pt x="0" y="0"/>
                </a:moveTo>
                <a:lnTo>
                  <a:pt x="1064940" y="0"/>
                </a:lnTo>
                <a:lnTo>
                  <a:pt x="1064940" y="954452"/>
                </a:lnTo>
                <a:lnTo>
                  <a:pt x="0" y="95445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5846576" y="3740395"/>
            <a:ext cx="6819434" cy="3033581"/>
          </a:xfrm>
          <a:prstGeom prst="rect">
            <a:avLst/>
          </a:prstGeom>
        </p:spPr>
        <p:txBody>
          <a:bodyPr anchor="t" rtlCol="false" tIns="0" lIns="0" bIns="0" rIns="0">
            <a:spAutoFit/>
          </a:bodyPr>
          <a:lstStyle/>
          <a:p>
            <a:pPr>
              <a:lnSpc>
                <a:spcPts val="8067"/>
              </a:lnSpc>
            </a:pPr>
            <a:r>
              <a:rPr lang="en-US" sz="6065" spc="133">
                <a:solidFill>
                  <a:srgbClr val="FFFFFF"/>
                </a:solidFill>
                <a:latin typeface="Krabuler"/>
              </a:rPr>
              <a:t>Algorithmic decision making aimed at saving more lives</a:t>
            </a:r>
          </a:p>
        </p:txBody>
      </p:sp>
      <p:sp>
        <p:nvSpPr>
          <p:cNvPr name="TextBox 12" id="12"/>
          <p:cNvSpPr txBox="true"/>
          <p:nvPr/>
        </p:nvSpPr>
        <p:spPr>
          <a:xfrm rot="0">
            <a:off x="15413576" y="4706594"/>
            <a:ext cx="1109318" cy="515452"/>
          </a:xfrm>
          <a:prstGeom prst="rect">
            <a:avLst/>
          </a:prstGeom>
        </p:spPr>
        <p:txBody>
          <a:bodyPr anchor="t" rtlCol="false" tIns="0" lIns="0" bIns="0" rIns="0">
            <a:spAutoFit/>
          </a:bodyPr>
          <a:lstStyle/>
          <a:p>
            <a:pPr algn="ctr">
              <a:lnSpc>
                <a:spcPts val="4334"/>
              </a:lnSpc>
            </a:pPr>
            <a:r>
              <a:rPr lang="en-US" sz="3096">
                <a:solidFill>
                  <a:srgbClr val="000000"/>
                </a:solidFill>
                <a:latin typeface="Canva Sans Bold"/>
              </a:rPr>
              <a:t>OOPS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grpSp>
        <p:nvGrpSpPr>
          <p:cNvPr name="Group 2" id="2"/>
          <p:cNvGrpSpPr/>
          <p:nvPr/>
        </p:nvGrpSpPr>
        <p:grpSpPr>
          <a:xfrm rot="0">
            <a:off x="2046123" y="1339180"/>
            <a:ext cx="14195754" cy="7919120"/>
            <a:chOff x="0" y="0"/>
            <a:chExt cx="18435179" cy="10284089"/>
          </a:xfrm>
        </p:grpSpPr>
        <p:sp>
          <p:nvSpPr>
            <p:cNvPr name="Freeform 3" id="3"/>
            <p:cNvSpPr/>
            <p:nvPr/>
          </p:nvSpPr>
          <p:spPr>
            <a:xfrm flipH="false" flipV="false" rot="0">
              <a:off x="31750" y="31750"/>
              <a:ext cx="18371679" cy="10220589"/>
            </a:xfrm>
            <a:custGeom>
              <a:avLst/>
              <a:gdLst/>
              <a:ahLst/>
              <a:cxnLst/>
              <a:rect r="r" b="b" t="t" l="l"/>
              <a:pathLst>
                <a:path h="10220589" w="18371679">
                  <a:moveTo>
                    <a:pt x="18278968" y="10220589"/>
                  </a:moveTo>
                  <a:lnTo>
                    <a:pt x="92710" y="10220589"/>
                  </a:lnTo>
                  <a:cubicBezTo>
                    <a:pt x="41910" y="10220589"/>
                    <a:pt x="0" y="10178679"/>
                    <a:pt x="0" y="10127879"/>
                  </a:cubicBezTo>
                  <a:lnTo>
                    <a:pt x="0" y="92710"/>
                  </a:lnTo>
                  <a:cubicBezTo>
                    <a:pt x="0" y="41910"/>
                    <a:pt x="41910" y="0"/>
                    <a:pt x="92710" y="0"/>
                  </a:cubicBezTo>
                  <a:lnTo>
                    <a:pt x="18277698" y="0"/>
                  </a:lnTo>
                  <a:cubicBezTo>
                    <a:pt x="18328498" y="0"/>
                    <a:pt x="18370409" y="41910"/>
                    <a:pt x="18370409" y="92710"/>
                  </a:cubicBezTo>
                  <a:lnTo>
                    <a:pt x="18370409" y="10126609"/>
                  </a:lnTo>
                  <a:cubicBezTo>
                    <a:pt x="18371679" y="10178679"/>
                    <a:pt x="18329768" y="10220589"/>
                    <a:pt x="18278968" y="10220589"/>
                  </a:cubicBezTo>
                  <a:close/>
                </a:path>
              </a:pathLst>
            </a:custGeom>
            <a:solidFill>
              <a:srgbClr val="FFFEF7"/>
            </a:solidFill>
          </p:spPr>
        </p:sp>
        <p:sp>
          <p:nvSpPr>
            <p:cNvPr name="Freeform 4" id="4"/>
            <p:cNvSpPr/>
            <p:nvPr/>
          </p:nvSpPr>
          <p:spPr>
            <a:xfrm flipH="false" flipV="false" rot="0">
              <a:off x="0" y="0"/>
              <a:ext cx="18435179" cy="10284089"/>
            </a:xfrm>
            <a:custGeom>
              <a:avLst/>
              <a:gdLst/>
              <a:ahLst/>
              <a:cxnLst/>
              <a:rect r="r" b="b" t="t" l="l"/>
              <a:pathLst>
                <a:path h="10284089" w="18435179">
                  <a:moveTo>
                    <a:pt x="18310718" y="59690"/>
                  </a:moveTo>
                  <a:cubicBezTo>
                    <a:pt x="18346279" y="59690"/>
                    <a:pt x="18375489" y="88900"/>
                    <a:pt x="18375489" y="124460"/>
                  </a:cubicBezTo>
                  <a:lnTo>
                    <a:pt x="18375489" y="10159629"/>
                  </a:lnTo>
                  <a:cubicBezTo>
                    <a:pt x="18375489" y="10195189"/>
                    <a:pt x="18346279" y="10224399"/>
                    <a:pt x="18310718" y="10224399"/>
                  </a:cubicBezTo>
                  <a:lnTo>
                    <a:pt x="124460" y="10224399"/>
                  </a:lnTo>
                  <a:cubicBezTo>
                    <a:pt x="88900" y="10224399"/>
                    <a:pt x="59690" y="10195189"/>
                    <a:pt x="59690" y="10159629"/>
                  </a:cubicBezTo>
                  <a:lnTo>
                    <a:pt x="59690" y="124460"/>
                  </a:lnTo>
                  <a:cubicBezTo>
                    <a:pt x="59690" y="88900"/>
                    <a:pt x="88900" y="59690"/>
                    <a:pt x="124460" y="59690"/>
                  </a:cubicBezTo>
                  <a:lnTo>
                    <a:pt x="18310720" y="59690"/>
                  </a:lnTo>
                  <a:moveTo>
                    <a:pt x="18310720" y="0"/>
                  </a:moveTo>
                  <a:lnTo>
                    <a:pt x="124460" y="0"/>
                  </a:lnTo>
                  <a:cubicBezTo>
                    <a:pt x="55880" y="0"/>
                    <a:pt x="0" y="55880"/>
                    <a:pt x="0" y="124460"/>
                  </a:cubicBezTo>
                  <a:lnTo>
                    <a:pt x="0" y="10159629"/>
                  </a:lnTo>
                  <a:cubicBezTo>
                    <a:pt x="0" y="10228209"/>
                    <a:pt x="55880" y="10284089"/>
                    <a:pt x="124460" y="10284089"/>
                  </a:cubicBezTo>
                  <a:lnTo>
                    <a:pt x="18310720" y="10284089"/>
                  </a:lnTo>
                  <a:cubicBezTo>
                    <a:pt x="18379298" y="10284089"/>
                    <a:pt x="18435179" y="10228209"/>
                    <a:pt x="18435179" y="10159629"/>
                  </a:cubicBezTo>
                  <a:lnTo>
                    <a:pt x="18435179" y="124460"/>
                  </a:lnTo>
                  <a:cubicBezTo>
                    <a:pt x="18435179" y="55880"/>
                    <a:pt x="18379298" y="0"/>
                    <a:pt x="18310720" y="0"/>
                  </a:cubicBezTo>
                  <a:close/>
                </a:path>
              </a:pathLst>
            </a:custGeom>
            <a:solidFill>
              <a:srgbClr val="191919"/>
            </a:solidFill>
          </p:spPr>
        </p:sp>
      </p:grpSp>
      <p:sp>
        <p:nvSpPr>
          <p:cNvPr name="Freeform 5" id="5"/>
          <p:cNvSpPr/>
          <p:nvPr/>
        </p:nvSpPr>
        <p:spPr>
          <a:xfrm flipH="false" flipV="false" rot="-1568932">
            <a:off x="-30836" y="8050291"/>
            <a:ext cx="1443297" cy="2069242"/>
          </a:xfrm>
          <a:custGeom>
            <a:avLst/>
            <a:gdLst/>
            <a:ahLst/>
            <a:cxnLst/>
            <a:rect r="r" b="b" t="t" l="l"/>
            <a:pathLst>
              <a:path h="2069242" w="1443297">
                <a:moveTo>
                  <a:pt x="0" y="0"/>
                </a:moveTo>
                <a:lnTo>
                  <a:pt x="1443297" y="0"/>
                </a:lnTo>
                <a:lnTo>
                  <a:pt x="1443297" y="2069242"/>
                </a:lnTo>
                <a:lnTo>
                  <a:pt x="0" y="2069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027046">
            <a:off x="16252346" y="339083"/>
            <a:ext cx="1514128" cy="1379233"/>
          </a:xfrm>
          <a:custGeom>
            <a:avLst/>
            <a:gdLst/>
            <a:ahLst/>
            <a:cxnLst/>
            <a:rect r="r" b="b" t="t" l="l"/>
            <a:pathLst>
              <a:path h="1379233" w="1514128">
                <a:moveTo>
                  <a:pt x="0" y="0"/>
                </a:moveTo>
                <a:lnTo>
                  <a:pt x="1514129" y="0"/>
                </a:lnTo>
                <a:lnTo>
                  <a:pt x="1514129" y="1379234"/>
                </a:lnTo>
                <a:lnTo>
                  <a:pt x="0" y="13792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8878474">
            <a:off x="14462783" y="8607260"/>
            <a:ext cx="4427299" cy="1110849"/>
          </a:xfrm>
          <a:custGeom>
            <a:avLst/>
            <a:gdLst/>
            <a:ahLst/>
            <a:cxnLst/>
            <a:rect r="r" b="b" t="t" l="l"/>
            <a:pathLst>
              <a:path h="1110849" w="4427299">
                <a:moveTo>
                  <a:pt x="0" y="1110850"/>
                </a:moveTo>
                <a:lnTo>
                  <a:pt x="4427299" y="1110850"/>
                </a:lnTo>
                <a:lnTo>
                  <a:pt x="4427299" y="0"/>
                </a:lnTo>
                <a:lnTo>
                  <a:pt x="0" y="0"/>
                </a:lnTo>
                <a:lnTo>
                  <a:pt x="0" y="111085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932822" y="3391524"/>
            <a:ext cx="10963776" cy="4376406"/>
          </a:xfrm>
          <a:prstGeom prst="rect">
            <a:avLst/>
          </a:prstGeom>
        </p:spPr>
        <p:txBody>
          <a:bodyPr anchor="t" rtlCol="false" tIns="0" lIns="0" bIns="0" rIns="0">
            <a:spAutoFit/>
          </a:bodyPr>
          <a:lstStyle/>
          <a:p>
            <a:pPr>
              <a:lnSpc>
                <a:spcPts val="5005"/>
              </a:lnSpc>
            </a:pPr>
            <a:r>
              <a:rPr lang="en-US" sz="3575">
                <a:solidFill>
                  <a:srgbClr val="000000"/>
                </a:solidFill>
                <a:latin typeface="Canva Sans Bold"/>
              </a:rPr>
              <a:t>Ethical Lenses: </a:t>
            </a:r>
          </a:p>
          <a:p>
            <a:pPr>
              <a:lnSpc>
                <a:spcPts val="5005"/>
              </a:lnSpc>
            </a:pPr>
            <a:r>
              <a:rPr lang="en-US" sz="3575">
                <a:solidFill>
                  <a:srgbClr val="000000"/>
                </a:solidFill>
                <a:latin typeface="Canva Sans Bold"/>
              </a:rPr>
              <a:t>this approach might sometimes put passengers at risk to save more lives overall. And intent on public safety and how it might enhance the ethical standing of the companies and engineers involved.</a:t>
            </a:r>
          </a:p>
          <a:p>
            <a:pPr>
              <a:lnSpc>
                <a:spcPts val="5005"/>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true" rot="435657">
            <a:off x="-846617" y="3872049"/>
            <a:ext cx="3750634" cy="3974660"/>
          </a:xfrm>
          <a:custGeom>
            <a:avLst/>
            <a:gdLst/>
            <a:ahLst/>
            <a:cxnLst/>
            <a:rect r="r" b="b" t="t" l="l"/>
            <a:pathLst>
              <a:path h="3974660" w="3750634">
                <a:moveTo>
                  <a:pt x="0" y="3974660"/>
                </a:moveTo>
                <a:lnTo>
                  <a:pt x="3750634" y="3974660"/>
                </a:lnTo>
                <a:lnTo>
                  <a:pt x="3750634" y="0"/>
                </a:lnTo>
                <a:lnTo>
                  <a:pt x="0" y="0"/>
                </a:lnTo>
                <a:lnTo>
                  <a:pt x="0" y="397466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54592" y="3366108"/>
            <a:ext cx="13911513" cy="3965363"/>
          </a:xfrm>
          <a:prstGeom prst="rect">
            <a:avLst/>
          </a:prstGeom>
        </p:spPr>
        <p:txBody>
          <a:bodyPr anchor="t" rtlCol="false" tIns="0" lIns="0" bIns="0" rIns="0">
            <a:spAutoFit/>
          </a:bodyPr>
          <a:lstStyle/>
          <a:p>
            <a:pPr algn="just">
              <a:lnSpc>
                <a:spcPts val="5019"/>
              </a:lnSpc>
            </a:pPr>
            <a:r>
              <a:rPr lang="en-US" sz="3952">
                <a:solidFill>
                  <a:srgbClr val="000000"/>
                </a:solidFill>
                <a:latin typeface="Canva Sans Bold"/>
              </a:rPr>
              <a:t>Recommendation:</a:t>
            </a:r>
          </a:p>
          <a:p>
            <a:pPr algn="just">
              <a:lnSpc>
                <a:spcPts val="1590"/>
              </a:lnSpc>
            </a:pPr>
          </a:p>
          <a:p>
            <a:pPr algn="just">
              <a:lnSpc>
                <a:spcPts val="5019"/>
              </a:lnSpc>
            </a:pPr>
            <a:r>
              <a:rPr lang="en-US" sz="3952">
                <a:solidFill>
                  <a:srgbClr val="000000"/>
                </a:solidFill>
                <a:latin typeface="Canva Sans"/>
              </a:rPr>
              <a:t>Consider both the safety of passengers and pedestrians, finding a middle ground.</a:t>
            </a:r>
          </a:p>
          <a:p>
            <a:pPr algn="just">
              <a:lnSpc>
                <a:spcPts val="5019"/>
              </a:lnSpc>
            </a:pPr>
            <a:r>
              <a:rPr lang="en-US" sz="3952">
                <a:solidFill>
                  <a:srgbClr val="000000"/>
                </a:solidFill>
                <a:latin typeface="Canva Sans"/>
              </a:rPr>
              <a:t>Find some examples from some current companies to support this recommendation</a:t>
            </a:r>
          </a:p>
          <a:p>
            <a:pPr algn="just">
              <a:lnSpc>
                <a:spcPts val="501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DAFz4rJcNOA</dc:identifier>
  <dcterms:modified xsi:type="dcterms:W3CDTF">2011-08-01T06:04:30Z</dcterms:modified>
  <cp:revision>1</cp:revision>
  <dc:title>author-Yanxi-Feng-EthicsP.pptx</dc:title>
</cp:coreProperties>
</file>