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rgbClr val="17406D"/>
                </a:solidFill>
                <a:latin typeface="Calibri"/>
                <a:cs typeface="Calibri"/>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100" b="0" i="0">
                <a:solidFill>
                  <a:srgbClr val="17406D"/>
                </a:solidFill>
                <a:latin typeface="Calibri"/>
                <a:cs typeface="Calibri"/>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7406D"/>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100" b="0" i="0">
                <a:solidFill>
                  <a:srgbClr val="17406D"/>
                </a:solidFill>
                <a:latin typeface="Calibri"/>
                <a:cs typeface="Calibri"/>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7406D"/>
                </a:solidFill>
                <a:latin typeface="Calibri"/>
                <a:cs typeface="Calibri"/>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7406D"/>
                </a:solidFill>
                <a:latin typeface="Calibri"/>
                <a:cs typeface="Calibri"/>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1079480" y="67056"/>
            <a:ext cx="1024127" cy="783336"/>
          </a:xfrm>
          <a:prstGeom prst="rect">
            <a:avLst/>
          </a:prstGeom>
        </p:spPr>
      </p:pic>
      <p:sp>
        <p:nvSpPr>
          <p:cNvPr id="17" name="bg object 17"/>
          <p:cNvSpPr/>
          <p:nvPr/>
        </p:nvSpPr>
        <p:spPr>
          <a:xfrm>
            <a:off x="320515" y="3600419"/>
            <a:ext cx="5661025" cy="2733675"/>
          </a:xfrm>
          <a:custGeom>
            <a:avLst/>
            <a:gdLst/>
            <a:ahLst/>
            <a:cxnLst/>
            <a:rect l="l" t="t" r="r" b="b"/>
            <a:pathLst>
              <a:path w="5661025" h="2733675">
                <a:moveTo>
                  <a:pt x="0" y="0"/>
                </a:moveTo>
                <a:lnTo>
                  <a:pt x="5660834" y="0"/>
                </a:lnTo>
                <a:lnTo>
                  <a:pt x="5660834" y="2733269"/>
                </a:lnTo>
                <a:lnTo>
                  <a:pt x="0" y="2733269"/>
                </a:lnTo>
                <a:lnTo>
                  <a:pt x="0" y="0"/>
                </a:lnTo>
                <a:close/>
              </a:path>
            </a:pathLst>
          </a:custGeom>
          <a:ln w="19050">
            <a:solidFill>
              <a:srgbClr val="17406D"/>
            </a:solidFill>
          </a:ln>
        </p:spPr>
        <p:txBody>
          <a:bodyPr wrap="square" lIns="0" tIns="0" rIns="0" bIns="0" rtlCol="0"/>
          <a:lstStyle/>
          <a:p/>
        </p:txBody>
      </p:sp>
      <p:sp>
        <p:nvSpPr>
          <p:cNvPr id="18" name="bg object 18"/>
          <p:cNvSpPr/>
          <p:nvPr/>
        </p:nvSpPr>
        <p:spPr>
          <a:xfrm>
            <a:off x="6158415" y="1281122"/>
            <a:ext cx="5661025" cy="5052695"/>
          </a:xfrm>
          <a:custGeom>
            <a:avLst/>
            <a:gdLst/>
            <a:ahLst/>
            <a:cxnLst/>
            <a:rect l="l" t="t" r="r" b="b"/>
            <a:pathLst>
              <a:path w="5661025" h="5052695">
                <a:moveTo>
                  <a:pt x="0" y="0"/>
                </a:moveTo>
                <a:lnTo>
                  <a:pt x="5660834" y="0"/>
                </a:lnTo>
                <a:lnTo>
                  <a:pt x="5660834" y="5052565"/>
                </a:lnTo>
                <a:lnTo>
                  <a:pt x="0" y="5052565"/>
                </a:lnTo>
                <a:lnTo>
                  <a:pt x="0" y="0"/>
                </a:lnTo>
                <a:close/>
              </a:path>
            </a:pathLst>
          </a:custGeom>
          <a:ln w="19050">
            <a:solidFill>
              <a:srgbClr val="17406D"/>
            </a:solidFill>
          </a:ln>
        </p:spPr>
        <p:txBody>
          <a:bodyPr wrap="square" lIns="0" tIns="0" rIns="0" bIns="0" rtlCol="0"/>
          <a:lstStyle/>
          <a:p/>
        </p:txBody>
      </p:sp>
      <p:sp>
        <p:nvSpPr>
          <p:cNvPr id="2" name="Holder 2"/>
          <p:cNvSpPr>
            <a:spLocks noGrp="1"/>
          </p:cNvSpPr>
          <p:nvPr>
            <p:ph type="title"/>
          </p:nvPr>
        </p:nvSpPr>
        <p:spPr>
          <a:xfrm>
            <a:off x="444485" y="201675"/>
            <a:ext cx="5067300" cy="452120"/>
          </a:xfrm>
          <a:prstGeom prst="rect">
            <a:avLst/>
          </a:prstGeom>
        </p:spPr>
        <p:txBody>
          <a:bodyPr wrap="square" lIns="0" tIns="0" rIns="0" bIns="0">
            <a:spAutoFit/>
          </a:bodyPr>
          <a:lstStyle>
            <a:lvl1pPr>
              <a:defRPr sz="2800" b="1" i="0">
                <a:solidFill>
                  <a:srgbClr val="17406D"/>
                </a:solidFill>
                <a:latin typeface="Calibri"/>
                <a:cs typeface="Calibri"/>
              </a:defRPr>
            </a:lvl1pPr>
          </a:lstStyle>
          <a:p/>
        </p:txBody>
      </p:sp>
      <p:sp>
        <p:nvSpPr>
          <p:cNvPr id="3" name="Holder 3"/>
          <p:cNvSpPr>
            <a:spLocks noGrp="1"/>
          </p:cNvSpPr>
          <p:nvPr>
            <p:ph type="body" idx="1"/>
          </p:nvPr>
        </p:nvSpPr>
        <p:spPr>
          <a:xfrm>
            <a:off x="399250" y="1435607"/>
            <a:ext cx="5414010" cy="1818004"/>
          </a:xfrm>
          <a:prstGeom prst="rect">
            <a:avLst/>
          </a:prstGeom>
        </p:spPr>
        <p:txBody>
          <a:bodyPr wrap="square" lIns="0" tIns="0" rIns="0" bIns="0">
            <a:spAutoFit/>
          </a:bodyPr>
          <a:lstStyle>
            <a:lvl1pPr>
              <a:defRPr sz="1100" b="0" i="0">
                <a:solidFill>
                  <a:srgbClr val="17406D"/>
                </a:solidFill>
                <a:latin typeface="Calibri"/>
                <a:cs typeface="Calibri"/>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7" Type="http://schemas.openxmlformats.org/officeDocument/2006/relationships/slideLayout" Target="../slideLayouts/slideLayout2.xml"/><Relationship Id="rId26" Type="http://schemas.openxmlformats.org/officeDocument/2006/relationships/image" Target="../media/image27.png"/><Relationship Id="rId25" Type="http://schemas.openxmlformats.org/officeDocument/2006/relationships/image" Target="../media/image26.png"/><Relationship Id="rId24" Type="http://schemas.openxmlformats.org/officeDocument/2006/relationships/image" Target="../media/image25.png"/><Relationship Id="rId23" Type="http://schemas.openxmlformats.org/officeDocument/2006/relationships/image" Target="../media/image24.png"/><Relationship Id="rId22" Type="http://schemas.openxmlformats.org/officeDocument/2006/relationships/image" Target="../media/image23.png"/><Relationship Id="rId21" Type="http://schemas.openxmlformats.org/officeDocument/2006/relationships/image" Target="../media/image22.png"/><Relationship Id="rId20" Type="http://schemas.openxmlformats.org/officeDocument/2006/relationships/image" Target="../media/image21.png"/><Relationship Id="rId2" Type="http://schemas.openxmlformats.org/officeDocument/2006/relationships/image" Target="../media/image3.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7140" y="1435607"/>
            <a:ext cx="5456555" cy="1205865"/>
          </a:xfrm>
          <a:prstGeom prst="rect">
            <a:avLst/>
          </a:prstGeom>
        </p:spPr>
        <p:txBody>
          <a:bodyPr vert="horz" wrap="square" lIns="0" tIns="9525" rIns="0" bIns="0" rtlCol="0">
            <a:spAutoFit/>
          </a:bodyPr>
          <a:lstStyle/>
          <a:p>
            <a:pPr marL="252095" marR="0" lvl="0" indent="-252095" algn="l" rtl="0">
              <a:lnSpc>
                <a:spcPct val="118000"/>
              </a:lnSpc>
              <a:spcBef>
                <a:spcPts val="0"/>
              </a:spcBef>
              <a:spcAft>
                <a:spcPts val="0"/>
              </a:spcAft>
              <a:buClr>
                <a:schemeClr val="dk2"/>
              </a:buClr>
              <a:buSzPts val="1100"/>
              <a:buFont typeface="Noto Sans Symbols"/>
              <a:buChar char="▪"/>
            </a:pPr>
            <a:r>
              <a:rPr lang="en-ZA" sz="1100" b="0" i="0" u="none" strike="noStrike" cap="none">
                <a:solidFill>
                  <a:schemeClr val="dk2"/>
                </a:solidFill>
                <a:latin typeface="Calibri"/>
                <a:ea typeface="Calibri"/>
                <a:cs typeface="Calibri"/>
                <a:sym typeface="Calibri"/>
              </a:rPr>
              <a:t>Strategic Focus Sea Harvest Group has developed its strategy around six key pillars, which are divided into two main categories: organic growth and acquisitive growth. The organic growth strategy emphasizes increasing volume and enhancing profit margins, while the acquisitive growth strategy aims to expand into South African seafood, aquaculture, international seafood markets, and the broader South African food sector.</a:t>
            </a:r>
            <a:endParaRPr sz="1100">
              <a:latin typeface="Calibri"/>
              <a:cs typeface="Calibri"/>
            </a:endParaRPr>
          </a:p>
        </p:txBody>
      </p:sp>
      <p:sp>
        <p:nvSpPr>
          <p:cNvPr id="3" name="object 3"/>
          <p:cNvSpPr/>
          <p:nvPr/>
        </p:nvSpPr>
        <p:spPr>
          <a:xfrm>
            <a:off x="6646878" y="1119124"/>
            <a:ext cx="4446270" cy="324485"/>
          </a:xfrm>
          <a:custGeom>
            <a:avLst/>
            <a:gdLst/>
            <a:ahLst/>
            <a:cxnLst/>
            <a:rect l="l" t="t" r="r" b="b"/>
            <a:pathLst>
              <a:path w="4446270" h="324484">
                <a:moveTo>
                  <a:pt x="4392000" y="0"/>
                </a:moveTo>
                <a:lnTo>
                  <a:pt x="53999" y="0"/>
                </a:lnTo>
                <a:lnTo>
                  <a:pt x="32980" y="4243"/>
                </a:lnTo>
                <a:lnTo>
                  <a:pt x="15815" y="15816"/>
                </a:lnTo>
                <a:lnTo>
                  <a:pt x="4243" y="32981"/>
                </a:lnTo>
                <a:lnTo>
                  <a:pt x="0" y="54000"/>
                </a:lnTo>
                <a:lnTo>
                  <a:pt x="0" y="269999"/>
                </a:lnTo>
                <a:lnTo>
                  <a:pt x="4243" y="291018"/>
                </a:lnTo>
                <a:lnTo>
                  <a:pt x="15815" y="308183"/>
                </a:lnTo>
                <a:lnTo>
                  <a:pt x="32980" y="319756"/>
                </a:lnTo>
                <a:lnTo>
                  <a:pt x="53999" y="323999"/>
                </a:lnTo>
                <a:lnTo>
                  <a:pt x="4392000" y="323999"/>
                </a:lnTo>
                <a:lnTo>
                  <a:pt x="4413018" y="319756"/>
                </a:lnTo>
                <a:lnTo>
                  <a:pt x="4430183" y="308183"/>
                </a:lnTo>
                <a:lnTo>
                  <a:pt x="4441755" y="291018"/>
                </a:lnTo>
                <a:lnTo>
                  <a:pt x="4445999" y="269999"/>
                </a:lnTo>
                <a:lnTo>
                  <a:pt x="4445999" y="54000"/>
                </a:lnTo>
                <a:lnTo>
                  <a:pt x="4441755" y="32981"/>
                </a:lnTo>
                <a:lnTo>
                  <a:pt x="4430183" y="15816"/>
                </a:lnTo>
                <a:lnTo>
                  <a:pt x="4413018" y="4243"/>
                </a:lnTo>
                <a:lnTo>
                  <a:pt x="4392000" y="0"/>
                </a:lnTo>
                <a:close/>
              </a:path>
            </a:pathLst>
          </a:custGeom>
          <a:solidFill>
            <a:srgbClr val="009DD9"/>
          </a:solidFill>
        </p:spPr>
        <p:txBody>
          <a:bodyPr wrap="square" lIns="0" tIns="0" rIns="0" bIns="0" rtlCol="0"/>
          <a:lstStyle/>
          <a:p/>
        </p:txBody>
      </p:sp>
      <p:sp>
        <p:nvSpPr>
          <p:cNvPr id="4" name="object 4"/>
          <p:cNvSpPr txBox="1"/>
          <p:nvPr/>
        </p:nvSpPr>
        <p:spPr>
          <a:xfrm>
            <a:off x="6721992" y="1163828"/>
            <a:ext cx="214884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Calibri"/>
                <a:cs typeface="Calibri"/>
              </a:rPr>
              <a:t>Strategy</a:t>
            </a:r>
            <a:r>
              <a:rPr sz="1200" b="1" spc="-40" dirty="0">
                <a:solidFill>
                  <a:srgbClr val="FFFFFF"/>
                </a:solidFill>
                <a:latin typeface="Calibri"/>
                <a:cs typeface="Calibri"/>
              </a:rPr>
              <a:t> </a:t>
            </a:r>
            <a:r>
              <a:rPr sz="1200" b="1" dirty="0">
                <a:solidFill>
                  <a:srgbClr val="FFFFFF"/>
                </a:solidFill>
                <a:latin typeface="Calibri"/>
                <a:cs typeface="Calibri"/>
              </a:rPr>
              <a:t>and</a:t>
            </a:r>
            <a:r>
              <a:rPr sz="1200" b="1" spc="-20" dirty="0">
                <a:solidFill>
                  <a:srgbClr val="FFFFFF"/>
                </a:solidFill>
                <a:latin typeface="Calibri"/>
                <a:cs typeface="Calibri"/>
              </a:rPr>
              <a:t> </a:t>
            </a:r>
            <a:r>
              <a:rPr sz="1200" b="1" dirty="0">
                <a:solidFill>
                  <a:srgbClr val="FFFFFF"/>
                </a:solidFill>
                <a:latin typeface="Calibri"/>
                <a:cs typeface="Calibri"/>
              </a:rPr>
              <a:t>Operating</a:t>
            </a:r>
            <a:r>
              <a:rPr sz="1200" b="1" spc="-25" dirty="0">
                <a:solidFill>
                  <a:srgbClr val="FFFFFF"/>
                </a:solidFill>
                <a:latin typeface="Calibri"/>
                <a:cs typeface="Calibri"/>
              </a:rPr>
              <a:t> </a:t>
            </a:r>
            <a:r>
              <a:rPr sz="1200" b="1" spc="-10" dirty="0">
                <a:solidFill>
                  <a:srgbClr val="FFFFFF"/>
                </a:solidFill>
                <a:latin typeface="Calibri"/>
                <a:cs typeface="Calibri"/>
              </a:rPr>
              <a:t>Segments</a:t>
            </a:r>
            <a:endParaRPr sz="1200">
              <a:latin typeface="Calibri"/>
              <a:cs typeface="Calibri"/>
            </a:endParaRPr>
          </a:p>
        </p:txBody>
      </p:sp>
      <p:sp>
        <p:nvSpPr>
          <p:cNvPr id="5" name="object 5"/>
          <p:cNvSpPr/>
          <p:nvPr/>
        </p:nvSpPr>
        <p:spPr>
          <a:xfrm>
            <a:off x="320525" y="1281125"/>
            <a:ext cx="5661025" cy="2062480"/>
          </a:xfrm>
          <a:custGeom>
            <a:avLst/>
            <a:gdLst/>
            <a:ahLst/>
            <a:cxnLst/>
            <a:rect l="l" t="t" r="r" b="b"/>
            <a:pathLst>
              <a:path w="5661025" h="2062479">
                <a:moveTo>
                  <a:pt x="0" y="0"/>
                </a:moveTo>
                <a:lnTo>
                  <a:pt x="5660700" y="0"/>
                </a:lnTo>
                <a:lnTo>
                  <a:pt x="5660700" y="2061900"/>
                </a:lnTo>
                <a:lnTo>
                  <a:pt x="0" y="2061900"/>
                </a:lnTo>
                <a:lnTo>
                  <a:pt x="0" y="0"/>
                </a:lnTo>
                <a:close/>
              </a:path>
            </a:pathLst>
          </a:custGeom>
          <a:ln w="19050">
            <a:solidFill>
              <a:srgbClr val="17406D"/>
            </a:solidFill>
          </a:ln>
        </p:spPr>
        <p:txBody>
          <a:bodyPr wrap="square" lIns="0" tIns="0" rIns="0" bIns="0" rtlCol="0"/>
          <a:lstStyle/>
          <a:p/>
        </p:txBody>
      </p:sp>
      <p:sp>
        <p:nvSpPr>
          <p:cNvPr id="6" name="object 6"/>
          <p:cNvSpPr txBox="1">
            <a:spLocks noGrp="1"/>
          </p:cNvSpPr>
          <p:nvPr>
            <p:ph type="body" idx="1"/>
          </p:nvPr>
        </p:nvSpPr>
        <p:spPr>
          <a:xfrm>
            <a:off x="399250" y="1435607"/>
            <a:ext cx="5414010" cy="1601470"/>
          </a:xfrm>
          <a:prstGeom prst="rect">
            <a:avLst/>
          </a:prstGeom>
        </p:spPr>
        <p:txBody>
          <a:bodyPr vert="horz" wrap="square" lIns="0" tIns="6350" rIns="0" bIns="0" rtlCol="0">
            <a:spAutoFit/>
          </a:bodyPr>
          <a:lstStyle/>
          <a:p>
            <a:pPr marL="252095" marR="0" lvl="0" indent="-252095" algn="l" rtl="0">
              <a:lnSpc>
                <a:spcPct val="118000"/>
              </a:lnSpc>
              <a:spcBef>
                <a:spcPts val="0"/>
              </a:spcBef>
              <a:spcAft>
                <a:spcPts val="0"/>
              </a:spcAft>
              <a:buClr>
                <a:schemeClr val="dk2"/>
              </a:buClr>
              <a:buSzPts val="1100"/>
              <a:buFont typeface="Noto Sans Symbols"/>
              <a:buChar char="▪"/>
            </a:pPr>
            <a:r>
              <a:rPr lang="en-ZA">
                <a:solidFill>
                  <a:schemeClr val="dk2"/>
                </a:solidFill>
                <a:ea typeface="Calibri"/>
                <a:sym typeface="Calibri"/>
              </a:rPr>
              <a:t>Company Background Founded in 1964, Sea Harvest is a prominent vertically integrated business involved in seafood, aquaculture, agri-processing, and branded fast-moving consumer goods (FMCG), with a global presence. The company primarily engages in the harvesting of wild-caught seafood from the coasts of South Africa, Mozambique, and Australia, processing these catches into a diverse range of chilled and frozen premium seafood products. These products are marketed both locally and internationally, catering to a demand-driven seafood market.</a:t>
            </a:r>
            <a:endParaRPr spc="-10" dirty="0"/>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SEA</a:t>
            </a:r>
            <a:r>
              <a:rPr spc="-55" dirty="0"/>
              <a:t> </a:t>
            </a:r>
            <a:r>
              <a:rPr dirty="0"/>
              <a:t>HARVEST:</a:t>
            </a:r>
            <a:r>
              <a:rPr spc="-55" dirty="0"/>
              <a:t> </a:t>
            </a:r>
            <a:r>
              <a:rPr dirty="0"/>
              <a:t>COMPANY</a:t>
            </a:r>
            <a:r>
              <a:rPr spc="-60" dirty="0"/>
              <a:t> </a:t>
            </a:r>
            <a:r>
              <a:rPr spc="-10" dirty="0"/>
              <a:t>PROFILE</a:t>
            </a:r>
            <a:endParaRPr spc="-10" dirty="0"/>
          </a:p>
        </p:txBody>
      </p:sp>
      <p:sp>
        <p:nvSpPr>
          <p:cNvPr id="8" name="object 8"/>
          <p:cNvSpPr/>
          <p:nvPr/>
        </p:nvSpPr>
        <p:spPr>
          <a:xfrm>
            <a:off x="906010" y="1119124"/>
            <a:ext cx="4446270" cy="324485"/>
          </a:xfrm>
          <a:custGeom>
            <a:avLst/>
            <a:gdLst/>
            <a:ahLst/>
            <a:cxnLst/>
            <a:rect l="l" t="t" r="r" b="b"/>
            <a:pathLst>
              <a:path w="4446270" h="324484">
                <a:moveTo>
                  <a:pt x="4392164" y="0"/>
                </a:moveTo>
                <a:lnTo>
                  <a:pt x="54001" y="0"/>
                </a:lnTo>
                <a:lnTo>
                  <a:pt x="32981" y="4243"/>
                </a:lnTo>
                <a:lnTo>
                  <a:pt x="15816" y="15817"/>
                </a:lnTo>
                <a:lnTo>
                  <a:pt x="4243" y="32982"/>
                </a:lnTo>
                <a:lnTo>
                  <a:pt x="0" y="54002"/>
                </a:lnTo>
                <a:lnTo>
                  <a:pt x="0" y="269996"/>
                </a:lnTo>
                <a:lnTo>
                  <a:pt x="4243" y="291017"/>
                </a:lnTo>
                <a:lnTo>
                  <a:pt x="15816" y="308182"/>
                </a:lnTo>
                <a:lnTo>
                  <a:pt x="32981" y="319755"/>
                </a:lnTo>
                <a:lnTo>
                  <a:pt x="54001" y="323999"/>
                </a:lnTo>
                <a:lnTo>
                  <a:pt x="4392164" y="323999"/>
                </a:lnTo>
                <a:lnTo>
                  <a:pt x="4413184" y="319755"/>
                </a:lnTo>
                <a:lnTo>
                  <a:pt x="4430349" y="308182"/>
                </a:lnTo>
                <a:lnTo>
                  <a:pt x="4441922" y="291017"/>
                </a:lnTo>
                <a:lnTo>
                  <a:pt x="4446166" y="269996"/>
                </a:lnTo>
                <a:lnTo>
                  <a:pt x="4446166" y="54002"/>
                </a:lnTo>
                <a:lnTo>
                  <a:pt x="4441922" y="32982"/>
                </a:lnTo>
                <a:lnTo>
                  <a:pt x="4430349" y="15817"/>
                </a:lnTo>
                <a:lnTo>
                  <a:pt x="4413184" y="4243"/>
                </a:lnTo>
                <a:lnTo>
                  <a:pt x="4392164" y="0"/>
                </a:lnTo>
                <a:close/>
              </a:path>
            </a:pathLst>
          </a:custGeom>
          <a:solidFill>
            <a:srgbClr val="009DD9"/>
          </a:solidFill>
        </p:spPr>
        <p:txBody>
          <a:bodyPr wrap="square" lIns="0" tIns="0" rIns="0" bIns="0" rtlCol="0"/>
          <a:lstStyle/>
          <a:p/>
        </p:txBody>
      </p:sp>
      <p:sp>
        <p:nvSpPr>
          <p:cNvPr id="9" name="object 9"/>
          <p:cNvSpPr txBox="1"/>
          <p:nvPr/>
        </p:nvSpPr>
        <p:spPr>
          <a:xfrm>
            <a:off x="981126" y="1163828"/>
            <a:ext cx="154432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Calibri"/>
                <a:cs typeface="Calibri"/>
              </a:rPr>
              <a:t>History</a:t>
            </a:r>
            <a:r>
              <a:rPr sz="1200" b="1" spc="-25" dirty="0">
                <a:solidFill>
                  <a:srgbClr val="FFFFFF"/>
                </a:solidFill>
                <a:latin typeface="Calibri"/>
                <a:cs typeface="Calibri"/>
              </a:rPr>
              <a:t> </a:t>
            </a:r>
            <a:r>
              <a:rPr sz="1200" b="1" dirty="0">
                <a:solidFill>
                  <a:srgbClr val="FFFFFF"/>
                </a:solidFill>
                <a:latin typeface="Calibri"/>
                <a:cs typeface="Calibri"/>
              </a:rPr>
              <a:t>and</a:t>
            </a:r>
            <a:r>
              <a:rPr sz="1200" b="1" spc="-15" dirty="0">
                <a:solidFill>
                  <a:srgbClr val="FFFFFF"/>
                </a:solidFill>
                <a:latin typeface="Calibri"/>
                <a:cs typeface="Calibri"/>
              </a:rPr>
              <a:t> </a:t>
            </a:r>
            <a:r>
              <a:rPr sz="1200" b="1" spc="-10" dirty="0">
                <a:solidFill>
                  <a:srgbClr val="FFFFFF"/>
                </a:solidFill>
                <a:latin typeface="Calibri"/>
                <a:cs typeface="Calibri"/>
              </a:rPr>
              <a:t>Background</a:t>
            </a:r>
            <a:endParaRPr sz="1200">
              <a:latin typeface="Calibri"/>
              <a:cs typeface="Calibri"/>
            </a:endParaRPr>
          </a:p>
        </p:txBody>
      </p:sp>
      <p:sp>
        <p:nvSpPr>
          <p:cNvPr id="10" name="object 10"/>
          <p:cNvSpPr/>
          <p:nvPr/>
        </p:nvSpPr>
        <p:spPr>
          <a:xfrm>
            <a:off x="906010" y="3429000"/>
            <a:ext cx="4446270" cy="324485"/>
          </a:xfrm>
          <a:custGeom>
            <a:avLst/>
            <a:gdLst/>
            <a:ahLst/>
            <a:cxnLst/>
            <a:rect l="l" t="t" r="r" b="b"/>
            <a:pathLst>
              <a:path w="4446270" h="324485">
                <a:moveTo>
                  <a:pt x="4392164" y="0"/>
                </a:moveTo>
                <a:lnTo>
                  <a:pt x="54001" y="0"/>
                </a:lnTo>
                <a:lnTo>
                  <a:pt x="32981" y="4243"/>
                </a:lnTo>
                <a:lnTo>
                  <a:pt x="15816" y="15817"/>
                </a:lnTo>
                <a:lnTo>
                  <a:pt x="4243" y="32982"/>
                </a:lnTo>
                <a:lnTo>
                  <a:pt x="0" y="54002"/>
                </a:lnTo>
                <a:lnTo>
                  <a:pt x="0" y="269996"/>
                </a:lnTo>
                <a:lnTo>
                  <a:pt x="4243" y="291017"/>
                </a:lnTo>
                <a:lnTo>
                  <a:pt x="15816" y="308182"/>
                </a:lnTo>
                <a:lnTo>
                  <a:pt x="32981" y="319755"/>
                </a:lnTo>
                <a:lnTo>
                  <a:pt x="54001" y="323999"/>
                </a:lnTo>
                <a:lnTo>
                  <a:pt x="4392164" y="323999"/>
                </a:lnTo>
                <a:lnTo>
                  <a:pt x="4413184" y="319755"/>
                </a:lnTo>
                <a:lnTo>
                  <a:pt x="4430349" y="308182"/>
                </a:lnTo>
                <a:lnTo>
                  <a:pt x="4441922" y="291017"/>
                </a:lnTo>
                <a:lnTo>
                  <a:pt x="4446166" y="269996"/>
                </a:lnTo>
                <a:lnTo>
                  <a:pt x="4446166" y="54002"/>
                </a:lnTo>
                <a:lnTo>
                  <a:pt x="4441922" y="32982"/>
                </a:lnTo>
                <a:lnTo>
                  <a:pt x="4430349" y="15817"/>
                </a:lnTo>
                <a:lnTo>
                  <a:pt x="4413184" y="4243"/>
                </a:lnTo>
                <a:lnTo>
                  <a:pt x="4392164" y="0"/>
                </a:lnTo>
                <a:close/>
              </a:path>
            </a:pathLst>
          </a:custGeom>
          <a:solidFill>
            <a:srgbClr val="009DD9"/>
          </a:solidFill>
        </p:spPr>
        <p:txBody>
          <a:bodyPr wrap="square" lIns="0" tIns="0" rIns="0" bIns="0" rtlCol="0"/>
          <a:lstStyle/>
          <a:p/>
        </p:txBody>
      </p:sp>
      <p:sp>
        <p:nvSpPr>
          <p:cNvPr id="11" name="object 11"/>
          <p:cNvSpPr txBox="1"/>
          <p:nvPr/>
        </p:nvSpPr>
        <p:spPr>
          <a:xfrm>
            <a:off x="981126" y="3474211"/>
            <a:ext cx="275590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Calibri"/>
                <a:cs typeface="Calibri"/>
              </a:rPr>
              <a:t>Shareholding</a:t>
            </a:r>
            <a:r>
              <a:rPr sz="1200" b="1" spc="-25" dirty="0">
                <a:solidFill>
                  <a:srgbClr val="FFFFFF"/>
                </a:solidFill>
                <a:latin typeface="Calibri"/>
                <a:cs typeface="Calibri"/>
              </a:rPr>
              <a:t> </a:t>
            </a:r>
            <a:r>
              <a:rPr sz="1200" b="1" dirty="0">
                <a:solidFill>
                  <a:srgbClr val="FFFFFF"/>
                </a:solidFill>
                <a:latin typeface="Calibri"/>
                <a:cs typeface="Calibri"/>
              </a:rPr>
              <a:t>Structure</a:t>
            </a:r>
            <a:r>
              <a:rPr sz="1200" b="1" spc="-30" dirty="0">
                <a:solidFill>
                  <a:srgbClr val="FFFFFF"/>
                </a:solidFill>
                <a:latin typeface="Calibri"/>
                <a:cs typeface="Calibri"/>
              </a:rPr>
              <a:t> </a:t>
            </a:r>
            <a:r>
              <a:rPr sz="1200" b="1" dirty="0">
                <a:solidFill>
                  <a:srgbClr val="FFFFFF"/>
                </a:solidFill>
                <a:latin typeface="Calibri"/>
                <a:cs typeface="Calibri"/>
              </a:rPr>
              <a:t>and</a:t>
            </a:r>
            <a:r>
              <a:rPr sz="1200" b="1" spc="-25" dirty="0">
                <a:solidFill>
                  <a:srgbClr val="FFFFFF"/>
                </a:solidFill>
                <a:latin typeface="Calibri"/>
                <a:cs typeface="Calibri"/>
              </a:rPr>
              <a:t> </a:t>
            </a:r>
            <a:r>
              <a:rPr sz="1200" b="1" dirty="0">
                <a:solidFill>
                  <a:srgbClr val="FFFFFF"/>
                </a:solidFill>
                <a:latin typeface="Calibri"/>
                <a:cs typeface="Calibri"/>
              </a:rPr>
              <a:t>Key</a:t>
            </a:r>
            <a:r>
              <a:rPr sz="1200" b="1" spc="-30" dirty="0">
                <a:solidFill>
                  <a:srgbClr val="FFFFFF"/>
                </a:solidFill>
                <a:latin typeface="Calibri"/>
                <a:cs typeface="Calibri"/>
              </a:rPr>
              <a:t> </a:t>
            </a:r>
            <a:r>
              <a:rPr sz="1200" b="1" spc="-10" dirty="0">
                <a:solidFill>
                  <a:srgbClr val="FFFFFF"/>
                </a:solidFill>
                <a:latin typeface="Calibri"/>
                <a:cs typeface="Calibri"/>
              </a:rPr>
              <a:t>Leadership</a:t>
            </a:r>
            <a:endParaRPr sz="1200">
              <a:latin typeface="Calibri"/>
              <a:cs typeface="Calibri"/>
            </a:endParaRPr>
          </a:p>
        </p:txBody>
      </p:sp>
      <p:grpSp>
        <p:nvGrpSpPr>
          <p:cNvPr id="12" name="object 12"/>
          <p:cNvGrpSpPr/>
          <p:nvPr/>
        </p:nvGrpSpPr>
        <p:grpSpPr>
          <a:xfrm>
            <a:off x="484007" y="4328159"/>
            <a:ext cx="3182620" cy="1528445"/>
            <a:chOff x="484007" y="4328159"/>
            <a:chExt cx="3182620" cy="1528445"/>
          </a:xfrm>
        </p:grpSpPr>
        <p:sp>
          <p:nvSpPr>
            <p:cNvPr id="13" name="object 13"/>
            <p:cNvSpPr/>
            <p:nvPr/>
          </p:nvSpPr>
          <p:spPr>
            <a:xfrm>
              <a:off x="701040" y="4328159"/>
              <a:ext cx="2746375" cy="1523365"/>
            </a:xfrm>
            <a:custGeom>
              <a:avLst/>
              <a:gdLst/>
              <a:ahLst/>
              <a:cxnLst/>
              <a:rect l="l" t="t" r="r" b="b"/>
              <a:pathLst>
                <a:path w="2746375" h="1523364">
                  <a:moveTo>
                    <a:pt x="201168" y="0"/>
                  </a:moveTo>
                  <a:lnTo>
                    <a:pt x="0" y="0"/>
                  </a:lnTo>
                  <a:lnTo>
                    <a:pt x="0" y="1523352"/>
                  </a:lnTo>
                  <a:lnTo>
                    <a:pt x="201168" y="1523352"/>
                  </a:lnTo>
                  <a:lnTo>
                    <a:pt x="201168" y="0"/>
                  </a:lnTo>
                  <a:close/>
                </a:path>
                <a:path w="2746375" h="1523364">
                  <a:moveTo>
                    <a:pt x="838200" y="1231392"/>
                  </a:moveTo>
                  <a:lnTo>
                    <a:pt x="637032" y="1231392"/>
                  </a:lnTo>
                  <a:lnTo>
                    <a:pt x="637032" y="1523352"/>
                  </a:lnTo>
                  <a:lnTo>
                    <a:pt x="838200" y="1523352"/>
                  </a:lnTo>
                  <a:lnTo>
                    <a:pt x="838200" y="1231392"/>
                  </a:lnTo>
                  <a:close/>
                </a:path>
                <a:path w="2746375" h="1523364">
                  <a:moveTo>
                    <a:pt x="1475232" y="1286256"/>
                  </a:moveTo>
                  <a:lnTo>
                    <a:pt x="1274064" y="1286256"/>
                  </a:lnTo>
                  <a:lnTo>
                    <a:pt x="1274064" y="1523352"/>
                  </a:lnTo>
                  <a:lnTo>
                    <a:pt x="1475232" y="1523352"/>
                  </a:lnTo>
                  <a:lnTo>
                    <a:pt x="1475232" y="1286256"/>
                  </a:lnTo>
                  <a:close/>
                </a:path>
                <a:path w="2746375" h="1523364">
                  <a:moveTo>
                    <a:pt x="2109216" y="1307592"/>
                  </a:moveTo>
                  <a:lnTo>
                    <a:pt x="1911096" y="1307592"/>
                  </a:lnTo>
                  <a:lnTo>
                    <a:pt x="1911096" y="1523352"/>
                  </a:lnTo>
                  <a:lnTo>
                    <a:pt x="2109216" y="1523352"/>
                  </a:lnTo>
                  <a:lnTo>
                    <a:pt x="2109216" y="1307592"/>
                  </a:lnTo>
                  <a:close/>
                </a:path>
                <a:path w="2746375" h="1523364">
                  <a:moveTo>
                    <a:pt x="2746248" y="493776"/>
                  </a:moveTo>
                  <a:lnTo>
                    <a:pt x="2548128" y="493776"/>
                  </a:lnTo>
                  <a:lnTo>
                    <a:pt x="2548128" y="1523352"/>
                  </a:lnTo>
                  <a:lnTo>
                    <a:pt x="2746248" y="1523352"/>
                  </a:lnTo>
                  <a:lnTo>
                    <a:pt x="2746248" y="493776"/>
                  </a:lnTo>
                  <a:close/>
                </a:path>
              </a:pathLst>
            </a:custGeom>
            <a:solidFill>
              <a:srgbClr val="0F6FC6"/>
            </a:solidFill>
          </p:spPr>
          <p:txBody>
            <a:bodyPr wrap="square" lIns="0" tIns="0" rIns="0" bIns="0" rtlCol="0"/>
            <a:lstStyle/>
            <a:p/>
          </p:txBody>
        </p:sp>
        <p:sp>
          <p:nvSpPr>
            <p:cNvPr id="14" name="object 14"/>
            <p:cNvSpPr/>
            <p:nvPr/>
          </p:nvSpPr>
          <p:spPr>
            <a:xfrm>
              <a:off x="484007" y="5851503"/>
              <a:ext cx="3182620" cy="0"/>
            </a:xfrm>
            <a:custGeom>
              <a:avLst/>
              <a:gdLst/>
              <a:ahLst/>
              <a:cxnLst/>
              <a:rect l="l" t="t" r="r" b="b"/>
              <a:pathLst>
                <a:path w="3182620">
                  <a:moveTo>
                    <a:pt x="0" y="0"/>
                  </a:moveTo>
                  <a:lnTo>
                    <a:pt x="3182469" y="1"/>
                  </a:lnTo>
                </a:path>
              </a:pathLst>
            </a:custGeom>
            <a:ln w="9525">
              <a:solidFill>
                <a:srgbClr val="D9D9D9"/>
              </a:solidFill>
            </a:ln>
          </p:spPr>
          <p:txBody>
            <a:bodyPr wrap="square" lIns="0" tIns="0" rIns="0" bIns="0" rtlCol="0"/>
            <a:lstStyle/>
            <a:p/>
          </p:txBody>
        </p:sp>
      </p:grpSp>
      <p:sp>
        <p:nvSpPr>
          <p:cNvPr id="15" name="object 15"/>
          <p:cNvSpPr txBox="1"/>
          <p:nvPr/>
        </p:nvSpPr>
        <p:spPr>
          <a:xfrm>
            <a:off x="627533" y="4115816"/>
            <a:ext cx="34988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17406D"/>
                </a:solidFill>
                <a:latin typeface="Arial MT"/>
                <a:cs typeface="Arial MT"/>
              </a:rPr>
              <a:t>46.2%</a:t>
            </a:r>
            <a:endParaRPr sz="900">
              <a:latin typeface="Arial MT"/>
              <a:cs typeface="Arial MT"/>
            </a:endParaRPr>
          </a:p>
        </p:txBody>
      </p:sp>
      <p:sp>
        <p:nvSpPr>
          <p:cNvPr id="16" name="object 16"/>
          <p:cNvSpPr txBox="1"/>
          <p:nvPr/>
        </p:nvSpPr>
        <p:spPr>
          <a:xfrm>
            <a:off x="1295808" y="5347208"/>
            <a:ext cx="2863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17406D"/>
                </a:solidFill>
                <a:latin typeface="Arial MT"/>
                <a:cs typeface="Arial MT"/>
              </a:rPr>
              <a:t>8.8%</a:t>
            </a:r>
            <a:endParaRPr sz="900">
              <a:latin typeface="Arial MT"/>
              <a:cs typeface="Arial MT"/>
            </a:endParaRPr>
          </a:p>
        </p:txBody>
      </p:sp>
      <p:sp>
        <p:nvSpPr>
          <p:cNvPr id="17" name="object 17"/>
          <p:cNvSpPr txBox="1"/>
          <p:nvPr/>
        </p:nvSpPr>
        <p:spPr>
          <a:xfrm>
            <a:off x="1932302" y="5402071"/>
            <a:ext cx="2863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17406D"/>
                </a:solidFill>
                <a:latin typeface="Arial MT"/>
                <a:cs typeface="Arial MT"/>
              </a:rPr>
              <a:t>7.2%</a:t>
            </a:r>
            <a:endParaRPr sz="900">
              <a:latin typeface="Arial MT"/>
              <a:cs typeface="Arial MT"/>
            </a:endParaRPr>
          </a:p>
        </p:txBody>
      </p:sp>
      <p:sp>
        <p:nvSpPr>
          <p:cNvPr id="18" name="object 18"/>
          <p:cNvSpPr txBox="1"/>
          <p:nvPr/>
        </p:nvSpPr>
        <p:spPr>
          <a:xfrm>
            <a:off x="2568795" y="5420359"/>
            <a:ext cx="2863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17406D"/>
                </a:solidFill>
                <a:latin typeface="Arial MT"/>
                <a:cs typeface="Arial MT"/>
              </a:rPr>
              <a:t>6.6%</a:t>
            </a:r>
            <a:endParaRPr sz="900">
              <a:latin typeface="Arial MT"/>
              <a:cs typeface="Arial MT"/>
            </a:endParaRPr>
          </a:p>
        </p:txBody>
      </p:sp>
      <p:sp>
        <p:nvSpPr>
          <p:cNvPr id="19" name="object 19"/>
          <p:cNvSpPr txBox="1"/>
          <p:nvPr/>
        </p:nvSpPr>
        <p:spPr>
          <a:xfrm>
            <a:off x="3173507" y="4606544"/>
            <a:ext cx="34988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17406D"/>
                </a:solidFill>
                <a:latin typeface="Arial MT"/>
                <a:cs typeface="Arial MT"/>
              </a:rPr>
              <a:t>31.2%</a:t>
            </a:r>
            <a:endParaRPr sz="900">
              <a:latin typeface="Arial MT"/>
              <a:cs typeface="Arial MT"/>
            </a:endParaRPr>
          </a:p>
        </p:txBody>
      </p:sp>
      <p:sp>
        <p:nvSpPr>
          <p:cNvPr id="20" name="object 20"/>
          <p:cNvSpPr txBox="1"/>
          <p:nvPr/>
        </p:nvSpPr>
        <p:spPr>
          <a:xfrm>
            <a:off x="486594" y="5889752"/>
            <a:ext cx="3186430" cy="412750"/>
          </a:xfrm>
          <a:prstGeom prst="rect">
            <a:avLst/>
          </a:prstGeom>
        </p:spPr>
        <p:txBody>
          <a:bodyPr vert="horz" wrap="square" lIns="0" tIns="27305" rIns="0" bIns="0" rtlCol="0">
            <a:spAutoFit/>
          </a:bodyPr>
          <a:lstStyle/>
          <a:p>
            <a:pPr marL="12700" marR="5080" indent="80645">
              <a:lnSpc>
                <a:spcPts val="980"/>
              </a:lnSpc>
              <a:spcBef>
                <a:spcPts val="215"/>
              </a:spcBef>
              <a:tabLst>
                <a:tab pos="804545" algn="l"/>
                <a:tab pos="1366520" algn="l"/>
              </a:tabLst>
            </a:pPr>
            <a:r>
              <a:rPr sz="900" spc="-10" dirty="0">
                <a:solidFill>
                  <a:srgbClr val="17406D"/>
                </a:solidFill>
                <a:latin typeface="Arial MT"/>
                <a:cs typeface="Arial MT"/>
              </a:rPr>
              <a:t>Newshelf</a:t>
            </a:r>
            <a:r>
              <a:rPr sz="900" dirty="0">
                <a:solidFill>
                  <a:srgbClr val="17406D"/>
                </a:solidFill>
                <a:latin typeface="Arial MT"/>
                <a:cs typeface="Arial MT"/>
              </a:rPr>
              <a:t>	</a:t>
            </a:r>
            <a:r>
              <a:rPr sz="900" spc="-10" dirty="0">
                <a:solidFill>
                  <a:srgbClr val="17406D"/>
                </a:solidFill>
                <a:latin typeface="Arial MT"/>
                <a:cs typeface="Arial MT"/>
              </a:rPr>
              <a:t>Public</a:t>
            </a:r>
            <a:r>
              <a:rPr sz="900" dirty="0">
                <a:solidFill>
                  <a:srgbClr val="17406D"/>
                </a:solidFill>
                <a:latin typeface="Arial MT"/>
                <a:cs typeface="Arial MT"/>
              </a:rPr>
              <a:t>	Newshelf</a:t>
            </a:r>
            <a:r>
              <a:rPr sz="900" spc="450" dirty="0">
                <a:solidFill>
                  <a:srgbClr val="17406D"/>
                </a:solidFill>
                <a:latin typeface="Arial MT"/>
                <a:cs typeface="Arial MT"/>
              </a:rPr>
              <a:t> </a:t>
            </a:r>
            <a:r>
              <a:rPr sz="900" spc="-20" dirty="0">
                <a:solidFill>
                  <a:srgbClr val="17406D"/>
                </a:solidFill>
                <a:latin typeface="Arial MT"/>
                <a:cs typeface="Arial MT"/>
              </a:rPr>
              <a:t>Visio</a:t>
            </a:r>
            <a:r>
              <a:rPr sz="900" spc="-50" dirty="0">
                <a:solidFill>
                  <a:srgbClr val="17406D"/>
                </a:solidFill>
                <a:latin typeface="Arial MT"/>
                <a:cs typeface="Arial MT"/>
              </a:rPr>
              <a:t> </a:t>
            </a:r>
            <a:r>
              <a:rPr sz="900" spc="-35" dirty="0">
                <a:solidFill>
                  <a:srgbClr val="17406D"/>
                </a:solidFill>
                <a:latin typeface="Arial MT"/>
                <a:cs typeface="Arial MT"/>
              </a:rPr>
              <a:t>Capital</a:t>
            </a:r>
            <a:r>
              <a:rPr sz="900" spc="-30" dirty="0">
                <a:solidFill>
                  <a:srgbClr val="17406D"/>
                </a:solidFill>
                <a:latin typeface="Arial MT"/>
                <a:cs typeface="Arial MT"/>
              </a:rPr>
              <a:t> </a:t>
            </a:r>
            <a:r>
              <a:rPr sz="900" spc="-20" dirty="0">
                <a:solidFill>
                  <a:srgbClr val="17406D"/>
                </a:solidFill>
                <a:latin typeface="Arial MT"/>
                <a:cs typeface="Arial MT"/>
              </a:rPr>
              <a:t>Other</a:t>
            </a:r>
            <a:r>
              <a:rPr sz="900" spc="15" dirty="0">
                <a:solidFill>
                  <a:srgbClr val="17406D"/>
                </a:solidFill>
                <a:latin typeface="Arial MT"/>
                <a:cs typeface="Arial MT"/>
              </a:rPr>
              <a:t> </a:t>
            </a:r>
            <a:r>
              <a:rPr sz="900" spc="-30" dirty="0">
                <a:solidFill>
                  <a:srgbClr val="17406D"/>
                </a:solidFill>
                <a:latin typeface="Arial MT"/>
                <a:cs typeface="Arial MT"/>
              </a:rPr>
              <a:t>(&lt;</a:t>
            </a:r>
            <a:r>
              <a:rPr sz="900" spc="-5" dirty="0">
                <a:solidFill>
                  <a:srgbClr val="17406D"/>
                </a:solidFill>
                <a:latin typeface="Arial MT"/>
                <a:cs typeface="Arial MT"/>
              </a:rPr>
              <a:t> </a:t>
            </a:r>
            <a:r>
              <a:rPr sz="900" spc="-30" dirty="0">
                <a:solidFill>
                  <a:srgbClr val="17406D"/>
                </a:solidFill>
                <a:latin typeface="Arial MT"/>
                <a:cs typeface="Arial MT"/>
              </a:rPr>
              <a:t>5%) </a:t>
            </a:r>
            <a:r>
              <a:rPr sz="900" spc="-35" dirty="0">
                <a:solidFill>
                  <a:srgbClr val="17406D"/>
                </a:solidFill>
                <a:latin typeface="Arial MT"/>
                <a:cs typeface="Arial MT"/>
              </a:rPr>
              <a:t>1411</a:t>
            </a:r>
            <a:r>
              <a:rPr sz="900" spc="-55" dirty="0">
                <a:solidFill>
                  <a:srgbClr val="17406D"/>
                </a:solidFill>
                <a:latin typeface="Arial MT"/>
                <a:cs typeface="Arial MT"/>
              </a:rPr>
              <a:t> </a:t>
            </a:r>
            <a:r>
              <a:rPr sz="900" dirty="0">
                <a:solidFill>
                  <a:srgbClr val="17406D"/>
                </a:solidFill>
                <a:latin typeface="Arial MT"/>
                <a:cs typeface="Arial MT"/>
              </a:rPr>
              <a:t>Pty</a:t>
            </a:r>
            <a:r>
              <a:rPr sz="900" spc="-65" dirty="0">
                <a:solidFill>
                  <a:srgbClr val="17406D"/>
                </a:solidFill>
                <a:latin typeface="Arial MT"/>
                <a:cs typeface="Arial MT"/>
              </a:rPr>
              <a:t> </a:t>
            </a:r>
            <a:r>
              <a:rPr sz="900" dirty="0">
                <a:solidFill>
                  <a:srgbClr val="17406D"/>
                </a:solidFill>
                <a:latin typeface="Arial MT"/>
                <a:cs typeface="Arial MT"/>
              </a:rPr>
              <a:t>Ltd</a:t>
            </a:r>
            <a:r>
              <a:rPr sz="900" spc="210" dirty="0">
                <a:solidFill>
                  <a:srgbClr val="17406D"/>
                </a:solidFill>
                <a:latin typeface="Arial MT"/>
                <a:cs typeface="Arial MT"/>
              </a:rPr>
              <a:t> </a:t>
            </a:r>
            <a:r>
              <a:rPr sz="900" spc="-20" dirty="0">
                <a:solidFill>
                  <a:srgbClr val="17406D"/>
                </a:solidFill>
                <a:latin typeface="Arial MT"/>
                <a:cs typeface="Arial MT"/>
              </a:rPr>
              <a:t>Investment</a:t>
            </a:r>
            <a:r>
              <a:rPr sz="900" spc="254" dirty="0">
                <a:solidFill>
                  <a:srgbClr val="17406D"/>
                </a:solidFill>
                <a:latin typeface="Arial MT"/>
                <a:cs typeface="Arial MT"/>
              </a:rPr>
              <a:t> </a:t>
            </a:r>
            <a:r>
              <a:rPr sz="900" spc="-35" dirty="0">
                <a:solidFill>
                  <a:srgbClr val="17406D"/>
                </a:solidFill>
                <a:latin typeface="Arial MT"/>
                <a:cs typeface="Arial MT"/>
              </a:rPr>
              <a:t>1169</a:t>
            </a:r>
            <a:r>
              <a:rPr sz="900" spc="-55" dirty="0">
                <a:solidFill>
                  <a:srgbClr val="17406D"/>
                </a:solidFill>
                <a:latin typeface="Arial MT"/>
                <a:cs typeface="Arial MT"/>
              </a:rPr>
              <a:t> </a:t>
            </a:r>
            <a:r>
              <a:rPr sz="900" dirty="0">
                <a:solidFill>
                  <a:srgbClr val="17406D"/>
                </a:solidFill>
                <a:latin typeface="Arial MT"/>
                <a:cs typeface="Arial MT"/>
              </a:rPr>
              <a:t>Pty</a:t>
            </a:r>
            <a:r>
              <a:rPr sz="900" spc="-25" dirty="0">
                <a:solidFill>
                  <a:srgbClr val="17406D"/>
                </a:solidFill>
                <a:latin typeface="Arial MT"/>
                <a:cs typeface="Arial MT"/>
              </a:rPr>
              <a:t> Ltd</a:t>
            </a:r>
            <a:r>
              <a:rPr sz="900" spc="-140" dirty="0">
                <a:solidFill>
                  <a:srgbClr val="17406D"/>
                </a:solidFill>
                <a:latin typeface="Arial MT"/>
                <a:cs typeface="Arial MT"/>
              </a:rPr>
              <a:t> </a:t>
            </a:r>
            <a:r>
              <a:rPr sz="900" spc="-10" dirty="0">
                <a:solidFill>
                  <a:srgbClr val="17406D"/>
                </a:solidFill>
                <a:latin typeface="Arial MT"/>
                <a:cs typeface="Arial MT"/>
              </a:rPr>
              <a:t>Management</a:t>
            </a:r>
            <a:endParaRPr sz="900">
              <a:latin typeface="Arial MT"/>
              <a:cs typeface="Arial MT"/>
            </a:endParaRPr>
          </a:p>
          <a:p>
            <a:pPr marL="669925">
              <a:lnSpc>
                <a:spcPts val="970"/>
              </a:lnSpc>
            </a:pPr>
            <a:r>
              <a:rPr sz="900" spc="-10" dirty="0">
                <a:solidFill>
                  <a:srgbClr val="17406D"/>
                </a:solidFill>
                <a:latin typeface="Arial MT"/>
                <a:cs typeface="Arial MT"/>
              </a:rPr>
              <a:t>Corporation</a:t>
            </a:r>
            <a:endParaRPr sz="900">
              <a:latin typeface="Arial MT"/>
              <a:cs typeface="Arial MT"/>
            </a:endParaRPr>
          </a:p>
        </p:txBody>
      </p:sp>
      <p:sp>
        <p:nvSpPr>
          <p:cNvPr id="21" name="object 21"/>
          <p:cNvSpPr txBox="1"/>
          <p:nvPr/>
        </p:nvSpPr>
        <p:spPr>
          <a:xfrm>
            <a:off x="956930" y="3794252"/>
            <a:ext cx="230505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17406D"/>
                </a:solidFill>
                <a:latin typeface="Arial" panose="020B0604020202020204"/>
                <a:cs typeface="Arial" panose="020B0604020202020204"/>
              </a:rPr>
              <a:t>Shareholding</a:t>
            </a:r>
            <a:r>
              <a:rPr sz="1200" b="1" spc="-20" dirty="0">
                <a:solidFill>
                  <a:srgbClr val="17406D"/>
                </a:solidFill>
                <a:latin typeface="Arial" panose="020B0604020202020204"/>
                <a:cs typeface="Arial" panose="020B0604020202020204"/>
              </a:rPr>
              <a:t> </a:t>
            </a:r>
            <a:r>
              <a:rPr sz="1200" b="1" dirty="0">
                <a:solidFill>
                  <a:srgbClr val="17406D"/>
                </a:solidFill>
                <a:latin typeface="Arial" panose="020B0604020202020204"/>
                <a:cs typeface="Arial" panose="020B0604020202020204"/>
              </a:rPr>
              <a:t>as</a:t>
            </a:r>
            <a:r>
              <a:rPr sz="1200" b="1" spc="-20" dirty="0">
                <a:solidFill>
                  <a:srgbClr val="17406D"/>
                </a:solidFill>
                <a:latin typeface="Arial" panose="020B0604020202020204"/>
                <a:cs typeface="Arial" panose="020B0604020202020204"/>
              </a:rPr>
              <a:t> </a:t>
            </a:r>
            <a:r>
              <a:rPr sz="1200" b="1" dirty="0">
                <a:solidFill>
                  <a:srgbClr val="17406D"/>
                </a:solidFill>
                <a:latin typeface="Arial" panose="020B0604020202020204"/>
                <a:cs typeface="Arial" panose="020B0604020202020204"/>
              </a:rPr>
              <a:t>at</a:t>
            </a:r>
            <a:r>
              <a:rPr sz="1200" b="1" spc="-20" dirty="0">
                <a:solidFill>
                  <a:srgbClr val="17406D"/>
                </a:solidFill>
                <a:latin typeface="Arial" panose="020B0604020202020204"/>
                <a:cs typeface="Arial" panose="020B0604020202020204"/>
              </a:rPr>
              <a:t> </a:t>
            </a:r>
            <a:r>
              <a:rPr sz="1200" b="1" dirty="0">
                <a:solidFill>
                  <a:srgbClr val="17406D"/>
                </a:solidFill>
                <a:latin typeface="Arial" panose="020B0604020202020204"/>
                <a:cs typeface="Arial" panose="020B0604020202020204"/>
              </a:rPr>
              <a:t>31</a:t>
            </a:r>
            <a:r>
              <a:rPr sz="1200" b="1" spc="-20" dirty="0">
                <a:solidFill>
                  <a:srgbClr val="17406D"/>
                </a:solidFill>
                <a:latin typeface="Arial" panose="020B0604020202020204"/>
                <a:cs typeface="Arial" panose="020B0604020202020204"/>
              </a:rPr>
              <a:t> </a:t>
            </a:r>
            <a:r>
              <a:rPr sz="1200" b="1" dirty="0">
                <a:solidFill>
                  <a:srgbClr val="17406D"/>
                </a:solidFill>
                <a:latin typeface="Arial" panose="020B0604020202020204"/>
                <a:cs typeface="Arial" panose="020B0604020202020204"/>
              </a:rPr>
              <a:t>Dec</a:t>
            </a:r>
            <a:r>
              <a:rPr sz="1200" b="1" spc="-20" dirty="0">
                <a:solidFill>
                  <a:srgbClr val="17406D"/>
                </a:solidFill>
                <a:latin typeface="Arial" panose="020B0604020202020204"/>
                <a:cs typeface="Arial" panose="020B0604020202020204"/>
              </a:rPr>
              <a:t> 2021</a:t>
            </a:r>
            <a:endParaRPr sz="1200">
              <a:latin typeface="Arial" panose="020B0604020202020204"/>
              <a:cs typeface="Arial" panose="020B0604020202020204"/>
            </a:endParaRPr>
          </a:p>
        </p:txBody>
      </p:sp>
      <p:grpSp>
        <p:nvGrpSpPr>
          <p:cNvPr id="22" name="object 22"/>
          <p:cNvGrpSpPr/>
          <p:nvPr/>
        </p:nvGrpSpPr>
        <p:grpSpPr>
          <a:xfrm>
            <a:off x="5026152" y="3773423"/>
            <a:ext cx="914400" cy="2502535"/>
            <a:chOff x="5026152" y="3773423"/>
            <a:chExt cx="914400" cy="2502535"/>
          </a:xfrm>
        </p:grpSpPr>
        <p:pic>
          <p:nvPicPr>
            <p:cNvPr id="23" name="object 23"/>
            <p:cNvPicPr/>
            <p:nvPr/>
          </p:nvPicPr>
          <p:blipFill>
            <a:blip r:embed="rId1" cstate="print"/>
            <a:stretch>
              <a:fillRect/>
            </a:stretch>
          </p:blipFill>
          <p:spPr>
            <a:xfrm>
              <a:off x="5026152" y="3773423"/>
              <a:ext cx="914400" cy="1267968"/>
            </a:xfrm>
            <a:prstGeom prst="rect">
              <a:avLst/>
            </a:prstGeom>
          </p:spPr>
        </p:pic>
        <p:pic>
          <p:nvPicPr>
            <p:cNvPr id="24" name="object 24"/>
            <p:cNvPicPr/>
            <p:nvPr/>
          </p:nvPicPr>
          <p:blipFill>
            <a:blip r:embed="rId2" cstate="print"/>
            <a:stretch>
              <a:fillRect/>
            </a:stretch>
          </p:blipFill>
          <p:spPr>
            <a:xfrm>
              <a:off x="5026152" y="5071871"/>
              <a:ext cx="914400" cy="1203959"/>
            </a:xfrm>
            <a:prstGeom prst="rect">
              <a:avLst/>
            </a:prstGeom>
          </p:spPr>
        </p:pic>
      </p:grpSp>
      <p:sp>
        <p:nvSpPr>
          <p:cNvPr id="25" name="object 25"/>
          <p:cNvSpPr txBox="1"/>
          <p:nvPr/>
        </p:nvSpPr>
        <p:spPr>
          <a:xfrm>
            <a:off x="3867006" y="3887775"/>
            <a:ext cx="1021080" cy="1127760"/>
          </a:xfrm>
          <a:prstGeom prst="rect">
            <a:avLst/>
          </a:prstGeom>
        </p:spPr>
        <p:txBody>
          <a:bodyPr vert="horz" wrap="square" lIns="0" tIns="22860" rIns="0" bIns="0" rtlCol="0">
            <a:spAutoFit/>
          </a:bodyPr>
          <a:lstStyle/>
          <a:p>
            <a:pPr marL="12700">
              <a:lnSpc>
                <a:spcPct val="100000"/>
              </a:lnSpc>
              <a:spcBef>
                <a:spcPts val="180"/>
              </a:spcBef>
            </a:pPr>
            <a:r>
              <a:rPr sz="1100" b="1" dirty="0">
                <a:solidFill>
                  <a:srgbClr val="009DD9"/>
                </a:solidFill>
                <a:latin typeface="Calibri"/>
                <a:cs typeface="Calibri"/>
              </a:rPr>
              <a:t>FELIX</a:t>
            </a:r>
            <a:r>
              <a:rPr sz="1100" b="1" spc="-20" dirty="0">
                <a:solidFill>
                  <a:srgbClr val="009DD9"/>
                </a:solidFill>
                <a:latin typeface="Calibri"/>
                <a:cs typeface="Calibri"/>
              </a:rPr>
              <a:t> </a:t>
            </a:r>
            <a:r>
              <a:rPr sz="1100" b="1" spc="-10" dirty="0">
                <a:solidFill>
                  <a:srgbClr val="009DD9"/>
                </a:solidFill>
                <a:latin typeface="Calibri"/>
                <a:cs typeface="Calibri"/>
              </a:rPr>
              <a:t>RATHEB</a:t>
            </a:r>
            <a:endParaRPr sz="1100">
              <a:latin typeface="Calibri"/>
              <a:cs typeface="Calibri"/>
            </a:endParaRPr>
          </a:p>
          <a:p>
            <a:pPr marL="12700" marR="22860">
              <a:lnSpc>
                <a:spcPct val="100000"/>
              </a:lnSpc>
              <a:spcBef>
                <a:spcPts val="80"/>
              </a:spcBef>
            </a:pPr>
            <a:r>
              <a:rPr sz="1000" b="1" dirty="0">
                <a:solidFill>
                  <a:srgbClr val="17406D"/>
                </a:solidFill>
                <a:latin typeface="Calibri"/>
                <a:cs typeface="Calibri"/>
              </a:rPr>
              <a:t>Sea</a:t>
            </a:r>
            <a:r>
              <a:rPr sz="1000" b="1" spc="-30" dirty="0">
                <a:solidFill>
                  <a:srgbClr val="17406D"/>
                </a:solidFill>
                <a:latin typeface="Calibri"/>
                <a:cs typeface="Calibri"/>
              </a:rPr>
              <a:t> </a:t>
            </a:r>
            <a:r>
              <a:rPr sz="1000" b="1" dirty="0">
                <a:solidFill>
                  <a:srgbClr val="17406D"/>
                </a:solidFill>
                <a:latin typeface="Calibri"/>
                <a:cs typeface="Calibri"/>
              </a:rPr>
              <a:t>Harvest</a:t>
            </a:r>
            <a:r>
              <a:rPr sz="1000" b="1" spc="-15" dirty="0">
                <a:solidFill>
                  <a:srgbClr val="17406D"/>
                </a:solidFill>
                <a:latin typeface="Calibri"/>
                <a:cs typeface="Calibri"/>
              </a:rPr>
              <a:t> </a:t>
            </a:r>
            <a:r>
              <a:rPr sz="1000" b="1" spc="-10" dirty="0">
                <a:solidFill>
                  <a:srgbClr val="17406D"/>
                </a:solidFill>
                <a:latin typeface="Calibri"/>
                <a:cs typeface="Calibri"/>
              </a:rPr>
              <a:t>Group </a:t>
            </a:r>
            <a:r>
              <a:rPr sz="1000" b="1" spc="-25" dirty="0">
                <a:solidFill>
                  <a:srgbClr val="17406D"/>
                </a:solidFill>
                <a:latin typeface="Calibri"/>
                <a:cs typeface="Calibri"/>
              </a:rPr>
              <a:t>CEO</a:t>
            </a:r>
            <a:endParaRPr sz="1000">
              <a:latin typeface="Calibri"/>
              <a:cs typeface="Calibri"/>
            </a:endParaRPr>
          </a:p>
          <a:p>
            <a:pPr marL="12700" marR="5080">
              <a:lnSpc>
                <a:spcPct val="100000"/>
              </a:lnSpc>
            </a:pPr>
            <a:r>
              <a:rPr sz="1000" b="1" dirty="0">
                <a:solidFill>
                  <a:srgbClr val="17406D"/>
                </a:solidFill>
                <a:latin typeface="Calibri"/>
                <a:cs typeface="Calibri"/>
              </a:rPr>
              <a:t>Appointed:</a:t>
            </a:r>
            <a:r>
              <a:rPr sz="1000" b="1" spc="-45" dirty="0">
                <a:solidFill>
                  <a:srgbClr val="17406D"/>
                </a:solidFill>
                <a:latin typeface="Calibri"/>
                <a:cs typeface="Calibri"/>
              </a:rPr>
              <a:t> </a:t>
            </a:r>
            <a:r>
              <a:rPr sz="1000" spc="-20" dirty="0">
                <a:solidFill>
                  <a:srgbClr val="17406D"/>
                </a:solidFill>
                <a:latin typeface="Calibri"/>
                <a:cs typeface="Calibri"/>
              </a:rPr>
              <a:t>2009 </a:t>
            </a:r>
            <a:r>
              <a:rPr sz="1000" b="1" spc="-10" dirty="0">
                <a:solidFill>
                  <a:srgbClr val="17406D"/>
                </a:solidFill>
                <a:latin typeface="Calibri"/>
                <a:cs typeface="Calibri"/>
              </a:rPr>
              <a:t>Qualification:</a:t>
            </a:r>
            <a:r>
              <a:rPr sz="1000" b="1" spc="70" dirty="0">
                <a:solidFill>
                  <a:srgbClr val="17406D"/>
                </a:solidFill>
                <a:latin typeface="Calibri"/>
                <a:cs typeface="Calibri"/>
              </a:rPr>
              <a:t> </a:t>
            </a:r>
            <a:r>
              <a:rPr sz="1000" spc="-20" dirty="0">
                <a:solidFill>
                  <a:srgbClr val="17406D"/>
                </a:solidFill>
                <a:latin typeface="Calibri"/>
                <a:cs typeface="Calibri"/>
              </a:rPr>
              <a:t>B.Sc. </a:t>
            </a:r>
            <a:r>
              <a:rPr sz="1000" dirty="0">
                <a:solidFill>
                  <a:srgbClr val="17406D"/>
                </a:solidFill>
                <a:latin typeface="Calibri"/>
                <a:cs typeface="Calibri"/>
              </a:rPr>
              <a:t>(Hons.)</a:t>
            </a:r>
            <a:r>
              <a:rPr sz="1000" spc="-30" dirty="0">
                <a:solidFill>
                  <a:srgbClr val="17406D"/>
                </a:solidFill>
                <a:latin typeface="Calibri"/>
                <a:cs typeface="Calibri"/>
              </a:rPr>
              <a:t> </a:t>
            </a:r>
            <a:r>
              <a:rPr sz="1000" dirty="0">
                <a:solidFill>
                  <a:srgbClr val="17406D"/>
                </a:solidFill>
                <a:latin typeface="Calibri"/>
                <a:cs typeface="Calibri"/>
              </a:rPr>
              <a:t>(Elec.</a:t>
            </a:r>
            <a:r>
              <a:rPr sz="1000" spc="-25" dirty="0">
                <a:solidFill>
                  <a:srgbClr val="17406D"/>
                </a:solidFill>
                <a:latin typeface="Calibri"/>
                <a:cs typeface="Calibri"/>
              </a:rPr>
              <a:t> </a:t>
            </a:r>
            <a:r>
              <a:rPr sz="1000" spc="-10" dirty="0">
                <a:solidFill>
                  <a:srgbClr val="17406D"/>
                </a:solidFill>
                <a:latin typeface="Calibri"/>
                <a:cs typeface="Calibri"/>
              </a:rPr>
              <a:t>Eng.), </a:t>
            </a:r>
            <a:r>
              <a:rPr sz="1000" spc="-25" dirty="0">
                <a:solidFill>
                  <a:srgbClr val="17406D"/>
                </a:solidFill>
                <a:latin typeface="Calibri"/>
                <a:cs typeface="Calibri"/>
              </a:rPr>
              <a:t>MBA</a:t>
            </a:r>
            <a:endParaRPr sz="1000">
              <a:latin typeface="Calibri"/>
              <a:cs typeface="Calibri"/>
            </a:endParaRPr>
          </a:p>
        </p:txBody>
      </p:sp>
      <p:sp>
        <p:nvSpPr>
          <p:cNvPr id="26" name="object 26"/>
          <p:cNvSpPr txBox="1"/>
          <p:nvPr/>
        </p:nvSpPr>
        <p:spPr>
          <a:xfrm>
            <a:off x="3867006" y="5205983"/>
            <a:ext cx="1118235" cy="992505"/>
          </a:xfrm>
          <a:prstGeom prst="rect">
            <a:avLst/>
          </a:prstGeom>
        </p:spPr>
        <p:txBody>
          <a:bodyPr vert="horz" wrap="square" lIns="0" tIns="12700" rIns="0" bIns="0" rtlCol="0">
            <a:spAutoFit/>
          </a:bodyPr>
          <a:lstStyle/>
          <a:p>
            <a:pPr marL="12700" marR="294640">
              <a:lnSpc>
                <a:spcPct val="107000"/>
              </a:lnSpc>
              <a:spcBef>
                <a:spcPts val="100"/>
              </a:spcBef>
            </a:pPr>
            <a:r>
              <a:rPr sz="1100" b="1" spc="-10" dirty="0">
                <a:solidFill>
                  <a:srgbClr val="009DD9"/>
                </a:solidFill>
                <a:latin typeface="Calibri"/>
                <a:cs typeface="Calibri"/>
              </a:rPr>
              <a:t>MUHAMMAD </a:t>
            </a:r>
            <a:r>
              <a:rPr sz="1100" b="1" spc="-20" dirty="0">
                <a:solidFill>
                  <a:srgbClr val="009DD9"/>
                </a:solidFill>
                <a:latin typeface="Calibri"/>
                <a:cs typeface="Calibri"/>
              </a:rPr>
              <a:t>BREY</a:t>
            </a:r>
            <a:endParaRPr sz="1100">
              <a:latin typeface="Calibri"/>
              <a:cs typeface="Calibri"/>
            </a:endParaRPr>
          </a:p>
          <a:p>
            <a:pPr marL="12700" marR="120015">
              <a:lnSpc>
                <a:spcPts val="1200"/>
              </a:lnSpc>
              <a:spcBef>
                <a:spcPts val="20"/>
              </a:spcBef>
            </a:pPr>
            <a:r>
              <a:rPr sz="1000" b="1" dirty="0">
                <a:solidFill>
                  <a:srgbClr val="17406D"/>
                </a:solidFill>
                <a:latin typeface="Calibri"/>
                <a:cs typeface="Calibri"/>
              </a:rPr>
              <a:t>Sea</a:t>
            </a:r>
            <a:r>
              <a:rPr sz="1000" b="1" spc="-30" dirty="0">
                <a:solidFill>
                  <a:srgbClr val="17406D"/>
                </a:solidFill>
                <a:latin typeface="Calibri"/>
                <a:cs typeface="Calibri"/>
              </a:rPr>
              <a:t> </a:t>
            </a:r>
            <a:r>
              <a:rPr sz="1000" b="1" dirty="0">
                <a:solidFill>
                  <a:srgbClr val="17406D"/>
                </a:solidFill>
                <a:latin typeface="Calibri"/>
                <a:cs typeface="Calibri"/>
              </a:rPr>
              <a:t>Harvest</a:t>
            </a:r>
            <a:r>
              <a:rPr sz="1000" b="1" spc="-15" dirty="0">
                <a:solidFill>
                  <a:srgbClr val="17406D"/>
                </a:solidFill>
                <a:latin typeface="Calibri"/>
                <a:cs typeface="Calibri"/>
              </a:rPr>
              <a:t> </a:t>
            </a:r>
            <a:r>
              <a:rPr sz="1000" b="1" spc="-10" dirty="0">
                <a:solidFill>
                  <a:srgbClr val="17406D"/>
                </a:solidFill>
                <a:latin typeface="Calibri"/>
                <a:cs typeface="Calibri"/>
              </a:rPr>
              <a:t>Group </a:t>
            </a:r>
            <a:r>
              <a:rPr sz="1000" b="1" spc="-25" dirty="0">
                <a:solidFill>
                  <a:srgbClr val="17406D"/>
                </a:solidFill>
                <a:latin typeface="Calibri"/>
                <a:cs typeface="Calibri"/>
              </a:rPr>
              <a:t>CFO</a:t>
            </a:r>
            <a:endParaRPr sz="1000">
              <a:latin typeface="Calibri"/>
              <a:cs typeface="Calibri"/>
            </a:endParaRPr>
          </a:p>
          <a:p>
            <a:pPr marL="12700">
              <a:lnSpc>
                <a:spcPts val="1160"/>
              </a:lnSpc>
            </a:pPr>
            <a:r>
              <a:rPr sz="1000" b="1" dirty="0">
                <a:solidFill>
                  <a:srgbClr val="17406D"/>
                </a:solidFill>
                <a:latin typeface="Calibri"/>
                <a:cs typeface="Calibri"/>
              </a:rPr>
              <a:t>Appointed:</a:t>
            </a:r>
            <a:r>
              <a:rPr sz="1000" b="1" spc="-45" dirty="0">
                <a:solidFill>
                  <a:srgbClr val="17406D"/>
                </a:solidFill>
                <a:latin typeface="Calibri"/>
                <a:cs typeface="Calibri"/>
              </a:rPr>
              <a:t> </a:t>
            </a:r>
            <a:r>
              <a:rPr sz="1000" spc="-20" dirty="0">
                <a:solidFill>
                  <a:srgbClr val="17406D"/>
                </a:solidFill>
                <a:latin typeface="Calibri"/>
                <a:cs typeface="Calibri"/>
              </a:rPr>
              <a:t>2016</a:t>
            </a:r>
            <a:endParaRPr sz="1000">
              <a:latin typeface="Calibri"/>
              <a:cs typeface="Calibri"/>
            </a:endParaRPr>
          </a:p>
          <a:p>
            <a:pPr marL="12700">
              <a:lnSpc>
                <a:spcPct val="100000"/>
              </a:lnSpc>
            </a:pPr>
            <a:r>
              <a:rPr sz="1000" b="1" spc="-10" dirty="0">
                <a:solidFill>
                  <a:srgbClr val="17406D"/>
                </a:solidFill>
                <a:latin typeface="Calibri"/>
                <a:cs typeface="Calibri"/>
              </a:rPr>
              <a:t>Qualification:</a:t>
            </a:r>
            <a:r>
              <a:rPr sz="1000" b="1" spc="70" dirty="0">
                <a:solidFill>
                  <a:srgbClr val="17406D"/>
                </a:solidFill>
                <a:latin typeface="Calibri"/>
                <a:cs typeface="Calibri"/>
              </a:rPr>
              <a:t> </a:t>
            </a:r>
            <a:r>
              <a:rPr sz="1000" spc="-10" dirty="0">
                <a:solidFill>
                  <a:srgbClr val="17406D"/>
                </a:solidFill>
                <a:latin typeface="Calibri"/>
                <a:cs typeface="Calibri"/>
              </a:rPr>
              <a:t>CA(SA)</a:t>
            </a:r>
            <a:endParaRPr sz="1000">
              <a:latin typeface="Calibri"/>
              <a:cs typeface="Calibri"/>
            </a:endParaRPr>
          </a:p>
        </p:txBody>
      </p:sp>
      <p:grpSp>
        <p:nvGrpSpPr>
          <p:cNvPr id="27" name="object 27"/>
          <p:cNvGrpSpPr/>
          <p:nvPr/>
        </p:nvGrpSpPr>
        <p:grpSpPr>
          <a:xfrm>
            <a:off x="8284464" y="2331720"/>
            <a:ext cx="1249680" cy="393700"/>
            <a:chOff x="8284464" y="2331720"/>
            <a:chExt cx="1249680" cy="393700"/>
          </a:xfrm>
        </p:grpSpPr>
        <p:pic>
          <p:nvPicPr>
            <p:cNvPr id="28" name="object 28"/>
            <p:cNvPicPr/>
            <p:nvPr/>
          </p:nvPicPr>
          <p:blipFill>
            <a:blip r:embed="rId3" cstate="print"/>
            <a:stretch>
              <a:fillRect/>
            </a:stretch>
          </p:blipFill>
          <p:spPr>
            <a:xfrm>
              <a:off x="8284464" y="2331720"/>
              <a:ext cx="1249679" cy="384048"/>
            </a:xfrm>
            <a:prstGeom prst="rect">
              <a:avLst/>
            </a:prstGeom>
          </p:spPr>
        </p:pic>
        <p:pic>
          <p:nvPicPr>
            <p:cNvPr id="29" name="object 29"/>
            <p:cNvPicPr/>
            <p:nvPr/>
          </p:nvPicPr>
          <p:blipFill>
            <a:blip r:embed="rId4" cstate="print"/>
            <a:stretch>
              <a:fillRect/>
            </a:stretch>
          </p:blipFill>
          <p:spPr>
            <a:xfrm>
              <a:off x="8290560" y="2353056"/>
              <a:ext cx="1234440" cy="371856"/>
            </a:xfrm>
            <a:prstGeom prst="rect">
              <a:avLst/>
            </a:prstGeom>
          </p:spPr>
        </p:pic>
      </p:grpSp>
      <p:sp>
        <p:nvSpPr>
          <p:cNvPr id="30" name="object 30"/>
          <p:cNvSpPr txBox="1"/>
          <p:nvPr/>
        </p:nvSpPr>
        <p:spPr>
          <a:xfrm>
            <a:off x="8336915" y="2347595"/>
            <a:ext cx="1651000" cy="200025"/>
          </a:xfrm>
          <a:prstGeom prst="rect">
            <a:avLst/>
          </a:prstGeom>
          <a:solidFill>
            <a:srgbClr val="0F6FC6"/>
          </a:solidFill>
        </p:spPr>
        <p:txBody>
          <a:bodyPr vert="horz" wrap="square" lIns="0" tIns="46355" rIns="0" bIns="0" rtlCol="0">
            <a:spAutoFit/>
          </a:bodyPr>
          <a:lstStyle/>
          <a:p>
            <a:pPr marL="82550">
              <a:lnSpc>
                <a:spcPct val="100000"/>
              </a:lnSpc>
              <a:spcBef>
                <a:spcPts val="365"/>
              </a:spcBef>
            </a:pPr>
            <a:r>
              <a:rPr sz="1000" b="1" dirty="0">
                <a:solidFill>
                  <a:srgbClr val="FFFFFF"/>
                </a:solidFill>
                <a:latin typeface="Calibri"/>
                <a:cs typeface="Calibri"/>
              </a:rPr>
              <a:t>Sea</a:t>
            </a:r>
            <a:r>
              <a:rPr sz="1000" b="1" spc="-30" dirty="0">
                <a:solidFill>
                  <a:srgbClr val="FFFFFF"/>
                </a:solidFill>
                <a:latin typeface="Calibri"/>
                <a:cs typeface="Calibri"/>
              </a:rPr>
              <a:t> </a:t>
            </a:r>
            <a:r>
              <a:rPr sz="1000" b="1" dirty="0">
                <a:solidFill>
                  <a:srgbClr val="FFFFFF"/>
                </a:solidFill>
                <a:latin typeface="Calibri"/>
                <a:cs typeface="Calibri"/>
              </a:rPr>
              <a:t>Harvest</a:t>
            </a:r>
            <a:r>
              <a:rPr sz="1000" b="1" spc="-15" dirty="0">
                <a:solidFill>
                  <a:srgbClr val="FFFFFF"/>
                </a:solidFill>
                <a:latin typeface="Calibri"/>
                <a:cs typeface="Calibri"/>
              </a:rPr>
              <a:t> </a:t>
            </a:r>
            <a:r>
              <a:rPr sz="1000" b="1" spc="-10" dirty="0">
                <a:solidFill>
                  <a:srgbClr val="FFFFFF"/>
                </a:solidFill>
                <a:latin typeface="Calibri"/>
                <a:cs typeface="Calibri"/>
              </a:rPr>
              <a:t>Group</a:t>
            </a:r>
            <a:endParaRPr sz="1000">
              <a:latin typeface="Calibri"/>
              <a:cs typeface="Calibri"/>
            </a:endParaRPr>
          </a:p>
        </p:txBody>
      </p:sp>
      <p:grpSp>
        <p:nvGrpSpPr>
          <p:cNvPr id="31" name="object 31"/>
          <p:cNvGrpSpPr/>
          <p:nvPr/>
        </p:nvGrpSpPr>
        <p:grpSpPr>
          <a:xfrm>
            <a:off x="9009888" y="2865120"/>
            <a:ext cx="1329055" cy="445134"/>
            <a:chOff x="9009888" y="2865120"/>
            <a:chExt cx="1329055" cy="445134"/>
          </a:xfrm>
        </p:grpSpPr>
        <p:pic>
          <p:nvPicPr>
            <p:cNvPr id="32" name="object 32"/>
            <p:cNvPicPr/>
            <p:nvPr/>
          </p:nvPicPr>
          <p:blipFill>
            <a:blip r:embed="rId5" cstate="print"/>
            <a:stretch>
              <a:fillRect/>
            </a:stretch>
          </p:blipFill>
          <p:spPr>
            <a:xfrm>
              <a:off x="9009888" y="2865120"/>
              <a:ext cx="1328927" cy="445008"/>
            </a:xfrm>
            <a:prstGeom prst="rect">
              <a:avLst/>
            </a:prstGeom>
          </p:spPr>
        </p:pic>
        <p:pic>
          <p:nvPicPr>
            <p:cNvPr id="33" name="object 33"/>
            <p:cNvPicPr/>
            <p:nvPr/>
          </p:nvPicPr>
          <p:blipFill>
            <a:blip r:embed="rId6" cstate="print"/>
            <a:stretch>
              <a:fillRect/>
            </a:stretch>
          </p:blipFill>
          <p:spPr>
            <a:xfrm>
              <a:off x="9220200" y="2923032"/>
              <a:ext cx="905255" cy="368808"/>
            </a:xfrm>
            <a:prstGeom prst="rect">
              <a:avLst/>
            </a:prstGeom>
          </p:spPr>
        </p:pic>
      </p:grpSp>
      <p:sp>
        <p:nvSpPr>
          <p:cNvPr id="34" name="object 34"/>
          <p:cNvSpPr txBox="1"/>
          <p:nvPr/>
        </p:nvSpPr>
        <p:spPr>
          <a:xfrm>
            <a:off x="9061549" y="2880490"/>
            <a:ext cx="1224280" cy="340360"/>
          </a:xfrm>
          <a:prstGeom prst="rect">
            <a:avLst/>
          </a:prstGeom>
          <a:solidFill>
            <a:srgbClr val="C4E2FC"/>
          </a:solidFill>
        </p:spPr>
        <p:txBody>
          <a:bodyPr vert="horz" wrap="square" lIns="0" tIns="80010" rIns="0" bIns="0" rtlCol="0">
            <a:spAutoFit/>
          </a:bodyPr>
          <a:lstStyle/>
          <a:p>
            <a:pPr marL="287655">
              <a:lnSpc>
                <a:spcPct val="100000"/>
              </a:lnSpc>
              <a:spcBef>
                <a:spcPts val="630"/>
              </a:spcBef>
            </a:pPr>
            <a:r>
              <a:rPr sz="1000" b="1" spc="-10" dirty="0">
                <a:solidFill>
                  <a:srgbClr val="17406D"/>
                </a:solidFill>
                <a:latin typeface="Calibri"/>
                <a:cs typeface="Calibri"/>
              </a:rPr>
              <a:t>Aquaculture</a:t>
            </a:r>
            <a:endParaRPr sz="1000">
              <a:latin typeface="Calibri"/>
              <a:cs typeface="Calibri"/>
            </a:endParaRPr>
          </a:p>
        </p:txBody>
      </p:sp>
      <p:grpSp>
        <p:nvGrpSpPr>
          <p:cNvPr id="35" name="object 35"/>
          <p:cNvGrpSpPr/>
          <p:nvPr/>
        </p:nvGrpSpPr>
        <p:grpSpPr>
          <a:xfrm>
            <a:off x="6193535" y="2620249"/>
            <a:ext cx="4892675" cy="769620"/>
            <a:chOff x="6193535" y="2620249"/>
            <a:chExt cx="4892675" cy="769620"/>
          </a:xfrm>
        </p:grpSpPr>
        <p:sp>
          <p:nvSpPr>
            <p:cNvPr id="36" name="object 36"/>
            <p:cNvSpPr/>
            <p:nvPr/>
          </p:nvSpPr>
          <p:spPr>
            <a:xfrm>
              <a:off x="6736223" y="2625012"/>
              <a:ext cx="2172970" cy="255904"/>
            </a:xfrm>
            <a:custGeom>
              <a:avLst/>
              <a:gdLst/>
              <a:ahLst/>
              <a:cxnLst/>
              <a:rect l="l" t="t" r="r" b="b"/>
              <a:pathLst>
                <a:path w="2172970" h="255905">
                  <a:moveTo>
                    <a:pt x="2172600" y="0"/>
                  </a:moveTo>
                  <a:lnTo>
                    <a:pt x="2172600" y="127739"/>
                  </a:lnTo>
                  <a:lnTo>
                    <a:pt x="121200" y="127739"/>
                  </a:lnTo>
                  <a:lnTo>
                    <a:pt x="121200" y="255600"/>
                  </a:lnTo>
                </a:path>
                <a:path w="2172970" h="255905">
                  <a:moveTo>
                    <a:pt x="2172600" y="0"/>
                  </a:moveTo>
                  <a:lnTo>
                    <a:pt x="2172600" y="127738"/>
                  </a:lnTo>
                  <a:lnTo>
                    <a:pt x="0" y="127738"/>
                  </a:lnTo>
                  <a:lnTo>
                    <a:pt x="0" y="255600"/>
                  </a:lnTo>
                </a:path>
              </a:pathLst>
            </a:custGeom>
            <a:ln w="9525">
              <a:solidFill>
                <a:srgbClr val="7F7F7F"/>
              </a:solidFill>
            </a:ln>
          </p:spPr>
          <p:txBody>
            <a:bodyPr wrap="square" lIns="0" tIns="0" rIns="0" bIns="0" rtlCol="0"/>
            <a:lstStyle/>
            <a:p/>
          </p:txBody>
        </p:sp>
        <p:pic>
          <p:nvPicPr>
            <p:cNvPr id="37" name="object 37"/>
            <p:cNvPicPr/>
            <p:nvPr/>
          </p:nvPicPr>
          <p:blipFill>
            <a:blip r:embed="rId7" cstate="print"/>
            <a:stretch>
              <a:fillRect/>
            </a:stretch>
          </p:blipFill>
          <p:spPr>
            <a:xfrm>
              <a:off x="6193535" y="2865119"/>
              <a:ext cx="1328928" cy="445008"/>
            </a:xfrm>
            <a:prstGeom prst="rect">
              <a:avLst/>
            </a:prstGeom>
          </p:spPr>
        </p:pic>
        <p:pic>
          <p:nvPicPr>
            <p:cNvPr id="38" name="object 38"/>
            <p:cNvPicPr/>
            <p:nvPr/>
          </p:nvPicPr>
          <p:blipFill>
            <a:blip r:embed="rId8" cstate="print"/>
            <a:stretch>
              <a:fillRect/>
            </a:stretch>
          </p:blipFill>
          <p:spPr>
            <a:xfrm>
              <a:off x="6373367" y="2840735"/>
              <a:ext cx="996695" cy="548639"/>
            </a:xfrm>
            <a:prstGeom prst="rect">
              <a:avLst/>
            </a:prstGeom>
          </p:spPr>
        </p:pic>
      </p:grpSp>
      <p:sp>
        <p:nvSpPr>
          <p:cNvPr id="39" name="object 39"/>
          <p:cNvSpPr txBox="1"/>
          <p:nvPr/>
        </p:nvSpPr>
        <p:spPr>
          <a:xfrm>
            <a:off x="6245532" y="2880490"/>
            <a:ext cx="1224280" cy="340360"/>
          </a:xfrm>
          <a:prstGeom prst="rect">
            <a:avLst/>
          </a:prstGeom>
          <a:solidFill>
            <a:srgbClr val="C4E2FC"/>
          </a:solidFill>
        </p:spPr>
        <p:txBody>
          <a:bodyPr vert="horz" wrap="square" lIns="0" tIns="635" rIns="0" bIns="0" rtlCol="0">
            <a:spAutoFit/>
          </a:bodyPr>
          <a:lstStyle/>
          <a:p>
            <a:pPr algn="ctr">
              <a:lnSpc>
                <a:spcPct val="100000"/>
              </a:lnSpc>
              <a:spcBef>
                <a:spcPts val="5"/>
              </a:spcBef>
            </a:pPr>
            <a:r>
              <a:rPr sz="1000" b="1" dirty="0">
                <a:solidFill>
                  <a:srgbClr val="17406D"/>
                </a:solidFill>
                <a:latin typeface="Calibri"/>
                <a:cs typeface="Calibri"/>
              </a:rPr>
              <a:t>South</a:t>
            </a:r>
            <a:r>
              <a:rPr sz="1000" b="1" spc="-35" dirty="0">
                <a:solidFill>
                  <a:srgbClr val="17406D"/>
                </a:solidFill>
                <a:latin typeface="Calibri"/>
                <a:cs typeface="Calibri"/>
              </a:rPr>
              <a:t> </a:t>
            </a:r>
            <a:r>
              <a:rPr sz="1000" b="1" spc="-10" dirty="0">
                <a:solidFill>
                  <a:srgbClr val="17406D"/>
                </a:solidFill>
                <a:latin typeface="Calibri"/>
                <a:cs typeface="Calibri"/>
              </a:rPr>
              <a:t>African</a:t>
            </a:r>
            <a:endParaRPr sz="1000">
              <a:latin typeface="Calibri"/>
              <a:cs typeface="Calibri"/>
            </a:endParaRPr>
          </a:p>
          <a:p>
            <a:pPr algn="ctr">
              <a:lnSpc>
                <a:spcPct val="100000"/>
              </a:lnSpc>
              <a:spcBef>
                <a:spcPts val="190"/>
              </a:spcBef>
            </a:pPr>
            <a:r>
              <a:rPr sz="1000" b="1" spc="-10" dirty="0">
                <a:solidFill>
                  <a:srgbClr val="17406D"/>
                </a:solidFill>
                <a:latin typeface="Calibri"/>
                <a:cs typeface="Calibri"/>
              </a:rPr>
              <a:t>Fishing</a:t>
            </a:r>
            <a:endParaRPr sz="1000">
              <a:latin typeface="Calibri"/>
              <a:cs typeface="Calibri"/>
            </a:endParaRPr>
          </a:p>
        </p:txBody>
      </p:sp>
      <p:grpSp>
        <p:nvGrpSpPr>
          <p:cNvPr id="40" name="object 40"/>
          <p:cNvGrpSpPr/>
          <p:nvPr/>
        </p:nvGrpSpPr>
        <p:grpSpPr>
          <a:xfrm>
            <a:off x="7601711" y="2865120"/>
            <a:ext cx="1329055" cy="445134"/>
            <a:chOff x="7601711" y="2865120"/>
            <a:chExt cx="1329055" cy="445134"/>
          </a:xfrm>
        </p:grpSpPr>
        <p:pic>
          <p:nvPicPr>
            <p:cNvPr id="41" name="object 41"/>
            <p:cNvPicPr/>
            <p:nvPr/>
          </p:nvPicPr>
          <p:blipFill>
            <a:blip r:embed="rId9" cstate="print"/>
            <a:stretch>
              <a:fillRect/>
            </a:stretch>
          </p:blipFill>
          <p:spPr>
            <a:xfrm>
              <a:off x="7601711" y="2865120"/>
              <a:ext cx="1328927" cy="445008"/>
            </a:xfrm>
            <a:prstGeom prst="rect">
              <a:avLst/>
            </a:prstGeom>
          </p:spPr>
        </p:pic>
        <p:pic>
          <p:nvPicPr>
            <p:cNvPr id="42" name="object 42"/>
            <p:cNvPicPr/>
            <p:nvPr/>
          </p:nvPicPr>
          <p:blipFill>
            <a:blip r:embed="rId10" cstate="print"/>
            <a:stretch>
              <a:fillRect/>
            </a:stretch>
          </p:blipFill>
          <p:spPr>
            <a:xfrm>
              <a:off x="7668767" y="2923032"/>
              <a:ext cx="1194816" cy="368808"/>
            </a:xfrm>
            <a:prstGeom prst="rect">
              <a:avLst/>
            </a:prstGeom>
          </p:spPr>
        </p:pic>
      </p:grpSp>
      <p:sp>
        <p:nvSpPr>
          <p:cNvPr id="43" name="object 43"/>
          <p:cNvSpPr txBox="1"/>
          <p:nvPr/>
        </p:nvSpPr>
        <p:spPr>
          <a:xfrm>
            <a:off x="7653540" y="2880490"/>
            <a:ext cx="1240155" cy="340360"/>
          </a:xfrm>
          <a:prstGeom prst="rect">
            <a:avLst/>
          </a:prstGeom>
          <a:solidFill>
            <a:srgbClr val="C4E2FC"/>
          </a:solidFill>
        </p:spPr>
        <p:txBody>
          <a:bodyPr vert="horz" wrap="square" lIns="0" tIns="80010" rIns="0" bIns="0" rtlCol="0">
            <a:spAutoFit/>
          </a:bodyPr>
          <a:lstStyle/>
          <a:p>
            <a:pPr marL="142875">
              <a:lnSpc>
                <a:spcPct val="100000"/>
              </a:lnSpc>
              <a:spcBef>
                <a:spcPts val="630"/>
              </a:spcBef>
            </a:pPr>
            <a:r>
              <a:rPr sz="1000" b="1" dirty="0">
                <a:solidFill>
                  <a:srgbClr val="17406D"/>
                </a:solidFill>
                <a:latin typeface="Calibri"/>
                <a:cs typeface="Calibri"/>
              </a:rPr>
              <a:t>Australian</a:t>
            </a:r>
            <a:r>
              <a:rPr sz="1000" b="1" spc="-50" dirty="0">
                <a:solidFill>
                  <a:srgbClr val="17406D"/>
                </a:solidFill>
                <a:latin typeface="Calibri"/>
                <a:cs typeface="Calibri"/>
              </a:rPr>
              <a:t> </a:t>
            </a:r>
            <a:r>
              <a:rPr sz="1000" b="1" spc="-10" dirty="0">
                <a:solidFill>
                  <a:srgbClr val="17406D"/>
                </a:solidFill>
                <a:latin typeface="Calibri"/>
                <a:cs typeface="Calibri"/>
              </a:rPr>
              <a:t>Fishing</a:t>
            </a:r>
            <a:endParaRPr sz="1000">
              <a:latin typeface="Calibri"/>
              <a:cs typeface="Calibri"/>
            </a:endParaRPr>
          </a:p>
        </p:txBody>
      </p:sp>
      <p:grpSp>
        <p:nvGrpSpPr>
          <p:cNvPr id="44" name="object 44"/>
          <p:cNvGrpSpPr/>
          <p:nvPr/>
        </p:nvGrpSpPr>
        <p:grpSpPr>
          <a:xfrm>
            <a:off x="10418064" y="2865120"/>
            <a:ext cx="1329055" cy="445134"/>
            <a:chOff x="10418064" y="2865120"/>
            <a:chExt cx="1329055" cy="445134"/>
          </a:xfrm>
        </p:grpSpPr>
        <p:pic>
          <p:nvPicPr>
            <p:cNvPr id="45" name="object 45"/>
            <p:cNvPicPr/>
            <p:nvPr/>
          </p:nvPicPr>
          <p:blipFill>
            <a:blip r:embed="rId11" cstate="print"/>
            <a:stretch>
              <a:fillRect/>
            </a:stretch>
          </p:blipFill>
          <p:spPr>
            <a:xfrm>
              <a:off x="10418064" y="2865120"/>
              <a:ext cx="1328927" cy="445008"/>
            </a:xfrm>
            <a:prstGeom prst="rect">
              <a:avLst/>
            </a:prstGeom>
          </p:spPr>
        </p:pic>
        <p:pic>
          <p:nvPicPr>
            <p:cNvPr id="46" name="object 46"/>
            <p:cNvPicPr/>
            <p:nvPr/>
          </p:nvPicPr>
          <p:blipFill>
            <a:blip r:embed="rId12" cstate="print"/>
            <a:stretch>
              <a:fillRect/>
            </a:stretch>
          </p:blipFill>
          <p:spPr>
            <a:xfrm>
              <a:off x="10607040" y="2923032"/>
              <a:ext cx="950976" cy="368808"/>
            </a:xfrm>
            <a:prstGeom prst="rect">
              <a:avLst/>
            </a:prstGeom>
          </p:spPr>
        </p:pic>
      </p:grpSp>
      <p:sp>
        <p:nvSpPr>
          <p:cNvPr id="47" name="object 47"/>
          <p:cNvSpPr txBox="1"/>
          <p:nvPr/>
        </p:nvSpPr>
        <p:spPr>
          <a:xfrm>
            <a:off x="10469558" y="2880490"/>
            <a:ext cx="1224280" cy="340360"/>
          </a:xfrm>
          <a:prstGeom prst="rect">
            <a:avLst/>
          </a:prstGeom>
          <a:solidFill>
            <a:srgbClr val="C4E2FC"/>
          </a:solidFill>
        </p:spPr>
        <p:txBody>
          <a:bodyPr vert="horz" wrap="square" lIns="0" tIns="80010" rIns="0" bIns="0" rtlCol="0">
            <a:spAutoFit/>
          </a:bodyPr>
          <a:lstStyle/>
          <a:p>
            <a:pPr marL="264795">
              <a:lnSpc>
                <a:spcPct val="100000"/>
              </a:lnSpc>
              <a:spcBef>
                <a:spcPts val="630"/>
              </a:spcBef>
            </a:pPr>
            <a:r>
              <a:rPr sz="1000" b="1" dirty="0">
                <a:solidFill>
                  <a:srgbClr val="17406D"/>
                </a:solidFill>
                <a:latin typeface="Calibri"/>
                <a:cs typeface="Calibri"/>
              </a:rPr>
              <a:t>Cape</a:t>
            </a:r>
            <a:r>
              <a:rPr sz="1000" b="1" spc="-20" dirty="0">
                <a:solidFill>
                  <a:srgbClr val="17406D"/>
                </a:solidFill>
                <a:latin typeface="Calibri"/>
                <a:cs typeface="Calibri"/>
              </a:rPr>
              <a:t> </a:t>
            </a:r>
            <a:r>
              <a:rPr sz="1000" b="1" spc="-10" dirty="0">
                <a:solidFill>
                  <a:srgbClr val="17406D"/>
                </a:solidFill>
                <a:latin typeface="Calibri"/>
                <a:cs typeface="Calibri"/>
              </a:rPr>
              <a:t>Harvest</a:t>
            </a:r>
            <a:endParaRPr sz="1000">
              <a:latin typeface="Calibri"/>
              <a:cs typeface="Calibri"/>
            </a:endParaRPr>
          </a:p>
        </p:txBody>
      </p:sp>
      <p:sp>
        <p:nvSpPr>
          <p:cNvPr id="48" name="object 48"/>
          <p:cNvSpPr/>
          <p:nvPr/>
        </p:nvSpPr>
        <p:spPr>
          <a:xfrm>
            <a:off x="8908823" y="2625012"/>
            <a:ext cx="765175" cy="255904"/>
          </a:xfrm>
          <a:custGeom>
            <a:avLst/>
            <a:gdLst/>
            <a:ahLst/>
            <a:cxnLst/>
            <a:rect l="l" t="t" r="r" b="b"/>
            <a:pathLst>
              <a:path w="765175" h="255905">
                <a:moveTo>
                  <a:pt x="0" y="0"/>
                </a:moveTo>
                <a:lnTo>
                  <a:pt x="0" y="127738"/>
                </a:lnTo>
                <a:lnTo>
                  <a:pt x="764700" y="127738"/>
                </a:lnTo>
                <a:lnTo>
                  <a:pt x="764700" y="255600"/>
                </a:lnTo>
              </a:path>
              <a:path w="765175" h="255905">
                <a:moveTo>
                  <a:pt x="0" y="0"/>
                </a:moveTo>
                <a:lnTo>
                  <a:pt x="0" y="127738"/>
                </a:lnTo>
                <a:lnTo>
                  <a:pt x="643200" y="127738"/>
                </a:lnTo>
                <a:lnTo>
                  <a:pt x="643200" y="255600"/>
                </a:lnTo>
              </a:path>
            </a:pathLst>
          </a:custGeom>
          <a:ln w="9525">
            <a:solidFill>
              <a:srgbClr val="7F7F7F"/>
            </a:solidFill>
          </a:ln>
        </p:spPr>
        <p:txBody>
          <a:bodyPr wrap="square" lIns="0" tIns="0" rIns="0" bIns="0" rtlCol="0"/>
          <a:lstStyle/>
          <a:p/>
        </p:txBody>
      </p:sp>
      <p:sp>
        <p:nvSpPr>
          <p:cNvPr id="49" name="object 49"/>
          <p:cNvSpPr txBox="1"/>
          <p:nvPr/>
        </p:nvSpPr>
        <p:spPr>
          <a:xfrm>
            <a:off x="6245524" y="3322923"/>
            <a:ext cx="1224280" cy="1316990"/>
          </a:xfrm>
          <a:prstGeom prst="rect">
            <a:avLst/>
          </a:prstGeom>
          <a:ln w="12700">
            <a:solidFill>
              <a:srgbClr val="0A5190"/>
            </a:solidFill>
          </a:ln>
        </p:spPr>
        <p:txBody>
          <a:bodyPr vert="horz" wrap="square" lIns="0" tIns="60960" rIns="0" bIns="0" rtlCol="0">
            <a:spAutoFit/>
          </a:bodyPr>
          <a:lstStyle/>
          <a:p>
            <a:pPr marL="110490">
              <a:lnSpc>
                <a:spcPct val="100000"/>
              </a:lnSpc>
              <a:spcBef>
                <a:spcPts val="480"/>
              </a:spcBef>
            </a:pPr>
            <a:r>
              <a:rPr sz="1000" b="1" dirty="0">
                <a:solidFill>
                  <a:srgbClr val="17406D"/>
                </a:solidFill>
                <a:latin typeface="Calibri"/>
                <a:cs typeface="Calibri"/>
              </a:rPr>
              <a:t>Species</a:t>
            </a:r>
            <a:r>
              <a:rPr sz="1000" b="1" spc="-20" dirty="0">
                <a:solidFill>
                  <a:srgbClr val="17406D"/>
                </a:solidFill>
                <a:latin typeface="Calibri"/>
                <a:cs typeface="Calibri"/>
              </a:rPr>
              <a:t> </a:t>
            </a:r>
            <a:r>
              <a:rPr sz="1000" b="1" dirty="0">
                <a:solidFill>
                  <a:srgbClr val="17406D"/>
                </a:solidFill>
                <a:latin typeface="Calibri"/>
                <a:cs typeface="Calibri"/>
              </a:rPr>
              <a:t>/</a:t>
            </a:r>
            <a:r>
              <a:rPr sz="1000" b="1" spc="-25" dirty="0">
                <a:solidFill>
                  <a:srgbClr val="17406D"/>
                </a:solidFill>
                <a:latin typeface="Calibri"/>
                <a:cs typeface="Calibri"/>
              </a:rPr>
              <a:t> </a:t>
            </a:r>
            <a:r>
              <a:rPr sz="1000" b="1" spc="-10" dirty="0">
                <a:solidFill>
                  <a:srgbClr val="17406D"/>
                </a:solidFill>
                <a:latin typeface="Calibri"/>
                <a:cs typeface="Calibri"/>
              </a:rPr>
              <a:t>Products:</a:t>
            </a:r>
            <a:endParaRPr sz="1000">
              <a:latin typeface="Calibri"/>
              <a:cs typeface="Calibri"/>
            </a:endParaRPr>
          </a:p>
          <a:p>
            <a:pPr marL="205740" indent="-170180">
              <a:lnSpc>
                <a:spcPct val="100000"/>
              </a:lnSpc>
              <a:spcBef>
                <a:spcPts val="505"/>
              </a:spcBef>
              <a:buChar char="▪"/>
              <a:tabLst>
                <a:tab pos="205740" algn="l"/>
              </a:tabLst>
            </a:pPr>
            <a:r>
              <a:rPr sz="1000" spc="-20" dirty="0">
                <a:solidFill>
                  <a:srgbClr val="17406D"/>
                </a:solidFill>
                <a:latin typeface="Calibri"/>
                <a:cs typeface="Calibri"/>
              </a:rPr>
              <a:t>Hake</a:t>
            </a:r>
            <a:endParaRPr sz="1000">
              <a:latin typeface="Calibri"/>
              <a:cs typeface="Calibri"/>
            </a:endParaRPr>
          </a:p>
          <a:p>
            <a:pPr marL="205740" indent="-170180">
              <a:lnSpc>
                <a:spcPct val="100000"/>
              </a:lnSpc>
              <a:spcBef>
                <a:spcPts val="600"/>
              </a:spcBef>
              <a:buChar char="▪"/>
              <a:tabLst>
                <a:tab pos="205740" algn="l"/>
              </a:tabLst>
            </a:pPr>
            <a:r>
              <a:rPr sz="1000" dirty="0">
                <a:solidFill>
                  <a:srgbClr val="17406D"/>
                </a:solidFill>
                <a:latin typeface="Calibri"/>
                <a:cs typeface="Calibri"/>
              </a:rPr>
              <a:t>Horse</a:t>
            </a:r>
            <a:r>
              <a:rPr sz="1000" spc="-20" dirty="0">
                <a:solidFill>
                  <a:srgbClr val="17406D"/>
                </a:solidFill>
                <a:latin typeface="Calibri"/>
                <a:cs typeface="Calibri"/>
              </a:rPr>
              <a:t> </a:t>
            </a:r>
            <a:r>
              <a:rPr sz="1000" spc="-10" dirty="0">
                <a:solidFill>
                  <a:srgbClr val="17406D"/>
                </a:solidFill>
                <a:latin typeface="Calibri"/>
                <a:cs typeface="Calibri"/>
              </a:rPr>
              <a:t>Mackerel</a:t>
            </a:r>
            <a:endParaRPr sz="1000">
              <a:latin typeface="Calibri"/>
              <a:cs typeface="Calibri"/>
            </a:endParaRPr>
          </a:p>
          <a:p>
            <a:pPr marL="205740" indent="-170180">
              <a:lnSpc>
                <a:spcPct val="100000"/>
              </a:lnSpc>
              <a:spcBef>
                <a:spcPts val="600"/>
              </a:spcBef>
              <a:buChar char="▪"/>
              <a:tabLst>
                <a:tab pos="205740" algn="l"/>
              </a:tabLst>
            </a:pPr>
            <a:r>
              <a:rPr sz="1000" spc="-10" dirty="0">
                <a:solidFill>
                  <a:srgbClr val="17406D"/>
                </a:solidFill>
                <a:latin typeface="Calibri"/>
                <a:cs typeface="Calibri"/>
              </a:rPr>
              <a:t>Prawn</a:t>
            </a:r>
            <a:endParaRPr sz="1000">
              <a:latin typeface="Calibri"/>
              <a:cs typeface="Calibri"/>
            </a:endParaRPr>
          </a:p>
          <a:p>
            <a:pPr marL="205740" indent="-170180">
              <a:lnSpc>
                <a:spcPct val="100000"/>
              </a:lnSpc>
              <a:spcBef>
                <a:spcPts val="505"/>
              </a:spcBef>
              <a:buChar char="▪"/>
              <a:tabLst>
                <a:tab pos="205740" algn="l"/>
              </a:tabLst>
            </a:pPr>
            <a:r>
              <a:rPr sz="1000" spc="-10" dirty="0">
                <a:solidFill>
                  <a:srgbClr val="17406D"/>
                </a:solidFill>
                <a:latin typeface="Calibri"/>
                <a:cs typeface="Calibri"/>
              </a:rPr>
              <a:t>Anchovy</a:t>
            </a:r>
            <a:endParaRPr sz="1000">
              <a:latin typeface="Calibri"/>
              <a:cs typeface="Calibri"/>
            </a:endParaRPr>
          </a:p>
          <a:p>
            <a:pPr marL="205740" indent="-170180">
              <a:lnSpc>
                <a:spcPts val="1075"/>
              </a:lnSpc>
              <a:spcBef>
                <a:spcPts val="600"/>
              </a:spcBef>
              <a:buChar char="▪"/>
              <a:tabLst>
                <a:tab pos="205740" algn="l"/>
              </a:tabLst>
            </a:pPr>
            <a:r>
              <a:rPr sz="1000" spc="-10" dirty="0">
                <a:solidFill>
                  <a:srgbClr val="17406D"/>
                </a:solidFill>
                <a:latin typeface="Calibri"/>
                <a:cs typeface="Calibri"/>
              </a:rPr>
              <a:t>Pilchard</a:t>
            </a:r>
            <a:endParaRPr sz="1000">
              <a:latin typeface="Calibri"/>
              <a:cs typeface="Calibri"/>
            </a:endParaRPr>
          </a:p>
        </p:txBody>
      </p:sp>
      <p:sp>
        <p:nvSpPr>
          <p:cNvPr id="50" name="object 50"/>
          <p:cNvSpPr txBox="1"/>
          <p:nvPr/>
        </p:nvSpPr>
        <p:spPr>
          <a:xfrm>
            <a:off x="7653540" y="3322937"/>
            <a:ext cx="1224280" cy="1250315"/>
          </a:xfrm>
          <a:prstGeom prst="rect">
            <a:avLst/>
          </a:prstGeom>
          <a:ln w="12700">
            <a:solidFill>
              <a:srgbClr val="0A5190"/>
            </a:solidFill>
          </a:ln>
        </p:spPr>
        <p:txBody>
          <a:bodyPr vert="horz" wrap="square" lIns="0" tIns="60960" rIns="0" bIns="0" rtlCol="0">
            <a:spAutoFit/>
          </a:bodyPr>
          <a:lstStyle/>
          <a:p>
            <a:pPr marL="110490">
              <a:lnSpc>
                <a:spcPct val="100000"/>
              </a:lnSpc>
              <a:spcBef>
                <a:spcPts val="480"/>
              </a:spcBef>
            </a:pPr>
            <a:r>
              <a:rPr sz="1000" b="1" dirty="0">
                <a:solidFill>
                  <a:srgbClr val="17406D"/>
                </a:solidFill>
                <a:latin typeface="Calibri"/>
                <a:cs typeface="Calibri"/>
              </a:rPr>
              <a:t>Species</a:t>
            </a:r>
            <a:r>
              <a:rPr sz="1000" b="1" spc="-20" dirty="0">
                <a:solidFill>
                  <a:srgbClr val="17406D"/>
                </a:solidFill>
                <a:latin typeface="Calibri"/>
                <a:cs typeface="Calibri"/>
              </a:rPr>
              <a:t> </a:t>
            </a:r>
            <a:r>
              <a:rPr sz="1000" b="1" dirty="0">
                <a:solidFill>
                  <a:srgbClr val="17406D"/>
                </a:solidFill>
                <a:latin typeface="Calibri"/>
                <a:cs typeface="Calibri"/>
              </a:rPr>
              <a:t>/</a:t>
            </a:r>
            <a:r>
              <a:rPr sz="1000" b="1" spc="-25" dirty="0">
                <a:solidFill>
                  <a:srgbClr val="17406D"/>
                </a:solidFill>
                <a:latin typeface="Calibri"/>
                <a:cs typeface="Calibri"/>
              </a:rPr>
              <a:t> </a:t>
            </a:r>
            <a:r>
              <a:rPr sz="1000" b="1" spc="-10" dirty="0">
                <a:solidFill>
                  <a:srgbClr val="17406D"/>
                </a:solidFill>
                <a:latin typeface="Calibri"/>
                <a:cs typeface="Calibri"/>
              </a:rPr>
              <a:t>Products:</a:t>
            </a:r>
            <a:endParaRPr sz="1000">
              <a:latin typeface="Calibri"/>
              <a:cs typeface="Calibri"/>
            </a:endParaRPr>
          </a:p>
          <a:p>
            <a:pPr marL="205740" indent="-170180">
              <a:lnSpc>
                <a:spcPct val="100000"/>
              </a:lnSpc>
              <a:spcBef>
                <a:spcPts val="505"/>
              </a:spcBef>
              <a:buChar char="▪"/>
              <a:tabLst>
                <a:tab pos="205740" algn="l"/>
              </a:tabLst>
            </a:pPr>
            <a:r>
              <a:rPr sz="1000" spc="-10" dirty="0">
                <a:solidFill>
                  <a:srgbClr val="17406D"/>
                </a:solidFill>
                <a:latin typeface="Calibri"/>
                <a:cs typeface="Calibri"/>
              </a:rPr>
              <a:t>Prawn</a:t>
            </a:r>
            <a:endParaRPr sz="1000">
              <a:latin typeface="Calibri"/>
              <a:cs typeface="Calibri"/>
            </a:endParaRPr>
          </a:p>
          <a:p>
            <a:pPr marL="205740" indent="-170180">
              <a:lnSpc>
                <a:spcPct val="100000"/>
              </a:lnSpc>
              <a:spcBef>
                <a:spcPts val="600"/>
              </a:spcBef>
              <a:buChar char="▪"/>
              <a:tabLst>
                <a:tab pos="205740" algn="l"/>
              </a:tabLst>
            </a:pPr>
            <a:r>
              <a:rPr sz="1000" dirty="0">
                <a:solidFill>
                  <a:srgbClr val="17406D"/>
                </a:solidFill>
                <a:latin typeface="Calibri"/>
                <a:cs typeface="Calibri"/>
              </a:rPr>
              <a:t>Spanish</a:t>
            </a:r>
            <a:r>
              <a:rPr sz="1000" spc="-30" dirty="0">
                <a:solidFill>
                  <a:srgbClr val="17406D"/>
                </a:solidFill>
                <a:latin typeface="Calibri"/>
                <a:cs typeface="Calibri"/>
              </a:rPr>
              <a:t> </a:t>
            </a:r>
            <a:r>
              <a:rPr sz="1000" spc="-10" dirty="0">
                <a:solidFill>
                  <a:srgbClr val="17406D"/>
                </a:solidFill>
                <a:latin typeface="Calibri"/>
                <a:cs typeface="Calibri"/>
              </a:rPr>
              <a:t>Mackerel</a:t>
            </a:r>
            <a:endParaRPr sz="1000">
              <a:latin typeface="Calibri"/>
              <a:cs typeface="Calibri"/>
            </a:endParaRPr>
          </a:p>
          <a:p>
            <a:pPr marL="205740" indent="-170180">
              <a:lnSpc>
                <a:spcPct val="100000"/>
              </a:lnSpc>
              <a:spcBef>
                <a:spcPts val="600"/>
              </a:spcBef>
              <a:buChar char="▪"/>
              <a:tabLst>
                <a:tab pos="205740" algn="l"/>
              </a:tabLst>
            </a:pPr>
            <a:r>
              <a:rPr sz="1000" spc="-10" dirty="0">
                <a:solidFill>
                  <a:srgbClr val="17406D"/>
                </a:solidFill>
                <a:latin typeface="Calibri"/>
                <a:cs typeface="Calibri"/>
              </a:rPr>
              <a:t>Scallop</a:t>
            </a:r>
            <a:endParaRPr sz="1000">
              <a:latin typeface="Calibri"/>
              <a:cs typeface="Calibri"/>
            </a:endParaRPr>
          </a:p>
          <a:p>
            <a:pPr marL="205740" indent="-170180">
              <a:lnSpc>
                <a:spcPct val="100000"/>
              </a:lnSpc>
              <a:spcBef>
                <a:spcPts val="505"/>
              </a:spcBef>
              <a:buChar char="▪"/>
              <a:tabLst>
                <a:tab pos="205740" algn="l"/>
              </a:tabLst>
            </a:pPr>
            <a:r>
              <a:rPr sz="1000" spc="-20" dirty="0">
                <a:solidFill>
                  <a:srgbClr val="17406D"/>
                </a:solidFill>
                <a:latin typeface="Calibri"/>
                <a:cs typeface="Calibri"/>
              </a:rPr>
              <a:t>Crab</a:t>
            </a:r>
            <a:endParaRPr sz="1000">
              <a:latin typeface="Calibri"/>
              <a:cs typeface="Calibri"/>
            </a:endParaRPr>
          </a:p>
        </p:txBody>
      </p:sp>
      <p:sp>
        <p:nvSpPr>
          <p:cNvPr id="51" name="object 51"/>
          <p:cNvSpPr txBox="1"/>
          <p:nvPr/>
        </p:nvSpPr>
        <p:spPr>
          <a:xfrm>
            <a:off x="9061549" y="3322937"/>
            <a:ext cx="1224280" cy="1250315"/>
          </a:xfrm>
          <a:prstGeom prst="rect">
            <a:avLst/>
          </a:prstGeom>
          <a:ln w="12700">
            <a:solidFill>
              <a:srgbClr val="0A5190"/>
            </a:solidFill>
          </a:ln>
        </p:spPr>
        <p:txBody>
          <a:bodyPr vert="horz" wrap="square" lIns="0" tIns="60960" rIns="0" bIns="0" rtlCol="0">
            <a:spAutoFit/>
          </a:bodyPr>
          <a:lstStyle/>
          <a:p>
            <a:pPr marL="110490">
              <a:lnSpc>
                <a:spcPct val="100000"/>
              </a:lnSpc>
              <a:spcBef>
                <a:spcPts val="480"/>
              </a:spcBef>
            </a:pPr>
            <a:r>
              <a:rPr sz="1000" b="1" dirty="0">
                <a:solidFill>
                  <a:srgbClr val="17406D"/>
                </a:solidFill>
                <a:latin typeface="Calibri"/>
                <a:cs typeface="Calibri"/>
              </a:rPr>
              <a:t>Species</a:t>
            </a:r>
            <a:r>
              <a:rPr sz="1000" b="1" spc="-20" dirty="0">
                <a:solidFill>
                  <a:srgbClr val="17406D"/>
                </a:solidFill>
                <a:latin typeface="Calibri"/>
                <a:cs typeface="Calibri"/>
              </a:rPr>
              <a:t> </a:t>
            </a:r>
            <a:r>
              <a:rPr sz="1000" b="1" dirty="0">
                <a:solidFill>
                  <a:srgbClr val="17406D"/>
                </a:solidFill>
                <a:latin typeface="Calibri"/>
                <a:cs typeface="Calibri"/>
              </a:rPr>
              <a:t>/</a:t>
            </a:r>
            <a:r>
              <a:rPr sz="1000" b="1" spc="-25" dirty="0">
                <a:solidFill>
                  <a:srgbClr val="17406D"/>
                </a:solidFill>
                <a:latin typeface="Calibri"/>
                <a:cs typeface="Calibri"/>
              </a:rPr>
              <a:t> </a:t>
            </a:r>
            <a:r>
              <a:rPr sz="1000" b="1" spc="-10" dirty="0">
                <a:solidFill>
                  <a:srgbClr val="17406D"/>
                </a:solidFill>
                <a:latin typeface="Calibri"/>
                <a:cs typeface="Calibri"/>
              </a:rPr>
              <a:t>Products:</a:t>
            </a:r>
            <a:endParaRPr sz="1000">
              <a:latin typeface="Calibri"/>
              <a:cs typeface="Calibri"/>
            </a:endParaRPr>
          </a:p>
          <a:p>
            <a:pPr marL="205740" indent="-170180">
              <a:lnSpc>
                <a:spcPct val="100000"/>
              </a:lnSpc>
              <a:spcBef>
                <a:spcPts val="505"/>
              </a:spcBef>
              <a:buChar char="▪"/>
              <a:tabLst>
                <a:tab pos="205740" algn="l"/>
              </a:tabLst>
            </a:pPr>
            <a:r>
              <a:rPr sz="1000" spc="-10" dirty="0">
                <a:solidFill>
                  <a:srgbClr val="17406D"/>
                </a:solidFill>
                <a:latin typeface="Calibri"/>
                <a:cs typeface="Calibri"/>
              </a:rPr>
              <a:t>Abalone</a:t>
            </a:r>
            <a:endParaRPr sz="1000">
              <a:latin typeface="Calibri"/>
              <a:cs typeface="Calibri"/>
            </a:endParaRPr>
          </a:p>
          <a:p>
            <a:pPr marL="205740" indent="-170180">
              <a:lnSpc>
                <a:spcPct val="100000"/>
              </a:lnSpc>
              <a:spcBef>
                <a:spcPts val="600"/>
              </a:spcBef>
              <a:buChar char="▪"/>
              <a:tabLst>
                <a:tab pos="205740" algn="l"/>
              </a:tabLst>
            </a:pPr>
            <a:r>
              <a:rPr sz="1000" spc="-10" dirty="0">
                <a:solidFill>
                  <a:srgbClr val="17406D"/>
                </a:solidFill>
                <a:latin typeface="Calibri"/>
                <a:cs typeface="Calibri"/>
              </a:rPr>
              <a:t>Oysters</a:t>
            </a:r>
            <a:endParaRPr sz="1000">
              <a:latin typeface="Calibri"/>
              <a:cs typeface="Calibri"/>
            </a:endParaRPr>
          </a:p>
        </p:txBody>
      </p:sp>
      <p:sp>
        <p:nvSpPr>
          <p:cNvPr id="52" name="object 52"/>
          <p:cNvSpPr txBox="1"/>
          <p:nvPr/>
        </p:nvSpPr>
        <p:spPr>
          <a:xfrm>
            <a:off x="10469550" y="3322923"/>
            <a:ext cx="1224280" cy="1316990"/>
          </a:xfrm>
          <a:prstGeom prst="rect">
            <a:avLst/>
          </a:prstGeom>
          <a:ln w="12700">
            <a:solidFill>
              <a:srgbClr val="0A5190"/>
            </a:solidFill>
          </a:ln>
        </p:spPr>
        <p:txBody>
          <a:bodyPr vert="horz" wrap="square" lIns="0" tIns="60960" rIns="0" bIns="0" rtlCol="0">
            <a:spAutoFit/>
          </a:bodyPr>
          <a:lstStyle/>
          <a:p>
            <a:pPr marL="110490">
              <a:lnSpc>
                <a:spcPct val="100000"/>
              </a:lnSpc>
              <a:spcBef>
                <a:spcPts val="480"/>
              </a:spcBef>
            </a:pPr>
            <a:r>
              <a:rPr sz="1000" b="1" dirty="0">
                <a:solidFill>
                  <a:srgbClr val="17406D"/>
                </a:solidFill>
                <a:latin typeface="Calibri"/>
                <a:cs typeface="Calibri"/>
              </a:rPr>
              <a:t>Species</a:t>
            </a:r>
            <a:r>
              <a:rPr sz="1000" b="1" spc="-20" dirty="0">
                <a:solidFill>
                  <a:srgbClr val="17406D"/>
                </a:solidFill>
                <a:latin typeface="Calibri"/>
                <a:cs typeface="Calibri"/>
              </a:rPr>
              <a:t> </a:t>
            </a:r>
            <a:r>
              <a:rPr sz="1000" b="1" dirty="0">
                <a:solidFill>
                  <a:srgbClr val="17406D"/>
                </a:solidFill>
                <a:latin typeface="Calibri"/>
                <a:cs typeface="Calibri"/>
              </a:rPr>
              <a:t>/</a:t>
            </a:r>
            <a:r>
              <a:rPr sz="1000" b="1" spc="-25" dirty="0">
                <a:solidFill>
                  <a:srgbClr val="17406D"/>
                </a:solidFill>
                <a:latin typeface="Calibri"/>
                <a:cs typeface="Calibri"/>
              </a:rPr>
              <a:t> </a:t>
            </a:r>
            <a:r>
              <a:rPr sz="1000" b="1" spc="-10" dirty="0">
                <a:solidFill>
                  <a:srgbClr val="17406D"/>
                </a:solidFill>
                <a:latin typeface="Calibri"/>
                <a:cs typeface="Calibri"/>
              </a:rPr>
              <a:t>Products:</a:t>
            </a:r>
            <a:endParaRPr sz="1000">
              <a:latin typeface="Calibri"/>
              <a:cs typeface="Calibri"/>
            </a:endParaRPr>
          </a:p>
          <a:p>
            <a:pPr marL="205740" indent="-170180">
              <a:lnSpc>
                <a:spcPct val="100000"/>
              </a:lnSpc>
              <a:spcBef>
                <a:spcPts val="505"/>
              </a:spcBef>
              <a:buChar char="▪"/>
              <a:tabLst>
                <a:tab pos="205740" algn="l"/>
              </a:tabLst>
            </a:pPr>
            <a:r>
              <a:rPr sz="1000" spc="-10" dirty="0">
                <a:solidFill>
                  <a:srgbClr val="17406D"/>
                </a:solidFill>
                <a:latin typeface="Calibri"/>
                <a:cs typeface="Calibri"/>
              </a:rPr>
              <a:t>Cheese</a:t>
            </a:r>
            <a:endParaRPr sz="1000">
              <a:latin typeface="Calibri"/>
              <a:cs typeface="Calibri"/>
            </a:endParaRPr>
          </a:p>
          <a:p>
            <a:pPr marL="205740" indent="-170180">
              <a:lnSpc>
                <a:spcPct val="100000"/>
              </a:lnSpc>
              <a:spcBef>
                <a:spcPts val="600"/>
              </a:spcBef>
              <a:buChar char="▪"/>
              <a:tabLst>
                <a:tab pos="205740" algn="l"/>
              </a:tabLst>
            </a:pPr>
            <a:r>
              <a:rPr sz="1000" spc="-10" dirty="0">
                <a:solidFill>
                  <a:srgbClr val="17406D"/>
                </a:solidFill>
                <a:latin typeface="Calibri"/>
                <a:cs typeface="Calibri"/>
              </a:rPr>
              <a:t>Butter</a:t>
            </a:r>
            <a:endParaRPr sz="1000">
              <a:latin typeface="Calibri"/>
              <a:cs typeface="Calibri"/>
            </a:endParaRPr>
          </a:p>
          <a:p>
            <a:pPr marL="205740" indent="-170180">
              <a:lnSpc>
                <a:spcPct val="100000"/>
              </a:lnSpc>
              <a:spcBef>
                <a:spcPts val="600"/>
              </a:spcBef>
              <a:buChar char="▪"/>
              <a:tabLst>
                <a:tab pos="205740" algn="l"/>
              </a:tabLst>
            </a:pPr>
            <a:r>
              <a:rPr sz="1000" spc="-10" dirty="0">
                <a:solidFill>
                  <a:srgbClr val="17406D"/>
                </a:solidFill>
                <a:latin typeface="Calibri"/>
                <a:cs typeface="Calibri"/>
              </a:rPr>
              <a:t>Powders</a:t>
            </a:r>
            <a:endParaRPr sz="1000">
              <a:latin typeface="Calibri"/>
              <a:cs typeface="Calibri"/>
            </a:endParaRPr>
          </a:p>
          <a:p>
            <a:pPr marL="205740" marR="343535" indent="-170180">
              <a:lnSpc>
                <a:spcPct val="132000"/>
              </a:lnSpc>
              <a:spcBef>
                <a:spcPts val="120"/>
              </a:spcBef>
              <a:buChar char="▪"/>
              <a:tabLst>
                <a:tab pos="207010" algn="l"/>
              </a:tabLst>
            </a:pPr>
            <a:r>
              <a:rPr sz="1000" spc="-10" dirty="0">
                <a:solidFill>
                  <a:srgbClr val="17406D"/>
                </a:solidFill>
                <a:latin typeface="Calibri"/>
                <a:cs typeface="Calibri"/>
              </a:rPr>
              <a:t>Convenience 	Foods</a:t>
            </a:r>
            <a:endParaRPr sz="1000">
              <a:latin typeface="Calibri"/>
              <a:cs typeface="Calibri"/>
            </a:endParaRPr>
          </a:p>
        </p:txBody>
      </p:sp>
      <p:graphicFrame>
        <p:nvGraphicFramePr>
          <p:cNvPr id="53" name="object 53"/>
          <p:cNvGraphicFramePr>
            <a:graphicFrameLocks noGrp="1"/>
          </p:cNvGraphicFramePr>
          <p:nvPr/>
        </p:nvGraphicFramePr>
        <p:xfrm>
          <a:off x="6289831" y="5039236"/>
          <a:ext cx="5524500" cy="1028065"/>
        </p:xfrm>
        <a:graphic>
          <a:graphicData uri="http://schemas.openxmlformats.org/drawingml/2006/table">
            <a:tbl>
              <a:tblPr firstRow="1" bandRow="1">
                <a:tableStyleId>{2D5ABB26-0587-4C30-8999-92F81FD0307C}</a:tableStyleId>
              </a:tblPr>
              <a:tblGrid>
                <a:gridCol w="1027430"/>
                <a:gridCol w="883919"/>
                <a:gridCol w="883919"/>
                <a:gridCol w="883919"/>
                <a:gridCol w="883919"/>
                <a:gridCol w="883920"/>
              </a:tblGrid>
              <a:tr h="396240">
                <a:tc>
                  <a:txBody>
                    <a:bodyPr/>
                    <a:lstStyle/>
                    <a:p>
                      <a:pPr marL="7620">
                        <a:lnSpc>
                          <a:spcPct val="100000"/>
                        </a:lnSpc>
                        <a:spcBef>
                          <a:spcPts val="835"/>
                        </a:spcBef>
                      </a:pPr>
                      <a:r>
                        <a:rPr sz="1100" b="1" dirty="0">
                          <a:solidFill>
                            <a:srgbClr val="17406D"/>
                          </a:solidFill>
                          <a:latin typeface="Calibri"/>
                          <a:cs typeface="Calibri"/>
                        </a:rPr>
                        <a:t>FY2021</a:t>
                      </a:r>
                      <a:r>
                        <a:rPr sz="1100" b="1" spc="-10" dirty="0">
                          <a:solidFill>
                            <a:srgbClr val="17406D"/>
                          </a:solidFill>
                          <a:latin typeface="Calibri"/>
                          <a:cs typeface="Calibri"/>
                        </a:rPr>
                        <a:t> ('000)</a:t>
                      </a:r>
                      <a:endParaRPr sz="1100">
                        <a:latin typeface="Calibri"/>
                        <a:cs typeface="Calibri"/>
                      </a:endParaRPr>
                    </a:p>
                  </a:txBody>
                  <a:tcPr marL="0" marR="0" marT="106045" marB="0">
                    <a:lnR w="12700">
                      <a:solidFill>
                        <a:srgbClr val="0F6FC6"/>
                      </a:solidFill>
                      <a:prstDash val="solid"/>
                    </a:lnR>
                    <a:lnB w="12700">
                      <a:solidFill>
                        <a:srgbClr val="0F6FC6"/>
                      </a:solidFill>
                      <a:prstDash val="solid"/>
                    </a:lnB>
                    <a:solidFill>
                      <a:srgbClr val="E6EFF8"/>
                    </a:solidFill>
                  </a:tcPr>
                </a:tc>
                <a:tc>
                  <a:txBody>
                    <a:bodyPr/>
                    <a:lstStyle/>
                    <a:p>
                      <a:pPr algn="ctr">
                        <a:lnSpc>
                          <a:spcPct val="100000"/>
                        </a:lnSpc>
                        <a:spcBef>
                          <a:spcPts val="835"/>
                        </a:spcBef>
                      </a:pPr>
                      <a:r>
                        <a:rPr sz="1100" b="1" spc="-10" dirty="0">
                          <a:solidFill>
                            <a:srgbClr val="17406D"/>
                          </a:solidFill>
                          <a:latin typeface="Calibri"/>
                          <a:cs typeface="Calibri"/>
                        </a:rPr>
                        <a:t>Total</a:t>
                      </a:r>
                      <a:endParaRPr sz="1100">
                        <a:latin typeface="Calibri"/>
                        <a:cs typeface="Calibri"/>
                      </a:endParaRPr>
                    </a:p>
                  </a:txBody>
                  <a:tcPr marL="0" marR="0" marT="106045" marB="0">
                    <a:lnL w="12700">
                      <a:solidFill>
                        <a:srgbClr val="0F6FC6"/>
                      </a:solidFill>
                      <a:prstDash val="solid"/>
                    </a:lnL>
                    <a:lnR w="12700">
                      <a:solidFill>
                        <a:srgbClr val="0F6FC6"/>
                      </a:solidFill>
                      <a:prstDash val="solid"/>
                    </a:lnR>
                    <a:lnB w="12700">
                      <a:solidFill>
                        <a:srgbClr val="0F6FC6"/>
                      </a:solidFill>
                      <a:prstDash val="solid"/>
                    </a:lnB>
                    <a:solidFill>
                      <a:srgbClr val="E6EFF8"/>
                    </a:solidFill>
                  </a:tcPr>
                </a:tc>
                <a:tc>
                  <a:txBody>
                    <a:bodyPr/>
                    <a:lstStyle/>
                    <a:p>
                      <a:pPr algn="ctr">
                        <a:lnSpc>
                          <a:spcPct val="100000"/>
                        </a:lnSpc>
                        <a:spcBef>
                          <a:spcPts val="835"/>
                        </a:spcBef>
                      </a:pPr>
                      <a:r>
                        <a:rPr sz="1100" b="1" dirty="0">
                          <a:solidFill>
                            <a:srgbClr val="17406D"/>
                          </a:solidFill>
                          <a:latin typeface="Calibri"/>
                          <a:cs typeface="Calibri"/>
                        </a:rPr>
                        <a:t>SA</a:t>
                      </a:r>
                      <a:r>
                        <a:rPr sz="1100" b="1" spc="-20" dirty="0">
                          <a:solidFill>
                            <a:srgbClr val="17406D"/>
                          </a:solidFill>
                          <a:latin typeface="Calibri"/>
                          <a:cs typeface="Calibri"/>
                        </a:rPr>
                        <a:t> </a:t>
                      </a:r>
                      <a:r>
                        <a:rPr sz="1100" b="1" spc="-10" dirty="0">
                          <a:solidFill>
                            <a:srgbClr val="17406D"/>
                          </a:solidFill>
                          <a:latin typeface="Calibri"/>
                          <a:cs typeface="Calibri"/>
                        </a:rPr>
                        <a:t>Fishing</a:t>
                      </a:r>
                      <a:endParaRPr sz="1100">
                        <a:latin typeface="Calibri"/>
                        <a:cs typeface="Calibri"/>
                      </a:endParaRPr>
                    </a:p>
                  </a:txBody>
                  <a:tcPr marL="0" marR="0" marT="106045" marB="0">
                    <a:lnL w="12700">
                      <a:solidFill>
                        <a:srgbClr val="0F6FC6"/>
                      </a:solidFill>
                      <a:prstDash val="solid"/>
                    </a:lnL>
                    <a:lnR w="12700">
                      <a:solidFill>
                        <a:srgbClr val="0F6FC6"/>
                      </a:solidFill>
                      <a:prstDash val="solid"/>
                    </a:lnR>
                    <a:lnB w="12700">
                      <a:solidFill>
                        <a:srgbClr val="0F6FC6"/>
                      </a:solidFill>
                      <a:prstDash val="solid"/>
                    </a:lnB>
                    <a:solidFill>
                      <a:srgbClr val="E6EFF8"/>
                    </a:solidFill>
                  </a:tcPr>
                </a:tc>
                <a:tc>
                  <a:txBody>
                    <a:bodyPr/>
                    <a:lstStyle/>
                    <a:p>
                      <a:pPr marL="239395" marR="137160" indent="-94615">
                        <a:lnSpc>
                          <a:spcPts val="1300"/>
                        </a:lnSpc>
                        <a:spcBef>
                          <a:spcPts val="225"/>
                        </a:spcBef>
                      </a:pPr>
                      <a:r>
                        <a:rPr sz="1100" b="1" spc="-10" dirty="0">
                          <a:solidFill>
                            <a:srgbClr val="17406D"/>
                          </a:solidFill>
                          <a:latin typeface="Calibri"/>
                          <a:cs typeface="Calibri"/>
                        </a:rPr>
                        <a:t>Australian Fishing</a:t>
                      </a:r>
                      <a:endParaRPr sz="1100">
                        <a:latin typeface="Calibri"/>
                        <a:cs typeface="Calibri"/>
                      </a:endParaRPr>
                    </a:p>
                  </a:txBody>
                  <a:tcPr marL="0" marR="0" marT="28575" marB="0">
                    <a:lnL w="12700">
                      <a:solidFill>
                        <a:srgbClr val="0F6FC6"/>
                      </a:solidFill>
                      <a:prstDash val="solid"/>
                    </a:lnL>
                    <a:lnR w="12700">
                      <a:solidFill>
                        <a:srgbClr val="0F6FC6"/>
                      </a:solidFill>
                      <a:prstDash val="solid"/>
                    </a:lnR>
                    <a:lnB w="12700">
                      <a:solidFill>
                        <a:srgbClr val="0F6FC6"/>
                      </a:solidFill>
                      <a:prstDash val="solid"/>
                    </a:lnB>
                    <a:solidFill>
                      <a:srgbClr val="E6EFF8"/>
                    </a:solidFill>
                  </a:tcPr>
                </a:tc>
                <a:tc>
                  <a:txBody>
                    <a:bodyPr/>
                    <a:lstStyle/>
                    <a:p>
                      <a:pPr algn="ctr">
                        <a:lnSpc>
                          <a:spcPct val="100000"/>
                        </a:lnSpc>
                        <a:spcBef>
                          <a:spcPts val="835"/>
                        </a:spcBef>
                      </a:pPr>
                      <a:r>
                        <a:rPr sz="1100" b="1" spc="-10" dirty="0">
                          <a:solidFill>
                            <a:srgbClr val="17406D"/>
                          </a:solidFill>
                          <a:latin typeface="Calibri"/>
                          <a:cs typeface="Calibri"/>
                        </a:rPr>
                        <a:t>Aquaculture</a:t>
                      </a:r>
                      <a:endParaRPr sz="1100">
                        <a:latin typeface="Calibri"/>
                        <a:cs typeface="Calibri"/>
                      </a:endParaRPr>
                    </a:p>
                  </a:txBody>
                  <a:tcPr marL="0" marR="0" marT="106045" marB="0">
                    <a:lnL w="12700">
                      <a:solidFill>
                        <a:srgbClr val="0F6FC6"/>
                      </a:solidFill>
                      <a:prstDash val="solid"/>
                    </a:lnL>
                    <a:lnR w="12700">
                      <a:solidFill>
                        <a:srgbClr val="0F6FC6"/>
                      </a:solidFill>
                      <a:prstDash val="solid"/>
                    </a:lnR>
                    <a:lnB w="12700">
                      <a:solidFill>
                        <a:srgbClr val="0F6FC6"/>
                      </a:solidFill>
                      <a:prstDash val="solid"/>
                    </a:lnB>
                    <a:solidFill>
                      <a:srgbClr val="E6EFF8"/>
                    </a:solidFill>
                  </a:tcPr>
                </a:tc>
                <a:tc>
                  <a:txBody>
                    <a:bodyPr/>
                    <a:lstStyle/>
                    <a:p>
                      <a:pPr algn="ctr">
                        <a:lnSpc>
                          <a:spcPct val="100000"/>
                        </a:lnSpc>
                        <a:spcBef>
                          <a:spcPts val="835"/>
                        </a:spcBef>
                      </a:pPr>
                      <a:r>
                        <a:rPr sz="1100" b="1" dirty="0">
                          <a:solidFill>
                            <a:srgbClr val="17406D"/>
                          </a:solidFill>
                          <a:latin typeface="Calibri"/>
                          <a:cs typeface="Calibri"/>
                        </a:rPr>
                        <a:t>Cape</a:t>
                      </a:r>
                      <a:r>
                        <a:rPr sz="1100" b="1" spc="-25" dirty="0">
                          <a:solidFill>
                            <a:srgbClr val="17406D"/>
                          </a:solidFill>
                          <a:latin typeface="Calibri"/>
                          <a:cs typeface="Calibri"/>
                        </a:rPr>
                        <a:t> </a:t>
                      </a:r>
                      <a:r>
                        <a:rPr sz="1100" b="1" spc="-10" dirty="0">
                          <a:solidFill>
                            <a:srgbClr val="17406D"/>
                          </a:solidFill>
                          <a:latin typeface="Calibri"/>
                          <a:cs typeface="Calibri"/>
                        </a:rPr>
                        <a:t>Harvest</a:t>
                      </a:r>
                      <a:endParaRPr sz="1100">
                        <a:latin typeface="Calibri"/>
                        <a:cs typeface="Calibri"/>
                      </a:endParaRPr>
                    </a:p>
                  </a:txBody>
                  <a:tcPr marL="0" marR="0" marT="106045" marB="0">
                    <a:lnL w="12700">
                      <a:solidFill>
                        <a:srgbClr val="0F6FC6"/>
                      </a:solidFill>
                      <a:prstDash val="solid"/>
                    </a:lnL>
                    <a:lnB w="12700">
                      <a:solidFill>
                        <a:srgbClr val="0F6FC6"/>
                      </a:solidFill>
                      <a:prstDash val="solid"/>
                    </a:lnB>
                    <a:solidFill>
                      <a:srgbClr val="E6EFF8"/>
                    </a:solidFill>
                  </a:tcPr>
                </a:tc>
              </a:tr>
              <a:tr h="210185">
                <a:tc>
                  <a:txBody>
                    <a:bodyPr/>
                    <a:lstStyle/>
                    <a:p>
                      <a:pPr marL="7620">
                        <a:lnSpc>
                          <a:spcPct val="100000"/>
                        </a:lnSpc>
                        <a:spcBef>
                          <a:spcPts val="90"/>
                        </a:spcBef>
                      </a:pPr>
                      <a:r>
                        <a:rPr sz="1100" spc="-10" dirty="0">
                          <a:solidFill>
                            <a:srgbClr val="17406D"/>
                          </a:solidFill>
                          <a:latin typeface="Calibri"/>
                          <a:cs typeface="Calibri"/>
                        </a:rPr>
                        <a:t>Revenue</a:t>
                      </a:r>
                      <a:endParaRPr sz="1100">
                        <a:latin typeface="Calibri"/>
                        <a:cs typeface="Calibri"/>
                      </a:endParaRPr>
                    </a:p>
                  </a:txBody>
                  <a:tcPr marL="0" marR="0" marT="11430" marB="0">
                    <a:lnR w="12700">
                      <a:solidFill>
                        <a:srgbClr val="0F6FC6"/>
                      </a:solidFill>
                      <a:prstDash val="solid"/>
                    </a:lnR>
                    <a:lnT w="12700">
                      <a:solidFill>
                        <a:srgbClr val="0F6FC6"/>
                      </a:solidFill>
                      <a:prstDash val="solid"/>
                    </a:lnT>
                    <a:solidFill>
                      <a:srgbClr val="E6EFF8"/>
                    </a:solidFill>
                  </a:tcPr>
                </a:tc>
                <a:tc>
                  <a:txBody>
                    <a:bodyPr/>
                    <a:lstStyle/>
                    <a:p>
                      <a:pPr algn="ctr">
                        <a:lnSpc>
                          <a:spcPct val="100000"/>
                        </a:lnSpc>
                        <a:spcBef>
                          <a:spcPts val="90"/>
                        </a:spcBef>
                      </a:pPr>
                      <a:r>
                        <a:rPr sz="1100" b="1" dirty="0">
                          <a:solidFill>
                            <a:srgbClr val="17406D"/>
                          </a:solidFill>
                          <a:latin typeface="Calibri"/>
                          <a:cs typeface="Calibri"/>
                        </a:rPr>
                        <a:t>4</a:t>
                      </a:r>
                      <a:r>
                        <a:rPr sz="1100" b="1" spc="-5" dirty="0">
                          <a:solidFill>
                            <a:srgbClr val="17406D"/>
                          </a:solidFill>
                          <a:latin typeface="Calibri"/>
                          <a:cs typeface="Calibri"/>
                        </a:rPr>
                        <a:t> </a:t>
                      </a:r>
                      <a:r>
                        <a:rPr sz="1100" b="1" spc="-25" dirty="0">
                          <a:solidFill>
                            <a:srgbClr val="17406D"/>
                          </a:solidFill>
                          <a:latin typeface="Calibri"/>
                          <a:cs typeface="Calibri"/>
                        </a:rPr>
                        <a:t>616</a:t>
                      </a:r>
                      <a:endParaRPr sz="1100">
                        <a:latin typeface="Calibri"/>
                        <a:cs typeface="Calibri"/>
                      </a:endParaRPr>
                    </a:p>
                  </a:txBody>
                  <a:tcPr marL="0" marR="0" marT="11430" marB="0">
                    <a:lnL w="12700">
                      <a:solidFill>
                        <a:srgbClr val="0F6FC6"/>
                      </a:solidFill>
                      <a:prstDash val="solid"/>
                    </a:lnL>
                    <a:lnR w="12700">
                      <a:solidFill>
                        <a:srgbClr val="0F6FC6"/>
                      </a:solidFill>
                      <a:prstDash val="solid"/>
                    </a:lnR>
                    <a:lnT w="12700">
                      <a:solidFill>
                        <a:srgbClr val="0F6FC6"/>
                      </a:solidFill>
                      <a:prstDash val="solid"/>
                    </a:lnT>
                    <a:solidFill>
                      <a:srgbClr val="E6EFF8"/>
                    </a:solidFill>
                  </a:tcPr>
                </a:tc>
                <a:tc>
                  <a:txBody>
                    <a:bodyPr/>
                    <a:lstStyle/>
                    <a:p>
                      <a:pPr algn="ctr">
                        <a:lnSpc>
                          <a:spcPct val="100000"/>
                        </a:lnSpc>
                        <a:spcBef>
                          <a:spcPts val="90"/>
                        </a:spcBef>
                      </a:pPr>
                      <a:r>
                        <a:rPr sz="1100" dirty="0">
                          <a:solidFill>
                            <a:srgbClr val="17406D"/>
                          </a:solidFill>
                          <a:latin typeface="Calibri"/>
                          <a:cs typeface="Calibri"/>
                        </a:rPr>
                        <a:t>2</a:t>
                      </a:r>
                      <a:r>
                        <a:rPr sz="1100" spc="-5" dirty="0">
                          <a:solidFill>
                            <a:srgbClr val="17406D"/>
                          </a:solidFill>
                          <a:latin typeface="Calibri"/>
                          <a:cs typeface="Calibri"/>
                        </a:rPr>
                        <a:t> </a:t>
                      </a:r>
                      <a:r>
                        <a:rPr sz="1100" spc="-25" dirty="0">
                          <a:solidFill>
                            <a:srgbClr val="17406D"/>
                          </a:solidFill>
                          <a:latin typeface="Calibri"/>
                          <a:cs typeface="Calibri"/>
                        </a:rPr>
                        <a:t>664</a:t>
                      </a:r>
                      <a:endParaRPr sz="1100">
                        <a:latin typeface="Calibri"/>
                        <a:cs typeface="Calibri"/>
                      </a:endParaRPr>
                    </a:p>
                  </a:txBody>
                  <a:tcPr marL="0" marR="0" marT="11430" marB="0">
                    <a:lnL w="12700">
                      <a:solidFill>
                        <a:srgbClr val="0F6FC6"/>
                      </a:solidFill>
                      <a:prstDash val="solid"/>
                    </a:lnL>
                    <a:lnR w="12700">
                      <a:solidFill>
                        <a:srgbClr val="0F6FC6"/>
                      </a:solidFill>
                      <a:prstDash val="solid"/>
                    </a:lnR>
                    <a:lnT w="12700">
                      <a:solidFill>
                        <a:srgbClr val="0F6FC6"/>
                      </a:solidFill>
                      <a:prstDash val="solid"/>
                    </a:lnT>
                    <a:solidFill>
                      <a:srgbClr val="E6EFF8"/>
                    </a:solidFill>
                  </a:tcPr>
                </a:tc>
                <a:tc>
                  <a:txBody>
                    <a:bodyPr/>
                    <a:lstStyle/>
                    <a:p>
                      <a:pPr algn="ctr">
                        <a:lnSpc>
                          <a:spcPct val="100000"/>
                        </a:lnSpc>
                        <a:spcBef>
                          <a:spcPts val="90"/>
                        </a:spcBef>
                      </a:pPr>
                      <a:r>
                        <a:rPr sz="1100" spc="-25" dirty="0">
                          <a:solidFill>
                            <a:srgbClr val="17406D"/>
                          </a:solidFill>
                          <a:latin typeface="Calibri"/>
                          <a:cs typeface="Calibri"/>
                        </a:rPr>
                        <a:t>554</a:t>
                      </a:r>
                      <a:endParaRPr sz="1100">
                        <a:latin typeface="Calibri"/>
                        <a:cs typeface="Calibri"/>
                      </a:endParaRPr>
                    </a:p>
                  </a:txBody>
                  <a:tcPr marL="0" marR="0" marT="11430" marB="0">
                    <a:lnL w="12700">
                      <a:solidFill>
                        <a:srgbClr val="0F6FC6"/>
                      </a:solidFill>
                      <a:prstDash val="solid"/>
                    </a:lnL>
                    <a:lnR w="12700">
                      <a:solidFill>
                        <a:srgbClr val="0F6FC6"/>
                      </a:solidFill>
                      <a:prstDash val="solid"/>
                    </a:lnR>
                    <a:lnT w="12700">
                      <a:solidFill>
                        <a:srgbClr val="0F6FC6"/>
                      </a:solidFill>
                      <a:prstDash val="solid"/>
                    </a:lnT>
                    <a:solidFill>
                      <a:srgbClr val="E6EFF8"/>
                    </a:solidFill>
                  </a:tcPr>
                </a:tc>
                <a:tc>
                  <a:txBody>
                    <a:bodyPr/>
                    <a:lstStyle/>
                    <a:p>
                      <a:pPr algn="ctr">
                        <a:lnSpc>
                          <a:spcPct val="100000"/>
                        </a:lnSpc>
                        <a:spcBef>
                          <a:spcPts val="90"/>
                        </a:spcBef>
                      </a:pPr>
                      <a:r>
                        <a:rPr sz="1100" spc="-25" dirty="0">
                          <a:solidFill>
                            <a:srgbClr val="17406D"/>
                          </a:solidFill>
                          <a:latin typeface="Calibri"/>
                          <a:cs typeface="Calibri"/>
                        </a:rPr>
                        <a:t>92</a:t>
                      </a:r>
                      <a:endParaRPr sz="1100">
                        <a:latin typeface="Calibri"/>
                        <a:cs typeface="Calibri"/>
                      </a:endParaRPr>
                    </a:p>
                  </a:txBody>
                  <a:tcPr marL="0" marR="0" marT="11430" marB="0">
                    <a:lnL w="12700">
                      <a:solidFill>
                        <a:srgbClr val="0F6FC6"/>
                      </a:solidFill>
                      <a:prstDash val="solid"/>
                    </a:lnL>
                    <a:lnR w="12700">
                      <a:solidFill>
                        <a:srgbClr val="0F6FC6"/>
                      </a:solidFill>
                      <a:prstDash val="solid"/>
                    </a:lnR>
                    <a:lnT w="12700">
                      <a:solidFill>
                        <a:srgbClr val="0F6FC6"/>
                      </a:solidFill>
                      <a:prstDash val="solid"/>
                    </a:lnT>
                    <a:solidFill>
                      <a:srgbClr val="E6EFF8"/>
                    </a:solidFill>
                  </a:tcPr>
                </a:tc>
                <a:tc>
                  <a:txBody>
                    <a:bodyPr/>
                    <a:lstStyle/>
                    <a:p>
                      <a:pPr algn="ctr">
                        <a:lnSpc>
                          <a:spcPct val="100000"/>
                        </a:lnSpc>
                        <a:spcBef>
                          <a:spcPts val="90"/>
                        </a:spcBef>
                      </a:pPr>
                      <a:r>
                        <a:rPr sz="1100" dirty="0">
                          <a:solidFill>
                            <a:srgbClr val="17406D"/>
                          </a:solidFill>
                          <a:latin typeface="Calibri"/>
                          <a:cs typeface="Calibri"/>
                        </a:rPr>
                        <a:t>1</a:t>
                      </a:r>
                      <a:r>
                        <a:rPr sz="1100" spc="-5" dirty="0">
                          <a:solidFill>
                            <a:srgbClr val="17406D"/>
                          </a:solidFill>
                          <a:latin typeface="Calibri"/>
                          <a:cs typeface="Calibri"/>
                        </a:rPr>
                        <a:t> </a:t>
                      </a:r>
                      <a:r>
                        <a:rPr sz="1100" spc="-25" dirty="0">
                          <a:solidFill>
                            <a:srgbClr val="17406D"/>
                          </a:solidFill>
                          <a:latin typeface="Calibri"/>
                          <a:cs typeface="Calibri"/>
                        </a:rPr>
                        <a:t>306</a:t>
                      </a:r>
                      <a:endParaRPr sz="1100">
                        <a:latin typeface="Calibri"/>
                        <a:cs typeface="Calibri"/>
                      </a:endParaRPr>
                    </a:p>
                  </a:txBody>
                  <a:tcPr marL="0" marR="0" marT="11430" marB="0">
                    <a:lnL w="12700">
                      <a:solidFill>
                        <a:srgbClr val="0F6FC6"/>
                      </a:solidFill>
                      <a:prstDash val="solid"/>
                    </a:lnL>
                    <a:lnT w="12700">
                      <a:solidFill>
                        <a:srgbClr val="0F6FC6"/>
                      </a:solidFill>
                      <a:prstDash val="solid"/>
                    </a:lnT>
                    <a:solidFill>
                      <a:srgbClr val="E6EFF8"/>
                    </a:solidFill>
                  </a:tcPr>
                </a:tc>
              </a:tr>
              <a:tr h="211454">
                <a:tc>
                  <a:txBody>
                    <a:bodyPr/>
                    <a:lstStyle/>
                    <a:p>
                      <a:pPr marL="7620">
                        <a:lnSpc>
                          <a:spcPct val="100000"/>
                        </a:lnSpc>
                        <a:spcBef>
                          <a:spcPts val="115"/>
                        </a:spcBef>
                      </a:pPr>
                      <a:r>
                        <a:rPr sz="1100" dirty="0">
                          <a:solidFill>
                            <a:srgbClr val="17406D"/>
                          </a:solidFill>
                          <a:latin typeface="Calibri"/>
                          <a:cs typeface="Calibri"/>
                        </a:rPr>
                        <a:t>Operating</a:t>
                      </a:r>
                      <a:r>
                        <a:rPr sz="1100" spc="-45" dirty="0">
                          <a:solidFill>
                            <a:srgbClr val="17406D"/>
                          </a:solidFill>
                          <a:latin typeface="Calibri"/>
                          <a:cs typeface="Calibri"/>
                        </a:rPr>
                        <a:t> </a:t>
                      </a:r>
                      <a:r>
                        <a:rPr sz="1100" spc="-10" dirty="0">
                          <a:solidFill>
                            <a:srgbClr val="17406D"/>
                          </a:solidFill>
                          <a:latin typeface="Calibri"/>
                          <a:cs typeface="Calibri"/>
                        </a:rPr>
                        <a:t>Profit</a:t>
                      </a:r>
                      <a:endParaRPr sz="1100">
                        <a:latin typeface="Calibri"/>
                        <a:cs typeface="Calibri"/>
                      </a:endParaRPr>
                    </a:p>
                  </a:txBody>
                  <a:tcPr marL="0" marR="0" marT="14604" marB="0">
                    <a:lnR w="12700">
                      <a:solidFill>
                        <a:srgbClr val="0F6FC6"/>
                      </a:solidFill>
                      <a:prstDash val="solid"/>
                    </a:lnR>
                    <a:solidFill>
                      <a:srgbClr val="E6EFF8"/>
                    </a:solidFill>
                  </a:tcPr>
                </a:tc>
                <a:tc>
                  <a:txBody>
                    <a:bodyPr/>
                    <a:lstStyle/>
                    <a:p>
                      <a:pPr algn="ctr">
                        <a:lnSpc>
                          <a:spcPct val="100000"/>
                        </a:lnSpc>
                        <a:spcBef>
                          <a:spcPts val="115"/>
                        </a:spcBef>
                      </a:pPr>
                      <a:r>
                        <a:rPr sz="1100" b="1" spc="-25" dirty="0">
                          <a:solidFill>
                            <a:srgbClr val="17406D"/>
                          </a:solidFill>
                          <a:latin typeface="Calibri"/>
                          <a:cs typeface="Calibri"/>
                        </a:rPr>
                        <a:t>691</a:t>
                      </a:r>
                      <a:endParaRPr sz="1100">
                        <a:latin typeface="Calibri"/>
                        <a:cs typeface="Calibri"/>
                      </a:endParaRPr>
                    </a:p>
                  </a:txBody>
                  <a:tcPr marL="0" marR="0" marT="14604"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15"/>
                        </a:spcBef>
                      </a:pPr>
                      <a:r>
                        <a:rPr sz="1100" spc="-25" dirty="0">
                          <a:solidFill>
                            <a:srgbClr val="17406D"/>
                          </a:solidFill>
                          <a:latin typeface="Calibri"/>
                          <a:cs typeface="Calibri"/>
                        </a:rPr>
                        <a:t>672</a:t>
                      </a:r>
                      <a:endParaRPr sz="1100">
                        <a:latin typeface="Calibri"/>
                        <a:cs typeface="Calibri"/>
                      </a:endParaRPr>
                    </a:p>
                  </a:txBody>
                  <a:tcPr marL="0" marR="0" marT="14604"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15"/>
                        </a:spcBef>
                      </a:pPr>
                      <a:r>
                        <a:rPr sz="1100" spc="-25" dirty="0">
                          <a:solidFill>
                            <a:srgbClr val="17406D"/>
                          </a:solidFill>
                          <a:latin typeface="Calibri"/>
                          <a:cs typeface="Calibri"/>
                        </a:rPr>
                        <a:t>31</a:t>
                      </a:r>
                      <a:endParaRPr sz="1100">
                        <a:latin typeface="Calibri"/>
                        <a:cs typeface="Calibri"/>
                      </a:endParaRPr>
                    </a:p>
                  </a:txBody>
                  <a:tcPr marL="0" marR="0" marT="14604"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15"/>
                        </a:spcBef>
                      </a:pPr>
                      <a:r>
                        <a:rPr sz="1100" spc="-10" dirty="0">
                          <a:solidFill>
                            <a:srgbClr val="17406D"/>
                          </a:solidFill>
                          <a:latin typeface="Calibri"/>
                          <a:cs typeface="Calibri"/>
                        </a:rPr>
                        <a:t>-</a:t>
                      </a:r>
                      <a:r>
                        <a:rPr sz="1100" spc="-25" dirty="0">
                          <a:solidFill>
                            <a:srgbClr val="17406D"/>
                          </a:solidFill>
                          <a:latin typeface="Calibri"/>
                          <a:cs typeface="Calibri"/>
                        </a:rPr>
                        <a:t>64</a:t>
                      </a:r>
                      <a:endParaRPr sz="1100">
                        <a:latin typeface="Calibri"/>
                        <a:cs typeface="Calibri"/>
                      </a:endParaRPr>
                    </a:p>
                  </a:txBody>
                  <a:tcPr marL="0" marR="0" marT="14604"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15"/>
                        </a:spcBef>
                      </a:pPr>
                      <a:r>
                        <a:rPr sz="1100" spc="-25" dirty="0">
                          <a:solidFill>
                            <a:srgbClr val="17406D"/>
                          </a:solidFill>
                          <a:latin typeface="Calibri"/>
                          <a:cs typeface="Calibri"/>
                        </a:rPr>
                        <a:t>52</a:t>
                      </a:r>
                      <a:endParaRPr sz="1100">
                        <a:latin typeface="Calibri"/>
                        <a:cs typeface="Calibri"/>
                      </a:endParaRPr>
                    </a:p>
                  </a:txBody>
                  <a:tcPr marL="0" marR="0" marT="14604" marB="0">
                    <a:lnL w="12700">
                      <a:solidFill>
                        <a:srgbClr val="0F6FC6"/>
                      </a:solidFill>
                      <a:prstDash val="solid"/>
                    </a:lnL>
                    <a:solidFill>
                      <a:srgbClr val="E6EFF8"/>
                    </a:solidFill>
                  </a:tcPr>
                </a:tc>
              </a:tr>
              <a:tr h="210185">
                <a:tc>
                  <a:txBody>
                    <a:bodyPr/>
                    <a:lstStyle/>
                    <a:p>
                      <a:pPr marL="7620">
                        <a:lnSpc>
                          <a:spcPct val="100000"/>
                        </a:lnSpc>
                        <a:spcBef>
                          <a:spcPts val="100"/>
                        </a:spcBef>
                      </a:pPr>
                      <a:r>
                        <a:rPr sz="1100" spc="-10" dirty="0">
                          <a:solidFill>
                            <a:srgbClr val="17406D"/>
                          </a:solidFill>
                          <a:latin typeface="Calibri"/>
                          <a:cs typeface="Calibri"/>
                        </a:rPr>
                        <a:t>EBITDA</a:t>
                      </a:r>
                      <a:endParaRPr sz="1100">
                        <a:latin typeface="Calibri"/>
                        <a:cs typeface="Calibri"/>
                      </a:endParaRPr>
                    </a:p>
                  </a:txBody>
                  <a:tcPr marL="0" marR="0" marT="12700" marB="0">
                    <a:lnR w="12700">
                      <a:solidFill>
                        <a:srgbClr val="0F6FC6"/>
                      </a:solidFill>
                      <a:prstDash val="solid"/>
                    </a:lnR>
                    <a:solidFill>
                      <a:srgbClr val="E6EFF8"/>
                    </a:solidFill>
                  </a:tcPr>
                </a:tc>
                <a:tc>
                  <a:txBody>
                    <a:bodyPr/>
                    <a:lstStyle/>
                    <a:p>
                      <a:pPr algn="ctr">
                        <a:lnSpc>
                          <a:spcPct val="100000"/>
                        </a:lnSpc>
                        <a:spcBef>
                          <a:spcPts val="100"/>
                        </a:spcBef>
                      </a:pPr>
                      <a:r>
                        <a:rPr sz="1100" b="1" spc="-25" dirty="0">
                          <a:solidFill>
                            <a:srgbClr val="17406D"/>
                          </a:solidFill>
                          <a:latin typeface="Calibri"/>
                          <a:cs typeface="Calibri"/>
                        </a:rPr>
                        <a:t>916</a:t>
                      </a:r>
                      <a:endParaRPr sz="1100">
                        <a:latin typeface="Calibri"/>
                        <a:cs typeface="Calibri"/>
                      </a:endParaRPr>
                    </a:p>
                  </a:txBody>
                  <a:tcPr marL="0" marR="0" marT="12700"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00"/>
                        </a:spcBef>
                      </a:pPr>
                      <a:r>
                        <a:rPr sz="1100" spc="-25" dirty="0">
                          <a:solidFill>
                            <a:srgbClr val="17406D"/>
                          </a:solidFill>
                          <a:latin typeface="Calibri"/>
                          <a:cs typeface="Calibri"/>
                        </a:rPr>
                        <a:t>831</a:t>
                      </a:r>
                      <a:endParaRPr sz="1100">
                        <a:latin typeface="Calibri"/>
                        <a:cs typeface="Calibri"/>
                      </a:endParaRPr>
                    </a:p>
                  </a:txBody>
                  <a:tcPr marL="0" marR="0" marT="12700"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00"/>
                        </a:spcBef>
                      </a:pPr>
                      <a:r>
                        <a:rPr sz="1100" spc="-25" dirty="0">
                          <a:solidFill>
                            <a:srgbClr val="17406D"/>
                          </a:solidFill>
                          <a:latin typeface="Calibri"/>
                          <a:cs typeface="Calibri"/>
                        </a:rPr>
                        <a:t>57</a:t>
                      </a:r>
                      <a:endParaRPr sz="1100">
                        <a:latin typeface="Calibri"/>
                        <a:cs typeface="Calibri"/>
                      </a:endParaRPr>
                    </a:p>
                  </a:txBody>
                  <a:tcPr marL="0" marR="0" marT="12700"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00"/>
                        </a:spcBef>
                      </a:pPr>
                      <a:r>
                        <a:rPr sz="1100" spc="-10" dirty="0">
                          <a:solidFill>
                            <a:srgbClr val="17406D"/>
                          </a:solidFill>
                          <a:latin typeface="Calibri"/>
                          <a:cs typeface="Calibri"/>
                        </a:rPr>
                        <a:t>-</a:t>
                      </a:r>
                      <a:r>
                        <a:rPr sz="1100" spc="-25" dirty="0">
                          <a:solidFill>
                            <a:srgbClr val="17406D"/>
                          </a:solidFill>
                          <a:latin typeface="Calibri"/>
                          <a:cs typeface="Calibri"/>
                        </a:rPr>
                        <a:t>58</a:t>
                      </a:r>
                      <a:endParaRPr sz="1100">
                        <a:latin typeface="Calibri"/>
                        <a:cs typeface="Calibri"/>
                      </a:endParaRPr>
                    </a:p>
                  </a:txBody>
                  <a:tcPr marL="0" marR="0" marT="12700" marB="0">
                    <a:lnL w="12700">
                      <a:solidFill>
                        <a:srgbClr val="0F6FC6"/>
                      </a:solidFill>
                      <a:prstDash val="solid"/>
                    </a:lnL>
                    <a:lnR w="12700">
                      <a:solidFill>
                        <a:srgbClr val="0F6FC6"/>
                      </a:solidFill>
                      <a:prstDash val="solid"/>
                    </a:lnR>
                    <a:solidFill>
                      <a:srgbClr val="E6EFF8"/>
                    </a:solidFill>
                  </a:tcPr>
                </a:tc>
                <a:tc>
                  <a:txBody>
                    <a:bodyPr/>
                    <a:lstStyle/>
                    <a:p>
                      <a:pPr algn="ctr">
                        <a:lnSpc>
                          <a:spcPct val="100000"/>
                        </a:lnSpc>
                        <a:spcBef>
                          <a:spcPts val="100"/>
                        </a:spcBef>
                      </a:pPr>
                      <a:r>
                        <a:rPr sz="1100" spc="-25" dirty="0">
                          <a:solidFill>
                            <a:srgbClr val="17406D"/>
                          </a:solidFill>
                          <a:latin typeface="Calibri"/>
                          <a:cs typeface="Calibri"/>
                        </a:rPr>
                        <a:t>86</a:t>
                      </a:r>
                      <a:endParaRPr sz="1100">
                        <a:latin typeface="Calibri"/>
                        <a:cs typeface="Calibri"/>
                      </a:endParaRPr>
                    </a:p>
                  </a:txBody>
                  <a:tcPr marL="0" marR="0" marT="12700" marB="0">
                    <a:lnL w="12700">
                      <a:solidFill>
                        <a:srgbClr val="0F6FC6"/>
                      </a:solidFill>
                      <a:prstDash val="solid"/>
                    </a:lnL>
                    <a:solidFill>
                      <a:srgbClr val="E6EFF8"/>
                    </a:solidFill>
                  </a:tcPr>
                </a:tc>
              </a:tr>
            </a:tbl>
          </a:graphicData>
        </a:graphic>
      </p:graphicFrame>
      <p:grpSp>
        <p:nvGrpSpPr>
          <p:cNvPr id="54" name="object 54"/>
          <p:cNvGrpSpPr/>
          <p:nvPr/>
        </p:nvGrpSpPr>
        <p:grpSpPr>
          <a:xfrm>
            <a:off x="6297167" y="4608576"/>
            <a:ext cx="1106805" cy="414655"/>
            <a:chOff x="6297167" y="4608576"/>
            <a:chExt cx="1106805" cy="414655"/>
          </a:xfrm>
        </p:grpSpPr>
        <p:pic>
          <p:nvPicPr>
            <p:cNvPr id="55" name="object 55"/>
            <p:cNvPicPr/>
            <p:nvPr/>
          </p:nvPicPr>
          <p:blipFill>
            <a:blip r:embed="rId13" cstate="print"/>
            <a:stretch>
              <a:fillRect/>
            </a:stretch>
          </p:blipFill>
          <p:spPr>
            <a:xfrm>
              <a:off x="6297167" y="4608576"/>
              <a:ext cx="569976" cy="396239"/>
            </a:xfrm>
            <a:prstGeom prst="rect">
              <a:avLst/>
            </a:prstGeom>
          </p:spPr>
        </p:pic>
        <p:pic>
          <p:nvPicPr>
            <p:cNvPr id="56" name="object 56"/>
            <p:cNvPicPr/>
            <p:nvPr/>
          </p:nvPicPr>
          <p:blipFill>
            <a:blip r:embed="rId14" cstate="print"/>
            <a:stretch>
              <a:fillRect/>
            </a:stretch>
          </p:blipFill>
          <p:spPr>
            <a:xfrm>
              <a:off x="6324599" y="4629912"/>
              <a:ext cx="515111" cy="393192"/>
            </a:xfrm>
            <a:prstGeom prst="rect">
              <a:avLst/>
            </a:prstGeom>
          </p:spPr>
        </p:pic>
        <p:sp>
          <p:nvSpPr>
            <p:cNvPr id="57" name="object 57"/>
            <p:cNvSpPr/>
            <p:nvPr/>
          </p:nvSpPr>
          <p:spPr>
            <a:xfrm>
              <a:off x="6330130"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7" y="260998"/>
                  </a:lnTo>
                  <a:lnTo>
                    <a:pt x="384774" y="239098"/>
                  </a:lnTo>
                  <a:lnTo>
                    <a:pt x="420018" y="210751"/>
                  </a:lnTo>
                  <a:lnTo>
                    <a:pt x="442740" y="177294"/>
                  </a:lnTo>
                  <a:lnTo>
                    <a:pt x="450791" y="140060"/>
                  </a:lnTo>
                  <a:lnTo>
                    <a:pt x="442740" y="102827"/>
                  </a:lnTo>
                  <a:lnTo>
                    <a:pt x="420018" y="69369"/>
                  </a:lnTo>
                  <a:lnTo>
                    <a:pt x="384774" y="41022"/>
                  </a:lnTo>
                  <a:lnTo>
                    <a:pt x="339157" y="19122"/>
                  </a:lnTo>
                  <a:lnTo>
                    <a:pt x="285314" y="5003"/>
                  </a:lnTo>
                  <a:lnTo>
                    <a:pt x="225395" y="0"/>
                  </a:lnTo>
                  <a:close/>
                </a:path>
              </a:pathLst>
            </a:custGeom>
            <a:solidFill>
              <a:srgbClr val="0F6FC6"/>
            </a:solidFill>
          </p:spPr>
          <p:txBody>
            <a:bodyPr wrap="square" lIns="0" tIns="0" rIns="0" bIns="0" rtlCol="0"/>
            <a:lstStyle/>
            <a:p/>
          </p:txBody>
        </p:sp>
        <p:sp>
          <p:nvSpPr>
            <p:cNvPr id="58" name="object 58"/>
            <p:cNvSpPr/>
            <p:nvPr/>
          </p:nvSpPr>
          <p:spPr>
            <a:xfrm>
              <a:off x="6330130"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F6FC6"/>
              </a:solidFill>
            </a:ln>
          </p:spPr>
          <p:txBody>
            <a:bodyPr wrap="square" lIns="0" tIns="0" rIns="0" bIns="0" rtlCol="0"/>
            <a:lstStyle/>
            <a:p/>
          </p:txBody>
        </p:sp>
        <p:pic>
          <p:nvPicPr>
            <p:cNvPr id="59" name="object 59"/>
            <p:cNvPicPr/>
            <p:nvPr/>
          </p:nvPicPr>
          <p:blipFill>
            <a:blip r:embed="rId15" cstate="print"/>
            <a:stretch>
              <a:fillRect/>
            </a:stretch>
          </p:blipFill>
          <p:spPr>
            <a:xfrm>
              <a:off x="6833615" y="4608576"/>
              <a:ext cx="569976" cy="396239"/>
            </a:xfrm>
            <a:prstGeom prst="rect">
              <a:avLst/>
            </a:prstGeom>
          </p:spPr>
        </p:pic>
        <p:pic>
          <p:nvPicPr>
            <p:cNvPr id="60" name="object 60"/>
            <p:cNvPicPr/>
            <p:nvPr/>
          </p:nvPicPr>
          <p:blipFill>
            <a:blip r:embed="rId14" cstate="print"/>
            <a:stretch>
              <a:fillRect/>
            </a:stretch>
          </p:blipFill>
          <p:spPr>
            <a:xfrm>
              <a:off x="6861047" y="4629912"/>
              <a:ext cx="515111" cy="393192"/>
            </a:xfrm>
            <a:prstGeom prst="rect">
              <a:avLst/>
            </a:prstGeom>
          </p:spPr>
        </p:pic>
        <p:sp>
          <p:nvSpPr>
            <p:cNvPr id="61" name="object 61"/>
            <p:cNvSpPr/>
            <p:nvPr/>
          </p:nvSpPr>
          <p:spPr>
            <a:xfrm>
              <a:off x="6866035"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6" y="260998"/>
                  </a:lnTo>
                  <a:lnTo>
                    <a:pt x="384773" y="239098"/>
                  </a:lnTo>
                  <a:lnTo>
                    <a:pt x="420017" y="210751"/>
                  </a:lnTo>
                  <a:lnTo>
                    <a:pt x="442738" y="177294"/>
                  </a:lnTo>
                  <a:lnTo>
                    <a:pt x="450790" y="140060"/>
                  </a:lnTo>
                  <a:lnTo>
                    <a:pt x="442738" y="102827"/>
                  </a:lnTo>
                  <a:lnTo>
                    <a:pt x="420017" y="69369"/>
                  </a:lnTo>
                  <a:lnTo>
                    <a:pt x="384773" y="41022"/>
                  </a:lnTo>
                  <a:lnTo>
                    <a:pt x="339156" y="19122"/>
                  </a:lnTo>
                  <a:lnTo>
                    <a:pt x="285314" y="5003"/>
                  </a:lnTo>
                  <a:lnTo>
                    <a:pt x="225395" y="0"/>
                  </a:lnTo>
                  <a:close/>
                </a:path>
              </a:pathLst>
            </a:custGeom>
            <a:solidFill>
              <a:srgbClr val="009DD9"/>
            </a:solidFill>
          </p:spPr>
          <p:txBody>
            <a:bodyPr wrap="square" lIns="0" tIns="0" rIns="0" bIns="0" rtlCol="0"/>
            <a:lstStyle/>
            <a:p/>
          </p:txBody>
        </p:sp>
        <p:sp>
          <p:nvSpPr>
            <p:cNvPr id="62" name="object 62"/>
            <p:cNvSpPr/>
            <p:nvPr/>
          </p:nvSpPr>
          <p:spPr>
            <a:xfrm>
              <a:off x="6866035"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09DD9"/>
              </a:solidFill>
            </a:ln>
          </p:spPr>
          <p:txBody>
            <a:bodyPr wrap="square" lIns="0" tIns="0" rIns="0" bIns="0" rtlCol="0"/>
            <a:lstStyle/>
            <a:p/>
          </p:txBody>
        </p:sp>
      </p:grpSp>
      <p:sp>
        <p:nvSpPr>
          <p:cNvPr id="63" name="object 63"/>
          <p:cNvSpPr txBox="1"/>
          <p:nvPr/>
        </p:nvSpPr>
        <p:spPr>
          <a:xfrm>
            <a:off x="6420589" y="4669535"/>
            <a:ext cx="807085" cy="193040"/>
          </a:xfrm>
          <a:prstGeom prst="rect">
            <a:avLst/>
          </a:prstGeom>
        </p:spPr>
        <p:txBody>
          <a:bodyPr vert="horz" wrap="square" lIns="0" tIns="12700" rIns="0" bIns="0" rtlCol="0">
            <a:spAutoFit/>
          </a:bodyPr>
          <a:lstStyle/>
          <a:p>
            <a:pPr marL="12700">
              <a:lnSpc>
                <a:spcPct val="100000"/>
              </a:lnSpc>
              <a:spcBef>
                <a:spcPts val="100"/>
              </a:spcBef>
              <a:tabLst>
                <a:tab pos="548005" algn="l"/>
              </a:tabLst>
            </a:pPr>
            <a:r>
              <a:rPr sz="1100" b="1" spc="-25" dirty="0">
                <a:solidFill>
                  <a:srgbClr val="FFFFFF"/>
                </a:solidFill>
                <a:latin typeface="Calibri"/>
                <a:cs typeface="Calibri"/>
              </a:rPr>
              <a:t>58%</a:t>
            </a:r>
            <a:r>
              <a:rPr sz="1100" b="1" dirty="0">
                <a:solidFill>
                  <a:srgbClr val="FFFFFF"/>
                </a:solidFill>
                <a:latin typeface="Calibri"/>
                <a:cs typeface="Calibri"/>
              </a:rPr>
              <a:t>	</a:t>
            </a:r>
            <a:r>
              <a:rPr sz="1100" b="1" spc="-25" dirty="0">
                <a:solidFill>
                  <a:srgbClr val="FFFFFF"/>
                </a:solidFill>
                <a:latin typeface="Calibri"/>
                <a:cs typeface="Calibri"/>
              </a:rPr>
              <a:t>97%</a:t>
            </a:r>
            <a:endParaRPr sz="1100">
              <a:latin typeface="Calibri"/>
              <a:cs typeface="Calibri"/>
            </a:endParaRPr>
          </a:p>
        </p:txBody>
      </p:sp>
      <p:grpSp>
        <p:nvGrpSpPr>
          <p:cNvPr id="64" name="object 64"/>
          <p:cNvGrpSpPr/>
          <p:nvPr/>
        </p:nvGrpSpPr>
        <p:grpSpPr>
          <a:xfrm>
            <a:off x="7708392" y="4608576"/>
            <a:ext cx="1103630" cy="414655"/>
            <a:chOff x="7708392" y="4608576"/>
            <a:chExt cx="1103630" cy="414655"/>
          </a:xfrm>
        </p:grpSpPr>
        <p:pic>
          <p:nvPicPr>
            <p:cNvPr id="65" name="object 65"/>
            <p:cNvPicPr/>
            <p:nvPr/>
          </p:nvPicPr>
          <p:blipFill>
            <a:blip r:embed="rId16" cstate="print"/>
            <a:stretch>
              <a:fillRect/>
            </a:stretch>
          </p:blipFill>
          <p:spPr>
            <a:xfrm>
              <a:off x="7708392" y="4608576"/>
              <a:ext cx="566927" cy="396239"/>
            </a:xfrm>
            <a:prstGeom prst="rect">
              <a:avLst/>
            </a:prstGeom>
          </p:spPr>
        </p:pic>
        <p:pic>
          <p:nvPicPr>
            <p:cNvPr id="66" name="object 66"/>
            <p:cNvPicPr/>
            <p:nvPr/>
          </p:nvPicPr>
          <p:blipFill>
            <a:blip r:embed="rId17" cstate="print"/>
            <a:stretch>
              <a:fillRect/>
            </a:stretch>
          </p:blipFill>
          <p:spPr>
            <a:xfrm>
              <a:off x="7735824" y="4629912"/>
              <a:ext cx="512064" cy="393192"/>
            </a:xfrm>
            <a:prstGeom prst="rect">
              <a:avLst/>
            </a:prstGeom>
          </p:spPr>
        </p:pic>
        <p:sp>
          <p:nvSpPr>
            <p:cNvPr id="67" name="object 67"/>
            <p:cNvSpPr/>
            <p:nvPr/>
          </p:nvSpPr>
          <p:spPr>
            <a:xfrm>
              <a:off x="7739213"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7" y="260998"/>
                  </a:lnTo>
                  <a:lnTo>
                    <a:pt x="384774" y="239098"/>
                  </a:lnTo>
                  <a:lnTo>
                    <a:pt x="420018" y="210751"/>
                  </a:lnTo>
                  <a:lnTo>
                    <a:pt x="442740" y="177294"/>
                  </a:lnTo>
                  <a:lnTo>
                    <a:pt x="450791" y="140060"/>
                  </a:lnTo>
                  <a:lnTo>
                    <a:pt x="442740" y="102827"/>
                  </a:lnTo>
                  <a:lnTo>
                    <a:pt x="420018" y="69369"/>
                  </a:lnTo>
                  <a:lnTo>
                    <a:pt x="384774" y="41022"/>
                  </a:lnTo>
                  <a:lnTo>
                    <a:pt x="339157" y="19122"/>
                  </a:lnTo>
                  <a:lnTo>
                    <a:pt x="285314" y="5003"/>
                  </a:lnTo>
                  <a:lnTo>
                    <a:pt x="225395" y="0"/>
                  </a:lnTo>
                  <a:close/>
                </a:path>
              </a:pathLst>
            </a:custGeom>
            <a:solidFill>
              <a:srgbClr val="0F6FC6"/>
            </a:solidFill>
          </p:spPr>
          <p:txBody>
            <a:bodyPr wrap="square" lIns="0" tIns="0" rIns="0" bIns="0" rtlCol="0"/>
            <a:lstStyle/>
            <a:p/>
          </p:txBody>
        </p:sp>
        <p:sp>
          <p:nvSpPr>
            <p:cNvPr id="68" name="object 68"/>
            <p:cNvSpPr/>
            <p:nvPr/>
          </p:nvSpPr>
          <p:spPr>
            <a:xfrm>
              <a:off x="7739213"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F6FC6"/>
              </a:solidFill>
            </a:ln>
          </p:spPr>
          <p:txBody>
            <a:bodyPr wrap="square" lIns="0" tIns="0" rIns="0" bIns="0" rtlCol="0"/>
            <a:lstStyle/>
            <a:p/>
          </p:txBody>
        </p:sp>
        <p:pic>
          <p:nvPicPr>
            <p:cNvPr id="69" name="object 69"/>
            <p:cNvPicPr/>
            <p:nvPr/>
          </p:nvPicPr>
          <p:blipFill>
            <a:blip r:embed="rId18" cstate="print"/>
            <a:stretch>
              <a:fillRect/>
            </a:stretch>
          </p:blipFill>
          <p:spPr>
            <a:xfrm>
              <a:off x="8244840" y="4608576"/>
              <a:ext cx="566927" cy="396239"/>
            </a:xfrm>
            <a:prstGeom prst="rect">
              <a:avLst/>
            </a:prstGeom>
          </p:spPr>
        </p:pic>
        <p:pic>
          <p:nvPicPr>
            <p:cNvPr id="70" name="object 70"/>
            <p:cNvPicPr/>
            <p:nvPr/>
          </p:nvPicPr>
          <p:blipFill>
            <a:blip r:embed="rId19" cstate="print"/>
            <a:stretch>
              <a:fillRect/>
            </a:stretch>
          </p:blipFill>
          <p:spPr>
            <a:xfrm>
              <a:off x="8305800" y="4629912"/>
              <a:ext cx="441959" cy="393192"/>
            </a:xfrm>
            <a:prstGeom prst="rect">
              <a:avLst/>
            </a:prstGeom>
          </p:spPr>
        </p:pic>
        <p:sp>
          <p:nvSpPr>
            <p:cNvPr id="71" name="object 71"/>
            <p:cNvSpPr/>
            <p:nvPr/>
          </p:nvSpPr>
          <p:spPr>
            <a:xfrm>
              <a:off x="8275118"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7" y="260998"/>
                  </a:lnTo>
                  <a:lnTo>
                    <a:pt x="384774" y="239098"/>
                  </a:lnTo>
                  <a:lnTo>
                    <a:pt x="420018" y="210751"/>
                  </a:lnTo>
                  <a:lnTo>
                    <a:pt x="442740" y="177294"/>
                  </a:lnTo>
                  <a:lnTo>
                    <a:pt x="450791" y="140060"/>
                  </a:lnTo>
                  <a:lnTo>
                    <a:pt x="442740" y="102827"/>
                  </a:lnTo>
                  <a:lnTo>
                    <a:pt x="420018" y="69369"/>
                  </a:lnTo>
                  <a:lnTo>
                    <a:pt x="384774" y="41022"/>
                  </a:lnTo>
                  <a:lnTo>
                    <a:pt x="339157" y="19122"/>
                  </a:lnTo>
                  <a:lnTo>
                    <a:pt x="285314" y="5003"/>
                  </a:lnTo>
                  <a:lnTo>
                    <a:pt x="225395" y="0"/>
                  </a:lnTo>
                  <a:close/>
                </a:path>
              </a:pathLst>
            </a:custGeom>
            <a:solidFill>
              <a:srgbClr val="009DD9"/>
            </a:solidFill>
          </p:spPr>
          <p:txBody>
            <a:bodyPr wrap="square" lIns="0" tIns="0" rIns="0" bIns="0" rtlCol="0"/>
            <a:lstStyle/>
            <a:p/>
          </p:txBody>
        </p:sp>
        <p:sp>
          <p:nvSpPr>
            <p:cNvPr id="72" name="object 72"/>
            <p:cNvSpPr/>
            <p:nvPr/>
          </p:nvSpPr>
          <p:spPr>
            <a:xfrm>
              <a:off x="8275118"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09DD9"/>
              </a:solidFill>
            </a:ln>
          </p:spPr>
          <p:txBody>
            <a:bodyPr wrap="square" lIns="0" tIns="0" rIns="0" bIns="0" rtlCol="0"/>
            <a:lstStyle/>
            <a:p/>
          </p:txBody>
        </p:sp>
      </p:grpSp>
      <p:sp>
        <p:nvSpPr>
          <p:cNvPr id="73" name="object 73"/>
          <p:cNvSpPr txBox="1"/>
          <p:nvPr/>
        </p:nvSpPr>
        <p:spPr>
          <a:xfrm>
            <a:off x="7829671" y="4669535"/>
            <a:ext cx="771525" cy="193040"/>
          </a:xfrm>
          <a:prstGeom prst="rect">
            <a:avLst/>
          </a:prstGeom>
        </p:spPr>
        <p:txBody>
          <a:bodyPr vert="horz" wrap="square" lIns="0" tIns="12700" rIns="0" bIns="0" rtlCol="0">
            <a:spAutoFit/>
          </a:bodyPr>
          <a:lstStyle/>
          <a:p>
            <a:pPr marL="12700">
              <a:lnSpc>
                <a:spcPct val="100000"/>
              </a:lnSpc>
              <a:spcBef>
                <a:spcPts val="100"/>
              </a:spcBef>
              <a:tabLst>
                <a:tab pos="584200" algn="l"/>
              </a:tabLst>
            </a:pPr>
            <a:r>
              <a:rPr sz="1100" b="1" spc="-25" dirty="0">
                <a:solidFill>
                  <a:srgbClr val="FFFFFF"/>
                </a:solidFill>
                <a:latin typeface="Calibri"/>
                <a:cs typeface="Calibri"/>
              </a:rPr>
              <a:t>12%</a:t>
            </a:r>
            <a:r>
              <a:rPr sz="1100" b="1" dirty="0">
                <a:solidFill>
                  <a:srgbClr val="FFFFFF"/>
                </a:solidFill>
                <a:latin typeface="Calibri"/>
                <a:cs typeface="Calibri"/>
              </a:rPr>
              <a:t>	</a:t>
            </a:r>
            <a:r>
              <a:rPr sz="1100" b="1" spc="-25" dirty="0">
                <a:solidFill>
                  <a:srgbClr val="FFFFFF"/>
                </a:solidFill>
                <a:latin typeface="Calibri"/>
                <a:cs typeface="Calibri"/>
              </a:rPr>
              <a:t>4%</a:t>
            </a:r>
            <a:endParaRPr sz="1100">
              <a:latin typeface="Calibri"/>
              <a:cs typeface="Calibri"/>
            </a:endParaRPr>
          </a:p>
        </p:txBody>
      </p:sp>
      <p:grpSp>
        <p:nvGrpSpPr>
          <p:cNvPr id="74" name="object 74"/>
          <p:cNvGrpSpPr/>
          <p:nvPr/>
        </p:nvGrpSpPr>
        <p:grpSpPr>
          <a:xfrm>
            <a:off x="9134856" y="4608576"/>
            <a:ext cx="1103630" cy="414655"/>
            <a:chOff x="9134856" y="4608576"/>
            <a:chExt cx="1103630" cy="414655"/>
          </a:xfrm>
        </p:grpSpPr>
        <p:pic>
          <p:nvPicPr>
            <p:cNvPr id="75" name="object 75"/>
            <p:cNvPicPr/>
            <p:nvPr/>
          </p:nvPicPr>
          <p:blipFill>
            <a:blip r:embed="rId20" cstate="print"/>
            <a:stretch>
              <a:fillRect/>
            </a:stretch>
          </p:blipFill>
          <p:spPr>
            <a:xfrm>
              <a:off x="9134856" y="4608576"/>
              <a:ext cx="566927" cy="396239"/>
            </a:xfrm>
            <a:prstGeom prst="rect">
              <a:avLst/>
            </a:prstGeom>
          </p:spPr>
        </p:pic>
        <p:pic>
          <p:nvPicPr>
            <p:cNvPr id="76" name="object 76"/>
            <p:cNvPicPr/>
            <p:nvPr/>
          </p:nvPicPr>
          <p:blipFill>
            <a:blip r:embed="rId19" cstate="print"/>
            <a:stretch>
              <a:fillRect/>
            </a:stretch>
          </p:blipFill>
          <p:spPr>
            <a:xfrm>
              <a:off x="9195816" y="4629912"/>
              <a:ext cx="441959" cy="393192"/>
            </a:xfrm>
            <a:prstGeom prst="rect">
              <a:avLst/>
            </a:prstGeom>
          </p:spPr>
        </p:pic>
        <p:sp>
          <p:nvSpPr>
            <p:cNvPr id="77" name="object 77"/>
            <p:cNvSpPr/>
            <p:nvPr/>
          </p:nvSpPr>
          <p:spPr>
            <a:xfrm>
              <a:off x="9165074"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7" y="260998"/>
                  </a:lnTo>
                  <a:lnTo>
                    <a:pt x="384774" y="239098"/>
                  </a:lnTo>
                  <a:lnTo>
                    <a:pt x="420018" y="210751"/>
                  </a:lnTo>
                  <a:lnTo>
                    <a:pt x="442740" y="177294"/>
                  </a:lnTo>
                  <a:lnTo>
                    <a:pt x="450791" y="140060"/>
                  </a:lnTo>
                  <a:lnTo>
                    <a:pt x="442740" y="102827"/>
                  </a:lnTo>
                  <a:lnTo>
                    <a:pt x="420018" y="69369"/>
                  </a:lnTo>
                  <a:lnTo>
                    <a:pt x="384774" y="41022"/>
                  </a:lnTo>
                  <a:lnTo>
                    <a:pt x="339157" y="19122"/>
                  </a:lnTo>
                  <a:lnTo>
                    <a:pt x="285314" y="5003"/>
                  </a:lnTo>
                  <a:lnTo>
                    <a:pt x="225395" y="0"/>
                  </a:lnTo>
                  <a:close/>
                </a:path>
              </a:pathLst>
            </a:custGeom>
            <a:solidFill>
              <a:srgbClr val="0F6FC6"/>
            </a:solidFill>
          </p:spPr>
          <p:txBody>
            <a:bodyPr wrap="square" lIns="0" tIns="0" rIns="0" bIns="0" rtlCol="0"/>
            <a:lstStyle/>
            <a:p/>
          </p:txBody>
        </p:sp>
        <p:sp>
          <p:nvSpPr>
            <p:cNvPr id="78" name="object 78"/>
            <p:cNvSpPr/>
            <p:nvPr/>
          </p:nvSpPr>
          <p:spPr>
            <a:xfrm>
              <a:off x="9165074"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F6FC6"/>
              </a:solidFill>
            </a:ln>
          </p:spPr>
          <p:txBody>
            <a:bodyPr wrap="square" lIns="0" tIns="0" rIns="0" bIns="0" rtlCol="0"/>
            <a:lstStyle/>
            <a:p/>
          </p:txBody>
        </p:sp>
        <p:pic>
          <p:nvPicPr>
            <p:cNvPr id="79" name="object 79"/>
            <p:cNvPicPr/>
            <p:nvPr/>
          </p:nvPicPr>
          <p:blipFill>
            <a:blip r:embed="rId21" cstate="print"/>
            <a:stretch>
              <a:fillRect/>
            </a:stretch>
          </p:blipFill>
          <p:spPr>
            <a:xfrm>
              <a:off x="9668256" y="4608576"/>
              <a:ext cx="569976" cy="396239"/>
            </a:xfrm>
            <a:prstGeom prst="rect">
              <a:avLst/>
            </a:prstGeom>
          </p:spPr>
        </p:pic>
        <p:pic>
          <p:nvPicPr>
            <p:cNvPr id="80" name="object 80"/>
            <p:cNvPicPr/>
            <p:nvPr/>
          </p:nvPicPr>
          <p:blipFill>
            <a:blip r:embed="rId22" cstate="print"/>
            <a:stretch>
              <a:fillRect/>
            </a:stretch>
          </p:blipFill>
          <p:spPr>
            <a:xfrm>
              <a:off x="9710928" y="4629912"/>
              <a:ext cx="484631" cy="393192"/>
            </a:xfrm>
            <a:prstGeom prst="rect">
              <a:avLst/>
            </a:prstGeom>
          </p:spPr>
        </p:pic>
        <p:sp>
          <p:nvSpPr>
            <p:cNvPr id="81" name="object 81"/>
            <p:cNvSpPr/>
            <p:nvPr/>
          </p:nvSpPr>
          <p:spPr>
            <a:xfrm>
              <a:off x="9700979"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6" y="260998"/>
                  </a:lnTo>
                  <a:lnTo>
                    <a:pt x="384773" y="239098"/>
                  </a:lnTo>
                  <a:lnTo>
                    <a:pt x="420017" y="210751"/>
                  </a:lnTo>
                  <a:lnTo>
                    <a:pt x="442738" y="177294"/>
                  </a:lnTo>
                  <a:lnTo>
                    <a:pt x="450790" y="140060"/>
                  </a:lnTo>
                  <a:lnTo>
                    <a:pt x="442738" y="102827"/>
                  </a:lnTo>
                  <a:lnTo>
                    <a:pt x="420017" y="69369"/>
                  </a:lnTo>
                  <a:lnTo>
                    <a:pt x="384773" y="41022"/>
                  </a:lnTo>
                  <a:lnTo>
                    <a:pt x="339156" y="19122"/>
                  </a:lnTo>
                  <a:lnTo>
                    <a:pt x="285314" y="5003"/>
                  </a:lnTo>
                  <a:lnTo>
                    <a:pt x="225395" y="0"/>
                  </a:lnTo>
                  <a:close/>
                </a:path>
              </a:pathLst>
            </a:custGeom>
            <a:solidFill>
              <a:srgbClr val="009DD9"/>
            </a:solidFill>
          </p:spPr>
          <p:txBody>
            <a:bodyPr wrap="square" lIns="0" tIns="0" rIns="0" bIns="0" rtlCol="0"/>
            <a:lstStyle/>
            <a:p/>
          </p:txBody>
        </p:sp>
        <p:sp>
          <p:nvSpPr>
            <p:cNvPr id="82" name="object 82"/>
            <p:cNvSpPr/>
            <p:nvPr/>
          </p:nvSpPr>
          <p:spPr>
            <a:xfrm>
              <a:off x="9700979"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09DD9"/>
              </a:solidFill>
            </a:ln>
          </p:spPr>
          <p:txBody>
            <a:bodyPr wrap="square" lIns="0" tIns="0" rIns="0" bIns="0" rtlCol="0"/>
            <a:lstStyle/>
            <a:p/>
          </p:txBody>
        </p:sp>
      </p:grpSp>
      <p:sp>
        <p:nvSpPr>
          <p:cNvPr id="83" name="object 83"/>
          <p:cNvSpPr txBox="1"/>
          <p:nvPr/>
        </p:nvSpPr>
        <p:spPr>
          <a:xfrm>
            <a:off x="9291251" y="4669535"/>
            <a:ext cx="756920" cy="193040"/>
          </a:xfrm>
          <a:prstGeom prst="rect">
            <a:avLst/>
          </a:prstGeom>
        </p:spPr>
        <p:txBody>
          <a:bodyPr vert="horz" wrap="square" lIns="0" tIns="12700" rIns="0" bIns="0" rtlCol="0">
            <a:spAutoFit/>
          </a:bodyPr>
          <a:lstStyle/>
          <a:p>
            <a:pPr marL="12700">
              <a:lnSpc>
                <a:spcPct val="100000"/>
              </a:lnSpc>
              <a:spcBef>
                <a:spcPts val="100"/>
              </a:spcBef>
              <a:tabLst>
                <a:tab pos="527050" algn="l"/>
              </a:tabLst>
            </a:pPr>
            <a:r>
              <a:rPr sz="1100" b="1" spc="-25" dirty="0">
                <a:solidFill>
                  <a:srgbClr val="FFFFFF"/>
                </a:solidFill>
                <a:latin typeface="Calibri"/>
                <a:cs typeface="Calibri"/>
              </a:rPr>
              <a:t>2%</a:t>
            </a:r>
            <a:r>
              <a:rPr sz="1100" b="1" dirty="0">
                <a:solidFill>
                  <a:srgbClr val="FFFFFF"/>
                </a:solidFill>
                <a:latin typeface="Calibri"/>
                <a:cs typeface="Calibri"/>
              </a:rPr>
              <a:t>	</a:t>
            </a:r>
            <a:r>
              <a:rPr sz="1100" b="1" spc="-10" dirty="0">
                <a:solidFill>
                  <a:srgbClr val="FFFFFF"/>
                </a:solidFill>
                <a:latin typeface="Calibri"/>
                <a:cs typeface="Calibri"/>
              </a:rPr>
              <a:t>-</a:t>
            </a:r>
            <a:r>
              <a:rPr sz="1100" b="1" spc="-25" dirty="0">
                <a:solidFill>
                  <a:srgbClr val="FFFFFF"/>
                </a:solidFill>
                <a:latin typeface="Calibri"/>
                <a:cs typeface="Calibri"/>
              </a:rPr>
              <a:t>9%</a:t>
            </a:r>
            <a:endParaRPr sz="1100">
              <a:latin typeface="Calibri"/>
              <a:cs typeface="Calibri"/>
            </a:endParaRPr>
          </a:p>
        </p:txBody>
      </p:sp>
      <p:grpSp>
        <p:nvGrpSpPr>
          <p:cNvPr id="84" name="object 84"/>
          <p:cNvGrpSpPr/>
          <p:nvPr/>
        </p:nvGrpSpPr>
        <p:grpSpPr>
          <a:xfrm>
            <a:off x="10558271" y="4608576"/>
            <a:ext cx="1106805" cy="414655"/>
            <a:chOff x="10558271" y="4608576"/>
            <a:chExt cx="1106805" cy="414655"/>
          </a:xfrm>
        </p:grpSpPr>
        <p:pic>
          <p:nvPicPr>
            <p:cNvPr id="85" name="object 85"/>
            <p:cNvPicPr/>
            <p:nvPr/>
          </p:nvPicPr>
          <p:blipFill>
            <a:blip r:embed="rId23" cstate="print"/>
            <a:stretch>
              <a:fillRect/>
            </a:stretch>
          </p:blipFill>
          <p:spPr>
            <a:xfrm>
              <a:off x="10558271" y="4608576"/>
              <a:ext cx="569976" cy="396239"/>
            </a:xfrm>
            <a:prstGeom prst="rect">
              <a:avLst/>
            </a:prstGeom>
          </p:spPr>
        </p:pic>
        <p:pic>
          <p:nvPicPr>
            <p:cNvPr id="86" name="object 86"/>
            <p:cNvPicPr/>
            <p:nvPr/>
          </p:nvPicPr>
          <p:blipFill>
            <a:blip r:embed="rId14" cstate="print"/>
            <a:stretch>
              <a:fillRect/>
            </a:stretch>
          </p:blipFill>
          <p:spPr>
            <a:xfrm>
              <a:off x="10585703" y="4629912"/>
              <a:ext cx="515111" cy="393192"/>
            </a:xfrm>
            <a:prstGeom prst="rect">
              <a:avLst/>
            </a:prstGeom>
          </p:spPr>
        </p:pic>
        <p:sp>
          <p:nvSpPr>
            <p:cNvPr id="87" name="object 87"/>
            <p:cNvSpPr/>
            <p:nvPr/>
          </p:nvSpPr>
          <p:spPr>
            <a:xfrm>
              <a:off x="10590936" y="4639498"/>
              <a:ext cx="450850" cy="280670"/>
            </a:xfrm>
            <a:custGeom>
              <a:avLst/>
              <a:gdLst/>
              <a:ahLst/>
              <a:cxnLst/>
              <a:rect l="l" t="t" r="r" b="b"/>
              <a:pathLst>
                <a:path w="450850" h="280670">
                  <a:moveTo>
                    <a:pt x="225394" y="0"/>
                  </a:moveTo>
                  <a:lnTo>
                    <a:pt x="165475" y="5003"/>
                  </a:lnTo>
                  <a:lnTo>
                    <a:pt x="111633" y="19122"/>
                  </a:lnTo>
                  <a:lnTo>
                    <a:pt x="66016" y="41022"/>
                  </a:lnTo>
                  <a:lnTo>
                    <a:pt x="30773" y="69369"/>
                  </a:lnTo>
                  <a:lnTo>
                    <a:pt x="8051" y="102827"/>
                  </a:lnTo>
                  <a:lnTo>
                    <a:pt x="0" y="140060"/>
                  </a:lnTo>
                  <a:lnTo>
                    <a:pt x="8051" y="177294"/>
                  </a:lnTo>
                  <a:lnTo>
                    <a:pt x="30773" y="210751"/>
                  </a:lnTo>
                  <a:lnTo>
                    <a:pt x="66016" y="239098"/>
                  </a:lnTo>
                  <a:lnTo>
                    <a:pt x="111633" y="260998"/>
                  </a:lnTo>
                  <a:lnTo>
                    <a:pt x="165475" y="275118"/>
                  </a:lnTo>
                  <a:lnTo>
                    <a:pt x="225394" y="280121"/>
                  </a:lnTo>
                  <a:lnTo>
                    <a:pt x="285313" y="275118"/>
                  </a:lnTo>
                  <a:lnTo>
                    <a:pt x="339156" y="260998"/>
                  </a:lnTo>
                  <a:lnTo>
                    <a:pt x="384773" y="239098"/>
                  </a:lnTo>
                  <a:lnTo>
                    <a:pt x="420017" y="210751"/>
                  </a:lnTo>
                  <a:lnTo>
                    <a:pt x="442738" y="177294"/>
                  </a:lnTo>
                  <a:lnTo>
                    <a:pt x="450790" y="140060"/>
                  </a:lnTo>
                  <a:lnTo>
                    <a:pt x="442738" y="102827"/>
                  </a:lnTo>
                  <a:lnTo>
                    <a:pt x="420017" y="69369"/>
                  </a:lnTo>
                  <a:lnTo>
                    <a:pt x="384773" y="41022"/>
                  </a:lnTo>
                  <a:lnTo>
                    <a:pt x="339156" y="19122"/>
                  </a:lnTo>
                  <a:lnTo>
                    <a:pt x="285313" y="5003"/>
                  </a:lnTo>
                  <a:lnTo>
                    <a:pt x="225394" y="0"/>
                  </a:lnTo>
                  <a:close/>
                </a:path>
              </a:pathLst>
            </a:custGeom>
            <a:solidFill>
              <a:srgbClr val="0F6FC6"/>
            </a:solidFill>
          </p:spPr>
          <p:txBody>
            <a:bodyPr wrap="square" lIns="0" tIns="0" rIns="0" bIns="0" rtlCol="0"/>
            <a:lstStyle/>
            <a:p/>
          </p:txBody>
        </p:sp>
        <p:sp>
          <p:nvSpPr>
            <p:cNvPr id="88" name="object 88"/>
            <p:cNvSpPr/>
            <p:nvPr/>
          </p:nvSpPr>
          <p:spPr>
            <a:xfrm>
              <a:off x="10590936"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F6FC6"/>
              </a:solidFill>
            </a:ln>
          </p:spPr>
          <p:txBody>
            <a:bodyPr wrap="square" lIns="0" tIns="0" rIns="0" bIns="0" rtlCol="0"/>
            <a:lstStyle/>
            <a:p/>
          </p:txBody>
        </p:sp>
        <p:pic>
          <p:nvPicPr>
            <p:cNvPr id="89" name="object 89"/>
            <p:cNvPicPr/>
            <p:nvPr/>
          </p:nvPicPr>
          <p:blipFill>
            <a:blip r:embed="rId24" cstate="print"/>
            <a:stretch>
              <a:fillRect/>
            </a:stretch>
          </p:blipFill>
          <p:spPr>
            <a:xfrm>
              <a:off x="11094719" y="4608576"/>
              <a:ext cx="569976" cy="396239"/>
            </a:xfrm>
            <a:prstGeom prst="rect">
              <a:avLst/>
            </a:prstGeom>
          </p:spPr>
        </p:pic>
        <p:pic>
          <p:nvPicPr>
            <p:cNvPr id="90" name="object 90"/>
            <p:cNvPicPr/>
            <p:nvPr/>
          </p:nvPicPr>
          <p:blipFill>
            <a:blip r:embed="rId19" cstate="print"/>
            <a:stretch>
              <a:fillRect/>
            </a:stretch>
          </p:blipFill>
          <p:spPr>
            <a:xfrm>
              <a:off x="11158727" y="4629912"/>
              <a:ext cx="441959" cy="393192"/>
            </a:xfrm>
            <a:prstGeom prst="rect">
              <a:avLst/>
            </a:prstGeom>
          </p:spPr>
        </p:pic>
        <p:sp>
          <p:nvSpPr>
            <p:cNvPr id="91" name="object 91"/>
            <p:cNvSpPr/>
            <p:nvPr/>
          </p:nvSpPr>
          <p:spPr>
            <a:xfrm>
              <a:off x="11126839" y="4639498"/>
              <a:ext cx="450850" cy="280670"/>
            </a:xfrm>
            <a:custGeom>
              <a:avLst/>
              <a:gdLst/>
              <a:ahLst/>
              <a:cxnLst/>
              <a:rect l="l" t="t" r="r" b="b"/>
              <a:pathLst>
                <a:path w="450850" h="280670">
                  <a:moveTo>
                    <a:pt x="225395" y="0"/>
                  </a:moveTo>
                  <a:lnTo>
                    <a:pt x="165476" y="5003"/>
                  </a:lnTo>
                  <a:lnTo>
                    <a:pt x="111634" y="19122"/>
                  </a:lnTo>
                  <a:lnTo>
                    <a:pt x="66016" y="41022"/>
                  </a:lnTo>
                  <a:lnTo>
                    <a:pt x="30773" y="69369"/>
                  </a:lnTo>
                  <a:lnTo>
                    <a:pt x="8051" y="102827"/>
                  </a:lnTo>
                  <a:lnTo>
                    <a:pt x="0" y="140060"/>
                  </a:lnTo>
                  <a:lnTo>
                    <a:pt x="8051" y="177294"/>
                  </a:lnTo>
                  <a:lnTo>
                    <a:pt x="30773" y="210751"/>
                  </a:lnTo>
                  <a:lnTo>
                    <a:pt x="66016" y="239098"/>
                  </a:lnTo>
                  <a:lnTo>
                    <a:pt x="111634" y="260998"/>
                  </a:lnTo>
                  <a:lnTo>
                    <a:pt x="165476" y="275118"/>
                  </a:lnTo>
                  <a:lnTo>
                    <a:pt x="225395" y="280121"/>
                  </a:lnTo>
                  <a:lnTo>
                    <a:pt x="285314" y="275118"/>
                  </a:lnTo>
                  <a:lnTo>
                    <a:pt x="339157" y="260998"/>
                  </a:lnTo>
                  <a:lnTo>
                    <a:pt x="384774" y="239098"/>
                  </a:lnTo>
                  <a:lnTo>
                    <a:pt x="420018" y="210751"/>
                  </a:lnTo>
                  <a:lnTo>
                    <a:pt x="442740" y="177294"/>
                  </a:lnTo>
                  <a:lnTo>
                    <a:pt x="450791" y="140060"/>
                  </a:lnTo>
                  <a:lnTo>
                    <a:pt x="442740" y="102827"/>
                  </a:lnTo>
                  <a:lnTo>
                    <a:pt x="420018" y="69369"/>
                  </a:lnTo>
                  <a:lnTo>
                    <a:pt x="384774" y="41022"/>
                  </a:lnTo>
                  <a:lnTo>
                    <a:pt x="339157" y="19122"/>
                  </a:lnTo>
                  <a:lnTo>
                    <a:pt x="285314" y="5003"/>
                  </a:lnTo>
                  <a:lnTo>
                    <a:pt x="225395" y="0"/>
                  </a:lnTo>
                  <a:close/>
                </a:path>
              </a:pathLst>
            </a:custGeom>
            <a:solidFill>
              <a:srgbClr val="009DD9"/>
            </a:solidFill>
          </p:spPr>
          <p:txBody>
            <a:bodyPr wrap="square" lIns="0" tIns="0" rIns="0" bIns="0" rtlCol="0"/>
            <a:lstStyle/>
            <a:p/>
          </p:txBody>
        </p:sp>
        <p:sp>
          <p:nvSpPr>
            <p:cNvPr id="92" name="object 92"/>
            <p:cNvSpPr/>
            <p:nvPr/>
          </p:nvSpPr>
          <p:spPr>
            <a:xfrm>
              <a:off x="11126839" y="4639498"/>
              <a:ext cx="450850" cy="280670"/>
            </a:xfrm>
            <a:custGeom>
              <a:avLst/>
              <a:gdLst/>
              <a:ahLst/>
              <a:cxnLst/>
              <a:rect l="l" t="t" r="r" b="b"/>
              <a:pathLst>
                <a:path w="450850" h="280670">
                  <a:moveTo>
                    <a:pt x="0" y="140060"/>
                  </a:moveTo>
                  <a:lnTo>
                    <a:pt x="30773" y="69369"/>
                  </a:lnTo>
                  <a:lnTo>
                    <a:pt x="66016" y="41022"/>
                  </a:lnTo>
                  <a:lnTo>
                    <a:pt x="111634" y="19122"/>
                  </a:lnTo>
                  <a:lnTo>
                    <a:pt x="165476" y="5003"/>
                  </a:lnTo>
                  <a:lnTo>
                    <a:pt x="225395" y="0"/>
                  </a:lnTo>
                  <a:lnTo>
                    <a:pt x="285314" y="5003"/>
                  </a:lnTo>
                  <a:lnTo>
                    <a:pt x="339156" y="19122"/>
                  </a:lnTo>
                  <a:lnTo>
                    <a:pt x="384774" y="41022"/>
                  </a:lnTo>
                  <a:lnTo>
                    <a:pt x="420017" y="69369"/>
                  </a:lnTo>
                  <a:lnTo>
                    <a:pt x="442739" y="102826"/>
                  </a:lnTo>
                  <a:lnTo>
                    <a:pt x="450791" y="140060"/>
                  </a:lnTo>
                  <a:lnTo>
                    <a:pt x="442739" y="177294"/>
                  </a:lnTo>
                  <a:lnTo>
                    <a:pt x="420017" y="210751"/>
                  </a:lnTo>
                  <a:lnTo>
                    <a:pt x="384774" y="239098"/>
                  </a:lnTo>
                  <a:lnTo>
                    <a:pt x="339156" y="260998"/>
                  </a:lnTo>
                  <a:lnTo>
                    <a:pt x="285314" y="275117"/>
                  </a:lnTo>
                  <a:lnTo>
                    <a:pt x="225395" y="280121"/>
                  </a:lnTo>
                  <a:lnTo>
                    <a:pt x="165476" y="275117"/>
                  </a:lnTo>
                  <a:lnTo>
                    <a:pt x="111634" y="260998"/>
                  </a:lnTo>
                  <a:lnTo>
                    <a:pt x="66016" y="239098"/>
                  </a:lnTo>
                  <a:lnTo>
                    <a:pt x="30773" y="210751"/>
                  </a:lnTo>
                  <a:lnTo>
                    <a:pt x="8051" y="177294"/>
                  </a:lnTo>
                  <a:lnTo>
                    <a:pt x="0" y="140060"/>
                  </a:lnTo>
                  <a:close/>
                </a:path>
              </a:pathLst>
            </a:custGeom>
            <a:ln w="12700">
              <a:solidFill>
                <a:srgbClr val="009DD9"/>
              </a:solidFill>
            </a:ln>
          </p:spPr>
          <p:txBody>
            <a:bodyPr wrap="square" lIns="0" tIns="0" rIns="0" bIns="0" rtlCol="0"/>
            <a:lstStyle/>
            <a:p/>
          </p:txBody>
        </p:sp>
      </p:grpSp>
      <p:sp>
        <p:nvSpPr>
          <p:cNvPr id="93" name="object 93"/>
          <p:cNvSpPr txBox="1"/>
          <p:nvPr/>
        </p:nvSpPr>
        <p:spPr>
          <a:xfrm>
            <a:off x="10681393" y="4669535"/>
            <a:ext cx="771525" cy="193040"/>
          </a:xfrm>
          <a:prstGeom prst="rect">
            <a:avLst/>
          </a:prstGeom>
        </p:spPr>
        <p:txBody>
          <a:bodyPr vert="horz" wrap="square" lIns="0" tIns="12700" rIns="0" bIns="0" rtlCol="0">
            <a:spAutoFit/>
          </a:bodyPr>
          <a:lstStyle/>
          <a:p>
            <a:pPr marL="12700">
              <a:lnSpc>
                <a:spcPct val="100000"/>
              </a:lnSpc>
              <a:spcBef>
                <a:spcPts val="100"/>
              </a:spcBef>
              <a:tabLst>
                <a:tab pos="584200" algn="l"/>
              </a:tabLst>
            </a:pPr>
            <a:r>
              <a:rPr sz="1100" b="1" spc="-25" dirty="0">
                <a:solidFill>
                  <a:srgbClr val="FFFFFF"/>
                </a:solidFill>
                <a:latin typeface="Calibri"/>
                <a:cs typeface="Calibri"/>
              </a:rPr>
              <a:t>28%</a:t>
            </a:r>
            <a:r>
              <a:rPr sz="1100" b="1" dirty="0">
                <a:solidFill>
                  <a:srgbClr val="FFFFFF"/>
                </a:solidFill>
                <a:latin typeface="Calibri"/>
                <a:cs typeface="Calibri"/>
              </a:rPr>
              <a:t>	</a:t>
            </a:r>
            <a:r>
              <a:rPr sz="1100" b="1" spc="-25" dirty="0">
                <a:solidFill>
                  <a:srgbClr val="FFFFFF"/>
                </a:solidFill>
                <a:latin typeface="Calibri"/>
                <a:cs typeface="Calibri"/>
              </a:rPr>
              <a:t>8%</a:t>
            </a:r>
            <a:endParaRPr sz="1100">
              <a:latin typeface="Calibri"/>
              <a:cs typeface="Calibri"/>
            </a:endParaRPr>
          </a:p>
        </p:txBody>
      </p:sp>
      <p:sp>
        <p:nvSpPr>
          <p:cNvPr id="94" name="object 94"/>
          <p:cNvSpPr txBox="1"/>
          <p:nvPr/>
        </p:nvSpPr>
        <p:spPr>
          <a:xfrm>
            <a:off x="6237140" y="6128003"/>
            <a:ext cx="1250315" cy="147320"/>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17406D"/>
                </a:solidFill>
                <a:latin typeface="Calibri"/>
                <a:cs typeface="Calibri"/>
              </a:rPr>
              <a:t>Revenue</a:t>
            </a:r>
            <a:r>
              <a:rPr sz="800" b="1" spc="-35" dirty="0">
                <a:solidFill>
                  <a:srgbClr val="17406D"/>
                </a:solidFill>
                <a:latin typeface="Calibri"/>
                <a:cs typeface="Calibri"/>
              </a:rPr>
              <a:t> </a:t>
            </a:r>
            <a:r>
              <a:rPr sz="800" b="1" dirty="0">
                <a:solidFill>
                  <a:srgbClr val="17406D"/>
                </a:solidFill>
                <a:latin typeface="Calibri"/>
                <a:cs typeface="Calibri"/>
              </a:rPr>
              <a:t>contribution</a:t>
            </a:r>
            <a:r>
              <a:rPr sz="800" b="1" spc="-40" dirty="0">
                <a:solidFill>
                  <a:srgbClr val="17406D"/>
                </a:solidFill>
                <a:latin typeface="Calibri"/>
                <a:cs typeface="Calibri"/>
              </a:rPr>
              <a:t> </a:t>
            </a:r>
            <a:r>
              <a:rPr sz="800" b="1" spc="-10" dirty="0">
                <a:solidFill>
                  <a:srgbClr val="17406D"/>
                </a:solidFill>
                <a:latin typeface="Calibri"/>
                <a:cs typeface="Calibri"/>
              </a:rPr>
              <a:t>(FY21):</a:t>
            </a:r>
            <a:endParaRPr sz="800">
              <a:latin typeface="Calibri"/>
              <a:cs typeface="Calibri"/>
            </a:endParaRPr>
          </a:p>
        </p:txBody>
      </p:sp>
      <p:grpSp>
        <p:nvGrpSpPr>
          <p:cNvPr id="95" name="object 95"/>
          <p:cNvGrpSpPr/>
          <p:nvPr/>
        </p:nvGrpSpPr>
        <p:grpSpPr>
          <a:xfrm>
            <a:off x="7535530" y="6145201"/>
            <a:ext cx="2257425" cy="111125"/>
            <a:chOff x="7535530" y="6145201"/>
            <a:chExt cx="2257425" cy="111125"/>
          </a:xfrm>
        </p:grpSpPr>
        <p:pic>
          <p:nvPicPr>
            <p:cNvPr id="96" name="object 96"/>
            <p:cNvPicPr/>
            <p:nvPr/>
          </p:nvPicPr>
          <p:blipFill>
            <a:blip r:embed="rId25" cstate="print"/>
            <a:stretch>
              <a:fillRect/>
            </a:stretch>
          </p:blipFill>
          <p:spPr>
            <a:xfrm>
              <a:off x="7535530" y="6145201"/>
              <a:ext cx="222996" cy="110880"/>
            </a:xfrm>
            <a:prstGeom prst="rect">
              <a:avLst/>
            </a:prstGeom>
          </p:spPr>
        </p:pic>
        <p:pic>
          <p:nvPicPr>
            <p:cNvPr id="97" name="object 97"/>
            <p:cNvPicPr/>
            <p:nvPr/>
          </p:nvPicPr>
          <p:blipFill>
            <a:blip r:embed="rId26" cstate="print"/>
            <a:stretch>
              <a:fillRect/>
            </a:stretch>
          </p:blipFill>
          <p:spPr>
            <a:xfrm>
              <a:off x="9535516" y="6151551"/>
              <a:ext cx="250510" cy="98180"/>
            </a:xfrm>
            <a:prstGeom prst="rect">
              <a:avLst/>
            </a:prstGeom>
          </p:spPr>
        </p:pic>
        <p:sp>
          <p:nvSpPr>
            <p:cNvPr id="98" name="object 98"/>
            <p:cNvSpPr/>
            <p:nvPr/>
          </p:nvSpPr>
          <p:spPr>
            <a:xfrm>
              <a:off x="9535516" y="6151551"/>
              <a:ext cx="250825" cy="98425"/>
            </a:xfrm>
            <a:custGeom>
              <a:avLst/>
              <a:gdLst/>
              <a:ahLst/>
              <a:cxnLst/>
              <a:rect l="l" t="t" r="r" b="b"/>
              <a:pathLst>
                <a:path w="250825" h="98425">
                  <a:moveTo>
                    <a:pt x="0" y="49090"/>
                  </a:moveTo>
                  <a:lnTo>
                    <a:pt x="9843" y="29981"/>
                  </a:lnTo>
                  <a:lnTo>
                    <a:pt x="36686" y="14378"/>
                  </a:lnTo>
                  <a:lnTo>
                    <a:pt x="76500" y="3857"/>
                  </a:lnTo>
                  <a:lnTo>
                    <a:pt x="125255" y="0"/>
                  </a:lnTo>
                  <a:lnTo>
                    <a:pt x="174009" y="3857"/>
                  </a:lnTo>
                  <a:lnTo>
                    <a:pt x="213823" y="14378"/>
                  </a:lnTo>
                  <a:lnTo>
                    <a:pt x="240666" y="29981"/>
                  </a:lnTo>
                  <a:lnTo>
                    <a:pt x="250510" y="49090"/>
                  </a:lnTo>
                  <a:lnTo>
                    <a:pt x="240666" y="68198"/>
                  </a:lnTo>
                  <a:lnTo>
                    <a:pt x="213823" y="83801"/>
                  </a:lnTo>
                  <a:lnTo>
                    <a:pt x="174009" y="94322"/>
                  </a:lnTo>
                  <a:lnTo>
                    <a:pt x="125255" y="98180"/>
                  </a:lnTo>
                  <a:lnTo>
                    <a:pt x="76500" y="94322"/>
                  </a:lnTo>
                  <a:lnTo>
                    <a:pt x="36686" y="83801"/>
                  </a:lnTo>
                  <a:lnTo>
                    <a:pt x="9843" y="68198"/>
                  </a:lnTo>
                  <a:lnTo>
                    <a:pt x="0" y="49090"/>
                  </a:lnTo>
                  <a:close/>
                </a:path>
              </a:pathLst>
            </a:custGeom>
            <a:ln w="12700">
              <a:solidFill>
                <a:srgbClr val="009DD9"/>
              </a:solidFill>
            </a:ln>
          </p:spPr>
          <p:txBody>
            <a:bodyPr wrap="square" lIns="0" tIns="0" rIns="0" bIns="0" rtlCol="0"/>
            <a:lstStyle/>
            <a:p/>
          </p:txBody>
        </p:sp>
      </p:grpSp>
      <p:sp>
        <p:nvSpPr>
          <p:cNvPr id="99" name="object 99"/>
          <p:cNvSpPr txBox="1"/>
          <p:nvPr/>
        </p:nvSpPr>
        <p:spPr>
          <a:xfrm>
            <a:off x="7899107" y="6128003"/>
            <a:ext cx="1566545" cy="147320"/>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17406D"/>
                </a:solidFill>
                <a:latin typeface="Calibri"/>
                <a:cs typeface="Calibri"/>
              </a:rPr>
              <a:t>Operating profit </a:t>
            </a:r>
            <a:r>
              <a:rPr sz="800" b="1" spc="-10" dirty="0">
                <a:solidFill>
                  <a:srgbClr val="17406D"/>
                </a:solidFill>
                <a:latin typeface="Calibri"/>
                <a:cs typeface="Calibri"/>
              </a:rPr>
              <a:t>contribution</a:t>
            </a:r>
            <a:r>
              <a:rPr sz="800" b="1" spc="-5" dirty="0">
                <a:solidFill>
                  <a:srgbClr val="17406D"/>
                </a:solidFill>
                <a:latin typeface="Calibri"/>
                <a:cs typeface="Calibri"/>
              </a:rPr>
              <a:t> </a:t>
            </a:r>
            <a:r>
              <a:rPr sz="800" b="1" spc="-10" dirty="0">
                <a:solidFill>
                  <a:srgbClr val="17406D"/>
                </a:solidFill>
                <a:latin typeface="Calibri"/>
                <a:cs typeface="Calibri"/>
              </a:rPr>
              <a:t>(FY21):</a:t>
            </a:r>
            <a:endParaRPr sz="800">
              <a:latin typeface="Calibri"/>
              <a:cs typeface="Calibri"/>
            </a:endParaRPr>
          </a:p>
        </p:txBody>
      </p:sp>
      <p:sp>
        <p:nvSpPr>
          <p:cNvPr id="100" name="object 100"/>
          <p:cNvSpPr txBox="1"/>
          <p:nvPr/>
        </p:nvSpPr>
        <p:spPr>
          <a:xfrm>
            <a:off x="11170587" y="6421628"/>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1</a:t>
            </a:r>
            <a:endParaRPr sz="1200">
              <a:latin typeface="Calibri"/>
              <a:cs typeface="Calibri"/>
            </a:endParaRPr>
          </a:p>
        </p:txBody>
      </p:sp>
      <p:sp>
        <p:nvSpPr>
          <p:cNvPr id="101" name="object 101"/>
          <p:cNvSpPr txBox="1"/>
          <p:nvPr/>
        </p:nvSpPr>
        <p:spPr>
          <a:xfrm>
            <a:off x="664650" y="6417055"/>
            <a:ext cx="2118995" cy="162560"/>
          </a:xfrm>
          <a:prstGeom prst="rect">
            <a:avLst/>
          </a:prstGeom>
        </p:spPr>
        <p:txBody>
          <a:bodyPr vert="horz" wrap="square" lIns="0" tIns="12700" rIns="0" bIns="0" rtlCol="0">
            <a:spAutoFit/>
          </a:bodyPr>
          <a:lstStyle/>
          <a:p>
            <a:pPr marL="12700">
              <a:lnSpc>
                <a:spcPct val="100000"/>
              </a:lnSpc>
              <a:spcBef>
                <a:spcPts val="100"/>
              </a:spcBef>
            </a:pPr>
            <a:r>
              <a:rPr sz="900" i="1" dirty="0">
                <a:solidFill>
                  <a:srgbClr val="7F7F7F"/>
                </a:solidFill>
                <a:latin typeface="Calibri"/>
                <a:cs typeface="Calibri"/>
              </a:rPr>
              <a:t>Source:</a:t>
            </a:r>
            <a:r>
              <a:rPr sz="900" i="1" spc="-25" dirty="0">
                <a:solidFill>
                  <a:srgbClr val="7F7F7F"/>
                </a:solidFill>
                <a:latin typeface="Calibri"/>
                <a:cs typeface="Calibri"/>
              </a:rPr>
              <a:t> </a:t>
            </a:r>
            <a:r>
              <a:rPr sz="900" i="1" dirty="0">
                <a:solidFill>
                  <a:srgbClr val="7F7F7F"/>
                </a:solidFill>
                <a:latin typeface="Calibri"/>
                <a:cs typeface="Calibri"/>
              </a:rPr>
              <a:t>Company</a:t>
            </a:r>
            <a:r>
              <a:rPr sz="900" i="1" spc="-20" dirty="0">
                <a:solidFill>
                  <a:srgbClr val="7F7F7F"/>
                </a:solidFill>
                <a:latin typeface="Calibri"/>
                <a:cs typeface="Calibri"/>
              </a:rPr>
              <a:t> </a:t>
            </a:r>
            <a:r>
              <a:rPr sz="900" i="1" dirty="0">
                <a:solidFill>
                  <a:srgbClr val="7F7F7F"/>
                </a:solidFill>
                <a:latin typeface="Calibri"/>
                <a:cs typeface="Calibri"/>
              </a:rPr>
              <a:t>website</a:t>
            </a:r>
            <a:r>
              <a:rPr sz="900" i="1" spc="-20" dirty="0">
                <a:solidFill>
                  <a:srgbClr val="7F7F7F"/>
                </a:solidFill>
                <a:latin typeface="Calibri"/>
                <a:cs typeface="Calibri"/>
              </a:rPr>
              <a:t> </a:t>
            </a:r>
            <a:r>
              <a:rPr sz="900" i="1" dirty="0">
                <a:solidFill>
                  <a:srgbClr val="7F7F7F"/>
                </a:solidFill>
                <a:latin typeface="Calibri"/>
                <a:cs typeface="Calibri"/>
              </a:rPr>
              <a:t>and</a:t>
            </a:r>
            <a:r>
              <a:rPr sz="900" i="1" spc="-15" dirty="0">
                <a:solidFill>
                  <a:srgbClr val="7F7F7F"/>
                </a:solidFill>
                <a:latin typeface="Calibri"/>
                <a:cs typeface="Calibri"/>
              </a:rPr>
              <a:t> </a:t>
            </a:r>
            <a:r>
              <a:rPr sz="900" i="1" dirty="0">
                <a:solidFill>
                  <a:srgbClr val="7F7F7F"/>
                </a:solidFill>
                <a:latin typeface="Calibri"/>
                <a:cs typeface="Calibri"/>
              </a:rPr>
              <a:t>annual</a:t>
            </a:r>
            <a:r>
              <a:rPr sz="900" i="1" spc="-10" dirty="0">
                <a:solidFill>
                  <a:srgbClr val="7F7F7F"/>
                </a:solidFill>
                <a:latin typeface="Calibri"/>
                <a:cs typeface="Calibri"/>
              </a:rPr>
              <a:t> reports</a:t>
            </a:r>
            <a:endParaRPr sz="9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WPS Presentation</Application>
  <PresentationFormat>On-screen Show (4:3)</PresentationFormat>
  <Paragraphs>134</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SimSun</vt:lpstr>
      <vt:lpstr>Wingdings</vt:lpstr>
      <vt:lpstr>Calibri</vt:lpstr>
      <vt:lpstr>Helvetica Neue</vt:lpstr>
      <vt:lpstr>Arial MT</vt:lpstr>
      <vt:lpstr>Arial</vt:lpstr>
      <vt:lpstr>宋体-简</vt:lpstr>
      <vt:lpstr>Microsoft YaHei</vt:lpstr>
      <vt:lpstr>汉仪旗黑</vt:lpstr>
      <vt:lpstr>Arial Unicode MS</vt:lpstr>
      <vt:lpstr>Noto Sans Symbols</vt:lpstr>
      <vt:lpstr>Thonburi</vt:lpstr>
      <vt:lpstr>Office Theme</vt:lpstr>
      <vt:lpstr>SEA HARVEST: COMPANY PROFILE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HARVEST: COMPANY PROFILE</dc:title>
  <dc:creator/>
  <cp:lastModifiedBy>Fi kri</cp:lastModifiedBy>
  <cp:revision>1</cp:revision>
  <dcterms:created xsi:type="dcterms:W3CDTF">2025-01-20T06:49:58Z</dcterms:created>
  <dcterms:modified xsi:type="dcterms:W3CDTF">2025-01-20T06:49:58Z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2023-01-20T07:00:00Z</vt:filetime>
  </property>
  <property fmtid="{D5CDD505-2E9C-101B-9397-08002B2CF9AE}" pid="3" name="LastSaved">
    <vt:filetime>2025-01-20T07:00:00Z</vt:filetime>
  </property>
  <property fmtid="{D5CDD505-2E9C-101B-9397-08002B2CF9AE}" pid="4" name="Producer">
    <vt:lpwstr>macOS Version 10.15.6 (Build 19G2021) Quartz PDFContext</vt:lpwstr>
  </property>
  <property fmtid="{D5CDD505-2E9C-101B-9397-08002B2CF9AE}" pid="5" name="KSOProductBuildVer">
    <vt:lpwstr>1033-5.7.1.8093</vt:lpwstr>
  </property>
</Properties>
</file>