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notesMasterIdLst>
    <p:notesMasterId r:id="rId4"/>
  </p:notesMasterIdLst>
  <p:sldIdLst>
    <p:sldId id="1029" r:id="rId2"/>
    <p:sldId id="1265" r:id="rId3"/>
  </p:sldIdLst>
  <p:sldSz cx="9144000" cy="6858000" type="letter"/>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3B731F"/>
    <a:srgbClr val="03B1F0"/>
    <a:srgbClr val="002060"/>
    <a:srgbClr val="2A3647"/>
    <a:srgbClr val="CD1575"/>
    <a:srgbClr val="808080"/>
    <a:srgbClr val="303F52"/>
    <a:srgbClr val="E6E6E6"/>
    <a:srgbClr val="1DB7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86" autoAdjust="0"/>
    <p:restoredTop sz="95291" autoAdjust="0"/>
  </p:normalViewPr>
  <p:slideViewPr>
    <p:cSldViewPr snapToGrid="0">
      <p:cViewPr varScale="1">
        <p:scale>
          <a:sx n="128" d="100"/>
          <a:sy n="128" d="100"/>
        </p:scale>
        <p:origin x="1712" y="184"/>
      </p:cViewPr>
      <p:guideLst/>
    </p:cSldViewPr>
  </p:slideViewPr>
  <p:notesTextViewPr>
    <p:cViewPr>
      <p:scale>
        <a:sx n="300" d="100"/>
        <a:sy n="3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Revenue</c:v>
                </c:pt>
              </c:strCache>
            </c:strRef>
          </c:tx>
          <c:spPr>
            <a:solidFill>
              <a:srgbClr val="002060"/>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2017</c:v>
                </c:pt>
                <c:pt idx="1">
                  <c:v>2018</c:v>
                </c:pt>
                <c:pt idx="2">
                  <c:v>2019</c:v>
                </c:pt>
                <c:pt idx="3">
                  <c:v>2020</c:v>
                </c:pt>
                <c:pt idx="4">
                  <c:v>2021</c:v>
                </c:pt>
              </c:numCache>
            </c:numRef>
          </c:cat>
          <c:val>
            <c:numRef>
              <c:f>Sheet1!$B$2:$B$6</c:f>
              <c:numCache>
                <c:formatCode>General</c:formatCode>
                <c:ptCount val="5"/>
                <c:pt idx="0">
                  <c:v>4</c:v>
                </c:pt>
                <c:pt idx="1">
                  <c:v>8.6</c:v>
                </c:pt>
                <c:pt idx="2">
                  <c:v>9.6999999999999993</c:v>
                </c:pt>
                <c:pt idx="3">
                  <c:v>10.6</c:v>
                </c:pt>
                <c:pt idx="4">
                  <c:v>14.2</c:v>
                </c:pt>
              </c:numCache>
            </c:numRef>
          </c:val>
          <c:extLst>
            <c:ext xmlns:c16="http://schemas.microsoft.com/office/drawing/2014/chart" uri="{C3380CC4-5D6E-409C-BE32-E72D297353CC}">
              <c16:uniqueId val="{00000000-0534-5A4C-99AD-5A5C3B391F8E}"/>
            </c:ext>
          </c:extLst>
        </c:ser>
        <c:dLbls>
          <c:showLegendKey val="0"/>
          <c:showVal val="0"/>
          <c:showCatName val="0"/>
          <c:showSerName val="0"/>
          <c:showPercent val="0"/>
          <c:showBubbleSize val="0"/>
        </c:dLbls>
        <c:gapWidth val="150"/>
        <c:axId val="610168959"/>
        <c:axId val="600882223"/>
      </c:barChart>
      <c:lineChart>
        <c:grouping val="standard"/>
        <c:varyColors val="0"/>
        <c:ser>
          <c:idx val="1"/>
          <c:order val="1"/>
          <c:tx>
            <c:strRef>
              <c:f>Sheet1!$C$1</c:f>
              <c:strCache>
                <c:ptCount val="1"/>
                <c:pt idx="0">
                  <c:v>EBITDA</c:v>
                </c:pt>
              </c:strCache>
            </c:strRef>
          </c:tx>
          <c:spPr>
            <a:ln w="28575" cap="rnd">
              <a:solidFill>
                <a:srgbClr val="03B1F0"/>
              </a:solidFill>
              <a:round/>
            </a:ln>
            <a:effectLst/>
          </c:spPr>
          <c:marker>
            <c:symbol val="none"/>
          </c:marker>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2017</c:v>
                </c:pt>
                <c:pt idx="1">
                  <c:v>2018</c:v>
                </c:pt>
                <c:pt idx="2">
                  <c:v>2019</c:v>
                </c:pt>
                <c:pt idx="3">
                  <c:v>2020</c:v>
                </c:pt>
                <c:pt idx="4">
                  <c:v>2021</c:v>
                </c:pt>
              </c:numCache>
            </c:numRef>
          </c:cat>
          <c:val>
            <c:numRef>
              <c:f>Sheet1!$C$2:$C$6</c:f>
              <c:numCache>
                <c:formatCode>General</c:formatCode>
                <c:ptCount val="5"/>
                <c:pt idx="0">
                  <c:v>0.3</c:v>
                </c:pt>
                <c:pt idx="1">
                  <c:v>1.5</c:v>
                </c:pt>
                <c:pt idx="2">
                  <c:v>2.1</c:v>
                </c:pt>
                <c:pt idx="3">
                  <c:v>2.9</c:v>
                </c:pt>
                <c:pt idx="4">
                  <c:v>5.3</c:v>
                </c:pt>
              </c:numCache>
            </c:numRef>
          </c:val>
          <c:smooth val="0"/>
          <c:extLst>
            <c:ext xmlns:c16="http://schemas.microsoft.com/office/drawing/2014/chart" uri="{C3380CC4-5D6E-409C-BE32-E72D297353CC}">
              <c16:uniqueId val="{00000001-0534-5A4C-99AD-5A5C3B391F8E}"/>
            </c:ext>
          </c:extLst>
        </c:ser>
        <c:dLbls>
          <c:showLegendKey val="0"/>
          <c:showVal val="0"/>
          <c:showCatName val="0"/>
          <c:showSerName val="0"/>
          <c:showPercent val="0"/>
          <c:showBubbleSize val="0"/>
        </c:dLbls>
        <c:marker val="1"/>
        <c:smooth val="0"/>
        <c:axId val="610168959"/>
        <c:axId val="600882223"/>
      </c:lineChart>
      <c:catAx>
        <c:axId val="6101689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0882223"/>
        <c:crosses val="autoZero"/>
        <c:auto val="1"/>
        <c:lblAlgn val="ctr"/>
        <c:lblOffset val="100"/>
        <c:noMultiLvlLbl val="0"/>
      </c:catAx>
      <c:valAx>
        <c:axId val="600882223"/>
        <c:scaling>
          <c:orientation val="minMax"/>
        </c:scaling>
        <c:delete val="0"/>
        <c:axPos val="l"/>
        <c:numFmt formatCode="&quot;$&quot;#,##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101689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rgbClr val="002060"/>
              </a:solidFill>
              <a:ln w="19050">
                <a:solidFill>
                  <a:schemeClr val="lt1"/>
                </a:solidFill>
              </a:ln>
              <a:effectLst/>
            </c:spPr>
            <c:extLst>
              <c:ext xmlns:c16="http://schemas.microsoft.com/office/drawing/2014/chart" uri="{C3380CC4-5D6E-409C-BE32-E72D297353CC}">
                <c16:uniqueId val="{00000001-C4C4-994C-80BD-82795BAA1D4E}"/>
              </c:ext>
            </c:extLst>
          </c:dPt>
          <c:dPt>
            <c:idx val="1"/>
            <c:bubble3D val="0"/>
            <c:spPr>
              <a:solidFill>
                <a:srgbClr val="03B1F0"/>
              </a:solidFill>
              <a:ln w="19050">
                <a:solidFill>
                  <a:schemeClr val="lt1"/>
                </a:solidFill>
              </a:ln>
              <a:effectLst/>
            </c:spPr>
            <c:extLst>
              <c:ext xmlns:c16="http://schemas.microsoft.com/office/drawing/2014/chart" uri="{C3380CC4-5D6E-409C-BE32-E72D297353CC}">
                <c16:uniqueId val="{00000003-C4C4-994C-80BD-82795BAA1D4E}"/>
              </c:ext>
            </c:extLst>
          </c:dPt>
          <c:dPt>
            <c:idx val="2"/>
            <c:bubble3D val="0"/>
            <c:spPr>
              <a:solidFill>
                <a:srgbClr val="3B731F"/>
              </a:solidFill>
              <a:ln w="19050">
                <a:solidFill>
                  <a:schemeClr val="lt1"/>
                </a:solidFill>
              </a:ln>
              <a:effectLst/>
            </c:spPr>
            <c:extLst>
              <c:ext xmlns:c16="http://schemas.microsoft.com/office/drawing/2014/chart" uri="{C3380CC4-5D6E-409C-BE32-E72D297353CC}">
                <c16:uniqueId val="{00000005-C4C4-994C-80BD-82795BAA1D4E}"/>
              </c:ext>
            </c:extLst>
          </c:dPt>
          <c:dPt>
            <c:idx val="3"/>
            <c:bubble3D val="0"/>
            <c:spPr>
              <a:solidFill>
                <a:srgbClr val="A6A6A6"/>
              </a:solidFill>
              <a:ln w="19050">
                <a:solidFill>
                  <a:schemeClr val="lt1"/>
                </a:solidFill>
              </a:ln>
              <a:effectLst/>
            </c:spPr>
            <c:extLst>
              <c:ext xmlns:c16="http://schemas.microsoft.com/office/drawing/2014/chart" uri="{C3380CC4-5D6E-409C-BE32-E72D297353CC}">
                <c16:uniqueId val="{00000007-C4C4-994C-80BD-82795BAA1D4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The Americas</c:v>
                </c:pt>
                <c:pt idx="1">
                  <c:v>Europe</c:v>
                </c:pt>
                <c:pt idx="2">
                  <c:v>Other</c:v>
                </c:pt>
                <c:pt idx="3">
                  <c:v>Japan</c:v>
                </c:pt>
              </c:strCache>
            </c:strRef>
          </c:cat>
          <c:val>
            <c:numRef>
              <c:f>Sheet1!$B$2:$B$5</c:f>
              <c:numCache>
                <c:formatCode>General</c:formatCode>
                <c:ptCount val="4"/>
                <c:pt idx="0">
                  <c:v>0.41</c:v>
                </c:pt>
                <c:pt idx="1">
                  <c:v>0.25</c:v>
                </c:pt>
                <c:pt idx="2">
                  <c:v>0.11</c:v>
                </c:pt>
                <c:pt idx="3">
                  <c:v>0.23</c:v>
                </c:pt>
              </c:numCache>
            </c:numRef>
          </c:val>
          <c:extLst>
            <c:ext xmlns:c16="http://schemas.microsoft.com/office/drawing/2014/chart" uri="{C3380CC4-5D6E-409C-BE32-E72D297353CC}">
              <c16:uniqueId val="{00000008-C4C4-994C-80BD-82795BAA1D4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343" cy="467071"/>
          </a:xfrm>
          <a:prstGeom prst="rect">
            <a:avLst/>
          </a:prstGeom>
        </p:spPr>
        <p:txBody>
          <a:bodyPr vert="horz" lIns="93293" tIns="46647" rIns="93293" bIns="46647" rtlCol="0"/>
          <a:lstStyle>
            <a:lvl1pPr algn="l">
              <a:defRPr sz="1200"/>
            </a:lvl1pPr>
          </a:lstStyle>
          <a:p>
            <a:endParaRPr lang="en-US" dirty="0"/>
          </a:p>
        </p:txBody>
      </p:sp>
      <p:sp>
        <p:nvSpPr>
          <p:cNvPr id="3" name="Date Placeholder 2"/>
          <p:cNvSpPr>
            <a:spLocks noGrp="1"/>
          </p:cNvSpPr>
          <p:nvPr>
            <p:ph type="dt" idx="1"/>
          </p:nvPr>
        </p:nvSpPr>
        <p:spPr>
          <a:xfrm>
            <a:off x="3978133" y="0"/>
            <a:ext cx="3043343" cy="467071"/>
          </a:xfrm>
          <a:prstGeom prst="rect">
            <a:avLst/>
          </a:prstGeom>
        </p:spPr>
        <p:txBody>
          <a:bodyPr vert="horz" lIns="93293" tIns="46647" rIns="93293" bIns="46647" rtlCol="0"/>
          <a:lstStyle>
            <a:lvl1pPr algn="r">
              <a:defRPr sz="1200"/>
            </a:lvl1pPr>
          </a:lstStyle>
          <a:p>
            <a:fld id="{59F099CF-6E90-4C14-AACD-FEA21303BCE2}" type="datetimeFigureOut">
              <a:rPr lang="en-US" smtClean="0"/>
              <a:t>12/22/22</a:t>
            </a:fld>
            <a:endParaRPr lang="en-US" dirty="0"/>
          </a:p>
        </p:txBody>
      </p:sp>
      <p:sp>
        <p:nvSpPr>
          <p:cNvPr id="4" name="Slide Image Placeholder 3"/>
          <p:cNvSpPr>
            <a:spLocks noGrp="1" noRot="1" noChangeAspect="1"/>
          </p:cNvSpPr>
          <p:nvPr>
            <p:ph type="sldImg" idx="2"/>
          </p:nvPr>
        </p:nvSpPr>
        <p:spPr>
          <a:xfrm>
            <a:off x="1417638" y="1163638"/>
            <a:ext cx="4187825" cy="3141662"/>
          </a:xfrm>
          <a:prstGeom prst="rect">
            <a:avLst/>
          </a:prstGeom>
          <a:noFill/>
          <a:ln w="12700">
            <a:solidFill>
              <a:prstClr val="black"/>
            </a:solidFill>
          </a:ln>
        </p:spPr>
        <p:txBody>
          <a:bodyPr vert="horz" lIns="93293" tIns="46647" rIns="93293" bIns="46647" rtlCol="0" anchor="ctr"/>
          <a:lstStyle/>
          <a:p>
            <a:endParaRPr lang="en-US" dirty="0"/>
          </a:p>
        </p:txBody>
      </p:sp>
      <p:sp>
        <p:nvSpPr>
          <p:cNvPr id="5" name="Notes Placeholder 4"/>
          <p:cNvSpPr>
            <a:spLocks noGrp="1"/>
          </p:cNvSpPr>
          <p:nvPr>
            <p:ph type="body" sz="quarter" idx="3"/>
          </p:nvPr>
        </p:nvSpPr>
        <p:spPr>
          <a:xfrm>
            <a:off x="702311" y="4480006"/>
            <a:ext cx="5618480" cy="3665459"/>
          </a:xfrm>
          <a:prstGeom prst="rect">
            <a:avLst/>
          </a:prstGeom>
        </p:spPr>
        <p:txBody>
          <a:bodyPr vert="horz" lIns="93293" tIns="46647" rIns="93293" bIns="4664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2031"/>
            <a:ext cx="3043343" cy="467070"/>
          </a:xfrm>
          <a:prstGeom prst="rect">
            <a:avLst/>
          </a:prstGeom>
        </p:spPr>
        <p:txBody>
          <a:bodyPr vert="horz" lIns="93293" tIns="46647" rIns="93293" bIns="46647"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3" y="8842031"/>
            <a:ext cx="3043343" cy="467070"/>
          </a:xfrm>
          <a:prstGeom prst="rect">
            <a:avLst/>
          </a:prstGeom>
        </p:spPr>
        <p:txBody>
          <a:bodyPr vert="horz" lIns="93293" tIns="46647" rIns="93293" bIns="46647" rtlCol="0" anchor="b"/>
          <a:lstStyle>
            <a:lvl1pPr algn="r">
              <a:defRPr sz="1200"/>
            </a:lvl1pPr>
          </a:lstStyle>
          <a:p>
            <a:fld id="{E262F593-AD9B-4352-A2D4-D77C9B23497F}" type="slidenum">
              <a:rPr lang="en-US" smtClean="0"/>
              <a:t>‹#›</a:t>
            </a:fld>
            <a:endParaRPr lang="en-US" dirty="0"/>
          </a:p>
        </p:txBody>
      </p:sp>
    </p:spTree>
    <p:extLst>
      <p:ext uri="{BB962C8B-B14F-4D97-AF65-F5344CB8AC3E}">
        <p14:creationId xmlns:p14="http://schemas.microsoft.com/office/powerpoint/2010/main" val="944771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The strategic acquisition of Octane Fitness, which emphasizes core competencies in specialty retail and international distribution channels, is complementary to Nautilus’ strengths in the direct-to-consumer and mass merchant retail sales, however, an acquisition of Pivotal 5 would further enhance </a:t>
            </a:r>
          </a:p>
        </p:txBody>
      </p:sp>
      <p:sp>
        <p:nvSpPr>
          <p:cNvPr id="4" name="Slide Number Placeholder 3"/>
          <p:cNvSpPr>
            <a:spLocks noGrp="1"/>
          </p:cNvSpPr>
          <p:nvPr>
            <p:ph type="sldNum" sz="quarter" idx="10"/>
          </p:nvPr>
        </p:nvSpPr>
        <p:spPr/>
        <p:txBody>
          <a:bodyPr/>
          <a:lstStyle/>
          <a:p>
            <a:fld id="{E262F593-AD9B-4352-A2D4-D77C9B23497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580205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USE THIS">
    <p:spTree>
      <p:nvGrpSpPr>
        <p:cNvPr id="1" name=""/>
        <p:cNvGrpSpPr/>
        <p:nvPr/>
      </p:nvGrpSpPr>
      <p:grpSpPr>
        <a:xfrm>
          <a:off x="0" y="0"/>
          <a:ext cx="0" cy="0"/>
          <a:chOff x="0" y="0"/>
          <a:chExt cx="0" cy="0"/>
        </a:xfrm>
      </p:grpSpPr>
      <p:sp>
        <p:nvSpPr>
          <p:cNvPr id="2" name="Title 1"/>
          <p:cNvSpPr>
            <a:spLocks noGrp="1"/>
          </p:cNvSpPr>
          <p:nvPr>
            <p:ph type="title"/>
          </p:nvPr>
        </p:nvSpPr>
        <p:spPr>
          <a:xfrm>
            <a:off x="304801" y="152401"/>
            <a:ext cx="8534400" cy="533400"/>
          </a:xfrm>
        </p:spPr>
        <p:txBody>
          <a:bodyPr/>
          <a:lstStyle>
            <a:lvl1pPr marL="0" algn="l" defTabSz="914400" rtl="0" eaLnBrk="1" fontAlgn="base" latinLnBrk="0" hangingPunct="1">
              <a:spcBef>
                <a:spcPct val="0"/>
              </a:spcBef>
              <a:spcAft>
                <a:spcPct val="0"/>
              </a:spcAft>
              <a:defRPr lang="en-US" sz="1500" b="1" kern="1200" cap="all" baseline="0" dirty="0">
                <a:solidFill>
                  <a:schemeClr val="tx1"/>
                </a:solidFill>
                <a:latin typeface="+mn-lt"/>
                <a:ea typeface="Roboto Lt" pitchFamily="2" charset="0"/>
                <a:cs typeface="Helvetica" panose="020B0604020202020204" pitchFamily="34" charset="0"/>
              </a:defRPr>
            </a:lvl1pPr>
          </a:lstStyle>
          <a:p>
            <a:r>
              <a:rPr lang="en-US" dirty="0"/>
              <a:t>Click to edit Master title style</a:t>
            </a:r>
          </a:p>
        </p:txBody>
      </p:sp>
      <p:sp>
        <p:nvSpPr>
          <p:cNvPr id="6" name="Footer Placeholder 9"/>
          <p:cNvSpPr>
            <a:spLocks noGrp="1"/>
          </p:cNvSpPr>
          <p:nvPr>
            <p:ph type="ftr" sz="quarter" idx="18"/>
          </p:nvPr>
        </p:nvSpPr>
        <p:spPr>
          <a:xfrm>
            <a:off x="457200" y="6384244"/>
            <a:ext cx="8229600" cy="182562"/>
          </a:xfrm>
        </p:spPr>
        <p:txBody>
          <a:bodyPr/>
          <a:lstStyle>
            <a:lvl1pPr>
              <a:defRPr/>
            </a:lvl1pPr>
          </a:lstStyle>
          <a:p>
            <a:endParaRPr lang="en-US" dirty="0">
              <a:solidFill>
                <a:prstClr val="black">
                  <a:lumMod val="65000"/>
                  <a:lumOff val="35000"/>
                </a:prstClr>
              </a:solidFill>
            </a:endParaRPr>
          </a:p>
        </p:txBody>
      </p:sp>
      <p:sp>
        <p:nvSpPr>
          <p:cNvPr id="11" name="Text Placeholder 14"/>
          <p:cNvSpPr>
            <a:spLocks noGrp="1"/>
          </p:cNvSpPr>
          <p:nvPr>
            <p:ph type="body" sz="quarter" idx="19"/>
          </p:nvPr>
        </p:nvSpPr>
        <p:spPr>
          <a:xfrm>
            <a:off x="457200" y="914400"/>
            <a:ext cx="8229600" cy="1125583"/>
          </a:xfrm>
          <a:prstGeom prst="rect">
            <a:avLst/>
          </a:prstGeom>
        </p:spPr>
        <p:txBody>
          <a:bodyPr/>
          <a:lstStyle>
            <a:lvl1pPr marL="0" indent="0" algn="just" defTabSz="914400" rtl="0" eaLnBrk="1" fontAlgn="base" latinLnBrk="0" hangingPunct="1">
              <a:lnSpc>
                <a:spcPct val="114000"/>
              </a:lnSpc>
              <a:spcBef>
                <a:spcPts val="300"/>
              </a:spcBef>
              <a:spcAft>
                <a:spcPts val="300"/>
              </a:spcAft>
              <a:buClrTx/>
              <a:buSzPct val="100000"/>
              <a:buFont typeface="Wingdings" pitchFamily="2" charset="2"/>
              <a:buNone/>
              <a:defRPr lang="en-US" sz="1000" b="1" kern="1200" dirty="0" smtClean="0">
                <a:solidFill>
                  <a:schemeClr val="tx1"/>
                </a:solidFill>
                <a:latin typeface="+mn-lt"/>
                <a:ea typeface="Roboto Lt" pitchFamily="2" charset="0"/>
                <a:cs typeface="Helvetica" panose="020B0604020202020204" pitchFamily="34" charset="0"/>
              </a:defRPr>
            </a:lvl1pPr>
            <a:lvl2pPr marL="410779" indent="-204794" algn="just">
              <a:spcAft>
                <a:spcPts val="300"/>
              </a:spcAft>
              <a:buClrTx/>
              <a:buSzPct val="100000"/>
              <a:buFont typeface="Courier New" panose="02070309020205020404" pitchFamily="49" charset="0"/>
              <a:buChar char="o"/>
              <a:defRPr lang="en-US" sz="950" kern="1200" dirty="0" smtClean="0">
                <a:solidFill>
                  <a:schemeClr val="tx1"/>
                </a:solidFill>
                <a:latin typeface="+mn-lt"/>
                <a:ea typeface="+mn-ea"/>
                <a:cs typeface="+mn-cs"/>
              </a:defRPr>
            </a:lvl2pPr>
            <a:lvl3pPr marL="616763" indent="-171456" algn="just">
              <a:spcAft>
                <a:spcPts val="300"/>
              </a:spcAft>
              <a:buFont typeface="Courier New" panose="02070309020205020404" pitchFamily="49" charset="0"/>
              <a:buChar char="o"/>
              <a:defRPr lang="en-US" sz="900" kern="1200" dirty="0" smtClean="0">
                <a:solidFill>
                  <a:schemeClr val="tx1"/>
                </a:solidFill>
                <a:latin typeface="+mn-lt"/>
                <a:ea typeface="+mn-ea"/>
                <a:cs typeface="+mn-cs"/>
              </a:defRPr>
            </a:lvl3pPr>
          </a:lstStyle>
          <a:p>
            <a:pPr marL="204794" lvl="0" indent="-204794" algn="l" rtl="0" eaLnBrk="1" fontAlgn="base" hangingPunct="1">
              <a:lnSpc>
                <a:spcPct val="114000"/>
              </a:lnSpc>
              <a:spcBef>
                <a:spcPts val="450"/>
              </a:spcBef>
              <a:spcAft>
                <a:spcPct val="0"/>
              </a:spcAft>
              <a:buClrTx/>
              <a:buSzPct val="76000"/>
              <a:buFont typeface="Wingdings" pitchFamily="2" charset="2"/>
              <a:buChar char="§"/>
            </a:pPr>
            <a:r>
              <a:rPr lang="en-US" dirty="0"/>
              <a:t>Click to edit Master text styles</a:t>
            </a:r>
          </a:p>
          <a:p>
            <a:pPr marL="410779" lvl="1" indent="-204794" algn="l" rtl="0" eaLnBrk="1" fontAlgn="base" hangingPunct="1">
              <a:lnSpc>
                <a:spcPct val="114000"/>
              </a:lnSpc>
              <a:spcBef>
                <a:spcPts val="225"/>
              </a:spcBef>
              <a:spcAft>
                <a:spcPts val="225"/>
              </a:spcAft>
              <a:buClrTx/>
              <a:buSzPct val="76000"/>
              <a:buFont typeface="Wingdings" pitchFamily="2" charset="2"/>
              <a:buChar char="q"/>
              <a:defRPr/>
            </a:pPr>
            <a:r>
              <a:rPr lang="en-US" dirty="0"/>
              <a:t>Second level</a:t>
            </a:r>
          </a:p>
          <a:p>
            <a:pPr marL="616763" lvl="2" indent="-171456" algn="l" rtl="0" eaLnBrk="1" fontAlgn="base" hangingPunct="1">
              <a:spcBef>
                <a:spcPct val="0"/>
              </a:spcBef>
              <a:spcAft>
                <a:spcPts val="225"/>
              </a:spcAft>
              <a:buClrTx/>
              <a:buSzPct val="76000"/>
              <a:buFont typeface="Wingdings" panose="05000000000000000000" pitchFamily="2" charset="2"/>
              <a:buChar char="Ø"/>
            </a:pPr>
            <a:r>
              <a:rPr lang="en-US" dirty="0"/>
              <a:t>Third level</a:t>
            </a:r>
          </a:p>
        </p:txBody>
      </p:sp>
      <p:sp>
        <p:nvSpPr>
          <p:cNvPr id="8" name="Slide Number Placeholder 22"/>
          <p:cNvSpPr txBox="1">
            <a:spLocks/>
          </p:cNvSpPr>
          <p:nvPr userDrawn="1"/>
        </p:nvSpPr>
        <p:spPr>
          <a:xfrm>
            <a:off x="4297073" y="6556375"/>
            <a:ext cx="549853" cy="225425"/>
          </a:xfrm>
          <a:prstGeom prst="rect">
            <a:avLst/>
          </a:prstGeom>
        </p:spPr>
        <p:txBody>
          <a:bodyPr vert="horz" anchor="ctr"/>
          <a:lstStyle>
            <a:defPPr>
              <a:defRPr lang="en-US"/>
            </a:defPPr>
            <a:lvl1pPr marL="0" algn="ctr" defTabSz="914400" rtl="0" eaLnBrk="1" fontAlgn="auto" latinLnBrk="0" hangingPunct="1">
              <a:spcBef>
                <a:spcPts val="0"/>
              </a:spcBef>
              <a:spcAft>
                <a:spcPts val="0"/>
              </a:spcAft>
              <a:defRPr kumimoji="0" sz="1051"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E597324-71BB-4312-8794-C30754F659B3}"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901805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3" name="Title Placeholder 21"/>
          <p:cNvSpPr>
            <a:spLocks noGrp="1"/>
          </p:cNvSpPr>
          <p:nvPr>
            <p:ph type="title"/>
          </p:nvPr>
        </p:nvSpPr>
        <p:spPr bwMode="auto">
          <a:xfrm>
            <a:off x="228601" y="152401"/>
            <a:ext cx="8610600"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5" name="Footer Placeholder 9"/>
          <p:cNvSpPr>
            <a:spLocks noGrp="1"/>
          </p:cNvSpPr>
          <p:nvPr>
            <p:ph type="ftr" sz="quarter" idx="3"/>
          </p:nvPr>
        </p:nvSpPr>
        <p:spPr>
          <a:xfrm>
            <a:off x="304801" y="6294440"/>
            <a:ext cx="8534400" cy="182562"/>
          </a:xfrm>
          <a:prstGeom prst="rect">
            <a:avLst/>
          </a:prstGeom>
        </p:spPr>
        <p:txBody>
          <a:bodyPr vert="horz" lIns="91440" tIns="45720" rIns="91440" bIns="45720" rtlCol="0" anchor="ctr"/>
          <a:lstStyle>
            <a:lvl1pPr algn="l" fontAlgn="auto">
              <a:spcBef>
                <a:spcPts val="0"/>
              </a:spcBef>
              <a:spcAft>
                <a:spcPts val="0"/>
              </a:spcAft>
              <a:defRPr sz="675" i="1">
                <a:solidFill>
                  <a:schemeClr val="tx1">
                    <a:lumMod val="65000"/>
                    <a:lumOff val="35000"/>
                  </a:schemeClr>
                </a:solidFill>
                <a:latin typeface="+mn-lt"/>
              </a:defRPr>
            </a:lvl1pPr>
          </a:lstStyle>
          <a:p>
            <a:endParaRPr lang="en-US" dirty="0">
              <a:solidFill>
                <a:prstClr val="black">
                  <a:lumMod val="65000"/>
                  <a:lumOff val="35000"/>
                </a:prstClr>
              </a:solidFill>
            </a:endParaRPr>
          </a:p>
        </p:txBody>
      </p:sp>
      <p:sp>
        <p:nvSpPr>
          <p:cNvPr id="6" name="Rectangle 5"/>
          <p:cNvSpPr>
            <a:spLocks noChangeArrowheads="1"/>
          </p:cNvSpPr>
          <p:nvPr userDrawn="1"/>
        </p:nvSpPr>
        <p:spPr bwMode="auto">
          <a:xfrm>
            <a:off x="319881" y="685801"/>
            <a:ext cx="8504238" cy="8573"/>
          </a:xfrm>
          <a:prstGeom prst="rect">
            <a:avLst/>
          </a:prstGeom>
          <a:solidFill>
            <a:schemeClr val="tx1"/>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50000"/>
              </a:spcBef>
              <a:buClr>
                <a:prstClr val="white"/>
              </a:buClr>
              <a:buSzPct val="80000"/>
              <a:buFont typeface="Wingdings" pitchFamily="2" charset="2"/>
              <a:buNone/>
              <a:defRPr/>
            </a:pPr>
            <a:endParaRPr lang="en-US" sz="1350" dirty="0">
              <a:solidFill>
                <a:srgbClr val="000000"/>
              </a:solidFill>
            </a:endParaRPr>
          </a:p>
        </p:txBody>
      </p:sp>
      <p:sp>
        <p:nvSpPr>
          <p:cNvPr id="8" name="Slide Number Placeholder 22"/>
          <p:cNvSpPr>
            <a:spLocks noGrp="1"/>
          </p:cNvSpPr>
          <p:nvPr>
            <p:ph type="sldNum" sz="quarter" idx="4"/>
          </p:nvPr>
        </p:nvSpPr>
        <p:spPr>
          <a:xfrm>
            <a:off x="4326346" y="6556375"/>
            <a:ext cx="491306" cy="225425"/>
          </a:xfrm>
          <a:prstGeom prst="rect">
            <a:avLst/>
          </a:prstGeom>
        </p:spPr>
        <p:txBody>
          <a:bodyPr vert="horz" anchor="ctr"/>
          <a:lstStyle>
            <a:lvl1pPr algn="ctr" eaLnBrk="1" fontAlgn="auto" latinLnBrk="0" hangingPunct="1">
              <a:spcBef>
                <a:spcPts val="0"/>
              </a:spcBef>
              <a:spcAft>
                <a:spcPts val="0"/>
              </a:spcAft>
              <a:defRPr kumimoji="0" sz="1051" smtClean="0">
                <a:solidFill>
                  <a:schemeClr val="tx1"/>
                </a:solidFill>
                <a:latin typeface="+mn-lt"/>
              </a:defRPr>
            </a:lvl1pPr>
          </a:lstStyle>
          <a:p>
            <a:pPr>
              <a:defRPr/>
            </a:pPr>
            <a:fld id="{0E597324-71BB-4312-8794-C30754F659B3}" type="slidenum">
              <a:rPr lang="en-US" smtClean="0">
                <a:solidFill>
                  <a:srgbClr val="000000"/>
                </a:solidFill>
              </a:rPr>
              <a:pPr>
                <a:defRPr/>
              </a:pPr>
              <a:t>‹#›</a:t>
            </a:fld>
            <a:endParaRPr lang="en-US" dirty="0">
              <a:solidFill>
                <a:srgbClr val="000000"/>
              </a:solidFill>
            </a:endParaRPr>
          </a:p>
        </p:txBody>
      </p:sp>
      <p:pic>
        <p:nvPicPr>
          <p:cNvPr id="14" name="Picture 4">
            <a:extLst>
              <a:ext uri="{FF2B5EF4-FFF2-40B4-BE49-F238E27FC236}">
                <a16:creationId xmlns:a16="http://schemas.microsoft.com/office/drawing/2014/main" id="{3A55EE3D-15BB-427A-83D4-3C555B1D7AF4}"/>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02415" y="260918"/>
            <a:ext cx="1196954" cy="323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9800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21"/>
          <p:cNvSpPr>
            <a:spLocks noGrp="1"/>
          </p:cNvSpPr>
          <p:nvPr>
            <p:ph type="title"/>
          </p:nvPr>
        </p:nvSpPr>
        <p:spPr bwMode="auto">
          <a:xfrm>
            <a:off x="228601" y="152401"/>
            <a:ext cx="8610600"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28" name="Text Placeholder 12"/>
          <p:cNvSpPr>
            <a:spLocks noGrp="1"/>
          </p:cNvSpPr>
          <p:nvPr>
            <p:ph type="body" idx="1"/>
          </p:nvPr>
        </p:nvSpPr>
        <p:spPr bwMode="auto">
          <a:xfrm>
            <a:off x="304801" y="838200"/>
            <a:ext cx="85344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marL="410779" lvl="1" indent="-204794" algn="l" rtl="0" eaLnBrk="1" fontAlgn="base" hangingPunct="1">
              <a:lnSpc>
                <a:spcPct val="114000"/>
              </a:lnSpc>
              <a:spcBef>
                <a:spcPts val="225"/>
              </a:spcBef>
              <a:spcAft>
                <a:spcPts val="225"/>
              </a:spcAft>
              <a:buClrTx/>
              <a:buSzPct val="76000"/>
              <a:buFont typeface="Wingdings" pitchFamily="2" charset="2"/>
              <a:buChar char="q"/>
              <a:defRPr/>
            </a:pPr>
            <a:r>
              <a:rPr lang="en-US" dirty="0"/>
              <a:t>Second level</a:t>
            </a:r>
          </a:p>
          <a:p>
            <a:pPr lvl="2"/>
            <a:r>
              <a:rPr lang="en-US" dirty="0"/>
              <a:t>Third level</a:t>
            </a:r>
          </a:p>
        </p:txBody>
      </p:sp>
      <p:sp>
        <p:nvSpPr>
          <p:cNvPr id="10" name="Footer Placeholder 9"/>
          <p:cNvSpPr>
            <a:spLocks noGrp="1"/>
          </p:cNvSpPr>
          <p:nvPr>
            <p:ph type="ftr" sz="quarter" idx="3"/>
          </p:nvPr>
        </p:nvSpPr>
        <p:spPr>
          <a:xfrm>
            <a:off x="304801" y="6294440"/>
            <a:ext cx="8534400" cy="182562"/>
          </a:xfrm>
          <a:prstGeom prst="rect">
            <a:avLst/>
          </a:prstGeom>
        </p:spPr>
        <p:txBody>
          <a:bodyPr vert="horz" lIns="91440" tIns="45720" rIns="91440" bIns="45720" rtlCol="0" anchor="ctr"/>
          <a:lstStyle>
            <a:lvl1pPr algn="l" fontAlgn="auto">
              <a:spcBef>
                <a:spcPts val="0"/>
              </a:spcBef>
              <a:spcAft>
                <a:spcPts val="0"/>
              </a:spcAft>
              <a:defRPr sz="675" i="1">
                <a:solidFill>
                  <a:schemeClr val="tx1">
                    <a:lumMod val="65000"/>
                    <a:lumOff val="35000"/>
                  </a:schemeClr>
                </a:solidFill>
                <a:latin typeface="+mn-lt"/>
              </a:defRPr>
            </a:lvl1pPr>
          </a:lstStyle>
          <a:p>
            <a:endParaRPr lang="en-US" dirty="0">
              <a:solidFill>
                <a:prstClr val="black">
                  <a:lumMod val="65000"/>
                  <a:lumOff val="35000"/>
                </a:prstClr>
              </a:solidFill>
            </a:endParaRPr>
          </a:p>
        </p:txBody>
      </p:sp>
      <p:sp>
        <p:nvSpPr>
          <p:cNvPr id="16" name="Rectangle 15"/>
          <p:cNvSpPr>
            <a:spLocks noChangeArrowheads="1"/>
          </p:cNvSpPr>
          <p:nvPr/>
        </p:nvSpPr>
        <p:spPr bwMode="auto">
          <a:xfrm>
            <a:off x="319881" y="685801"/>
            <a:ext cx="8504238" cy="8573"/>
          </a:xfrm>
          <a:prstGeom prst="rect">
            <a:avLst/>
          </a:prstGeom>
          <a:solidFill>
            <a:schemeClr val="tx1"/>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50000"/>
              </a:spcBef>
              <a:buClr>
                <a:prstClr val="white"/>
              </a:buClr>
              <a:buSzPct val="80000"/>
              <a:buFont typeface="Wingdings" pitchFamily="2" charset="2"/>
              <a:buNone/>
              <a:defRPr/>
            </a:pPr>
            <a:endParaRPr lang="en-US" sz="1350" dirty="0">
              <a:solidFill>
                <a:srgbClr val="000000"/>
              </a:solidFill>
            </a:endParaRPr>
          </a:p>
        </p:txBody>
      </p:sp>
      <p:sp>
        <p:nvSpPr>
          <p:cNvPr id="13" name="Slide Number Placeholder 22"/>
          <p:cNvSpPr>
            <a:spLocks noGrp="1"/>
          </p:cNvSpPr>
          <p:nvPr>
            <p:ph type="sldNum" sz="quarter" idx="4"/>
          </p:nvPr>
        </p:nvSpPr>
        <p:spPr>
          <a:xfrm>
            <a:off x="4326346" y="6556375"/>
            <a:ext cx="491306" cy="225425"/>
          </a:xfrm>
          <a:prstGeom prst="rect">
            <a:avLst/>
          </a:prstGeom>
        </p:spPr>
        <p:txBody>
          <a:bodyPr vert="horz" anchor="ctr"/>
          <a:lstStyle>
            <a:lvl1pPr algn="ctr" eaLnBrk="1" fontAlgn="auto" latinLnBrk="0" hangingPunct="1">
              <a:spcBef>
                <a:spcPts val="0"/>
              </a:spcBef>
              <a:spcAft>
                <a:spcPts val="0"/>
              </a:spcAft>
              <a:defRPr kumimoji="0" sz="1051" smtClean="0">
                <a:solidFill>
                  <a:schemeClr val="tx1"/>
                </a:solidFill>
                <a:latin typeface="+mn-lt"/>
              </a:defRPr>
            </a:lvl1pPr>
          </a:lstStyle>
          <a:p>
            <a:pPr>
              <a:defRPr/>
            </a:pPr>
            <a:fld id="{0E597324-71BB-4312-8794-C30754F659B3}" type="slidenum">
              <a:rPr lang="en-US" smtClean="0">
                <a:solidFill>
                  <a:srgbClr val="000000"/>
                </a:solidFill>
              </a:rPr>
              <a:pPr>
                <a:defRPr/>
              </a:pPr>
              <a:t>‹#›</a:t>
            </a:fld>
            <a:endParaRPr lang="en-US" dirty="0">
              <a:solidFill>
                <a:srgbClr val="000000"/>
              </a:solidFill>
            </a:endParaRPr>
          </a:p>
        </p:txBody>
      </p:sp>
      <p:pic>
        <p:nvPicPr>
          <p:cNvPr id="6" name="Picture 5" descr="Text, logo&#10;&#10;Description automatically generated">
            <a:extLst>
              <a:ext uri="{FF2B5EF4-FFF2-40B4-BE49-F238E27FC236}">
                <a16:creationId xmlns:a16="http://schemas.microsoft.com/office/drawing/2014/main" id="{146F02E6-416A-BC5D-D33C-7AB17E376F6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74634" y="-904401"/>
            <a:ext cx="3180397" cy="3180397"/>
          </a:xfrm>
          <a:prstGeom prst="rect">
            <a:avLst/>
          </a:prstGeom>
        </p:spPr>
      </p:pic>
    </p:spTree>
    <p:extLst>
      <p:ext uri="{BB962C8B-B14F-4D97-AF65-F5344CB8AC3E}">
        <p14:creationId xmlns:p14="http://schemas.microsoft.com/office/powerpoint/2010/main" val="686480307"/>
      </p:ext>
    </p:extLst>
  </p:cSld>
  <p:clrMap bg1="lt1" tx1="dk1" bg2="lt2" tx2="dk2" accent1="accent1" accent2="accent2" accent3="accent3" accent4="accent4" accent5="accent5" accent6="accent6" hlink="hlink" folHlink="folHlink"/>
  <p:sldLayoutIdLst>
    <p:sldLayoutId id="2147483813" r:id="rId1"/>
    <p:sldLayoutId id="2147484331" r:id="rId2"/>
  </p:sldLayoutIdLst>
  <p:txStyles>
    <p:titleStyle>
      <a:lvl1pPr marL="0" algn="l" defTabSz="914400" rtl="0" eaLnBrk="1" fontAlgn="base" latinLnBrk="0" hangingPunct="1">
        <a:spcBef>
          <a:spcPct val="0"/>
        </a:spcBef>
        <a:spcAft>
          <a:spcPct val="0"/>
        </a:spcAft>
        <a:defRPr lang="en-US" sz="1500" b="0" kern="1200" cap="all" baseline="0" dirty="0" smtClean="0">
          <a:solidFill>
            <a:schemeClr val="tx1"/>
          </a:solidFill>
          <a:latin typeface="+mn-lt"/>
          <a:ea typeface="+mj-ea"/>
          <a:cs typeface="Helvetica" panose="020B0604020202020204" pitchFamily="34" charset="0"/>
        </a:defRPr>
      </a:lvl1pPr>
      <a:lvl2pPr algn="l" rtl="0" eaLnBrk="1" fontAlgn="base" hangingPunct="1">
        <a:spcBef>
          <a:spcPct val="0"/>
        </a:spcBef>
        <a:spcAft>
          <a:spcPct val="0"/>
        </a:spcAft>
        <a:defRPr sz="1800">
          <a:solidFill>
            <a:srgbClr val="2A3647"/>
          </a:solidFill>
          <a:latin typeface="Cambria" pitchFamily="18" charset="0"/>
        </a:defRPr>
      </a:lvl2pPr>
      <a:lvl3pPr algn="l" rtl="0" eaLnBrk="1" fontAlgn="base" hangingPunct="1">
        <a:spcBef>
          <a:spcPct val="0"/>
        </a:spcBef>
        <a:spcAft>
          <a:spcPct val="0"/>
        </a:spcAft>
        <a:defRPr sz="1800">
          <a:solidFill>
            <a:srgbClr val="2A3647"/>
          </a:solidFill>
          <a:latin typeface="Cambria" pitchFamily="18" charset="0"/>
        </a:defRPr>
      </a:lvl3pPr>
      <a:lvl4pPr algn="l" rtl="0" eaLnBrk="1" fontAlgn="base" hangingPunct="1">
        <a:spcBef>
          <a:spcPct val="0"/>
        </a:spcBef>
        <a:spcAft>
          <a:spcPct val="0"/>
        </a:spcAft>
        <a:defRPr sz="1800">
          <a:solidFill>
            <a:srgbClr val="2A3647"/>
          </a:solidFill>
          <a:latin typeface="Cambria" pitchFamily="18" charset="0"/>
        </a:defRPr>
      </a:lvl4pPr>
      <a:lvl5pPr algn="l" rtl="0" eaLnBrk="1" fontAlgn="base" hangingPunct="1">
        <a:spcBef>
          <a:spcPct val="0"/>
        </a:spcBef>
        <a:spcAft>
          <a:spcPct val="0"/>
        </a:spcAft>
        <a:defRPr sz="1800">
          <a:solidFill>
            <a:srgbClr val="2A3647"/>
          </a:solidFill>
          <a:latin typeface="Cambria" pitchFamily="18" charset="0"/>
        </a:defRPr>
      </a:lvl5pPr>
      <a:lvl6pPr marL="342911" algn="l" rtl="0" eaLnBrk="1" fontAlgn="base" hangingPunct="1">
        <a:spcBef>
          <a:spcPct val="0"/>
        </a:spcBef>
        <a:spcAft>
          <a:spcPct val="0"/>
        </a:spcAft>
        <a:defRPr sz="1800">
          <a:solidFill>
            <a:schemeClr val="tx2"/>
          </a:solidFill>
          <a:latin typeface="Cambria" pitchFamily="18" charset="0"/>
        </a:defRPr>
      </a:lvl6pPr>
      <a:lvl7pPr marL="685821" algn="l" rtl="0" eaLnBrk="1" fontAlgn="base" hangingPunct="1">
        <a:spcBef>
          <a:spcPct val="0"/>
        </a:spcBef>
        <a:spcAft>
          <a:spcPct val="0"/>
        </a:spcAft>
        <a:defRPr sz="1800">
          <a:solidFill>
            <a:schemeClr val="tx2"/>
          </a:solidFill>
          <a:latin typeface="Cambria" pitchFamily="18" charset="0"/>
        </a:defRPr>
      </a:lvl7pPr>
      <a:lvl8pPr marL="1028732" algn="l" rtl="0" eaLnBrk="1" fontAlgn="base" hangingPunct="1">
        <a:spcBef>
          <a:spcPct val="0"/>
        </a:spcBef>
        <a:spcAft>
          <a:spcPct val="0"/>
        </a:spcAft>
        <a:defRPr sz="1800">
          <a:solidFill>
            <a:schemeClr val="tx2"/>
          </a:solidFill>
          <a:latin typeface="Cambria" pitchFamily="18" charset="0"/>
        </a:defRPr>
      </a:lvl8pPr>
      <a:lvl9pPr marL="1371643" algn="l" rtl="0" eaLnBrk="1" fontAlgn="base" hangingPunct="1">
        <a:spcBef>
          <a:spcPct val="0"/>
        </a:spcBef>
        <a:spcAft>
          <a:spcPct val="0"/>
        </a:spcAft>
        <a:defRPr sz="1800">
          <a:solidFill>
            <a:schemeClr val="tx2"/>
          </a:solidFill>
          <a:latin typeface="Cambria" pitchFamily="18" charset="0"/>
        </a:defRPr>
      </a:lvl9pPr>
    </p:titleStyle>
    <p:bodyStyle>
      <a:lvl1pPr marL="204794" indent="-204794" algn="l" rtl="0" eaLnBrk="1" fontAlgn="base" hangingPunct="1">
        <a:lnSpc>
          <a:spcPct val="114000"/>
        </a:lnSpc>
        <a:spcBef>
          <a:spcPts val="900"/>
        </a:spcBef>
        <a:spcAft>
          <a:spcPct val="0"/>
        </a:spcAft>
        <a:buClrTx/>
        <a:buSzPct val="100000"/>
        <a:buFont typeface="Wingdings" pitchFamily="2" charset="2"/>
        <a:buChar char="§"/>
        <a:defRPr sz="788" kern="1200">
          <a:solidFill>
            <a:schemeClr val="tx1"/>
          </a:solidFill>
          <a:latin typeface="+mn-lt"/>
          <a:ea typeface="+mn-ea"/>
          <a:cs typeface="+mn-cs"/>
        </a:defRPr>
      </a:lvl1pPr>
      <a:lvl2pPr marL="410779" indent="-204794" algn="l" rtl="0" eaLnBrk="1" fontAlgn="base" hangingPunct="1">
        <a:lnSpc>
          <a:spcPct val="114000"/>
        </a:lnSpc>
        <a:spcBef>
          <a:spcPts val="225"/>
        </a:spcBef>
        <a:spcAft>
          <a:spcPts val="225"/>
        </a:spcAft>
        <a:buClrTx/>
        <a:buSzPct val="76000"/>
        <a:buFont typeface="Wingdings" pitchFamily="2" charset="2"/>
        <a:buChar char="q"/>
        <a:defRPr lang="en-US" sz="713" kern="1200" dirty="0" smtClean="0">
          <a:solidFill>
            <a:schemeClr val="tx1"/>
          </a:solidFill>
          <a:latin typeface="+mn-lt"/>
          <a:ea typeface="+mn-ea"/>
          <a:cs typeface="+mn-cs"/>
        </a:defRPr>
      </a:lvl2pPr>
      <a:lvl3pPr marL="616763" indent="-171456" algn="l" rtl="0" eaLnBrk="1" fontAlgn="base" hangingPunct="1">
        <a:spcBef>
          <a:spcPct val="0"/>
        </a:spcBef>
        <a:spcAft>
          <a:spcPts val="225"/>
        </a:spcAft>
        <a:buClrTx/>
        <a:buSzPct val="76000"/>
        <a:buFont typeface="Wingdings" panose="05000000000000000000" pitchFamily="2" charset="2"/>
        <a:buChar char="Ø"/>
        <a:defRPr sz="675" kern="1200">
          <a:solidFill>
            <a:schemeClr val="tx1"/>
          </a:solidFill>
          <a:latin typeface="+mn-lt"/>
          <a:ea typeface="+mn-ea"/>
          <a:cs typeface="+mn-cs"/>
        </a:defRPr>
      </a:lvl3pPr>
      <a:lvl4pPr marL="822748" indent="-171456" algn="l" rtl="0" eaLnBrk="1" fontAlgn="base" hangingPunct="1">
        <a:spcBef>
          <a:spcPts val="225"/>
        </a:spcBef>
        <a:spcAft>
          <a:spcPts val="225"/>
        </a:spcAft>
        <a:buClr>
          <a:srgbClr val="797951"/>
        </a:buClr>
        <a:buSzPct val="70000"/>
        <a:buFont typeface="Wingdings" pitchFamily="2" charset="2"/>
        <a:buChar char=""/>
        <a:defRPr sz="825" kern="1200">
          <a:solidFill>
            <a:schemeClr val="tx1"/>
          </a:solidFill>
          <a:latin typeface="+mn-lt"/>
          <a:ea typeface="+mn-ea"/>
          <a:cs typeface="+mn-cs"/>
        </a:defRPr>
      </a:lvl4pPr>
      <a:lvl5pPr marL="1028732" indent="-171456" algn="l" rtl="0" eaLnBrk="1" fontAlgn="base" hangingPunct="1">
        <a:spcBef>
          <a:spcPts val="225"/>
        </a:spcBef>
        <a:spcAft>
          <a:spcPts val="225"/>
        </a:spcAft>
        <a:buClr>
          <a:schemeClr val="accent2"/>
        </a:buClr>
        <a:buSzPct val="70000"/>
        <a:buFont typeface="Wingdings" pitchFamily="2" charset="2"/>
        <a:buChar char="Ø"/>
        <a:defRPr sz="825" i="1" kern="1200">
          <a:solidFill>
            <a:schemeClr val="tx1"/>
          </a:solidFill>
          <a:latin typeface="+mn-lt"/>
          <a:ea typeface="+mn-ea"/>
          <a:cs typeface="+mn-cs"/>
        </a:defRPr>
      </a:lvl5pPr>
      <a:lvl6pPr marL="1234479" indent="-137165"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43" indent="-137165"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807" indent="-137165"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71" indent="-137165"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11" algn="l" rtl="0" eaLnBrk="1" latinLnBrk="0" hangingPunct="1">
        <a:defRPr kumimoji="0" kern="1200">
          <a:solidFill>
            <a:schemeClr val="tx1"/>
          </a:solidFill>
          <a:latin typeface="+mn-lt"/>
          <a:ea typeface="+mn-ea"/>
          <a:cs typeface="+mn-cs"/>
        </a:defRPr>
      </a:lvl2pPr>
      <a:lvl3pPr marL="685821" algn="l" rtl="0" eaLnBrk="1" latinLnBrk="0" hangingPunct="1">
        <a:defRPr kumimoji="0" kern="1200">
          <a:solidFill>
            <a:schemeClr val="tx1"/>
          </a:solidFill>
          <a:latin typeface="+mn-lt"/>
          <a:ea typeface="+mn-ea"/>
          <a:cs typeface="+mn-cs"/>
        </a:defRPr>
      </a:lvl3pPr>
      <a:lvl4pPr marL="1028732" algn="l" rtl="0" eaLnBrk="1" latinLnBrk="0" hangingPunct="1">
        <a:defRPr kumimoji="0" kern="1200">
          <a:solidFill>
            <a:schemeClr val="tx1"/>
          </a:solidFill>
          <a:latin typeface="+mn-lt"/>
          <a:ea typeface="+mn-ea"/>
          <a:cs typeface="+mn-cs"/>
        </a:defRPr>
      </a:lvl4pPr>
      <a:lvl5pPr marL="1371643" algn="l" rtl="0" eaLnBrk="1" latinLnBrk="0" hangingPunct="1">
        <a:defRPr kumimoji="0" kern="1200">
          <a:solidFill>
            <a:schemeClr val="tx1"/>
          </a:solidFill>
          <a:latin typeface="+mn-lt"/>
          <a:ea typeface="+mn-ea"/>
          <a:cs typeface="+mn-cs"/>
        </a:defRPr>
      </a:lvl5pPr>
      <a:lvl6pPr marL="1714553" algn="l" rtl="0" eaLnBrk="1" latinLnBrk="0" hangingPunct="1">
        <a:defRPr kumimoji="0" kern="1200">
          <a:solidFill>
            <a:schemeClr val="tx1"/>
          </a:solidFill>
          <a:latin typeface="+mn-lt"/>
          <a:ea typeface="+mn-ea"/>
          <a:cs typeface="+mn-cs"/>
        </a:defRPr>
      </a:lvl6pPr>
      <a:lvl7pPr marL="2057464" algn="l" rtl="0" eaLnBrk="1" latinLnBrk="0" hangingPunct="1">
        <a:defRPr kumimoji="0" kern="1200">
          <a:solidFill>
            <a:schemeClr val="tx1"/>
          </a:solidFill>
          <a:latin typeface="+mn-lt"/>
          <a:ea typeface="+mn-ea"/>
          <a:cs typeface="+mn-cs"/>
        </a:defRPr>
      </a:lvl7pPr>
      <a:lvl8pPr marL="2400375" algn="l" rtl="0" eaLnBrk="1" latinLnBrk="0" hangingPunct="1">
        <a:defRPr kumimoji="0" kern="1200">
          <a:solidFill>
            <a:schemeClr val="tx1"/>
          </a:solidFill>
          <a:latin typeface="+mn-lt"/>
          <a:ea typeface="+mn-ea"/>
          <a:cs typeface="+mn-cs"/>
        </a:defRPr>
      </a:lvl8pPr>
      <a:lvl9pPr marL="2743286"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BDE1C34-4C1F-0F76-7914-30AE355BAF2F}"/>
              </a:ext>
            </a:extLst>
          </p:cNvPr>
          <p:cNvSpPr>
            <a:spLocks noGrp="1"/>
          </p:cNvSpPr>
          <p:nvPr>
            <p:ph type="title"/>
          </p:nvPr>
        </p:nvSpPr>
        <p:spPr/>
        <p:txBody>
          <a:bodyPr/>
          <a:lstStyle/>
          <a:p>
            <a:r>
              <a:rPr lang="en-GB" sz="1800" dirty="0">
                <a:latin typeface="Arial" panose="020B0604020202020204" pitchFamily="34" charset="0"/>
                <a:cs typeface="Arial" panose="020B0604020202020204" pitchFamily="34" charset="0"/>
              </a:rPr>
              <a:t>Nintendo | </a:t>
            </a:r>
            <a:r>
              <a:rPr lang="en-GB" sz="1800" b="0" dirty="0">
                <a:latin typeface="Arial" panose="020B0604020202020204" pitchFamily="34" charset="0"/>
                <a:cs typeface="Arial" panose="020B0604020202020204" pitchFamily="34" charset="0"/>
              </a:rPr>
              <a:t>Company profile</a:t>
            </a:r>
            <a:endParaRPr lang="en-US" sz="1800" dirty="0"/>
          </a:p>
        </p:txBody>
      </p:sp>
      <p:sp>
        <p:nvSpPr>
          <p:cNvPr id="3" name="TextBox 2">
            <a:extLst>
              <a:ext uri="{FF2B5EF4-FFF2-40B4-BE49-F238E27FC236}">
                <a16:creationId xmlns:a16="http://schemas.microsoft.com/office/drawing/2014/main" id="{DAA7F870-D94C-9856-E9CC-A83F184FAB37}"/>
              </a:ext>
            </a:extLst>
          </p:cNvPr>
          <p:cNvSpPr txBox="1"/>
          <p:nvPr/>
        </p:nvSpPr>
        <p:spPr>
          <a:xfrm>
            <a:off x="4613910" y="1199834"/>
            <a:ext cx="4370070" cy="1785104"/>
          </a:xfrm>
          <a:prstGeom prst="rect">
            <a:avLst/>
          </a:prstGeom>
          <a:noFill/>
        </p:spPr>
        <p:txBody>
          <a:bodyPr wrap="square" rtlCol="0">
            <a:spAutoFit/>
          </a:bodyPr>
          <a:lstStyle/>
          <a:p>
            <a:pPr marL="285750" indent="-285750">
              <a:buFont typeface="Arial" panose="020B0604020202020204" pitchFamily="34" charset="0"/>
              <a:buChar char="•"/>
            </a:pPr>
            <a:r>
              <a:rPr lang="en-US" sz="1000" dirty="0"/>
              <a:t>Nintendo Co., Ltd. (“Nintendo” or the “Company”) is one of the largest entertainment companies in the world</a:t>
            </a:r>
          </a:p>
          <a:p>
            <a:pPr marL="285750" indent="-285750">
              <a:buFont typeface="Arial" panose="020B0604020202020204" pitchFamily="34" charset="0"/>
              <a:buChar char="•"/>
            </a:pPr>
            <a:r>
              <a:rPr lang="en-US" sz="1000" dirty="0"/>
              <a:t>The company designs, manufactures and sells video game hardware and software as well as playing cards and other toys </a:t>
            </a:r>
          </a:p>
          <a:p>
            <a:pPr marL="285750" indent="-285750">
              <a:buFont typeface="Arial" panose="020B0604020202020204" pitchFamily="34" charset="0"/>
              <a:buChar char="•"/>
            </a:pPr>
            <a:r>
              <a:rPr lang="en-US" sz="1000" dirty="0"/>
              <a:t>The company’s major markets include the handheld system, home console, and smart-device (mobile) gaming markets</a:t>
            </a:r>
          </a:p>
          <a:p>
            <a:pPr marL="285750" indent="-285750">
              <a:buFont typeface="Arial" panose="020B0604020202020204" pitchFamily="34" charset="0"/>
              <a:buChar char="•"/>
            </a:pPr>
            <a:r>
              <a:rPr lang="en-US" sz="1000" dirty="0"/>
              <a:t>For nearly 40 years, Nintendo has been a visionary pioneer in the consumer electronics industry, successfully developing and launching such product innovations as: the Game Boy, the Nintendo Entertainment System (NES), the Super Nintendo Entertainment System (Super NES), the Nintendo 64, the Nintendo GameCube, the Wii, and the Nintendo Switch</a:t>
            </a:r>
          </a:p>
        </p:txBody>
      </p:sp>
      <p:sp>
        <p:nvSpPr>
          <p:cNvPr id="4" name="TextBox 3">
            <a:extLst>
              <a:ext uri="{FF2B5EF4-FFF2-40B4-BE49-F238E27FC236}">
                <a16:creationId xmlns:a16="http://schemas.microsoft.com/office/drawing/2014/main" id="{0AAE8A2C-7C01-0299-C59D-F0B18C1A880F}"/>
              </a:ext>
            </a:extLst>
          </p:cNvPr>
          <p:cNvSpPr txBox="1"/>
          <p:nvPr/>
        </p:nvSpPr>
        <p:spPr>
          <a:xfrm>
            <a:off x="4613910" y="892057"/>
            <a:ext cx="2446020" cy="307777"/>
          </a:xfrm>
          <a:prstGeom prst="rect">
            <a:avLst/>
          </a:prstGeom>
          <a:noFill/>
        </p:spPr>
        <p:txBody>
          <a:bodyPr wrap="square" rtlCol="0">
            <a:spAutoFit/>
          </a:bodyPr>
          <a:lstStyle/>
          <a:p>
            <a:r>
              <a:rPr lang="en-US" sz="1400" b="1" dirty="0"/>
              <a:t>Overview</a:t>
            </a:r>
          </a:p>
        </p:txBody>
      </p:sp>
      <p:sp>
        <p:nvSpPr>
          <p:cNvPr id="5" name="TextBox 4">
            <a:extLst>
              <a:ext uri="{FF2B5EF4-FFF2-40B4-BE49-F238E27FC236}">
                <a16:creationId xmlns:a16="http://schemas.microsoft.com/office/drawing/2014/main" id="{7B885E75-DEB6-8E25-245E-F80DE68A9890}"/>
              </a:ext>
            </a:extLst>
          </p:cNvPr>
          <p:cNvSpPr txBox="1"/>
          <p:nvPr/>
        </p:nvSpPr>
        <p:spPr>
          <a:xfrm>
            <a:off x="4572000" y="2994560"/>
            <a:ext cx="2446020" cy="307777"/>
          </a:xfrm>
          <a:prstGeom prst="rect">
            <a:avLst/>
          </a:prstGeom>
          <a:noFill/>
        </p:spPr>
        <p:txBody>
          <a:bodyPr wrap="square" rtlCol="0">
            <a:spAutoFit/>
          </a:bodyPr>
          <a:lstStyle/>
          <a:p>
            <a:r>
              <a:rPr lang="en-US" sz="1400" b="1" dirty="0"/>
              <a:t>Strategic Rationale</a:t>
            </a:r>
          </a:p>
        </p:txBody>
      </p:sp>
      <p:sp>
        <p:nvSpPr>
          <p:cNvPr id="7" name="TextBox 6">
            <a:extLst>
              <a:ext uri="{FF2B5EF4-FFF2-40B4-BE49-F238E27FC236}">
                <a16:creationId xmlns:a16="http://schemas.microsoft.com/office/drawing/2014/main" id="{D71EE2EE-5101-F088-255A-AE19C8FD8516}"/>
              </a:ext>
            </a:extLst>
          </p:cNvPr>
          <p:cNvSpPr txBox="1"/>
          <p:nvPr/>
        </p:nvSpPr>
        <p:spPr>
          <a:xfrm>
            <a:off x="4572000" y="3272274"/>
            <a:ext cx="4267199" cy="1169551"/>
          </a:xfrm>
          <a:prstGeom prst="rect">
            <a:avLst/>
          </a:prstGeom>
          <a:noFill/>
        </p:spPr>
        <p:txBody>
          <a:bodyPr wrap="square">
            <a:spAutoFit/>
          </a:bodyPr>
          <a:lstStyle/>
          <a:p>
            <a:pPr marL="285750" indent="-285750">
              <a:buFont typeface="Arial" panose="020B0604020202020204" pitchFamily="34" charset="0"/>
              <a:buChar char="•"/>
            </a:pPr>
            <a:r>
              <a:rPr lang="en-US" sz="1000" b="1" dirty="0"/>
              <a:t>Strengthen Gaming Capabilities </a:t>
            </a:r>
            <a:r>
              <a:rPr lang="en-US" sz="1000" dirty="0"/>
              <a:t>– </a:t>
            </a:r>
            <a:r>
              <a:rPr lang="en-US" sz="1000" dirty="0" err="1"/>
              <a:t>Webflix</a:t>
            </a:r>
            <a:r>
              <a:rPr lang="en-US" sz="1000" dirty="0"/>
              <a:t> would be able to immediately accelerate its internal video game content capabilities, allowing it to create stronger, “stickier” relationships with its existing customer base while also serving to expand the size of its total addressable market </a:t>
            </a:r>
          </a:p>
          <a:p>
            <a:pPr marL="285750" indent="-285750">
              <a:buFont typeface="Arial" panose="020B0604020202020204" pitchFamily="34" charset="0"/>
              <a:buChar char="•"/>
            </a:pPr>
            <a:r>
              <a:rPr lang="en-US" sz="1000" b="1" dirty="0"/>
              <a:t>Deepen Penetration in APAC Region</a:t>
            </a:r>
            <a:r>
              <a:rPr lang="en-US" sz="1000" dirty="0"/>
              <a:t>– By acquiring Nintendo, </a:t>
            </a:r>
            <a:r>
              <a:rPr lang="en-US" sz="1000" dirty="0" err="1"/>
              <a:t>Webflix</a:t>
            </a:r>
            <a:r>
              <a:rPr lang="en-US" sz="1000" dirty="0"/>
              <a:t> would be able to bolster its market penetration in the key Asia-Pacific region, for which it generated </a:t>
            </a:r>
          </a:p>
        </p:txBody>
      </p:sp>
      <p:pic>
        <p:nvPicPr>
          <p:cNvPr id="9" name="Picture 8">
            <a:extLst>
              <a:ext uri="{FF2B5EF4-FFF2-40B4-BE49-F238E27FC236}">
                <a16:creationId xmlns:a16="http://schemas.microsoft.com/office/drawing/2014/main" id="{133BE52A-6B65-914A-345C-2C5E926194DC}"/>
              </a:ext>
            </a:extLst>
          </p:cNvPr>
          <p:cNvPicPr>
            <a:picLocks noChangeAspect="1"/>
          </p:cNvPicPr>
          <p:nvPr/>
        </p:nvPicPr>
        <p:blipFill>
          <a:blip r:embed="rId3"/>
          <a:stretch>
            <a:fillRect/>
          </a:stretch>
        </p:blipFill>
        <p:spPr>
          <a:xfrm>
            <a:off x="304801" y="781585"/>
            <a:ext cx="1663700" cy="520700"/>
          </a:xfrm>
          <a:prstGeom prst="rect">
            <a:avLst/>
          </a:prstGeom>
        </p:spPr>
      </p:pic>
      <p:graphicFrame>
        <p:nvGraphicFramePr>
          <p:cNvPr id="11" name="Table 11">
            <a:extLst>
              <a:ext uri="{FF2B5EF4-FFF2-40B4-BE49-F238E27FC236}">
                <a16:creationId xmlns:a16="http://schemas.microsoft.com/office/drawing/2014/main" id="{319C28B4-E1FD-97CB-D3FF-40AB71F73489}"/>
              </a:ext>
            </a:extLst>
          </p:cNvPr>
          <p:cNvGraphicFramePr>
            <a:graphicFrameLocks noGrp="1"/>
          </p:cNvGraphicFramePr>
          <p:nvPr>
            <p:extLst>
              <p:ext uri="{D42A27DB-BD31-4B8C-83A1-F6EECF244321}">
                <p14:modId xmlns:p14="http://schemas.microsoft.com/office/powerpoint/2010/main" val="3830301665"/>
              </p:ext>
            </p:extLst>
          </p:nvPr>
        </p:nvGraphicFramePr>
        <p:xfrm>
          <a:off x="215350" y="1303656"/>
          <a:ext cx="1946910" cy="1112520"/>
        </p:xfrm>
        <a:graphic>
          <a:graphicData uri="http://schemas.openxmlformats.org/drawingml/2006/table">
            <a:tbl>
              <a:tblPr firstRow="1" bandRow="1">
                <a:tableStyleId>{073A0DAA-6AF3-43AB-8588-CEC1D06C72B9}</a:tableStyleId>
              </a:tblPr>
              <a:tblGrid>
                <a:gridCol w="973455">
                  <a:extLst>
                    <a:ext uri="{9D8B030D-6E8A-4147-A177-3AD203B41FA5}">
                      <a16:colId xmlns:a16="http://schemas.microsoft.com/office/drawing/2014/main" val="4126971592"/>
                    </a:ext>
                  </a:extLst>
                </a:gridCol>
                <a:gridCol w="973455">
                  <a:extLst>
                    <a:ext uri="{9D8B030D-6E8A-4147-A177-3AD203B41FA5}">
                      <a16:colId xmlns:a16="http://schemas.microsoft.com/office/drawing/2014/main" val="1071492639"/>
                    </a:ext>
                  </a:extLst>
                </a:gridCol>
              </a:tblGrid>
              <a:tr h="370840">
                <a:tc>
                  <a:txBody>
                    <a:bodyPr/>
                    <a:lstStyle/>
                    <a:p>
                      <a:r>
                        <a:rPr lang="en-US" sz="1200" dirty="0">
                          <a:solidFill>
                            <a:schemeClr val="tx1"/>
                          </a:solidFill>
                        </a:rPr>
                        <a:t>Revenue</a:t>
                      </a:r>
                    </a:p>
                  </a:txBody>
                  <a:tcPr>
                    <a:noFill/>
                  </a:tcPr>
                </a:tc>
                <a:tc>
                  <a:txBody>
                    <a:bodyPr/>
                    <a:lstStyle/>
                    <a:p>
                      <a:pPr algn="r"/>
                      <a:r>
                        <a:rPr lang="en-US" sz="1200" dirty="0">
                          <a:solidFill>
                            <a:schemeClr val="tx1"/>
                          </a:solidFill>
                        </a:rPr>
                        <a:t>$13.6B</a:t>
                      </a:r>
                    </a:p>
                  </a:txBody>
                  <a:tcPr>
                    <a:noFill/>
                  </a:tcPr>
                </a:tc>
                <a:extLst>
                  <a:ext uri="{0D108BD9-81ED-4DB2-BD59-A6C34878D82A}">
                    <a16:rowId xmlns:a16="http://schemas.microsoft.com/office/drawing/2014/main" val="1945779635"/>
                  </a:ext>
                </a:extLst>
              </a:tr>
              <a:tr h="370840">
                <a:tc>
                  <a:txBody>
                    <a:bodyPr/>
                    <a:lstStyle/>
                    <a:p>
                      <a:r>
                        <a:rPr lang="en-US" sz="1200" b="1" dirty="0">
                          <a:solidFill>
                            <a:schemeClr val="tx1"/>
                          </a:solidFill>
                        </a:rPr>
                        <a:t>EBITDA</a:t>
                      </a:r>
                    </a:p>
                  </a:txBody>
                  <a:tcPr>
                    <a:noFill/>
                  </a:tcPr>
                </a:tc>
                <a:tc>
                  <a:txBody>
                    <a:bodyPr/>
                    <a:lstStyle/>
                    <a:p>
                      <a:pPr algn="r"/>
                      <a:r>
                        <a:rPr lang="en-US" sz="1200" b="1" dirty="0">
                          <a:solidFill>
                            <a:schemeClr val="tx1"/>
                          </a:solidFill>
                        </a:rPr>
                        <a:t>$5.4B</a:t>
                      </a:r>
                    </a:p>
                  </a:txBody>
                  <a:tcPr>
                    <a:noFill/>
                  </a:tcPr>
                </a:tc>
                <a:extLst>
                  <a:ext uri="{0D108BD9-81ED-4DB2-BD59-A6C34878D82A}">
                    <a16:rowId xmlns:a16="http://schemas.microsoft.com/office/drawing/2014/main" val="394691834"/>
                  </a:ext>
                </a:extLst>
              </a:tr>
              <a:tr h="370840">
                <a:tc>
                  <a:txBody>
                    <a:bodyPr/>
                    <a:lstStyle/>
                    <a:p>
                      <a:r>
                        <a:rPr lang="en-US" sz="1200" b="1" dirty="0">
                          <a:solidFill>
                            <a:schemeClr val="tx1"/>
                          </a:solidFill>
                        </a:rPr>
                        <a:t>Equity Value</a:t>
                      </a:r>
                    </a:p>
                  </a:txBody>
                  <a:tcPr>
                    <a:noFill/>
                  </a:tcPr>
                </a:tc>
                <a:tc>
                  <a:txBody>
                    <a:bodyPr/>
                    <a:lstStyle/>
                    <a:p>
                      <a:pPr algn="r"/>
                      <a:r>
                        <a:rPr lang="en-US" sz="1200" b="1" dirty="0">
                          <a:solidFill>
                            <a:schemeClr val="tx1"/>
                          </a:solidFill>
                        </a:rPr>
                        <a:t>$49.5B</a:t>
                      </a:r>
                    </a:p>
                  </a:txBody>
                  <a:tcPr>
                    <a:noFill/>
                  </a:tcPr>
                </a:tc>
                <a:extLst>
                  <a:ext uri="{0D108BD9-81ED-4DB2-BD59-A6C34878D82A}">
                    <a16:rowId xmlns:a16="http://schemas.microsoft.com/office/drawing/2014/main" val="1556103973"/>
                  </a:ext>
                </a:extLst>
              </a:tr>
            </a:tbl>
          </a:graphicData>
        </a:graphic>
      </p:graphicFrame>
      <p:graphicFrame>
        <p:nvGraphicFramePr>
          <p:cNvPr id="12" name="Table 11">
            <a:extLst>
              <a:ext uri="{FF2B5EF4-FFF2-40B4-BE49-F238E27FC236}">
                <a16:creationId xmlns:a16="http://schemas.microsoft.com/office/drawing/2014/main" id="{29D97120-9296-57A9-F615-A784D206615B}"/>
              </a:ext>
            </a:extLst>
          </p:cNvPr>
          <p:cNvGraphicFramePr>
            <a:graphicFrameLocks noGrp="1"/>
          </p:cNvGraphicFramePr>
          <p:nvPr>
            <p:extLst>
              <p:ext uri="{D42A27DB-BD31-4B8C-83A1-F6EECF244321}">
                <p14:modId xmlns:p14="http://schemas.microsoft.com/office/powerpoint/2010/main" val="2412684048"/>
              </p:ext>
            </p:extLst>
          </p:nvPr>
        </p:nvGraphicFramePr>
        <p:xfrm>
          <a:off x="2162260" y="932816"/>
          <a:ext cx="2362200" cy="1569720"/>
        </p:xfrm>
        <a:graphic>
          <a:graphicData uri="http://schemas.openxmlformats.org/drawingml/2006/table">
            <a:tbl>
              <a:tblPr firstRow="1" bandRow="1">
                <a:tableStyleId>{073A0DAA-6AF3-43AB-8588-CEC1D06C72B9}</a:tableStyleId>
              </a:tblPr>
              <a:tblGrid>
                <a:gridCol w="998383">
                  <a:extLst>
                    <a:ext uri="{9D8B030D-6E8A-4147-A177-3AD203B41FA5}">
                      <a16:colId xmlns:a16="http://schemas.microsoft.com/office/drawing/2014/main" val="4126971592"/>
                    </a:ext>
                  </a:extLst>
                </a:gridCol>
                <a:gridCol w="1363817">
                  <a:extLst>
                    <a:ext uri="{9D8B030D-6E8A-4147-A177-3AD203B41FA5}">
                      <a16:colId xmlns:a16="http://schemas.microsoft.com/office/drawing/2014/main" val="1071492639"/>
                    </a:ext>
                  </a:extLst>
                </a:gridCol>
              </a:tblGrid>
              <a:tr h="370840">
                <a:tc>
                  <a:txBody>
                    <a:bodyPr/>
                    <a:lstStyle/>
                    <a:p>
                      <a:r>
                        <a:rPr lang="en-US" sz="1200" dirty="0">
                          <a:solidFill>
                            <a:schemeClr val="tx1"/>
                          </a:solidFill>
                        </a:rPr>
                        <a:t>HQ</a:t>
                      </a:r>
                    </a:p>
                  </a:txBody>
                  <a:tcPr>
                    <a:noFill/>
                  </a:tcPr>
                </a:tc>
                <a:tc>
                  <a:txBody>
                    <a:bodyPr/>
                    <a:lstStyle/>
                    <a:p>
                      <a:pPr algn="r"/>
                      <a:r>
                        <a:rPr lang="en-US" sz="1200" dirty="0">
                          <a:solidFill>
                            <a:schemeClr val="tx1"/>
                          </a:solidFill>
                        </a:rPr>
                        <a:t>Kyoto, Japan</a:t>
                      </a:r>
                    </a:p>
                  </a:txBody>
                  <a:tcPr>
                    <a:noFill/>
                  </a:tcPr>
                </a:tc>
                <a:extLst>
                  <a:ext uri="{0D108BD9-81ED-4DB2-BD59-A6C34878D82A}">
                    <a16:rowId xmlns:a16="http://schemas.microsoft.com/office/drawing/2014/main" val="4202442930"/>
                  </a:ext>
                </a:extLst>
              </a:tr>
              <a:tr h="370840">
                <a:tc>
                  <a:txBody>
                    <a:bodyPr/>
                    <a:lstStyle/>
                    <a:p>
                      <a:r>
                        <a:rPr lang="en-US" sz="1200" b="1" dirty="0">
                          <a:solidFill>
                            <a:schemeClr val="tx1"/>
                          </a:solidFill>
                        </a:rPr>
                        <a:t>Founded</a:t>
                      </a:r>
                    </a:p>
                  </a:txBody>
                  <a:tcPr>
                    <a:noFill/>
                  </a:tcPr>
                </a:tc>
                <a:tc>
                  <a:txBody>
                    <a:bodyPr/>
                    <a:lstStyle/>
                    <a:p>
                      <a:pPr algn="r"/>
                      <a:r>
                        <a:rPr lang="en-US" sz="1200" b="1" dirty="0">
                          <a:solidFill>
                            <a:schemeClr val="tx1"/>
                          </a:solidFill>
                        </a:rPr>
                        <a:t>1889</a:t>
                      </a:r>
                    </a:p>
                  </a:txBody>
                  <a:tcPr>
                    <a:noFill/>
                  </a:tcPr>
                </a:tc>
                <a:extLst>
                  <a:ext uri="{0D108BD9-81ED-4DB2-BD59-A6C34878D82A}">
                    <a16:rowId xmlns:a16="http://schemas.microsoft.com/office/drawing/2014/main" val="1945779635"/>
                  </a:ext>
                </a:extLst>
              </a:tr>
              <a:tr h="370840">
                <a:tc>
                  <a:txBody>
                    <a:bodyPr/>
                    <a:lstStyle/>
                    <a:p>
                      <a:r>
                        <a:rPr lang="en-US" sz="1200" b="1" dirty="0">
                          <a:solidFill>
                            <a:schemeClr val="tx1"/>
                          </a:solidFill>
                        </a:rPr>
                        <a:t># Employees</a:t>
                      </a:r>
                    </a:p>
                  </a:txBody>
                  <a:tcPr>
                    <a:noFill/>
                  </a:tcPr>
                </a:tc>
                <a:tc>
                  <a:txBody>
                    <a:bodyPr/>
                    <a:lstStyle/>
                    <a:p>
                      <a:pPr algn="r"/>
                      <a:r>
                        <a:rPr lang="en-US" sz="1200" b="1" dirty="0">
                          <a:solidFill>
                            <a:schemeClr val="tx1"/>
                          </a:solidFill>
                        </a:rPr>
                        <a:t>6,500</a:t>
                      </a:r>
                      <a:r>
                        <a:rPr lang="en-US" sz="1200" dirty="0">
                          <a:solidFill>
                            <a:schemeClr val="tx1"/>
                          </a:solidFill>
                        </a:rPr>
                        <a:t>+</a:t>
                      </a:r>
                    </a:p>
                  </a:txBody>
                  <a:tcPr>
                    <a:noFill/>
                  </a:tcPr>
                </a:tc>
                <a:extLst>
                  <a:ext uri="{0D108BD9-81ED-4DB2-BD59-A6C34878D82A}">
                    <a16:rowId xmlns:a16="http://schemas.microsoft.com/office/drawing/2014/main" val="394691834"/>
                  </a:ext>
                </a:extLst>
              </a:tr>
              <a:tr h="370840">
                <a:tc>
                  <a:txBody>
                    <a:bodyPr/>
                    <a:lstStyle/>
                    <a:p>
                      <a:r>
                        <a:rPr lang="en-US" sz="1200" b="1" dirty="0">
                          <a:solidFill>
                            <a:schemeClr val="tx1"/>
                          </a:solidFill>
                        </a:rPr>
                        <a:t>President</a:t>
                      </a:r>
                    </a:p>
                  </a:txBody>
                  <a:tcPr>
                    <a:noFill/>
                  </a:tcPr>
                </a:tc>
                <a:tc>
                  <a:txBody>
                    <a:bodyPr/>
                    <a:lstStyle/>
                    <a:p>
                      <a:pPr algn="r"/>
                      <a:r>
                        <a:rPr lang="en-US" sz="1200" b="1" dirty="0" err="1">
                          <a:solidFill>
                            <a:schemeClr val="tx1"/>
                          </a:solidFill>
                        </a:rPr>
                        <a:t>Shuntaro</a:t>
                      </a:r>
                      <a:r>
                        <a:rPr lang="en-US" sz="1200" b="1" dirty="0">
                          <a:solidFill>
                            <a:schemeClr val="tx1"/>
                          </a:solidFill>
                        </a:rPr>
                        <a:t> Furukawa</a:t>
                      </a:r>
                    </a:p>
                  </a:txBody>
                  <a:tcPr>
                    <a:noFill/>
                  </a:tcPr>
                </a:tc>
                <a:extLst>
                  <a:ext uri="{0D108BD9-81ED-4DB2-BD59-A6C34878D82A}">
                    <a16:rowId xmlns:a16="http://schemas.microsoft.com/office/drawing/2014/main" val="1556103973"/>
                  </a:ext>
                </a:extLst>
              </a:tr>
            </a:tbl>
          </a:graphicData>
        </a:graphic>
      </p:graphicFrame>
      <p:sp>
        <p:nvSpPr>
          <p:cNvPr id="13" name="TextBox 12">
            <a:extLst>
              <a:ext uri="{FF2B5EF4-FFF2-40B4-BE49-F238E27FC236}">
                <a16:creationId xmlns:a16="http://schemas.microsoft.com/office/drawing/2014/main" id="{190347CF-BE0F-8462-CAFF-6AB1590E0A70}"/>
              </a:ext>
            </a:extLst>
          </p:cNvPr>
          <p:cNvSpPr txBox="1"/>
          <p:nvPr/>
        </p:nvSpPr>
        <p:spPr>
          <a:xfrm>
            <a:off x="304801" y="2493914"/>
            <a:ext cx="4118609" cy="338554"/>
          </a:xfrm>
          <a:prstGeom prst="rect">
            <a:avLst/>
          </a:prstGeom>
          <a:solidFill>
            <a:srgbClr val="002060"/>
          </a:solidFill>
        </p:spPr>
        <p:txBody>
          <a:bodyPr wrap="square" rtlCol="0">
            <a:spAutoFit/>
          </a:bodyPr>
          <a:lstStyle/>
          <a:p>
            <a:pPr algn="ctr"/>
            <a:r>
              <a:rPr lang="en-US" sz="1600" dirty="0">
                <a:solidFill>
                  <a:schemeClr val="bg1"/>
                </a:solidFill>
              </a:rPr>
              <a:t>Historical Financials ($ in Billions)</a:t>
            </a:r>
          </a:p>
        </p:txBody>
      </p:sp>
      <p:pic>
        <p:nvPicPr>
          <p:cNvPr id="14" name="Picture 13">
            <a:extLst>
              <a:ext uri="{FF2B5EF4-FFF2-40B4-BE49-F238E27FC236}">
                <a16:creationId xmlns:a16="http://schemas.microsoft.com/office/drawing/2014/main" id="{9EC4D4BE-A9EF-77F7-8C77-09D0B4105616}"/>
              </a:ext>
            </a:extLst>
          </p:cNvPr>
          <p:cNvPicPr>
            <a:picLocks noChangeAspect="1"/>
          </p:cNvPicPr>
          <p:nvPr/>
        </p:nvPicPr>
        <p:blipFill>
          <a:blip r:embed="rId4"/>
          <a:stretch>
            <a:fillRect/>
          </a:stretch>
        </p:blipFill>
        <p:spPr>
          <a:xfrm>
            <a:off x="4873595" y="5199192"/>
            <a:ext cx="4007514" cy="1465952"/>
          </a:xfrm>
          <a:prstGeom prst="rect">
            <a:avLst/>
          </a:prstGeom>
        </p:spPr>
      </p:pic>
      <p:sp>
        <p:nvSpPr>
          <p:cNvPr id="15" name="TextBox 14">
            <a:extLst>
              <a:ext uri="{FF2B5EF4-FFF2-40B4-BE49-F238E27FC236}">
                <a16:creationId xmlns:a16="http://schemas.microsoft.com/office/drawing/2014/main" id="{C384D339-CEE3-B803-BA23-99BFF1CA5CE1}"/>
              </a:ext>
            </a:extLst>
          </p:cNvPr>
          <p:cNvSpPr txBox="1"/>
          <p:nvPr/>
        </p:nvSpPr>
        <p:spPr>
          <a:xfrm>
            <a:off x="4655819" y="4900683"/>
            <a:ext cx="4225290" cy="338554"/>
          </a:xfrm>
          <a:prstGeom prst="rect">
            <a:avLst/>
          </a:prstGeom>
          <a:solidFill>
            <a:srgbClr val="002060"/>
          </a:solidFill>
        </p:spPr>
        <p:txBody>
          <a:bodyPr wrap="square" rtlCol="0">
            <a:spAutoFit/>
          </a:bodyPr>
          <a:lstStyle/>
          <a:p>
            <a:pPr algn="ctr"/>
            <a:r>
              <a:rPr lang="en-US" sz="1600" dirty="0">
                <a:solidFill>
                  <a:schemeClr val="bg1"/>
                </a:solidFill>
              </a:rPr>
              <a:t>Representative Franchise Assets</a:t>
            </a:r>
          </a:p>
        </p:txBody>
      </p:sp>
      <p:sp>
        <p:nvSpPr>
          <p:cNvPr id="16" name="TextBox 15">
            <a:extLst>
              <a:ext uri="{FF2B5EF4-FFF2-40B4-BE49-F238E27FC236}">
                <a16:creationId xmlns:a16="http://schemas.microsoft.com/office/drawing/2014/main" id="{39B766CB-615C-8E1C-A4CC-A276AC3C551D}"/>
              </a:ext>
            </a:extLst>
          </p:cNvPr>
          <p:cNvSpPr txBox="1"/>
          <p:nvPr/>
        </p:nvSpPr>
        <p:spPr>
          <a:xfrm>
            <a:off x="304800" y="4900683"/>
            <a:ext cx="4118609" cy="338554"/>
          </a:xfrm>
          <a:prstGeom prst="rect">
            <a:avLst/>
          </a:prstGeom>
          <a:solidFill>
            <a:srgbClr val="002060"/>
          </a:solidFill>
        </p:spPr>
        <p:txBody>
          <a:bodyPr wrap="square" rtlCol="0">
            <a:spAutoFit/>
          </a:bodyPr>
          <a:lstStyle/>
          <a:p>
            <a:pPr algn="ctr"/>
            <a:r>
              <a:rPr lang="en-US" sz="1600" dirty="0">
                <a:solidFill>
                  <a:schemeClr val="bg1"/>
                </a:solidFill>
              </a:rPr>
              <a:t>Revenue by Geography</a:t>
            </a:r>
          </a:p>
        </p:txBody>
      </p:sp>
      <p:graphicFrame>
        <p:nvGraphicFramePr>
          <p:cNvPr id="2" name="Chart 1">
            <a:extLst>
              <a:ext uri="{FF2B5EF4-FFF2-40B4-BE49-F238E27FC236}">
                <a16:creationId xmlns:a16="http://schemas.microsoft.com/office/drawing/2014/main" id="{E11E4914-8E2E-35ED-E903-234DB70BD438}"/>
              </a:ext>
            </a:extLst>
          </p:cNvPr>
          <p:cNvGraphicFramePr/>
          <p:nvPr>
            <p:extLst>
              <p:ext uri="{D42A27DB-BD31-4B8C-83A1-F6EECF244321}">
                <p14:modId xmlns:p14="http://schemas.microsoft.com/office/powerpoint/2010/main" val="99982408"/>
              </p:ext>
            </p:extLst>
          </p:nvPr>
        </p:nvGraphicFramePr>
        <p:xfrm>
          <a:off x="347013" y="2872788"/>
          <a:ext cx="4007514" cy="198757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 name="Chart 5">
            <a:extLst>
              <a:ext uri="{FF2B5EF4-FFF2-40B4-BE49-F238E27FC236}">
                <a16:creationId xmlns:a16="http://schemas.microsoft.com/office/drawing/2014/main" id="{049B3525-30A8-7981-4D60-EE10F8DB9875}"/>
              </a:ext>
            </a:extLst>
          </p:cNvPr>
          <p:cNvGraphicFramePr/>
          <p:nvPr/>
        </p:nvGraphicFramePr>
        <p:xfrm>
          <a:off x="262891" y="5197529"/>
          <a:ext cx="4076395" cy="163409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758548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EC0D2E4-94CE-FA39-CD8D-F6023221141D}"/>
              </a:ext>
            </a:extLst>
          </p:cNvPr>
          <p:cNvPicPr>
            <a:picLocks noChangeAspect="1"/>
          </p:cNvPicPr>
          <p:nvPr/>
        </p:nvPicPr>
        <p:blipFill>
          <a:blip r:embed="rId2"/>
          <a:stretch>
            <a:fillRect/>
          </a:stretch>
        </p:blipFill>
        <p:spPr>
          <a:xfrm>
            <a:off x="4687407" y="4343400"/>
            <a:ext cx="4144818" cy="1431636"/>
          </a:xfrm>
          <a:prstGeom prst="rect">
            <a:avLst/>
          </a:prstGeom>
        </p:spPr>
      </p:pic>
      <p:sp>
        <p:nvSpPr>
          <p:cNvPr id="2" name="Title 1">
            <a:extLst>
              <a:ext uri="{FF2B5EF4-FFF2-40B4-BE49-F238E27FC236}">
                <a16:creationId xmlns:a16="http://schemas.microsoft.com/office/drawing/2014/main" id="{B5718EE9-7F50-D1FD-702C-7AED0930F8F7}"/>
              </a:ext>
            </a:extLst>
          </p:cNvPr>
          <p:cNvSpPr>
            <a:spLocks noGrp="1"/>
          </p:cNvSpPr>
          <p:nvPr>
            <p:ph type="title"/>
          </p:nvPr>
        </p:nvSpPr>
        <p:spPr/>
        <p:txBody>
          <a:bodyPr/>
          <a:lstStyle/>
          <a:p>
            <a:r>
              <a:rPr lang="en-US" dirty="0"/>
              <a:t>DCF Analysis</a:t>
            </a:r>
          </a:p>
        </p:txBody>
      </p:sp>
      <p:pic>
        <p:nvPicPr>
          <p:cNvPr id="4" name="Picture 3">
            <a:extLst>
              <a:ext uri="{FF2B5EF4-FFF2-40B4-BE49-F238E27FC236}">
                <a16:creationId xmlns:a16="http://schemas.microsoft.com/office/drawing/2014/main" id="{0A3C87AD-2813-CB91-DCBA-ABE07EA3F186}"/>
              </a:ext>
            </a:extLst>
          </p:cNvPr>
          <p:cNvPicPr>
            <a:picLocks noChangeAspect="1"/>
          </p:cNvPicPr>
          <p:nvPr/>
        </p:nvPicPr>
        <p:blipFill rotWithShape="1">
          <a:blip r:embed="rId3"/>
          <a:srcRect t="9877"/>
          <a:stretch/>
        </p:blipFill>
        <p:spPr>
          <a:xfrm>
            <a:off x="702816" y="1593962"/>
            <a:ext cx="7739380" cy="2467659"/>
          </a:xfrm>
          <a:prstGeom prst="rect">
            <a:avLst/>
          </a:prstGeom>
        </p:spPr>
      </p:pic>
      <p:pic>
        <p:nvPicPr>
          <p:cNvPr id="6" name="Picture 5">
            <a:extLst>
              <a:ext uri="{FF2B5EF4-FFF2-40B4-BE49-F238E27FC236}">
                <a16:creationId xmlns:a16="http://schemas.microsoft.com/office/drawing/2014/main" id="{D2E8EEC0-E95C-5F6C-B6E9-BF76A248D324}"/>
              </a:ext>
            </a:extLst>
          </p:cNvPr>
          <p:cNvPicPr>
            <a:picLocks noChangeAspect="1"/>
          </p:cNvPicPr>
          <p:nvPr/>
        </p:nvPicPr>
        <p:blipFill>
          <a:blip r:embed="rId4"/>
          <a:stretch>
            <a:fillRect/>
          </a:stretch>
        </p:blipFill>
        <p:spPr>
          <a:xfrm>
            <a:off x="304801" y="4343400"/>
            <a:ext cx="4144818" cy="1431636"/>
          </a:xfrm>
          <a:prstGeom prst="rect">
            <a:avLst/>
          </a:prstGeom>
        </p:spPr>
      </p:pic>
      <p:sp>
        <p:nvSpPr>
          <p:cNvPr id="8" name="TextBox 7">
            <a:extLst>
              <a:ext uri="{FF2B5EF4-FFF2-40B4-BE49-F238E27FC236}">
                <a16:creationId xmlns:a16="http://schemas.microsoft.com/office/drawing/2014/main" id="{918411CF-424A-1FD9-881F-5E4DC9B8F71B}"/>
              </a:ext>
            </a:extLst>
          </p:cNvPr>
          <p:cNvSpPr txBox="1"/>
          <p:nvPr/>
        </p:nvSpPr>
        <p:spPr>
          <a:xfrm>
            <a:off x="304801" y="4174123"/>
            <a:ext cx="4220467" cy="338554"/>
          </a:xfrm>
          <a:prstGeom prst="rect">
            <a:avLst/>
          </a:prstGeom>
          <a:solidFill>
            <a:srgbClr val="002060"/>
          </a:solidFill>
        </p:spPr>
        <p:txBody>
          <a:bodyPr wrap="square" rtlCol="0">
            <a:spAutoFit/>
          </a:bodyPr>
          <a:lstStyle/>
          <a:p>
            <a:pPr algn="ctr"/>
            <a:r>
              <a:rPr lang="en-US" sz="1600" dirty="0">
                <a:solidFill>
                  <a:schemeClr val="bg1"/>
                </a:solidFill>
              </a:rPr>
              <a:t>Enterprise Value</a:t>
            </a:r>
          </a:p>
        </p:txBody>
      </p:sp>
      <p:sp>
        <p:nvSpPr>
          <p:cNvPr id="9" name="TextBox 8">
            <a:extLst>
              <a:ext uri="{FF2B5EF4-FFF2-40B4-BE49-F238E27FC236}">
                <a16:creationId xmlns:a16="http://schemas.microsoft.com/office/drawing/2014/main" id="{D899420C-518C-5B0D-E9C2-7F03C6FDB48B}"/>
              </a:ext>
            </a:extLst>
          </p:cNvPr>
          <p:cNvSpPr txBox="1"/>
          <p:nvPr/>
        </p:nvSpPr>
        <p:spPr>
          <a:xfrm>
            <a:off x="4611758" y="4174123"/>
            <a:ext cx="4220467" cy="338554"/>
          </a:xfrm>
          <a:prstGeom prst="rect">
            <a:avLst/>
          </a:prstGeom>
          <a:solidFill>
            <a:srgbClr val="002060"/>
          </a:solidFill>
        </p:spPr>
        <p:txBody>
          <a:bodyPr wrap="square" rtlCol="0">
            <a:spAutoFit/>
          </a:bodyPr>
          <a:lstStyle/>
          <a:p>
            <a:pPr algn="ctr"/>
            <a:r>
              <a:rPr lang="en-US" sz="1600" dirty="0">
                <a:solidFill>
                  <a:schemeClr val="bg1"/>
                </a:solidFill>
              </a:rPr>
              <a:t>Implied Share Price</a:t>
            </a:r>
          </a:p>
        </p:txBody>
      </p:sp>
      <p:sp>
        <p:nvSpPr>
          <p:cNvPr id="11" name="TextBox 10">
            <a:extLst>
              <a:ext uri="{FF2B5EF4-FFF2-40B4-BE49-F238E27FC236}">
                <a16:creationId xmlns:a16="http://schemas.microsoft.com/office/drawing/2014/main" id="{8F7F681B-1471-F8BA-243C-9087823C02DF}"/>
              </a:ext>
            </a:extLst>
          </p:cNvPr>
          <p:cNvSpPr txBox="1"/>
          <p:nvPr/>
        </p:nvSpPr>
        <p:spPr>
          <a:xfrm>
            <a:off x="304801" y="889241"/>
            <a:ext cx="8527424" cy="338554"/>
          </a:xfrm>
          <a:prstGeom prst="rect">
            <a:avLst/>
          </a:prstGeom>
          <a:solidFill>
            <a:srgbClr val="002060"/>
          </a:solidFill>
        </p:spPr>
        <p:txBody>
          <a:bodyPr wrap="square" rtlCol="0">
            <a:spAutoFit/>
          </a:bodyPr>
          <a:lstStyle/>
          <a:p>
            <a:pPr algn="ctr"/>
            <a:r>
              <a:rPr lang="en-US" sz="1600" dirty="0">
                <a:solidFill>
                  <a:schemeClr val="bg1"/>
                </a:solidFill>
              </a:rPr>
              <a:t>Implied Enterprise Value &amp; Equity Value from DCF</a:t>
            </a:r>
          </a:p>
        </p:txBody>
      </p:sp>
      <p:pic>
        <p:nvPicPr>
          <p:cNvPr id="12" name="Picture 11">
            <a:extLst>
              <a:ext uri="{FF2B5EF4-FFF2-40B4-BE49-F238E27FC236}">
                <a16:creationId xmlns:a16="http://schemas.microsoft.com/office/drawing/2014/main" id="{AABF66D2-4681-FA07-4881-39479ED8B800}"/>
              </a:ext>
            </a:extLst>
          </p:cNvPr>
          <p:cNvPicPr>
            <a:picLocks noChangeAspect="1"/>
          </p:cNvPicPr>
          <p:nvPr/>
        </p:nvPicPr>
        <p:blipFill>
          <a:blip r:embed="rId5"/>
          <a:stretch>
            <a:fillRect/>
          </a:stretch>
        </p:blipFill>
        <p:spPr>
          <a:xfrm>
            <a:off x="311775" y="1274685"/>
            <a:ext cx="782083" cy="244774"/>
          </a:xfrm>
          <a:prstGeom prst="rect">
            <a:avLst/>
          </a:prstGeom>
        </p:spPr>
      </p:pic>
      <p:sp>
        <p:nvSpPr>
          <p:cNvPr id="13" name="TextBox 12">
            <a:extLst>
              <a:ext uri="{FF2B5EF4-FFF2-40B4-BE49-F238E27FC236}">
                <a16:creationId xmlns:a16="http://schemas.microsoft.com/office/drawing/2014/main" id="{31E560E5-7E5A-586E-FB44-73C7D1785DF2}"/>
              </a:ext>
            </a:extLst>
          </p:cNvPr>
          <p:cNvSpPr txBox="1"/>
          <p:nvPr/>
        </p:nvSpPr>
        <p:spPr>
          <a:xfrm>
            <a:off x="304801" y="6078224"/>
            <a:ext cx="8527424" cy="307777"/>
          </a:xfrm>
          <a:prstGeom prst="rect">
            <a:avLst/>
          </a:prstGeom>
          <a:solidFill>
            <a:srgbClr val="002060"/>
          </a:solidFill>
        </p:spPr>
        <p:txBody>
          <a:bodyPr wrap="square" rtlCol="0">
            <a:spAutoFit/>
          </a:bodyPr>
          <a:lstStyle/>
          <a:p>
            <a:pPr algn="ctr"/>
            <a:r>
              <a:rPr lang="en-US" sz="1400" dirty="0">
                <a:solidFill>
                  <a:schemeClr val="bg1"/>
                </a:solidFill>
              </a:rPr>
              <a:t>We believe Nintendo should be valued between $64B-$76B, with a midpoint valuation of $70B</a:t>
            </a:r>
          </a:p>
        </p:txBody>
      </p:sp>
    </p:spTree>
    <p:extLst>
      <p:ext uri="{BB962C8B-B14F-4D97-AF65-F5344CB8AC3E}">
        <p14:creationId xmlns:p14="http://schemas.microsoft.com/office/powerpoint/2010/main" val="40658379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SE THIS">
  <a:themeElements>
    <a:clrScheme name="Custom 1">
      <a:dk1>
        <a:sysClr val="windowText" lastClr="000000"/>
      </a:dk1>
      <a:lt1>
        <a:sysClr val="window" lastClr="FFFFFF"/>
      </a:lt1>
      <a:dk2>
        <a:srgbClr val="1F497D"/>
      </a:dk2>
      <a:lt2>
        <a:srgbClr val="EEECE1"/>
      </a:lt2>
      <a:accent1>
        <a:srgbClr val="546C8D"/>
      </a:accent1>
      <a:accent2>
        <a:srgbClr val="C0504D"/>
      </a:accent2>
      <a:accent3>
        <a:srgbClr val="386A1D"/>
      </a:accent3>
      <a:accent4>
        <a:srgbClr val="8064A2"/>
      </a:accent4>
      <a:accent5>
        <a:srgbClr val="4BACC6"/>
      </a:accent5>
      <a:accent6>
        <a:srgbClr val="F79646"/>
      </a:accent6>
      <a:hlink>
        <a:srgbClr val="0000FF"/>
      </a:hlink>
      <a:folHlink>
        <a:srgbClr val="800080"/>
      </a:folHlink>
    </a:clrScheme>
    <a:fontScheme name="FPP Presentation">
      <a:majorFont>
        <a:latin typeface="Cambria"/>
        <a:ea typeface=""/>
        <a:cs typeface=""/>
      </a:majorFont>
      <a:minorFont>
        <a:latin typeface="Calibri"/>
        <a:ea typeface=""/>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bwMode="auto">
        <a:solidFill>
          <a:srgbClr val="FFFF00"/>
        </a:solidFill>
        <a:ln w="19050" cap="rnd" cmpd="sng">
          <a:solidFill>
            <a:schemeClr val="tx1"/>
          </a:solidFill>
          <a:prstDash val="solid"/>
          <a:round/>
          <a:headEnd type="none" w="med" len="med"/>
          <a:tailEnd type="none" w="med" len="med"/>
        </a:ln>
        <a:effectLst/>
      </a:spPr>
      <a:bodyPr rtlCol="0" anchor="ctr"/>
      <a:lstStyle>
        <a:defPPr algn="ctr">
          <a:defRPr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80109</TotalTime>
  <Words>318</Words>
  <Application>Microsoft Macintosh PowerPoint</Application>
  <PresentationFormat>Letter Paper (8.5x11 in)</PresentationFormat>
  <Paragraphs>33</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Cambria</vt:lpstr>
      <vt:lpstr>Courier New</vt:lpstr>
      <vt:lpstr>Wingdings</vt:lpstr>
      <vt:lpstr>Wingdings 3</vt:lpstr>
      <vt:lpstr>USE THIS</vt:lpstr>
      <vt:lpstr>Nintendo | Company profile</vt:lpstr>
      <vt:lpstr>DCF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JP &amp; WW</dc:creator>
  <cp:lastModifiedBy>Stephanie Rodgers</cp:lastModifiedBy>
  <cp:revision>1460</cp:revision>
  <cp:lastPrinted>2017-04-11T02:39:08Z</cp:lastPrinted>
  <dcterms:created xsi:type="dcterms:W3CDTF">2015-08-12T15:22:50Z</dcterms:created>
  <dcterms:modified xsi:type="dcterms:W3CDTF">2022-12-23T03:14:51Z</dcterms:modified>
</cp:coreProperties>
</file>