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1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charts/chart2.xml" ContentType="application/vnd.openxmlformats-officedocument.drawingml.chart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charts/chart4.xml" ContentType="application/vnd.openxmlformats-officedocument.drawingml.chart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charts/chart5.xml" ContentType="application/vnd.openxmlformats-officedocument.drawingml.chart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charts/chart6.xml" ContentType="application/vnd.openxmlformats-officedocument.drawingml.chart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charts/chart7.xml" ContentType="application/vnd.openxmlformats-officedocument.drawingml.chart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9144000" cy="51435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9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6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7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4985337243401759E-2"/>
          <c:y val="3.9453717754172987E-2"/>
          <c:w val="0.89002932551319647"/>
          <c:h val="0.921092564491654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rgbClr val="CEA60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E227-41C8-A7A5-E92C72412646}"/>
              </c:ext>
            </c:extLst>
          </c:dPt>
          <c:dPt>
            <c:idx val="1"/>
            <c:bubble3D val="0"/>
            <c:spPr>
              <a:solidFill>
                <a:srgbClr val="00BDF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E227-41C8-A7A5-E92C7241264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E227-41C8-A7A5-E92C7241264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E227-41C8-A7A5-E92C7241264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E227-41C8-A7A5-E92C7241264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E227-41C8-A7A5-E92C72412646}"/>
              </c:ext>
            </c:extLst>
          </c:dPt>
          <c:dPt>
            <c:idx val="6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E227-41C8-A7A5-E92C72412646}"/>
              </c:ext>
            </c:extLst>
          </c:dPt>
          <c:dPt>
            <c:idx val="7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E227-41C8-A7A5-E92C72412646}"/>
              </c:ext>
            </c:extLst>
          </c:dPt>
          <c:dPt>
            <c:idx val="8"/>
            <c:bubble3D val="0"/>
            <c:spPr>
              <a:solidFill>
                <a:srgbClr val="A3BFF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E227-41C8-A7A5-E92C72412646}"/>
              </c:ext>
            </c:extLst>
          </c:dPt>
          <c:dPt>
            <c:idx val="9"/>
            <c:bubble3D val="0"/>
            <c:spPr>
              <a:solidFill>
                <a:srgbClr val="002D7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E227-41C8-A7A5-E92C72412646}"/>
              </c:ext>
            </c:extLst>
          </c:dPt>
          <c:dLbls>
            <c:dLbl>
              <c:idx val="1"/>
              <c:layout>
                <c:manualLayout>
                  <c:x val="2.1994134897360705E-2"/>
                  <c:y val="-4.8558421851289835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E227-41C8-A7A5-E92C72412646}"/>
                </c:ext>
              </c:extLst>
            </c:dLbl>
            <c:dLbl>
              <c:idx val="2"/>
              <c:layout>
                <c:manualLayout>
                  <c:x val="4.3255131964809387E-2"/>
                  <c:y val="-6.069802731411229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E227-41C8-A7A5-E92C72412646}"/>
                </c:ext>
              </c:extLst>
            </c:dLbl>
            <c:dLbl>
              <c:idx val="4"/>
              <c:layout>
                <c:manualLayout>
                  <c:x val="3.8123167155425221E-2"/>
                  <c:y val="3.5660091047040973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E227-41C8-A7A5-E92C72412646}"/>
                </c:ext>
              </c:extLst>
            </c:dLbl>
            <c:dLbl>
              <c:idx val="5"/>
              <c:layout>
                <c:manualLayout>
                  <c:x val="-8.0645161290322578E-3"/>
                  <c:y val="6.3732928679817905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E227-41C8-A7A5-E92C72412646}"/>
                </c:ext>
              </c:extLst>
            </c:dLbl>
            <c:dLbl>
              <c:idx val="8"/>
              <c:layout>
                <c:manualLayout>
                  <c:x val="-3.6656891495601175E-2"/>
                  <c:y val="-1.8209408194233688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E227-41C8-A7A5-E92C7241264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Sheet1!$A$1:$A$10</c:f>
              <c:numCache>
                <c:formatCode>General</c:formatCode>
                <c:ptCount val="10"/>
                <c:pt idx="0">
                  <c:v>0</c:v>
                </c:pt>
                <c:pt idx="1">
                  <c:v>15</c:v>
                </c:pt>
                <c:pt idx="2">
                  <c:v>18</c:v>
                </c:pt>
                <c:pt idx="3">
                  <c:v>0</c:v>
                </c:pt>
                <c:pt idx="4">
                  <c:v>9</c:v>
                </c:pt>
                <c:pt idx="5">
                  <c:v>21</c:v>
                </c:pt>
                <c:pt idx="6">
                  <c:v>0</c:v>
                </c:pt>
                <c:pt idx="7">
                  <c:v>0</c:v>
                </c:pt>
                <c:pt idx="8">
                  <c:v>38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227-41C8-A7A5-E92C724126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4985337243401759E-2"/>
          <c:y val="3.9453717754172987E-2"/>
          <c:w val="0.89002932551319647"/>
          <c:h val="0.921092564491654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rgbClr val="CEA60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4A4A-4DBD-B48D-AB8350CE1C8E}"/>
              </c:ext>
            </c:extLst>
          </c:dPt>
          <c:dPt>
            <c:idx val="1"/>
            <c:bubble3D val="0"/>
            <c:spPr>
              <a:solidFill>
                <a:srgbClr val="00BDF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4A4A-4DBD-B48D-AB8350CE1C8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4A4A-4DBD-B48D-AB8350CE1C8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4A4A-4DBD-B48D-AB8350CE1C8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4A4A-4DBD-B48D-AB8350CE1C8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4A4A-4DBD-B48D-AB8350CE1C8E}"/>
              </c:ext>
            </c:extLst>
          </c:dPt>
          <c:dPt>
            <c:idx val="6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4A4A-4DBD-B48D-AB8350CE1C8E}"/>
              </c:ext>
            </c:extLst>
          </c:dPt>
          <c:dPt>
            <c:idx val="7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4A4A-4DBD-B48D-AB8350CE1C8E}"/>
              </c:ext>
            </c:extLst>
          </c:dPt>
          <c:dPt>
            <c:idx val="8"/>
            <c:bubble3D val="0"/>
            <c:spPr>
              <a:solidFill>
                <a:srgbClr val="A3BFF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4A4A-4DBD-B48D-AB8350CE1C8E}"/>
              </c:ext>
            </c:extLst>
          </c:dPt>
          <c:dPt>
            <c:idx val="9"/>
            <c:bubble3D val="0"/>
            <c:spPr>
              <a:solidFill>
                <a:srgbClr val="002D7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4A4A-4DBD-B48D-AB8350CE1C8E}"/>
              </c:ext>
            </c:extLst>
          </c:dPt>
          <c:dLbls>
            <c:dLbl>
              <c:idx val="1"/>
              <c:layout>
                <c:manualLayout>
                  <c:x val="2.5659824046920823E-2"/>
                  <c:y val="-4.09711684370258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4A4A-4DBD-B48D-AB8350CE1C8E}"/>
                </c:ext>
              </c:extLst>
            </c:dLbl>
            <c:dLbl>
              <c:idx val="2"/>
              <c:layout>
                <c:manualLayout>
                  <c:x val="5.0586510263929615E-2"/>
                  <c:y val="-2.2761760242792108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4A4A-4DBD-B48D-AB8350CE1C8E}"/>
                </c:ext>
              </c:extLst>
            </c:dLbl>
            <c:dLbl>
              <c:idx val="4"/>
              <c:layout>
                <c:manualLayout>
                  <c:x val="6.0117302052785926E-2"/>
                  <c:y val="-6.069802731411229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4A4A-4DBD-B48D-AB8350CE1C8E}"/>
                </c:ext>
              </c:extLst>
            </c:dLbl>
            <c:dLbl>
              <c:idx val="5"/>
              <c:layout>
                <c:manualLayout>
                  <c:x val="2.2727272727272728E-2"/>
                  <c:y val="4.2488619119878605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4A4A-4DBD-B48D-AB8350CE1C8E}"/>
                </c:ext>
              </c:extLst>
            </c:dLbl>
            <c:dLbl>
              <c:idx val="6"/>
              <c:layout>
                <c:manualLayout>
                  <c:x val="-3.44574780058651E-2"/>
                  <c:y val="1.8968133535660091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4A4A-4DBD-B48D-AB8350CE1C8E}"/>
                </c:ext>
              </c:extLst>
            </c:dLbl>
            <c:dLbl>
              <c:idx val="7"/>
              <c:layout>
                <c:manualLayout>
                  <c:x val="-6.0117302052785926E-2"/>
                  <c:y val="-6.828528072837633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4A4A-4DBD-B48D-AB8350CE1C8E}"/>
                </c:ext>
              </c:extLst>
            </c:dLbl>
            <c:dLbl>
              <c:idx val="8"/>
              <c:layout>
                <c:manualLayout>
                  <c:x val="-2.8592375366568914E-2"/>
                  <c:y val="-3.6418816388467376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4A4A-4DBD-B48D-AB8350CE1C8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Sheet1!$A$1:$A$10</c:f>
              <c:numCache>
                <c:formatCode>General</c:formatCode>
                <c:ptCount val="10"/>
                <c:pt idx="0">
                  <c:v>2.8899999999999997</c:v>
                </c:pt>
                <c:pt idx="1">
                  <c:v>13.59</c:v>
                </c:pt>
                <c:pt idx="2">
                  <c:v>5</c:v>
                </c:pt>
                <c:pt idx="3">
                  <c:v>0</c:v>
                </c:pt>
                <c:pt idx="4">
                  <c:v>5</c:v>
                </c:pt>
                <c:pt idx="5">
                  <c:v>31.56</c:v>
                </c:pt>
                <c:pt idx="6">
                  <c:v>16.61</c:v>
                </c:pt>
                <c:pt idx="7">
                  <c:v>3.05</c:v>
                </c:pt>
                <c:pt idx="8">
                  <c:v>22.3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A4A-4DBD-B48D-AB8350CE1C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4985337243401759E-2"/>
          <c:y val="3.9453717754172987E-2"/>
          <c:w val="0.89002932551319647"/>
          <c:h val="0.921092564491654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rgbClr val="CEA60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3292-463A-B9FC-10629FD76D4F}"/>
              </c:ext>
            </c:extLst>
          </c:dPt>
          <c:dPt>
            <c:idx val="1"/>
            <c:bubble3D val="0"/>
            <c:spPr>
              <a:solidFill>
                <a:srgbClr val="00BDF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3292-463A-B9FC-10629FD76D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3292-463A-B9FC-10629FD76D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3292-463A-B9FC-10629FD76D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3292-463A-B9FC-10629FD76D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3292-463A-B9FC-10629FD76D4F}"/>
              </c:ext>
            </c:extLst>
          </c:dPt>
          <c:dPt>
            <c:idx val="6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3292-463A-B9FC-10629FD76D4F}"/>
              </c:ext>
            </c:extLst>
          </c:dPt>
          <c:dPt>
            <c:idx val="7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3292-463A-B9FC-10629FD76D4F}"/>
              </c:ext>
            </c:extLst>
          </c:dPt>
          <c:dPt>
            <c:idx val="8"/>
            <c:bubble3D val="0"/>
            <c:spPr>
              <a:solidFill>
                <a:srgbClr val="A3BFF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3292-463A-B9FC-10629FD76D4F}"/>
              </c:ext>
            </c:extLst>
          </c:dPt>
          <c:dPt>
            <c:idx val="9"/>
            <c:bubble3D val="0"/>
            <c:spPr>
              <a:solidFill>
                <a:srgbClr val="002D7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3292-463A-B9FC-10629FD76D4F}"/>
              </c:ext>
            </c:extLst>
          </c:dPt>
          <c:dLbls>
            <c:dLbl>
              <c:idx val="0"/>
              <c:layout>
                <c:manualLayout>
                  <c:x val="2.1994134897360705E-2"/>
                  <c:y val="-4.7799696509863432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3292-463A-B9FC-10629FD76D4F}"/>
                </c:ext>
              </c:extLst>
            </c:dLbl>
            <c:dLbl>
              <c:idx val="1"/>
              <c:layout>
                <c:manualLayout>
                  <c:x val="4.2521994134897358E-2"/>
                  <c:y val="-7.5872534142640367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3292-463A-B9FC-10629FD76D4F}"/>
                </c:ext>
              </c:extLst>
            </c:dLbl>
            <c:dLbl>
              <c:idx val="4"/>
              <c:layout>
                <c:manualLayout>
                  <c:x val="2.7859237536656891E-2"/>
                  <c:y val="3.1107738998482549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3292-463A-B9FC-10629FD76D4F}"/>
                </c:ext>
              </c:extLst>
            </c:dLbl>
            <c:dLbl>
              <c:idx val="5"/>
              <c:layout>
                <c:manualLayout>
                  <c:x val="-1.5395894428152493E-2"/>
                  <c:y val="5.3869499241274661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3292-463A-B9FC-10629FD76D4F}"/>
                </c:ext>
              </c:extLst>
            </c:dLbl>
            <c:dLbl>
              <c:idx val="6"/>
              <c:layout>
                <c:manualLayout>
                  <c:x val="-4.5454545454545456E-2"/>
                  <c:y val="2.5796661608497723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3292-463A-B9FC-10629FD76D4F}"/>
                </c:ext>
              </c:extLst>
            </c:dLbl>
            <c:dLbl>
              <c:idx val="7"/>
              <c:layout>
                <c:manualLayout>
                  <c:x val="-5.7917888563049851E-2"/>
                  <c:y val="7.5872534142640367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3292-463A-B9FC-10629FD76D4F}"/>
                </c:ext>
              </c:extLst>
            </c:dLbl>
            <c:dLbl>
              <c:idx val="8"/>
              <c:layout>
                <c:manualLayout>
                  <c:x val="-3.2258064516129031E-2"/>
                  <c:y val="-2.7314112291350532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3292-463A-B9FC-10629FD76D4F}"/>
                </c:ext>
              </c:extLst>
            </c:dLbl>
            <c:dLbl>
              <c:idx val="9"/>
              <c:layout>
                <c:manualLayout>
                  <c:x val="-1.0263929618768328E-2"/>
                  <c:y val="-7.0561456752655544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3292-463A-B9FC-10629FD76D4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Sheet1!$A$1:$A$10</c:f>
              <c:numCache>
                <c:formatCode>General</c:formatCode>
                <c:ptCount val="10"/>
                <c:pt idx="0">
                  <c:v>15</c:v>
                </c:pt>
                <c:pt idx="1">
                  <c:v>16</c:v>
                </c:pt>
                <c:pt idx="2">
                  <c:v>0</c:v>
                </c:pt>
                <c:pt idx="3">
                  <c:v>0</c:v>
                </c:pt>
                <c:pt idx="4">
                  <c:v>15</c:v>
                </c:pt>
                <c:pt idx="5">
                  <c:v>17</c:v>
                </c:pt>
                <c:pt idx="6">
                  <c:v>7.0000000000000009</c:v>
                </c:pt>
                <c:pt idx="7">
                  <c:v>5</c:v>
                </c:pt>
                <c:pt idx="8">
                  <c:v>20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292-463A-B9FC-10629FD76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4985337243401759E-2"/>
          <c:y val="3.9453717754172987E-2"/>
          <c:w val="0.89002932551319647"/>
          <c:h val="0.921092564491654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rgbClr val="CEA60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17CF-4A9A-8124-B7A497700025}"/>
              </c:ext>
            </c:extLst>
          </c:dPt>
          <c:dPt>
            <c:idx val="1"/>
            <c:bubble3D val="0"/>
            <c:spPr>
              <a:solidFill>
                <a:srgbClr val="00BDF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17CF-4A9A-8124-B7A49770002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17CF-4A9A-8124-B7A49770002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17CF-4A9A-8124-B7A49770002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17CF-4A9A-8124-B7A49770002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17CF-4A9A-8124-B7A497700025}"/>
              </c:ext>
            </c:extLst>
          </c:dPt>
          <c:dPt>
            <c:idx val="6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17CF-4A9A-8124-B7A497700025}"/>
              </c:ext>
            </c:extLst>
          </c:dPt>
          <c:dPt>
            <c:idx val="7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17CF-4A9A-8124-B7A497700025}"/>
              </c:ext>
            </c:extLst>
          </c:dPt>
          <c:dPt>
            <c:idx val="8"/>
            <c:bubble3D val="0"/>
            <c:spPr>
              <a:solidFill>
                <a:srgbClr val="A3BFF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17CF-4A9A-8124-B7A497700025}"/>
              </c:ext>
            </c:extLst>
          </c:dPt>
          <c:dPt>
            <c:idx val="9"/>
            <c:bubble3D val="0"/>
            <c:spPr>
              <a:solidFill>
                <a:srgbClr val="002D7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17CF-4A9A-8124-B7A497700025}"/>
              </c:ext>
            </c:extLst>
          </c:dPt>
          <c:dLbls>
            <c:dLbl>
              <c:idx val="1"/>
              <c:layout>
                <c:manualLayout>
                  <c:x val="1.2463343108504398E-2"/>
                  <c:y val="-6.8285280728376321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17CF-4A9A-8124-B7A497700025}"/>
                </c:ext>
              </c:extLst>
            </c:dLbl>
            <c:dLbl>
              <c:idx val="2"/>
              <c:layout>
                <c:manualLayout>
                  <c:x val="3.2991202346041054E-2"/>
                  <c:y val="-4.7040971168437029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17CF-4A9A-8124-B7A497700025}"/>
                </c:ext>
              </c:extLst>
            </c:dLbl>
            <c:dLbl>
              <c:idx val="3"/>
              <c:layout>
                <c:manualLayout>
                  <c:x val="4.9853372434017593E-2"/>
                  <c:y val="-2.4279210925644917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17CF-4A9A-8124-B7A497700025}"/>
                </c:ext>
              </c:extLst>
            </c:dLbl>
            <c:dLbl>
              <c:idx val="4"/>
              <c:layout>
                <c:manualLayout>
                  <c:x val="3.0058651026392963E-2"/>
                  <c:y val="2.6555386949924126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17CF-4A9A-8124-B7A497700025}"/>
                </c:ext>
              </c:extLst>
            </c:dLbl>
            <c:dLbl>
              <c:idx val="5"/>
              <c:layout>
                <c:manualLayout>
                  <c:x val="-2.7126099706744868E-2"/>
                  <c:y val="3.4142640364188161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17CF-4A9A-8124-B7A497700025}"/>
                </c:ext>
              </c:extLst>
            </c:dLbl>
            <c:dLbl>
              <c:idx val="6"/>
              <c:layout>
                <c:manualLayout>
                  <c:x val="-5.9384164222873903E-2"/>
                  <c:y val="4.552352048558422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17CF-4A9A-8124-B7A497700025}"/>
                </c:ext>
              </c:extLst>
            </c:dLbl>
            <c:dLbl>
              <c:idx val="8"/>
              <c:layout>
                <c:manualLayout>
                  <c:x val="-3.0791788856304986E-2"/>
                  <c:y val="-2.959028831562974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17CF-4A9A-8124-B7A497700025}"/>
                </c:ext>
              </c:extLst>
            </c:dLbl>
            <c:dLbl>
              <c:idx val="9"/>
              <c:layout>
                <c:manualLayout>
                  <c:x val="-9.5307917888563052E-3"/>
                  <c:y val="-7.1320182094081946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17CF-4A9A-8124-B7A49770002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Sheet1!$A$1:$A$10</c:f>
              <c:numCache>
                <c:formatCode>General</c:formatCode>
                <c:ptCount val="10"/>
                <c:pt idx="0">
                  <c:v>0</c:v>
                </c:pt>
                <c:pt idx="1">
                  <c:v>6.1</c:v>
                </c:pt>
                <c:pt idx="2">
                  <c:v>8.4</c:v>
                </c:pt>
                <c:pt idx="3">
                  <c:v>7.6</c:v>
                </c:pt>
                <c:pt idx="4">
                  <c:v>28.999999999999996</c:v>
                </c:pt>
                <c:pt idx="5">
                  <c:v>17.599999999999998</c:v>
                </c:pt>
                <c:pt idx="6">
                  <c:v>7.7</c:v>
                </c:pt>
                <c:pt idx="7">
                  <c:v>0</c:v>
                </c:pt>
                <c:pt idx="8">
                  <c:v>18.099999999999998</c:v>
                </c:pt>
                <c:pt idx="9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7CF-4A9A-8124-B7A4977000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4985337243401759E-2"/>
          <c:y val="3.9453717754172987E-2"/>
          <c:w val="0.89002932551319647"/>
          <c:h val="0.921092564491654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rgbClr val="CEA60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D820-4033-91BF-2C16CDAF7A0D}"/>
              </c:ext>
            </c:extLst>
          </c:dPt>
          <c:dPt>
            <c:idx val="1"/>
            <c:bubble3D val="0"/>
            <c:spPr>
              <a:solidFill>
                <a:srgbClr val="00BDF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D820-4033-91BF-2C16CDAF7A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D820-4033-91BF-2C16CDAF7A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D820-4033-91BF-2C16CDAF7A0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D820-4033-91BF-2C16CDAF7A0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D820-4033-91BF-2C16CDAF7A0D}"/>
              </c:ext>
            </c:extLst>
          </c:dPt>
          <c:dPt>
            <c:idx val="6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D820-4033-91BF-2C16CDAF7A0D}"/>
              </c:ext>
            </c:extLst>
          </c:dPt>
          <c:dPt>
            <c:idx val="7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D820-4033-91BF-2C16CDAF7A0D}"/>
              </c:ext>
            </c:extLst>
          </c:dPt>
          <c:dPt>
            <c:idx val="8"/>
            <c:bubble3D val="0"/>
            <c:spPr>
              <a:solidFill>
                <a:srgbClr val="A3BFF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D820-4033-91BF-2C16CDAF7A0D}"/>
              </c:ext>
            </c:extLst>
          </c:dPt>
          <c:dPt>
            <c:idx val="9"/>
            <c:bubble3D val="0"/>
            <c:spPr>
              <a:solidFill>
                <a:srgbClr val="002D7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D820-4033-91BF-2C16CDAF7A0D}"/>
              </c:ext>
            </c:extLst>
          </c:dPt>
          <c:dLbls>
            <c:dLbl>
              <c:idx val="1"/>
              <c:layout>
                <c:manualLayout>
                  <c:x val="2.2727272727272728E-2"/>
                  <c:y val="-4.7040971168437029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D820-4033-91BF-2C16CDAF7A0D}"/>
                </c:ext>
              </c:extLst>
            </c:dLbl>
            <c:dLbl>
              <c:idx val="2"/>
              <c:layout>
                <c:manualLayout>
                  <c:x val="4.398826979472141E-2"/>
                  <c:y val="-3.1866464339908952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D820-4033-91BF-2C16CDAF7A0D}"/>
                </c:ext>
              </c:extLst>
            </c:dLbl>
            <c:dLbl>
              <c:idx val="4"/>
              <c:layout>
                <c:manualLayout>
                  <c:x val="4.4721407624633433E-2"/>
                  <c:y val="-7.5872534142640367E-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D820-4033-91BF-2C16CDAF7A0D}"/>
                </c:ext>
              </c:extLst>
            </c:dLbl>
            <c:dLbl>
              <c:idx val="5"/>
              <c:layout>
                <c:manualLayout>
                  <c:x val="2.5659824046920823E-2"/>
                  <c:y val="3.5660091047040973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D820-4033-91BF-2C16CDAF7A0D}"/>
                </c:ext>
              </c:extLst>
            </c:dLbl>
            <c:dLbl>
              <c:idx val="6"/>
              <c:layout>
                <c:manualLayout>
                  <c:x val="-8.0645161290322578E-3"/>
                  <c:y val="6.7526555386949919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D820-4033-91BF-2C16CDAF7A0D}"/>
                </c:ext>
              </c:extLst>
            </c:dLbl>
            <c:dLbl>
              <c:idx val="7"/>
              <c:layout>
                <c:manualLayout>
                  <c:x val="-2.7859237536656891E-2"/>
                  <c:y val="4.9317147192716237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D820-4033-91BF-2C16CDAF7A0D}"/>
                </c:ext>
              </c:extLst>
            </c:dLbl>
            <c:dLbl>
              <c:idx val="8"/>
              <c:layout>
                <c:manualLayout>
                  <c:x val="-3.8123167155425221E-2"/>
                  <c:y val="-1.5174506828528073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D820-4033-91BF-2C16CDAF7A0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Sheet1!$A$1:$A$10</c:f>
              <c:numCache>
                <c:formatCode>General</c:formatCode>
                <c:ptCount val="10"/>
                <c:pt idx="0">
                  <c:v>2.6</c:v>
                </c:pt>
                <c:pt idx="1">
                  <c:v>10.199999999999999</c:v>
                </c:pt>
                <c:pt idx="2">
                  <c:v>6</c:v>
                </c:pt>
                <c:pt idx="3">
                  <c:v>0</c:v>
                </c:pt>
                <c:pt idx="4">
                  <c:v>13.4</c:v>
                </c:pt>
                <c:pt idx="5">
                  <c:v>16</c:v>
                </c:pt>
                <c:pt idx="6">
                  <c:v>7.9</c:v>
                </c:pt>
                <c:pt idx="7">
                  <c:v>4.3</c:v>
                </c:pt>
                <c:pt idx="8">
                  <c:v>39.900000000000006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820-4033-91BF-2C16CDAF7A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4985337243401759E-2"/>
          <c:y val="3.9453717754172987E-2"/>
          <c:w val="0.89002932551319647"/>
          <c:h val="0.921092564491654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rgbClr val="CEA60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ADDB-4731-8778-523BFACEE145}"/>
              </c:ext>
            </c:extLst>
          </c:dPt>
          <c:dPt>
            <c:idx val="1"/>
            <c:bubble3D val="0"/>
            <c:spPr>
              <a:solidFill>
                <a:srgbClr val="00BDF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DDB-4731-8778-523BFACEE14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ADDB-4731-8778-523BFACEE14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DDB-4731-8778-523BFACEE14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ADDB-4731-8778-523BFACEE14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DDB-4731-8778-523BFACEE145}"/>
              </c:ext>
            </c:extLst>
          </c:dPt>
          <c:dPt>
            <c:idx val="6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ADDB-4731-8778-523BFACEE145}"/>
              </c:ext>
            </c:extLst>
          </c:dPt>
          <c:dPt>
            <c:idx val="7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ADDB-4731-8778-523BFACEE145}"/>
              </c:ext>
            </c:extLst>
          </c:dPt>
          <c:dPt>
            <c:idx val="8"/>
            <c:bubble3D val="0"/>
            <c:spPr>
              <a:solidFill>
                <a:srgbClr val="A3BFF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ADDB-4731-8778-523BFACEE145}"/>
              </c:ext>
            </c:extLst>
          </c:dPt>
          <c:dPt>
            <c:idx val="9"/>
            <c:bubble3D val="0"/>
            <c:spPr>
              <a:solidFill>
                <a:srgbClr val="002D7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ADDB-4731-8778-523BFACEE145}"/>
              </c:ext>
            </c:extLst>
          </c:dPt>
          <c:dLbls>
            <c:dLbl>
              <c:idx val="0"/>
              <c:layout>
                <c:manualLayout>
                  <c:x val="2.1260997067448679E-2"/>
                  <c:y val="-4.9317147192716237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ADDB-4731-8778-523BFACEE145}"/>
                </c:ext>
              </c:extLst>
            </c:dLbl>
            <c:dLbl>
              <c:idx val="1"/>
              <c:layout>
                <c:manualLayout>
                  <c:x val="3.9589442815249266E-2"/>
                  <c:y val="-1.2898330804248861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ADDB-4731-8778-523BFACEE145}"/>
                </c:ext>
              </c:extLst>
            </c:dLbl>
            <c:dLbl>
              <c:idx val="2"/>
              <c:layout>
                <c:manualLayout>
                  <c:x val="5.2052785923753668E-2"/>
                  <c:y val="1.6691957511380879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ADDB-4731-8778-523BFACEE145}"/>
                </c:ext>
              </c:extLst>
            </c:dLbl>
            <c:dLbl>
              <c:idx val="3"/>
              <c:layout>
                <c:manualLayout>
                  <c:x val="4.3255131964809387E-2"/>
                  <c:y val="2.959028831562974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ADDB-4731-8778-523BFACEE145}"/>
                </c:ext>
              </c:extLst>
            </c:dLbl>
            <c:dLbl>
              <c:idx val="4"/>
              <c:layout>
                <c:manualLayout>
                  <c:x val="-2.1994134897360706E-3"/>
                  <c:y val="6.8285280728376321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ADDB-4731-8778-523BFACEE145}"/>
                </c:ext>
              </c:extLst>
            </c:dLbl>
            <c:dLbl>
              <c:idx val="5"/>
              <c:layout>
                <c:manualLayout>
                  <c:x val="-4.398826979472141E-2"/>
                  <c:y val="2.8831562974203338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ADDB-4731-8778-523BFACEE145}"/>
                </c:ext>
              </c:extLst>
            </c:dLbl>
            <c:dLbl>
              <c:idx val="6"/>
              <c:layout>
                <c:manualLayout>
                  <c:x val="-4.2521994134897358E-2"/>
                  <c:y val="-9.104704097116844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ADDB-4731-8778-523BFACEE145}"/>
                </c:ext>
              </c:extLst>
            </c:dLbl>
            <c:dLbl>
              <c:idx val="8"/>
              <c:layout>
                <c:manualLayout>
                  <c:x val="-1.9794721407624633E-2"/>
                  <c:y val="-5.3110773899848251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ADDB-4731-8778-523BFACEE145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Sheet1!$A$1:$A$10</c:f>
              <c:numCache>
                <c:formatCode>General</c:formatCode>
                <c:ptCount val="10"/>
                <c:pt idx="0">
                  <c:v>15</c:v>
                </c:pt>
                <c:pt idx="1">
                  <c:v>14.899999999999999</c:v>
                </c:pt>
                <c:pt idx="2">
                  <c:v>4.6899999999999995</c:v>
                </c:pt>
                <c:pt idx="3">
                  <c:v>5.4</c:v>
                </c:pt>
                <c:pt idx="4">
                  <c:v>27.62</c:v>
                </c:pt>
                <c:pt idx="5">
                  <c:v>4.41</c:v>
                </c:pt>
                <c:pt idx="6">
                  <c:v>21.240000000000002</c:v>
                </c:pt>
                <c:pt idx="7">
                  <c:v>1</c:v>
                </c:pt>
                <c:pt idx="8">
                  <c:v>12</c:v>
                </c:pt>
                <c:pt idx="9">
                  <c:v>0.33999999999999997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DDB-4731-8778-523BFACEE1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4985337243401759E-2"/>
          <c:y val="3.9453717754172987E-2"/>
          <c:w val="0.89002932551319647"/>
          <c:h val="0.921092564491654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rgbClr val="CEA60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5A8E-4FDC-A659-B860483B00E3}"/>
              </c:ext>
            </c:extLst>
          </c:dPt>
          <c:dPt>
            <c:idx val="1"/>
            <c:bubble3D val="0"/>
            <c:spPr>
              <a:solidFill>
                <a:srgbClr val="00BDF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A8E-4FDC-A659-B860483B00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5A8E-4FDC-A659-B860483B00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5A8E-4FDC-A659-B860483B00E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5A8E-4FDC-A659-B860483B00E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5A8E-4FDC-A659-B860483B00E3}"/>
              </c:ext>
            </c:extLst>
          </c:dPt>
          <c:dPt>
            <c:idx val="6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5A8E-4FDC-A659-B860483B00E3}"/>
              </c:ext>
            </c:extLst>
          </c:dPt>
          <c:dPt>
            <c:idx val="7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5A8E-4FDC-A659-B860483B00E3}"/>
              </c:ext>
            </c:extLst>
          </c:dPt>
          <c:dPt>
            <c:idx val="8"/>
            <c:bubble3D val="0"/>
            <c:spPr>
              <a:solidFill>
                <a:srgbClr val="A3BFF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5A8E-4FDC-A659-B860483B00E3}"/>
              </c:ext>
            </c:extLst>
          </c:dPt>
          <c:dPt>
            <c:idx val="9"/>
            <c:bubble3D val="0"/>
            <c:spPr>
              <a:solidFill>
                <a:srgbClr val="002D7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5A8E-4FDC-A659-B860483B00E3}"/>
              </c:ext>
            </c:extLst>
          </c:dPt>
          <c:dLbls>
            <c:dLbl>
              <c:idx val="2"/>
              <c:layout>
                <c:manualLayout>
                  <c:x val="3.1524926686217009E-2"/>
                  <c:y val="-4.8558421851289835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5A8E-4FDC-A659-B860483B00E3}"/>
                </c:ext>
              </c:extLst>
            </c:dLbl>
            <c:dLbl>
              <c:idx val="3"/>
              <c:layout>
                <c:manualLayout>
                  <c:x val="4.8387096774193547E-2"/>
                  <c:y val="-2.5796661608497723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5A8E-4FDC-A659-B860483B00E3}"/>
                </c:ext>
              </c:extLst>
            </c:dLbl>
            <c:dLbl>
              <c:idx val="4"/>
              <c:layout>
                <c:manualLayout>
                  <c:x val="3.2258064516129031E-2"/>
                  <c:y val="2.04855842185129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5A8E-4FDC-A659-B860483B00E3}"/>
                </c:ext>
              </c:extLst>
            </c:dLbl>
            <c:dLbl>
              <c:idx val="5"/>
              <c:layout>
                <c:manualLayout>
                  <c:x val="-1.9794721407624633E-2"/>
                  <c:y val="4.8558421851289835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5A8E-4FDC-A659-B860483B00E3}"/>
                </c:ext>
              </c:extLst>
            </c:dLbl>
            <c:dLbl>
              <c:idx val="6"/>
              <c:layout>
                <c:manualLayout>
                  <c:x val="-4.6920821114369501E-2"/>
                  <c:y val="2.4279210925644917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5A8E-4FDC-A659-B860483B00E3}"/>
                </c:ext>
              </c:extLst>
            </c:dLbl>
            <c:dLbl>
              <c:idx val="8"/>
              <c:layout>
                <c:manualLayout>
                  <c:x val="-3.2991202346041054E-2"/>
                  <c:y val="-2.503793626707132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tx1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5A8E-4FDC-A659-B860483B00E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Sheet1!$A$1:$A$10</c:f>
              <c:numCache>
                <c:formatCode>General</c:formatCode>
                <c:ptCount val="10"/>
                <c:pt idx="0">
                  <c:v>1.31</c:v>
                </c:pt>
                <c:pt idx="1">
                  <c:v>4.08</c:v>
                </c:pt>
                <c:pt idx="2">
                  <c:v>8.84</c:v>
                </c:pt>
                <c:pt idx="3">
                  <c:v>7.41</c:v>
                </c:pt>
                <c:pt idx="4">
                  <c:v>25.83</c:v>
                </c:pt>
                <c:pt idx="5">
                  <c:v>17.22</c:v>
                </c:pt>
                <c:pt idx="6">
                  <c:v>4.67</c:v>
                </c:pt>
                <c:pt idx="7">
                  <c:v>1.6199999999999999</c:v>
                </c:pt>
                <c:pt idx="8">
                  <c:v>27</c:v>
                </c:pt>
                <c:pt idx="9">
                  <c:v>2.0500000000000003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A8E-4FDC-A659-B860483B00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7929292929293"/>
          <c:y val="3.9453717754172987E-2"/>
          <c:w val="0.76641414141414144"/>
          <c:h val="0.921092564491654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rgbClr val="CEA60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A586-47BC-9791-86C9912FDC99}"/>
              </c:ext>
            </c:extLst>
          </c:dPt>
          <c:dPt>
            <c:idx val="1"/>
            <c:bubble3D val="0"/>
            <c:spPr>
              <a:solidFill>
                <a:srgbClr val="00BDF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A586-47BC-9791-86C9912FDC9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A586-47BC-9791-86C9912FDC9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A586-47BC-9791-86C9912FDC9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A586-47BC-9791-86C9912FDC9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A586-47BC-9791-86C9912FDC99}"/>
              </c:ext>
            </c:extLst>
          </c:dPt>
          <c:dPt>
            <c:idx val="6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A586-47BC-9791-86C9912FDC99}"/>
              </c:ext>
            </c:extLst>
          </c:dPt>
          <c:dPt>
            <c:idx val="7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7-A586-47BC-9791-86C9912FDC99}"/>
              </c:ext>
            </c:extLst>
          </c:dPt>
          <c:dPt>
            <c:idx val="8"/>
            <c:bubble3D val="0"/>
            <c:spPr>
              <a:solidFill>
                <a:srgbClr val="A3BFF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A586-47BC-9791-86C9912FDC99}"/>
              </c:ext>
            </c:extLst>
          </c:dPt>
          <c:dPt>
            <c:idx val="9"/>
            <c:bubble3D val="0"/>
            <c:spPr>
              <a:solidFill>
                <a:srgbClr val="002D7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9-A586-47BC-9791-86C9912FDC99}"/>
              </c:ext>
            </c:extLst>
          </c:dPt>
          <c:dLbls>
            <c:dLbl>
              <c:idx val="7"/>
              <c:layout>
                <c:manualLayout>
                  <c:x val="0"/>
                  <c:y val="6.7526555386949919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1"/>
                      </a:solidFill>
                      <a:latin typeface="Arial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A586-47BC-9791-86C9912FDC9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Sheet1!$A$1:$A$10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100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586-47BC-9791-86C9912FD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</c:plotArea>
    <c:plotVisOnly val="0"/>
    <c:dispBlanksAs val="gap"/>
    <c:showDLblsOverMax val="1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7F8421-86EE-4FE3-9DE1-ED4BE7785416}" type="datetimeFigureOut">
              <a:rPr lang="en-AU" smtClean="0"/>
              <a:t>24/05/2021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22341-7493-4A40-B723-2B4592A30B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0837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622341-7493-4A40-B723-2B4592A30B6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1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94D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153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94D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94D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04B791F-A22B-4615-B54D-01D2390C8C6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2716112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278" imgH="278" progId="TCLayout.ActiveDocument.1">
                  <p:embed/>
                </p:oleObj>
              </mc:Choice>
              <mc:Fallback>
                <p:oleObj name="think-cell Slide" r:id="rId8" imgW="278" imgH="2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g object 16"/>
          <p:cNvSpPr/>
          <p:nvPr/>
        </p:nvSpPr>
        <p:spPr>
          <a:xfrm>
            <a:off x="0" y="456895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94D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31693" y="4669126"/>
            <a:ext cx="348615" cy="352425"/>
          </a:xfrm>
          <a:custGeom>
            <a:avLst/>
            <a:gdLst/>
            <a:ahLst/>
            <a:cxnLst/>
            <a:rect l="l" t="t" r="r" b="b"/>
            <a:pathLst>
              <a:path w="348615" h="352425">
                <a:moveTo>
                  <a:pt x="348370" y="0"/>
                </a:moveTo>
                <a:lnTo>
                  <a:pt x="0" y="0"/>
                </a:lnTo>
                <a:lnTo>
                  <a:pt x="0" y="352046"/>
                </a:lnTo>
                <a:lnTo>
                  <a:pt x="348370" y="352046"/>
                </a:lnTo>
                <a:lnTo>
                  <a:pt x="348370" y="0"/>
                </a:lnTo>
                <a:close/>
              </a:path>
            </a:pathLst>
          </a:custGeom>
          <a:solidFill>
            <a:srgbClr val="B72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43787" y="4749304"/>
            <a:ext cx="125798" cy="20430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941742" y="4724882"/>
            <a:ext cx="737870" cy="296545"/>
          </a:xfrm>
          <a:custGeom>
            <a:avLst/>
            <a:gdLst/>
            <a:ahLst/>
            <a:cxnLst/>
            <a:rect l="l" t="t" r="r" b="b"/>
            <a:pathLst>
              <a:path w="737870" h="296545">
                <a:moveTo>
                  <a:pt x="25806" y="256413"/>
                </a:moveTo>
                <a:lnTo>
                  <a:pt x="16535" y="256413"/>
                </a:lnTo>
                <a:lnTo>
                  <a:pt x="16535" y="295478"/>
                </a:lnTo>
                <a:lnTo>
                  <a:pt x="25806" y="295478"/>
                </a:lnTo>
                <a:lnTo>
                  <a:pt x="25806" y="256413"/>
                </a:lnTo>
                <a:close/>
              </a:path>
              <a:path w="737870" h="296545">
                <a:moveTo>
                  <a:pt x="83870" y="256006"/>
                </a:moveTo>
                <a:lnTo>
                  <a:pt x="74599" y="256006"/>
                </a:lnTo>
                <a:lnTo>
                  <a:pt x="74599" y="278384"/>
                </a:lnTo>
                <a:lnTo>
                  <a:pt x="60083" y="256006"/>
                </a:lnTo>
                <a:lnTo>
                  <a:pt x="50812" y="256006"/>
                </a:lnTo>
                <a:lnTo>
                  <a:pt x="50812" y="295478"/>
                </a:lnTo>
                <a:lnTo>
                  <a:pt x="60083" y="295478"/>
                </a:lnTo>
                <a:lnTo>
                  <a:pt x="60083" y="273100"/>
                </a:lnTo>
                <a:lnTo>
                  <a:pt x="74599" y="295478"/>
                </a:lnTo>
                <a:lnTo>
                  <a:pt x="83870" y="295478"/>
                </a:lnTo>
                <a:lnTo>
                  <a:pt x="83870" y="256006"/>
                </a:lnTo>
                <a:close/>
              </a:path>
              <a:path w="737870" h="296545">
                <a:moveTo>
                  <a:pt x="105244" y="24422"/>
                </a:moveTo>
                <a:lnTo>
                  <a:pt x="16535" y="24422"/>
                </a:lnTo>
                <a:lnTo>
                  <a:pt x="16535" y="85471"/>
                </a:lnTo>
                <a:lnTo>
                  <a:pt x="0" y="85471"/>
                </a:lnTo>
                <a:lnTo>
                  <a:pt x="0" y="105016"/>
                </a:lnTo>
                <a:lnTo>
                  <a:pt x="16535" y="105016"/>
                </a:lnTo>
                <a:lnTo>
                  <a:pt x="16535" y="116408"/>
                </a:lnTo>
                <a:lnTo>
                  <a:pt x="0" y="116408"/>
                </a:lnTo>
                <a:lnTo>
                  <a:pt x="0" y="135534"/>
                </a:lnTo>
                <a:lnTo>
                  <a:pt x="16535" y="135534"/>
                </a:lnTo>
                <a:lnTo>
                  <a:pt x="16535" y="196583"/>
                </a:lnTo>
                <a:lnTo>
                  <a:pt x="50812" y="196583"/>
                </a:lnTo>
                <a:lnTo>
                  <a:pt x="50812" y="135534"/>
                </a:lnTo>
                <a:lnTo>
                  <a:pt x="83070" y="135534"/>
                </a:lnTo>
                <a:lnTo>
                  <a:pt x="91541" y="116408"/>
                </a:lnTo>
                <a:lnTo>
                  <a:pt x="50812" y="116408"/>
                </a:lnTo>
                <a:lnTo>
                  <a:pt x="50812" y="105016"/>
                </a:lnTo>
                <a:lnTo>
                  <a:pt x="96774" y="105016"/>
                </a:lnTo>
                <a:lnTo>
                  <a:pt x="105244" y="85471"/>
                </a:lnTo>
                <a:lnTo>
                  <a:pt x="50812" y="85471"/>
                </a:lnTo>
                <a:lnTo>
                  <a:pt x="50812" y="52501"/>
                </a:lnTo>
                <a:lnTo>
                  <a:pt x="105244" y="52501"/>
                </a:lnTo>
                <a:lnTo>
                  <a:pt x="105244" y="24422"/>
                </a:lnTo>
                <a:close/>
              </a:path>
              <a:path w="737870" h="296545">
                <a:moveTo>
                  <a:pt x="132676" y="256006"/>
                </a:moveTo>
                <a:lnTo>
                  <a:pt x="105244" y="256006"/>
                </a:lnTo>
                <a:lnTo>
                  <a:pt x="105244" y="263740"/>
                </a:lnTo>
                <a:lnTo>
                  <a:pt x="114134" y="263740"/>
                </a:lnTo>
                <a:lnTo>
                  <a:pt x="114134" y="295478"/>
                </a:lnTo>
                <a:lnTo>
                  <a:pt x="123812" y="295478"/>
                </a:lnTo>
                <a:lnTo>
                  <a:pt x="123812" y="263740"/>
                </a:lnTo>
                <a:lnTo>
                  <a:pt x="132676" y="263740"/>
                </a:lnTo>
                <a:lnTo>
                  <a:pt x="132676" y="256006"/>
                </a:lnTo>
                <a:close/>
              </a:path>
              <a:path w="737870" h="296545">
                <a:moveTo>
                  <a:pt x="154444" y="85064"/>
                </a:moveTo>
                <a:lnTo>
                  <a:pt x="120154" y="85064"/>
                </a:lnTo>
                <a:lnTo>
                  <a:pt x="120154" y="196176"/>
                </a:lnTo>
                <a:lnTo>
                  <a:pt x="154444" y="196176"/>
                </a:lnTo>
                <a:lnTo>
                  <a:pt x="154444" y="85064"/>
                </a:lnTo>
                <a:close/>
              </a:path>
              <a:path w="737870" h="296545">
                <a:moveTo>
                  <a:pt x="155257" y="37858"/>
                </a:moveTo>
                <a:lnTo>
                  <a:pt x="153720" y="30937"/>
                </a:lnTo>
                <a:lnTo>
                  <a:pt x="149656" y="25234"/>
                </a:lnTo>
                <a:lnTo>
                  <a:pt x="143852" y="21374"/>
                </a:lnTo>
                <a:lnTo>
                  <a:pt x="137083" y="19951"/>
                </a:lnTo>
                <a:lnTo>
                  <a:pt x="130009" y="21551"/>
                </a:lnTo>
                <a:lnTo>
                  <a:pt x="124256" y="25742"/>
                </a:lnTo>
                <a:lnTo>
                  <a:pt x="120383" y="31623"/>
                </a:lnTo>
                <a:lnTo>
                  <a:pt x="118973" y="38265"/>
                </a:lnTo>
                <a:lnTo>
                  <a:pt x="120383" y="44907"/>
                </a:lnTo>
                <a:lnTo>
                  <a:pt x="124256" y="50774"/>
                </a:lnTo>
                <a:lnTo>
                  <a:pt x="130009" y="54978"/>
                </a:lnTo>
                <a:lnTo>
                  <a:pt x="137083" y="56578"/>
                </a:lnTo>
                <a:lnTo>
                  <a:pt x="144183" y="55029"/>
                </a:lnTo>
                <a:lnTo>
                  <a:pt x="149961" y="50876"/>
                </a:lnTo>
                <a:lnTo>
                  <a:pt x="153835" y="44907"/>
                </a:lnTo>
                <a:lnTo>
                  <a:pt x="155257" y="37858"/>
                </a:lnTo>
                <a:close/>
              </a:path>
              <a:path w="737870" h="296545">
                <a:moveTo>
                  <a:pt x="175412" y="256006"/>
                </a:moveTo>
                <a:lnTo>
                  <a:pt x="152831" y="256006"/>
                </a:lnTo>
                <a:lnTo>
                  <a:pt x="152831" y="295478"/>
                </a:lnTo>
                <a:lnTo>
                  <a:pt x="175412" y="295478"/>
                </a:lnTo>
                <a:lnTo>
                  <a:pt x="175412" y="287743"/>
                </a:lnTo>
                <a:lnTo>
                  <a:pt x="162509" y="287743"/>
                </a:lnTo>
                <a:lnTo>
                  <a:pt x="162509" y="279615"/>
                </a:lnTo>
                <a:lnTo>
                  <a:pt x="175412" y="279615"/>
                </a:lnTo>
                <a:lnTo>
                  <a:pt x="175412" y="271881"/>
                </a:lnTo>
                <a:lnTo>
                  <a:pt x="162509" y="271881"/>
                </a:lnTo>
                <a:lnTo>
                  <a:pt x="162509" y="263740"/>
                </a:lnTo>
                <a:lnTo>
                  <a:pt x="175412" y="263740"/>
                </a:lnTo>
                <a:lnTo>
                  <a:pt x="175412" y="256006"/>
                </a:lnTo>
                <a:close/>
              </a:path>
              <a:path w="737870" h="296545">
                <a:moveTo>
                  <a:pt x="228244" y="295478"/>
                </a:moveTo>
                <a:lnTo>
                  <a:pt x="219760" y="281241"/>
                </a:lnTo>
                <a:lnTo>
                  <a:pt x="221856" y="280428"/>
                </a:lnTo>
                <a:lnTo>
                  <a:pt x="225018" y="279196"/>
                </a:lnTo>
                <a:lnTo>
                  <a:pt x="227444" y="275132"/>
                </a:lnTo>
                <a:lnTo>
                  <a:pt x="227444" y="264960"/>
                </a:lnTo>
                <a:lnTo>
                  <a:pt x="227088" y="264147"/>
                </a:lnTo>
                <a:lnTo>
                  <a:pt x="225831" y="261289"/>
                </a:lnTo>
                <a:lnTo>
                  <a:pt x="222986" y="259257"/>
                </a:lnTo>
                <a:lnTo>
                  <a:pt x="220560" y="257225"/>
                </a:lnTo>
                <a:lnTo>
                  <a:pt x="217766" y="256286"/>
                </a:lnTo>
                <a:lnTo>
                  <a:pt x="217766" y="266179"/>
                </a:lnTo>
                <a:lnTo>
                  <a:pt x="217766" y="273100"/>
                </a:lnTo>
                <a:lnTo>
                  <a:pt x="215353" y="275132"/>
                </a:lnTo>
                <a:lnTo>
                  <a:pt x="208470" y="275132"/>
                </a:lnTo>
                <a:lnTo>
                  <a:pt x="208470" y="264147"/>
                </a:lnTo>
                <a:lnTo>
                  <a:pt x="215722" y="264147"/>
                </a:lnTo>
                <a:lnTo>
                  <a:pt x="217766" y="266179"/>
                </a:lnTo>
                <a:lnTo>
                  <a:pt x="217766" y="256286"/>
                </a:lnTo>
                <a:lnTo>
                  <a:pt x="216954" y="256006"/>
                </a:lnTo>
                <a:lnTo>
                  <a:pt x="199174" y="256006"/>
                </a:lnTo>
                <a:lnTo>
                  <a:pt x="199174" y="295478"/>
                </a:lnTo>
                <a:lnTo>
                  <a:pt x="208470" y="295478"/>
                </a:lnTo>
                <a:lnTo>
                  <a:pt x="208470" y="280428"/>
                </a:lnTo>
                <a:lnTo>
                  <a:pt x="216954" y="295478"/>
                </a:lnTo>
                <a:lnTo>
                  <a:pt x="228244" y="295478"/>
                </a:lnTo>
                <a:close/>
              </a:path>
              <a:path w="737870" h="296545">
                <a:moveTo>
                  <a:pt x="284251" y="24015"/>
                </a:moveTo>
                <a:lnTo>
                  <a:pt x="254368" y="24015"/>
                </a:lnTo>
                <a:lnTo>
                  <a:pt x="254368" y="140004"/>
                </a:lnTo>
                <a:lnTo>
                  <a:pt x="254368" y="140817"/>
                </a:lnTo>
                <a:lnTo>
                  <a:pt x="252577" y="153530"/>
                </a:lnTo>
                <a:lnTo>
                  <a:pt x="247180" y="164122"/>
                </a:lnTo>
                <a:lnTo>
                  <a:pt x="238455" y="171208"/>
                </a:lnTo>
                <a:lnTo>
                  <a:pt x="226631" y="173786"/>
                </a:lnTo>
                <a:lnTo>
                  <a:pt x="214617" y="171107"/>
                </a:lnTo>
                <a:lnTo>
                  <a:pt x="205905" y="163868"/>
                </a:lnTo>
                <a:lnTo>
                  <a:pt x="200583" y="153365"/>
                </a:lnTo>
                <a:lnTo>
                  <a:pt x="198793" y="140817"/>
                </a:lnTo>
                <a:lnTo>
                  <a:pt x="200520" y="128460"/>
                </a:lnTo>
                <a:lnTo>
                  <a:pt x="205638" y="117932"/>
                </a:lnTo>
                <a:lnTo>
                  <a:pt x="214096" y="110604"/>
                </a:lnTo>
                <a:lnTo>
                  <a:pt x="225831" y="107861"/>
                </a:lnTo>
                <a:lnTo>
                  <a:pt x="238467" y="110604"/>
                </a:lnTo>
                <a:lnTo>
                  <a:pt x="247294" y="117805"/>
                </a:lnTo>
                <a:lnTo>
                  <a:pt x="247408" y="117932"/>
                </a:lnTo>
                <a:lnTo>
                  <a:pt x="252679" y="128295"/>
                </a:lnTo>
                <a:lnTo>
                  <a:pt x="254368" y="140004"/>
                </a:lnTo>
                <a:lnTo>
                  <a:pt x="254368" y="24015"/>
                </a:lnTo>
                <a:lnTo>
                  <a:pt x="253238" y="24015"/>
                </a:lnTo>
                <a:lnTo>
                  <a:pt x="253238" y="99314"/>
                </a:lnTo>
                <a:lnTo>
                  <a:pt x="252806" y="99314"/>
                </a:lnTo>
                <a:lnTo>
                  <a:pt x="244894" y="90843"/>
                </a:lnTo>
                <a:lnTo>
                  <a:pt x="236639" y="85318"/>
                </a:lnTo>
                <a:lnTo>
                  <a:pt x="227711" y="82308"/>
                </a:lnTo>
                <a:lnTo>
                  <a:pt x="217766" y="81407"/>
                </a:lnTo>
                <a:lnTo>
                  <a:pt x="196253" y="86207"/>
                </a:lnTo>
                <a:lnTo>
                  <a:pt x="179984" y="99110"/>
                </a:lnTo>
                <a:lnTo>
                  <a:pt x="169697" y="117805"/>
                </a:lnTo>
                <a:lnTo>
                  <a:pt x="166116" y="140004"/>
                </a:lnTo>
                <a:lnTo>
                  <a:pt x="169875" y="162280"/>
                </a:lnTo>
                <a:lnTo>
                  <a:pt x="180479" y="181114"/>
                </a:lnTo>
                <a:lnTo>
                  <a:pt x="196900" y="194157"/>
                </a:lnTo>
                <a:lnTo>
                  <a:pt x="218147" y="199021"/>
                </a:lnTo>
                <a:lnTo>
                  <a:pt x="228473" y="197993"/>
                </a:lnTo>
                <a:lnTo>
                  <a:pt x="238074" y="194703"/>
                </a:lnTo>
                <a:lnTo>
                  <a:pt x="246684" y="188899"/>
                </a:lnTo>
                <a:lnTo>
                  <a:pt x="254050" y="180301"/>
                </a:lnTo>
                <a:lnTo>
                  <a:pt x="254419" y="180301"/>
                </a:lnTo>
                <a:lnTo>
                  <a:pt x="254419" y="196176"/>
                </a:lnTo>
                <a:lnTo>
                  <a:pt x="284251" y="196176"/>
                </a:lnTo>
                <a:lnTo>
                  <a:pt x="284251" y="180301"/>
                </a:lnTo>
                <a:lnTo>
                  <a:pt x="284251" y="173786"/>
                </a:lnTo>
                <a:lnTo>
                  <a:pt x="284251" y="107861"/>
                </a:lnTo>
                <a:lnTo>
                  <a:pt x="284251" y="99314"/>
                </a:lnTo>
                <a:lnTo>
                  <a:pt x="284251" y="24015"/>
                </a:lnTo>
                <a:close/>
              </a:path>
              <a:path w="737870" h="296545">
                <a:moveTo>
                  <a:pt x="284683" y="256006"/>
                </a:moveTo>
                <a:lnTo>
                  <a:pt x="275386" y="256006"/>
                </a:lnTo>
                <a:lnTo>
                  <a:pt x="275386" y="278384"/>
                </a:lnTo>
                <a:lnTo>
                  <a:pt x="261302" y="256006"/>
                </a:lnTo>
                <a:lnTo>
                  <a:pt x="251625" y="256006"/>
                </a:lnTo>
                <a:lnTo>
                  <a:pt x="251625" y="295478"/>
                </a:lnTo>
                <a:lnTo>
                  <a:pt x="261302" y="295478"/>
                </a:lnTo>
                <a:lnTo>
                  <a:pt x="261302" y="273100"/>
                </a:lnTo>
                <a:lnTo>
                  <a:pt x="275386" y="295478"/>
                </a:lnTo>
                <a:lnTo>
                  <a:pt x="284683" y="295478"/>
                </a:lnTo>
                <a:lnTo>
                  <a:pt x="284683" y="256006"/>
                </a:lnTo>
                <a:close/>
              </a:path>
              <a:path w="737870" h="296545">
                <a:moveTo>
                  <a:pt x="343547" y="295478"/>
                </a:moveTo>
                <a:lnTo>
                  <a:pt x="341680" y="289788"/>
                </a:lnTo>
                <a:lnTo>
                  <a:pt x="339153" y="282054"/>
                </a:lnTo>
                <a:lnTo>
                  <a:pt x="334365" y="267398"/>
                </a:lnTo>
                <a:lnTo>
                  <a:pt x="330644" y="256006"/>
                </a:lnTo>
                <a:lnTo>
                  <a:pt x="329031" y="256006"/>
                </a:lnTo>
                <a:lnTo>
                  <a:pt x="329031" y="282054"/>
                </a:lnTo>
                <a:lnTo>
                  <a:pt x="319735" y="282054"/>
                </a:lnTo>
                <a:lnTo>
                  <a:pt x="324573" y="267398"/>
                </a:lnTo>
                <a:lnTo>
                  <a:pt x="329031" y="282054"/>
                </a:lnTo>
                <a:lnTo>
                  <a:pt x="329031" y="256006"/>
                </a:lnTo>
                <a:lnTo>
                  <a:pt x="318554" y="256006"/>
                </a:lnTo>
                <a:lnTo>
                  <a:pt x="305650" y="295478"/>
                </a:lnTo>
                <a:lnTo>
                  <a:pt x="315696" y="295478"/>
                </a:lnTo>
                <a:lnTo>
                  <a:pt x="317309" y="289788"/>
                </a:lnTo>
                <a:lnTo>
                  <a:pt x="331444" y="289788"/>
                </a:lnTo>
                <a:lnTo>
                  <a:pt x="333057" y="295478"/>
                </a:lnTo>
                <a:lnTo>
                  <a:pt x="343547" y="295478"/>
                </a:lnTo>
                <a:close/>
              </a:path>
              <a:path w="737870" h="296545">
                <a:moveTo>
                  <a:pt x="386702" y="256006"/>
                </a:moveTo>
                <a:lnTo>
                  <a:pt x="359295" y="256006"/>
                </a:lnTo>
                <a:lnTo>
                  <a:pt x="359295" y="263740"/>
                </a:lnTo>
                <a:lnTo>
                  <a:pt x="368160" y="263740"/>
                </a:lnTo>
                <a:lnTo>
                  <a:pt x="368160" y="295478"/>
                </a:lnTo>
                <a:lnTo>
                  <a:pt x="377837" y="295478"/>
                </a:lnTo>
                <a:lnTo>
                  <a:pt x="377837" y="263740"/>
                </a:lnTo>
                <a:lnTo>
                  <a:pt x="386702" y="263740"/>
                </a:lnTo>
                <a:lnTo>
                  <a:pt x="386702" y="256006"/>
                </a:lnTo>
                <a:close/>
              </a:path>
              <a:path w="737870" h="296545">
                <a:moveTo>
                  <a:pt x="408470" y="140411"/>
                </a:moveTo>
                <a:lnTo>
                  <a:pt x="406527" y="129019"/>
                </a:lnTo>
                <a:lnTo>
                  <a:pt x="404291" y="115912"/>
                </a:lnTo>
                <a:lnTo>
                  <a:pt x="397433" y="105016"/>
                </a:lnTo>
                <a:lnTo>
                  <a:pt x="392595" y="97320"/>
                </a:lnTo>
                <a:lnTo>
                  <a:pt x="377405" y="87363"/>
                </a:lnTo>
                <a:lnTo>
                  <a:pt x="377405" y="129019"/>
                </a:lnTo>
                <a:lnTo>
                  <a:pt x="327418" y="129019"/>
                </a:lnTo>
                <a:lnTo>
                  <a:pt x="329857" y="119951"/>
                </a:lnTo>
                <a:lnTo>
                  <a:pt x="334873" y="112280"/>
                </a:lnTo>
                <a:lnTo>
                  <a:pt x="342607" y="106984"/>
                </a:lnTo>
                <a:lnTo>
                  <a:pt x="353212" y="105016"/>
                </a:lnTo>
                <a:lnTo>
                  <a:pt x="363131" y="107213"/>
                </a:lnTo>
                <a:lnTo>
                  <a:pt x="370471" y="112890"/>
                </a:lnTo>
                <a:lnTo>
                  <a:pt x="375234" y="120637"/>
                </a:lnTo>
                <a:lnTo>
                  <a:pt x="377405" y="129019"/>
                </a:lnTo>
                <a:lnTo>
                  <a:pt x="377405" y="87363"/>
                </a:lnTo>
                <a:lnTo>
                  <a:pt x="374624" y="85534"/>
                </a:lnTo>
                <a:lnTo>
                  <a:pt x="351612" y="81407"/>
                </a:lnTo>
                <a:lnTo>
                  <a:pt x="328587" y="85534"/>
                </a:lnTo>
                <a:lnTo>
                  <a:pt x="310616" y="97320"/>
                </a:lnTo>
                <a:lnTo>
                  <a:pt x="298919" y="115912"/>
                </a:lnTo>
                <a:lnTo>
                  <a:pt x="294741" y="140411"/>
                </a:lnTo>
                <a:lnTo>
                  <a:pt x="298919" y="164680"/>
                </a:lnTo>
                <a:lnTo>
                  <a:pt x="310616" y="183146"/>
                </a:lnTo>
                <a:lnTo>
                  <a:pt x="328587" y="194906"/>
                </a:lnTo>
                <a:lnTo>
                  <a:pt x="351612" y="199021"/>
                </a:lnTo>
                <a:lnTo>
                  <a:pt x="370039" y="196824"/>
                </a:lnTo>
                <a:lnTo>
                  <a:pt x="385584" y="190271"/>
                </a:lnTo>
                <a:lnTo>
                  <a:pt x="397649" y="179451"/>
                </a:lnTo>
                <a:lnTo>
                  <a:pt x="399796" y="175425"/>
                </a:lnTo>
                <a:lnTo>
                  <a:pt x="405625" y="164439"/>
                </a:lnTo>
                <a:lnTo>
                  <a:pt x="375412" y="161988"/>
                </a:lnTo>
                <a:lnTo>
                  <a:pt x="371373" y="167690"/>
                </a:lnTo>
                <a:lnTo>
                  <a:pt x="366128" y="171907"/>
                </a:lnTo>
                <a:lnTo>
                  <a:pt x="359981" y="174523"/>
                </a:lnTo>
                <a:lnTo>
                  <a:pt x="353212" y="175425"/>
                </a:lnTo>
                <a:lnTo>
                  <a:pt x="342214" y="173113"/>
                </a:lnTo>
                <a:lnTo>
                  <a:pt x="334416" y="167081"/>
                </a:lnTo>
                <a:lnTo>
                  <a:pt x="329565" y="158597"/>
                </a:lnTo>
                <a:lnTo>
                  <a:pt x="327418" y="148971"/>
                </a:lnTo>
                <a:lnTo>
                  <a:pt x="408470" y="148971"/>
                </a:lnTo>
                <a:lnTo>
                  <a:pt x="408470" y="140411"/>
                </a:lnTo>
                <a:close/>
              </a:path>
              <a:path w="737870" h="296545">
                <a:moveTo>
                  <a:pt x="421373" y="256413"/>
                </a:moveTo>
                <a:lnTo>
                  <a:pt x="411695" y="256413"/>
                </a:lnTo>
                <a:lnTo>
                  <a:pt x="411695" y="295478"/>
                </a:lnTo>
                <a:lnTo>
                  <a:pt x="421373" y="295478"/>
                </a:lnTo>
                <a:lnTo>
                  <a:pt x="421373" y="256413"/>
                </a:lnTo>
                <a:close/>
              </a:path>
              <a:path w="737870" h="296545">
                <a:moveTo>
                  <a:pt x="450773" y="24015"/>
                </a:moveTo>
                <a:lnTo>
                  <a:pt x="419328" y="24015"/>
                </a:lnTo>
                <a:lnTo>
                  <a:pt x="419328" y="196176"/>
                </a:lnTo>
                <a:lnTo>
                  <a:pt x="450773" y="196176"/>
                </a:lnTo>
                <a:lnTo>
                  <a:pt x="450773" y="24015"/>
                </a:lnTo>
                <a:close/>
              </a:path>
              <a:path w="737870" h="296545">
                <a:moveTo>
                  <a:pt x="484263" y="275945"/>
                </a:moveTo>
                <a:lnTo>
                  <a:pt x="482752" y="267792"/>
                </a:lnTo>
                <a:lnTo>
                  <a:pt x="480377" y="264147"/>
                </a:lnTo>
                <a:lnTo>
                  <a:pt x="478561" y="261340"/>
                </a:lnTo>
                <a:lnTo>
                  <a:pt x="474586" y="258711"/>
                </a:lnTo>
                <a:lnTo>
                  <a:pt x="474586" y="269430"/>
                </a:lnTo>
                <a:lnTo>
                  <a:pt x="474586" y="282460"/>
                </a:lnTo>
                <a:lnTo>
                  <a:pt x="469747" y="287337"/>
                </a:lnTo>
                <a:lnTo>
                  <a:pt x="457657" y="287337"/>
                </a:lnTo>
                <a:lnTo>
                  <a:pt x="452818" y="282460"/>
                </a:lnTo>
                <a:lnTo>
                  <a:pt x="452818" y="269024"/>
                </a:lnTo>
                <a:lnTo>
                  <a:pt x="457225" y="264147"/>
                </a:lnTo>
                <a:lnTo>
                  <a:pt x="470128" y="264147"/>
                </a:lnTo>
                <a:lnTo>
                  <a:pt x="474586" y="269430"/>
                </a:lnTo>
                <a:lnTo>
                  <a:pt x="474586" y="258711"/>
                </a:lnTo>
                <a:lnTo>
                  <a:pt x="472173" y="257111"/>
                </a:lnTo>
                <a:lnTo>
                  <a:pt x="464108" y="255600"/>
                </a:lnTo>
                <a:lnTo>
                  <a:pt x="458457" y="255600"/>
                </a:lnTo>
                <a:lnTo>
                  <a:pt x="453199" y="257225"/>
                </a:lnTo>
                <a:lnTo>
                  <a:pt x="449592" y="260883"/>
                </a:lnTo>
                <a:lnTo>
                  <a:pt x="445135" y="264960"/>
                </a:lnTo>
                <a:lnTo>
                  <a:pt x="443141" y="270243"/>
                </a:lnTo>
                <a:lnTo>
                  <a:pt x="443141" y="275945"/>
                </a:lnTo>
                <a:lnTo>
                  <a:pt x="444766" y="283933"/>
                </a:lnTo>
                <a:lnTo>
                  <a:pt x="449173" y="290398"/>
                </a:lnTo>
                <a:lnTo>
                  <a:pt x="455701" y="294716"/>
                </a:lnTo>
                <a:lnTo>
                  <a:pt x="463677" y="296291"/>
                </a:lnTo>
                <a:lnTo>
                  <a:pt x="471652" y="294716"/>
                </a:lnTo>
                <a:lnTo>
                  <a:pt x="478205" y="290398"/>
                </a:lnTo>
                <a:lnTo>
                  <a:pt x="480301" y="287337"/>
                </a:lnTo>
                <a:lnTo>
                  <a:pt x="482638" y="283933"/>
                </a:lnTo>
                <a:lnTo>
                  <a:pt x="484263" y="275945"/>
                </a:lnTo>
                <a:close/>
              </a:path>
              <a:path w="737870" h="296545">
                <a:moveTo>
                  <a:pt x="496785" y="84251"/>
                </a:moveTo>
                <a:lnTo>
                  <a:pt x="465721" y="84251"/>
                </a:lnTo>
                <a:lnTo>
                  <a:pt x="465721" y="196176"/>
                </a:lnTo>
                <a:lnTo>
                  <a:pt x="496785" y="196176"/>
                </a:lnTo>
                <a:lnTo>
                  <a:pt x="496785" y="84251"/>
                </a:lnTo>
                <a:close/>
              </a:path>
              <a:path w="737870" h="296545">
                <a:moveTo>
                  <a:pt x="499579" y="37858"/>
                </a:moveTo>
                <a:lnTo>
                  <a:pt x="498055" y="30937"/>
                </a:lnTo>
                <a:lnTo>
                  <a:pt x="493979" y="25234"/>
                </a:lnTo>
                <a:lnTo>
                  <a:pt x="488175" y="21374"/>
                </a:lnTo>
                <a:lnTo>
                  <a:pt x="481418" y="19951"/>
                </a:lnTo>
                <a:lnTo>
                  <a:pt x="474167" y="21551"/>
                </a:lnTo>
                <a:lnTo>
                  <a:pt x="468426" y="25742"/>
                </a:lnTo>
                <a:lnTo>
                  <a:pt x="464654" y="31623"/>
                </a:lnTo>
                <a:lnTo>
                  <a:pt x="463296" y="38265"/>
                </a:lnTo>
                <a:lnTo>
                  <a:pt x="464654" y="44907"/>
                </a:lnTo>
                <a:lnTo>
                  <a:pt x="468426" y="50774"/>
                </a:lnTo>
                <a:lnTo>
                  <a:pt x="474167" y="54978"/>
                </a:lnTo>
                <a:lnTo>
                  <a:pt x="481418" y="56578"/>
                </a:lnTo>
                <a:lnTo>
                  <a:pt x="488340" y="55029"/>
                </a:lnTo>
                <a:lnTo>
                  <a:pt x="494131" y="50876"/>
                </a:lnTo>
                <a:lnTo>
                  <a:pt x="498106" y="44907"/>
                </a:lnTo>
                <a:lnTo>
                  <a:pt x="499579" y="37858"/>
                </a:lnTo>
                <a:close/>
              </a:path>
              <a:path w="737870" h="296545">
                <a:moveTo>
                  <a:pt x="538276" y="256006"/>
                </a:moveTo>
                <a:lnTo>
                  <a:pt x="528612" y="256006"/>
                </a:lnTo>
                <a:lnTo>
                  <a:pt x="528612" y="278384"/>
                </a:lnTo>
                <a:lnTo>
                  <a:pt x="514527" y="256006"/>
                </a:lnTo>
                <a:lnTo>
                  <a:pt x="504850" y="256006"/>
                </a:lnTo>
                <a:lnTo>
                  <a:pt x="504850" y="295478"/>
                </a:lnTo>
                <a:lnTo>
                  <a:pt x="514527" y="295478"/>
                </a:lnTo>
                <a:lnTo>
                  <a:pt x="514527" y="273100"/>
                </a:lnTo>
                <a:lnTo>
                  <a:pt x="528612" y="295478"/>
                </a:lnTo>
                <a:lnTo>
                  <a:pt x="538276" y="295478"/>
                </a:lnTo>
                <a:lnTo>
                  <a:pt x="538276" y="256006"/>
                </a:lnTo>
                <a:close/>
              </a:path>
              <a:path w="737870" h="296545">
                <a:moveTo>
                  <a:pt x="570534" y="84251"/>
                </a:moveTo>
                <a:lnTo>
                  <a:pt x="554037" y="84251"/>
                </a:lnTo>
                <a:lnTo>
                  <a:pt x="554037" y="49250"/>
                </a:lnTo>
                <a:lnTo>
                  <a:pt x="522960" y="49250"/>
                </a:lnTo>
                <a:lnTo>
                  <a:pt x="522960" y="84251"/>
                </a:lnTo>
                <a:lnTo>
                  <a:pt x="508876" y="84251"/>
                </a:lnTo>
                <a:lnTo>
                  <a:pt x="508876" y="108267"/>
                </a:lnTo>
                <a:lnTo>
                  <a:pt x="522960" y="108267"/>
                </a:lnTo>
                <a:lnTo>
                  <a:pt x="522960" y="168097"/>
                </a:lnTo>
                <a:lnTo>
                  <a:pt x="525233" y="182968"/>
                </a:lnTo>
                <a:lnTo>
                  <a:pt x="531749" y="191897"/>
                </a:lnTo>
                <a:lnTo>
                  <a:pt x="542036" y="196253"/>
                </a:lnTo>
                <a:lnTo>
                  <a:pt x="555637" y="197396"/>
                </a:lnTo>
                <a:lnTo>
                  <a:pt x="560476" y="197396"/>
                </a:lnTo>
                <a:lnTo>
                  <a:pt x="565696" y="196583"/>
                </a:lnTo>
                <a:lnTo>
                  <a:pt x="570534" y="196176"/>
                </a:lnTo>
                <a:lnTo>
                  <a:pt x="570534" y="172161"/>
                </a:lnTo>
                <a:lnTo>
                  <a:pt x="570534" y="171348"/>
                </a:lnTo>
                <a:lnTo>
                  <a:pt x="568540" y="171754"/>
                </a:lnTo>
                <a:lnTo>
                  <a:pt x="566928" y="172161"/>
                </a:lnTo>
                <a:lnTo>
                  <a:pt x="556018" y="172161"/>
                </a:lnTo>
                <a:lnTo>
                  <a:pt x="554037" y="169722"/>
                </a:lnTo>
                <a:lnTo>
                  <a:pt x="554037" y="108267"/>
                </a:lnTo>
                <a:lnTo>
                  <a:pt x="570534" y="108267"/>
                </a:lnTo>
                <a:lnTo>
                  <a:pt x="570534" y="84251"/>
                </a:lnTo>
                <a:close/>
              </a:path>
              <a:path w="737870" h="296545">
                <a:moveTo>
                  <a:pt x="597141" y="295478"/>
                </a:moveTo>
                <a:lnTo>
                  <a:pt x="595274" y="289788"/>
                </a:lnTo>
                <a:lnTo>
                  <a:pt x="592747" y="282054"/>
                </a:lnTo>
                <a:lnTo>
                  <a:pt x="587959" y="267398"/>
                </a:lnTo>
                <a:lnTo>
                  <a:pt x="584238" y="256006"/>
                </a:lnTo>
                <a:lnTo>
                  <a:pt x="582625" y="256006"/>
                </a:lnTo>
                <a:lnTo>
                  <a:pt x="582625" y="282054"/>
                </a:lnTo>
                <a:lnTo>
                  <a:pt x="573379" y="282054"/>
                </a:lnTo>
                <a:lnTo>
                  <a:pt x="578218" y="267398"/>
                </a:lnTo>
                <a:lnTo>
                  <a:pt x="582625" y="282054"/>
                </a:lnTo>
                <a:lnTo>
                  <a:pt x="582625" y="256006"/>
                </a:lnTo>
                <a:lnTo>
                  <a:pt x="572147" y="256006"/>
                </a:lnTo>
                <a:lnTo>
                  <a:pt x="559244" y="295478"/>
                </a:lnTo>
                <a:lnTo>
                  <a:pt x="569353" y="295478"/>
                </a:lnTo>
                <a:lnTo>
                  <a:pt x="571334" y="289788"/>
                </a:lnTo>
                <a:lnTo>
                  <a:pt x="585050" y="289788"/>
                </a:lnTo>
                <a:lnTo>
                  <a:pt x="586663" y="295478"/>
                </a:lnTo>
                <a:lnTo>
                  <a:pt x="597141" y="295478"/>
                </a:lnTo>
                <a:close/>
              </a:path>
              <a:path w="737870" h="296545">
                <a:moveTo>
                  <a:pt x="640295" y="287743"/>
                </a:moveTo>
                <a:lnTo>
                  <a:pt x="627773" y="287743"/>
                </a:lnTo>
                <a:lnTo>
                  <a:pt x="627773" y="256006"/>
                </a:lnTo>
                <a:lnTo>
                  <a:pt x="618096" y="256006"/>
                </a:lnTo>
                <a:lnTo>
                  <a:pt x="618096" y="295478"/>
                </a:lnTo>
                <a:lnTo>
                  <a:pt x="640295" y="295478"/>
                </a:lnTo>
                <a:lnTo>
                  <a:pt x="640295" y="287743"/>
                </a:lnTo>
                <a:close/>
              </a:path>
              <a:path w="737870" h="296545">
                <a:moveTo>
                  <a:pt x="695121" y="84251"/>
                </a:moveTo>
                <a:lnTo>
                  <a:pt x="660882" y="84251"/>
                </a:lnTo>
                <a:lnTo>
                  <a:pt x="637501" y="158330"/>
                </a:lnTo>
                <a:lnTo>
                  <a:pt x="637070" y="158330"/>
                </a:lnTo>
                <a:lnTo>
                  <a:pt x="613689" y="84251"/>
                </a:lnTo>
                <a:lnTo>
                  <a:pt x="579399" y="84251"/>
                </a:lnTo>
                <a:lnTo>
                  <a:pt x="620953" y="196176"/>
                </a:lnTo>
                <a:lnTo>
                  <a:pt x="608850" y="227926"/>
                </a:lnTo>
                <a:lnTo>
                  <a:pt x="641540" y="227926"/>
                </a:lnTo>
                <a:lnTo>
                  <a:pt x="667499" y="158330"/>
                </a:lnTo>
                <a:lnTo>
                  <a:pt x="695121" y="84251"/>
                </a:lnTo>
                <a:close/>
              </a:path>
              <a:path w="737870" h="296545">
                <a:moveTo>
                  <a:pt x="712063" y="0"/>
                </a:moveTo>
                <a:lnTo>
                  <a:pt x="695934" y="0"/>
                </a:lnTo>
                <a:lnTo>
                  <a:pt x="695934" y="4076"/>
                </a:lnTo>
                <a:lnTo>
                  <a:pt x="701573" y="4076"/>
                </a:lnTo>
                <a:lnTo>
                  <a:pt x="701573" y="22390"/>
                </a:lnTo>
                <a:lnTo>
                  <a:pt x="706043" y="22390"/>
                </a:lnTo>
                <a:lnTo>
                  <a:pt x="706043" y="4076"/>
                </a:lnTo>
                <a:lnTo>
                  <a:pt x="712063" y="4076"/>
                </a:lnTo>
                <a:lnTo>
                  <a:pt x="712063" y="0"/>
                </a:lnTo>
                <a:close/>
              </a:path>
              <a:path w="737870" h="296545">
                <a:moveTo>
                  <a:pt x="737857" y="0"/>
                </a:moveTo>
                <a:lnTo>
                  <a:pt x="733018" y="0"/>
                </a:lnTo>
                <a:lnTo>
                  <a:pt x="726567" y="15468"/>
                </a:lnTo>
                <a:lnTo>
                  <a:pt x="723341" y="7734"/>
                </a:lnTo>
                <a:lnTo>
                  <a:pt x="720115" y="0"/>
                </a:lnTo>
                <a:lnTo>
                  <a:pt x="715289" y="0"/>
                </a:lnTo>
                <a:lnTo>
                  <a:pt x="715289" y="22390"/>
                </a:lnTo>
                <a:lnTo>
                  <a:pt x="719315" y="22390"/>
                </a:lnTo>
                <a:lnTo>
                  <a:pt x="719315" y="7734"/>
                </a:lnTo>
                <a:lnTo>
                  <a:pt x="719747" y="7734"/>
                </a:lnTo>
                <a:lnTo>
                  <a:pt x="725385" y="22390"/>
                </a:lnTo>
                <a:lnTo>
                  <a:pt x="727811" y="22390"/>
                </a:lnTo>
                <a:lnTo>
                  <a:pt x="730656" y="15468"/>
                </a:lnTo>
                <a:lnTo>
                  <a:pt x="733831" y="7734"/>
                </a:lnTo>
                <a:lnTo>
                  <a:pt x="733831" y="22390"/>
                </a:lnTo>
                <a:lnTo>
                  <a:pt x="737857" y="22390"/>
                </a:lnTo>
                <a:lnTo>
                  <a:pt x="737857" y="7734"/>
                </a:lnTo>
                <a:lnTo>
                  <a:pt x="737857" y="0"/>
                </a:lnTo>
                <a:close/>
              </a:path>
            </a:pathLst>
          </a:custGeom>
          <a:solidFill>
            <a:srgbClr val="006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606" y="232994"/>
            <a:ext cx="8228787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94D8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560" y="2077085"/>
            <a:ext cx="7802879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153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2" Type="http://schemas.openxmlformats.org/officeDocument/2006/relationships/tags" Target="../tags/tag5.xml"/><Relationship Id="rId16" Type="http://schemas.openxmlformats.org/officeDocument/2006/relationships/chart" Target="../charts/chart1.xml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1.emf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tags" Target="../tags/tag28.xml"/><Relationship Id="rId18" Type="http://schemas.openxmlformats.org/officeDocument/2006/relationships/tags" Target="../tags/tag33.xml"/><Relationship Id="rId3" Type="http://schemas.openxmlformats.org/officeDocument/2006/relationships/tags" Target="../tags/tag18.xml"/><Relationship Id="rId21" Type="http://schemas.openxmlformats.org/officeDocument/2006/relationships/oleObject" Target="../embeddings/oleObject4.bin"/><Relationship Id="rId7" Type="http://schemas.openxmlformats.org/officeDocument/2006/relationships/tags" Target="../tags/tag22.xml"/><Relationship Id="rId12" Type="http://schemas.openxmlformats.org/officeDocument/2006/relationships/tags" Target="../tags/tag27.xml"/><Relationship Id="rId17" Type="http://schemas.openxmlformats.org/officeDocument/2006/relationships/tags" Target="../tags/tag32.xml"/><Relationship Id="rId2" Type="http://schemas.openxmlformats.org/officeDocument/2006/relationships/tags" Target="../tags/tag17.xml"/><Relationship Id="rId16" Type="http://schemas.openxmlformats.org/officeDocument/2006/relationships/tags" Target="../tags/tag31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tags" Target="../tags/tag26.xml"/><Relationship Id="rId5" Type="http://schemas.openxmlformats.org/officeDocument/2006/relationships/tags" Target="../tags/tag20.xml"/><Relationship Id="rId15" Type="http://schemas.openxmlformats.org/officeDocument/2006/relationships/tags" Target="../tags/tag30.xml"/><Relationship Id="rId23" Type="http://schemas.openxmlformats.org/officeDocument/2006/relationships/chart" Target="../charts/chart2.xml"/><Relationship Id="rId10" Type="http://schemas.openxmlformats.org/officeDocument/2006/relationships/tags" Target="../tags/tag25.xml"/><Relationship Id="rId19" Type="http://schemas.openxmlformats.org/officeDocument/2006/relationships/tags" Target="../tags/tag34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tags" Target="../tags/tag29.xml"/><Relationship Id="rId22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tags" Target="../tags/tag47.xml"/><Relationship Id="rId18" Type="http://schemas.openxmlformats.org/officeDocument/2006/relationships/tags" Target="../tags/tag52.xml"/><Relationship Id="rId26" Type="http://schemas.openxmlformats.org/officeDocument/2006/relationships/image" Target="../media/image1.emf"/><Relationship Id="rId3" Type="http://schemas.openxmlformats.org/officeDocument/2006/relationships/tags" Target="../tags/tag37.xml"/><Relationship Id="rId21" Type="http://schemas.openxmlformats.org/officeDocument/2006/relationships/tags" Target="../tags/tag55.xml"/><Relationship Id="rId7" Type="http://schemas.openxmlformats.org/officeDocument/2006/relationships/tags" Target="../tags/tag41.xml"/><Relationship Id="rId12" Type="http://schemas.openxmlformats.org/officeDocument/2006/relationships/tags" Target="../tags/tag46.xml"/><Relationship Id="rId17" Type="http://schemas.openxmlformats.org/officeDocument/2006/relationships/tags" Target="../tags/tag51.xml"/><Relationship Id="rId25" Type="http://schemas.openxmlformats.org/officeDocument/2006/relationships/oleObject" Target="../embeddings/oleObject5.bin"/><Relationship Id="rId2" Type="http://schemas.openxmlformats.org/officeDocument/2006/relationships/tags" Target="../tags/tag36.xml"/><Relationship Id="rId16" Type="http://schemas.openxmlformats.org/officeDocument/2006/relationships/tags" Target="../tags/tag50.xml"/><Relationship Id="rId20" Type="http://schemas.openxmlformats.org/officeDocument/2006/relationships/tags" Target="../tags/tag54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tags" Target="../tags/tag45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39.xml"/><Relationship Id="rId15" Type="http://schemas.openxmlformats.org/officeDocument/2006/relationships/tags" Target="../tags/tag49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44.xml"/><Relationship Id="rId19" Type="http://schemas.openxmlformats.org/officeDocument/2006/relationships/tags" Target="../tags/tag53.xml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tags" Target="../tags/tag48.xml"/><Relationship Id="rId22" Type="http://schemas.openxmlformats.org/officeDocument/2006/relationships/tags" Target="../tags/tag56.xml"/><Relationship Id="rId27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18" Type="http://schemas.openxmlformats.org/officeDocument/2006/relationships/tags" Target="../tags/tag74.xml"/><Relationship Id="rId3" Type="http://schemas.openxmlformats.org/officeDocument/2006/relationships/tags" Target="../tags/tag59.xml"/><Relationship Id="rId21" Type="http://schemas.openxmlformats.org/officeDocument/2006/relationships/image" Target="../media/image1.emf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tags" Target="../tags/tag73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20" Type="http://schemas.openxmlformats.org/officeDocument/2006/relationships/oleObject" Target="../embeddings/oleObject6.bin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10" Type="http://schemas.openxmlformats.org/officeDocument/2006/relationships/tags" Target="../tags/tag66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Relationship Id="rId22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3" Type="http://schemas.openxmlformats.org/officeDocument/2006/relationships/tags" Target="../tags/tag77.xml"/><Relationship Id="rId21" Type="http://schemas.openxmlformats.org/officeDocument/2006/relationships/oleObject" Target="../embeddings/oleObject7.bin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slideLayout" Target="../slideLayouts/slideLayout2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23" Type="http://schemas.openxmlformats.org/officeDocument/2006/relationships/chart" Target="../charts/chart5.xml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01.xml"/><Relationship Id="rId13" Type="http://schemas.openxmlformats.org/officeDocument/2006/relationships/tags" Target="../tags/tag106.xml"/><Relationship Id="rId18" Type="http://schemas.openxmlformats.org/officeDocument/2006/relationships/tags" Target="../tags/tag111.xml"/><Relationship Id="rId26" Type="http://schemas.openxmlformats.org/officeDocument/2006/relationships/oleObject" Target="../embeddings/oleObject8.bin"/><Relationship Id="rId3" Type="http://schemas.openxmlformats.org/officeDocument/2006/relationships/tags" Target="../tags/tag96.xml"/><Relationship Id="rId21" Type="http://schemas.openxmlformats.org/officeDocument/2006/relationships/tags" Target="../tags/tag114.xml"/><Relationship Id="rId7" Type="http://schemas.openxmlformats.org/officeDocument/2006/relationships/tags" Target="../tags/tag100.xml"/><Relationship Id="rId12" Type="http://schemas.openxmlformats.org/officeDocument/2006/relationships/tags" Target="../tags/tag105.xml"/><Relationship Id="rId17" Type="http://schemas.openxmlformats.org/officeDocument/2006/relationships/tags" Target="../tags/tag110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6" Type="http://schemas.openxmlformats.org/officeDocument/2006/relationships/tags" Target="../tags/tag109.xml"/><Relationship Id="rId20" Type="http://schemas.openxmlformats.org/officeDocument/2006/relationships/tags" Target="../tags/tag113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11" Type="http://schemas.openxmlformats.org/officeDocument/2006/relationships/tags" Target="../tags/tag104.xml"/><Relationship Id="rId24" Type="http://schemas.openxmlformats.org/officeDocument/2006/relationships/tags" Target="../tags/tag117.xml"/><Relationship Id="rId5" Type="http://schemas.openxmlformats.org/officeDocument/2006/relationships/tags" Target="../tags/tag98.xml"/><Relationship Id="rId15" Type="http://schemas.openxmlformats.org/officeDocument/2006/relationships/tags" Target="../tags/tag108.xml"/><Relationship Id="rId23" Type="http://schemas.openxmlformats.org/officeDocument/2006/relationships/tags" Target="../tags/tag116.xml"/><Relationship Id="rId28" Type="http://schemas.openxmlformats.org/officeDocument/2006/relationships/chart" Target="../charts/chart6.xml"/><Relationship Id="rId10" Type="http://schemas.openxmlformats.org/officeDocument/2006/relationships/tags" Target="../tags/tag103.xml"/><Relationship Id="rId19" Type="http://schemas.openxmlformats.org/officeDocument/2006/relationships/tags" Target="../tags/tag112.xml"/><Relationship Id="rId4" Type="http://schemas.openxmlformats.org/officeDocument/2006/relationships/tags" Target="../tags/tag97.xml"/><Relationship Id="rId9" Type="http://schemas.openxmlformats.org/officeDocument/2006/relationships/tags" Target="../tags/tag102.xml"/><Relationship Id="rId14" Type="http://schemas.openxmlformats.org/officeDocument/2006/relationships/tags" Target="../tags/tag107.xml"/><Relationship Id="rId22" Type="http://schemas.openxmlformats.org/officeDocument/2006/relationships/tags" Target="../tags/tag115.xml"/><Relationship Id="rId27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tags" Target="../tags/tag130.xml"/><Relationship Id="rId18" Type="http://schemas.openxmlformats.org/officeDocument/2006/relationships/tags" Target="../tags/tag135.xml"/><Relationship Id="rId26" Type="http://schemas.openxmlformats.org/officeDocument/2006/relationships/tags" Target="../tags/tag143.xml"/><Relationship Id="rId3" Type="http://schemas.openxmlformats.org/officeDocument/2006/relationships/tags" Target="../tags/tag120.xml"/><Relationship Id="rId21" Type="http://schemas.openxmlformats.org/officeDocument/2006/relationships/tags" Target="../tags/tag138.xml"/><Relationship Id="rId7" Type="http://schemas.openxmlformats.org/officeDocument/2006/relationships/tags" Target="../tags/tag124.xml"/><Relationship Id="rId12" Type="http://schemas.openxmlformats.org/officeDocument/2006/relationships/tags" Target="../tags/tag129.xml"/><Relationship Id="rId17" Type="http://schemas.openxmlformats.org/officeDocument/2006/relationships/tags" Target="../tags/tag134.xml"/><Relationship Id="rId25" Type="http://schemas.openxmlformats.org/officeDocument/2006/relationships/tags" Target="../tags/tag142.xml"/><Relationship Id="rId2" Type="http://schemas.openxmlformats.org/officeDocument/2006/relationships/tags" Target="../tags/tag119.xml"/><Relationship Id="rId16" Type="http://schemas.openxmlformats.org/officeDocument/2006/relationships/tags" Target="../tags/tag133.xml"/><Relationship Id="rId20" Type="http://schemas.openxmlformats.org/officeDocument/2006/relationships/tags" Target="../tags/tag137.xml"/><Relationship Id="rId29" Type="http://schemas.openxmlformats.org/officeDocument/2006/relationships/image" Target="../media/image1.emf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24" Type="http://schemas.openxmlformats.org/officeDocument/2006/relationships/tags" Target="../tags/tag141.xml"/><Relationship Id="rId5" Type="http://schemas.openxmlformats.org/officeDocument/2006/relationships/tags" Target="../tags/tag122.xml"/><Relationship Id="rId15" Type="http://schemas.openxmlformats.org/officeDocument/2006/relationships/tags" Target="../tags/tag132.xml"/><Relationship Id="rId23" Type="http://schemas.openxmlformats.org/officeDocument/2006/relationships/tags" Target="../tags/tag140.xml"/><Relationship Id="rId28" Type="http://schemas.openxmlformats.org/officeDocument/2006/relationships/oleObject" Target="../embeddings/oleObject9.bin"/><Relationship Id="rId10" Type="http://schemas.openxmlformats.org/officeDocument/2006/relationships/tags" Target="../tags/tag127.xml"/><Relationship Id="rId19" Type="http://schemas.openxmlformats.org/officeDocument/2006/relationships/tags" Target="../tags/tag136.xml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tags" Target="../tags/tag131.xml"/><Relationship Id="rId22" Type="http://schemas.openxmlformats.org/officeDocument/2006/relationships/tags" Target="../tags/tag139.xml"/><Relationship Id="rId27" Type="http://schemas.openxmlformats.org/officeDocument/2006/relationships/slideLayout" Target="../slideLayouts/slideLayout2.xml"/><Relationship Id="rId30" Type="http://schemas.openxmlformats.org/officeDocument/2006/relationships/chart" Target="../charts/char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tags" Target="../tags/tag146.xml"/><Relationship Id="rId7" Type="http://schemas.openxmlformats.org/officeDocument/2006/relationships/image" Target="../media/image1.emf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oleObject" Target="../embeddings/oleObject10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E3114C1-C86F-4360-A7E3-203A1F2C017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79662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8" imgH="278" progId="TCLayout.ActiveDocument.1">
                  <p:embed/>
                </p:oleObj>
              </mc:Choice>
              <mc:Fallback>
                <p:oleObj name="think-cell Slide" r:id="rId3" imgW="278" imgH="2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7531693" y="4669126"/>
            <a:ext cx="348615" cy="352425"/>
            <a:chOff x="7531693" y="4669126"/>
            <a:chExt cx="348615" cy="352425"/>
          </a:xfrm>
        </p:grpSpPr>
        <p:sp>
          <p:nvSpPr>
            <p:cNvPr id="6" name="object 6"/>
            <p:cNvSpPr/>
            <p:nvPr/>
          </p:nvSpPr>
          <p:spPr>
            <a:xfrm>
              <a:off x="7531693" y="4669126"/>
              <a:ext cx="348615" cy="352425"/>
            </a:xfrm>
            <a:custGeom>
              <a:avLst/>
              <a:gdLst/>
              <a:ahLst/>
              <a:cxnLst/>
              <a:rect l="l" t="t" r="r" b="b"/>
              <a:pathLst>
                <a:path w="348615" h="352425">
                  <a:moveTo>
                    <a:pt x="348370" y="0"/>
                  </a:moveTo>
                  <a:lnTo>
                    <a:pt x="0" y="0"/>
                  </a:lnTo>
                  <a:lnTo>
                    <a:pt x="0" y="352046"/>
                  </a:lnTo>
                  <a:lnTo>
                    <a:pt x="348370" y="352046"/>
                  </a:lnTo>
                  <a:lnTo>
                    <a:pt x="348370" y="0"/>
                  </a:lnTo>
                  <a:close/>
                </a:path>
              </a:pathLst>
            </a:custGeom>
            <a:solidFill>
              <a:srgbClr val="B72E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43787" y="4749304"/>
              <a:ext cx="125798" cy="204306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7941742" y="4724882"/>
            <a:ext cx="737870" cy="296545"/>
          </a:xfrm>
          <a:custGeom>
            <a:avLst/>
            <a:gdLst/>
            <a:ahLst/>
            <a:cxnLst/>
            <a:rect l="l" t="t" r="r" b="b"/>
            <a:pathLst>
              <a:path w="737870" h="296545">
                <a:moveTo>
                  <a:pt x="25806" y="256413"/>
                </a:moveTo>
                <a:lnTo>
                  <a:pt x="16535" y="256413"/>
                </a:lnTo>
                <a:lnTo>
                  <a:pt x="16535" y="295478"/>
                </a:lnTo>
                <a:lnTo>
                  <a:pt x="25806" y="295478"/>
                </a:lnTo>
                <a:lnTo>
                  <a:pt x="25806" y="256413"/>
                </a:lnTo>
                <a:close/>
              </a:path>
              <a:path w="737870" h="296545">
                <a:moveTo>
                  <a:pt x="83870" y="256006"/>
                </a:moveTo>
                <a:lnTo>
                  <a:pt x="74599" y="256006"/>
                </a:lnTo>
                <a:lnTo>
                  <a:pt x="74599" y="278384"/>
                </a:lnTo>
                <a:lnTo>
                  <a:pt x="60083" y="256006"/>
                </a:lnTo>
                <a:lnTo>
                  <a:pt x="50812" y="256006"/>
                </a:lnTo>
                <a:lnTo>
                  <a:pt x="50812" y="295478"/>
                </a:lnTo>
                <a:lnTo>
                  <a:pt x="60083" y="295478"/>
                </a:lnTo>
                <a:lnTo>
                  <a:pt x="60083" y="273100"/>
                </a:lnTo>
                <a:lnTo>
                  <a:pt x="74599" y="295478"/>
                </a:lnTo>
                <a:lnTo>
                  <a:pt x="83870" y="295478"/>
                </a:lnTo>
                <a:lnTo>
                  <a:pt x="83870" y="256006"/>
                </a:lnTo>
                <a:close/>
              </a:path>
              <a:path w="737870" h="296545">
                <a:moveTo>
                  <a:pt x="105244" y="24422"/>
                </a:moveTo>
                <a:lnTo>
                  <a:pt x="16535" y="24422"/>
                </a:lnTo>
                <a:lnTo>
                  <a:pt x="16535" y="85471"/>
                </a:lnTo>
                <a:lnTo>
                  <a:pt x="0" y="85471"/>
                </a:lnTo>
                <a:lnTo>
                  <a:pt x="0" y="105016"/>
                </a:lnTo>
                <a:lnTo>
                  <a:pt x="16535" y="105016"/>
                </a:lnTo>
                <a:lnTo>
                  <a:pt x="16535" y="116408"/>
                </a:lnTo>
                <a:lnTo>
                  <a:pt x="0" y="116408"/>
                </a:lnTo>
                <a:lnTo>
                  <a:pt x="0" y="135534"/>
                </a:lnTo>
                <a:lnTo>
                  <a:pt x="16535" y="135534"/>
                </a:lnTo>
                <a:lnTo>
                  <a:pt x="16535" y="196583"/>
                </a:lnTo>
                <a:lnTo>
                  <a:pt x="50812" y="196583"/>
                </a:lnTo>
                <a:lnTo>
                  <a:pt x="50812" y="135534"/>
                </a:lnTo>
                <a:lnTo>
                  <a:pt x="83070" y="135534"/>
                </a:lnTo>
                <a:lnTo>
                  <a:pt x="91541" y="116408"/>
                </a:lnTo>
                <a:lnTo>
                  <a:pt x="50812" y="116408"/>
                </a:lnTo>
                <a:lnTo>
                  <a:pt x="50812" y="105016"/>
                </a:lnTo>
                <a:lnTo>
                  <a:pt x="96774" y="105016"/>
                </a:lnTo>
                <a:lnTo>
                  <a:pt x="105244" y="85471"/>
                </a:lnTo>
                <a:lnTo>
                  <a:pt x="50812" y="85471"/>
                </a:lnTo>
                <a:lnTo>
                  <a:pt x="50812" y="52501"/>
                </a:lnTo>
                <a:lnTo>
                  <a:pt x="105244" y="52501"/>
                </a:lnTo>
                <a:lnTo>
                  <a:pt x="105244" y="24422"/>
                </a:lnTo>
                <a:close/>
              </a:path>
              <a:path w="737870" h="296545">
                <a:moveTo>
                  <a:pt x="132676" y="256006"/>
                </a:moveTo>
                <a:lnTo>
                  <a:pt x="105244" y="256006"/>
                </a:lnTo>
                <a:lnTo>
                  <a:pt x="105244" y="263740"/>
                </a:lnTo>
                <a:lnTo>
                  <a:pt x="114134" y="263740"/>
                </a:lnTo>
                <a:lnTo>
                  <a:pt x="114134" y="295478"/>
                </a:lnTo>
                <a:lnTo>
                  <a:pt x="123812" y="295478"/>
                </a:lnTo>
                <a:lnTo>
                  <a:pt x="123812" y="263740"/>
                </a:lnTo>
                <a:lnTo>
                  <a:pt x="132676" y="263740"/>
                </a:lnTo>
                <a:lnTo>
                  <a:pt x="132676" y="256006"/>
                </a:lnTo>
                <a:close/>
              </a:path>
              <a:path w="737870" h="296545">
                <a:moveTo>
                  <a:pt x="154444" y="85064"/>
                </a:moveTo>
                <a:lnTo>
                  <a:pt x="120154" y="85064"/>
                </a:lnTo>
                <a:lnTo>
                  <a:pt x="120154" y="196176"/>
                </a:lnTo>
                <a:lnTo>
                  <a:pt x="154444" y="196176"/>
                </a:lnTo>
                <a:lnTo>
                  <a:pt x="154444" y="85064"/>
                </a:lnTo>
                <a:close/>
              </a:path>
              <a:path w="737870" h="296545">
                <a:moveTo>
                  <a:pt x="155257" y="37858"/>
                </a:moveTo>
                <a:lnTo>
                  <a:pt x="153720" y="30937"/>
                </a:lnTo>
                <a:lnTo>
                  <a:pt x="149656" y="25234"/>
                </a:lnTo>
                <a:lnTo>
                  <a:pt x="143852" y="21374"/>
                </a:lnTo>
                <a:lnTo>
                  <a:pt x="137083" y="19951"/>
                </a:lnTo>
                <a:lnTo>
                  <a:pt x="130009" y="21551"/>
                </a:lnTo>
                <a:lnTo>
                  <a:pt x="124256" y="25742"/>
                </a:lnTo>
                <a:lnTo>
                  <a:pt x="120383" y="31623"/>
                </a:lnTo>
                <a:lnTo>
                  <a:pt x="118973" y="38265"/>
                </a:lnTo>
                <a:lnTo>
                  <a:pt x="120383" y="44907"/>
                </a:lnTo>
                <a:lnTo>
                  <a:pt x="124256" y="50774"/>
                </a:lnTo>
                <a:lnTo>
                  <a:pt x="130009" y="54978"/>
                </a:lnTo>
                <a:lnTo>
                  <a:pt x="137083" y="56578"/>
                </a:lnTo>
                <a:lnTo>
                  <a:pt x="144183" y="55029"/>
                </a:lnTo>
                <a:lnTo>
                  <a:pt x="149961" y="50876"/>
                </a:lnTo>
                <a:lnTo>
                  <a:pt x="153835" y="44907"/>
                </a:lnTo>
                <a:lnTo>
                  <a:pt x="155257" y="37858"/>
                </a:lnTo>
                <a:close/>
              </a:path>
              <a:path w="737870" h="296545">
                <a:moveTo>
                  <a:pt x="175412" y="256006"/>
                </a:moveTo>
                <a:lnTo>
                  <a:pt x="152831" y="256006"/>
                </a:lnTo>
                <a:lnTo>
                  <a:pt x="152831" y="295478"/>
                </a:lnTo>
                <a:lnTo>
                  <a:pt x="175412" y="295478"/>
                </a:lnTo>
                <a:lnTo>
                  <a:pt x="175412" y="287743"/>
                </a:lnTo>
                <a:lnTo>
                  <a:pt x="162509" y="287743"/>
                </a:lnTo>
                <a:lnTo>
                  <a:pt x="162509" y="279615"/>
                </a:lnTo>
                <a:lnTo>
                  <a:pt x="175412" y="279615"/>
                </a:lnTo>
                <a:lnTo>
                  <a:pt x="175412" y="271881"/>
                </a:lnTo>
                <a:lnTo>
                  <a:pt x="162509" y="271881"/>
                </a:lnTo>
                <a:lnTo>
                  <a:pt x="162509" y="263740"/>
                </a:lnTo>
                <a:lnTo>
                  <a:pt x="175412" y="263740"/>
                </a:lnTo>
                <a:lnTo>
                  <a:pt x="175412" y="256006"/>
                </a:lnTo>
                <a:close/>
              </a:path>
              <a:path w="737870" h="296545">
                <a:moveTo>
                  <a:pt x="228244" y="295478"/>
                </a:moveTo>
                <a:lnTo>
                  <a:pt x="219760" y="281241"/>
                </a:lnTo>
                <a:lnTo>
                  <a:pt x="221856" y="280428"/>
                </a:lnTo>
                <a:lnTo>
                  <a:pt x="225018" y="279196"/>
                </a:lnTo>
                <a:lnTo>
                  <a:pt x="227444" y="275132"/>
                </a:lnTo>
                <a:lnTo>
                  <a:pt x="227444" y="264960"/>
                </a:lnTo>
                <a:lnTo>
                  <a:pt x="227088" y="264147"/>
                </a:lnTo>
                <a:lnTo>
                  <a:pt x="225831" y="261289"/>
                </a:lnTo>
                <a:lnTo>
                  <a:pt x="222986" y="259257"/>
                </a:lnTo>
                <a:lnTo>
                  <a:pt x="220560" y="257225"/>
                </a:lnTo>
                <a:lnTo>
                  <a:pt x="217766" y="256286"/>
                </a:lnTo>
                <a:lnTo>
                  <a:pt x="217766" y="266179"/>
                </a:lnTo>
                <a:lnTo>
                  <a:pt x="217766" y="273100"/>
                </a:lnTo>
                <a:lnTo>
                  <a:pt x="215353" y="275132"/>
                </a:lnTo>
                <a:lnTo>
                  <a:pt x="208470" y="275132"/>
                </a:lnTo>
                <a:lnTo>
                  <a:pt x="208470" y="264147"/>
                </a:lnTo>
                <a:lnTo>
                  <a:pt x="215722" y="264147"/>
                </a:lnTo>
                <a:lnTo>
                  <a:pt x="217766" y="266179"/>
                </a:lnTo>
                <a:lnTo>
                  <a:pt x="217766" y="256286"/>
                </a:lnTo>
                <a:lnTo>
                  <a:pt x="216954" y="256006"/>
                </a:lnTo>
                <a:lnTo>
                  <a:pt x="199174" y="256006"/>
                </a:lnTo>
                <a:lnTo>
                  <a:pt x="199174" y="295478"/>
                </a:lnTo>
                <a:lnTo>
                  <a:pt x="208470" y="295478"/>
                </a:lnTo>
                <a:lnTo>
                  <a:pt x="208470" y="280428"/>
                </a:lnTo>
                <a:lnTo>
                  <a:pt x="216954" y="295478"/>
                </a:lnTo>
                <a:lnTo>
                  <a:pt x="228244" y="295478"/>
                </a:lnTo>
                <a:close/>
              </a:path>
              <a:path w="737870" h="296545">
                <a:moveTo>
                  <a:pt x="284251" y="24015"/>
                </a:moveTo>
                <a:lnTo>
                  <a:pt x="254368" y="24015"/>
                </a:lnTo>
                <a:lnTo>
                  <a:pt x="254368" y="140004"/>
                </a:lnTo>
                <a:lnTo>
                  <a:pt x="254368" y="140817"/>
                </a:lnTo>
                <a:lnTo>
                  <a:pt x="252577" y="153530"/>
                </a:lnTo>
                <a:lnTo>
                  <a:pt x="247180" y="164122"/>
                </a:lnTo>
                <a:lnTo>
                  <a:pt x="238455" y="171208"/>
                </a:lnTo>
                <a:lnTo>
                  <a:pt x="226631" y="173786"/>
                </a:lnTo>
                <a:lnTo>
                  <a:pt x="214617" y="171107"/>
                </a:lnTo>
                <a:lnTo>
                  <a:pt x="205905" y="163868"/>
                </a:lnTo>
                <a:lnTo>
                  <a:pt x="200583" y="153365"/>
                </a:lnTo>
                <a:lnTo>
                  <a:pt x="198793" y="140817"/>
                </a:lnTo>
                <a:lnTo>
                  <a:pt x="200520" y="128460"/>
                </a:lnTo>
                <a:lnTo>
                  <a:pt x="205638" y="117932"/>
                </a:lnTo>
                <a:lnTo>
                  <a:pt x="214096" y="110604"/>
                </a:lnTo>
                <a:lnTo>
                  <a:pt x="225831" y="107861"/>
                </a:lnTo>
                <a:lnTo>
                  <a:pt x="238467" y="110604"/>
                </a:lnTo>
                <a:lnTo>
                  <a:pt x="247294" y="117805"/>
                </a:lnTo>
                <a:lnTo>
                  <a:pt x="247408" y="117932"/>
                </a:lnTo>
                <a:lnTo>
                  <a:pt x="252679" y="128295"/>
                </a:lnTo>
                <a:lnTo>
                  <a:pt x="254368" y="140004"/>
                </a:lnTo>
                <a:lnTo>
                  <a:pt x="254368" y="24015"/>
                </a:lnTo>
                <a:lnTo>
                  <a:pt x="253238" y="24015"/>
                </a:lnTo>
                <a:lnTo>
                  <a:pt x="253238" y="99314"/>
                </a:lnTo>
                <a:lnTo>
                  <a:pt x="252806" y="99314"/>
                </a:lnTo>
                <a:lnTo>
                  <a:pt x="244894" y="90843"/>
                </a:lnTo>
                <a:lnTo>
                  <a:pt x="236639" y="85318"/>
                </a:lnTo>
                <a:lnTo>
                  <a:pt x="227711" y="82308"/>
                </a:lnTo>
                <a:lnTo>
                  <a:pt x="217766" y="81407"/>
                </a:lnTo>
                <a:lnTo>
                  <a:pt x="196253" y="86207"/>
                </a:lnTo>
                <a:lnTo>
                  <a:pt x="179984" y="99110"/>
                </a:lnTo>
                <a:lnTo>
                  <a:pt x="169697" y="117805"/>
                </a:lnTo>
                <a:lnTo>
                  <a:pt x="166116" y="140004"/>
                </a:lnTo>
                <a:lnTo>
                  <a:pt x="169875" y="162280"/>
                </a:lnTo>
                <a:lnTo>
                  <a:pt x="180479" y="181114"/>
                </a:lnTo>
                <a:lnTo>
                  <a:pt x="196900" y="194157"/>
                </a:lnTo>
                <a:lnTo>
                  <a:pt x="218147" y="199021"/>
                </a:lnTo>
                <a:lnTo>
                  <a:pt x="228473" y="197993"/>
                </a:lnTo>
                <a:lnTo>
                  <a:pt x="238074" y="194703"/>
                </a:lnTo>
                <a:lnTo>
                  <a:pt x="246684" y="188899"/>
                </a:lnTo>
                <a:lnTo>
                  <a:pt x="254050" y="180301"/>
                </a:lnTo>
                <a:lnTo>
                  <a:pt x="254419" y="180301"/>
                </a:lnTo>
                <a:lnTo>
                  <a:pt x="254419" y="196176"/>
                </a:lnTo>
                <a:lnTo>
                  <a:pt x="284251" y="196176"/>
                </a:lnTo>
                <a:lnTo>
                  <a:pt x="284251" y="180301"/>
                </a:lnTo>
                <a:lnTo>
                  <a:pt x="284251" y="173786"/>
                </a:lnTo>
                <a:lnTo>
                  <a:pt x="284251" y="107861"/>
                </a:lnTo>
                <a:lnTo>
                  <a:pt x="284251" y="99314"/>
                </a:lnTo>
                <a:lnTo>
                  <a:pt x="284251" y="24015"/>
                </a:lnTo>
                <a:close/>
              </a:path>
              <a:path w="737870" h="296545">
                <a:moveTo>
                  <a:pt x="284683" y="256006"/>
                </a:moveTo>
                <a:lnTo>
                  <a:pt x="275386" y="256006"/>
                </a:lnTo>
                <a:lnTo>
                  <a:pt x="275386" y="278384"/>
                </a:lnTo>
                <a:lnTo>
                  <a:pt x="261302" y="256006"/>
                </a:lnTo>
                <a:lnTo>
                  <a:pt x="251625" y="256006"/>
                </a:lnTo>
                <a:lnTo>
                  <a:pt x="251625" y="295478"/>
                </a:lnTo>
                <a:lnTo>
                  <a:pt x="261302" y="295478"/>
                </a:lnTo>
                <a:lnTo>
                  <a:pt x="261302" y="273100"/>
                </a:lnTo>
                <a:lnTo>
                  <a:pt x="275386" y="295478"/>
                </a:lnTo>
                <a:lnTo>
                  <a:pt x="284683" y="295478"/>
                </a:lnTo>
                <a:lnTo>
                  <a:pt x="284683" y="256006"/>
                </a:lnTo>
                <a:close/>
              </a:path>
              <a:path w="737870" h="296545">
                <a:moveTo>
                  <a:pt x="343547" y="295478"/>
                </a:moveTo>
                <a:lnTo>
                  <a:pt x="341680" y="289788"/>
                </a:lnTo>
                <a:lnTo>
                  <a:pt x="339153" y="282054"/>
                </a:lnTo>
                <a:lnTo>
                  <a:pt x="334365" y="267398"/>
                </a:lnTo>
                <a:lnTo>
                  <a:pt x="330644" y="256006"/>
                </a:lnTo>
                <a:lnTo>
                  <a:pt x="329031" y="256006"/>
                </a:lnTo>
                <a:lnTo>
                  <a:pt x="329031" y="282054"/>
                </a:lnTo>
                <a:lnTo>
                  <a:pt x="319735" y="282054"/>
                </a:lnTo>
                <a:lnTo>
                  <a:pt x="324573" y="267398"/>
                </a:lnTo>
                <a:lnTo>
                  <a:pt x="329031" y="282054"/>
                </a:lnTo>
                <a:lnTo>
                  <a:pt x="329031" y="256006"/>
                </a:lnTo>
                <a:lnTo>
                  <a:pt x="318554" y="256006"/>
                </a:lnTo>
                <a:lnTo>
                  <a:pt x="305650" y="295478"/>
                </a:lnTo>
                <a:lnTo>
                  <a:pt x="315696" y="295478"/>
                </a:lnTo>
                <a:lnTo>
                  <a:pt x="317309" y="289788"/>
                </a:lnTo>
                <a:lnTo>
                  <a:pt x="331444" y="289788"/>
                </a:lnTo>
                <a:lnTo>
                  <a:pt x="333057" y="295478"/>
                </a:lnTo>
                <a:lnTo>
                  <a:pt x="343547" y="295478"/>
                </a:lnTo>
                <a:close/>
              </a:path>
              <a:path w="737870" h="296545">
                <a:moveTo>
                  <a:pt x="386702" y="256006"/>
                </a:moveTo>
                <a:lnTo>
                  <a:pt x="359295" y="256006"/>
                </a:lnTo>
                <a:lnTo>
                  <a:pt x="359295" y="263740"/>
                </a:lnTo>
                <a:lnTo>
                  <a:pt x="368160" y="263740"/>
                </a:lnTo>
                <a:lnTo>
                  <a:pt x="368160" y="295478"/>
                </a:lnTo>
                <a:lnTo>
                  <a:pt x="377837" y="295478"/>
                </a:lnTo>
                <a:lnTo>
                  <a:pt x="377837" y="263740"/>
                </a:lnTo>
                <a:lnTo>
                  <a:pt x="386702" y="263740"/>
                </a:lnTo>
                <a:lnTo>
                  <a:pt x="386702" y="256006"/>
                </a:lnTo>
                <a:close/>
              </a:path>
              <a:path w="737870" h="296545">
                <a:moveTo>
                  <a:pt x="408470" y="140411"/>
                </a:moveTo>
                <a:lnTo>
                  <a:pt x="406527" y="129019"/>
                </a:lnTo>
                <a:lnTo>
                  <a:pt x="404291" y="115912"/>
                </a:lnTo>
                <a:lnTo>
                  <a:pt x="397433" y="105016"/>
                </a:lnTo>
                <a:lnTo>
                  <a:pt x="392595" y="97320"/>
                </a:lnTo>
                <a:lnTo>
                  <a:pt x="377405" y="87363"/>
                </a:lnTo>
                <a:lnTo>
                  <a:pt x="377405" y="129019"/>
                </a:lnTo>
                <a:lnTo>
                  <a:pt x="327418" y="129019"/>
                </a:lnTo>
                <a:lnTo>
                  <a:pt x="329857" y="119951"/>
                </a:lnTo>
                <a:lnTo>
                  <a:pt x="334873" y="112280"/>
                </a:lnTo>
                <a:lnTo>
                  <a:pt x="342607" y="106984"/>
                </a:lnTo>
                <a:lnTo>
                  <a:pt x="353212" y="105016"/>
                </a:lnTo>
                <a:lnTo>
                  <a:pt x="363131" y="107213"/>
                </a:lnTo>
                <a:lnTo>
                  <a:pt x="370471" y="112890"/>
                </a:lnTo>
                <a:lnTo>
                  <a:pt x="375234" y="120637"/>
                </a:lnTo>
                <a:lnTo>
                  <a:pt x="377405" y="129019"/>
                </a:lnTo>
                <a:lnTo>
                  <a:pt x="377405" y="87363"/>
                </a:lnTo>
                <a:lnTo>
                  <a:pt x="374624" y="85534"/>
                </a:lnTo>
                <a:lnTo>
                  <a:pt x="351612" y="81407"/>
                </a:lnTo>
                <a:lnTo>
                  <a:pt x="328587" y="85534"/>
                </a:lnTo>
                <a:lnTo>
                  <a:pt x="310616" y="97320"/>
                </a:lnTo>
                <a:lnTo>
                  <a:pt x="298919" y="115912"/>
                </a:lnTo>
                <a:lnTo>
                  <a:pt x="294741" y="140411"/>
                </a:lnTo>
                <a:lnTo>
                  <a:pt x="298919" y="164680"/>
                </a:lnTo>
                <a:lnTo>
                  <a:pt x="310616" y="183146"/>
                </a:lnTo>
                <a:lnTo>
                  <a:pt x="328587" y="194906"/>
                </a:lnTo>
                <a:lnTo>
                  <a:pt x="351612" y="199021"/>
                </a:lnTo>
                <a:lnTo>
                  <a:pt x="370039" y="196824"/>
                </a:lnTo>
                <a:lnTo>
                  <a:pt x="385584" y="190271"/>
                </a:lnTo>
                <a:lnTo>
                  <a:pt x="397649" y="179451"/>
                </a:lnTo>
                <a:lnTo>
                  <a:pt x="399796" y="175425"/>
                </a:lnTo>
                <a:lnTo>
                  <a:pt x="405625" y="164439"/>
                </a:lnTo>
                <a:lnTo>
                  <a:pt x="375412" y="161988"/>
                </a:lnTo>
                <a:lnTo>
                  <a:pt x="371373" y="167690"/>
                </a:lnTo>
                <a:lnTo>
                  <a:pt x="366128" y="171907"/>
                </a:lnTo>
                <a:lnTo>
                  <a:pt x="359981" y="174523"/>
                </a:lnTo>
                <a:lnTo>
                  <a:pt x="353212" y="175425"/>
                </a:lnTo>
                <a:lnTo>
                  <a:pt x="342214" y="173113"/>
                </a:lnTo>
                <a:lnTo>
                  <a:pt x="334416" y="167081"/>
                </a:lnTo>
                <a:lnTo>
                  <a:pt x="329565" y="158597"/>
                </a:lnTo>
                <a:lnTo>
                  <a:pt x="327418" y="148971"/>
                </a:lnTo>
                <a:lnTo>
                  <a:pt x="408470" y="148971"/>
                </a:lnTo>
                <a:lnTo>
                  <a:pt x="408470" y="140411"/>
                </a:lnTo>
                <a:close/>
              </a:path>
              <a:path w="737870" h="296545">
                <a:moveTo>
                  <a:pt x="421373" y="256413"/>
                </a:moveTo>
                <a:lnTo>
                  <a:pt x="411695" y="256413"/>
                </a:lnTo>
                <a:lnTo>
                  <a:pt x="411695" y="295478"/>
                </a:lnTo>
                <a:lnTo>
                  <a:pt x="421373" y="295478"/>
                </a:lnTo>
                <a:lnTo>
                  <a:pt x="421373" y="256413"/>
                </a:lnTo>
                <a:close/>
              </a:path>
              <a:path w="737870" h="296545">
                <a:moveTo>
                  <a:pt x="450773" y="24015"/>
                </a:moveTo>
                <a:lnTo>
                  <a:pt x="419328" y="24015"/>
                </a:lnTo>
                <a:lnTo>
                  <a:pt x="419328" y="196176"/>
                </a:lnTo>
                <a:lnTo>
                  <a:pt x="450773" y="196176"/>
                </a:lnTo>
                <a:lnTo>
                  <a:pt x="450773" y="24015"/>
                </a:lnTo>
                <a:close/>
              </a:path>
              <a:path w="737870" h="296545">
                <a:moveTo>
                  <a:pt x="484263" y="275945"/>
                </a:moveTo>
                <a:lnTo>
                  <a:pt x="482752" y="267792"/>
                </a:lnTo>
                <a:lnTo>
                  <a:pt x="480377" y="264147"/>
                </a:lnTo>
                <a:lnTo>
                  <a:pt x="478561" y="261340"/>
                </a:lnTo>
                <a:lnTo>
                  <a:pt x="474586" y="258711"/>
                </a:lnTo>
                <a:lnTo>
                  <a:pt x="474586" y="269430"/>
                </a:lnTo>
                <a:lnTo>
                  <a:pt x="474586" y="282460"/>
                </a:lnTo>
                <a:lnTo>
                  <a:pt x="469747" y="287337"/>
                </a:lnTo>
                <a:lnTo>
                  <a:pt x="457657" y="287337"/>
                </a:lnTo>
                <a:lnTo>
                  <a:pt x="452818" y="282460"/>
                </a:lnTo>
                <a:lnTo>
                  <a:pt x="452818" y="269024"/>
                </a:lnTo>
                <a:lnTo>
                  <a:pt x="457225" y="264147"/>
                </a:lnTo>
                <a:lnTo>
                  <a:pt x="470128" y="264147"/>
                </a:lnTo>
                <a:lnTo>
                  <a:pt x="474586" y="269430"/>
                </a:lnTo>
                <a:lnTo>
                  <a:pt x="474586" y="258711"/>
                </a:lnTo>
                <a:lnTo>
                  <a:pt x="472173" y="257111"/>
                </a:lnTo>
                <a:lnTo>
                  <a:pt x="464108" y="255600"/>
                </a:lnTo>
                <a:lnTo>
                  <a:pt x="458457" y="255600"/>
                </a:lnTo>
                <a:lnTo>
                  <a:pt x="453199" y="257225"/>
                </a:lnTo>
                <a:lnTo>
                  <a:pt x="449592" y="260883"/>
                </a:lnTo>
                <a:lnTo>
                  <a:pt x="445135" y="264960"/>
                </a:lnTo>
                <a:lnTo>
                  <a:pt x="443141" y="270243"/>
                </a:lnTo>
                <a:lnTo>
                  <a:pt x="443141" y="275945"/>
                </a:lnTo>
                <a:lnTo>
                  <a:pt x="444766" y="283933"/>
                </a:lnTo>
                <a:lnTo>
                  <a:pt x="449173" y="290398"/>
                </a:lnTo>
                <a:lnTo>
                  <a:pt x="455701" y="294716"/>
                </a:lnTo>
                <a:lnTo>
                  <a:pt x="463677" y="296291"/>
                </a:lnTo>
                <a:lnTo>
                  <a:pt x="471652" y="294716"/>
                </a:lnTo>
                <a:lnTo>
                  <a:pt x="478205" y="290398"/>
                </a:lnTo>
                <a:lnTo>
                  <a:pt x="480301" y="287337"/>
                </a:lnTo>
                <a:lnTo>
                  <a:pt x="482638" y="283933"/>
                </a:lnTo>
                <a:lnTo>
                  <a:pt x="484263" y="275945"/>
                </a:lnTo>
                <a:close/>
              </a:path>
              <a:path w="737870" h="296545">
                <a:moveTo>
                  <a:pt x="496785" y="84251"/>
                </a:moveTo>
                <a:lnTo>
                  <a:pt x="465721" y="84251"/>
                </a:lnTo>
                <a:lnTo>
                  <a:pt x="465721" y="196176"/>
                </a:lnTo>
                <a:lnTo>
                  <a:pt x="496785" y="196176"/>
                </a:lnTo>
                <a:lnTo>
                  <a:pt x="496785" y="84251"/>
                </a:lnTo>
                <a:close/>
              </a:path>
              <a:path w="737870" h="296545">
                <a:moveTo>
                  <a:pt x="499579" y="37858"/>
                </a:moveTo>
                <a:lnTo>
                  <a:pt x="498055" y="30937"/>
                </a:lnTo>
                <a:lnTo>
                  <a:pt x="493979" y="25234"/>
                </a:lnTo>
                <a:lnTo>
                  <a:pt x="488175" y="21374"/>
                </a:lnTo>
                <a:lnTo>
                  <a:pt x="481418" y="19951"/>
                </a:lnTo>
                <a:lnTo>
                  <a:pt x="474167" y="21551"/>
                </a:lnTo>
                <a:lnTo>
                  <a:pt x="468426" y="25742"/>
                </a:lnTo>
                <a:lnTo>
                  <a:pt x="464654" y="31623"/>
                </a:lnTo>
                <a:lnTo>
                  <a:pt x="463296" y="38265"/>
                </a:lnTo>
                <a:lnTo>
                  <a:pt x="464654" y="44907"/>
                </a:lnTo>
                <a:lnTo>
                  <a:pt x="468426" y="50774"/>
                </a:lnTo>
                <a:lnTo>
                  <a:pt x="474167" y="54978"/>
                </a:lnTo>
                <a:lnTo>
                  <a:pt x="481418" y="56578"/>
                </a:lnTo>
                <a:lnTo>
                  <a:pt x="488340" y="55029"/>
                </a:lnTo>
                <a:lnTo>
                  <a:pt x="494131" y="50876"/>
                </a:lnTo>
                <a:lnTo>
                  <a:pt x="498106" y="44907"/>
                </a:lnTo>
                <a:lnTo>
                  <a:pt x="499579" y="37858"/>
                </a:lnTo>
                <a:close/>
              </a:path>
              <a:path w="737870" h="296545">
                <a:moveTo>
                  <a:pt x="538276" y="256006"/>
                </a:moveTo>
                <a:lnTo>
                  <a:pt x="528612" y="256006"/>
                </a:lnTo>
                <a:lnTo>
                  <a:pt x="528612" y="278384"/>
                </a:lnTo>
                <a:lnTo>
                  <a:pt x="514527" y="256006"/>
                </a:lnTo>
                <a:lnTo>
                  <a:pt x="504850" y="256006"/>
                </a:lnTo>
                <a:lnTo>
                  <a:pt x="504850" y="295478"/>
                </a:lnTo>
                <a:lnTo>
                  <a:pt x="514527" y="295478"/>
                </a:lnTo>
                <a:lnTo>
                  <a:pt x="514527" y="273100"/>
                </a:lnTo>
                <a:lnTo>
                  <a:pt x="528612" y="295478"/>
                </a:lnTo>
                <a:lnTo>
                  <a:pt x="538276" y="295478"/>
                </a:lnTo>
                <a:lnTo>
                  <a:pt x="538276" y="256006"/>
                </a:lnTo>
                <a:close/>
              </a:path>
              <a:path w="737870" h="296545">
                <a:moveTo>
                  <a:pt x="570534" y="84251"/>
                </a:moveTo>
                <a:lnTo>
                  <a:pt x="554037" y="84251"/>
                </a:lnTo>
                <a:lnTo>
                  <a:pt x="554037" y="49250"/>
                </a:lnTo>
                <a:lnTo>
                  <a:pt x="522960" y="49250"/>
                </a:lnTo>
                <a:lnTo>
                  <a:pt x="522960" y="84251"/>
                </a:lnTo>
                <a:lnTo>
                  <a:pt x="508876" y="84251"/>
                </a:lnTo>
                <a:lnTo>
                  <a:pt x="508876" y="108267"/>
                </a:lnTo>
                <a:lnTo>
                  <a:pt x="522960" y="108267"/>
                </a:lnTo>
                <a:lnTo>
                  <a:pt x="522960" y="168097"/>
                </a:lnTo>
                <a:lnTo>
                  <a:pt x="525233" y="182968"/>
                </a:lnTo>
                <a:lnTo>
                  <a:pt x="531749" y="191897"/>
                </a:lnTo>
                <a:lnTo>
                  <a:pt x="542036" y="196253"/>
                </a:lnTo>
                <a:lnTo>
                  <a:pt x="555637" y="197396"/>
                </a:lnTo>
                <a:lnTo>
                  <a:pt x="560476" y="197396"/>
                </a:lnTo>
                <a:lnTo>
                  <a:pt x="565696" y="196583"/>
                </a:lnTo>
                <a:lnTo>
                  <a:pt x="570534" y="196176"/>
                </a:lnTo>
                <a:lnTo>
                  <a:pt x="570534" y="172161"/>
                </a:lnTo>
                <a:lnTo>
                  <a:pt x="570534" y="171348"/>
                </a:lnTo>
                <a:lnTo>
                  <a:pt x="568540" y="171754"/>
                </a:lnTo>
                <a:lnTo>
                  <a:pt x="566928" y="172161"/>
                </a:lnTo>
                <a:lnTo>
                  <a:pt x="556018" y="172161"/>
                </a:lnTo>
                <a:lnTo>
                  <a:pt x="554037" y="169722"/>
                </a:lnTo>
                <a:lnTo>
                  <a:pt x="554037" y="108267"/>
                </a:lnTo>
                <a:lnTo>
                  <a:pt x="570534" y="108267"/>
                </a:lnTo>
                <a:lnTo>
                  <a:pt x="570534" y="84251"/>
                </a:lnTo>
                <a:close/>
              </a:path>
              <a:path w="737870" h="296545">
                <a:moveTo>
                  <a:pt x="597141" y="295478"/>
                </a:moveTo>
                <a:lnTo>
                  <a:pt x="595274" y="289788"/>
                </a:lnTo>
                <a:lnTo>
                  <a:pt x="592747" y="282054"/>
                </a:lnTo>
                <a:lnTo>
                  <a:pt x="587959" y="267398"/>
                </a:lnTo>
                <a:lnTo>
                  <a:pt x="584238" y="256006"/>
                </a:lnTo>
                <a:lnTo>
                  <a:pt x="582625" y="256006"/>
                </a:lnTo>
                <a:lnTo>
                  <a:pt x="582625" y="282054"/>
                </a:lnTo>
                <a:lnTo>
                  <a:pt x="573379" y="282054"/>
                </a:lnTo>
                <a:lnTo>
                  <a:pt x="578218" y="267398"/>
                </a:lnTo>
                <a:lnTo>
                  <a:pt x="582625" y="282054"/>
                </a:lnTo>
                <a:lnTo>
                  <a:pt x="582625" y="256006"/>
                </a:lnTo>
                <a:lnTo>
                  <a:pt x="572147" y="256006"/>
                </a:lnTo>
                <a:lnTo>
                  <a:pt x="559244" y="295478"/>
                </a:lnTo>
                <a:lnTo>
                  <a:pt x="569353" y="295478"/>
                </a:lnTo>
                <a:lnTo>
                  <a:pt x="571334" y="289788"/>
                </a:lnTo>
                <a:lnTo>
                  <a:pt x="585050" y="289788"/>
                </a:lnTo>
                <a:lnTo>
                  <a:pt x="586663" y="295478"/>
                </a:lnTo>
                <a:lnTo>
                  <a:pt x="597141" y="295478"/>
                </a:lnTo>
                <a:close/>
              </a:path>
              <a:path w="737870" h="296545">
                <a:moveTo>
                  <a:pt x="640295" y="287743"/>
                </a:moveTo>
                <a:lnTo>
                  <a:pt x="627773" y="287743"/>
                </a:lnTo>
                <a:lnTo>
                  <a:pt x="627773" y="256006"/>
                </a:lnTo>
                <a:lnTo>
                  <a:pt x="618096" y="256006"/>
                </a:lnTo>
                <a:lnTo>
                  <a:pt x="618096" y="295478"/>
                </a:lnTo>
                <a:lnTo>
                  <a:pt x="640295" y="295478"/>
                </a:lnTo>
                <a:lnTo>
                  <a:pt x="640295" y="287743"/>
                </a:lnTo>
                <a:close/>
              </a:path>
              <a:path w="737870" h="296545">
                <a:moveTo>
                  <a:pt x="695121" y="84251"/>
                </a:moveTo>
                <a:lnTo>
                  <a:pt x="660882" y="84251"/>
                </a:lnTo>
                <a:lnTo>
                  <a:pt x="637501" y="158330"/>
                </a:lnTo>
                <a:lnTo>
                  <a:pt x="637070" y="158330"/>
                </a:lnTo>
                <a:lnTo>
                  <a:pt x="613689" y="84251"/>
                </a:lnTo>
                <a:lnTo>
                  <a:pt x="579399" y="84251"/>
                </a:lnTo>
                <a:lnTo>
                  <a:pt x="620953" y="196176"/>
                </a:lnTo>
                <a:lnTo>
                  <a:pt x="608850" y="227926"/>
                </a:lnTo>
                <a:lnTo>
                  <a:pt x="641540" y="227926"/>
                </a:lnTo>
                <a:lnTo>
                  <a:pt x="667499" y="158330"/>
                </a:lnTo>
                <a:lnTo>
                  <a:pt x="695121" y="84251"/>
                </a:lnTo>
                <a:close/>
              </a:path>
              <a:path w="737870" h="296545">
                <a:moveTo>
                  <a:pt x="712063" y="0"/>
                </a:moveTo>
                <a:lnTo>
                  <a:pt x="695934" y="0"/>
                </a:lnTo>
                <a:lnTo>
                  <a:pt x="695934" y="4076"/>
                </a:lnTo>
                <a:lnTo>
                  <a:pt x="701573" y="4076"/>
                </a:lnTo>
                <a:lnTo>
                  <a:pt x="701573" y="22390"/>
                </a:lnTo>
                <a:lnTo>
                  <a:pt x="706043" y="22390"/>
                </a:lnTo>
                <a:lnTo>
                  <a:pt x="706043" y="4076"/>
                </a:lnTo>
                <a:lnTo>
                  <a:pt x="712063" y="4076"/>
                </a:lnTo>
                <a:lnTo>
                  <a:pt x="712063" y="0"/>
                </a:lnTo>
                <a:close/>
              </a:path>
              <a:path w="737870" h="296545">
                <a:moveTo>
                  <a:pt x="737857" y="0"/>
                </a:moveTo>
                <a:lnTo>
                  <a:pt x="733018" y="0"/>
                </a:lnTo>
                <a:lnTo>
                  <a:pt x="726567" y="15468"/>
                </a:lnTo>
                <a:lnTo>
                  <a:pt x="723341" y="7734"/>
                </a:lnTo>
                <a:lnTo>
                  <a:pt x="720115" y="0"/>
                </a:lnTo>
                <a:lnTo>
                  <a:pt x="715289" y="0"/>
                </a:lnTo>
                <a:lnTo>
                  <a:pt x="715289" y="22390"/>
                </a:lnTo>
                <a:lnTo>
                  <a:pt x="719315" y="22390"/>
                </a:lnTo>
                <a:lnTo>
                  <a:pt x="719315" y="7734"/>
                </a:lnTo>
                <a:lnTo>
                  <a:pt x="719747" y="7734"/>
                </a:lnTo>
                <a:lnTo>
                  <a:pt x="725385" y="22390"/>
                </a:lnTo>
                <a:lnTo>
                  <a:pt x="727811" y="22390"/>
                </a:lnTo>
                <a:lnTo>
                  <a:pt x="730656" y="15468"/>
                </a:lnTo>
                <a:lnTo>
                  <a:pt x="733831" y="7734"/>
                </a:lnTo>
                <a:lnTo>
                  <a:pt x="733831" y="22390"/>
                </a:lnTo>
                <a:lnTo>
                  <a:pt x="737857" y="22390"/>
                </a:lnTo>
                <a:lnTo>
                  <a:pt x="737857" y="7734"/>
                </a:lnTo>
                <a:lnTo>
                  <a:pt x="737857" y="0"/>
                </a:lnTo>
                <a:close/>
              </a:path>
            </a:pathLst>
          </a:custGeom>
          <a:solidFill>
            <a:srgbClr val="0060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F96F20-5C9C-4376-B186-CC590EB0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E82A6A1-DBF4-41E5-89F7-9AF0D3EC3761}"/>
              </a:ext>
            </a:extLst>
          </p:cNvPr>
          <p:cNvSpPr/>
          <p:nvPr/>
        </p:nvSpPr>
        <p:spPr>
          <a:xfrm>
            <a:off x="0" y="-9063"/>
            <a:ext cx="9144000" cy="2334895"/>
          </a:xfrm>
          <a:custGeom>
            <a:avLst/>
            <a:gdLst/>
            <a:ahLst/>
            <a:cxnLst/>
            <a:rect l="l" t="t" r="r" b="b"/>
            <a:pathLst>
              <a:path w="9144000" h="2334895">
                <a:moveTo>
                  <a:pt x="9144000" y="0"/>
                </a:moveTo>
                <a:lnTo>
                  <a:pt x="0" y="0"/>
                </a:lnTo>
                <a:lnTo>
                  <a:pt x="0" y="2334768"/>
                </a:lnTo>
                <a:lnTo>
                  <a:pt x="9144000" y="2334768"/>
                </a:lnTo>
                <a:lnTo>
                  <a:pt x="9144000" y="0"/>
                </a:lnTo>
                <a:close/>
              </a:path>
            </a:pathLst>
          </a:custGeom>
          <a:solidFill>
            <a:srgbClr val="094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3BAC4585-D5F4-4B1A-8447-BA7FFCDE1E04}"/>
              </a:ext>
            </a:extLst>
          </p:cNvPr>
          <p:cNvSpPr txBox="1">
            <a:spLocks/>
          </p:cNvSpPr>
          <p:nvPr/>
        </p:nvSpPr>
        <p:spPr>
          <a:xfrm>
            <a:off x="533400" y="1276350"/>
            <a:ext cx="5835704" cy="966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1" i="0">
                <a:solidFill>
                  <a:srgbClr val="094D80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AU" sz="2200" kern="0" spc="-5" dirty="0">
                <a:solidFill>
                  <a:srgbClr val="FFFFFF"/>
                </a:solidFill>
              </a:rPr>
              <a:t>Fidelity</a:t>
            </a:r>
            <a:br>
              <a:rPr lang="en-AU" sz="2200" kern="0" spc="-5" dirty="0">
                <a:solidFill>
                  <a:srgbClr val="FFFFFF"/>
                </a:solidFill>
              </a:rPr>
            </a:br>
            <a:r>
              <a:rPr lang="en-AU" sz="1400" kern="0" spc="-5" dirty="0">
                <a:solidFill>
                  <a:srgbClr val="FFFFFF"/>
                </a:solidFill>
              </a:rPr>
              <a:t>Virtual Experience Program</a:t>
            </a:r>
            <a:br>
              <a:rPr lang="en-AU" sz="1400" kern="0" spc="-5" dirty="0">
                <a:solidFill>
                  <a:srgbClr val="FFFFFF"/>
                </a:solidFill>
              </a:rPr>
            </a:br>
            <a:br>
              <a:rPr lang="en-AU" sz="1400" kern="0" spc="-5" dirty="0">
                <a:solidFill>
                  <a:srgbClr val="FFFFFF"/>
                </a:solidFill>
              </a:rPr>
            </a:br>
            <a:r>
              <a:rPr lang="en-GB" sz="1200" b="0" kern="0" spc="-5" dirty="0">
                <a:solidFill>
                  <a:srgbClr val="FFFFFF"/>
                </a:solidFill>
              </a:rPr>
              <a:t>Task 5 – Fund Presentation Extracts</a:t>
            </a:r>
            <a:endParaRPr lang="en-GB" sz="1200" b="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0D92FC-9C5B-487B-A07D-309F055F85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344314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278" imgH="278" progId="TCLayout.ActiveDocument.1">
                  <p:embed/>
                </p:oleObj>
              </mc:Choice>
              <mc:Fallback>
                <p:oleObj name="think-cell Slide" r:id="rId14" imgW="278" imgH="2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87" y="232994"/>
            <a:ext cx="6551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pc="-10" dirty="0"/>
              <a:t>Fund: </a:t>
            </a:r>
            <a:r>
              <a:rPr lang="en-AU" b="0" spc="-10" dirty="0"/>
              <a:t>Mid Cap</a:t>
            </a:r>
            <a:endParaRPr b="0" spc="-10"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AF4FD17-F3A8-46EF-97F5-CF003B3D541A}"/>
              </a:ext>
            </a:extLst>
          </p:cNvPr>
          <p:cNvSpPr txBox="1"/>
          <p:nvPr/>
        </p:nvSpPr>
        <p:spPr>
          <a:xfrm>
            <a:off x="467868" y="835398"/>
            <a:ext cx="8209915" cy="821952"/>
          </a:xfrm>
          <a:prstGeom prst="rect">
            <a:avLst/>
          </a:prstGeom>
          <a:solidFill>
            <a:srgbClr val="DBE4F0"/>
          </a:solidFill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lang="en-AU" sz="2000" dirty="0">
                <a:solidFill>
                  <a:srgbClr val="094D80"/>
                </a:solidFill>
                <a:latin typeface="Arial"/>
                <a:cs typeface="Arial"/>
              </a:rPr>
              <a:t>Objective: The aim of this Fund is to provide long-term capital growth by investing in mid-cap US stocks.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709E75FA-E5EA-49E0-9BAE-52DACDEB8D50}"/>
              </a:ext>
            </a:extLst>
          </p:cNvPr>
          <p:cNvSpPr txBox="1"/>
          <p:nvPr/>
        </p:nvSpPr>
        <p:spPr>
          <a:xfrm>
            <a:off x="0" y="1964056"/>
            <a:ext cx="31483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AU" sz="1800" b="1" spc="-10" dirty="0">
                <a:solidFill>
                  <a:srgbClr val="094D80"/>
                </a:solidFill>
                <a:latin typeface="Arial"/>
                <a:cs typeface="Arial"/>
              </a:rPr>
              <a:t>Sector Breakdown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612C4626-DB6B-4530-8D52-6C182EC9147B}"/>
              </a:ext>
            </a:extLst>
          </p:cNvPr>
          <p:cNvSpPr txBox="1"/>
          <p:nvPr/>
        </p:nvSpPr>
        <p:spPr>
          <a:xfrm>
            <a:off x="4958334" y="1964056"/>
            <a:ext cx="31483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1800" b="1" spc="-10" dirty="0">
                <a:solidFill>
                  <a:srgbClr val="094D80"/>
                </a:solidFill>
                <a:latin typeface="Arial"/>
                <a:cs typeface="Arial"/>
              </a:rPr>
              <a:t>Top Holdings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D385E391-EF34-44B9-80E6-59A7A2F9A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240745"/>
              </p:ext>
            </p:extLst>
          </p:nvPr>
        </p:nvGraphicFramePr>
        <p:xfrm>
          <a:off x="4958334" y="2399361"/>
          <a:ext cx="3619119" cy="192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466">
                  <a:extLst>
                    <a:ext uri="{9D8B030D-6E8A-4147-A177-3AD203B41FA5}">
                      <a16:colId xmlns:a16="http://schemas.microsoft.com/office/drawing/2014/main" val="73911499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39471864"/>
                    </a:ext>
                  </a:extLst>
                </a:gridCol>
                <a:gridCol w="881253">
                  <a:extLst>
                    <a:ext uri="{9D8B030D-6E8A-4147-A177-3AD203B41FA5}">
                      <a16:colId xmlns:a16="http://schemas.microsoft.com/office/drawing/2014/main" val="3256960905"/>
                    </a:ext>
                  </a:extLst>
                </a:gridCol>
              </a:tblGrid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97934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MSCI 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09052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ENTEGRIS 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27442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PAYCOM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60380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FAIR ISAAC 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88264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COPART 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68865"/>
                  </a:ext>
                </a:extLst>
              </a:tr>
            </a:tbl>
          </a:graphicData>
        </a:graphic>
      </p:graphicFrame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65F9F9-684D-447F-A909-37C18ACA242D}"/>
              </a:ext>
            </a:extLst>
          </p:cNvPr>
          <p:cNvSpPr/>
          <p:nvPr/>
        </p:nvSpPr>
        <p:spPr>
          <a:xfrm>
            <a:off x="7274560" y="43242"/>
            <a:ext cx="1828800" cy="35918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i="1" dirty="0">
                <a:latin typeface="Arial" panose="020B0604020202020204" pitchFamily="34" charset="0"/>
                <a:cs typeface="Arial" panose="020B0604020202020204" pitchFamily="34" charset="0"/>
              </a:rPr>
              <a:t>Historical returns data available within Excel file</a:t>
            </a:r>
          </a:p>
        </p:txBody>
      </p:sp>
      <p:graphicFrame>
        <p:nvGraphicFramePr>
          <p:cNvPr id="110" name="Chart 109">
            <a:extLst>
              <a:ext uri="{FF2B5EF4-FFF2-40B4-BE49-F238E27FC236}">
                <a16:creationId xmlns:a16="http://schemas.microsoft.com/office/drawing/2014/main" id="{33CF3E09-E9DD-4B1B-907A-F4A62DD97060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60591755"/>
              </p:ext>
            </p:extLst>
          </p:nvPr>
        </p:nvGraphicFramePr>
        <p:xfrm>
          <a:off x="828675" y="2316163"/>
          <a:ext cx="2165350" cy="209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AB3EDB50-35AD-42DD-A041-73F21464CD48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198813" y="2524125"/>
            <a:ext cx="179388" cy="133350"/>
          </a:xfrm>
          <a:prstGeom prst="rect">
            <a:avLst/>
          </a:prstGeom>
          <a:solidFill>
            <a:srgbClr val="00BDF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97F21A5-EA19-4F7C-BDCE-4E09AD9141F7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198813" y="2727325"/>
            <a:ext cx="179388" cy="13335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1FB62B-A6B8-4016-B1E0-35E6CC695583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198813" y="2930525"/>
            <a:ext cx="179388" cy="13335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D67D2D-C14E-49AB-9B6F-9FFDA1EE6ED1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198813" y="3133725"/>
            <a:ext cx="179388" cy="133350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385087-E645-48F7-9BC6-16418BB2DA4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198813" y="3336925"/>
            <a:ext cx="179388" cy="133350"/>
          </a:xfrm>
          <a:prstGeom prst="rect">
            <a:avLst/>
          </a:prstGeom>
          <a:solidFill>
            <a:srgbClr val="A3BFF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Holder 3">
            <a:extLst>
              <a:ext uri="{FF2B5EF4-FFF2-40B4-BE49-F238E27FC236}">
                <a16:creationId xmlns:a16="http://schemas.microsoft.com/office/drawing/2014/main" id="{FAAA9469-040A-4845-B88B-191EB6130977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429000" y="2519363"/>
            <a:ext cx="1057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1F588AA1-2B9A-4B53-A2AB-6B1797FB197F}" type="datetime'Cons''u''''m''''er C''yc''''''''l''''i''''''''''c''a''l'">
              <a:rPr lang="en-AU" altLang="en-US" sz="1000" smtClean="0">
                <a:latin typeface="Arial" panose="020B0604020202020204" pitchFamily="34" charset="0"/>
              </a:rPr>
              <a:pPr/>
              <a:t>Consumer Cyclical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Holder 3">
            <a:extLst>
              <a:ext uri="{FF2B5EF4-FFF2-40B4-BE49-F238E27FC236}">
                <a16:creationId xmlns:a16="http://schemas.microsoft.com/office/drawing/2014/main" id="{22966368-1D2A-4174-BEAE-E40703FDE15C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429000" y="2722563"/>
            <a:ext cx="1039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74E3A5A1-E704-4193-B955-B9CC981A709F}" type="datetime'''''''''Co''''''n''''sumer'''''''' ''S''''''''''ta''''pl''es'">
              <a:rPr lang="en-AU" altLang="en-US" sz="1000" smtClean="0">
                <a:latin typeface="Arial" panose="020B0604020202020204" pitchFamily="34" charset="0"/>
              </a:rPr>
              <a:pPr/>
              <a:t>Consumer Staples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Holder 3">
            <a:extLst>
              <a:ext uri="{FF2B5EF4-FFF2-40B4-BE49-F238E27FC236}">
                <a16:creationId xmlns:a16="http://schemas.microsoft.com/office/drawing/2014/main" id="{13EA16E7-2A86-4D22-A960-8ACD3D47AAD2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3429000" y="2925763"/>
            <a:ext cx="5699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23B5B2DC-9CD3-496D-B188-2ABE4FEC2602}" type="datetime'''''''''F''i''n''''''a''''''''n''''''''''''cia''''l''''s'">
              <a:rPr lang="en-AU" altLang="en-US" sz="1000" smtClean="0">
                <a:latin typeface="Arial" panose="020B0604020202020204" pitchFamily="34" charset="0"/>
              </a:rPr>
              <a:pPr/>
              <a:t>Financials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3" name="Holder 3">
            <a:extLst>
              <a:ext uri="{FF2B5EF4-FFF2-40B4-BE49-F238E27FC236}">
                <a16:creationId xmlns:a16="http://schemas.microsoft.com/office/drawing/2014/main" id="{60945D74-943D-49A9-B7D4-AAFAF3625991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3429000" y="3128963"/>
            <a:ext cx="6111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B01974E-634B-45B1-A444-FC81BB0127DC}" type="datetime'''H''e''''''''a''''''l''''t''''h''''''c''are'''''''">
              <a:rPr lang="en-AU" altLang="en-US" sz="1000" smtClean="0">
                <a:latin typeface="Arial" panose="020B0604020202020204" pitchFamily="34" charset="0"/>
              </a:rPr>
              <a:pPr/>
              <a:t>Healthcare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6" name="Holder 3">
            <a:extLst>
              <a:ext uri="{FF2B5EF4-FFF2-40B4-BE49-F238E27FC236}">
                <a16:creationId xmlns:a16="http://schemas.microsoft.com/office/drawing/2014/main" id="{CFC0D005-6D09-4D66-B821-802C1145FD7B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429000" y="3332163"/>
            <a:ext cx="6524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4C6720A-0F2C-404C-8FDF-69E716378D03}" type="datetime'''''T''e''''''c''''''hn''''''ol''''og''''y'''">
              <a:rPr lang="en-AU" altLang="en-US" sz="1000" smtClean="0">
                <a:latin typeface="Arial" panose="020B0604020202020204" pitchFamily="34" charset="0"/>
              </a:rPr>
              <a:pPr/>
              <a:t>Technology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0D92FC-9C5B-487B-A07D-309F055F85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2000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278" imgH="278" progId="TCLayout.ActiveDocument.1">
                  <p:embed/>
                </p:oleObj>
              </mc:Choice>
              <mc:Fallback>
                <p:oleObj name="think-cell Slide" r:id="rId21" imgW="278" imgH="27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0D92FC-9C5B-487B-A07D-309F055F85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87" y="232994"/>
            <a:ext cx="6551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pc="-10" dirty="0"/>
              <a:t>Fund: </a:t>
            </a:r>
            <a:r>
              <a:rPr lang="en-AU" b="0" spc="-10" dirty="0"/>
              <a:t>Small Cap</a:t>
            </a:r>
            <a:endParaRPr b="0" spc="-10"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AF4FD17-F3A8-46EF-97F5-CF003B3D541A}"/>
              </a:ext>
            </a:extLst>
          </p:cNvPr>
          <p:cNvSpPr txBox="1"/>
          <p:nvPr/>
        </p:nvSpPr>
        <p:spPr>
          <a:xfrm>
            <a:off x="467868" y="835398"/>
            <a:ext cx="8209915" cy="821952"/>
          </a:xfrm>
          <a:prstGeom prst="rect">
            <a:avLst/>
          </a:prstGeom>
          <a:solidFill>
            <a:srgbClr val="DBE4F0"/>
          </a:solidFill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lang="en-AU" sz="2000" dirty="0">
                <a:solidFill>
                  <a:srgbClr val="094D80"/>
                </a:solidFill>
                <a:latin typeface="Arial"/>
                <a:cs typeface="Arial"/>
              </a:rPr>
              <a:t>Objective: The aim of this Fund is to provide long-term capital growth by investing in small-cap US stocks.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709E75FA-E5EA-49E0-9BAE-52DACDEB8D50}"/>
              </a:ext>
            </a:extLst>
          </p:cNvPr>
          <p:cNvSpPr txBox="1"/>
          <p:nvPr/>
        </p:nvSpPr>
        <p:spPr>
          <a:xfrm>
            <a:off x="0" y="1964056"/>
            <a:ext cx="31483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AU" sz="1800" b="1" spc="-10" dirty="0">
                <a:solidFill>
                  <a:srgbClr val="094D80"/>
                </a:solidFill>
                <a:latin typeface="Arial"/>
                <a:cs typeface="Arial"/>
              </a:rPr>
              <a:t>Sector Breakdown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612C4626-DB6B-4530-8D52-6C182EC9147B}"/>
              </a:ext>
            </a:extLst>
          </p:cNvPr>
          <p:cNvSpPr txBox="1"/>
          <p:nvPr/>
        </p:nvSpPr>
        <p:spPr>
          <a:xfrm>
            <a:off x="4958334" y="1964056"/>
            <a:ext cx="31483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1800" b="1" spc="-10" dirty="0">
                <a:solidFill>
                  <a:srgbClr val="094D80"/>
                </a:solidFill>
                <a:latin typeface="Arial"/>
                <a:cs typeface="Arial"/>
              </a:rPr>
              <a:t>Top Holdings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D385E391-EF34-44B9-80E6-59A7A2F9A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68424"/>
              </p:ext>
            </p:extLst>
          </p:nvPr>
        </p:nvGraphicFramePr>
        <p:xfrm>
          <a:off x="4958334" y="2399361"/>
          <a:ext cx="3619119" cy="192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466">
                  <a:extLst>
                    <a:ext uri="{9D8B030D-6E8A-4147-A177-3AD203B41FA5}">
                      <a16:colId xmlns:a16="http://schemas.microsoft.com/office/drawing/2014/main" val="73911499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39471864"/>
                    </a:ext>
                  </a:extLst>
                </a:gridCol>
                <a:gridCol w="881253">
                  <a:extLst>
                    <a:ext uri="{9D8B030D-6E8A-4147-A177-3AD203B41FA5}">
                      <a16:colId xmlns:a16="http://schemas.microsoft.com/office/drawing/2014/main" val="3256960905"/>
                    </a:ext>
                  </a:extLst>
                </a:gridCol>
              </a:tblGrid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97934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SITEONE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09052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H.B. FULLER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27442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PLUG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60380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DECKERS OUTDOOR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88264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MDC HOLDINGS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68865"/>
                  </a:ext>
                </a:extLst>
              </a:tr>
            </a:tbl>
          </a:graphicData>
        </a:graphic>
      </p:graphicFrame>
      <p:graphicFrame>
        <p:nvGraphicFramePr>
          <p:cNvPr id="116" name="Chart 115">
            <a:extLst>
              <a:ext uri="{FF2B5EF4-FFF2-40B4-BE49-F238E27FC236}">
                <a16:creationId xmlns:a16="http://schemas.microsoft.com/office/drawing/2014/main" id="{5BEF6A10-D959-4CB7-9E9F-D81654A8205E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7587510"/>
              </p:ext>
            </p:extLst>
          </p:nvPr>
        </p:nvGraphicFramePr>
        <p:xfrm>
          <a:off x="828675" y="2316163"/>
          <a:ext cx="2165350" cy="209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72" name="Holder 3">
            <a:extLst>
              <a:ext uri="{FF2B5EF4-FFF2-40B4-BE49-F238E27FC236}">
                <a16:creationId xmlns:a16="http://schemas.microsoft.com/office/drawing/2014/main" id="{5B42F30F-F720-41E6-8C1C-634996E4A691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1882775" y="2427288"/>
            <a:ext cx="217488" cy="136525"/>
          </a:xfrm>
          <a:prstGeom prst="rect">
            <a:avLst/>
          </a:prstGeom>
          <a:solidFill>
            <a:srgbClr val="CEA600"/>
          </a:solidFill>
          <a:ln>
            <a:noFill/>
          </a:ln>
          <a:effectLst/>
        </p:spPr>
        <p:txBody>
          <a:bodyPr vert="horz" wrap="none" lIns="17463" tIns="0" rIns="17463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9397429-9B17-4809-8A7F-4E2DE0300F1B}" type="datetime'''3''''''''''''''''''''''''''''''''''%'''">
              <a:rPr lang="en-AU" altLang="en-US" sz="1000" smtClean="0"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3%</a:t>
            </a:fld>
            <a:endParaRPr lang="en-AU" sz="1000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5B30B1A-1612-4D38-A24D-0699AD2C4BEC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187700" y="3324225"/>
            <a:ext cx="179388" cy="1333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0A8F9D-A9D4-42DF-B2DD-8262F5CE3E31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187700" y="2917825"/>
            <a:ext cx="179388" cy="13335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53446C8-E94D-4202-AA5E-799A0E5277C6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187700" y="2511425"/>
            <a:ext cx="179388" cy="133350"/>
          </a:xfrm>
          <a:prstGeom prst="rect">
            <a:avLst/>
          </a:prstGeom>
          <a:solidFill>
            <a:srgbClr val="00BDF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8E67D6-2C6B-4674-8877-5952D40DC75F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187700" y="2308225"/>
            <a:ext cx="179388" cy="133350"/>
          </a:xfrm>
          <a:prstGeom prst="rect">
            <a:avLst/>
          </a:prstGeom>
          <a:solidFill>
            <a:srgbClr val="CEA6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7D7CD5-4209-43E7-91F3-556B8B30D903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187700" y="2714625"/>
            <a:ext cx="179388" cy="13335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9FCAB88-6003-4683-A397-F5B95AFA142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187700" y="3121025"/>
            <a:ext cx="179388" cy="133350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B9C2196-3680-4BA7-81FD-A38DEBEB756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187700" y="3527425"/>
            <a:ext cx="179388" cy="13335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C0940B-A9A9-420E-B1D4-D890554659DB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3187700" y="3730625"/>
            <a:ext cx="179388" cy="133350"/>
          </a:xfrm>
          <a:prstGeom prst="rect">
            <a:avLst/>
          </a:prstGeom>
          <a:solidFill>
            <a:srgbClr val="A3BFF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Holder 3">
            <a:extLst>
              <a:ext uri="{FF2B5EF4-FFF2-40B4-BE49-F238E27FC236}">
                <a16:creationId xmlns:a16="http://schemas.microsoft.com/office/drawing/2014/main" id="{CEC7A2F1-84E5-4139-9012-8370EF2A55F0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417888" y="2709863"/>
            <a:ext cx="1039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F125AC7-AB24-4E9E-84E3-788B3B304A2E}" type="datetime'C''on''''''su''''m''''''er'' St''''ap''''''''''les'''''">
              <a:rPr lang="en-AU" altLang="en-US" sz="1000" smtClean="0">
                <a:latin typeface="Arial" panose="020B0604020202020204" pitchFamily="34" charset="0"/>
              </a:rPr>
              <a:pPr/>
              <a:t>Consumer Staples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Holder 3">
            <a:extLst>
              <a:ext uri="{FF2B5EF4-FFF2-40B4-BE49-F238E27FC236}">
                <a16:creationId xmlns:a16="http://schemas.microsoft.com/office/drawing/2014/main" id="{A602B1A2-658A-4005-A6A2-72B5DD1C989B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417888" y="2303463"/>
            <a:ext cx="8588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343060B-BBB8-4101-89A1-00B5205657CF}" type="datetime'''Ba''''s''''''i''c'' ''M''''at''e''''r''i''a''l''s'">
              <a:rPr lang="en-AU" altLang="en-US" sz="1000" smtClean="0">
                <a:latin typeface="Arial" panose="020B0604020202020204" pitchFamily="34" charset="0"/>
              </a:rPr>
              <a:pPr/>
              <a:t>Basic Materials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Holder 3">
            <a:extLst>
              <a:ext uri="{FF2B5EF4-FFF2-40B4-BE49-F238E27FC236}">
                <a16:creationId xmlns:a16="http://schemas.microsoft.com/office/drawing/2014/main" id="{AD282514-3667-4490-9FFD-E5546DC9931D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3417888" y="2913063"/>
            <a:ext cx="5699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E462F315-1845-47F3-B2EC-251C54231E8A}" type="datetime'F''''i''''''''n''''an''c''''''''''''''''''''ial''s'''''''''">
              <a:rPr lang="en-AU" altLang="en-US" sz="1000" smtClean="0">
                <a:latin typeface="Arial" panose="020B0604020202020204" pitchFamily="34" charset="0"/>
              </a:rPr>
              <a:pPr/>
              <a:t>Financials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Holder 3">
            <a:extLst>
              <a:ext uri="{FF2B5EF4-FFF2-40B4-BE49-F238E27FC236}">
                <a16:creationId xmlns:a16="http://schemas.microsoft.com/office/drawing/2014/main" id="{028B722A-EF3E-4868-85E1-B3CE1104619B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3417888" y="2506663"/>
            <a:ext cx="1057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D2549C4-9D14-43A4-88E7-6F793B10E39C}" type="datetime'''C''''''o''''''n''s''um''''e''''r ''Cy''''''c''''lic''a''l'">
              <a:rPr lang="en-AU" altLang="en-US" sz="1000" smtClean="0">
                <a:latin typeface="Arial" panose="020B0604020202020204" pitchFamily="34" charset="0"/>
              </a:rPr>
              <a:pPr/>
              <a:t>Consumer Cyclical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Holder 3">
            <a:extLst>
              <a:ext uri="{FF2B5EF4-FFF2-40B4-BE49-F238E27FC236}">
                <a16:creationId xmlns:a16="http://schemas.microsoft.com/office/drawing/2014/main" id="{D4D15112-D692-43DA-8833-2A1868C08015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3417888" y="3116263"/>
            <a:ext cx="6111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E529D99-8ECE-4750-B8C7-4F7EEB519BDF}" type="datetime'''H''e''''a''''''l''''th''''''''''c''a''''r''e'''''">
              <a:rPr lang="en-AU" altLang="en-US" sz="1000" smtClean="0">
                <a:latin typeface="Arial" panose="020B0604020202020204" pitchFamily="34" charset="0"/>
              </a:rPr>
              <a:pPr/>
              <a:t>Healthcare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Holder 3">
            <a:extLst>
              <a:ext uri="{FF2B5EF4-FFF2-40B4-BE49-F238E27FC236}">
                <a16:creationId xmlns:a16="http://schemas.microsoft.com/office/drawing/2014/main" id="{994A18B4-CC59-4030-BF74-687A6C408A49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3417888" y="3319463"/>
            <a:ext cx="576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CB59CE25-74E3-4284-989A-F06049343693}" type="datetime'In''''d''''u''''s''''''''''''''''t''ri''''''''als'''''''''">
              <a:rPr lang="en-AU" altLang="en-US" sz="1000" smtClean="0">
                <a:latin typeface="Arial" panose="020B0604020202020204" pitchFamily="34" charset="0"/>
              </a:rPr>
              <a:pPr/>
              <a:t>Industrials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Holder 3">
            <a:extLst>
              <a:ext uri="{FF2B5EF4-FFF2-40B4-BE49-F238E27FC236}">
                <a16:creationId xmlns:a16="http://schemas.microsoft.com/office/drawing/2014/main" id="{BBD2AC3E-EFA2-4251-A832-082828227381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3417888" y="3522663"/>
            <a:ext cx="6524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253F22A-BC07-4812-B3EA-7F18412A6472}" type="datetime'Re''''''''''''a''l'''''''' ''''E''s''''t''''a''''t''e'">
              <a:rPr lang="en-AU" altLang="en-US" sz="1000" smtClean="0">
                <a:latin typeface="Arial" panose="020B0604020202020204" pitchFamily="34" charset="0"/>
              </a:rPr>
              <a:pPr/>
              <a:t>Real Estate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Holder 3">
            <a:extLst>
              <a:ext uri="{FF2B5EF4-FFF2-40B4-BE49-F238E27FC236}">
                <a16:creationId xmlns:a16="http://schemas.microsoft.com/office/drawing/2014/main" id="{7CAA1DDC-E548-47AE-BB75-03D7315FCAC4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3417888" y="3725863"/>
            <a:ext cx="6524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189E1DB-4E32-4FC6-B50E-522C928A0743}" type="datetime'''''''''Te''''''''''chn''''''''''o''''''''lo''''''''g''y'''">
              <a:rPr lang="en-AU" altLang="en-US" sz="1000" smtClean="0">
                <a:latin typeface="Arial" panose="020B0604020202020204" pitchFamily="34" charset="0"/>
              </a:rPr>
              <a:pPr/>
              <a:t>Technology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3A53C510-0171-4169-9FFA-ED7263665F24}"/>
              </a:ext>
            </a:extLst>
          </p:cNvPr>
          <p:cNvSpPr/>
          <p:nvPr/>
        </p:nvSpPr>
        <p:spPr>
          <a:xfrm>
            <a:off x="7274560" y="43242"/>
            <a:ext cx="1828800" cy="35918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i="1" dirty="0">
                <a:latin typeface="Arial" panose="020B0604020202020204" pitchFamily="34" charset="0"/>
                <a:cs typeface="Arial" panose="020B0604020202020204" pitchFamily="34" charset="0"/>
              </a:rPr>
              <a:t>Historical returns data available within Excel file</a:t>
            </a:r>
          </a:p>
        </p:txBody>
      </p:sp>
    </p:spTree>
    <p:extLst>
      <p:ext uri="{BB962C8B-B14F-4D97-AF65-F5344CB8AC3E}">
        <p14:creationId xmlns:p14="http://schemas.microsoft.com/office/powerpoint/2010/main" val="46253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0D92FC-9C5B-487B-A07D-309F055F85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128428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278" imgH="278" progId="TCLayout.ActiveDocument.1">
                  <p:embed/>
                </p:oleObj>
              </mc:Choice>
              <mc:Fallback>
                <p:oleObj name="think-cell Slide" r:id="rId25" imgW="278" imgH="27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0D92FC-9C5B-487B-A07D-309F055F85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87" y="232994"/>
            <a:ext cx="6551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pc="-10" dirty="0"/>
              <a:t>Fund: </a:t>
            </a:r>
            <a:r>
              <a:rPr lang="en-AU" b="0" spc="-10" dirty="0"/>
              <a:t>Contrarian Fund</a:t>
            </a:r>
            <a:endParaRPr b="0" spc="-10"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AF4FD17-F3A8-46EF-97F5-CF003B3D541A}"/>
              </a:ext>
            </a:extLst>
          </p:cNvPr>
          <p:cNvSpPr txBox="1"/>
          <p:nvPr/>
        </p:nvSpPr>
        <p:spPr>
          <a:xfrm>
            <a:off x="467868" y="835398"/>
            <a:ext cx="8209915" cy="821952"/>
          </a:xfrm>
          <a:prstGeom prst="rect">
            <a:avLst/>
          </a:prstGeom>
          <a:solidFill>
            <a:srgbClr val="DBE4F0"/>
          </a:solidFill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lang="en-AU" sz="2000" dirty="0">
                <a:solidFill>
                  <a:srgbClr val="094D80"/>
                </a:solidFill>
                <a:latin typeface="Arial"/>
                <a:cs typeface="Arial"/>
              </a:rPr>
              <a:t>Objective: The aim of this Fund is to provide long-term capital growth by investing in misunderstood &amp; unappreciated </a:t>
            </a:r>
            <a:r>
              <a:rPr lang="en-AU" sz="2000">
                <a:solidFill>
                  <a:srgbClr val="094D80"/>
                </a:solidFill>
                <a:latin typeface="Arial"/>
                <a:cs typeface="Arial"/>
              </a:rPr>
              <a:t>US-centric stocks.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709E75FA-E5EA-49E0-9BAE-52DACDEB8D50}"/>
              </a:ext>
            </a:extLst>
          </p:cNvPr>
          <p:cNvSpPr txBox="1"/>
          <p:nvPr/>
        </p:nvSpPr>
        <p:spPr>
          <a:xfrm>
            <a:off x="0" y="1964056"/>
            <a:ext cx="31483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AU" sz="1800" b="1" spc="-10" dirty="0">
                <a:solidFill>
                  <a:srgbClr val="094D80"/>
                </a:solidFill>
                <a:latin typeface="Arial"/>
                <a:cs typeface="Arial"/>
              </a:rPr>
              <a:t>Sector Breakdown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612C4626-DB6B-4530-8D52-6C182EC9147B}"/>
              </a:ext>
            </a:extLst>
          </p:cNvPr>
          <p:cNvSpPr txBox="1"/>
          <p:nvPr/>
        </p:nvSpPr>
        <p:spPr>
          <a:xfrm>
            <a:off x="4958334" y="1964056"/>
            <a:ext cx="31483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1800" b="1" spc="-10" dirty="0">
                <a:solidFill>
                  <a:srgbClr val="094D80"/>
                </a:solidFill>
                <a:latin typeface="Arial"/>
                <a:cs typeface="Arial"/>
              </a:rPr>
              <a:t>Top Holdings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D385E391-EF34-44B9-80E6-59A7A2F9A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62983"/>
              </p:ext>
            </p:extLst>
          </p:nvPr>
        </p:nvGraphicFramePr>
        <p:xfrm>
          <a:off x="4958334" y="2399361"/>
          <a:ext cx="3619119" cy="192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466">
                  <a:extLst>
                    <a:ext uri="{9D8B030D-6E8A-4147-A177-3AD203B41FA5}">
                      <a16:colId xmlns:a16="http://schemas.microsoft.com/office/drawing/2014/main" val="73911499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39471864"/>
                    </a:ext>
                  </a:extLst>
                </a:gridCol>
                <a:gridCol w="881253">
                  <a:extLst>
                    <a:ext uri="{9D8B030D-6E8A-4147-A177-3AD203B41FA5}">
                      <a16:colId xmlns:a16="http://schemas.microsoft.com/office/drawing/2014/main" val="3256960905"/>
                    </a:ext>
                  </a:extLst>
                </a:gridCol>
              </a:tblGrid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97934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CROWN HOLDINGS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09052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VICI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27442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MORGAN STANLEY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60380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BOSTON SCIENTIFIC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88264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HORIZON THERAP.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68865"/>
                  </a:ext>
                </a:extLst>
              </a:tr>
            </a:tbl>
          </a:graphicData>
        </a:graphic>
      </p:graphicFrame>
      <p:graphicFrame>
        <p:nvGraphicFramePr>
          <p:cNvPr id="106" name="Chart 105">
            <a:extLst>
              <a:ext uri="{FF2B5EF4-FFF2-40B4-BE49-F238E27FC236}">
                <a16:creationId xmlns:a16="http://schemas.microsoft.com/office/drawing/2014/main" id="{0406F889-9BA0-457F-B209-A1797145CFA4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5159981"/>
              </p:ext>
            </p:extLst>
          </p:nvPr>
        </p:nvGraphicFramePr>
        <p:xfrm>
          <a:off x="828675" y="2316163"/>
          <a:ext cx="2165350" cy="209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67" name="Rectangle 66">
            <a:extLst>
              <a:ext uri="{FF2B5EF4-FFF2-40B4-BE49-F238E27FC236}">
                <a16:creationId xmlns:a16="http://schemas.microsoft.com/office/drawing/2014/main" id="{18EE4447-2F12-49A4-B5DD-1C4F63DC4761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198813" y="2432050"/>
            <a:ext cx="179388" cy="133350"/>
          </a:xfrm>
          <a:prstGeom prst="rect">
            <a:avLst/>
          </a:prstGeom>
          <a:solidFill>
            <a:srgbClr val="00BDF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B8499E2-7026-4519-8A7F-390BC5FD896C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198813" y="2228850"/>
            <a:ext cx="179388" cy="133350"/>
          </a:xfrm>
          <a:prstGeom prst="rect">
            <a:avLst/>
          </a:prstGeom>
          <a:solidFill>
            <a:srgbClr val="CEA6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9756EBB-8EF3-4C15-A553-C8E11A1A249F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198813" y="2635250"/>
            <a:ext cx="179388" cy="13335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BE930F4-3250-45DB-8B13-91BB50298945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198813" y="2838450"/>
            <a:ext cx="179388" cy="13335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B5D6159-79DB-4A1C-BEAB-09616E7AAE86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198813" y="4057650"/>
            <a:ext cx="179388" cy="133350"/>
          </a:xfrm>
          <a:prstGeom prst="rect">
            <a:avLst/>
          </a:prstGeom>
          <a:solidFill>
            <a:srgbClr val="002D7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30BE3B-678D-41F8-B14B-AF2D3EE4A2CA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198813" y="3041650"/>
            <a:ext cx="179388" cy="13335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132E89-12A5-4F4F-8078-E2D4EABE1F41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198813" y="3244850"/>
            <a:ext cx="179388" cy="133350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2CDBC0D-5B3F-4E40-9174-906730F8BBAE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198813" y="3448050"/>
            <a:ext cx="179388" cy="1333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0D5ABBA-FDAB-4F61-AEED-95FA41ABD831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3198813" y="3651250"/>
            <a:ext cx="179388" cy="13335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B23712F-7985-4DC0-B22F-3D47CD853A21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3198813" y="3854450"/>
            <a:ext cx="179388" cy="133350"/>
          </a:xfrm>
          <a:prstGeom prst="rect">
            <a:avLst/>
          </a:prstGeom>
          <a:solidFill>
            <a:srgbClr val="A3BFF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6" name="Holder 3">
            <a:extLst>
              <a:ext uri="{FF2B5EF4-FFF2-40B4-BE49-F238E27FC236}">
                <a16:creationId xmlns:a16="http://schemas.microsoft.com/office/drawing/2014/main" id="{12D3B29E-75DC-404C-8532-71A8E6840E3D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429000" y="2224088"/>
            <a:ext cx="8588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D31CD15-FAB4-4EDF-8BF3-4633460E5547}" type="datetime'''''B''a''s''''''''''''''''i''''c'' Mate''ria''''l''s'''''''">
              <a:rPr lang="en-AU" altLang="en-US" sz="1000" smtClean="0">
                <a:latin typeface="Arial" panose="020B0604020202020204" pitchFamily="34" charset="0"/>
              </a:rPr>
              <a:pPr/>
              <a:t>Basic Materials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Holder 3">
            <a:extLst>
              <a:ext uri="{FF2B5EF4-FFF2-40B4-BE49-F238E27FC236}">
                <a16:creationId xmlns:a16="http://schemas.microsoft.com/office/drawing/2014/main" id="{A3750C23-0390-4BE9-A4BB-CDB6551FAA0C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3429000" y="2427288"/>
            <a:ext cx="1057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0A4278B-2EC0-4FA4-9A45-08A6972579B5}" type="datetime'C''''o''ns''''''''u''m''e''''r ''''''C''y''''''cl''''ical'''">
              <a:rPr lang="en-AU" altLang="en-US" sz="1000" smtClean="0">
                <a:latin typeface="Arial" panose="020B0604020202020204" pitchFamily="34" charset="0"/>
              </a:rPr>
              <a:pPr/>
              <a:t>Consumer Cyclical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Holder 3">
            <a:extLst>
              <a:ext uri="{FF2B5EF4-FFF2-40B4-BE49-F238E27FC236}">
                <a16:creationId xmlns:a16="http://schemas.microsoft.com/office/drawing/2014/main" id="{853F5D4B-F064-4B9E-9EE8-383FBEA85676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3429000" y="3036888"/>
            <a:ext cx="5699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537E95DD-2521-4A82-8D65-1B83A4B1A62B}" type="datetime'''Fin''''''''''''''a''n''c''''''''ial''s'''''''''''''">
              <a:rPr lang="en-AU" altLang="en-US" sz="1000" smtClean="0">
                <a:latin typeface="Arial" panose="020B0604020202020204" pitchFamily="34" charset="0"/>
              </a:rPr>
              <a:pPr/>
              <a:t>Financials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8" name="Holder 3">
            <a:extLst>
              <a:ext uri="{FF2B5EF4-FFF2-40B4-BE49-F238E27FC236}">
                <a16:creationId xmlns:a16="http://schemas.microsoft.com/office/drawing/2014/main" id="{9D07DC35-E42E-44DA-9C91-C437B2626F24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3429000" y="2833688"/>
            <a:ext cx="4000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E75491B-850D-4510-8FC9-19BAC34FF6E2}" type="datetime'''E''''''''''''''''ne''''''''''''''''''''r''''''''''gy'''">
              <a:rPr lang="en-AU" altLang="en-US" sz="1000" smtClean="0">
                <a:latin typeface="Arial" panose="020B0604020202020204" pitchFamily="34" charset="0"/>
              </a:rPr>
              <a:pPr/>
              <a:t>Energy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5" name="Holder 3">
            <a:extLst>
              <a:ext uri="{FF2B5EF4-FFF2-40B4-BE49-F238E27FC236}">
                <a16:creationId xmlns:a16="http://schemas.microsoft.com/office/drawing/2014/main" id="{934D8B88-9978-46E6-AB20-667BAFE85F7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3429000" y="2630488"/>
            <a:ext cx="1039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8483C998-6AF3-42B1-8102-5EF9303F5599}" type="datetime'''''''''Consu''''me''''''''r ''''S''t''''''ap''''l''''e''''s'">
              <a:rPr lang="en-AU" altLang="en-US" sz="1000" smtClean="0">
                <a:latin typeface="Arial" panose="020B0604020202020204" pitchFamily="34" charset="0"/>
              </a:rPr>
              <a:pPr/>
              <a:t>Consumer Staples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Holder 3">
            <a:extLst>
              <a:ext uri="{FF2B5EF4-FFF2-40B4-BE49-F238E27FC236}">
                <a16:creationId xmlns:a16="http://schemas.microsoft.com/office/drawing/2014/main" id="{5276CDB5-E084-48CD-9741-FEC6574B8BFD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3429000" y="3240088"/>
            <a:ext cx="6111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CD9FE27-9AD1-43B4-B50F-FB595CEB7436}" type="datetime'''''''H''''e''''''''''''''a''''''lt''''''''''''h''care'''''">
              <a:rPr lang="en-AU" altLang="en-US" sz="1000" smtClean="0">
                <a:latin typeface="Arial" panose="020B0604020202020204" pitchFamily="34" charset="0"/>
              </a:rPr>
              <a:pPr/>
              <a:t>Healthcare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1" name="Holder 3">
            <a:extLst>
              <a:ext uri="{FF2B5EF4-FFF2-40B4-BE49-F238E27FC236}">
                <a16:creationId xmlns:a16="http://schemas.microsoft.com/office/drawing/2014/main" id="{3C412A82-661D-4FA1-B932-E76540486FD2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3429000" y="3443288"/>
            <a:ext cx="576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C573A94-6DE2-4095-BB45-75B5292CA77B}" type="datetime'I''n''du''''s''''''t''''''r''i''a''''''l''''''''''''s'''">
              <a:rPr lang="en-AU" altLang="en-US" sz="1000" smtClean="0">
                <a:latin typeface="Arial" panose="020B0604020202020204" pitchFamily="34" charset="0"/>
              </a:rPr>
              <a:pPr/>
              <a:t>Industrials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2" name="Holder 3">
            <a:extLst>
              <a:ext uri="{FF2B5EF4-FFF2-40B4-BE49-F238E27FC236}">
                <a16:creationId xmlns:a16="http://schemas.microsoft.com/office/drawing/2014/main" id="{5F3D77D1-5127-4ECE-92E6-7EA0A169272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3429000" y="3646488"/>
            <a:ext cx="6524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24301080-52C9-492D-A35C-CE582EAB416E}" type="datetime'R''''ea''''''l ''Es''''t''a''''''''t''''''''''''''''e'">
              <a:rPr lang="en-AU" altLang="en-US" sz="1000" smtClean="0">
                <a:latin typeface="Arial" panose="020B0604020202020204" pitchFamily="34" charset="0"/>
              </a:rPr>
              <a:pPr/>
              <a:t>Real Estate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3" name="Holder 3">
            <a:extLst>
              <a:ext uri="{FF2B5EF4-FFF2-40B4-BE49-F238E27FC236}">
                <a16:creationId xmlns:a16="http://schemas.microsoft.com/office/drawing/2014/main" id="{8AA8FC9B-7FB6-465C-990A-C65BAE1ACD0E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3429000" y="3849688"/>
            <a:ext cx="6524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20A99352-DB95-481C-B668-8921DBA239AB}" type="datetime'''''''''''''''''Te''''''c''''''hno''''''''''''l''og''''y'''">
              <a:rPr lang="en-AU" altLang="en-US" sz="1000" smtClean="0">
                <a:latin typeface="Arial" panose="020B0604020202020204" pitchFamily="34" charset="0"/>
              </a:rPr>
              <a:pPr/>
              <a:t>Technology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4" name="Holder 3">
            <a:extLst>
              <a:ext uri="{FF2B5EF4-FFF2-40B4-BE49-F238E27FC236}">
                <a16:creationId xmlns:a16="http://schemas.microsoft.com/office/drawing/2014/main" id="{F9792777-D5AC-4A69-BDF9-7EAF8F8A11CC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3429000" y="4052888"/>
            <a:ext cx="4095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C4CDB844-C985-4BFB-A5FF-8A7990942E6A}" type="datetime'''U''''t''''i''''''''''''l''''''''i''''t''''''i''''e''s'''">
              <a:rPr lang="en-AU" altLang="en-US" sz="1000" smtClean="0">
                <a:latin typeface="Arial" panose="020B0604020202020204" pitchFamily="34" charset="0"/>
              </a:rPr>
              <a:pPr/>
              <a:t>Utilities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C9D5BE98-C07C-42B7-A967-2DAC912DC7BA}"/>
              </a:ext>
            </a:extLst>
          </p:cNvPr>
          <p:cNvSpPr/>
          <p:nvPr/>
        </p:nvSpPr>
        <p:spPr>
          <a:xfrm>
            <a:off x="7274560" y="43242"/>
            <a:ext cx="1828800" cy="35918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i="1" dirty="0">
                <a:latin typeface="Arial" panose="020B0604020202020204" pitchFamily="34" charset="0"/>
                <a:cs typeface="Arial" panose="020B0604020202020204" pitchFamily="34" charset="0"/>
              </a:rPr>
              <a:t>Historical returns data available within Excel file</a:t>
            </a:r>
          </a:p>
        </p:txBody>
      </p:sp>
    </p:spTree>
    <p:extLst>
      <p:ext uri="{BB962C8B-B14F-4D97-AF65-F5344CB8AC3E}">
        <p14:creationId xmlns:p14="http://schemas.microsoft.com/office/powerpoint/2010/main" val="1240905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0D92FC-9C5B-487B-A07D-309F055F85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41917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278" imgH="278" progId="TCLayout.ActiveDocument.1">
                  <p:embed/>
                </p:oleObj>
              </mc:Choice>
              <mc:Fallback>
                <p:oleObj name="think-cell Slide" r:id="rId20" imgW="278" imgH="27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0D92FC-9C5B-487B-A07D-309F055F85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87" y="232994"/>
            <a:ext cx="6551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pc="-10" dirty="0"/>
              <a:t>Fund: </a:t>
            </a:r>
            <a:r>
              <a:rPr lang="en-AU" b="0" spc="-10" dirty="0"/>
              <a:t>Select Dividend Fund</a:t>
            </a:r>
            <a:endParaRPr b="0" spc="-10"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AF4FD17-F3A8-46EF-97F5-CF003B3D541A}"/>
              </a:ext>
            </a:extLst>
          </p:cNvPr>
          <p:cNvSpPr txBox="1"/>
          <p:nvPr/>
        </p:nvSpPr>
        <p:spPr>
          <a:xfrm>
            <a:off x="467868" y="835398"/>
            <a:ext cx="8209915" cy="821952"/>
          </a:xfrm>
          <a:prstGeom prst="rect">
            <a:avLst/>
          </a:prstGeom>
          <a:solidFill>
            <a:srgbClr val="DBE4F0"/>
          </a:solidFill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lang="en-AU" sz="2000" dirty="0">
                <a:solidFill>
                  <a:srgbClr val="094D80"/>
                </a:solidFill>
                <a:latin typeface="Arial"/>
                <a:cs typeface="Arial"/>
              </a:rPr>
              <a:t>Objective: The aim of this Fund is to invest in large-cap US stocks with a strong potential for dividend growth.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709E75FA-E5EA-49E0-9BAE-52DACDEB8D50}"/>
              </a:ext>
            </a:extLst>
          </p:cNvPr>
          <p:cNvSpPr txBox="1"/>
          <p:nvPr/>
        </p:nvSpPr>
        <p:spPr>
          <a:xfrm>
            <a:off x="0" y="1964056"/>
            <a:ext cx="31483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AU" sz="1800" b="1" spc="-10" dirty="0">
                <a:solidFill>
                  <a:srgbClr val="094D80"/>
                </a:solidFill>
                <a:latin typeface="Arial"/>
                <a:cs typeface="Arial"/>
              </a:rPr>
              <a:t>Sector Breakdown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612C4626-DB6B-4530-8D52-6C182EC9147B}"/>
              </a:ext>
            </a:extLst>
          </p:cNvPr>
          <p:cNvSpPr txBox="1"/>
          <p:nvPr/>
        </p:nvSpPr>
        <p:spPr>
          <a:xfrm>
            <a:off x="4958334" y="1964056"/>
            <a:ext cx="31483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1800" b="1" spc="-10" dirty="0">
                <a:solidFill>
                  <a:srgbClr val="094D80"/>
                </a:solidFill>
                <a:latin typeface="Arial"/>
                <a:cs typeface="Arial"/>
              </a:rPr>
              <a:t>Top Holdings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D385E391-EF34-44B9-80E6-59A7A2F9A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737467"/>
              </p:ext>
            </p:extLst>
          </p:nvPr>
        </p:nvGraphicFramePr>
        <p:xfrm>
          <a:off x="4958334" y="2399361"/>
          <a:ext cx="3619119" cy="192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466">
                  <a:extLst>
                    <a:ext uri="{9D8B030D-6E8A-4147-A177-3AD203B41FA5}">
                      <a16:colId xmlns:a16="http://schemas.microsoft.com/office/drawing/2014/main" val="73911499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39471864"/>
                    </a:ext>
                  </a:extLst>
                </a:gridCol>
                <a:gridCol w="881253">
                  <a:extLst>
                    <a:ext uri="{9D8B030D-6E8A-4147-A177-3AD203B41FA5}">
                      <a16:colId xmlns:a16="http://schemas.microsoft.com/office/drawing/2014/main" val="3256960905"/>
                    </a:ext>
                  </a:extLst>
                </a:gridCol>
              </a:tblGrid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97934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CITIGROUP 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09052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WELLS FARGO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27442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AMERICAN INT’L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60380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CISCO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88264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VERIZON COMM.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68865"/>
                  </a:ext>
                </a:extLst>
              </a:tr>
            </a:tbl>
          </a:graphicData>
        </a:graphic>
      </p:graphicFrame>
      <p:graphicFrame>
        <p:nvGraphicFramePr>
          <p:cNvPr id="107" name="Chart 106">
            <a:extLst>
              <a:ext uri="{FF2B5EF4-FFF2-40B4-BE49-F238E27FC236}">
                <a16:creationId xmlns:a16="http://schemas.microsoft.com/office/drawing/2014/main" id="{6E16626F-7886-441E-BCF2-7D2C114D3F9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6703755"/>
              </p:ext>
            </p:extLst>
          </p:nvPr>
        </p:nvGraphicFramePr>
        <p:xfrm>
          <a:off x="828675" y="2316163"/>
          <a:ext cx="2165350" cy="209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61" name="Rectangle 60">
            <a:extLst>
              <a:ext uri="{FF2B5EF4-FFF2-40B4-BE49-F238E27FC236}">
                <a16:creationId xmlns:a16="http://schemas.microsoft.com/office/drawing/2014/main" id="{0D36674C-751D-4234-A0C6-21A6CCA8D435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198813" y="2374900"/>
            <a:ext cx="179388" cy="133350"/>
          </a:xfrm>
          <a:prstGeom prst="rect">
            <a:avLst/>
          </a:prstGeom>
          <a:solidFill>
            <a:srgbClr val="00BDF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EADD9FA-FC8B-47B0-8846-3C4FA286901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198813" y="2578100"/>
            <a:ext cx="179388" cy="13335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03D255-BADF-4094-BC81-D0088DF99E71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198813" y="2781300"/>
            <a:ext cx="179388" cy="13335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36CE328-27B0-4A35-ADB8-73A8C4F8354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198813" y="2984500"/>
            <a:ext cx="179388" cy="13335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C683923-3459-499A-B6ED-33E2EA7E905A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198813" y="3187700"/>
            <a:ext cx="179388" cy="133350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AB2F9BF-0C6C-402A-95A4-C7AEB7B0E772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198813" y="3390900"/>
            <a:ext cx="179388" cy="1333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37FA783-9C92-4CA5-8DB0-F92588E4E9A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198813" y="3594100"/>
            <a:ext cx="179388" cy="133350"/>
          </a:xfrm>
          <a:prstGeom prst="rect">
            <a:avLst/>
          </a:prstGeom>
          <a:solidFill>
            <a:srgbClr val="A3BFF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63DB957-49D2-431A-A270-EB6266395B7C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198813" y="3797300"/>
            <a:ext cx="179388" cy="133350"/>
          </a:xfrm>
          <a:prstGeom prst="rect">
            <a:avLst/>
          </a:prstGeom>
          <a:solidFill>
            <a:srgbClr val="002D7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Holder 3">
            <a:extLst>
              <a:ext uri="{FF2B5EF4-FFF2-40B4-BE49-F238E27FC236}">
                <a16:creationId xmlns:a16="http://schemas.microsoft.com/office/drawing/2014/main" id="{610755E9-2020-4214-9B3B-F1C6E0BE7B84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3429000" y="2979738"/>
            <a:ext cx="5699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E97E7BDD-F93C-40B8-A8F6-6E62F98B0058}" type="datetime'''''''''''''''''''''''F''''''in''''''a''''''''''n''ci''als'''">
              <a:rPr lang="en-AU" altLang="en-US" sz="1000" smtClean="0">
                <a:latin typeface="Arial" panose="020B0604020202020204" pitchFamily="34" charset="0"/>
              </a:rPr>
              <a:pPr/>
              <a:t>Financials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9" name="Holder 3">
            <a:extLst>
              <a:ext uri="{FF2B5EF4-FFF2-40B4-BE49-F238E27FC236}">
                <a16:creationId xmlns:a16="http://schemas.microsoft.com/office/drawing/2014/main" id="{75FE5B61-4A1F-4B71-B729-E092A6638336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429000" y="3589338"/>
            <a:ext cx="6524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DD036448-CCAD-41CA-9306-2F7C42407D92}" type="datetime'''''''Te''''ch''''''''''n''o''''''''''''''''logy'''''">
              <a:rPr lang="en-AU" altLang="en-US" sz="1000" smtClean="0">
                <a:latin typeface="Arial" panose="020B0604020202020204" pitchFamily="34" charset="0"/>
              </a:rPr>
              <a:pPr/>
              <a:t>Technology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2" name="Holder 3">
            <a:extLst>
              <a:ext uri="{FF2B5EF4-FFF2-40B4-BE49-F238E27FC236}">
                <a16:creationId xmlns:a16="http://schemas.microsoft.com/office/drawing/2014/main" id="{ED0F2000-C099-4731-9DE1-84E8749C4B95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429000" y="2370138"/>
            <a:ext cx="1057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C2C8B573-542E-4C6D-A313-B02428831A61}" type="datetime'''C''on''s''ume''r ''Cy''''c''''''''''''l''''i''c''''''a''''l'">
              <a:rPr lang="en-AU" altLang="en-US" sz="1000" smtClean="0">
                <a:latin typeface="Arial" panose="020B0604020202020204" pitchFamily="34" charset="0"/>
              </a:rPr>
              <a:pPr/>
              <a:t>Consumer Cyclical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5" name="Holder 3">
            <a:extLst>
              <a:ext uri="{FF2B5EF4-FFF2-40B4-BE49-F238E27FC236}">
                <a16:creationId xmlns:a16="http://schemas.microsoft.com/office/drawing/2014/main" id="{1FB3E0CF-4189-45C5-9D5E-DF98CAB081AD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3429000" y="2573338"/>
            <a:ext cx="1039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66B4DFD8-B305-44C6-A399-406BA38572DC}" type="datetime'''''''''''''Co''n''''s''''u''''''m''''er Sta''pl''es'''''''''">
              <a:rPr lang="en-AU" altLang="en-US" sz="1000" smtClean="0">
                <a:latin typeface="Arial" panose="020B0604020202020204" pitchFamily="34" charset="0"/>
              </a:rPr>
              <a:pPr/>
              <a:t>Consumer Staples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4" name="Holder 3">
            <a:extLst>
              <a:ext uri="{FF2B5EF4-FFF2-40B4-BE49-F238E27FC236}">
                <a16:creationId xmlns:a16="http://schemas.microsoft.com/office/drawing/2014/main" id="{F9F277A1-5F9E-41F9-9430-BCA39CFF85CF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3429000" y="2776538"/>
            <a:ext cx="4000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DDF2DF5E-855E-4CE7-9AD7-C40FA811F52F}" type="datetime'''''''''''''E''''''''''''''ne''r''''''''''''''''''g''y'''">
              <a:rPr lang="en-AU" altLang="en-US" sz="1000" smtClean="0">
                <a:latin typeface="Arial" panose="020B0604020202020204" pitchFamily="34" charset="0"/>
              </a:rPr>
              <a:pPr/>
              <a:t>Energy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6" name="Holder 3">
            <a:extLst>
              <a:ext uri="{FF2B5EF4-FFF2-40B4-BE49-F238E27FC236}">
                <a16:creationId xmlns:a16="http://schemas.microsoft.com/office/drawing/2014/main" id="{AF7C9D63-9FAA-4889-BEDB-5CB6D2405BB1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3429000" y="3182938"/>
            <a:ext cx="6111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247CF681-B199-4C8E-92D4-6F1E0E96B58D}" type="datetime'H''''e''a''''''''''lth''''''''''ca''''''''r''''e'''''''">
              <a:rPr lang="en-AU" altLang="en-US" sz="1000" smtClean="0">
                <a:latin typeface="Arial" panose="020B0604020202020204" pitchFamily="34" charset="0"/>
              </a:rPr>
              <a:pPr/>
              <a:t>Healthcare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7" name="Holder 3">
            <a:extLst>
              <a:ext uri="{FF2B5EF4-FFF2-40B4-BE49-F238E27FC236}">
                <a16:creationId xmlns:a16="http://schemas.microsoft.com/office/drawing/2014/main" id="{09B5D797-979E-4F64-B419-7542EB0D6730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3429000" y="3386138"/>
            <a:ext cx="576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CB358D5B-3993-4398-9EB8-AEEE1F69B47A}" type="datetime'''''In''''''d''''us''t''''''''''''''r''''ia''''l''''''''s'''">
              <a:rPr lang="en-AU" altLang="en-US" sz="1000" smtClean="0">
                <a:latin typeface="Arial" panose="020B0604020202020204" pitchFamily="34" charset="0"/>
              </a:rPr>
              <a:pPr/>
              <a:t>Industrials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0" name="Holder 3">
            <a:extLst>
              <a:ext uri="{FF2B5EF4-FFF2-40B4-BE49-F238E27FC236}">
                <a16:creationId xmlns:a16="http://schemas.microsoft.com/office/drawing/2014/main" id="{1263BC04-6385-4C7D-B807-6E6AE93759C1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3429000" y="3792538"/>
            <a:ext cx="4095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488EDF5-A3AE-49F5-A072-322F1D28CF2B}" type="datetime'''''''''''Ut''i''l''''''''''''''''''''it''''''''i''''e''''''s'">
              <a:rPr lang="en-AU" altLang="en-US" sz="1000" smtClean="0">
                <a:latin typeface="Arial" panose="020B0604020202020204" pitchFamily="34" charset="0"/>
              </a:rPr>
              <a:pPr/>
              <a:t>Utilities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9465797E-0866-4999-8813-D4FE3090932D}"/>
              </a:ext>
            </a:extLst>
          </p:cNvPr>
          <p:cNvSpPr/>
          <p:nvPr/>
        </p:nvSpPr>
        <p:spPr>
          <a:xfrm>
            <a:off x="7274560" y="43242"/>
            <a:ext cx="1828800" cy="35918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i="1" dirty="0">
                <a:latin typeface="Arial" panose="020B0604020202020204" pitchFamily="34" charset="0"/>
                <a:cs typeface="Arial" panose="020B0604020202020204" pitchFamily="34" charset="0"/>
              </a:rPr>
              <a:t>Historical returns data available within Excel file</a:t>
            </a:r>
          </a:p>
        </p:txBody>
      </p:sp>
    </p:spTree>
    <p:extLst>
      <p:ext uri="{BB962C8B-B14F-4D97-AF65-F5344CB8AC3E}">
        <p14:creationId xmlns:p14="http://schemas.microsoft.com/office/powerpoint/2010/main" val="246135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0D92FC-9C5B-487B-A07D-309F055F85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61285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278" imgH="278" progId="TCLayout.ActiveDocument.1">
                  <p:embed/>
                </p:oleObj>
              </mc:Choice>
              <mc:Fallback>
                <p:oleObj name="think-cell Slide" r:id="rId21" imgW="278" imgH="27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0D92FC-9C5B-487B-A07D-309F055F85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87" y="232994"/>
            <a:ext cx="6551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pc="-10" dirty="0"/>
              <a:t>Fund: </a:t>
            </a:r>
            <a:r>
              <a:rPr lang="en-AU" b="0" spc="-10" dirty="0"/>
              <a:t>Equity Insights Fund</a:t>
            </a:r>
            <a:endParaRPr b="0" spc="-10"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AF4FD17-F3A8-46EF-97F5-CF003B3D541A}"/>
              </a:ext>
            </a:extLst>
          </p:cNvPr>
          <p:cNvSpPr txBox="1"/>
          <p:nvPr/>
        </p:nvSpPr>
        <p:spPr>
          <a:xfrm>
            <a:off x="467868" y="835398"/>
            <a:ext cx="8209915" cy="821952"/>
          </a:xfrm>
          <a:prstGeom prst="rect">
            <a:avLst/>
          </a:prstGeom>
          <a:solidFill>
            <a:srgbClr val="DBE4F0"/>
          </a:solidFill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lang="en-AU" sz="2000" dirty="0">
                <a:solidFill>
                  <a:srgbClr val="094D80"/>
                </a:solidFill>
                <a:latin typeface="Arial"/>
                <a:cs typeface="Arial"/>
              </a:rPr>
              <a:t>Objective: The aim of this Fund is to provide long-term capital growth by investing in stocks with high quality business models.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709E75FA-E5EA-49E0-9BAE-52DACDEB8D50}"/>
              </a:ext>
            </a:extLst>
          </p:cNvPr>
          <p:cNvSpPr txBox="1"/>
          <p:nvPr/>
        </p:nvSpPr>
        <p:spPr>
          <a:xfrm>
            <a:off x="0" y="1964056"/>
            <a:ext cx="31483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AU" sz="1800" b="1" spc="-10" dirty="0">
                <a:solidFill>
                  <a:srgbClr val="094D80"/>
                </a:solidFill>
                <a:latin typeface="Arial"/>
                <a:cs typeface="Arial"/>
              </a:rPr>
              <a:t>Sector Breakdown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612C4626-DB6B-4530-8D52-6C182EC9147B}"/>
              </a:ext>
            </a:extLst>
          </p:cNvPr>
          <p:cNvSpPr txBox="1"/>
          <p:nvPr/>
        </p:nvSpPr>
        <p:spPr>
          <a:xfrm>
            <a:off x="4958334" y="1964056"/>
            <a:ext cx="31483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1800" b="1" spc="-10" dirty="0">
                <a:solidFill>
                  <a:srgbClr val="094D80"/>
                </a:solidFill>
                <a:latin typeface="Arial"/>
                <a:cs typeface="Arial"/>
              </a:rPr>
              <a:t>Top Holdings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D385E391-EF34-44B9-80E6-59A7A2F9A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446765"/>
              </p:ext>
            </p:extLst>
          </p:nvPr>
        </p:nvGraphicFramePr>
        <p:xfrm>
          <a:off x="4958334" y="2399361"/>
          <a:ext cx="3619119" cy="192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466">
                  <a:extLst>
                    <a:ext uri="{9D8B030D-6E8A-4147-A177-3AD203B41FA5}">
                      <a16:colId xmlns:a16="http://schemas.microsoft.com/office/drawing/2014/main" val="73911499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39471864"/>
                    </a:ext>
                  </a:extLst>
                </a:gridCol>
                <a:gridCol w="881253">
                  <a:extLst>
                    <a:ext uri="{9D8B030D-6E8A-4147-A177-3AD203B41FA5}">
                      <a16:colId xmlns:a16="http://schemas.microsoft.com/office/drawing/2014/main" val="3256960905"/>
                    </a:ext>
                  </a:extLst>
                </a:gridCol>
              </a:tblGrid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97934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APPLE 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09052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MICROSOFT 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27442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ALPHABET 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4.92%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60380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AMAZON.COM 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88264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FACEBOOK 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3.19%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68865"/>
                  </a:ext>
                </a:extLst>
              </a:tr>
            </a:tbl>
          </a:graphicData>
        </a:graphic>
      </p:graphicFrame>
      <p:graphicFrame>
        <p:nvGraphicFramePr>
          <p:cNvPr id="95" name="Chart 94">
            <a:extLst>
              <a:ext uri="{FF2B5EF4-FFF2-40B4-BE49-F238E27FC236}">
                <a16:creationId xmlns:a16="http://schemas.microsoft.com/office/drawing/2014/main" id="{FC1A147E-0D1E-41D9-B6E3-938E53DE693A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42165590"/>
              </p:ext>
            </p:extLst>
          </p:nvPr>
        </p:nvGraphicFramePr>
        <p:xfrm>
          <a:off x="828675" y="2316163"/>
          <a:ext cx="2165350" cy="209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72" name="Holder 3">
            <a:extLst>
              <a:ext uri="{FF2B5EF4-FFF2-40B4-BE49-F238E27FC236}">
                <a16:creationId xmlns:a16="http://schemas.microsoft.com/office/drawing/2014/main" id="{C6A3252A-D21F-4A93-B942-5FE20BC02754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1874838" y="2425700"/>
            <a:ext cx="217488" cy="136525"/>
          </a:xfrm>
          <a:prstGeom prst="rect">
            <a:avLst/>
          </a:prstGeom>
          <a:solidFill>
            <a:srgbClr val="CEA600"/>
          </a:solidFill>
          <a:ln>
            <a:noFill/>
          </a:ln>
          <a:effectLst/>
        </p:spPr>
        <p:txBody>
          <a:bodyPr vert="horz" wrap="none" lIns="17463" tIns="0" rIns="17463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49018CC-D101-4E77-88EF-01CA24D70103}" type="datetime'''''''''''''''''''3''''''''''''''''%'''''''''''''''''''''''">
              <a:rPr lang="en-AU" altLang="en-US" sz="1000" smtClean="0">
                <a:effectLst/>
                <a:latin typeface="Arial" panose="020B0604020202020204" pitchFamily="34" charset="0"/>
              </a:rPr>
              <a:pPr/>
              <a:t>3%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C1905F8-8DE0-4C29-8C92-CE2BB73D27FB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3198813" y="3121025"/>
            <a:ext cx="179388" cy="133350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16AF3F-C13B-4EA1-A074-E9A075720E17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198813" y="2308225"/>
            <a:ext cx="179388" cy="133350"/>
          </a:xfrm>
          <a:prstGeom prst="rect">
            <a:avLst/>
          </a:prstGeom>
          <a:solidFill>
            <a:srgbClr val="CEA6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FD6F3B-3EE8-40EC-B00E-19A081A5A89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198813" y="2511425"/>
            <a:ext cx="179388" cy="133350"/>
          </a:xfrm>
          <a:prstGeom prst="rect">
            <a:avLst/>
          </a:prstGeom>
          <a:solidFill>
            <a:srgbClr val="00BDF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77F51DD-795E-458E-A6C8-02716EAF78B4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198813" y="2714625"/>
            <a:ext cx="179388" cy="13335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E673691-3247-4CF9-95EE-2F3F77ABA8F4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198813" y="2917825"/>
            <a:ext cx="179388" cy="13335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EEEE70C-6F25-42B2-A7DC-851B6462FD5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198813" y="3324225"/>
            <a:ext cx="179388" cy="1333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13B86FC-5E04-4EF2-845B-849DFEC5606E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198813" y="3527425"/>
            <a:ext cx="179388" cy="13335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93371BC-3CE5-426F-9205-C3A0AD80E62F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3198813" y="3730625"/>
            <a:ext cx="179388" cy="133350"/>
          </a:xfrm>
          <a:prstGeom prst="rect">
            <a:avLst/>
          </a:prstGeom>
          <a:solidFill>
            <a:srgbClr val="A3BFF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1" name="Holder 3">
            <a:extLst>
              <a:ext uri="{FF2B5EF4-FFF2-40B4-BE49-F238E27FC236}">
                <a16:creationId xmlns:a16="http://schemas.microsoft.com/office/drawing/2014/main" id="{5ABB01B9-CFA6-46FB-94A9-84AB12E98F41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3429000" y="2303463"/>
            <a:ext cx="8588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D84A60E-207C-483F-AACB-38B655CA2F9E}" type="datetime'''B''''asi''''c'''''' ''''Ma''t''''''''eria''''''l''s'''''">
              <a:rPr lang="en-AU" altLang="en-US" sz="1000" smtClean="0">
                <a:latin typeface="Arial" panose="020B0604020202020204" pitchFamily="34" charset="0"/>
              </a:rPr>
              <a:pPr/>
              <a:t>Basic Materials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3" name="Holder 3">
            <a:extLst>
              <a:ext uri="{FF2B5EF4-FFF2-40B4-BE49-F238E27FC236}">
                <a16:creationId xmlns:a16="http://schemas.microsoft.com/office/drawing/2014/main" id="{ED8AE25C-B7CD-42B1-B5C9-A7E32189CB59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429000" y="2913063"/>
            <a:ext cx="5699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30343F4-38BF-4292-B8E1-15A27B17E613}" type="datetime'''''F''i''''''''''''n''''''''an''''c''i''''al''''s'''''">
              <a:rPr lang="en-AU" altLang="en-US" sz="1000" smtClean="0">
                <a:latin typeface="Arial" panose="020B0604020202020204" pitchFamily="34" charset="0"/>
              </a:rPr>
              <a:pPr/>
              <a:t>Financials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2" name="Holder 3">
            <a:extLst>
              <a:ext uri="{FF2B5EF4-FFF2-40B4-BE49-F238E27FC236}">
                <a16:creationId xmlns:a16="http://schemas.microsoft.com/office/drawing/2014/main" id="{0E4EFC96-993B-4087-84A2-DB7BB7C524F5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3429000" y="2506663"/>
            <a:ext cx="1057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CBF59DE1-950F-44F7-B36D-AC5CD79F412D}" type="datetime'C''ons''''u''''m''e''''''''''''r'' C''''''ycli''c''''a''''''l'">
              <a:rPr lang="en-AU" altLang="en-US" sz="1000" smtClean="0">
                <a:latin typeface="Arial" panose="020B0604020202020204" pitchFamily="34" charset="0"/>
              </a:rPr>
              <a:pPr/>
              <a:t>Consumer Cyclical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5" name="Holder 3">
            <a:extLst>
              <a:ext uri="{FF2B5EF4-FFF2-40B4-BE49-F238E27FC236}">
                <a16:creationId xmlns:a16="http://schemas.microsoft.com/office/drawing/2014/main" id="{3FF91130-8010-416A-9DC5-ED2B4E9BCF88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3429000" y="2709863"/>
            <a:ext cx="1039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6FD52CE4-B5CE-4BFC-B15C-F93B845ECE97}" type="datetime'''''Consu''me''''r'''' S''t''''''a''''''''''''p''l''es'''''">
              <a:rPr lang="en-AU" altLang="en-US" sz="1000" smtClean="0">
                <a:latin typeface="Arial" panose="020B0604020202020204" pitchFamily="34" charset="0"/>
              </a:rPr>
              <a:pPr/>
              <a:t>Consumer Staples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6" name="Holder 3">
            <a:extLst>
              <a:ext uri="{FF2B5EF4-FFF2-40B4-BE49-F238E27FC236}">
                <a16:creationId xmlns:a16="http://schemas.microsoft.com/office/drawing/2014/main" id="{0163DFA2-0DFB-453D-9AA1-8B745CEBA180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3429000" y="3116263"/>
            <a:ext cx="6111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7639099-D3C9-4583-A77D-0FA12B8777CA}" type="datetime'H''''''''e''a''''''''l''''th''''''''''ca''r''''''''''''e'">
              <a:rPr lang="en-AU" altLang="en-US" sz="1000" smtClean="0">
                <a:latin typeface="Arial" panose="020B0604020202020204" pitchFamily="34" charset="0"/>
              </a:rPr>
              <a:pPr/>
              <a:t>Healthcare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7" name="Holder 3">
            <a:extLst>
              <a:ext uri="{FF2B5EF4-FFF2-40B4-BE49-F238E27FC236}">
                <a16:creationId xmlns:a16="http://schemas.microsoft.com/office/drawing/2014/main" id="{8344D02F-218B-4F54-A742-356D87B0FFB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3429000" y="3319463"/>
            <a:ext cx="576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23071E8A-D5CB-4082-9B8F-E599A9E54F10}" type="datetime'''I''''''''''''n''d''u''s''''''''''''t''''''''''''''rials'">
              <a:rPr lang="en-AU" altLang="en-US" sz="1000" smtClean="0">
                <a:latin typeface="Arial" panose="020B0604020202020204" pitchFamily="34" charset="0"/>
              </a:rPr>
              <a:pPr/>
              <a:t>Industrials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9" name="Holder 3">
            <a:extLst>
              <a:ext uri="{FF2B5EF4-FFF2-40B4-BE49-F238E27FC236}">
                <a16:creationId xmlns:a16="http://schemas.microsoft.com/office/drawing/2014/main" id="{BD27A3A9-6D93-4BA1-A536-7C006B36D9EE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3429000" y="3725863"/>
            <a:ext cx="6524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CCF95DD4-F12B-46CE-8BC7-8270288B3422}" type="datetime'Te''''''c''h''''''n''o''''''''''''''''''lo''''g''''''y'''''">
              <a:rPr lang="en-AU" altLang="en-US" sz="1000" smtClean="0">
                <a:latin typeface="Arial" panose="020B0604020202020204" pitchFamily="34" charset="0"/>
              </a:rPr>
              <a:pPr/>
              <a:t>Technology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Holder 3">
            <a:extLst>
              <a:ext uri="{FF2B5EF4-FFF2-40B4-BE49-F238E27FC236}">
                <a16:creationId xmlns:a16="http://schemas.microsoft.com/office/drawing/2014/main" id="{F03B4F7E-6248-4DCC-A756-BCA28521C960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3429000" y="3522663"/>
            <a:ext cx="6524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EF1DF4A-63B2-4961-982C-2EB6671F353E}" type="datetime'R''''e''a''''''''l ''''''E''s''t''''''''a''''''''''t''e'''''''">
              <a:rPr lang="en-AU" altLang="en-US" sz="1000" smtClean="0">
                <a:latin typeface="Arial" panose="020B0604020202020204" pitchFamily="34" charset="0"/>
              </a:rPr>
              <a:pPr/>
              <a:t>Real Estate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7A5A7D99-EB20-4FA6-A6AB-448BC5EE9CEA}"/>
              </a:ext>
            </a:extLst>
          </p:cNvPr>
          <p:cNvSpPr/>
          <p:nvPr/>
        </p:nvSpPr>
        <p:spPr>
          <a:xfrm>
            <a:off x="7274560" y="43242"/>
            <a:ext cx="1828800" cy="35918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i="1" dirty="0">
                <a:latin typeface="Arial" panose="020B0604020202020204" pitchFamily="34" charset="0"/>
                <a:cs typeface="Arial" panose="020B0604020202020204" pitchFamily="34" charset="0"/>
              </a:rPr>
              <a:t>Historical returns data available within Excel file</a:t>
            </a:r>
          </a:p>
        </p:txBody>
      </p:sp>
    </p:spTree>
    <p:extLst>
      <p:ext uri="{BB962C8B-B14F-4D97-AF65-F5344CB8AC3E}">
        <p14:creationId xmlns:p14="http://schemas.microsoft.com/office/powerpoint/2010/main" val="288203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0D92FC-9C5B-487B-A07D-309F055F85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948165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278" imgH="278" progId="TCLayout.ActiveDocument.1">
                  <p:embed/>
                </p:oleObj>
              </mc:Choice>
              <mc:Fallback>
                <p:oleObj name="think-cell Slide" r:id="rId26" imgW="278" imgH="27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0D92FC-9C5B-487B-A07D-309F055F85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87" y="232994"/>
            <a:ext cx="6551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pc="-10" dirty="0"/>
              <a:t>Fund: </a:t>
            </a:r>
            <a:r>
              <a:rPr lang="en-AU" b="0" spc="-10" dirty="0"/>
              <a:t>Value Fund</a:t>
            </a:r>
            <a:endParaRPr b="0" spc="-10"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AF4FD17-F3A8-46EF-97F5-CF003B3D541A}"/>
              </a:ext>
            </a:extLst>
          </p:cNvPr>
          <p:cNvSpPr txBox="1"/>
          <p:nvPr/>
        </p:nvSpPr>
        <p:spPr>
          <a:xfrm>
            <a:off x="467868" y="835398"/>
            <a:ext cx="8209915" cy="821952"/>
          </a:xfrm>
          <a:prstGeom prst="rect">
            <a:avLst/>
          </a:prstGeom>
          <a:solidFill>
            <a:srgbClr val="DBE4F0"/>
          </a:solidFill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lang="en-AU" sz="2000" dirty="0">
                <a:solidFill>
                  <a:srgbClr val="094D80"/>
                </a:solidFill>
                <a:latin typeface="Arial"/>
                <a:cs typeface="Arial"/>
              </a:rPr>
              <a:t>Objective: The aim of this Fund is to provide long-term capital growth by investing in underappreciated US small and mid-cap stocks.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709E75FA-E5EA-49E0-9BAE-52DACDEB8D50}"/>
              </a:ext>
            </a:extLst>
          </p:cNvPr>
          <p:cNvSpPr txBox="1"/>
          <p:nvPr/>
        </p:nvSpPr>
        <p:spPr>
          <a:xfrm>
            <a:off x="0" y="1964056"/>
            <a:ext cx="31483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AU" sz="1800" b="1" spc="-10" dirty="0">
                <a:solidFill>
                  <a:srgbClr val="094D80"/>
                </a:solidFill>
                <a:latin typeface="Arial"/>
                <a:cs typeface="Arial"/>
              </a:rPr>
              <a:t>Sector Breakdown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612C4626-DB6B-4530-8D52-6C182EC9147B}"/>
              </a:ext>
            </a:extLst>
          </p:cNvPr>
          <p:cNvSpPr txBox="1"/>
          <p:nvPr/>
        </p:nvSpPr>
        <p:spPr>
          <a:xfrm>
            <a:off x="4958334" y="1964056"/>
            <a:ext cx="31483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1800" b="1" spc="-10" dirty="0">
                <a:solidFill>
                  <a:srgbClr val="094D80"/>
                </a:solidFill>
                <a:latin typeface="Arial"/>
                <a:cs typeface="Arial"/>
              </a:rPr>
              <a:t>Top Holdings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D385E391-EF34-44B9-80E6-59A7A2F9A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791177"/>
              </p:ext>
            </p:extLst>
          </p:nvPr>
        </p:nvGraphicFramePr>
        <p:xfrm>
          <a:off x="4958334" y="2399361"/>
          <a:ext cx="3619119" cy="192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466">
                  <a:extLst>
                    <a:ext uri="{9D8B030D-6E8A-4147-A177-3AD203B41FA5}">
                      <a16:colId xmlns:a16="http://schemas.microsoft.com/office/drawing/2014/main" val="73911499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39471864"/>
                    </a:ext>
                  </a:extLst>
                </a:gridCol>
                <a:gridCol w="881253">
                  <a:extLst>
                    <a:ext uri="{9D8B030D-6E8A-4147-A177-3AD203B41FA5}">
                      <a16:colId xmlns:a16="http://schemas.microsoft.com/office/drawing/2014/main" val="3256960905"/>
                    </a:ext>
                  </a:extLst>
                </a:gridCol>
              </a:tblGrid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97934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DARLING INGREDI.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09052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INVESCO LTD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27442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ATHENE HOLDING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60380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FIRST HORIZON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88264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LITHIA MOTORS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68865"/>
                  </a:ext>
                </a:extLst>
              </a:tr>
            </a:tbl>
          </a:graphicData>
        </a:graphic>
      </p:graphicFrame>
      <p:graphicFrame>
        <p:nvGraphicFramePr>
          <p:cNvPr id="69" name="Chart 68">
            <a:extLst>
              <a:ext uri="{FF2B5EF4-FFF2-40B4-BE49-F238E27FC236}">
                <a16:creationId xmlns:a16="http://schemas.microsoft.com/office/drawing/2014/main" id="{C7BCF5C5-6ED6-4F04-8101-BCD1B5E4870B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80759316"/>
              </p:ext>
            </p:extLst>
          </p:nvPr>
        </p:nvGraphicFramePr>
        <p:xfrm>
          <a:off x="828675" y="2316163"/>
          <a:ext cx="2165350" cy="209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sp>
        <p:nvSpPr>
          <p:cNvPr id="64" name="Holder 3">
            <a:extLst>
              <a:ext uri="{FF2B5EF4-FFF2-40B4-BE49-F238E27FC236}">
                <a16:creationId xmlns:a16="http://schemas.microsoft.com/office/drawing/2014/main" id="{B5CA8E36-6A29-4D17-9FDF-ECE2980B83BD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1793875" y="2416175"/>
            <a:ext cx="217488" cy="136525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txBody>
          <a:bodyPr vert="horz" wrap="none" lIns="17463" tIns="0" rIns="17463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D7DACFC-B3BA-4898-AD84-DBC26DA4A35B}" type="datetime'''''''''''''''''''''''''''''''''''''0''''''''''''''''''''''%'">
              <a:rPr lang="en-AU" altLang="en-US" sz="1000" smtClean="0">
                <a:solidFill>
                  <a:schemeClr val="bg1"/>
                </a:solidFill>
                <a:effectLst/>
                <a:latin typeface="Arial" panose="020B0604020202020204" pitchFamily="34" charset="0"/>
                <a:sym typeface="Arial" panose="020B0604020202020204" pitchFamily="34" charset="0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0%</a:t>
            </a:fld>
            <a:endParaRPr lang="en-AU" sz="10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1" name="Holder 3">
            <a:extLst>
              <a:ext uri="{FF2B5EF4-FFF2-40B4-BE49-F238E27FC236}">
                <a16:creationId xmlns:a16="http://schemas.microsoft.com/office/drawing/2014/main" id="{7097E4E1-BCB2-4AF9-85B4-B9783DD6E4F5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227138" y="2684463"/>
            <a:ext cx="217488" cy="1365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17463" tIns="0" rIns="17463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1A2DCD2-CE8D-434A-B313-A953F33338FB}" type="datetime'''''''''''''''''''''''''''''''''''1''''''''%'''''''''''">
              <a:rPr lang="en-AU" altLang="en-US" sz="1000" smtClean="0">
                <a:solidFill>
                  <a:schemeClr val="bg1"/>
                </a:solidFill>
                <a:effectLst/>
                <a:latin typeface="Arial" panose="020B0604020202020204" pitchFamily="34" charset="0"/>
                <a:sym typeface="Arial" panose="020B0604020202020204" pitchFamily="34" charset="0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1%</a:t>
            </a:fld>
            <a:endParaRPr lang="en-AU" sz="10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C49AD8-3349-4881-935F-63909CFABD8C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3198813" y="2308225"/>
            <a:ext cx="179388" cy="133350"/>
          </a:xfrm>
          <a:prstGeom prst="rect">
            <a:avLst/>
          </a:prstGeom>
          <a:solidFill>
            <a:srgbClr val="CEA6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720B02-4031-468A-80FC-457327B948C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3198813" y="3730625"/>
            <a:ext cx="179388" cy="13335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9F062D-4E58-4253-88A3-5DE8885D14B8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198813" y="2511425"/>
            <a:ext cx="179388" cy="133350"/>
          </a:xfrm>
          <a:prstGeom prst="rect">
            <a:avLst/>
          </a:prstGeom>
          <a:solidFill>
            <a:srgbClr val="00BDF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21057D5-F660-484A-8360-2CBC801F5AF1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198813" y="2714625"/>
            <a:ext cx="179388" cy="13335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7A4475-D603-43EE-9065-7E2695A9644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198813" y="2917825"/>
            <a:ext cx="179388" cy="13335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8203F3-D560-43CD-95C4-7F2B5BBFA08E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198813" y="3121025"/>
            <a:ext cx="179388" cy="13335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E2D7F7-715D-4C7F-8278-373EBFDAED35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3198813" y="3324225"/>
            <a:ext cx="179388" cy="133350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84B158-6BBB-434D-8C2D-0D7528DF7D84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3198813" y="3527425"/>
            <a:ext cx="179388" cy="1333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ECDEC6B-C9AC-4934-A327-42CFBEE9536C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3198813" y="3933825"/>
            <a:ext cx="179388" cy="133350"/>
          </a:xfrm>
          <a:prstGeom prst="rect">
            <a:avLst/>
          </a:prstGeom>
          <a:solidFill>
            <a:srgbClr val="A3BFF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2E7AE3F-219C-4CA1-9FCD-4DCD9599C494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3198813" y="4137025"/>
            <a:ext cx="179388" cy="133350"/>
          </a:xfrm>
          <a:prstGeom prst="rect">
            <a:avLst/>
          </a:prstGeom>
          <a:solidFill>
            <a:srgbClr val="002D7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Holder 3">
            <a:extLst>
              <a:ext uri="{FF2B5EF4-FFF2-40B4-BE49-F238E27FC236}">
                <a16:creationId xmlns:a16="http://schemas.microsoft.com/office/drawing/2014/main" id="{4CF6FB20-EB54-4557-9551-22BBE4C631D6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3429000" y="2303463"/>
            <a:ext cx="8588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3AC15762-C3D3-4C0C-9F86-639328483E09}" type="datetime'B''''''a''''si''''c'' M''''''a''''''''te''r''''ia''l''s'''">
              <a:rPr lang="en-AU" altLang="en-US" sz="1000" smtClean="0">
                <a:latin typeface="Arial" panose="020B0604020202020204" pitchFamily="34" charset="0"/>
              </a:rPr>
              <a:pPr/>
              <a:t>Basic Materials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Holder 3">
            <a:extLst>
              <a:ext uri="{FF2B5EF4-FFF2-40B4-BE49-F238E27FC236}">
                <a16:creationId xmlns:a16="http://schemas.microsoft.com/office/drawing/2014/main" id="{76A13635-606B-45BD-87B3-8B018033DD3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3429000" y="2506663"/>
            <a:ext cx="1057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B1F6FE46-E749-4288-99E9-35A5E7A62118}" type="datetime'C''on''''su''m''''er'' ''''''Cy''''cl''i''c''a''''''l'''''''">
              <a:rPr lang="en-AU" altLang="en-US" sz="1000" smtClean="0">
                <a:latin typeface="Arial" panose="020B0604020202020204" pitchFamily="34" charset="0"/>
              </a:rPr>
              <a:pPr/>
              <a:t>Consumer Cyclical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Holder 3">
            <a:extLst>
              <a:ext uri="{FF2B5EF4-FFF2-40B4-BE49-F238E27FC236}">
                <a16:creationId xmlns:a16="http://schemas.microsoft.com/office/drawing/2014/main" id="{BBFC8895-878E-4FA6-9B45-172AD7DE654E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3429000" y="2913063"/>
            <a:ext cx="4000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E565B00A-9F3B-4213-80BD-F1A07DEDE40A}" type="datetime'''''''E''''''''''''''''''''''''n''e''''''''rg''''''y'''''''''">
              <a:rPr lang="en-AU" altLang="en-US" sz="1000" smtClean="0">
                <a:latin typeface="Arial" panose="020B0604020202020204" pitchFamily="34" charset="0"/>
              </a:rPr>
              <a:pPr/>
              <a:t>Energy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7" name="Holder 3">
            <a:extLst>
              <a:ext uri="{FF2B5EF4-FFF2-40B4-BE49-F238E27FC236}">
                <a16:creationId xmlns:a16="http://schemas.microsoft.com/office/drawing/2014/main" id="{01E26977-8340-4571-AC04-C62FB172AC77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3429000" y="2709863"/>
            <a:ext cx="1039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1348E006-9003-4F71-9ECE-4EFFA032E585}" type="datetime'''''''Con''''s''''u''''''m''''''''''''e''''r'''' Stap''''les'">
              <a:rPr lang="en-AU" altLang="en-US" sz="1000" smtClean="0">
                <a:latin typeface="Arial" panose="020B0604020202020204" pitchFamily="34" charset="0"/>
              </a:rPr>
              <a:pPr/>
              <a:t>Consumer Staples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5" name="Holder 3">
            <a:extLst>
              <a:ext uri="{FF2B5EF4-FFF2-40B4-BE49-F238E27FC236}">
                <a16:creationId xmlns:a16="http://schemas.microsoft.com/office/drawing/2014/main" id="{B88CE474-403D-4479-9A6E-A226A115A457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3429000" y="3116263"/>
            <a:ext cx="5699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BD7C4BB0-2761-4328-B2C0-E400FD0FC52A}" type="datetime'''''F''''''''''i''n''''''anc''''ia''''''''''''''''''''ls'''''">
              <a:rPr lang="en-AU" altLang="en-US" sz="1000" smtClean="0">
                <a:latin typeface="Arial" panose="020B0604020202020204" pitchFamily="34" charset="0"/>
              </a:rPr>
              <a:pPr/>
              <a:t>Financials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Holder 3">
            <a:extLst>
              <a:ext uri="{FF2B5EF4-FFF2-40B4-BE49-F238E27FC236}">
                <a16:creationId xmlns:a16="http://schemas.microsoft.com/office/drawing/2014/main" id="{56A1D451-014E-4C1F-AEC8-120334015901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3429000" y="3522663"/>
            <a:ext cx="576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E9CFDF96-CD2E-4C8B-96A1-1D624295BBDF}" type="datetime'''I''''''n''''du''s''''''tr''i''a''''''''l''''''''''''''s'''''">
              <a:rPr lang="en-AU" altLang="en-US" sz="1000" smtClean="0">
                <a:latin typeface="Arial" panose="020B0604020202020204" pitchFamily="34" charset="0"/>
              </a:rPr>
              <a:pPr/>
              <a:t>Industrials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Holder 3">
            <a:extLst>
              <a:ext uri="{FF2B5EF4-FFF2-40B4-BE49-F238E27FC236}">
                <a16:creationId xmlns:a16="http://schemas.microsoft.com/office/drawing/2014/main" id="{0493EB67-DC7B-4285-8E86-3D5F7834D7B3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3429000" y="3319463"/>
            <a:ext cx="6111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A811AB77-218F-4409-8C5F-E2B8062A84AB}" type="datetime'H''e''''''''''a''l''t''hca''''''''''''''re'''''''''''''''''">
              <a:rPr lang="en-AU" altLang="en-US" sz="1000" smtClean="0">
                <a:latin typeface="Arial" panose="020B0604020202020204" pitchFamily="34" charset="0"/>
              </a:rPr>
              <a:pPr/>
              <a:t>Healthcare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Holder 3">
            <a:extLst>
              <a:ext uri="{FF2B5EF4-FFF2-40B4-BE49-F238E27FC236}">
                <a16:creationId xmlns:a16="http://schemas.microsoft.com/office/drawing/2014/main" id="{9742F9FC-08A9-42A2-B299-696E0F10884D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3429000" y="3725863"/>
            <a:ext cx="6524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BC30233C-0EDD-4E78-8773-B657E32DE6C0}" type="datetime'''''''''''''''''Re''''''a''''''''''''l'''' Es''tat''''''e'">
              <a:rPr lang="en-AU" altLang="en-US" sz="1000" smtClean="0">
                <a:latin typeface="Arial" panose="020B0604020202020204" pitchFamily="34" charset="0"/>
              </a:rPr>
              <a:pPr/>
              <a:t>Real Estate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Holder 3">
            <a:extLst>
              <a:ext uri="{FF2B5EF4-FFF2-40B4-BE49-F238E27FC236}">
                <a16:creationId xmlns:a16="http://schemas.microsoft.com/office/drawing/2014/main" id="{80CDCECC-6F64-483D-AC38-8475AD100C03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3429000" y="3929063"/>
            <a:ext cx="6524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9D4F06FB-BC52-440C-9839-FC7387E41C2B}" type="datetime'''''T''''''''ec''''''''''''hn''''''''ol''''''''''''og''y'">
              <a:rPr lang="en-AU" altLang="en-US" sz="1000" smtClean="0">
                <a:latin typeface="Arial" panose="020B0604020202020204" pitchFamily="34" charset="0"/>
              </a:rPr>
              <a:pPr/>
              <a:t>Technology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Holder 3">
            <a:extLst>
              <a:ext uri="{FF2B5EF4-FFF2-40B4-BE49-F238E27FC236}">
                <a16:creationId xmlns:a16="http://schemas.microsoft.com/office/drawing/2014/main" id="{A33F2390-A68A-4B82-BC57-0E4DF3C2F76B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3429000" y="4132263"/>
            <a:ext cx="4095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E6169A87-7288-4E93-A5B7-8B70984E687F}" type="datetime'U''''''''ti''''''''''''''''li''''''''''''''''''t''ie''s'''''''">
              <a:rPr lang="en-AU" altLang="en-US" sz="1000" smtClean="0">
                <a:latin typeface="Arial" panose="020B0604020202020204" pitchFamily="34" charset="0"/>
              </a:rPr>
              <a:pPr/>
              <a:t>Utilities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8D107F0-CD6B-4D0C-ACA9-17CC294CC588}"/>
              </a:ext>
            </a:extLst>
          </p:cNvPr>
          <p:cNvSpPr/>
          <p:nvPr/>
        </p:nvSpPr>
        <p:spPr>
          <a:xfrm>
            <a:off x="7274560" y="43242"/>
            <a:ext cx="1828800" cy="35918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i="1" dirty="0">
                <a:latin typeface="Arial" panose="020B0604020202020204" pitchFamily="34" charset="0"/>
                <a:cs typeface="Arial" panose="020B0604020202020204" pitchFamily="34" charset="0"/>
              </a:rPr>
              <a:t>Historical returns data available within Excel file</a:t>
            </a:r>
          </a:p>
        </p:txBody>
      </p:sp>
    </p:spTree>
    <p:extLst>
      <p:ext uri="{BB962C8B-B14F-4D97-AF65-F5344CB8AC3E}">
        <p14:creationId xmlns:p14="http://schemas.microsoft.com/office/powerpoint/2010/main" val="88852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0D92FC-9C5B-487B-A07D-309F055F85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4894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278" imgH="278" progId="TCLayout.ActiveDocument.1">
                  <p:embed/>
                </p:oleObj>
              </mc:Choice>
              <mc:Fallback>
                <p:oleObj name="think-cell Slide" r:id="rId28" imgW="278" imgH="27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0D92FC-9C5B-487B-A07D-309F055F85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87" y="232994"/>
            <a:ext cx="6551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pc="-10" dirty="0"/>
              <a:t>Fund: </a:t>
            </a:r>
            <a:r>
              <a:rPr lang="en-AU" b="0" spc="-10"/>
              <a:t>Special Situations Fund</a:t>
            </a:r>
            <a:endParaRPr b="0" spc="-10"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AF4FD17-F3A8-46EF-97F5-CF003B3D541A}"/>
              </a:ext>
            </a:extLst>
          </p:cNvPr>
          <p:cNvSpPr txBox="1"/>
          <p:nvPr/>
        </p:nvSpPr>
        <p:spPr>
          <a:xfrm>
            <a:off x="467868" y="835398"/>
            <a:ext cx="8209915" cy="821952"/>
          </a:xfrm>
          <a:prstGeom prst="rect">
            <a:avLst/>
          </a:prstGeom>
          <a:solidFill>
            <a:srgbClr val="DBE4F0"/>
          </a:solidFill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lang="en-AU" sz="2000" dirty="0">
                <a:solidFill>
                  <a:srgbClr val="094D80"/>
                </a:solidFill>
                <a:latin typeface="Arial"/>
                <a:cs typeface="Arial"/>
              </a:rPr>
              <a:t>Objective: The aim of this Fund is to provide long-term capital growth by investing in US stocks that are undervalued.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709E75FA-E5EA-49E0-9BAE-52DACDEB8D50}"/>
              </a:ext>
            </a:extLst>
          </p:cNvPr>
          <p:cNvSpPr txBox="1"/>
          <p:nvPr/>
        </p:nvSpPr>
        <p:spPr>
          <a:xfrm>
            <a:off x="0" y="1964056"/>
            <a:ext cx="31483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AU" sz="1800" b="1" spc="-10" dirty="0">
                <a:solidFill>
                  <a:srgbClr val="094D80"/>
                </a:solidFill>
                <a:latin typeface="Arial"/>
                <a:cs typeface="Arial"/>
              </a:rPr>
              <a:t>Sector Breakdown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612C4626-DB6B-4530-8D52-6C182EC9147B}"/>
              </a:ext>
            </a:extLst>
          </p:cNvPr>
          <p:cNvSpPr txBox="1"/>
          <p:nvPr/>
        </p:nvSpPr>
        <p:spPr>
          <a:xfrm>
            <a:off x="4958334" y="1964056"/>
            <a:ext cx="31483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1800" b="1" spc="-10" dirty="0">
                <a:solidFill>
                  <a:srgbClr val="094D80"/>
                </a:solidFill>
                <a:latin typeface="Arial"/>
                <a:cs typeface="Arial"/>
              </a:rPr>
              <a:t>Top Holdings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D385E391-EF34-44B9-80E6-59A7A2F9A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51544"/>
              </p:ext>
            </p:extLst>
          </p:nvPr>
        </p:nvGraphicFramePr>
        <p:xfrm>
          <a:off x="4958334" y="2399361"/>
          <a:ext cx="3619119" cy="192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466">
                  <a:extLst>
                    <a:ext uri="{9D8B030D-6E8A-4147-A177-3AD203B41FA5}">
                      <a16:colId xmlns:a16="http://schemas.microsoft.com/office/drawing/2014/main" val="73911499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39471864"/>
                    </a:ext>
                  </a:extLst>
                </a:gridCol>
                <a:gridCol w="881253">
                  <a:extLst>
                    <a:ext uri="{9D8B030D-6E8A-4147-A177-3AD203B41FA5}">
                      <a16:colId xmlns:a16="http://schemas.microsoft.com/office/drawing/2014/main" val="3256960905"/>
                    </a:ext>
                  </a:extLst>
                </a:gridCol>
              </a:tblGrid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97934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BERKSHIRE HATH.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09052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WELLS FARGO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27442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MCKESSON CORP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60380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MARATHON PETRO.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88264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T-MOBILE 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68865"/>
                  </a:ext>
                </a:extLst>
              </a:tr>
            </a:tbl>
          </a:graphicData>
        </a:graphic>
      </p:graphicFrame>
      <p:graphicFrame>
        <p:nvGraphicFramePr>
          <p:cNvPr id="69" name="Chart 68">
            <a:extLst>
              <a:ext uri="{FF2B5EF4-FFF2-40B4-BE49-F238E27FC236}">
                <a16:creationId xmlns:a16="http://schemas.microsoft.com/office/drawing/2014/main" id="{C1A8B91A-DACF-4A87-ACCE-AFC0A89A148E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7655898"/>
              </p:ext>
            </p:extLst>
          </p:nvPr>
        </p:nvGraphicFramePr>
        <p:xfrm>
          <a:off x="828675" y="2316163"/>
          <a:ext cx="2165350" cy="209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67" name="Holder 3">
            <a:extLst>
              <a:ext uri="{FF2B5EF4-FFF2-40B4-BE49-F238E27FC236}">
                <a16:creationId xmlns:a16="http://schemas.microsoft.com/office/drawing/2014/main" id="{71582B8C-CD77-4E52-9835-52DF1A8F7248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1960563" y="2555875"/>
            <a:ext cx="217488" cy="136525"/>
          </a:xfrm>
          <a:prstGeom prst="rect">
            <a:avLst/>
          </a:prstGeom>
          <a:solidFill>
            <a:srgbClr val="00BDF2"/>
          </a:solidFill>
          <a:ln>
            <a:noFill/>
          </a:ln>
          <a:effectLst/>
        </p:spPr>
        <p:txBody>
          <a:bodyPr vert="horz" wrap="none" lIns="17463" tIns="0" rIns="17463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1D9BC641-AD46-412A-801E-EB7C7722BDFC}" type="datetime'''''''''''''''''''''''4''''''''''''''''%'''''">
              <a:rPr lang="en-AU" altLang="en-US" sz="1000" smtClean="0">
                <a:solidFill>
                  <a:schemeClr val="bg1"/>
                </a:solidFill>
                <a:effectLst/>
                <a:latin typeface="Arial" panose="020B0604020202020204" pitchFamily="34" charset="0"/>
                <a:sym typeface="Arial" panose="020B0604020202020204" pitchFamily="34" charset="0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4%</a:t>
            </a:fld>
            <a:endParaRPr lang="en-AU" sz="10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Holder 3">
            <a:extLst>
              <a:ext uri="{FF2B5EF4-FFF2-40B4-BE49-F238E27FC236}">
                <a16:creationId xmlns:a16="http://schemas.microsoft.com/office/drawing/2014/main" id="{B6FA2DCD-3748-42D7-B10B-D1A70FF7C4AC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839913" y="2419350"/>
            <a:ext cx="217488" cy="136525"/>
          </a:xfrm>
          <a:prstGeom prst="rect">
            <a:avLst/>
          </a:prstGeom>
          <a:solidFill>
            <a:srgbClr val="CEA600"/>
          </a:solidFill>
          <a:ln>
            <a:noFill/>
          </a:ln>
          <a:effectLst/>
        </p:spPr>
        <p:txBody>
          <a:bodyPr vert="horz" wrap="none" lIns="17463" tIns="0" rIns="17463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F4BF719-C07A-4440-9070-EE0C47757948}" type="datetime'''''''''''''''''''''''''''''''''''''''1''''''''%'''''''''">
              <a:rPr lang="en-AU" altLang="en-US" sz="1000" smtClean="0">
                <a:effectLst/>
                <a:latin typeface="Arial" panose="020B0604020202020204" pitchFamily="34" charset="0"/>
                <a:sym typeface="Arial" panose="020B0604020202020204" pitchFamily="34" charset="0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1%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8" name="Holder 3">
            <a:extLst>
              <a:ext uri="{FF2B5EF4-FFF2-40B4-BE49-F238E27FC236}">
                <a16:creationId xmlns:a16="http://schemas.microsoft.com/office/drawing/2014/main" id="{513EFAE3-C4A2-4DB9-B4E1-C3367A423F46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998538" y="3546475"/>
            <a:ext cx="217488" cy="1365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none" lIns="17463" tIns="0" rIns="17463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93AB088-D69C-490B-982D-ADA9C2EFE507}" type="datetime'''''2''''''''''''''''''%'''''''''''''">
              <a:rPr lang="en-AU" altLang="en-US" sz="1000" smtClean="0">
                <a:solidFill>
                  <a:schemeClr val="bg1"/>
                </a:solidFill>
                <a:effectLst/>
                <a:latin typeface="Arial" panose="020B0604020202020204" pitchFamily="34" charset="0"/>
                <a:sym typeface="Arial" panose="020B0604020202020204" pitchFamily="34" charset="0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2%</a:t>
            </a:fld>
            <a:endParaRPr lang="en-AU" sz="10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4" name="Holder 3">
            <a:extLst>
              <a:ext uri="{FF2B5EF4-FFF2-40B4-BE49-F238E27FC236}">
                <a16:creationId xmlns:a16="http://schemas.microsoft.com/office/drawing/2014/main" id="{5F64F4E5-6714-480C-A264-C29A705A54D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1755775" y="2555875"/>
            <a:ext cx="217488" cy="136525"/>
          </a:xfrm>
          <a:prstGeom prst="rect">
            <a:avLst/>
          </a:prstGeom>
          <a:solidFill>
            <a:srgbClr val="002D72"/>
          </a:solidFill>
          <a:ln>
            <a:noFill/>
          </a:ln>
          <a:effectLst/>
        </p:spPr>
        <p:txBody>
          <a:bodyPr vert="horz" wrap="none" lIns="17463" tIns="0" rIns="17463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8916CBF-9999-485E-8EE5-5D4848BB6377}" type="datetime'''''''''''''''''''''''2''''%'''''''''''''''''''''''''">
              <a:rPr lang="en-AU" altLang="en-US" sz="1000" smtClean="0">
                <a:solidFill>
                  <a:schemeClr val="bg1"/>
                </a:solidFill>
                <a:effectLst/>
                <a:latin typeface="Arial" panose="020B0604020202020204" pitchFamily="34" charset="0"/>
                <a:sym typeface="Arial" panose="020B0604020202020204" pitchFamily="34" charset="0"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2%</a:t>
            </a:fld>
            <a:endParaRPr lang="en-AU" sz="1000" dirty="0">
              <a:solidFill>
                <a:schemeClr val="bg1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128982-C8D2-4FF1-85B8-CCFC58D88A7F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3198813" y="2762250"/>
            <a:ext cx="179388" cy="133350"/>
          </a:xfrm>
          <a:prstGeom prst="rect">
            <a:avLst/>
          </a:prstGeom>
          <a:solidFill>
            <a:schemeClr val="accent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44C4FD-C4B1-46C7-8395-3D3D258A9B0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3198813" y="2355850"/>
            <a:ext cx="179388" cy="133350"/>
          </a:xfrm>
          <a:prstGeom prst="rect">
            <a:avLst/>
          </a:prstGeom>
          <a:solidFill>
            <a:srgbClr val="CEA60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9EC301-72A0-497D-BF17-EBEF710FD892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3198813" y="2965450"/>
            <a:ext cx="179388" cy="133350"/>
          </a:xfrm>
          <a:prstGeom prst="rect">
            <a:avLst/>
          </a:prstGeom>
          <a:solidFill>
            <a:schemeClr val="accent4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5F3E88-79C9-4C83-9A21-6AF067FD5022}"/>
              </a:ext>
            </a:extLst>
          </p:cNvPr>
          <p:cNvSpPr/>
          <p:nvPr>
            <p:custDataLst>
              <p:tags r:id="rId10"/>
            </p:custDataLst>
          </p:nvPr>
        </p:nvSpPr>
        <p:spPr bwMode="auto">
          <a:xfrm>
            <a:off x="3198813" y="2559050"/>
            <a:ext cx="179388" cy="133350"/>
          </a:xfrm>
          <a:prstGeom prst="rect">
            <a:avLst/>
          </a:prstGeom>
          <a:solidFill>
            <a:srgbClr val="00BDF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7FE6F0-DB07-4114-AE54-CD3675FF1B03}"/>
              </a:ext>
            </a:extLst>
          </p:cNvPr>
          <p:cNvSpPr/>
          <p:nvPr>
            <p:custDataLst>
              <p:tags r:id="rId11"/>
            </p:custDataLst>
          </p:nvPr>
        </p:nvSpPr>
        <p:spPr bwMode="auto">
          <a:xfrm>
            <a:off x="3198813" y="3168650"/>
            <a:ext cx="179388" cy="133350"/>
          </a:xfrm>
          <a:prstGeom prst="rect">
            <a:avLst/>
          </a:prstGeom>
          <a:solidFill>
            <a:schemeClr val="accent5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C3861D-18DF-4855-82B8-1A241A837929}"/>
              </a:ext>
            </a:extLst>
          </p:cNvPr>
          <p:cNvSpPr/>
          <p:nvPr>
            <p:custDataLst>
              <p:tags r:id="rId12"/>
            </p:custDataLst>
          </p:nvPr>
        </p:nvSpPr>
        <p:spPr bwMode="auto">
          <a:xfrm>
            <a:off x="3198813" y="3371850"/>
            <a:ext cx="179388" cy="133350"/>
          </a:xfrm>
          <a:prstGeom prst="rect">
            <a:avLst/>
          </a:prstGeom>
          <a:solidFill>
            <a:schemeClr val="accent6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712409-609A-4506-A3C5-4502D3824909}"/>
              </a:ext>
            </a:extLst>
          </p:cNvPr>
          <p:cNvSpPr/>
          <p:nvPr>
            <p:custDataLst>
              <p:tags r:id="rId13"/>
            </p:custDataLst>
          </p:nvPr>
        </p:nvSpPr>
        <p:spPr bwMode="auto">
          <a:xfrm>
            <a:off x="3198813" y="3575050"/>
            <a:ext cx="179388" cy="133350"/>
          </a:xfrm>
          <a:prstGeom prst="rect">
            <a:avLst/>
          </a:prstGeom>
          <a:solidFill>
            <a:schemeClr val="accent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78926-349B-412D-843E-FD95FB8B5B23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3198813" y="3778250"/>
            <a:ext cx="179388" cy="13335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8392CA2-1AAC-444E-B155-A16BA979C1F5}"/>
              </a:ext>
            </a:extLst>
          </p:cNvPr>
          <p:cNvSpPr/>
          <p:nvPr>
            <p:custDataLst>
              <p:tags r:id="rId15"/>
            </p:custDataLst>
          </p:nvPr>
        </p:nvSpPr>
        <p:spPr bwMode="auto">
          <a:xfrm>
            <a:off x="3198813" y="3981450"/>
            <a:ext cx="179388" cy="133350"/>
          </a:xfrm>
          <a:prstGeom prst="rect">
            <a:avLst/>
          </a:prstGeom>
          <a:solidFill>
            <a:srgbClr val="A3BFF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EADBD4-380E-4370-A4D5-B9B45BA27F6A}"/>
              </a:ext>
            </a:extLst>
          </p:cNvPr>
          <p:cNvSpPr/>
          <p:nvPr>
            <p:custDataLst>
              <p:tags r:id="rId16"/>
            </p:custDataLst>
          </p:nvPr>
        </p:nvSpPr>
        <p:spPr bwMode="auto">
          <a:xfrm>
            <a:off x="3198813" y="4184650"/>
            <a:ext cx="179388" cy="133350"/>
          </a:xfrm>
          <a:prstGeom prst="rect">
            <a:avLst/>
          </a:prstGeom>
          <a:solidFill>
            <a:srgbClr val="002D7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7" name="Holder 3">
            <a:extLst>
              <a:ext uri="{FF2B5EF4-FFF2-40B4-BE49-F238E27FC236}">
                <a16:creationId xmlns:a16="http://schemas.microsoft.com/office/drawing/2014/main" id="{2F6289D7-0B56-4537-B319-1BC58ECB1A66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3429000" y="2757488"/>
            <a:ext cx="10398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88300B57-F0A4-4351-BB0D-07AA8617F1E5}" type="datetime'C''on''''s''''''u''''''mer'' S''''''ta''''''''''pl''''es'''''">
              <a:rPr lang="en-AU" altLang="en-US" sz="1000" smtClean="0">
                <a:latin typeface="Arial" panose="020B0604020202020204" pitchFamily="34" charset="0"/>
              </a:rPr>
              <a:pPr/>
              <a:t>Consumer Staples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Holder 3">
            <a:extLst>
              <a:ext uri="{FF2B5EF4-FFF2-40B4-BE49-F238E27FC236}">
                <a16:creationId xmlns:a16="http://schemas.microsoft.com/office/drawing/2014/main" id="{D9E59F1A-248D-4189-8E04-905699226587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3429000" y="2351088"/>
            <a:ext cx="8588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88B2C33E-4699-4CC4-846E-9C1B1F5A5985}" type="datetime'B''as''i''''''''c ''M''''a''''''''t''''''er''i''''''als'">
              <a:rPr lang="en-AU" altLang="en-US" sz="1000" smtClean="0">
                <a:latin typeface="Arial" panose="020B0604020202020204" pitchFamily="34" charset="0"/>
              </a:rPr>
              <a:pPr/>
              <a:t>Basic Materials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1" name="Holder 3">
            <a:extLst>
              <a:ext uri="{FF2B5EF4-FFF2-40B4-BE49-F238E27FC236}">
                <a16:creationId xmlns:a16="http://schemas.microsoft.com/office/drawing/2014/main" id="{29F84523-DA0A-4776-B1E0-011A3338DE80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3429000" y="3976688"/>
            <a:ext cx="6524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84CA9DD1-0AC1-41EA-82E2-12A5105F6DB5}" type="datetime'T''ec''''''h''n''''''''''''''''o''''''''''l''''''og''y'">
              <a:rPr lang="en-AU" altLang="en-US" sz="1000" smtClean="0">
                <a:latin typeface="Arial" panose="020B0604020202020204" pitchFamily="34" charset="0"/>
              </a:rPr>
              <a:pPr/>
              <a:t>Technology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Holder 3">
            <a:extLst>
              <a:ext uri="{FF2B5EF4-FFF2-40B4-BE49-F238E27FC236}">
                <a16:creationId xmlns:a16="http://schemas.microsoft.com/office/drawing/2014/main" id="{9172B95A-794B-4FA0-A27F-877709E2F05B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3429000" y="2554288"/>
            <a:ext cx="10572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D85B33B2-BE41-48BE-B9F1-0DC925FE1025}" type="datetime'''C''o''''''''''ns''''''''ume''r Cy''''c''''''l''''ic''a''''l'">
              <a:rPr lang="en-AU" altLang="en-US" sz="1000" smtClean="0">
                <a:latin typeface="Arial" panose="020B0604020202020204" pitchFamily="34" charset="0"/>
              </a:rPr>
              <a:pPr/>
              <a:t>Consumer Cyclical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Holder 3">
            <a:extLst>
              <a:ext uri="{FF2B5EF4-FFF2-40B4-BE49-F238E27FC236}">
                <a16:creationId xmlns:a16="http://schemas.microsoft.com/office/drawing/2014/main" id="{8AB746B8-33A9-4C6E-9B47-B28A7AA63519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3429000" y="2960688"/>
            <a:ext cx="4000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4DB621F0-944C-4571-B06A-5D9ACF3B3C37}" type="datetime'''Ene''''''''''''''''rg''''''''''y'''''''''''''''''''''''''''">
              <a:rPr lang="en-AU" altLang="en-US" sz="1000" smtClean="0">
                <a:latin typeface="Arial" panose="020B0604020202020204" pitchFamily="34" charset="0"/>
              </a:rPr>
              <a:pPr/>
              <a:t>Energy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5" name="Holder 3">
            <a:extLst>
              <a:ext uri="{FF2B5EF4-FFF2-40B4-BE49-F238E27FC236}">
                <a16:creationId xmlns:a16="http://schemas.microsoft.com/office/drawing/2014/main" id="{D69F6D41-494D-4128-91FE-6D2B39301DD8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3429000" y="3163888"/>
            <a:ext cx="5699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225BEFD4-8B23-420D-8A48-339EC16FC63B}" type="datetime'''''F''i''n''a''''''''''''''nc''i''''''''''a''''l''s'''''">
              <a:rPr lang="en-AU" altLang="en-US" sz="1000" smtClean="0">
                <a:latin typeface="Arial" panose="020B0604020202020204" pitchFamily="34" charset="0"/>
              </a:rPr>
              <a:pPr/>
              <a:t>Financials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8" name="Holder 3">
            <a:extLst>
              <a:ext uri="{FF2B5EF4-FFF2-40B4-BE49-F238E27FC236}">
                <a16:creationId xmlns:a16="http://schemas.microsoft.com/office/drawing/2014/main" id="{36DEF7F9-E989-48A6-81A9-02A525CC2B31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3429000" y="3367088"/>
            <a:ext cx="6111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6D778306-0A71-4AE9-85E2-28DEEB5310AF}" type="datetime'''''H''ealt''h''''''ca''''''''''''''''re'''''''''''''''''">
              <a:rPr lang="en-AU" altLang="en-US" sz="1000" smtClean="0">
                <a:latin typeface="Arial" panose="020B0604020202020204" pitchFamily="34" charset="0"/>
              </a:rPr>
              <a:pPr/>
              <a:t>Healthcare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9" name="Holder 3">
            <a:extLst>
              <a:ext uri="{FF2B5EF4-FFF2-40B4-BE49-F238E27FC236}">
                <a16:creationId xmlns:a16="http://schemas.microsoft.com/office/drawing/2014/main" id="{0F9DADF8-D517-4575-AB79-FBA0CB852FA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3429000" y="3570288"/>
            <a:ext cx="576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FE8BC294-DD99-48EE-B122-159A8041C0B9}" type="datetime'I''''''''''''nd''''us''t''ri''''''''''a''''''''''l''''''s'''''">
              <a:rPr lang="en-AU" altLang="en-US" sz="1000" smtClean="0">
                <a:latin typeface="Arial" panose="020B0604020202020204" pitchFamily="34" charset="0"/>
              </a:rPr>
              <a:pPr/>
              <a:t>Industrials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0" name="Holder 3">
            <a:extLst>
              <a:ext uri="{FF2B5EF4-FFF2-40B4-BE49-F238E27FC236}">
                <a16:creationId xmlns:a16="http://schemas.microsoft.com/office/drawing/2014/main" id="{04B1BE0E-F962-445F-96D5-BABA8AC81D8B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3429000" y="3773488"/>
            <a:ext cx="6524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150F11A-723B-4306-A401-4621198551B7}" type="datetime'R''''''ea''''l ''E''''''''''''st''''a''''''''''te'''''''">
              <a:rPr lang="en-AU" altLang="en-US" sz="1000" smtClean="0">
                <a:latin typeface="Arial" panose="020B0604020202020204" pitchFamily="34" charset="0"/>
              </a:rPr>
              <a:pPr/>
              <a:t>Real Estate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Holder 3">
            <a:extLst>
              <a:ext uri="{FF2B5EF4-FFF2-40B4-BE49-F238E27FC236}">
                <a16:creationId xmlns:a16="http://schemas.microsoft.com/office/drawing/2014/main" id="{81CC9183-B244-418A-8977-9F57977F7216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3429000" y="4179888"/>
            <a:ext cx="4095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3793039-356D-401A-AA92-25D942D3B37B}" type="datetime'''''Ut''''''''i''''l''i''''''t''i''e''''''s'''''''''''''">
              <a:rPr lang="en-AU" altLang="en-US" sz="1000" smtClean="0">
                <a:latin typeface="Arial" panose="020B0604020202020204" pitchFamily="34" charset="0"/>
              </a:rPr>
              <a:pPr/>
              <a:t>Utilities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8FB4021-E325-416D-857C-C92280FAADA1}"/>
              </a:ext>
            </a:extLst>
          </p:cNvPr>
          <p:cNvSpPr/>
          <p:nvPr/>
        </p:nvSpPr>
        <p:spPr>
          <a:xfrm>
            <a:off x="7274560" y="43242"/>
            <a:ext cx="1828800" cy="35918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i="1" dirty="0">
                <a:latin typeface="Arial" panose="020B0604020202020204" pitchFamily="34" charset="0"/>
                <a:cs typeface="Arial" panose="020B0604020202020204" pitchFamily="34" charset="0"/>
              </a:rPr>
              <a:t>Historical returns data available within Excel file</a:t>
            </a:r>
          </a:p>
        </p:txBody>
      </p:sp>
    </p:spTree>
    <p:extLst>
      <p:ext uri="{BB962C8B-B14F-4D97-AF65-F5344CB8AC3E}">
        <p14:creationId xmlns:p14="http://schemas.microsoft.com/office/powerpoint/2010/main" val="401739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80D92FC-9C5B-487B-A07D-309F055F85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393574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78" imgH="278" progId="TCLayout.ActiveDocument.1">
                  <p:embed/>
                </p:oleObj>
              </mc:Choice>
              <mc:Fallback>
                <p:oleObj name="think-cell Slide" r:id="rId6" imgW="278" imgH="27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80D92FC-9C5B-487B-A07D-309F055F85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87" y="232994"/>
            <a:ext cx="6551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pc="-10" dirty="0"/>
              <a:t>Fund: </a:t>
            </a:r>
            <a:r>
              <a:rPr lang="en-AU" b="0" spc="-10" dirty="0"/>
              <a:t>Property Fund</a:t>
            </a:r>
            <a:endParaRPr b="0" spc="-10"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3AF4FD17-F3A8-46EF-97F5-CF003B3D541A}"/>
              </a:ext>
            </a:extLst>
          </p:cNvPr>
          <p:cNvSpPr txBox="1"/>
          <p:nvPr/>
        </p:nvSpPr>
        <p:spPr>
          <a:xfrm>
            <a:off x="467868" y="835398"/>
            <a:ext cx="8209915" cy="821952"/>
          </a:xfrm>
          <a:prstGeom prst="rect">
            <a:avLst/>
          </a:prstGeom>
          <a:solidFill>
            <a:srgbClr val="DBE4F0"/>
          </a:solidFill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465"/>
              </a:spcBef>
            </a:pPr>
            <a:r>
              <a:rPr lang="en-AU" sz="2000" dirty="0">
                <a:solidFill>
                  <a:srgbClr val="094D80"/>
                </a:solidFill>
                <a:latin typeface="Arial"/>
                <a:cs typeface="Arial"/>
              </a:rPr>
              <a:t>Objective: The aim of this Fund is to provide long-term capital growth by investing in property stocks </a:t>
            </a:r>
            <a:r>
              <a:rPr lang="en-AU" sz="2000">
                <a:solidFill>
                  <a:srgbClr val="094D80"/>
                </a:solidFill>
                <a:latin typeface="Arial"/>
                <a:cs typeface="Arial"/>
              </a:rPr>
              <a:t>with relative valuation </a:t>
            </a:r>
            <a:r>
              <a:rPr lang="en-AU" sz="2000" dirty="0">
                <a:solidFill>
                  <a:srgbClr val="094D80"/>
                </a:solidFill>
                <a:latin typeface="Arial"/>
                <a:cs typeface="Arial"/>
              </a:rPr>
              <a:t>anomalies.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709E75FA-E5EA-49E0-9BAE-52DACDEB8D50}"/>
              </a:ext>
            </a:extLst>
          </p:cNvPr>
          <p:cNvSpPr txBox="1"/>
          <p:nvPr/>
        </p:nvSpPr>
        <p:spPr>
          <a:xfrm>
            <a:off x="0" y="1964056"/>
            <a:ext cx="31483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AU" sz="1800" b="1" spc="-10" dirty="0">
                <a:solidFill>
                  <a:srgbClr val="094D80"/>
                </a:solidFill>
                <a:latin typeface="Arial"/>
                <a:cs typeface="Arial"/>
              </a:rPr>
              <a:t>Sector Breakdown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612C4626-DB6B-4530-8D52-6C182EC9147B}"/>
              </a:ext>
            </a:extLst>
          </p:cNvPr>
          <p:cNvSpPr txBox="1"/>
          <p:nvPr/>
        </p:nvSpPr>
        <p:spPr>
          <a:xfrm>
            <a:off x="4958334" y="1964056"/>
            <a:ext cx="31483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sz="1800" b="1" spc="-10" dirty="0">
                <a:solidFill>
                  <a:srgbClr val="094D80"/>
                </a:solidFill>
                <a:latin typeface="Arial"/>
                <a:cs typeface="Arial"/>
              </a:rPr>
              <a:t>Top Holdings</a:t>
            </a:r>
            <a:endParaRPr sz="1800" dirty="0">
              <a:latin typeface="Arial"/>
              <a:cs typeface="Arial"/>
            </a:endParaRP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D385E391-EF34-44B9-80E6-59A7A2F9A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73080"/>
              </p:ext>
            </p:extLst>
          </p:nvPr>
        </p:nvGraphicFramePr>
        <p:xfrm>
          <a:off x="4958334" y="2399361"/>
          <a:ext cx="3619119" cy="192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466">
                  <a:extLst>
                    <a:ext uri="{9D8B030D-6E8A-4147-A177-3AD203B41FA5}">
                      <a16:colId xmlns:a16="http://schemas.microsoft.com/office/drawing/2014/main" val="73911499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139471864"/>
                    </a:ext>
                  </a:extLst>
                </a:gridCol>
                <a:gridCol w="881253">
                  <a:extLst>
                    <a:ext uri="{9D8B030D-6E8A-4147-A177-3AD203B41FA5}">
                      <a16:colId xmlns:a16="http://schemas.microsoft.com/office/drawing/2014/main" val="3256960905"/>
                    </a:ext>
                  </a:extLst>
                </a:gridCol>
              </a:tblGrid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397934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PROLOGIS 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009052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VONOVIA 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6.41%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27442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HEALTHPEAK PROP.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5.49%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060380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DIGITAL REALTY 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5.39%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288264"/>
                  </a:ext>
                </a:extLst>
              </a:tr>
              <a:tr h="321035">
                <a:tc>
                  <a:txBody>
                    <a:bodyPr/>
                    <a:lstStyle/>
                    <a:p>
                      <a:r>
                        <a:rPr lang="en-A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AMERICAN HOMES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5.01%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68865"/>
                  </a:ext>
                </a:extLst>
              </a:tr>
            </a:tbl>
          </a:graphicData>
        </a:graphic>
      </p:graphicFrame>
      <p:graphicFrame>
        <p:nvGraphicFramePr>
          <p:cNvPr id="98" name="Chart 97">
            <a:extLst>
              <a:ext uri="{FF2B5EF4-FFF2-40B4-BE49-F238E27FC236}">
                <a16:creationId xmlns:a16="http://schemas.microsoft.com/office/drawing/2014/main" id="{F0192FE2-B0FE-4B1E-89A8-12265E3243D6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1074954"/>
              </p:ext>
            </p:extLst>
          </p:nvPr>
        </p:nvGraphicFramePr>
        <p:xfrm>
          <a:off x="654050" y="2316163"/>
          <a:ext cx="2514600" cy="209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2F32E6CF-FCF8-4E84-96AA-ABB7D87F0C6E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3198813" y="2355850"/>
            <a:ext cx="179388" cy="13335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Holder 3">
            <a:extLst>
              <a:ext uri="{FF2B5EF4-FFF2-40B4-BE49-F238E27FC236}">
                <a16:creationId xmlns:a16="http://schemas.microsoft.com/office/drawing/2014/main" id="{F40D8AC1-C309-4396-9F9C-82955DE6CBB3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3429000" y="2351088"/>
            <a:ext cx="6524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anchor="ctr" anchorCtr="0">
            <a:no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DD3CFFCD-F58A-4D31-A53E-1F0ADD98B826}" type="datetime'''''''''''Re''''''''a''l'' E''''''''''''s''t''''''''ate'">
              <a:rPr lang="en-AU" altLang="en-US" sz="1000" smtClean="0">
                <a:latin typeface="Arial" panose="020B0604020202020204" pitchFamily="34" charset="0"/>
              </a:rPr>
              <a:pPr/>
              <a:t>Real Estate</a:t>
            </a:fld>
            <a:endParaRPr lang="en-AU" sz="1000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06425FA-7079-451F-BB6E-97D54A4C2E69}"/>
              </a:ext>
            </a:extLst>
          </p:cNvPr>
          <p:cNvSpPr/>
          <p:nvPr/>
        </p:nvSpPr>
        <p:spPr>
          <a:xfrm>
            <a:off x="7274560" y="43242"/>
            <a:ext cx="1828800" cy="35918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000" i="1" dirty="0">
                <a:latin typeface="Arial" panose="020B0604020202020204" pitchFamily="34" charset="0"/>
                <a:cs typeface="Arial" panose="020B0604020202020204" pitchFamily="34" charset="0"/>
              </a:rPr>
              <a:t>Historical returns data available within Excel file</a:t>
            </a:r>
          </a:p>
        </p:txBody>
      </p:sp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50144D23-C0D4-4723-B14A-24CDEE1E3283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AU" sz="1000" dirty="0">
              <a:latin typeface="Arial" panose="020B0604020202020204" pitchFamily="34" charset="0"/>
            </a:endParaRPr>
          </a:p>
        </p:txBody>
      </p:sp>
      <p:sp>
        <p:nvSpPr>
          <p:cNvPr id="11" name="Rectangle 10" hidden="1">
            <a:extLst>
              <a:ext uri="{FF2B5EF4-FFF2-40B4-BE49-F238E27FC236}">
                <a16:creationId xmlns:a16="http://schemas.microsoft.com/office/drawing/2014/main" id="{633648A2-3493-494F-B2DC-52166BEC96A1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AU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965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42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5&quot;&gt;&lt;elem m_fUsage=&quot;1.70999999999999996447E+00&quot;&gt;&lt;m_msothmcolidx val=&quot;0&quot;/&gt;&lt;m_rgb r=&quot;00&quot; g=&quot;BD&quot; b=&quot;F2&quot;/&gt;&lt;/elem&gt;&lt;elem m_fUsage=&quot;1.24659000000000008690E+00&quot;&gt;&lt;m_msothmcolidx val=&quot;0&quot;/&gt;&lt;m_rgb r=&quot;CE&quot; g=&quot;A6&quot; b=&quot;00&quot;/&gt;&lt;/elem&gt;&lt;elem m_fUsage=&quot;1.00000000000000000000E+00&quot;&gt;&lt;m_msothmcolidx val=&quot;0&quot;/&gt;&lt;m_rgb r=&quot;00&quot; g=&quot;2D&quot; b=&quot;72&quot;/&gt;&lt;/elem&gt;&lt;elem m_fUsage=&quot;7.29000000000000092371E-01&quot;&gt;&lt;m_msothmcolidx val=&quot;0&quot;/&gt;&lt;m_rgb r=&quot;8E&quot; g=&quot;B0&quot; b=&quot;48&quot;/&gt;&lt;/elem&gt;&lt;elem m_fUsage=&quot;5.31441000000000163261E-01&quot;&gt;&lt;m_msothmcolidx val=&quot;0&quot;/&gt;&lt;m_rgb r=&quot;A3&quot; g=&quot;BF&quot; b=&quot;F2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r9Ye_HSgChXN6bUJJcoJw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4VP1UXnJ.Eqy2uIiKnNp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GlKfneJSqKfbi6vWF2k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SsJ9iItqVgOUAtPWVc78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2O0f82YByxc5mkQ.YWP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JezlBCBtc4BibZaeTDwQ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ORnW6A1j.jRg3Dw9jfI4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hwzpJcj5gLWu_naEs_2k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mLiiR.t8UgR5_6DJhEO.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6FoVSXyTL6et2ViZ67N.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SKi8WXAVk1pvUOkz7MQ6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QFNdsvDnnP2Ik1jcTGs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il_SCfNbJDKnBocfP_8m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UhbGlw4CDlkSHyVr9r9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ELwqTmsKomllZNiSFQI7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l0O1LR2x4XRNLClu.4J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E2WmU_YMUd7CeAarLB6K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6qvWfilLj1ZlVGFgh8iI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JngwED6VehLqt12oBlO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SfhlInwe615iJkQAhhL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w3rKr17OonHCFWQruBdV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gRg8PAZNm.penv.0w1QR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h14CfxiMjCj8_r5bLMq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JqF2dG.gMy3wG4MYa7q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pUclgRPHGMrmSf7TKQEI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.u0Md4p5a8QuxsX1L.IU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5dFgj1DjaLRjnB9NoW8Y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l8zOeKKA7Y45gZgieYT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osireQxfl0siAfk1cuN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aeQQBGEWixz8nvXPTPaA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Nv_u91bLdp1LHWOU.IqS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bq1RNLmbiD98PVy6ntI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9eNztmal3ce4HaHsDA7j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l40KAVNhHfRQqE1GoVhm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XQ7iOpklRJA1Y0CVnIFt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kwWiFLDgA90.DTgUZ8_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jKNG4RpSwTs9PsFSpuuc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dRLBIKVoCatclibRP.q1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Oe2D8Qdle88r97q7pssg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oArTYa.teKwkXAz6tSe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yEaYKOUtid5QqqxGAv6R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0rfohTY78ofuUubTxkK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VA4HsapLfFe0iP0z5bB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.Gs8PLnEWGubWW_m15CFQ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7dvT11kDWNyOAsSLKbq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8m4MeI.6lzdsIA83kbe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.zkqJIq1BnLF9z8eS.Tgg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JX9le2_0GxvoQASuojX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9Uv9DSvVUxlKh06iOtA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SIKJbmNojP5nDmlwBvn9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.AS1hmDIStCa2svsvJjy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Ap5c0Ws9eaUxvkaspB5h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5GZwVd_5dNPj645YyJKl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3xfN7C8CF51aCFdKJiF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QtrNAXBpr2w1NcA1bM92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LbZo39H5jgDRlNvWvz3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77gqX9T4RIzDMxD2V1D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2C1zCJWGXywE1MM2US8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7zbdf9Sxd7KgZgJ42oZO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.YKwKqlmlbKyrhfW_Fg7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38VcYVLhoLM9TOZhJ.MX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_snWbG50HGSLFQuShjs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1J1rCXbSzkfp5xW3RCL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igX1TiXljb23oYssXBv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o9fRl7Bsufw_okZfJuM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fY0tg12blacNxpYQYVl8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AeNRrjN5rlHiTfRkA_D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dbu.VrgWZP9Ezhdd5Vgq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5iFRWtxr2J6p0WzH1SN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.NcmjwT3jfhBtukNEA1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mj5mWSn3yv0wvdQnEQcV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Eto6kQkaKhSty6UkdR1.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99gAaJ549ovzHz7JqM00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9pJN4f_WvoWoXkF5yiqS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HID8yBEJdCkZ9Dj7v_0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gWo3SaU1vsMoC4GRVRa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LCvgzvWkKj8UepaCft2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7UV5n9SqmU91Kyeprmvf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TmdBoSowcP8My5UJI7fl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fwMZWEf3s2qcR9Rk.V9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P5iURfBt_2XQIYYIdW6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26h6.kGsn5fVSkWP4Bn7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u53NVgaYkODJFUO.goMS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eUtsc1VI00OSecJS7Hh5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T8RpZeHkvrjOfSNMLfec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kMbBIGzw0vP_JNj7DDhY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68HWqD4f2mwb6hDry5Rn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5grOe7y4ItJ.udXsBU7B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4Rz8KMORxrNKqUXbVXpI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jZI6rDak2OqPsP_8TbT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Djc.yQCTGUreI7__ckt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XTbeBF8eNr4jnBaUBoE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cbqdRD_CGLp0N1Kc2uZk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NWhVNVfqwicuxT6P72O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_C78dLLcbOWqtESKqIpD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V1sJC2KTBD.Siwr_jz9w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e8qQDGEwMYXuOA1_zXQw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.iM97q3kOXhj5YI5PxF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gmHth.m5aupC8m5k8_at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Y3OMK1CauQazIjfSpImk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k.75gLSxxaJ6znShNBDK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MYkiMgwMXWeZKhRkcQW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zSUXcSqqalL5R88DEmfe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U9YQq7Cc4aBwqvjzxJI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um0Gn9.XWi_B31lAEcu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qV_bU7dkq7s89MKQ.c5r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SYJ7a6AHXoBwgY4FL0Z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dAFcAw7CulZtvDkKnza2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GktyR0N8Czv5GHORq3Kt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M1nouph.6rLEBXfs2JQy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7FKQmZaGfqlAs7mTXDHv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0gBGI5PiPV4zuhduZB6p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uu42zK9pRdXObPg2C7C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Ikvq16n1YbVm9yvkKV9A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ox12nFjn8TBSdLvJe9E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RYq4LQhK83zcmGP17nH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1dZzuumEnLkWKIBujUVH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eKmkS3Ji6B2ixv1Bna.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6QDMhucM4WQPIJmcgaA.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MI6H9dor_gtt5FUxqB_8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qYUv30xdHrL_UwjsiAb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H1L8WNTdYbPTQZKOGlGI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R0fCpbCsgadhrMcDCuB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UhWxXy2ys.nej1wU71ke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q90oM8WBvGeHr6vBSYV4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4pJONOLjkGXFy1LE6UWb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Up_VgJD6K73zt3EWg1kd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5reJBDUa2WATXPiqXxf9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m9jS2DHmOdA3Av_TcJQ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5KBAZ4Qtd.ixYkb2Bvw9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teo2dyZmk_6ORaBK40I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z6Q3ExjEnVzOL9iOVzv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U5H1FUkUf5i8Pfust76o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E3Ja9Z_Z3pjD33qgx1Ff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qGyoxxa8pgJW2GoIDyjU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mbsuVMvTcWMgysdlRyAP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1536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666</Words>
  <Application>Microsoft Office PowerPoint</Application>
  <PresentationFormat>On-screen Show (16:9)</PresentationFormat>
  <Paragraphs>304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think-cell Slide</vt:lpstr>
      <vt:lpstr>PowerPoint Presentation</vt:lpstr>
      <vt:lpstr>Fund: Mid Cap</vt:lpstr>
      <vt:lpstr>Fund: Small Cap</vt:lpstr>
      <vt:lpstr>Fund: Contrarian Fund</vt:lpstr>
      <vt:lpstr>Fund: Select Dividend Fund</vt:lpstr>
      <vt:lpstr>Fund: Equity Insights Fund</vt:lpstr>
      <vt:lpstr>Fund: Value Fund</vt:lpstr>
      <vt:lpstr>Fund: Special Situations Fund</vt:lpstr>
      <vt:lpstr>Fund: Property Fund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2021-05-22T07:31:59Z</dcterms:created>
  <dcterms:modified xsi:type="dcterms:W3CDTF">2021-05-24T03:37:34Z</dcterms:modified>
</cp:coreProperties>
</file>