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886" r:id="rId3"/>
  </p:sldIdLst>
  <p:sldSz cx="9144000" cy="6858000" type="screen4x3"/>
  <p:notesSz cx="7023100" cy="9309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9948"/>
    <a:srgbClr val="9BBB59"/>
    <a:srgbClr val="2A3647"/>
    <a:srgbClr val="BFBFBF"/>
    <a:srgbClr val="558ED5"/>
    <a:srgbClr val="E6E6E6"/>
    <a:srgbClr val="DCE6F1"/>
    <a:srgbClr val="FDFF5A"/>
    <a:srgbClr val="546C8D"/>
    <a:srgbClr val="C6D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14" autoAdjust="0"/>
  </p:normalViewPr>
  <p:slideViewPr>
    <p:cSldViewPr snapToGrid="0">
      <p:cViewPr>
        <p:scale>
          <a:sx n="100" d="100"/>
          <a:sy n="100" d="100"/>
        </p:scale>
        <p:origin x="786" y="-1272"/>
      </p:cViewPr>
      <p:guideLst>
        <p:guide orient="horz" pos="2736"/>
        <p:guide pos="264"/>
        <p:guide orient="horz" pos="936"/>
        <p:guide orient="horz" pos="2520"/>
        <p:guide orient="horz" pos="3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1"/>
          </a:xfrm>
          <a:prstGeom prst="rect">
            <a:avLst/>
          </a:prstGeom>
        </p:spPr>
        <p:txBody>
          <a:bodyPr vert="horz" lIns="93312" tIns="46657" rIns="93312" bIns="46657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1"/>
          </a:xfrm>
          <a:prstGeom prst="rect">
            <a:avLst/>
          </a:prstGeom>
        </p:spPr>
        <p:txBody>
          <a:bodyPr vert="horz" lIns="93312" tIns="46657" rIns="93312" bIns="46657" rtlCol="0"/>
          <a:lstStyle>
            <a:lvl1pPr algn="r">
              <a:defRPr sz="1200"/>
            </a:lvl1pPr>
          </a:lstStyle>
          <a:p>
            <a:fld id="{849BD7E0-0735-4C51-BED6-85D331CB9D50}" type="datetimeFigureOut">
              <a:rPr lang="en-US" smtClean="0"/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7638" y="1163638"/>
            <a:ext cx="4187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12" tIns="46657" rIns="93312" bIns="4665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9"/>
          </a:xfrm>
          <a:prstGeom prst="rect">
            <a:avLst/>
          </a:prstGeom>
        </p:spPr>
        <p:txBody>
          <a:bodyPr vert="horz" lIns="93312" tIns="46657" rIns="93312" bIns="46657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7070"/>
          </a:xfrm>
          <a:prstGeom prst="rect">
            <a:avLst/>
          </a:prstGeom>
        </p:spPr>
        <p:txBody>
          <a:bodyPr vert="horz" lIns="93312" tIns="46657" rIns="93312" bIns="46657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1"/>
            <a:ext cx="3043343" cy="467070"/>
          </a:xfrm>
          <a:prstGeom prst="rect">
            <a:avLst/>
          </a:prstGeom>
        </p:spPr>
        <p:txBody>
          <a:bodyPr vert="horz" lIns="93312" tIns="46657" rIns="93312" bIns="46657" rtlCol="0" anchor="b"/>
          <a:lstStyle>
            <a:lvl1pPr algn="r">
              <a:defRPr sz="1200"/>
            </a:lvl1pPr>
          </a:lstStyle>
          <a:p>
            <a:fld id="{99FF416D-3A13-4461-9A32-8814D42D49EB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62F593-AD9B-4352-A2D4-D77C9B23497F}" type="slidenum">
              <a:rPr lang="en-US" smtClean="0">
                <a:solidFill>
                  <a:prstClr val="black"/>
                </a:solidFill>
              </a:rPr>
            </a:fld>
            <a:endParaRPr 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534400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04800" y="838200"/>
            <a:ext cx="8534400" cy="5486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 sz="950">
                <a:solidFill>
                  <a:schemeClr val="tx1"/>
                </a:solidFill>
              </a:defRPr>
            </a:lvl2pPr>
            <a:lvl3pPr>
              <a:defRPr sz="9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1676400" y="381000"/>
            <a:ext cx="7162800" cy="304800"/>
          </a:xfrm>
        </p:spPr>
        <p:txBody>
          <a:bodyPr/>
          <a:lstStyle>
            <a:lvl1pPr algn="r">
              <a:buNone/>
              <a:defRPr b="1" i="1">
                <a:solidFill>
                  <a:schemeClr val="accent1"/>
                </a:solidFill>
                <a:latin typeface="+mn-lt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7"/>
          </p:nvPr>
        </p:nvSpPr>
        <p:spPr>
          <a:xfrm>
            <a:off x="8224838" y="6575425"/>
            <a:ext cx="1071562" cy="2254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BF985-C6E2-4259-BC55-A2442D7D7EC5}" type="slidenum">
              <a:rPr lang="en-US" smtClean="0">
                <a:solidFill>
                  <a:srgbClr val="000000"/>
                </a:solidFill>
              </a:rPr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Source:</a:t>
            </a:r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TH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1" y="152401"/>
            <a:ext cx="8534400" cy="533400"/>
          </a:xfrm>
        </p:spPr>
        <p:txBody>
          <a:bodyPr/>
          <a:lstStyle>
            <a:lvl1pPr marL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lang="en-US" sz="1500" b="0" kern="1200" cap="none" baseline="0" dirty="0">
                <a:solidFill>
                  <a:schemeClr val="tx1"/>
                </a:solidFill>
                <a:latin typeface="+mn-lt"/>
                <a:ea typeface="Roboto Lt" pitchFamily="2" charset="0"/>
                <a:cs typeface="Helvetic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69901" y="990600"/>
            <a:ext cx="8204200" cy="1125583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fontAlgn="base" latinLnBrk="0" hangingPunct="1">
              <a:lnSpc>
                <a:spcPct val="114000"/>
              </a:lnSpc>
              <a:spcBef>
                <a:spcPts val="1200"/>
              </a:spcBef>
              <a:spcAft>
                <a:spcPts val="900"/>
              </a:spcAft>
              <a:buClrTx/>
              <a:buSzPct val="100000"/>
              <a:buFont typeface="Wingdings" panose="05000000000000000000" pitchFamily="2" charset="2"/>
              <a:buNone/>
              <a:defRPr lang="en-US" sz="1200" b="1" kern="1200" dirty="0" smtClean="0">
                <a:solidFill>
                  <a:schemeClr val="tx1"/>
                </a:solidFill>
                <a:latin typeface="Roboto Lt" pitchFamily="2" charset="0"/>
                <a:ea typeface="Roboto Lt" pitchFamily="2" charset="0"/>
                <a:cs typeface="Helvetica" pitchFamily="34" charset="0"/>
              </a:defRPr>
            </a:lvl1pPr>
            <a:lvl2pPr marL="410845" indent="-205105">
              <a:buClrTx/>
              <a:buSzPct val="100000"/>
              <a:buFont typeface="Wingdings" panose="05000000000000000000" pitchFamily="2" charset="2"/>
              <a:buChar char="§"/>
              <a:defRPr lang="en-US" sz="71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16585" indent="-171450">
              <a:buFont typeface="Wingdings" panose="05000000000000000000" pitchFamily="2" charset="2"/>
              <a:buChar char="q"/>
              <a:defRPr lang="en-US" sz="675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205105" lvl="0" indent="-205105" algn="l" rtl="0" eaLnBrk="1" fontAlgn="base" hangingPunct="1">
              <a:lnSpc>
                <a:spcPct val="114000"/>
              </a:lnSpc>
              <a:spcBef>
                <a:spcPts val="450"/>
              </a:spcBef>
              <a:spcAft>
                <a:spcPct val="0"/>
              </a:spcAft>
              <a:buClrTx/>
              <a:buSzPct val="76000"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  <a:endParaRPr lang="en-US" dirty="0"/>
          </a:p>
          <a:p>
            <a:pPr marL="410845" lvl="1" indent="-205105" algn="l" rtl="0" eaLnBrk="1" fontAlgn="base" hangingPunct="1">
              <a:lnSpc>
                <a:spcPct val="114000"/>
              </a:lnSpc>
              <a:spcBef>
                <a:spcPts val="225"/>
              </a:spcBef>
              <a:spcAft>
                <a:spcPts val="225"/>
              </a:spcAft>
              <a:buClrTx/>
              <a:buSzPct val="76000"/>
              <a:buFont typeface="Wingdings" panose="05000000000000000000" pitchFamily="2" charset="2"/>
              <a:buChar char="q"/>
              <a:defRPr/>
            </a:pPr>
            <a:r>
              <a:rPr lang="en-US" dirty="0"/>
              <a:t>Second level</a:t>
            </a:r>
            <a:endParaRPr lang="en-US" dirty="0"/>
          </a:p>
          <a:p>
            <a:pPr marL="616585" lvl="2" indent="-171450" algn="l" rtl="0" eaLnBrk="1" fontAlgn="base" hangingPunct="1">
              <a:spcBef>
                <a:spcPct val="0"/>
              </a:spcBef>
              <a:spcAft>
                <a:spcPts val="225"/>
              </a:spcAft>
              <a:buClrTx/>
              <a:buSzPct val="76000"/>
              <a:buFont typeface="Wingdings" panose="05000000000000000000" pitchFamily="2" charset="2"/>
              <a:buChar char="Ø"/>
            </a:pPr>
            <a:r>
              <a:rPr lang="en-US" dirty="0"/>
              <a:t>Third level</a:t>
            </a:r>
            <a:endParaRPr lang="en-US" dirty="0"/>
          </a:p>
        </p:txBody>
      </p:sp>
      <p:sp>
        <p:nvSpPr>
          <p:cNvPr id="8" name="Slide Number Placeholder 22"/>
          <p:cNvSpPr txBox="1"/>
          <p:nvPr userDrawn="1"/>
        </p:nvSpPr>
        <p:spPr>
          <a:xfrm>
            <a:off x="4384221" y="6556375"/>
            <a:ext cx="375557" cy="225425"/>
          </a:xfrm>
          <a:prstGeom prst="rect">
            <a:avLst/>
          </a:prstGeom>
        </p:spPr>
        <p:txBody>
          <a:bodyPr vert="horz" anchor="ctr"/>
          <a:lstStyle>
            <a:defPPr>
              <a:defRPr lang="en-US"/>
            </a:defPPr>
            <a:lvl1pPr marL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0E597324-71BB-4312-8794-C30754F659B3}" type="slidenum">
              <a:rPr lang="en-US">
                <a:solidFill>
                  <a:srgbClr val="000000"/>
                </a:solidFill>
              </a:rPr>
            </a:fld>
            <a:endParaRPr 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A766D-D653-4AB1-AA73-807F6173D2D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16DCD-4470-47B1-B94E-BB0D31D5A9D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304800" y="838200"/>
            <a:ext cx="8534400" cy="5486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 sz="1100">
                <a:solidFill>
                  <a:schemeClr val="tx1"/>
                </a:solidFill>
              </a:defRPr>
            </a:lvl3pPr>
            <a:lvl4pPr>
              <a:defRPr sz="1100">
                <a:solidFill>
                  <a:schemeClr val="tx1"/>
                </a:solidFill>
              </a:defRPr>
            </a:lvl4pPr>
            <a:lvl5pPr>
              <a:defRPr sz="1100" i="1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7"/>
          </p:nvPr>
        </p:nvSpPr>
        <p:spPr>
          <a:xfrm>
            <a:off x="8224838" y="6575425"/>
            <a:ext cx="1071562" cy="2254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BF985-C6E2-4259-BC55-A2442D7D7EC5}" type="slidenum">
              <a:rPr lang="en-US" smtClean="0">
                <a:solidFill>
                  <a:srgbClr val="000000"/>
                </a:solidFill>
              </a:rPr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srgbClr val="000000">
                    <a:lumMod val="65000"/>
                    <a:lumOff val="35000"/>
                  </a:srgbClr>
                </a:solidFill>
              </a:rPr>
              <a:t>Source:</a:t>
            </a:r>
            <a:endParaRPr lang="en-US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04800" y="6294438"/>
            <a:ext cx="8534400" cy="182562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en-US" dirty="0"/>
              <a:t>(1) Potential extension of the forbearance agreement would be subject to achieving certain milestones (e.g. execution of a letter of intent with a credible buyer)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55000" y="6562725"/>
            <a:ext cx="1071562" cy="225425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0E597324-71BB-4312-8794-C30754F659B3}" type="slidenum">
              <a:rPr lang="en-US">
                <a:solidFill>
                  <a:srgbClr val="000000"/>
                </a:solidFill>
              </a:rPr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304800" y="838200"/>
            <a:ext cx="8531352" cy="5184648"/>
          </a:xfrm>
          <a:prstGeom prst="rect">
            <a:avLst/>
          </a:prstGeom>
        </p:spPr>
        <p:txBody>
          <a:bodyPr/>
          <a:lstStyle>
            <a:lvl1pPr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9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96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</a:lstStyle>
          <a:p>
            <a:pPr marL="273050" lvl="0" indent="-273050" algn="l" rtl="0" eaLnBrk="1" fontAlgn="base" hangingPunct="1">
              <a:lnSpc>
                <a:spcPct val="114000"/>
              </a:lnSpc>
              <a:spcBef>
                <a:spcPts val="600"/>
              </a:spcBef>
              <a:spcAft>
                <a:spcPct val="0"/>
              </a:spcAft>
              <a:buClrTx/>
              <a:buSzPct val="76000"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  <a:endParaRPr lang="en-US" dirty="0"/>
          </a:p>
          <a:p>
            <a:pPr marL="548005" lvl="1" indent="-273050" algn="l" rtl="0" eaLnBrk="1" fontAlgn="base" hangingPunct="1">
              <a:lnSpc>
                <a:spcPct val="114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q"/>
              <a:defRPr/>
            </a:pPr>
            <a:r>
              <a:rPr lang="en-US" dirty="0"/>
              <a:t>Second level</a:t>
            </a:r>
            <a:endParaRPr lang="en-US" dirty="0"/>
          </a:p>
          <a:p>
            <a:pPr marL="822325" lvl="2" indent="-228600" algn="l" rtl="0" eaLnBrk="1" fontAlgn="base" hangingPunct="1">
              <a:spcBef>
                <a:spcPct val="0"/>
              </a:spcBef>
              <a:spcAft>
                <a:spcPts val="300"/>
              </a:spcAft>
              <a:buClrTx/>
              <a:buSzPct val="76000"/>
              <a:buFont typeface="Wingdings 3" panose="05040102010807070707" pitchFamily="18" charset="2"/>
              <a:buChar char=""/>
            </a:pPr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Placeholder 21"/>
          <p:cNvSpPr>
            <a:spLocks noGrp="1"/>
          </p:cNvSpPr>
          <p:nvPr>
            <p:ph type="title"/>
          </p:nvPr>
        </p:nvSpPr>
        <p:spPr bwMode="auto">
          <a:xfrm>
            <a:off x="228601" y="152401"/>
            <a:ext cx="8610600" cy="533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1028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304801" y="838200"/>
            <a:ext cx="8534400" cy="548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marL="410845" lvl="1" indent="-205105" algn="l" rtl="0" eaLnBrk="1" fontAlgn="base" hangingPunct="1">
              <a:lnSpc>
                <a:spcPct val="114000"/>
              </a:lnSpc>
              <a:spcBef>
                <a:spcPts val="225"/>
              </a:spcBef>
              <a:spcAft>
                <a:spcPts val="225"/>
              </a:spcAft>
              <a:buClrTx/>
              <a:buSzPct val="76000"/>
              <a:buFont typeface="Wingdings" panose="05000000000000000000" pitchFamily="2" charset="2"/>
              <a:buChar char="q"/>
              <a:defRPr/>
            </a:pPr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04801" y="6294440"/>
            <a:ext cx="8534400" cy="182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675" i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04800" y="685801"/>
            <a:ext cx="8504238" cy="85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spcBef>
                <a:spcPct val="50000"/>
              </a:spcBef>
              <a:buClr>
                <a:prstClr val="white"/>
              </a:buClr>
              <a:buSzPct val="80000"/>
              <a:buFont typeface="Wingdings" panose="05000000000000000000" pitchFamily="2" charset="2"/>
              <a:buNone/>
              <a:defRPr/>
            </a:pPr>
            <a:endParaRPr lang="en-US" sz="1350" dirty="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" y="838203"/>
            <a:ext cx="8503920" cy="5949953"/>
          </a:xfrm>
          <a:prstGeom prst="rect">
            <a:avLst/>
          </a:prstGeom>
          <a:solidFill>
            <a:srgbClr val="E6E6E6"/>
          </a:solidFill>
          <a:ln w="12700" cap="rnd" cmpd="sng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algn="ctr"/>
            <a:endParaRPr lang="en-US" sz="1350" dirty="0">
              <a:solidFill>
                <a:prstClr val="black"/>
              </a:solidFill>
            </a:endParaRPr>
          </a:p>
        </p:txBody>
      </p:sp>
      <p:sp>
        <p:nvSpPr>
          <p:cNvPr id="1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84221" y="6556375"/>
            <a:ext cx="375557" cy="225425"/>
          </a:xfrm>
          <a:prstGeom prst="rect">
            <a:avLst/>
          </a:prstGeom>
        </p:spPr>
        <p:txBody>
          <a:bodyPr vert="horz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50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0E597324-71BB-4312-8794-C30754F659B3}" type="slidenum">
              <a:rPr lang="en-US">
                <a:solidFill>
                  <a:srgbClr val="000000"/>
                </a:solidFill>
              </a:rPr>
            </a:fld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1460607" y="6667276"/>
            <a:ext cx="2834640" cy="0"/>
          </a:xfrm>
          <a:prstGeom prst="line">
            <a:avLst/>
          </a:prstGeom>
          <a:ln w="9525" cmpd="sng">
            <a:solidFill>
              <a:srgbClr val="68686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4843398" y="6667276"/>
            <a:ext cx="3657600" cy="0"/>
          </a:xfrm>
          <a:prstGeom prst="line">
            <a:avLst/>
          </a:prstGeom>
          <a:ln w="9525" cmpd="sng">
            <a:solidFill>
              <a:srgbClr val="68686D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marL="0" algn="l" defTabSz="914400" rtl="0" eaLnBrk="1" fontAlgn="base" latinLnBrk="0" hangingPunct="1">
        <a:spcBef>
          <a:spcPct val="0"/>
        </a:spcBef>
        <a:spcAft>
          <a:spcPct val="0"/>
        </a:spcAft>
        <a:defRPr lang="en-US" sz="1600" b="0" kern="1200" cap="all" baseline="0" dirty="0" smtClean="0">
          <a:solidFill>
            <a:schemeClr val="tx1"/>
          </a:solidFill>
          <a:latin typeface="Roboto Lt" pitchFamily="2" charset="0"/>
          <a:ea typeface="+mj-ea"/>
          <a:cs typeface="Helvetica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2A3647"/>
          </a:solidFill>
          <a:latin typeface="Cambr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2A3647"/>
          </a:solidFill>
          <a:latin typeface="Cambr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2A3647"/>
          </a:solidFill>
          <a:latin typeface="Cambr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800">
          <a:solidFill>
            <a:srgbClr val="2A3647"/>
          </a:solidFill>
          <a:latin typeface="Cambria" pitchFamily="18" charset="0"/>
        </a:defRPr>
      </a:lvl5pPr>
      <a:lvl6pPr marL="34290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mbria" pitchFamily="18" charset="0"/>
        </a:defRPr>
      </a:lvl6pPr>
      <a:lvl7pPr marL="68580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mbria" pitchFamily="18" charset="0"/>
        </a:defRPr>
      </a:lvl7pPr>
      <a:lvl8pPr marL="102870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mbria" pitchFamily="18" charset="0"/>
        </a:defRPr>
      </a:lvl8pPr>
      <a:lvl9pPr marL="1371600" algn="l" rtl="0" eaLnBrk="1" fontAlgn="base" hangingPunct="1">
        <a:spcBef>
          <a:spcPct val="0"/>
        </a:spcBef>
        <a:spcAft>
          <a:spcPct val="0"/>
        </a:spcAft>
        <a:defRPr sz="1800">
          <a:solidFill>
            <a:schemeClr val="tx2"/>
          </a:solidFill>
          <a:latin typeface="Cambria" pitchFamily="18" charset="0"/>
        </a:defRPr>
      </a:lvl9pPr>
    </p:titleStyle>
    <p:bodyStyle>
      <a:lvl1pPr marL="205105" indent="-205105" algn="l" rtl="0" eaLnBrk="1" fontAlgn="base" hangingPunct="1">
        <a:lnSpc>
          <a:spcPct val="114000"/>
        </a:lnSpc>
        <a:spcBef>
          <a:spcPts val="900"/>
        </a:spcBef>
        <a:spcAft>
          <a:spcPct val="0"/>
        </a:spcAft>
        <a:buClrTx/>
        <a:buSzPct val="100000"/>
        <a:buFont typeface="Wingdings" panose="05000000000000000000" pitchFamily="2" charset="2"/>
        <a:buChar char="§"/>
        <a:defRPr sz="790" kern="1200">
          <a:solidFill>
            <a:schemeClr val="tx1"/>
          </a:solidFill>
          <a:latin typeface="+mn-lt"/>
          <a:ea typeface="+mn-ea"/>
          <a:cs typeface="+mn-cs"/>
        </a:defRPr>
      </a:lvl1pPr>
      <a:lvl2pPr marL="410845" indent="-205105" algn="l" rtl="0" eaLnBrk="1" fontAlgn="base" hangingPunct="1">
        <a:lnSpc>
          <a:spcPct val="114000"/>
        </a:lnSpc>
        <a:spcBef>
          <a:spcPts val="225"/>
        </a:spcBef>
        <a:spcAft>
          <a:spcPts val="225"/>
        </a:spcAft>
        <a:buClrTx/>
        <a:buSzPct val="76000"/>
        <a:buFont typeface="Wingdings" panose="05000000000000000000" pitchFamily="2" charset="2"/>
        <a:buChar char="q"/>
        <a:defRPr lang="en-US" sz="715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616585" indent="-171450" algn="l" rtl="0" eaLnBrk="1" fontAlgn="base" hangingPunct="1">
        <a:spcBef>
          <a:spcPct val="0"/>
        </a:spcBef>
        <a:spcAft>
          <a:spcPts val="225"/>
        </a:spcAft>
        <a:buClrTx/>
        <a:buSzPct val="76000"/>
        <a:buFont typeface="Wingdings" panose="05000000000000000000" pitchFamily="2" charset="2"/>
        <a:buChar char="Ø"/>
        <a:defRPr sz="675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171450" algn="l" rtl="0" eaLnBrk="1" fontAlgn="base" hangingPunct="1">
        <a:spcBef>
          <a:spcPts val="225"/>
        </a:spcBef>
        <a:spcAft>
          <a:spcPts val="225"/>
        </a:spcAft>
        <a:buClr>
          <a:srgbClr val="797951"/>
        </a:buClr>
        <a:buSzPct val="70000"/>
        <a:buFont typeface="Wingdings" panose="05000000000000000000" pitchFamily="2" charset="2"/>
        <a:buChar char=""/>
        <a:defRPr sz="825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indent="-171450" algn="l" rtl="0" eaLnBrk="1" fontAlgn="base" hangingPunct="1">
        <a:spcBef>
          <a:spcPts val="225"/>
        </a:spcBef>
        <a:spcAft>
          <a:spcPts val="225"/>
        </a:spcAft>
        <a:buClr>
          <a:schemeClr val="accent2"/>
        </a:buClr>
        <a:buSzPct val="70000"/>
        <a:buFont typeface="Wingdings" panose="05000000000000000000" pitchFamily="2" charset="2"/>
        <a:buChar char="Ø"/>
        <a:defRPr sz="825" i="1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rtl="0" eaLnBrk="1" latinLnBrk="0" hangingPunct="1">
        <a:spcBef>
          <a:spcPts val="225"/>
        </a:spcBef>
        <a:buClr>
          <a:srgbClr val="9FB8CD">
            <a:shade val="75000"/>
          </a:srgbClr>
        </a:buClr>
        <a:buSzPct val="75000"/>
        <a:buFont typeface="Wingdings 3" panose="05040102010807070707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371600" indent="-137160" algn="l" rtl="0" eaLnBrk="1" latinLnBrk="0" hangingPunct="1">
        <a:spcBef>
          <a:spcPts val="225"/>
        </a:spcBef>
        <a:buClr>
          <a:srgbClr val="727CA3">
            <a:shade val="75000"/>
          </a:srgb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37160" algn="l" rtl="0" eaLnBrk="1" latinLnBrk="0" hangingPunct="1">
        <a:spcBef>
          <a:spcPts val="225"/>
        </a:spcBef>
        <a:buClr>
          <a:prstClr val="white">
            <a:shade val="50000"/>
          </a:prstClr>
        </a:buClr>
        <a:buSzPct val="75000"/>
        <a:buFont typeface="Wingdings 3" panose="05040102010807070707"/>
        <a:buChar char=""/>
        <a:defRPr kumimoji="0" lang="en-US" sz="105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1645920" indent="-137160" algn="l" rtl="0" eaLnBrk="1" latinLnBrk="0" hangingPunct="1">
        <a:spcBef>
          <a:spcPts val="225"/>
        </a:spcBef>
        <a:buClr>
          <a:srgbClr val="9FB8CD"/>
        </a:buClr>
        <a:buSzPct val="75000"/>
        <a:buFont typeface="Wingdings 3" panose="05040102010807070707"/>
        <a:buChar char=""/>
        <a:defRPr kumimoji="0" lang="en-US" sz="9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80422" y="1430445"/>
          <a:ext cx="1163898" cy="426720"/>
        </p:xfrm>
        <a:graphic>
          <a:graphicData uri="http://schemas.openxmlformats.org/drawingml/2006/table">
            <a:tbl>
              <a:tblPr bandRow="1"/>
              <a:tblGrid>
                <a:gridCol w="688068"/>
                <a:gridCol w="475830"/>
              </a:tblGrid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b="1" u="none" dirty="0">
                          <a:solidFill>
                            <a:schemeClr val="tx1"/>
                          </a:solidFill>
                        </a:rPr>
                        <a:t>Founded:</a:t>
                      </a:r>
                      <a:endParaRPr lang="en-US" sz="800" b="1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 1966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b="1" u="none" baseline="0" dirty="0">
                          <a:solidFill>
                            <a:schemeClr val="tx1"/>
                          </a:solidFill>
                        </a:rPr>
                        <a:t>No. Stores:</a:t>
                      </a:r>
                      <a:endParaRPr lang="en-US" sz="800" b="1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1.144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304801" y="152401"/>
            <a:ext cx="8534400" cy="533400"/>
          </a:xfrm>
        </p:spPr>
        <p:txBody>
          <a:bodyPr/>
          <a:lstStyle/>
          <a:p>
            <a:r>
              <a:rPr lang="en-US" sz="1600" b="1" dirty="0"/>
              <a:t>BEST BUY | </a:t>
            </a:r>
            <a:r>
              <a:rPr lang="en-US" sz="1600" dirty="0"/>
              <a:t>TARGET COMPANY PROFILE</a:t>
            </a:r>
            <a:endParaRPr lang="en-US" sz="1600" dirty="0"/>
          </a:p>
        </p:txBody>
      </p:sp>
      <p:sp>
        <p:nvSpPr>
          <p:cNvPr id="27" name="Rectangle 26"/>
          <p:cNvSpPr/>
          <p:nvPr/>
        </p:nvSpPr>
        <p:spPr bwMode="auto">
          <a:xfrm>
            <a:off x="380422" y="1920240"/>
            <a:ext cx="2332298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"/>
            <a:r>
              <a:rPr lang="en-US" sz="800" b="1" kern="0" cap="all" dirty="0">
                <a:ea typeface="Roboto Lt" pitchFamily="2" charset="0"/>
                <a:cs typeface="Helvetica" pitchFamily="34" charset="0"/>
              </a:rPr>
              <a:t>ENTERPRISE VALUE</a:t>
            </a:r>
            <a:endParaRPr lang="en-US" sz="800" b="1" kern="0" cap="all" dirty="0">
              <a:ea typeface="Roboto Lt" pitchFamily="2" charset="0"/>
              <a:cs typeface="Helvetica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2798791" y="1036709"/>
            <a:ext cx="0" cy="5463442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380422" y="2134036"/>
          <a:ext cx="2332298" cy="2080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379"/>
                <a:gridCol w="932919"/>
              </a:tblGrid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Current Share Price 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$80.89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Shares Outstanding (mm)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225.5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Market Cap 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$18.2B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Add: Short-Term Debt 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$16 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Add: Long-Term Debt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$1,142 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Subtract: Cash and Equivalents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$932 M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Total Enterprise Value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$18.5 B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/>
        </p:nvGraphicFramePr>
        <p:xfrm>
          <a:off x="1558983" y="1430445"/>
          <a:ext cx="1163898" cy="426720"/>
        </p:xfrm>
        <a:graphic>
          <a:graphicData uri="http://schemas.openxmlformats.org/drawingml/2006/table">
            <a:tbl>
              <a:tblPr bandRow="1"/>
              <a:tblGrid>
                <a:gridCol w="688340"/>
                <a:gridCol w="475558"/>
              </a:tblGrid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b="1" u="none" baseline="0" dirty="0">
                          <a:solidFill>
                            <a:schemeClr val="tx1"/>
                          </a:solidFill>
                        </a:rPr>
                        <a:t>Revenue:</a:t>
                      </a:r>
                      <a:endParaRPr lang="en-US" sz="800" b="1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$51.8 B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r>
                        <a:rPr lang="en-US" sz="800" b="1" u="none" baseline="0" dirty="0">
                          <a:solidFill>
                            <a:schemeClr val="tx1"/>
                          </a:solidFill>
                        </a:rPr>
                        <a:t>EBITDA:</a:t>
                      </a:r>
                      <a:endParaRPr lang="en-US" sz="800" b="1" u="none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3429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685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0287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17145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057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24003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l"/>
                      <a:r>
                        <a:rPr kumimoji="0" lang="en-US" sz="80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$3.3 B</a:t>
                      </a:r>
                      <a:endParaRPr kumimoji="0" lang="en-US" sz="800" kern="1200" dirty="0">
                        <a:solidFill>
                          <a:schemeClr val="tx1"/>
                        </a:solidFill>
                        <a:latin typeface="Calibri"/>
                        <a:ea typeface="+mn-ea"/>
                        <a:cs typeface="+mn-cs"/>
                      </a:endParaRPr>
                    </a:p>
                  </a:txBody>
                  <a:tcPr marL="45720" marR="457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1" name="Rectangle 30"/>
          <p:cNvSpPr/>
          <p:nvPr/>
        </p:nvSpPr>
        <p:spPr bwMode="auto">
          <a:xfrm>
            <a:off x="2870200" y="1012614"/>
            <a:ext cx="57404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"/>
            <a:r>
              <a:rPr lang="en-US" sz="800" b="1" kern="0" cap="all" dirty="0">
                <a:ea typeface="Roboto Lt" pitchFamily="2" charset="0"/>
                <a:cs typeface="Helvetica" pitchFamily="34" charset="0"/>
              </a:rPr>
              <a:t>Business overview</a:t>
            </a:r>
            <a:endParaRPr lang="en-US" sz="800" b="1" kern="0" cap="all" dirty="0">
              <a:ea typeface="Roboto Lt" pitchFamily="2" charset="0"/>
              <a:cs typeface="Helvetica" pitchFamily="34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870200" y="1920240"/>
            <a:ext cx="5740400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"/>
            <a:r>
              <a:rPr lang="en-US" sz="800" b="1" kern="0" cap="all" dirty="0">
                <a:ea typeface="Roboto Lt" pitchFamily="2" charset="0"/>
                <a:cs typeface="Helvetica" pitchFamily="34" charset="0"/>
              </a:rPr>
              <a:t>Recent News </a:t>
            </a:r>
            <a:endParaRPr lang="en-US" sz="800" b="1" kern="0" cap="all" dirty="0">
              <a:ea typeface="Roboto Lt" pitchFamily="2" charset="0"/>
              <a:cs typeface="Helvetica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26973"/>
            <a:ext cx="797559" cy="465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380422" y="4272915"/>
            <a:ext cx="2332298" cy="2286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b"/>
            <a:r>
              <a:rPr lang="en-US" sz="800" b="1" kern="0" cap="all" dirty="0">
                <a:ea typeface="Roboto Lt" pitchFamily="2" charset="0"/>
                <a:cs typeface="Helvetica" pitchFamily="34" charset="0"/>
              </a:rPr>
              <a:t>LEADERSHIP TEAM</a:t>
            </a:r>
            <a:endParaRPr lang="en-US" sz="800" b="1" kern="0" cap="all" dirty="0">
              <a:ea typeface="Roboto Lt" pitchFamily="2" charset="0"/>
              <a:cs typeface="Helvetica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80422" y="4486711"/>
          <a:ext cx="2332298" cy="20800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9379"/>
                <a:gridCol w="932919"/>
              </a:tblGrid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Chief Executive Officer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Corie Barry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Chief Financial Officer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Matt Bilunas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Chief Merchandising Officer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Jason Bonfig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Chief Supply Chain Officer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Mark Irvin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Chief Customer Officer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Allison Peterson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Chief Technology Officer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Brian Tilzer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971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Chief Risk Officer</a:t>
                      </a:r>
                      <a:endParaRPr lang="en-US" sz="800" b="1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Todd Hartman</a:t>
                      </a:r>
                      <a:endParaRPr lang="en-US" sz="8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5720" marR="45720" marT="3683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2898140" y="1275080"/>
            <a:ext cx="57226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Best Buy Co., Inc. (“Best Buy” or “BBY”) is an American multinational retailing corporation that operates as an omnichannel consumer electronics platform of both online and in-person stores.</a:t>
            </a:r>
            <a:endParaRPr 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2908300" y="2337435"/>
            <a:ext cx="5715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200"/>
              <a:t>October 2021 – Best Buy Launches New Membership Subscription Service</a:t>
            </a:r>
            <a:endParaRPr lang="en-US" sz="1200"/>
          </a:p>
          <a:p>
            <a:r>
              <a:rPr lang="en-US" sz="1200"/>
              <a:t>Best Buy has introduced a new annual subscription program for members nationwide, allowing customers early access to hard-to-find holiday gifts, unlimited Geek Squad technical support, enhanced product purchase protection, free two-day shipping, standard in-home installation, and special member pricing on select items. After pilot testing the program in a few stores in spring 2021, the retail giant will roll out the Totaltech program across its more than 900 domestic locations, providing members with various benefits while generating a stable and recurring revenue stream for the company. The concept of a loyalty program is not new—Amazon launched its paid subscription service, Prime, in 2005, which now boasts over 200 million users, while Walmart introduced its own subscription program, Walmart+, in 2022. Best Buy’s initiative comes at a time when the company is seeking to increase revenue from services beyond just selling products. In fact, during a 2022 earnings call, leadership indicated that they expect Totaltech to contribute an additional $1.5 billion in sales by FY 2025.</a:t>
            </a:r>
            <a:endParaRPr lang="en-US" sz="120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USE THIS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546C8D"/>
      </a:accent1>
      <a:accent2>
        <a:srgbClr val="C0504D"/>
      </a:accent2>
      <a:accent3>
        <a:srgbClr val="386A1D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PP Presentation">
      <a:majorFont>
        <a:latin typeface="Cambria"/>
        <a:ea typeface=""/>
        <a:cs typeface=""/>
      </a:majorFont>
      <a:minorFont>
        <a:latin typeface="Calibri"/>
        <a:ea typeface="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>
    <a:spDef>
      <a:spPr bwMode="auto">
        <a:solidFill>
          <a:srgbClr val="FDFF5A"/>
        </a:solidFill>
        <a:ln w="28575" cap="rnd" cmpd="sng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1940</Words>
  <Application>WPS Spreadsheets</Application>
  <PresentationFormat>On-screen Show (4:3)</PresentationFormat>
  <Paragraphs>87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9" baseType="lpstr">
      <vt:lpstr>Arial</vt:lpstr>
      <vt:lpstr>SimSun</vt:lpstr>
      <vt:lpstr>Wingdings</vt:lpstr>
      <vt:lpstr>Roboto Lt</vt:lpstr>
      <vt:lpstr>苹方-简</vt:lpstr>
      <vt:lpstr>Helvetica</vt:lpstr>
      <vt:lpstr>Cambria</vt:lpstr>
      <vt:lpstr>Wingdings 3</vt:lpstr>
      <vt:lpstr>Wingdings 3</vt:lpstr>
      <vt:lpstr>Calibri</vt:lpstr>
      <vt:lpstr>Helvetica Neue</vt:lpstr>
      <vt:lpstr>Calibri</vt:lpstr>
      <vt:lpstr>Times New Roman</vt:lpstr>
      <vt:lpstr>Microsoft YaHei</vt:lpstr>
      <vt:lpstr>汉仪旗黑</vt:lpstr>
      <vt:lpstr>Arial Unicode MS</vt:lpstr>
      <vt:lpstr>宋体-简</vt:lpstr>
      <vt:lpstr>2_USE THIS</vt:lpstr>
      <vt:lpstr>BEST BUY | TARGET COMPANY PROFILE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Fencl</dc:creator>
  <cp:lastModifiedBy>Fi kri</cp:lastModifiedBy>
  <cp:revision>950</cp:revision>
  <cp:lastPrinted>2025-01-16T09:40:41Z</cp:lastPrinted>
  <dcterms:created xsi:type="dcterms:W3CDTF">2025-01-16T09:40:41Z</dcterms:created>
  <dcterms:modified xsi:type="dcterms:W3CDTF">2025-01-16T09:40:41Z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1033-5.7.1.8093</vt:lpwstr>
  </property>
</Properties>
</file>