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trictFirstAndLastChars="0" saveSubsetFonts="1" autoCompressPictures="0">
  <p:sldMasterIdLst>
    <p:sldMasterId id="2147488462" r:id="rId1"/>
    <p:sldMasterId id="2147488464" r:id="rId2"/>
    <p:sldMasterId id="2147488473" r:id="rId3"/>
  </p:sldMasterIdLst>
  <p:notesMasterIdLst>
    <p:notesMasterId r:id="rId5"/>
  </p:notesMasterIdLst>
  <p:handoutMasterIdLst>
    <p:handoutMasterId r:id="rId6"/>
  </p:handoutMasterIdLst>
  <p:sldIdLst>
    <p:sldId id="636" r:id="rId4"/>
  </p:sldIdLst>
  <p:sldSz cx="10369550" cy="7251700"/>
  <p:notesSz cx="6797675" cy="9928225"/>
  <p:custDataLst>
    <p:tags r:id="rId7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69" userDrawn="1">
          <p15:clr>
            <a:srgbClr val="A4A3A4"/>
          </p15:clr>
        </p15:guide>
        <p15:guide id="2" orient="horz" pos="3737" userDrawn="1">
          <p15:clr>
            <a:srgbClr val="A4A3A4"/>
          </p15:clr>
        </p15:guide>
        <p15:guide id="3" orient="horz" pos="741" userDrawn="1">
          <p15:clr>
            <a:srgbClr val="A4A3A4"/>
          </p15:clr>
        </p15:guide>
        <p15:guide id="4" orient="horz" pos="4213" userDrawn="1">
          <p15:clr>
            <a:srgbClr val="A4A3A4"/>
          </p15:clr>
        </p15:guide>
        <p15:guide id="5" pos="6282" userDrawn="1">
          <p15:clr>
            <a:srgbClr val="A4A3A4"/>
          </p15:clr>
        </p15:guide>
        <p15:guide id="6" pos="1724" userDrawn="1">
          <p15:clr>
            <a:srgbClr val="A4A3A4"/>
          </p15:clr>
        </p15:guide>
        <p15:guide id="7" pos="250" userDrawn="1">
          <p15:clr>
            <a:srgbClr val="A4A3A4"/>
          </p15:clr>
        </p15:guide>
        <p15:guide id="8" pos="1542" userDrawn="1">
          <p15:clr>
            <a:srgbClr val="A4A3A4"/>
          </p15:clr>
        </p15:guide>
        <p15:guide id="9" pos="32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466B"/>
    <a:srgbClr val="4F81BD"/>
    <a:srgbClr val="1F497D"/>
    <a:srgbClr val="C6D9F1"/>
    <a:srgbClr val="BFBFBF"/>
    <a:srgbClr val="FFC5C9"/>
    <a:srgbClr val="4988D7"/>
    <a:srgbClr val="F3F7E6"/>
    <a:srgbClr val="FFCCCC"/>
    <a:srgbClr val="194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7" autoAdjust="0"/>
    <p:restoredTop sz="94689" autoAdjust="0"/>
  </p:normalViewPr>
  <p:slideViewPr>
    <p:cSldViewPr showGuides="1">
      <p:cViewPr>
        <p:scale>
          <a:sx n="66" d="100"/>
          <a:sy n="66" d="100"/>
        </p:scale>
        <p:origin x="1982" y="216"/>
      </p:cViewPr>
      <p:guideLst>
        <p:guide orient="horz" pos="469"/>
        <p:guide orient="horz" pos="3737"/>
        <p:guide orient="horz" pos="741"/>
        <p:guide orient="horz" pos="4213"/>
        <p:guide pos="6282"/>
        <p:guide pos="1724"/>
        <p:guide pos="250"/>
        <p:guide pos="1542"/>
        <p:guide pos="32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2" d="100"/>
          <a:sy n="72" d="100"/>
        </p:scale>
        <p:origin x="-3258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2143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2" tIns="0" rIns="19382" bIns="0" numCol="1" anchor="t" anchorCtr="0" compatLnSpc="1">
            <a:prstTxWarp prst="textNoShape">
              <a:avLst/>
            </a:prstTxWarp>
          </a:bodyPr>
          <a:lstStyle>
            <a:lvl1pPr algn="l" defTabSz="930360">
              <a:spcBef>
                <a:spcPct val="0"/>
              </a:spcBef>
              <a:defRPr sz="1000" b="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2" tIns="0" rIns="19382" bIns="0" numCol="1" anchor="t" anchorCtr="0" compatLnSpc="1">
            <a:prstTxWarp prst="textNoShape">
              <a:avLst/>
            </a:prstTxWarp>
          </a:bodyPr>
          <a:lstStyle>
            <a:lvl1pPr algn="r" defTabSz="930360">
              <a:spcBef>
                <a:spcPct val="0"/>
              </a:spcBef>
              <a:defRPr sz="1000" b="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7713" y="752475"/>
            <a:ext cx="5302250" cy="3708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6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76" tIns="46838" rIns="93676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9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2" tIns="0" rIns="19382" bIns="0" numCol="1" anchor="b" anchorCtr="0" compatLnSpc="1">
            <a:prstTxWarp prst="textNoShape">
              <a:avLst/>
            </a:prstTxWarp>
          </a:bodyPr>
          <a:lstStyle>
            <a:lvl1pPr algn="l" defTabSz="930360">
              <a:spcBef>
                <a:spcPct val="0"/>
              </a:spcBef>
              <a:defRPr sz="1000" b="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9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2" tIns="0" rIns="19382" bIns="0" numCol="1" anchor="b" anchorCtr="0" compatLnSpc="1">
            <a:prstTxWarp prst="textNoShape">
              <a:avLst/>
            </a:prstTxWarp>
          </a:bodyPr>
          <a:lstStyle>
            <a:lvl1pPr algn="r" defTabSz="930180">
              <a:defRPr sz="10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94BECC-0DD7-44DD-85D8-680FC2922F0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17859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744563"/>
            <a:ext cx="95408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743199" y="1304923"/>
            <a:ext cx="7210425" cy="529437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11480" y="1304923"/>
            <a:ext cx="2021681" cy="5295901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38201171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744563"/>
            <a:ext cx="95408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743199" y="1304923"/>
            <a:ext cx="7210425" cy="529437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11480" y="1304923"/>
            <a:ext cx="2021681" cy="5295901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30654476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369550" cy="7251700"/>
          </a:xfrm>
          <a:prstGeom prst="rect">
            <a:avLst/>
          </a:prstGeom>
        </p:spPr>
      </p:pic>
      <p:sp>
        <p:nvSpPr>
          <p:cNvPr id="24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chemeClr val="tx1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76767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+mn-lt"/>
              <a:ea typeface="SimHei"/>
            </a:endParaRPr>
          </a:p>
        </p:txBody>
      </p:sp>
      <p:pic>
        <p:nvPicPr>
          <p:cNvPr id="13" name="HSBC Masterbrand RGBB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6681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"/>
            <a:ext cx="10369550" cy="7249542"/>
          </a:xfrm>
          <a:prstGeom prst="rect">
            <a:avLst/>
          </a:prstGeom>
        </p:spPr>
      </p:pic>
      <p:sp>
        <p:nvSpPr>
          <p:cNvPr id="2" name="Footer Placehold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 flipH="1">
            <a:off x="2145470" y="6287862"/>
            <a:ext cx="1" cy="6941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9089" y="1781873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spcBef>
                <a:spcPct val="20000"/>
              </a:spcBef>
              <a:defRPr lang="en-US" sz="1200" b="1" kern="1200" dirty="0" smtClean="0">
                <a:solidFill>
                  <a:schemeClr val="tx1"/>
                </a:solidFill>
                <a:latin typeface="+mj-lt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9089" y="2130419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>
              <a:defRPr lang="en-US" sz="1200" b="1" kern="1200" dirty="0" smtClean="0">
                <a:solidFill>
                  <a:schemeClr val="tx1"/>
                </a:solidFill>
                <a:latin typeface="+mj-lt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ClrTx/>
              <a:buFontTx/>
              <a:buNone/>
              <a:defRPr sz="2600" smtClean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409089" y="415436"/>
            <a:ext cx="9537192" cy="400110"/>
          </a:xfrm>
          <a:prstGeom prst="rect">
            <a:avLst/>
          </a:prstGeom>
        </p:spPr>
        <p:txBody>
          <a:bodyPr wrap="square" bIns="0">
            <a:noAutofit/>
          </a:bodyPr>
          <a:lstStyle>
            <a:lvl1pPr>
              <a:lnSpc>
                <a:spcPct val="100000"/>
              </a:lnSpc>
              <a:defRPr sz="2600" b="1" smtClean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HSBC Masterbrand RGBB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2" name="HSBC Masterbrand RGBW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3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7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8642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369550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rgbClr val="FFFFFF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+mn-lt"/>
              <a:ea typeface="SimHei"/>
            </a:endParaRPr>
          </a:p>
        </p:txBody>
      </p:sp>
      <p:pic>
        <p:nvPicPr>
          <p:cNvPr id="13" name="HSBC Masterbrand RGBB" hidden="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2484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369550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>
              <a:defRPr lang="en-GB" sz="2600" b="1" noProof="0" dirty="0" smtClean="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 defTabSz="1165225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+mn-lt"/>
              <a:ea typeface="SimHei"/>
            </a:endParaRPr>
          </a:p>
        </p:txBody>
      </p:sp>
      <p:pic>
        <p:nvPicPr>
          <p:cNvPr id="13" name="HSBC Masterbrand RGBB" hidden="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6195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369549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>
              <a:defRPr lang="en-GB" sz="2600" b="1" noProof="0" dirty="0" smtClean="0">
                <a:solidFill>
                  <a:srgbClr val="FFFFFF"/>
                </a:solidFill>
                <a:latin typeface="+mj-lt"/>
                <a:cs typeface="+mj-cs"/>
              </a:defRPr>
            </a:lvl1pPr>
          </a:lstStyle>
          <a:p>
            <a:pPr lvl="0" defTabSz="1165225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+mn-lt"/>
              <a:ea typeface="SimHei"/>
            </a:endParaRPr>
          </a:p>
        </p:txBody>
      </p:sp>
      <p:pic>
        <p:nvPicPr>
          <p:cNvPr id="13" name="HSBC Masterbrand RGBB" hidden="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100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369550" cy="7251700"/>
          </a:xfrm>
          <a:prstGeom prst="rect">
            <a:avLst/>
          </a:prstGeom>
        </p:spPr>
      </p:pic>
      <p:sp>
        <p:nvSpPr>
          <p:cNvPr id="24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chemeClr val="tx1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76767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+mn-lt"/>
              <a:ea typeface="SimHei"/>
            </a:endParaRPr>
          </a:p>
        </p:txBody>
      </p:sp>
      <p:pic>
        <p:nvPicPr>
          <p:cNvPr id="13" name="HSBC Masterbrand RGBB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721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369549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chemeClr val="tx1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+mn-lt"/>
              <a:ea typeface="SimHei"/>
            </a:endParaRPr>
          </a:p>
        </p:txBody>
      </p:sp>
      <p:pic>
        <p:nvPicPr>
          <p:cNvPr id="14" name="HSBC Masterbrand RGBB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RGBW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7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3017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744563"/>
            <a:ext cx="95408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11480" y="1304923"/>
            <a:ext cx="9534525" cy="529437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951519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spect="1" noChangeArrowheads="1" noTextEdit="1"/>
          </p:cNvSpPr>
          <p:nvPr userDrawn="1"/>
        </p:nvSpPr>
        <p:spPr bwMode="auto">
          <a:xfrm>
            <a:off x="4027488" y="3019425"/>
            <a:ext cx="2314575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877016" y="2476497"/>
            <a:ext cx="4615518" cy="2298700"/>
            <a:chOff x="4433888" y="3424238"/>
            <a:chExt cx="809625" cy="403225"/>
          </a:xfrm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635501" y="3424238"/>
              <a:ext cx="404813" cy="403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040313" y="3424238"/>
              <a:ext cx="203200" cy="403225"/>
            </a:xfrm>
            <a:custGeom>
              <a:avLst/>
              <a:gdLst>
                <a:gd name="T0" fmla="*/ 128 w 128"/>
                <a:gd name="T1" fmla="*/ 127 h 254"/>
                <a:gd name="T2" fmla="*/ 0 w 128"/>
                <a:gd name="T3" fmla="*/ 0 h 254"/>
                <a:gd name="T4" fmla="*/ 0 w 128"/>
                <a:gd name="T5" fmla="*/ 254 h 254"/>
                <a:gd name="T6" fmla="*/ 128 w 128"/>
                <a:gd name="T7" fmla="*/ 12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254">
                  <a:moveTo>
                    <a:pt x="128" y="127"/>
                  </a:moveTo>
                  <a:lnTo>
                    <a:pt x="0" y="0"/>
                  </a:lnTo>
                  <a:lnTo>
                    <a:pt x="0" y="254"/>
                  </a:lnTo>
                  <a:lnTo>
                    <a:pt x="128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4635501" y="3424238"/>
              <a:ext cx="404813" cy="201613"/>
            </a:xfrm>
            <a:custGeom>
              <a:avLst/>
              <a:gdLst>
                <a:gd name="T0" fmla="*/ 128 w 255"/>
                <a:gd name="T1" fmla="*/ 127 h 127"/>
                <a:gd name="T2" fmla="*/ 255 w 255"/>
                <a:gd name="T3" fmla="*/ 0 h 127"/>
                <a:gd name="T4" fmla="*/ 0 w 255"/>
                <a:gd name="T5" fmla="*/ 0 h 127"/>
                <a:gd name="T6" fmla="*/ 128 w 255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7">
                  <a:moveTo>
                    <a:pt x="128" y="127"/>
                  </a:moveTo>
                  <a:lnTo>
                    <a:pt x="255" y="0"/>
                  </a:lnTo>
                  <a:lnTo>
                    <a:pt x="0" y="0"/>
                  </a:lnTo>
                  <a:lnTo>
                    <a:pt x="128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4433888" y="3424238"/>
              <a:ext cx="201613" cy="403225"/>
            </a:xfrm>
            <a:custGeom>
              <a:avLst/>
              <a:gdLst>
                <a:gd name="T0" fmla="*/ 0 w 127"/>
                <a:gd name="T1" fmla="*/ 127 h 254"/>
                <a:gd name="T2" fmla="*/ 127 w 127"/>
                <a:gd name="T3" fmla="*/ 254 h 254"/>
                <a:gd name="T4" fmla="*/ 127 w 127"/>
                <a:gd name="T5" fmla="*/ 0 h 254"/>
                <a:gd name="T6" fmla="*/ 0 w 127"/>
                <a:gd name="T7" fmla="*/ 12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254">
                  <a:moveTo>
                    <a:pt x="0" y="127"/>
                  </a:moveTo>
                  <a:lnTo>
                    <a:pt x="127" y="254"/>
                  </a:lnTo>
                  <a:lnTo>
                    <a:pt x="127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4635501" y="3625850"/>
              <a:ext cx="404813" cy="201613"/>
            </a:xfrm>
            <a:custGeom>
              <a:avLst/>
              <a:gdLst>
                <a:gd name="T0" fmla="*/ 128 w 255"/>
                <a:gd name="T1" fmla="*/ 0 h 127"/>
                <a:gd name="T2" fmla="*/ 0 w 255"/>
                <a:gd name="T3" fmla="*/ 127 h 127"/>
                <a:gd name="T4" fmla="*/ 255 w 255"/>
                <a:gd name="T5" fmla="*/ 127 h 127"/>
                <a:gd name="T6" fmla="*/ 128 w 255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7">
                  <a:moveTo>
                    <a:pt x="128" y="0"/>
                  </a:moveTo>
                  <a:lnTo>
                    <a:pt x="0" y="127"/>
                  </a:lnTo>
                  <a:lnTo>
                    <a:pt x="255" y="127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/>
          <p:cNvSpPr/>
          <p:nvPr userDrawn="1"/>
        </p:nvSpPr>
        <p:spPr bwMode="auto">
          <a:xfrm>
            <a:off x="5048250" y="6667500"/>
            <a:ext cx="257175" cy="23812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418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C8AD878-D758-4F26-9B66-359AC5C5E6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67710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7" imgH="307" progId="TCLayout.ActiveDocument.1">
                  <p:embed/>
                </p:oleObj>
              </mc:Choice>
              <mc:Fallback>
                <p:oleObj name="think-cell Slide" r:id="rId4" imgW="307" imgH="30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" name="Message line"/>
          <p:cNvSpPr>
            <a:spLocks noChangeShapeType="1"/>
          </p:cNvSpPr>
          <p:nvPr/>
        </p:nvSpPr>
        <p:spPr bwMode="gray">
          <a:xfrm>
            <a:off x="2592324" y="1321819"/>
            <a:ext cx="0" cy="5276088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/>
            <a:endParaRPr lang="en-GB" altLang="zh-TW" baseline="0" dirty="0">
              <a:latin typeface="Arial" panose="020B0604020202020204" pitchFamily="34" charset="0"/>
              <a:ea typeface="SimHei"/>
            </a:endParaRPr>
          </a:p>
        </p:txBody>
      </p:sp>
      <p:sp>
        <p:nvSpPr>
          <p:cNvPr id="1420" name="Slide number"/>
          <p:cNvSpPr>
            <a:spLocks noChangeArrowheads="1"/>
          </p:cNvSpPr>
          <p:nvPr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Arial" panose="020B0604020202020204" pitchFamily="34" charset="0"/>
                <a:ea typeface="SimHei"/>
              </a:rPr>
              <a:pPr algn="ctr" defTabSz="9017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Arial" panose="020B0604020202020204" pitchFamily="34" charset="0"/>
              <a:ea typeface="SimHei"/>
            </a:endParaRPr>
          </a:p>
        </p:txBody>
      </p:sp>
      <p:sp>
        <p:nvSpPr>
          <p:cNvPr id="2249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412750" y="415436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altLang="zh-TW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7638825" y="6710140"/>
            <a:ext cx="2314800" cy="17373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altLang="zh-TW" sz="1000" b="0" i="0" kern="1200" smtClean="0">
                <a:solidFill>
                  <a:srgbClr val="D7D8D6"/>
                </a:solidFill>
                <a:latin typeface="Arial" panose="020B0604020202020204" pitchFamily="34" charset="0"/>
                <a:ea typeface="SimHei"/>
                <a:cs typeface="Arial" charset="0"/>
              </a:defRPr>
            </a:lvl1pPr>
          </a:lstStyle>
          <a:p>
            <a:endParaRPr lang="en-GB" dirty="0"/>
          </a:p>
        </p:txBody>
      </p:sp>
      <p:grpSp>
        <p:nvGrpSpPr>
          <p:cNvPr id="14" name="Background grid" hidden="1"/>
          <p:cNvGrpSpPr/>
          <p:nvPr userDrawn="1"/>
        </p:nvGrpSpPr>
        <p:grpSpPr>
          <a:xfrm>
            <a:off x="419100" y="439737"/>
            <a:ext cx="9537699" cy="6161088"/>
            <a:chOff x="419100" y="439737"/>
            <a:chExt cx="9537699" cy="6161088"/>
          </a:xfrm>
        </p:grpSpPr>
        <p:sp>
          <p:nvSpPr>
            <p:cNvPr id="15" name="Rectangle 208" hidden="1"/>
            <p:cNvSpPr>
              <a:spLocks noChangeArrowheads="1"/>
            </p:cNvSpPr>
            <p:nvPr userDrawn="1"/>
          </p:nvSpPr>
          <p:spPr bwMode="auto">
            <a:xfrm>
              <a:off x="419100" y="1333501"/>
              <a:ext cx="2022347" cy="5267324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6" name="Group 15" hidden="1"/>
            <p:cNvGrpSpPr/>
            <p:nvPr userDrawn="1"/>
          </p:nvGrpSpPr>
          <p:grpSpPr>
            <a:xfrm>
              <a:off x="2743200" y="1333501"/>
              <a:ext cx="7208708" cy="5267324"/>
              <a:chOff x="2743200" y="1333501"/>
              <a:chExt cx="7208708" cy="5267324"/>
            </a:xfrm>
          </p:grpSpPr>
          <p:sp>
            <p:nvSpPr>
              <p:cNvPr id="26" name="Rectangle 204" hidden="1"/>
              <p:cNvSpPr>
                <a:spLocks noChangeArrowheads="1"/>
              </p:cNvSpPr>
              <p:nvPr userDrawn="1"/>
            </p:nvSpPr>
            <p:spPr bwMode="auto">
              <a:xfrm>
                <a:off x="2743200" y="1333501"/>
                <a:ext cx="3509454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06" hidden="1"/>
              <p:cNvSpPr>
                <a:spLocks noChangeArrowheads="1"/>
              </p:cNvSpPr>
              <p:nvPr userDrawn="1"/>
            </p:nvSpPr>
            <p:spPr bwMode="auto">
              <a:xfrm>
                <a:off x="2743200" y="4059936"/>
                <a:ext cx="3509454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23" hidden="1"/>
              <p:cNvSpPr>
                <a:spLocks noChangeArrowheads="1"/>
              </p:cNvSpPr>
              <p:nvPr userDrawn="1"/>
            </p:nvSpPr>
            <p:spPr bwMode="auto">
              <a:xfrm>
                <a:off x="6435533" y="1333501"/>
                <a:ext cx="3516375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224" hidden="1"/>
              <p:cNvSpPr>
                <a:spLocks noChangeArrowheads="1"/>
              </p:cNvSpPr>
              <p:nvPr userDrawn="1"/>
            </p:nvSpPr>
            <p:spPr bwMode="auto">
              <a:xfrm>
                <a:off x="6435533" y="4059936"/>
                <a:ext cx="3516375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5" name="Rectangle 446" hidden="1"/>
            <p:cNvSpPr>
              <a:spLocks noChangeArrowheads="1"/>
            </p:cNvSpPr>
            <p:nvPr/>
          </p:nvSpPr>
          <p:spPr bwMode="auto">
            <a:xfrm>
              <a:off x="8805991" y="439737"/>
              <a:ext cx="1150808" cy="57626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>
              <a:lvl1pPr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lnSpc>
                  <a:spcPts val="700"/>
                </a:lnSpc>
                <a:defRPr/>
              </a:pPr>
              <a:r>
                <a:rPr lang="en-GB" altLang="en-US" sz="800" b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Third party logo</a:t>
              </a:r>
            </a:p>
          </p:txBody>
        </p:sp>
      </p:grpSp>
      <p:sp>
        <p:nvSpPr>
          <p:cNvPr id="2" name="MSIPCMContentMarking" descr="{&quot;HashCode&quot;:-805422396,&quot;Placement&quot;:&quot;Footer&quot;,&quot;Top&quot;:550.343,&quot;Left&quot;:383.010162,&quot;SlideWidth&quot;:816,&quot;SlideHeight&quot;:571}"/>
          <p:cNvSpPr txBox="1"/>
          <p:nvPr userDrawn="1"/>
        </p:nvSpPr>
        <p:spPr>
          <a:xfrm>
            <a:off x="4864229" y="6989356"/>
            <a:ext cx="6410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73651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463" r:id="rId1"/>
  </p:sldLayoutIdLst>
  <p:hf sldNum="0" hdr="0" dt="0"/>
  <p:txStyles>
    <p:titleStyle>
      <a:lvl1pPr algn="l" defTabSz="1165225" rtl="0" eaLnBrk="0" fontAlgn="base" hangingPunct="1">
        <a:lnSpc>
          <a:spcPct val="90000"/>
        </a:lnSpc>
        <a:spcBef>
          <a:spcPct val="0"/>
        </a:spcBef>
        <a:spcAft>
          <a:spcPct val="0"/>
        </a:spcAft>
        <a:defRPr sz="1800" b="1" baseline="0">
          <a:solidFill>
            <a:schemeClr val="tx1"/>
          </a:solidFill>
          <a:latin typeface="Arial" panose="020B0604020202020204" pitchFamily="34" charset="0"/>
          <a:ea typeface="SimHei"/>
          <a:cs typeface="Arial" charset="0"/>
        </a:defRPr>
      </a:lvl1pPr>
      <a:lvl2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44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716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88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0" marR="0" indent="0" algn="l" defTabSz="901700" rtl="0" eaLnBrk="1" fontAlgn="base" latinLnBrk="0" hangingPunct="1">
        <a:lnSpc>
          <a:spcPct val="100000"/>
        </a:lnSpc>
        <a:spcBef>
          <a:spcPts val="200"/>
        </a:spcBef>
        <a:spcAft>
          <a:spcPct val="0"/>
        </a:spcAft>
        <a:buClr>
          <a:schemeClr val="tx2"/>
        </a:buClr>
        <a:buSzTx/>
        <a:buFont typeface="Symbol" pitchFamily="18" charset="2"/>
        <a:buNone/>
        <a:tabLst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1pPr>
      <a:lvl2pPr marL="2286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SzPct val="90000"/>
        <a:buFont typeface="Wingdings" panose="05000000000000000000" pitchFamily="2" charset="2"/>
        <a:buChar char=""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2pPr>
      <a:lvl3pPr marL="4572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Wingdings 2" panose="05020102010507070707" pitchFamily="18" charset="2"/>
        <a:buChar char=""/>
        <a:defRPr lang="en-US" altLang="zh-TW" sz="1200" baseline="0" smtClean="0">
          <a:solidFill>
            <a:schemeClr val="tx1"/>
          </a:solidFill>
          <a:latin typeface="+mn-lt"/>
          <a:ea typeface="SimHei"/>
          <a:cs typeface="+mn-cs"/>
        </a:defRPr>
      </a:lvl3pPr>
      <a:lvl4pPr marL="6858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US" altLang="zh-TW" sz="1000" baseline="0" smtClean="0">
          <a:solidFill>
            <a:schemeClr val="tx1"/>
          </a:solidFill>
          <a:latin typeface="+mn-lt"/>
          <a:ea typeface="SimHei"/>
          <a:cs typeface="+mn-cs"/>
        </a:defRPr>
      </a:lvl4pPr>
      <a:lvl5pPr marL="9144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GB" altLang="zh-TW" sz="900" dirty="0">
          <a:solidFill>
            <a:schemeClr val="tx1"/>
          </a:solidFill>
          <a:latin typeface="+mn-lt"/>
          <a:ea typeface="SimHei"/>
          <a:cs typeface="+mn-cs"/>
        </a:defRPr>
      </a:lvl5pPr>
      <a:lvl6pPr marL="15446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20018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90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162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7253C60-30C6-485D-A979-EB20660FA9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9216189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07" imgH="307" progId="TCLayout.ActiveDocument.1">
                  <p:embed/>
                </p:oleObj>
              </mc:Choice>
              <mc:Fallback>
                <p:oleObj name="think-cell Slide" r:id="rId11" imgW="307" imgH="30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Slide number"/>
          <p:cNvSpPr>
            <a:spLocks noChangeArrowheads="1"/>
          </p:cNvSpPr>
          <p:nvPr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rgbClr val="252525"/>
                </a:solidFill>
                <a:latin typeface="Arial" panose="020B0604020202020204" pitchFamily="34" charset="0"/>
                <a:ea typeface="SimHei"/>
              </a:rPr>
              <a:pPr algn="ctr" defTabSz="9017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rgbClr val="252525"/>
              </a:solidFill>
              <a:latin typeface="Arial" panose="020B0604020202020204" pitchFamily="34" charset="0"/>
              <a:ea typeface="SimHei"/>
            </a:endParaRPr>
          </a:p>
        </p:txBody>
      </p:sp>
      <p:sp>
        <p:nvSpPr>
          <p:cNvPr id="26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412749" y="415436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altLang="zh-TW" dirty="0"/>
              <a:t>Click to edit Master title style</a:t>
            </a: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7638825" y="6712330"/>
            <a:ext cx="2314800" cy="1692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altLang="zh-TW" sz="1000" b="0" i="0" kern="1200" smtClean="0">
                <a:solidFill>
                  <a:srgbClr val="D7D8D6"/>
                </a:solidFill>
                <a:latin typeface="Arial" panose="020B0604020202020204" pitchFamily="34" charset="0"/>
                <a:ea typeface="SimHei"/>
                <a:cs typeface="Arial" charset="0"/>
              </a:defRPr>
            </a:lvl1pPr>
          </a:lstStyle>
          <a:p>
            <a:endParaRPr lang="en-GB" dirty="0"/>
          </a:p>
        </p:txBody>
      </p:sp>
      <p:grpSp>
        <p:nvGrpSpPr>
          <p:cNvPr id="11" name="Background grid" hidden="1"/>
          <p:cNvGrpSpPr/>
          <p:nvPr userDrawn="1"/>
        </p:nvGrpSpPr>
        <p:grpSpPr>
          <a:xfrm>
            <a:off x="419101" y="439737"/>
            <a:ext cx="9537698" cy="6161088"/>
            <a:chOff x="419101" y="439737"/>
            <a:chExt cx="9537698" cy="6161088"/>
          </a:xfrm>
        </p:grpSpPr>
        <p:sp>
          <p:nvSpPr>
            <p:cNvPr id="12" name="Rectangle 446" hidden="1"/>
            <p:cNvSpPr>
              <a:spLocks noChangeArrowheads="1"/>
            </p:cNvSpPr>
            <p:nvPr/>
          </p:nvSpPr>
          <p:spPr bwMode="auto">
            <a:xfrm>
              <a:off x="8805991" y="439737"/>
              <a:ext cx="1150808" cy="57626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>
              <a:lvl1pPr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lnSpc>
                  <a:spcPts val="700"/>
                </a:lnSpc>
                <a:defRPr/>
              </a:pPr>
              <a:r>
                <a:rPr lang="en-GB" altLang="en-US" sz="800" b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Third party logo</a:t>
              </a:r>
            </a:p>
          </p:txBody>
        </p:sp>
        <p:sp>
          <p:nvSpPr>
            <p:cNvPr id="13" name="Rectangle 204" hidden="1"/>
            <p:cNvSpPr>
              <a:spLocks noChangeArrowheads="1"/>
            </p:cNvSpPr>
            <p:nvPr userDrawn="1"/>
          </p:nvSpPr>
          <p:spPr bwMode="auto">
            <a:xfrm>
              <a:off x="419101" y="1333501"/>
              <a:ext cx="4673509" cy="2543555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" name="Rectangle 206" hidden="1"/>
            <p:cNvSpPr>
              <a:spLocks noChangeArrowheads="1"/>
            </p:cNvSpPr>
            <p:nvPr userDrawn="1"/>
          </p:nvSpPr>
          <p:spPr bwMode="auto">
            <a:xfrm>
              <a:off x="419101" y="4059936"/>
              <a:ext cx="4673509" cy="2540889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223" hidden="1"/>
            <p:cNvSpPr>
              <a:spLocks noChangeArrowheads="1"/>
            </p:cNvSpPr>
            <p:nvPr userDrawn="1"/>
          </p:nvSpPr>
          <p:spPr bwMode="auto">
            <a:xfrm>
              <a:off x="5280548" y="1333501"/>
              <a:ext cx="4671361" cy="2543555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" name="Rectangle 224" hidden="1"/>
            <p:cNvSpPr>
              <a:spLocks noChangeArrowheads="1"/>
            </p:cNvSpPr>
            <p:nvPr userDrawn="1"/>
          </p:nvSpPr>
          <p:spPr bwMode="auto">
            <a:xfrm>
              <a:off x="5280548" y="4059936"/>
              <a:ext cx="4671361" cy="2540889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MSIPCMContentMarking" descr="{&quot;HashCode&quot;:-805422396,&quot;Placement&quot;:&quot;Footer&quot;,&quot;Top&quot;:550.343,&quot;Left&quot;:383.010162,&quot;SlideWidth&quot;:816,&quot;SlideHeight&quot;:571}"/>
          <p:cNvSpPr txBox="1"/>
          <p:nvPr userDrawn="1"/>
        </p:nvSpPr>
        <p:spPr>
          <a:xfrm>
            <a:off x="4864229" y="6989356"/>
            <a:ext cx="6410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14542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465" r:id="rId1"/>
    <p:sldLayoutId id="2147488466" r:id="rId2"/>
    <p:sldLayoutId id="2147488467" r:id="rId3"/>
    <p:sldLayoutId id="2147488468" r:id="rId4"/>
    <p:sldLayoutId id="2147488469" r:id="rId5"/>
    <p:sldLayoutId id="2147488470" r:id="rId6"/>
    <p:sldLayoutId id="2147488471" r:id="rId7"/>
    <p:sldLayoutId id="2147488472" r:id="rId8"/>
  </p:sldLayoutIdLst>
  <p:hf sldNum="0" hdr="0" dt="0"/>
  <p:txStyles>
    <p:titleStyle>
      <a:lvl1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 baseline="0">
          <a:solidFill>
            <a:schemeClr val="tx1"/>
          </a:solidFill>
          <a:latin typeface="Arial" panose="020B0604020202020204" pitchFamily="34" charset="0"/>
          <a:ea typeface="SimHei"/>
          <a:cs typeface="+mj-cs"/>
        </a:defRPr>
      </a:lvl1pPr>
      <a:lvl2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0" indent="0" algn="l" defTabSz="901700" rtl="0" eaLnBrk="0" fontAlgn="base" hangingPunct="0">
        <a:spcBef>
          <a:spcPts val="200"/>
        </a:spcBef>
        <a:spcAft>
          <a:spcPct val="0"/>
        </a:spcAft>
        <a:buClr>
          <a:schemeClr val="tx2"/>
        </a:buClr>
        <a:buFont typeface="Symbol" pitchFamily="18" charset="2"/>
        <a:buNone/>
        <a:defRPr lang="en-GB" altLang="zh-TW" sz="1400" baseline="0" dirty="0" smtClean="0">
          <a:solidFill>
            <a:schemeClr val="tx1"/>
          </a:solidFill>
          <a:latin typeface="+mn-lt"/>
          <a:ea typeface="SimHei"/>
          <a:cs typeface="+mn-cs"/>
        </a:defRPr>
      </a:lvl1pPr>
      <a:lvl2pPr marL="228600" indent="-228600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u"/>
        <a:defRPr lang="en-GB" altLang="zh-TW" sz="1400" baseline="0" dirty="0" smtClean="0">
          <a:solidFill>
            <a:schemeClr val="tx1"/>
          </a:solidFill>
          <a:latin typeface="+mn-lt"/>
          <a:ea typeface="SimHei"/>
          <a:cs typeface="+mn-cs"/>
        </a:defRPr>
      </a:lvl2pPr>
      <a:lvl3pPr marL="461963" indent="-233363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"/>
        <a:defRPr lang="en-GB" altLang="zh-TW" sz="1200" baseline="0" dirty="0" smtClean="0">
          <a:solidFill>
            <a:schemeClr val="tx1"/>
          </a:solidFill>
          <a:latin typeface="+mn-lt"/>
          <a:ea typeface="SimHei"/>
          <a:cs typeface="+mn-cs"/>
        </a:defRPr>
      </a:lvl3pPr>
      <a:lvl4pPr marL="684213" indent="-222250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Helvetica Neue for HSBC Lt" panose="020B0404020202020204" pitchFamily="34" charset="0"/>
        <a:buChar char="–"/>
        <a:defRPr lang="en-GB" altLang="zh-TW" sz="1000" baseline="0" dirty="0" smtClean="0">
          <a:solidFill>
            <a:schemeClr val="tx1"/>
          </a:solidFill>
          <a:latin typeface="+mn-lt"/>
          <a:ea typeface="SimHei"/>
          <a:cs typeface="+mn-cs"/>
        </a:defRPr>
      </a:lvl4pPr>
      <a:lvl5pPr marL="914400" indent="-230188" algn="l" defTabSz="1165225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Helvetica Neue for HSBC Lt" panose="020B0404020202020204" pitchFamily="34" charset="0"/>
        <a:buChar char="–"/>
        <a:defRPr lang="en-GB" altLang="zh-TW" sz="900" dirty="0">
          <a:solidFill>
            <a:schemeClr val="tx1"/>
          </a:solidFill>
          <a:latin typeface="+mn-lt"/>
          <a:ea typeface="SimHei"/>
          <a:cs typeface="+mn-cs"/>
        </a:defRPr>
      </a:lvl5pPr>
      <a:lvl6pPr marL="15446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20018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90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162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88F8908-E370-4F71-A49B-3FE579487F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1630974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07" imgH="307" progId="TCLayout.ActiveDocument.1">
                  <p:embed/>
                </p:oleObj>
              </mc:Choice>
              <mc:Fallback>
                <p:oleObj name="think-cell Slide" r:id="rId5" imgW="307" imgH="30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9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412750" y="415436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altLang="zh-TW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7638825" y="6710140"/>
            <a:ext cx="2314800" cy="17373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altLang="zh-TW" sz="1000" b="0" i="0" kern="1200" smtClean="0">
                <a:solidFill>
                  <a:srgbClr val="D7D8D6"/>
                </a:solidFill>
                <a:latin typeface="Arial" panose="020B0604020202020204" pitchFamily="34" charset="0"/>
                <a:ea typeface="SimHei"/>
                <a:cs typeface="Arial" charset="0"/>
              </a:defRPr>
            </a:lvl1pPr>
          </a:lstStyle>
          <a:p>
            <a:endParaRPr lang="en-GB" dirty="0"/>
          </a:p>
        </p:txBody>
      </p:sp>
      <p:grpSp>
        <p:nvGrpSpPr>
          <p:cNvPr id="14" name="Background grid" hidden="1"/>
          <p:cNvGrpSpPr/>
          <p:nvPr userDrawn="1"/>
        </p:nvGrpSpPr>
        <p:grpSpPr>
          <a:xfrm>
            <a:off x="419100" y="439737"/>
            <a:ext cx="9537699" cy="6161088"/>
            <a:chOff x="419100" y="439737"/>
            <a:chExt cx="9537699" cy="6161088"/>
          </a:xfrm>
        </p:grpSpPr>
        <p:sp>
          <p:nvSpPr>
            <p:cNvPr id="15" name="Rectangle 208" hidden="1"/>
            <p:cNvSpPr>
              <a:spLocks noChangeArrowheads="1"/>
            </p:cNvSpPr>
            <p:nvPr userDrawn="1"/>
          </p:nvSpPr>
          <p:spPr bwMode="auto">
            <a:xfrm>
              <a:off x="419100" y="1333501"/>
              <a:ext cx="2022347" cy="5267324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6" name="Group 15" hidden="1"/>
            <p:cNvGrpSpPr/>
            <p:nvPr userDrawn="1"/>
          </p:nvGrpSpPr>
          <p:grpSpPr>
            <a:xfrm>
              <a:off x="2743200" y="1333501"/>
              <a:ext cx="7208708" cy="5267324"/>
              <a:chOff x="2743200" y="1333501"/>
              <a:chExt cx="7208708" cy="5267324"/>
            </a:xfrm>
          </p:grpSpPr>
          <p:sp>
            <p:nvSpPr>
              <p:cNvPr id="26" name="Rectangle 204" hidden="1"/>
              <p:cNvSpPr>
                <a:spLocks noChangeArrowheads="1"/>
              </p:cNvSpPr>
              <p:nvPr userDrawn="1"/>
            </p:nvSpPr>
            <p:spPr bwMode="auto">
              <a:xfrm>
                <a:off x="2743200" y="1333501"/>
                <a:ext cx="3509454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06" hidden="1"/>
              <p:cNvSpPr>
                <a:spLocks noChangeArrowheads="1"/>
              </p:cNvSpPr>
              <p:nvPr userDrawn="1"/>
            </p:nvSpPr>
            <p:spPr bwMode="auto">
              <a:xfrm>
                <a:off x="2743200" y="4059936"/>
                <a:ext cx="3509454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23" hidden="1"/>
              <p:cNvSpPr>
                <a:spLocks noChangeArrowheads="1"/>
              </p:cNvSpPr>
              <p:nvPr userDrawn="1"/>
            </p:nvSpPr>
            <p:spPr bwMode="auto">
              <a:xfrm>
                <a:off x="6435533" y="1333501"/>
                <a:ext cx="3516375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224" hidden="1"/>
              <p:cNvSpPr>
                <a:spLocks noChangeArrowheads="1"/>
              </p:cNvSpPr>
              <p:nvPr userDrawn="1"/>
            </p:nvSpPr>
            <p:spPr bwMode="auto">
              <a:xfrm>
                <a:off x="6435533" y="4059936"/>
                <a:ext cx="3516375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5" name="Rectangle 446" hidden="1"/>
            <p:cNvSpPr>
              <a:spLocks noChangeArrowheads="1"/>
            </p:cNvSpPr>
            <p:nvPr/>
          </p:nvSpPr>
          <p:spPr bwMode="auto">
            <a:xfrm>
              <a:off x="8805991" y="439737"/>
              <a:ext cx="1150808" cy="57626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>
              <a:lvl1pPr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lnSpc>
                  <a:spcPts val="700"/>
                </a:lnSpc>
                <a:defRPr/>
              </a:pPr>
              <a:r>
                <a:rPr lang="en-GB" altLang="en-US" sz="800" b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Third party logo</a:t>
              </a:r>
            </a:p>
          </p:txBody>
        </p:sp>
      </p:grpSp>
      <p:sp>
        <p:nvSpPr>
          <p:cNvPr id="2" name="MSIPCMContentMarking" descr="{&quot;HashCode&quot;:-805422396,&quot;Placement&quot;:&quot;Footer&quot;,&quot;Top&quot;:550.343,&quot;Left&quot;:383.010162,&quot;SlideWidth&quot;:816,&quot;SlideHeight&quot;:571}"/>
          <p:cNvSpPr txBox="1"/>
          <p:nvPr userDrawn="1"/>
        </p:nvSpPr>
        <p:spPr>
          <a:xfrm>
            <a:off x="4864229" y="6989356"/>
            <a:ext cx="6410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  <a:endParaRPr lang="en-GB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5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474" r:id="rId1"/>
    <p:sldLayoutId id="2147488475" r:id="rId2"/>
  </p:sldLayoutIdLst>
  <p:hf sldNum="0" hdr="0" dt="0"/>
  <p:txStyles>
    <p:titleStyle>
      <a:lvl1pPr algn="l" defTabSz="1165225" rtl="0" eaLnBrk="0" fontAlgn="base" hangingPunct="1">
        <a:lnSpc>
          <a:spcPct val="90000"/>
        </a:lnSpc>
        <a:spcBef>
          <a:spcPct val="0"/>
        </a:spcBef>
        <a:spcAft>
          <a:spcPct val="0"/>
        </a:spcAft>
        <a:defRPr sz="1800" b="1" baseline="0">
          <a:solidFill>
            <a:schemeClr val="tx1"/>
          </a:solidFill>
          <a:latin typeface="Arial" panose="020B0604020202020204" pitchFamily="34" charset="0"/>
          <a:ea typeface="SimHei"/>
          <a:cs typeface="Arial" charset="0"/>
        </a:defRPr>
      </a:lvl1pPr>
      <a:lvl2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44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716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88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0" marR="0" indent="0" algn="l" defTabSz="901700" rtl="0" eaLnBrk="1" fontAlgn="base" latinLnBrk="0" hangingPunct="1">
        <a:lnSpc>
          <a:spcPct val="100000"/>
        </a:lnSpc>
        <a:spcBef>
          <a:spcPts val="200"/>
        </a:spcBef>
        <a:spcAft>
          <a:spcPct val="0"/>
        </a:spcAft>
        <a:buClr>
          <a:schemeClr val="tx2"/>
        </a:buClr>
        <a:buSzTx/>
        <a:buFont typeface="Symbol" pitchFamily="18" charset="2"/>
        <a:buNone/>
        <a:tabLst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1pPr>
      <a:lvl2pPr marL="2286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SzPct val="90000"/>
        <a:buFont typeface="Wingdings" panose="05000000000000000000" pitchFamily="2" charset="2"/>
        <a:buChar char=""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2pPr>
      <a:lvl3pPr marL="4572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Wingdings 2" panose="05020102010507070707" pitchFamily="18" charset="2"/>
        <a:buChar char=""/>
        <a:defRPr lang="en-US" altLang="zh-TW" sz="1200" baseline="0" smtClean="0">
          <a:solidFill>
            <a:schemeClr val="tx1"/>
          </a:solidFill>
          <a:latin typeface="+mn-lt"/>
          <a:ea typeface="SimHei"/>
          <a:cs typeface="+mn-cs"/>
        </a:defRPr>
      </a:lvl3pPr>
      <a:lvl4pPr marL="6858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US" altLang="zh-TW" sz="1000" baseline="0" smtClean="0">
          <a:solidFill>
            <a:schemeClr val="tx1"/>
          </a:solidFill>
          <a:latin typeface="+mn-lt"/>
          <a:ea typeface="SimHei"/>
          <a:cs typeface="+mn-cs"/>
        </a:defRPr>
      </a:lvl4pPr>
      <a:lvl5pPr marL="9144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GB" altLang="zh-TW" sz="900" dirty="0">
          <a:solidFill>
            <a:schemeClr val="tx1"/>
          </a:solidFill>
          <a:latin typeface="+mn-lt"/>
          <a:ea typeface="SimHei"/>
          <a:cs typeface="+mn-cs"/>
        </a:defRPr>
      </a:lvl5pPr>
      <a:lvl6pPr marL="15446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20018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90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162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0">
          <p15:clr>
            <a:srgbClr val="DB0011"/>
          </p15:clr>
        </p15:guide>
        <p15:guide id="2" pos="264">
          <p15:clr>
            <a:srgbClr val="DB0011"/>
          </p15:clr>
        </p15:guide>
        <p15:guide id="3" orient="horz" pos="2442">
          <p15:clr>
            <a:srgbClr val="DB0011"/>
          </p15:clr>
        </p15:guide>
        <p15:guide id="4" pos="1537">
          <p15:clr>
            <a:srgbClr val="DB0011"/>
          </p15:clr>
        </p15:guide>
        <p15:guide id="5" orient="horz" pos="2557">
          <p15:clr>
            <a:srgbClr val="DB0011"/>
          </p15:clr>
        </p15:guide>
        <p15:guide id="6" pos="1728">
          <p15:clr>
            <a:srgbClr val="DB0011"/>
          </p15:clr>
        </p15:guide>
        <p15:guide id="7" orient="horz" pos="4158">
          <p15:clr>
            <a:srgbClr val="DB0011"/>
          </p15:clr>
        </p15:guide>
        <p15:guide id="8" pos="3939">
          <p15:clr>
            <a:srgbClr val="DB0011"/>
          </p15:clr>
        </p15:guide>
        <p15:guide id="9" pos="4055">
          <p15:clr>
            <a:srgbClr val="DB0011"/>
          </p15:clr>
        </p15:guide>
        <p15:guide id="10" pos="6266">
          <p15:clr>
            <a:srgbClr val="DB0011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DB07037-0474-449D-862A-7AC754B149D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874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7" imgH="307" progId="TCLayout.ActiveDocument.1">
                  <p:embed/>
                </p:oleObj>
              </mc:Choice>
              <mc:Fallback>
                <p:oleObj name="think-cell Slide" r:id="rId3" imgW="307" imgH="30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0" name="TBar31770"/>
          <p:cNvSpPr txBox="1">
            <a:spLocks/>
          </p:cNvSpPr>
          <p:nvPr/>
        </p:nvSpPr>
        <p:spPr bwMode="gray">
          <a:xfrm>
            <a:off x="412748" y="1009608"/>
            <a:ext cx="58040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SWOT Analysis – Premium Quick Service Restaurants (QSR)</a:t>
            </a:r>
          </a:p>
        </p:txBody>
      </p:sp>
      <p:sp>
        <p:nvSpPr>
          <p:cNvPr id="12291" name="Title 52"/>
          <p:cNvSpPr>
            <a:spLocks noGrp="1"/>
          </p:cNvSpPr>
          <p:nvPr>
            <p:ph type="title"/>
          </p:nvPr>
        </p:nvSpPr>
        <p:spPr>
          <a:xfrm>
            <a:off x="412750" y="421494"/>
            <a:ext cx="9540875" cy="249299"/>
          </a:xfrm>
        </p:spPr>
        <p:txBody>
          <a:bodyPr vert="horz"/>
          <a:lstStyle/>
          <a:p>
            <a:r>
              <a:rPr lang="en-GB" altLang="en-US" sz="2000" dirty="0"/>
              <a:t>Sector Report Extract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343544-5530-427A-A772-700D5A478660}"/>
              </a:ext>
            </a:extLst>
          </p:cNvPr>
          <p:cNvCxnSpPr>
            <a:cxnSpLocks/>
          </p:cNvCxnSpPr>
          <p:nvPr/>
        </p:nvCxnSpPr>
        <p:spPr bwMode="auto">
          <a:xfrm>
            <a:off x="412749" y="1247024"/>
            <a:ext cx="9416541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Freeform 20">
            <a:extLst>
              <a:ext uri="{FF2B5EF4-FFF2-40B4-BE49-F238E27FC236}">
                <a16:creationId xmlns:a16="http://schemas.microsoft.com/office/drawing/2014/main" id="{EC165823-7DB3-4D98-A892-DDBAFEF30170}"/>
              </a:ext>
            </a:extLst>
          </p:cNvPr>
          <p:cNvSpPr>
            <a:spLocks/>
          </p:cNvSpPr>
          <p:nvPr/>
        </p:nvSpPr>
        <p:spPr bwMode="auto">
          <a:xfrm>
            <a:off x="5284558" y="3942283"/>
            <a:ext cx="1643444" cy="1677181"/>
          </a:xfrm>
          <a:custGeom>
            <a:avLst/>
            <a:gdLst>
              <a:gd name="T0" fmla="*/ 0 w 433"/>
              <a:gd name="T1" fmla="*/ 438 h 438"/>
              <a:gd name="T2" fmla="*/ 433 w 433"/>
              <a:gd name="T3" fmla="*/ 0 h 438"/>
              <a:gd name="T4" fmla="*/ 0 w 433"/>
              <a:gd name="T5" fmla="*/ 0 h 438"/>
              <a:gd name="T6" fmla="*/ 0 w 433"/>
              <a:gd name="T7" fmla="*/ 438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3" h="438">
                <a:moveTo>
                  <a:pt x="0" y="438"/>
                </a:moveTo>
                <a:cubicBezTo>
                  <a:pt x="234" y="423"/>
                  <a:pt x="421" y="235"/>
                  <a:pt x="433" y="0"/>
                </a:cubicBezTo>
                <a:cubicBezTo>
                  <a:pt x="0" y="0"/>
                  <a:pt x="0" y="0"/>
                  <a:pt x="0" y="0"/>
                </a:cubicBezTo>
                <a:lnTo>
                  <a:pt x="0" y="43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+mj-lt"/>
            </a:endParaRPr>
          </a:p>
        </p:txBody>
      </p:sp>
      <p:sp>
        <p:nvSpPr>
          <p:cNvPr id="37" name="Freeform 21">
            <a:extLst>
              <a:ext uri="{FF2B5EF4-FFF2-40B4-BE49-F238E27FC236}">
                <a16:creationId xmlns:a16="http://schemas.microsoft.com/office/drawing/2014/main" id="{93CB2649-AA04-4416-A6B4-EAE9551F2E98}"/>
              </a:ext>
            </a:extLst>
          </p:cNvPr>
          <p:cNvSpPr>
            <a:spLocks/>
          </p:cNvSpPr>
          <p:nvPr/>
        </p:nvSpPr>
        <p:spPr bwMode="auto">
          <a:xfrm>
            <a:off x="3418399" y="3942283"/>
            <a:ext cx="1685050" cy="1680889"/>
          </a:xfrm>
          <a:custGeom>
            <a:avLst/>
            <a:gdLst>
              <a:gd name="T0" fmla="*/ 0 w 444"/>
              <a:gd name="T1" fmla="*/ 0 h 439"/>
              <a:gd name="T2" fmla="*/ 444 w 444"/>
              <a:gd name="T3" fmla="*/ 439 h 439"/>
              <a:gd name="T4" fmla="*/ 444 w 444"/>
              <a:gd name="T5" fmla="*/ 0 h 439"/>
              <a:gd name="T6" fmla="*/ 0 w 444"/>
              <a:gd name="T7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4" h="439">
                <a:moveTo>
                  <a:pt x="0" y="0"/>
                </a:moveTo>
                <a:cubicBezTo>
                  <a:pt x="12" y="238"/>
                  <a:pt x="205" y="429"/>
                  <a:pt x="444" y="439"/>
                </a:cubicBezTo>
                <a:cubicBezTo>
                  <a:pt x="444" y="0"/>
                  <a:pt x="444" y="0"/>
                  <a:pt x="44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+mj-lt"/>
            </a:endParaRPr>
          </a:p>
        </p:txBody>
      </p:sp>
      <p:sp>
        <p:nvSpPr>
          <p:cNvPr id="38" name="Freeform 22">
            <a:extLst>
              <a:ext uri="{FF2B5EF4-FFF2-40B4-BE49-F238E27FC236}">
                <a16:creationId xmlns:a16="http://schemas.microsoft.com/office/drawing/2014/main" id="{AF2EB77C-70FD-4B68-A5FD-79037B5D67D9}"/>
              </a:ext>
            </a:extLst>
          </p:cNvPr>
          <p:cNvSpPr>
            <a:spLocks/>
          </p:cNvSpPr>
          <p:nvPr/>
        </p:nvSpPr>
        <p:spPr bwMode="auto">
          <a:xfrm>
            <a:off x="3418399" y="2078474"/>
            <a:ext cx="1685050" cy="1680889"/>
          </a:xfrm>
          <a:custGeom>
            <a:avLst/>
            <a:gdLst>
              <a:gd name="T0" fmla="*/ 444 w 444"/>
              <a:gd name="T1" fmla="*/ 0 h 439"/>
              <a:gd name="T2" fmla="*/ 0 w 444"/>
              <a:gd name="T3" fmla="*/ 439 h 439"/>
              <a:gd name="T4" fmla="*/ 444 w 444"/>
              <a:gd name="T5" fmla="*/ 439 h 439"/>
              <a:gd name="T6" fmla="*/ 444 w 444"/>
              <a:gd name="T7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4" h="439">
                <a:moveTo>
                  <a:pt x="444" y="0"/>
                </a:moveTo>
                <a:cubicBezTo>
                  <a:pt x="205" y="9"/>
                  <a:pt x="12" y="200"/>
                  <a:pt x="0" y="439"/>
                </a:cubicBezTo>
                <a:cubicBezTo>
                  <a:pt x="444" y="439"/>
                  <a:pt x="444" y="439"/>
                  <a:pt x="444" y="439"/>
                </a:cubicBezTo>
                <a:lnTo>
                  <a:pt x="444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+mj-lt"/>
            </a:endParaRPr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C39F729-AE0C-4F46-A161-D5092D77C7C7}"/>
              </a:ext>
            </a:extLst>
          </p:cNvPr>
          <p:cNvSpPr>
            <a:spLocks/>
          </p:cNvSpPr>
          <p:nvPr/>
        </p:nvSpPr>
        <p:spPr bwMode="auto">
          <a:xfrm>
            <a:off x="5284558" y="2082181"/>
            <a:ext cx="1643444" cy="1677181"/>
          </a:xfrm>
          <a:custGeom>
            <a:avLst/>
            <a:gdLst>
              <a:gd name="T0" fmla="*/ 0 w 433"/>
              <a:gd name="T1" fmla="*/ 0 h 438"/>
              <a:gd name="T2" fmla="*/ 0 w 433"/>
              <a:gd name="T3" fmla="*/ 438 h 438"/>
              <a:gd name="T4" fmla="*/ 433 w 433"/>
              <a:gd name="T5" fmla="*/ 438 h 438"/>
              <a:gd name="T6" fmla="*/ 0 w 433"/>
              <a:gd name="T7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3" h="438">
                <a:moveTo>
                  <a:pt x="0" y="0"/>
                </a:moveTo>
                <a:cubicBezTo>
                  <a:pt x="0" y="438"/>
                  <a:pt x="0" y="438"/>
                  <a:pt x="0" y="438"/>
                </a:cubicBezTo>
                <a:cubicBezTo>
                  <a:pt x="433" y="438"/>
                  <a:pt x="433" y="438"/>
                  <a:pt x="433" y="438"/>
                </a:cubicBezTo>
                <a:cubicBezTo>
                  <a:pt x="421" y="203"/>
                  <a:pt x="234" y="14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76AD3E-FD88-4628-9CFE-577CFE3ABE18}"/>
              </a:ext>
            </a:extLst>
          </p:cNvPr>
          <p:cNvSpPr txBox="1"/>
          <p:nvPr/>
        </p:nvSpPr>
        <p:spPr>
          <a:xfrm>
            <a:off x="412671" y="1455200"/>
            <a:ext cx="2022191" cy="29238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>
              <a:defRPr/>
            </a:pPr>
            <a:r>
              <a:rPr lang="en-US" sz="1300" kern="0" dirty="0">
                <a:solidFill>
                  <a:schemeClr val="accent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Strengths</a:t>
            </a:r>
            <a:endParaRPr lang="en-US" sz="1300" b="1" kern="0" dirty="0">
              <a:solidFill>
                <a:schemeClr val="accent6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6CAF2C-23BA-4E1C-997F-B87B6923CBC2}"/>
              </a:ext>
            </a:extLst>
          </p:cNvPr>
          <p:cNvSpPr txBox="1"/>
          <p:nvPr/>
        </p:nvSpPr>
        <p:spPr>
          <a:xfrm>
            <a:off x="4156358" y="2695880"/>
            <a:ext cx="543739" cy="7386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42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24075A-1C32-4DB7-BD1E-F821F99F19DB}"/>
              </a:ext>
            </a:extLst>
          </p:cNvPr>
          <p:cNvSpPr txBox="1"/>
          <p:nvPr/>
        </p:nvSpPr>
        <p:spPr>
          <a:xfrm>
            <a:off x="4126703" y="4209704"/>
            <a:ext cx="603049" cy="7386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42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4AA232-66B1-4503-A049-5F8902F0AAD1}"/>
              </a:ext>
            </a:extLst>
          </p:cNvPr>
          <p:cNvSpPr txBox="1"/>
          <p:nvPr/>
        </p:nvSpPr>
        <p:spPr>
          <a:xfrm>
            <a:off x="5523943" y="2695880"/>
            <a:ext cx="692817" cy="7386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42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6B8E83-6AAE-4F05-9EC4-BB52F3343C1C}"/>
              </a:ext>
            </a:extLst>
          </p:cNvPr>
          <p:cNvSpPr txBox="1"/>
          <p:nvPr/>
        </p:nvSpPr>
        <p:spPr>
          <a:xfrm>
            <a:off x="5613709" y="4209704"/>
            <a:ext cx="513282" cy="7386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42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53" name="Key message">
            <a:extLst>
              <a:ext uri="{FF2B5EF4-FFF2-40B4-BE49-F238E27FC236}">
                <a16:creationId xmlns:a16="http://schemas.microsoft.com/office/drawing/2014/main" id="{4903BBC4-CAEC-4EEA-8304-77E7A3CE9969}"/>
              </a:ext>
            </a:extLst>
          </p:cNvPr>
          <p:cNvSpPr txBox="1">
            <a:spLocks/>
          </p:cNvSpPr>
          <p:nvPr/>
        </p:nvSpPr>
        <p:spPr>
          <a:xfrm>
            <a:off x="412671" y="1802787"/>
            <a:ext cx="2778036" cy="156230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017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tx2"/>
              </a:buClr>
              <a:buSzTx/>
              <a:buFont typeface="Symbol" pitchFamily="18" charset="2"/>
              <a:buNone/>
              <a:tabLst/>
              <a:defRPr lang="en-US" altLang="zh-TW" sz="1000" baseline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1pPr>
            <a:lvl2pPr marL="228600" indent="-228600" algn="l" defTabSz="901700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SzPct val="90000"/>
              <a:buFont typeface="Wingdings" panose="05000000000000000000" pitchFamily="2" charset="2"/>
              <a:buChar char=""/>
              <a:defRPr lang="en-US" altLang="zh-TW" sz="1000" baseline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2pPr>
            <a:lvl3pPr marL="457200" indent="-228600" algn="l" defTabSz="901700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Wingdings 2" panose="05020102010507070707" pitchFamily="18" charset="2"/>
              <a:buChar char=""/>
              <a:defRPr lang="en-US" altLang="zh-TW" sz="900" baseline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3pPr>
            <a:lvl4pPr marL="685800" indent="-228600" algn="l" defTabSz="901700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Helvetica Neue for HSBC Lt" panose="020B0404020202020204" pitchFamily="34" charset="0"/>
              <a:buChar char="–"/>
              <a:defRPr lang="en-US" altLang="zh-TW" sz="800" baseline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4pPr>
            <a:lvl5pPr marL="914400" indent="-228600" algn="l" defTabSz="901700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Helvetica Neue for HSBC Lt" panose="020B0404020202020204" pitchFamily="34" charset="0"/>
              <a:buChar char="–"/>
              <a:defRPr lang="en-GB" altLang="zh-TW" sz="900" dirty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5pPr>
            <a:lvl6pPr marL="1544638" indent="-212725" algn="l" defTabSz="11096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6pPr>
            <a:lvl7pPr marL="2001838" indent="-212725" algn="l" defTabSz="11096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7pPr>
            <a:lvl8pPr marL="2459038" indent="-212725" algn="l" defTabSz="11096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8pPr>
            <a:lvl9pPr marL="2916238" indent="-212725" algn="l" defTabSz="11096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algn="just">
              <a:lnSpc>
                <a:spcPct val="110000"/>
              </a:lnSpc>
              <a:spcAft>
                <a:spcPts val="200"/>
              </a:spcAft>
              <a:buClr>
                <a:schemeClr val="accent6"/>
              </a:buClr>
              <a:tabLst>
                <a:tab pos="228600" algn="l"/>
              </a:tabLst>
            </a:pPr>
            <a:r>
              <a:rPr lang="en-GB" sz="1100" b="0" kern="0" dirty="0"/>
              <a:t>The broader QSR market is growing at a strong 5-6% annual growth rate globally</a:t>
            </a:r>
          </a:p>
          <a:p>
            <a:pPr lvl="1" algn="just">
              <a:lnSpc>
                <a:spcPct val="110000"/>
              </a:lnSpc>
              <a:spcAft>
                <a:spcPts val="200"/>
              </a:spcAft>
              <a:buClr>
                <a:schemeClr val="accent6"/>
              </a:buClr>
              <a:tabLst>
                <a:tab pos="228600" algn="l"/>
              </a:tabLst>
            </a:pPr>
            <a:r>
              <a:rPr lang="en-GB" sz="1100" b="0" kern="0" dirty="0"/>
              <a:t>The Premium segment is growing significantly faster, underpinned by long-term changes in consumer preference</a:t>
            </a:r>
          </a:p>
          <a:p>
            <a:pPr lvl="1" algn="just">
              <a:lnSpc>
                <a:spcPct val="110000"/>
              </a:lnSpc>
              <a:spcAft>
                <a:spcPts val="200"/>
              </a:spcAft>
              <a:buClr>
                <a:schemeClr val="accent6"/>
              </a:buClr>
              <a:tabLst>
                <a:tab pos="228600" algn="l"/>
              </a:tabLst>
            </a:pPr>
            <a:r>
              <a:rPr lang="en-GB" sz="1100" b="0" kern="0" dirty="0"/>
              <a:t>Consumers are increasingly prioritising quality and experience over price</a:t>
            </a:r>
          </a:p>
          <a:p>
            <a:pPr lvl="1" algn="just">
              <a:lnSpc>
                <a:spcPct val="110000"/>
              </a:lnSpc>
              <a:spcAft>
                <a:spcPts val="200"/>
              </a:spcAft>
              <a:buClr>
                <a:schemeClr val="accent6"/>
              </a:buClr>
              <a:tabLst>
                <a:tab pos="228600" algn="l"/>
              </a:tabLst>
            </a:pPr>
            <a:r>
              <a:rPr lang="en-GB" sz="1100" b="0" kern="0" dirty="0"/>
              <a:t>Premium offerings have higher margins and more resilient customer bases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FB4DD5-32F7-449A-A6F4-59BB3DB62E27}"/>
              </a:ext>
            </a:extLst>
          </p:cNvPr>
          <p:cNvSpPr txBox="1"/>
          <p:nvPr/>
        </p:nvSpPr>
        <p:spPr>
          <a:xfrm>
            <a:off x="7059283" y="1455200"/>
            <a:ext cx="2022191" cy="29238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>
              <a:defRPr/>
            </a:pPr>
            <a:r>
              <a:rPr lang="en-US" sz="1300" kern="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Weaknesses</a:t>
            </a:r>
            <a:endParaRPr lang="en-US" sz="1300" b="1" kern="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Key message">
            <a:extLst>
              <a:ext uri="{FF2B5EF4-FFF2-40B4-BE49-F238E27FC236}">
                <a16:creationId xmlns:a16="http://schemas.microsoft.com/office/drawing/2014/main" id="{77DECA0F-B384-456C-9273-9EBD69B203A7}"/>
              </a:ext>
            </a:extLst>
          </p:cNvPr>
          <p:cNvSpPr txBox="1">
            <a:spLocks/>
          </p:cNvSpPr>
          <p:nvPr/>
        </p:nvSpPr>
        <p:spPr>
          <a:xfrm>
            <a:off x="7059283" y="1802787"/>
            <a:ext cx="2778036" cy="156230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017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tx2"/>
              </a:buClr>
              <a:buSzTx/>
              <a:buFont typeface="Symbol" pitchFamily="18" charset="2"/>
              <a:buNone/>
              <a:tabLst/>
              <a:defRPr lang="en-US" altLang="zh-TW" sz="1000" baseline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1pPr>
            <a:lvl2pPr marL="228600" indent="-228600" algn="l" defTabSz="901700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SzPct val="90000"/>
              <a:buFont typeface="Wingdings" panose="05000000000000000000" pitchFamily="2" charset="2"/>
              <a:buChar char=""/>
              <a:defRPr lang="en-US" altLang="zh-TW" sz="1000" baseline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2pPr>
            <a:lvl3pPr marL="457200" indent="-228600" algn="l" defTabSz="901700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Wingdings 2" panose="05020102010507070707" pitchFamily="18" charset="2"/>
              <a:buChar char=""/>
              <a:defRPr lang="en-US" altLang="zh-TW" sz="900" baseline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3pPr>
            <a:lvl4pPr marL="685800" indent="-228600" algn="l" defTabSz="901700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Helvetica Neue for HSBC Lt" panose="020B0404020202020204" pitchFamily="34" charset="0"/>
              <a:buChar char="–"/>
              <a:defRPr lang="en-US" altLang="zh-TW" sz="800" baseline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4pPr>
            <a:lvl5pPr marL="914400" indent="-228600" algn="l" defTabSz="901700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Helvetica Neue for HSBC Lt" panose="020B0404020202020204" pitchFamily="34" charset="0"/>
              <a:buChar char="–"/>
              <a:defRPr lang="en-GB" altLang="zh-TW" sz="900" dirty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5pPr>
            <a:lvl6pPr marL="1544638" indent="-212725" algn="l" defTabSz="11096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6pPr>
            <a:lvl7pPr marL="2001838" indent="-212725" algn="l" defTabSz="11096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7pPr>
            <a:lvl8pPr marL="2459038" indent="-212725" algn="l" defTabSz="11096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8pPr>
            <a:lvl9pPr marL="2916238" indent="-212725" algn="l" defTabSz="11096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algn="just">
              <a:lnSpc>
                <a:spcPct val="110000"/>
              </a:lnSpc>
              <a:spcAft>
                <a:spcPts val="200"/>
              </a:spcAft>
              <a:tabLst>
                <a:tab pos="228600" algn="l"/>
              </a:tabLst>
            </a:pPr>
            <a:r>
              <a:rPr lang="en-GB" sz="1100" b="0" kern="0" dirty="0"/>
              <a:t>Maintaining consistency of high quality is difficult across locations / geographies</a:t>
            </a:r>
          </a:p>
          <a:p>
            <a:pPr lvl="1" algn="just">
              <a:lnSpc>
                <a:spcPct val="110000"/>
              </a:lnSpc>
              <a:spcAft>
                <a:spcPts val="200"/>
              </a:spcAft>
              <a:tabLst>
                <a:tab pos="228600" algn="l"/>
              </a:tabLst>
            </a:pPr>
            <a:r>
              <a:rPr lang="en-GB" sz="1100" b="0" kern="0" dirty="0"/>
              <a:t>Longer serving / wait times due to fresh meal preparation and ingredients</a:t>
            </a:r>
          </a:p>
          <a:p>
            <a:pPr lvl="1" algn="just">
              <a:lnSpc>
                <a:spcPct val="110000"/>
              </a:lnSpc>
              <a:spcAft>
                <a:spcPts val="200"/>
              </a:spcAft>
              <a:tabLst>
                <a:tab pos="228600" algn="l"/>
              </a:tabLst>
            </a:pPr>
            <a:r>
              <a:rPr lang="en-GB" sz="1100" b="0" kern="0" dirty="0"/>
              <a:t>Premium is still a niche market that is relatively hard to promote</a:t>
            </a:r>
          </a:p>
          <a:p>
            <a:pPr lvl="1" algn="just">
              <a:lnSpc>
                <a:spcPct val="110000"/>
              </a:lnSpc>
              <a:spcAft>
                <a:spcPts val="200"/>
              </a:spcAft>
              <a:tabLst>
                <a:tab pos="228600" algn="l"/>
              </a:tabLst>
            </a:pPr>
            <a:r>
              <a:rPr lang="en-GB" sz="1100" b="0" kern="0" dirty="0"/>
              <a:t>Given focus on experience, COVID-19 outbreaks disproportionately impact Premium offerings vs. fast-food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D9E0FA5-5821-4C10-8175-E7D36361E0ED}"/>
              </a:ext>
            </a:extLst>
          </p:cNvPr>
          <p:cNvSpPr txBox="1"/>
          <p:nvPr/>
        </p:nvSpPr>
        <p:spPr>
          <a:xfrm>
            <a:off x="412671" y="3935350"/>
            <a:ext cx="2022191" cy="29238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>
              <a:defRPr/>
            </a:pPr>
            <a:r>
              <a:rPr lang="en-US" sz="1300" kern="0" dirty="0">
                <a:solidFill>
                  <a:schemeClr val="accent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Opportunities</a:t>
            </a:r>
            <a:endParaRPr lang="en-US" sz="1300" b="1" kern="0" dirty="0">
              <a:solidFill>
                <a:schemeClr val="accent6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Key message">
            <a:extLst>
              <a:ext uri="{FF2B5EF4-FFF2-40B4-BE49-F238E27FC236}">
                <a16:creationId xmlns:a16="http://schemas.microsoft.com/office/drawing/2014/main" id="{C8A5CC96-9DF6-4EE6-A10A-E252685F849F}"/>
              </a:ext>
            </a:extLst>
          </p:cNvPr>
          <p:cNvSpPr txBox="1">
            <a:spLocks/>
          </p:cNvSpPr>
          <p:nvPr/>
        </p:nvSpPr>
        <p:spPr>
          <a:xfrm>
            <a:off x="412671" y="4306087"/>
            <a:ext cx="2778036" cy="156230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017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tx2"/>
              </a:buClr>
              <a:buSzTx/>
              <a:buFont typeface="Symbol" pitchFamily="18" charset="2"/>
              <a:buNone/>
              <a:tabLst/>
              <a:defRPr lang="en-US" altLang="zh-TW" sz="1000" baseline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1pPr>
            <a:lvl2pPr marL="228600" indent="-228600" algn="l" defTabSz="901700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SzPct val="90000"/>
              <a:buFont typeface="Wingdings" panose="05000000000000000000" pitchFamily="2" charset="2"/>
              <a:buChar char=""/>
              <a:defRPr lang="en-US" altLang="zh-TW" sz="1000" baseline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2pPr>
            <a:lvl3pPr marL="457200" indent="-228600" algn="l" defTabSz="901700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Wingdings 2" panose="05020102010507070707" pitchFamily="18" charset="2"/>
              <a:buChar char=""/>
              <a:defRPr lang="en-US" altLang="zh-TW" sz="900" baseline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3pPr>
            <a:lvl4pPr marL="685800" indent="-228600" algn="l" defTabSz="901700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Helvetica Neue for HSBC Lt" panose="020B0404020202020204" pitchFamily="34" charset="0"/>
              <a:buChar char="–"/>
              <a:defRPr lang="en-US" altLang="zh-TW" sz="800" baseline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4pPr>
            <a:lvl5pPr marL="914400" indent="-228600" algn="l" defTabSz="901700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Helvetica Neue for HSBC Lt" panose="020B0404020202020204" pitchFamily="34" charset="0"/>
              <a:buChar char="–"/>
              <a:defRPr lang="en-GB" altLang="zh-TW" sz="900" dirty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5pPr>
            <a:lvl6pPr marL="1544638" indent="-212725" algn="l" defTabSz="11096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6pPr>
            <a:lvl7pPr marL="2001838" indent="-212725" algn="l" defTabSz="11096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7pPr>
            <a:lvl8pPr marL="2459038" indent="-212725" algn="l" defTabSz="11096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8pPr>
            <a:lvl9pPr marL="2916238" indent="-212725" algn="l" defTabSz="11096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algn="just">
              <a:lnSpc>
                <a:spcPct val="110000"/>
              </a:lnSpc>
              <a:spcAft>
                <a:spcPts val="200"/>
              </a:spcAft>
              <a:buClr>
                <a:schemeClr val="accent6"/>
              </a:buClr>
              <a:tabLst>
                <a:tab pos="228600" algn="l"/>
              </a:tabLst>
            </a:pPr>
            <a:r>
              <a:rPr lang="en-GB" altLang="zh-TW" sz="1100" b="0" kern="0" dirty="0"/>
              <a:t>Capitalise on premium-only brand vs. traditional finding it hard to rebrand</a:t>
            </a:r>
          </a:p>
          <a:p>
            <a:pPr lvl="1" algn="just">
              <a:lnSpc>
                <a:spcPct val="110000"/>
              </a:lnSpc>
              <a:spcAft>
                <a:spcPts val="200"/>
              </a:spcAft>
              <a:buClr>
                <a:schemeClr val="accent6"/>
              </a:buClr>
              <a:tabLst>
                <a:tab pos="228600" algn="l"/>
              </a:tabLst>
            </a:pPr>
            <a:r>
              <a:rPr lang="en-GB" altLang="zh-TW" sz="1100" b="0" kern="0" dirty="0"/>
              <a:t>Expand into developed countries, where diners are more receptive to Premium</a:t>
            </a:r>
          </a:p>
          <a:p>
            <a:pPr lvl="1" algn="just">
              <a:lnSpc>
                <a:spcPct val="110000"/>
              </a:lnSpc>
              <a:spcAft>
                <a:spcPts val="200"/>
              </a:spcAft>
              <a:buClr>
                <a:schemeClr val="accent6"/>
              </a:buClr>
              <a:tabLst>
                <a:tab pos="228600" algn="l"/>
              </a:tabLst>
            </a:pPr>
            <a:r>
              <a:rPr lang="en-GB" altLang="zh-TW" sz="1100" b="0" kern="0" dirty="0"/>
              <a:t>Accelerate transition to digital amidst food delivery boom from COVID-19</a:t>
            </a:r>
          </a:p>
          <a:p>
            <a:pPr lvl="1" algn="just">
              <a:lnSpc>
                <a:spcPct val="110000"/>
              </a:lnSpc>
              <a:spcAft>
                <a:spcPts val="200"/>
              </a:spcAft>
              <a:buClr>
                <a:schemeClr val="accent6"/>
              </a:buClr>
              <a:tabLst>
                <a:tab pos="228600" algn="l"/>
              </a:tabLst>
            </a:pPr>
            <a:r>
              <a:rPr lang="en-GB" altLang="zh-TW" sz="1100" b="0" kern="0" dirty="0"/>
              <a:t>Capture pent-up demand stemming from long COVID-19 lockdowns</a:t>
            </a:r>
          </a:p>
          <a:p>
            <a:pPr lvl="1" algn="just">
              <a:lnSpc>
                <a:spcPct val="110000"/>
              </a:lnSpc>
              <a:spcAft>
                <a:spcPts val="200"/>
              </a:spcAft>
              <a:buClr>
                <a:schemeClr val="accent6"/>
              </a:buClr>
              <a:tabLst>
                <a:tab pos="228600" algn="l"/>
              </a:tabLst>
            </a:pPr>
            <a:r>
              <a:rPr lang="en-GB" altLang="zh-TW" sz="1100" b="0" kern="0" dirty="0"/>
              <a:t>Promote core theme about high-quality ingredients vs. unhealthy fast-food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BB0B30-856D-4BEF-A646-0E93009ADA79}"/>
              </a:ext>
            </a:extLst>
          </p:cNvPr>
          <p:cNvSpPr txBox="1"/>
          <p:nvPr/>
        </p:nvSpPr>
        <p:spPr>
          <a:xfrm>
            <a:off x="7059283" y="3935350"/>
            <a:ext cx="2022191" cy="29238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>
              <a:defRPr/>
            </a:pPr>
            <a:r>
              <a:rPr lang="en-US" sz="1300" kern="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Threats</a:t>
            </a:r>
            <a:endParaRPr lang="en-US" sz="1300" b="1" kern="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Key message">
            <a:extLst>
              <a:ext uri="{FF2B5EF4-FFF2-40B4-BE49-F238E27FC236}">
                <a16:creationId xmlns:a16="http://schemas.microsoft.com/office/drawing/2014/main" id="{EDDE33C5-2559-4831-8382-2F495637B4CE}"/>
              </a:ext>
            </a:extLst>
          </p:cNvPr>
          <p:cNvSpPr txBox="1">
            <a:spLocks/>
          </p:cNvSpPr>
          <p:nvPr/>
        </p:nvSpPr>
        <p:spPr>
          <a:xfrm>
            <a:off x="7059283" y="4306087"/>
            <a:ext cx="2778036" cy="156230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017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tx2"/>
              </a:buClr>
              <a:buSzTx/>
              <a:buFont typeface="Symbol" pitchFamily="18" charset="2"/>
              <a:buNone/>
              <a:tabLst/>
              <a:defRPr lang="en-US" altLang="zh-TW" sz="1000" baseline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1pPr>
            <a:lvl2pPr marL="228600" indent="-228600" algn="l" defTabSz="901700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SzPct val="90000"/>
              <a:buFont typeface="Wingdings" panose="05000000000000000000" pitchFamily="2" charset="2"/>
              <a:buChar char=""/>
              <a:defRPr lang="en-US" altLang="zh-TW" sz="1000" baseline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2pPr>
            <a:lvl3pPr marL="457200" indent="-228600" algn="l" defTabSz="901700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Wingdings 2" panose="05020102010507070707" pitchFamily="18" charset="2"/>
              <a:buChar char=""/>
              <a:defRPr lang="en-US" altLang="zh-TW" sz="900" baseline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3pPr>
            <a:lvl4pPr marL="685800" indent="-228600" algn="l" defTabSz="901700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Helvetica Neue for HSBC Lt" panose="020B0404020202020204" pitchFamily="34" charset="0"/>
              <a:buChar char="–"/>
              <a:defRPr lang="en-US" altLang="zh-TW" sz="800" baseline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4pPr>
            <a:lvl5pPr marL="914400" indent="-228600" algn="l" defTabSz="901700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Helvetica Neue for HSBC Lt" panose="020B0404020202020204" pitchFamily="34" charset="0"/>
              <a:buChar char="–"/>
              <a:defRPr lang="en-GB" altLang="zh-TW" sz="900" dirty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5pPr>
            <a:lvl6pPr marL="1544638" indent="-212725" algn="l" defTabSz="11096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6pPr>
            <a:lvl7pPr marL="2001838" indent="-212725" algn="l" defTabSz="11096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7pPr>
            <a:lvl8pPr marL="2459038" indent="-212725" algn="l" defTabSz="11096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8pPr>
            <a:lvl9pPr marL="2916238" indent="-212725" algn="l" defTabSz="11096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algn="just">
              <a:lnSpc>
                <a:spcPct val="110000"/>
              </a:lnSpc>
              <a:spcAft>
                <a:spcPts val="200"/>
              </a:spcAft>
              <a:tabLst>
                <a:tab pos="228600" algn="l"/>
              </a:tabLst>
            </a:pPr>
            <a:r>
              <a:rPr lang="en-GB" sz="1100" b="0" kern="0" dirty="0"/>
              <a:t>Traditional fast-food players are trying to capture the Premium market opportunity</a:t>
            </a:r>
          </a:p>
          <a:p>
            <a:pPr lvl="1" algn="just">
              <a:lnSpc>
                <a:spcPct val="110000"/>
              </a:lnSpc>
              <a:spcAft>
                <a:spcPts val="200"/>
              </a:spcAft>
              <a:tabLst>
                <a:tab pos="228600" algn="l"/>
              </a:tabLst>
            </a:pPr>
            <a:r>
              <a:rPr lang="en-GB" sz="1100" b="0" kern="0" dirty="0"/>
              <a:t>Potential for unhelpful brand association with fast-food players as they move into Premium and accelerate marketing</a:t>
            </a:r>
          </a:p>
          <a:p>
            <a:pPr lvl="1" algn="just">
              <a:lnSpc>
                <a:spcPct val="110000"/>
              </a:lnSpc>
              <a:spcAft>
                <a:spcPts val="200"/>
              </a:spcAft>
              <a:tabLst>
                <a:tab pos="228600" algn="l"/>
              </a:tabLst>
            </a:pPr>
            <a:r>
              <a:rPr lang="en-GB" sz="1100" b="0" kern="0" dirty="0"/>
              <a:t>COVID restrictions (lockdowns and distancing) to impact profitability</a:t>
            </a:r>
          </a:p>
          <a:p>
            <a:pPr lvl="1" algn="just">
              <a:lnSpc>
                <a:spcPct val="110000"/>
              </a:lnSpc>
              <a:spcAft>
                <a:spcPts val="200"/>
              </a:spcAft>
              <a:tabLst>
                <a:tab pos="228600" algn="l"/>
              </a:tabLst>
            </a:pPr>
            <a:r>
              <a:rPr lang="en-GB" sz="1100" b="0" kern="0" dirty="0"/>
              <a:t>Increased uptake of delivery will impact margins and overall diner experience</a:t>
            </a:r>
          </a:p>
        </p:txBody>
      </p:sp>
    </p:spTree>
    <p:extLst>
      <p:ext uri="{BB962C8B-B14F-4D97-AF65-F5344CB8AC3E}">
        <p14:creationId xmlns:p14="http://schemas.microsoft.com/office/powerpoint/2010/main" val="2950139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LANGUAGENAME" val="EnglishUK"/>
  <p:tag name="PRESTYPETEMPLATE" val="0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HSBC A4 Landscape 2018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HSBC Red">
      <a:srgbClr val="DB0011"/>
    </a:custClr>
    <a:custClr name="Black">
      <a:srgbClr val="000000"/>
    </a:custClr>
    <a:custClr name="Light Grey">
      <a:srgbClr val="D7D8D6"/>
    </a:custClr>
    <a:custClr name="Dark Grey">
      <a:srgbClr val="767676"/>
    </a:custClr>
    <a:custClr name="Violet 1">
      <a:srgbClr val="9451E0"/>
    </a:custClr>
    <a:custClr name="Amber 1">
      <a:srgbClr val="E66B00"/>
    </a:custClr>
    <a:custClr name="Indigo 1">
      <a:srgbClr val="5851E0"/>
    </a:custClr>
    <a:custClr name="Emerald 1">
      <a:srgbClr val="4E9C2D"/>
    </a:custClr>
    <a:custClr name="Aquamarine 1">
      <a:srgbClr val="1087EF"/>
    </a:custClr>
    <a:custClr name="Teal 1">
      <a:srgbClr val="00A69D"/>
    </a:custClr>
    <a:custClr name="Violet 2">
      <a:srgbClr val="563594"/>
    </a:custClr>
    <a:custClr name="Amber 2">
      <a:srgbClr val="BF5900"/>
    </a:custClr>
    <a:custClr name="Indigo 2">
      <a:srgbClr val="3A3594"/>
    </a:custClr>
    <a:custClr name="Emerald 2">
      <a:srgbClr val="3B7522"/>
    </a:custClr>
    <a:custClr name="Aquamarine 2">
      <a:srgbClr val="0D6BBD"/>
    </a:custClr>
    <a:custClr name="Teal 2">
      <a:srgbClr val="008580"/>
    </a:custClr>
    <a:custClr name="Blank_01">
      <a:srgbClr val="FFFFFF"/>
    </a:custClr>
    <a:custClr name="Blank_02">
      <a:srgbClr val="FFFFFF"/>
    </a:custClr>
    <a:custClr name="Blank_03">
      <a:srgbClr val="FFFFFF"/>
    </a:custClr>
    <a:custClr name="Blank_04">
      <a:srgbClr val="FFFFFF"/>
    </a:custClr>
    <a:custClr name="RAG_Red">
      <a:srgbClr val="A8000B"/>
    </a:custClr>
    <a:custClr name="RAG_Amber">
      <a:srgbClr val="E8A215"/>
    </a:custClr>
    <a:custClr name="RAG_Green">
      <a:srgbClr val="008580"/>
    </a:custClr>
  </a:custClrLst>
  <a:extLst>
    <a:ext uri="{05A4C25C-085E-4340-85A3-A5531E510DB2}">
      <thm15:themeFamily xmlns:thm15="http://schemas.microsoft.com/office/thememl/2012/main" name="HSBC A4 Landscape 2018.potx" id="{21F6A2EF-A21D-4A20-914A-245E91DDE4D6}" vid="{4DA8E425-B44F-4060-A5F0-04FC3B6F1978}"/>
    </a:ext>
  </a:extLst>
</a:theme>
</file>

<file path=ppt/theme/theme2.xml><?xml version="1.0" encoding="utf-8"?>
<a:theme xmlns:a="http://schemas.openxmlformats.org/drawingml/2006/main" name="Non-Message Driven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Custom 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Non-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HSBC Red">
      <a:srgbClr val="DB0011"/>
    </a:custClr>
    <a:custClr name="Black">
      <a:srgbClr val="000000"/>
    </a:custClr>
    <a:custClr name="Light Grey">
      <a:srgbClr val="D7D8D6"/>
    </a:custClr>
    <a:custClr name="Dark Grey">
      <a:srgbClr val="767676"/>
    </a:custClr>
    <a:custClr name="Violet 1">
      <a:srgbClr val="9451E0"/>
    </a:custClr>
    <a:custClr name="Amber 1">
      <a:srgbClr val="E66B00"/>
    </a:custClr>
    <a:custClr name="Indigo 1">
      <a:srgbClr val="5851E0"/>
    </a:custClr>
    <a:custClr name="Emerald 1">
      <a:srgbClr val="4E9C2D"/>
    </a:custClr>
    <a:custClr name="Aquamarine 1">
      <a:srgbClr val="1087EF"/>
    </a:custClr>
    <a:custClr name="Teal 1">
      <a:srgbClr val="00A69D"/>
    </a:custClr>
    <a:custClr name="Violet 2">
      <a:srgbClr val="563594"/>
    </a:custClr>
    <a:custClr name="Amber 2">
      <a:srgbClr val="BF5900"/>
    </a:custClr>
    <a:custClr name="Indigo 2">
      <a:srgbClr val="3A3594"/>
    </a:custClr>
    <a:custClr name="Emerald 2">
      <a:srgbClr val="3B7522"/>
    </a:custClr>
    <a:custClr name="Aquamarine 2">
      <a:srgbClr val="0D6BBD"/>
    </a:custClr>
    <a:custClr name="Teal 2">
      <a:srgbClr val="008580"/>
    </a:custClr>
    <a:custClr name="Blank_01">
      <a:srgbClr val="FFFFFF"/>
    </a:custClr>
    <a:custClr name="Blank_02">
      <a:srgbClr val="FFFFFF"/>
    </a:custClr>
    <a:custClr name="Blank_03">
      <a:srgbClr val="FFFFFF"/>
    </a:custClr>
    <a:custClr name="Blank_04">
      <a:srgbClr val="FFFFFF"/>
    </a:custClr>
    <a:custClr name="RAG_Red">
      <a:srgbClr val="A8000B"/>
    </a:custClr>
    <a:custClr name="RAG_Amber">
      <a:srgbClr val="E8A215"/>
    </a:custClr>
    <a:custClr name="RAG_Green">
      <a:srgbClr val="008580"/>
    </a:custClr>
  </a:custClrLst>
  <a:extLst>
    <a:ext uri="{05A4C25C-085E-4340-85A3-A5531E510DB2}">
      <thm15:themeFamily xmlns:thm15="http://schemas.microsoft.com/office/thememl/2012/main" name="HSBC A4 Landscape 2018.potx" id="{21F6A2EF-A21D-4A20-914A-245E91DDE4D6}" vid="{A8FE0BF1-81DD-4574-8BC9-42791BA10BB4}"/>
    </a:ext>
  </a:extLst>
</a:theme>
</file>

<file path=ppt/theme/theme3.xml><?xml version="1.0" encoding="utf-8"?>
<a:theme xmlns:a="http://schemas.openxmlformats.org/drawingml/2006/main" name="1_HSBC A4 Landscape 2018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HSBC Red">
      <a:srgbClr val="DB0011"/>
    </a:custClr>
    <a:custClr name="Black">
      <a:srgbClr val="000000"/>
    </a:custClr>
    <a:custClr name="Light Grey">
      <a:srgbClr val="D7D8D6"/>
    </a:custClr>
    <a:custClr name="Dark Grey">
      <a:srgbClr val="767676"/>
    </a:custClr>
    <a:custClr name="Violet 1">
      <a:srgbClr val="9451E0"/>
    </a:custClr>
    <a:custClr name="Amber 1">
      <a:srgbClr val="E66B00"/>
    </a:custClr>
    <a:custClr name="Indigo 1">
      <a:srgbClr val="5851E0"/>
    </a:custClr>
    <a:custClr name="Emerald 1">
      <a:srgbClr val="4E9C2D"/>
    </a:custClr>
    <a:custClr name="Aquamarine 1">
      <a:srgbClr val="1087EF"/>
    </a:custClr>
    <a:custClr name="Teal 1">
      <a:srgbClr val="00A69D"/>
    </a:custClr>
    <a:custClr name="Violet 2">
      <a:srgbClr val="563594"/>
    </a:custClr>
    <a:custClr name="Amber 2">
      <a:srgbClr val="BF5900"/>
    </a:custClr>
    <a:custClr name="Indigo 2">
      <a:srgbClr val="3A3594"/>
    </a:custClr>
    <a:custClr name="Emerald 2">
      <a:srgbClr val="3B7522"/>
    </a:custClr>
    <a:custClr name="Aquamarine 2">
      <a:srgbClr val="0D6BBD"/>
    </a:custClr>
    <a:custClr name="Teal 2">
      <a:srgbClr val="008580"/>
    </a:custClr>
    <a:custClr name="Blank_01">
      <a:srgbClr val="FFFFFF"/>
    </a:custClr>
    <a:custClr name="Blank_02">
      <a:srgbClr val="FFFFFF"/>
    </a:custClr>
    <a:custClr name="Blank_03">
      <a:srgbClr val="FFFFFF"/>
    </a:custClr>
    <a:custClr name="Blank_04">
      <a:srgbClr val="FFFFFF"/>
    </a:custClr>
    <a:custClr name="RAG_Red">
      <a:srgbClr val="A8000B"/>
    </a:custClr>
    <a:custClr name="RAG_Amber">
      <a:srgbClr val="E8A215"/>
    </a:custClr>
    <a:custClr name="RAG_Green">
      <a:srgbClr val="008580"/>
    </a:custClr>
  </a:custClrLst>
  <a:extLst>
    <a:ext uri="{05A4C25C-085E-4340-85A3-A5531E510DB2}">
      <thm15:themeFamily xmlns:thm15="http://schemas.microsoft.com/office/thememl/2012/main" name="HSBC A4 Landscape 2018.potx" id="{21F6A2EF-A21D-4A20-914A-245E91DDE4D6}" vid="{4DA8E425-B44F-4060-A5F0-04FC3B6F1978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HSBC A4 Landscape 2018</Template>
  <TotalTime>0</TotalTime>
  <Words>219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Helvetica Neue for HSBC Lt</vt:lpstr>
      <vt:lpstr>Symbol</vt:lpstr>
      <vt:lpstr>Times New Roman</vt:lpstr>
      <vt:lpstr>Wingdings</vt:lpstr>
      <vt:lpstr>Wingdings 2</vt:lpstr>
      <vt:lpstr>HSBC A4 Landscape 2018</vt:lpstr>
      <vt:lpstr>Non-Message Driven</vt:lpstr>
      <vt:lpstr>1_HSBC A4 Landscape 2018</vt:lpstr>
      <vt:lpstr>think-cell Slide</vt:lpstr>
      <vt:lpstr>Sector Report Extract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:description/>
  <cp:lastModifiedBy/>
  <cp:revision>1</cp:revision>
  <dcterms:created xsi:type="dcterms:W3CDTF">2021-05-18T04:53:26Z</dcterms:created>
  <dcterms:modified xsi:type="dcterms:W3CDTF">2021-05-19T02:41:05Z</dcterms:modified>
  <cp:category/>
</cp:coreProperties>
</file>