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9144000" cy="51435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20" autoAdjust="0"/>
  </p:normalViewPr>
  <p:slideViewPr>
    <p:cSldViewPr>
      <p:cViewPr varScale="1">
        <p:scale>
          <a:sx n="97" d="100"/>
          <a:sy n="97" d="100"/>
        </p:scale>
        <p:origin x="97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94D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153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94D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94D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04B791F-A22B-4615-B54D-01D2390C8C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2716112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278" imgH="278" progId="TCLayout.ActiveDocument.1">
                  <p:embed/>
                </p:oleObj>
              </mc:Choice>
              <mc:Fallback>
                <p:oleObj name="think-cell Slide" r:id="rId8" imgW="278" imgH="2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g object 16"/>
          <p:cNvSpPr/>
          <p:nvPr/>
        </p:nvSpPr>
        <p:spPr>
          <a:xfrm>
            <a:off x="0" y="456895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94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31693" y="4669126"/>
            <a:ext cx="348615" cy="352425"/>
          </a:xfrm>
          <a:custGeom>
            <a:avLst/>
            <a:gdLst/>
            <a:ahLst/>
            <a:cxnLst/>
            <a:rect l="l" t="t" r="r" b="b"/>
            <a:pathLst>
              <a:path w="348615" h="352425">
                <a:moveTo>
                  <a:pt x="348370" y="0"/>
                </a:moveTo>
                <a:lnTo>
                  <a:pt x="0" y="0"/>
                </a:lnTo>
                <a:lnTo>
                  <a:pt x="0" y="352046"/>
                </a:lnTo>
                <a:lnTo>
                  <a:pt x="348370" y="352046"/>
                </a:lnTo>
                <a:lnTo>
                  <a:pt x="348370" y="0"/>
                </a:lnTo>
                <a:close/>
              </a:path>
            </a:pathLst>
          </a:custGeom>
          <a:solidFill>
            <a:srgbClr val="B72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43787" y="4749304"/>
            <a:ext cx="125798" cy="20430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941742" y="4724882"/>
            <a:ext cx="737870" cy="296545"/>
          </a:xfrm>
          <a:custGeom>
            <a:avLst/>
            <a:gdLst/>
            <a:ahLst/>
            <a:cxnLst/>
            <a:rect l="l" t="t" r="r" b="b"/>
            <a:pathLst>
              <a:path w="737870" h="296545">
                <a:moveTo>
                  <a:pt x="25806" y="256413"/>
                </a:moveTo>
                <a:lnTo>
                  <a:pt x="16535" y="256413"/>
                </a:lnTo>
                <a:lnTo>
                  <a:pt x="16535" y="295478"/>
                </a:lnTo>
                <a:lnTo>
                  <a:pt x="25806" y="295478"/>
                </a:lnTo>
                <a:lnTo>
                  <a:pt x="25806" y="256413"/>
                </a:lnTo>
                <a:close/>
              </a:path>
              <a:path w="737870" h="296545">
                <a:moveTo>
                  <a:pt x="83870" y="256006"/>
                </a:moveTo>
                <a:lnTo>
                  <a:pt x="74599" y="256006"/>
                </a:lnTo>
                <a:lnTo>
                  <a:pt x="74599" y="278384"/>
                </a:lnTo>
                <a:lnTo>
                  <a:pt x="60083" y="256006"/>
                </a:lnTo>
                <a:lnTo>
                  <a:pt x="50812" y="256006"/>
                </a:lnTo>
                <a:lnTo>
                  <a:pt x="50812" y="295478"/>
                </a:lnTo>
                <a:lnTo>
                  <a:pt x="60083" y="295478"/>
                </a:lnTo>
                <a:lnTo>
                  <a:pt x="60083" y="273100"/>
                </a:lnTo>
                <a:lnTo>
                  <a:pt x="74599" y="295478"/>
                </a:lnTo>
                <a:lnTo>
                  <a:pt x="83870" y="295478"/>
                </a:lnTo>
                <a:lnTo>
                  <a:pt x="83870" y="256006"/>
                </a:lnTo>
                <a:close/>
              </a:path>
              <a:path w="737870" h="296545">
                <a:moveTo>
                  <a:pt x="105244" y="24422"/>
                </a:moveTo>
                <a:lnTo>
                  <a:pt x="16535" y="24422"/>
                </a:lnTo>
                <a:lnTo>
                  <a:pt x="16535" y="85471"/>
                </a:lnTo>
                <a:lnTo>
                  <a:pt x="0" y="85471"/>
                </a:lnTo>
                <a:lnTo>
                  <a:pt x="0" y="105016"/>
                </a:lnTo>
                <a:lnTo>
                  <a:pt x="16535" y="105016"/>
                </a:lnTo>
                <a:lnTo>
                  <a:pt x="16535" y="116408"/>
                </a:lnTo>
                <a:lnTo>
                  <a:pt x="0" y="116408"/>
                </a:lnTo>
                <a:lnTo>
                  <a:pt x="0" y="135534"/>
                </a:lnTo>
                <a:lnTo>
                  <a:pt x="16535" y="135534"/>
                </a:lnTo>
                <a:lnTo>
                  <a:pt x="16535" y="196583"/>
                </a:lnTo>
                <a:lnTo>
                  <a:pt x="50812" y="196583"/>
                </a:lnTo>
                <a:lnTo>
                  <a:pt x="50812" y="135534"/>
                </a:lnTo>
                <a:lnTo>
                  <a:pt x="83070" y="135534"/>
                </a:lnTo>
                <a:lnTo>
                  <a:pt x="91541" y="116408"/>
                </a:lnTo>
                <a:lnTo>
                  <a:pt x="50812" y="116408"/>
                </a:lnTo>
                <a:lnTo>
                  <a:pt x="50812" y="105016"/>
                </a:lnTo>
                <a:lnTo>
                  <a:pt x="96774" y="105016"/>
                </a:lnTo>
                <a:lnTo>
                  <a:pt x="105244" y="85471"/>
                </a:lnTo>
                <a:lnTo>
                  <a:pt x="50812" y="85471"/>
                </a:lnTo>
                <a:lnTo>
                  <a:pt x="50812" y="52501"/>
                </a:lnTo>
                <a:lnTo>
                  <a:pt x="105244" y="52501"/>
                </a:lnTo>
                <a:lnTo>
                  <a:pt x="105244" y="24422"/>
                </a:lnTo>
                <a:close/>
              </a:path>
              <a:path w="737870" h="296545">
                <a:moveTo>
                  <a:pt x="132676" y="256006"/>
                </a:moveTo>
                <a:lnTo>
                  <a:pt x="105244" y="256006"/>
                </a:lnTo>
                <a:lnTo>
                  <a:pt x="105244" y="263740"/>
                </a:lnTo>
                <a:lnTo>
                  <a:pt x="114134" y="263740"/>
                </a:lnTo>
                <a:lnTo>
                  <a:pt x="114134" y="295478"/>
                </a:lnTo>
                <a:lnTo>
                  <a:pt x="123812" y="295478"/>
                </a:lnTo>
                <a:lnTo>
                  <a:pt x="123812" y="263740"/>
                </a:lnTo>
                <a:lnTo>
                  <a:pt x="132676" y="263740"/>
                </a:lnTo>
                <a:lnTo>
                  <a:pt x="132676" y="256006"/>
                </a:lnTo>
                <a:close/>
              </a:path>
              <a:path w="737870" h="296545">
                <a:moveTo>
                  <a:pt x="154444" y="85064"/>
                </a:moveTo>
                <a:lnTo>
                  <a:pt x="120154" y="85064"/>
                </a:lnTo>
                <a:lnTo>
                  <a:pt x="120154" y="196176"/>
                </a:lnTo>
                <a:lnTo>
                  <a:pt x="154444" y="196176"/>
                </a:lnTo>
                <a:lnTo>
                  <a:pt x="154444" y="85064"/>
                </a:lnTo>
                <a:close/>
              </a:path>
              <a:path w="737870" h="296545">
                <a:moveTo>
                  <a:pt x="155257" y="37858"/>
                </a:moveTo>
                <a:lnTo>
                  <a:pt x="153720" y="30937"/>
                </a:lnTo>
                <a:lnTo>
                  <a:pt x="149656" y="25234"/>
                </a:lnTo>
                <a:lnTo>
                  <a:pt x="143852" y="21374"/>
                </a:lnTo>
                <a:lnTo>
                  <a:pt x="137083" y="19951"/>
                </a:lnTo>
                <a:lnTo>
                  <a:pt x="130009" y="21551"/>
                </a:lnTo>
                <a:lnTo>
                  <a:pt x="124256" y="25742"/>
                </a:lnTo>
                <a:lnTo>
                  <a:pt x="120383" y="31623"/>
                </a:lnTo>
                <a:lnTo>
                  <a:pt x="118973" y="38265"/>
                </a:lnTo>
                <a:lnTo>
                  <a:pt x="120383" y="44907"/>
                </a:lnTo>
                <a:lnTo>
                  <a:pt x="124256" y="50774"/>
                </a:lnTo>
                <a:lnTo>
                  <a:pt x="130009" y="54978"/>
                </a:lnTo>
                <a:lnTo>
                  <a:pt x="137083" y="56578"/>
                </a:lnTo>
                <a:lnTo>
                  <a:pt x="144183" y="55029"/>
                </a:lnTo>
                <a:lnTo>
                  <a:pt x="149961" y="50876"/>
                </a:lnTo>
                <a:lnTo>
                  <a:pt x="153835" y="44907"/>
                </a:lnTo>
                <a:lnTo>
                  <a:pt x="155257" y="37858"/>
                </a:lnTo>
                <a:close/>
              </a:path>
              <a:path w="737870" h="296545">
                <a:moveTo>
                  <a:pt x="175412" y="256006"/>
                </a:moveTo>
                <a:lnTo>
                  <a:pt x="152831" y="256006"/>
                </a:lnTo>
                <a:lnTo>
                  <a:pt x="152831" y="295478"/>
                </a:lnTo>
                <a:lnTo>
                  <a:pt x="175412" y="295478"/>
                </a:lnTo>
                <a:lnTo>
                  <a:pt x="175412" y="287743"/>
                </a:lnTo>
                <a:lnTo>
                  <a:pt x="162509" y="287743"/>
                </a:lnTo>
                <a:lnTo>
                  <a:pt x="162509" y="279615"/>
                </a:lnTo>
                <a:lnTo>
                  <a:pt x="175412" y="279615"/>
                </a:lnTo>
                <a:lnTo>
                  <a:pt x="175412" y="271881"/>
                </a:lnTo>
                <a:lnTo>
                  <a:pt x="162509" y="271881"/>
                </a:lnTo>
                <a:lnTo>
                  <a:pt x="162509" y="263740"/>
                </a:lnTo>
                <a:lnTo>
                  <a:pt x="175412" y="263740"/>
                </a:lnTo>
                <a:lnTo>
                  <a:pt x="175412" y="256006"/>
                </a:lnTo>
                <a:close/>
              </a:path>
              <a:path w="737870" h="296545">
                <a:moveTo>
                  <a:pt x="228244" y="295478"/>
                </a:moveTo>
                <a:lnTo>
                  <a:pt x="219760" y="281241"/>
                </a:lnTo>
                <a:lnTo>
                  <a:pt x="221856" y="280428"/>
                </a:lnTo>
                <a:lnTo>
                  <a:pt x="225018" y="279196"/>
                </a:lnTo>
                <a:lnTo>
                  <a:pt x="227444" y="275132"/>
                </a:lnTo>
                <a:lnTo>
                  <a:pt x="227444" y="264960"/>
                </a:lnTo>
                <a:lnTo>
                  <a:pt x="227088" y="264147"/>
                </a:lnTo>
                <a:lnTo>
                  <a:pt x="225831" y="261289"/>
                </a:lnTo>
                <a:lnTo>
                  <a:pt x="222986" y="259257"/>
                </a:lnTo>
                <a:lnTo>
                  <a:pt x="220560" y="257225"/>
                </a:lnTo>
                <a:lnTo>
                  <a:pt x="217766" y="256286"/>
                </a:lnTo>
                <a:lnTo>
                  <a:pt x="217766" y="266179"/>
                </a:lnTo>
                <a:lnTo>
                  <a:pt x="217766" y="273100"/>
                </a:lnTo>
                <a:lnTo>
                  <a:pt x="215353" y="275132"/>
                </a:lnTo>
                <a:lnTo>
                  <a:pt x="208470" y="275132"/>
                </a:lnTo>
                <a:lnTo>
                  <a:pt x="208470" y="264147"/>
                </a:lnTo>
                <a:lnTo>
                  <a:pt x="215722" y="264147"/>
                </a:lnTo>
                <a:lnTo>
                  <a:pt x="217766" y="266179"/>
                </a:lnTo>
                <a:lnTo>
                  <a:pt x="217766" y="256286"/>
                </a:lnTo>
                <a:lnTo>
                  <a:pt x="216954" y="256006"/>
                </a:lnTo>
                <a:lnTo>
                  <a:pt x="199174" y="256006"/>
                </a:lnTo>
                <a:lnTo>
                  <a:pt x="199174" y="295478"/>
                </a:lnTo>
                <a:lnTo>
                  <a:pt x="208470" y="295478"/>
                </a:lnTo>
                <a:lnTo>
                  <a:pt x="208470" y="280428"/>
                </a:lnTo>
                <a:lnTo>
                  <a:pt x="216954" y="295478"/>
                </a:lnTo>
                <a:lnTo>
                  <a:pt x="228244" y="295478"/>
                </a:lnTo>
                <a:close/>
              </a:path>
              <a:path w="737870" h="296545">
                <a:moveTo>
                  <a:pt x="284251" y="24015"/>
                </a:moveTo>
                <a:lnTo>
                  <a:pt x="254368" y="24015"/>
                </a:lnTo>
                <a:lnTo>
                  <a:pt x="254368" y="140004"/>
                </a:lnTo>
                <a:lnTo>
                  <a:pt x="254368" y="140817"/>
                </a:lnTo>
                <a:lnTo>
                  <a:pt x="252577" y="153530"/>
                </a:lnTo>
                <a:lnTo>
                  <a:pt x="247180" y="164122"/>
                </a:lnTo>
                <a:lnTo>
                  <a:pt x="238455" y="171208"/>
                </a:lnTo>
                <a:lnTo>
                  <a:pt x="226631" y="173786"/>
                </a:lnTo>
                <a:lnTo>
                  <a:pt x="214617" y="171107"/>
                </a:lnTo>
                <a:lnTo>
                  <a:pt x="205905" y="163868"/>
                </a:lnTo>
                <a:lnTo>
                  <a:pt x="200583" y="153365"/>
                </a:lnTo>
                <a:lnTo>
                  <a:pt x="198793" y="140817"/>
                </a:lnTo>
                <a:lnTo>
                  <a:pt x="200520" y="128460"/>
                </a:lnTo>
                <a:lnTo>
                  <a:pt x="205638" y="117932"/>
                </a:lnTo>
                <a:lnTo>
                  <a:pt x="214096" y="110604"/>
                </a:lnTo>
                <a:lnTo>
                  <a:pt x="225831" y="107861"/>
                </a:lnTo>
                <a:lnTo>
                  <a:pt x="238467" y="110604"/>
                </a:lnTo>
                <a:lnTo>
                  <a:pt x="247294" y="117805"/>
                </a:lnTo>
                <a:lnTo>
                  <a:pt x="247408" y="117932"/>
                </a:lnTo>
                <a:lnTo>
                  <a:pt x="252679" y="128295"/>
                </a:lnTo>
                <a:lnTo>
                  <a:pt x="254368" y="140004"/>
                </a:lnTo>
                <a:lnTo>
                  <a:pt x="254368" y="24015"/>
                </a:lnTo>
                <a:lnTo>
                  <a:pt x="253238" y="24015"/>
                </a:lnTo>
                <a:lnTo>
                  <a:pt x="253238" y="99314"/>
                </a:lnTo>
                <a:lnTo>
                  <a:pt x="252806" y="99314"/>
                </a:lnTo>
                <a:lnTo>
                  <a:pt x="244894" y="90843"/>
                </a:lnTo>
                <a:lnTo>
                  <a:pt x="236639" y="85318"/>
                </a:lnTo>
                <a:lnTo>
                  <a:pt x="227711" y="82308"/>
                </a:lnTo>
                <a:lnTo>
                  <a:pt x="217766" y="81407"/>
                </a:lnTo>
                <a:lnTo>
                  <a:pt x="196253" y="86207"/>
                </a:lnTo>
                <a:lnTo>
                  <a:pt x="179984" y="99110"/>
                </a:lnTo>
                <a:lnTo>
                  <a:pt x="169697" y="117805"/>
                </a:lnTo>
                <a:lnTo>
                  <a:pt x="166116" y="140004"/>
                </a:lnTo>
                <a:lnTo>
                  <a:pt x="169875" y="162280"/>
                </a:lnTo>
                <a:lnTo>
                  <a:pt x="180479" y="181114"/>
                </a:lnTo>
                <a:lnTo>
                  <a:pt x="196900" y="194157"/>
                </a:lnTo>
                <a:lnTo>
                  <a:pt x="218147" y="199021"/>
                </a:lnTo>
                <a:lnTo>
                  <a:pt x="228473" y="197993"/>
                </a:lnTo>
                <a:lnTo>
                  <a:pt x="238074" y="194703"/>
                </a:lnTo>
                <a:lnTo>
                  <a:pt x="246684" y="188899"/>
                </a:lnTo>
                <a:lnTo>
                  <a:pt x="254050" y="180301"/>
                </a:lnTo>
                <a:lnTo>
                  <a:pt x="254419" y="180301"/>
                </a:lnTo>
                <a:lnTo>
                  <a:pt x="254419" y="196176"/>
                </a:lnTo>
                <a:lnTo>
                  <a:pt x="284251" y="196176"/>
                </a:lnTo>
                <a:lnTo>
                  <a:pt x="284251" y="180301"/>
                </a:lnTo>
                <a:lnTo>
                  <a:pt x="284251" y="173786"/>
                </a:lnTo>
                <a:lnTo>
                  <a:pt x="284251" y="107861"/>
                </a:lnTo>
                <a:lnTo>
                  <a:pt x="284251" y="99314"/>
                </a:lnTo>
                <a:lnTo>
                  <a:pt x="284251" y="24015"/>
                </a:lnTo>
                <a:close/>
              </a:path>
              <a:path w="737870" h="296545">
                <a:moveTo>
                  <a:pt x="284683" y="256006"/>
                </a:moveTo>
                <a:lnTo>
                  <a:pt x="275386" y="256006"/>
                </a:lnTo>
                <a:lnTo>
                  <a:pt x="275386" y="278384"/>
                </a:lnTo>
                <a:lnTo>
                  <a:pt x="261302" y="256006"/>
                </a:lnTo>
                <a:lnTo>
                  <a:pt x="251625" y="256006"/>
                </a:lnTo>
                <a:lnTo>
                  <a:pt x="251625" y="295478"/>
                </a:lnTo>
                <a:lnTo>
                  <a:pt x="261302" y="295478"/>
                </a:lnTo>
                <a:lnTo>
                  <a:pt x="261302" y="273100"/>
                </a:lnTo>
                <a:lnTo>
                  <a:pt x="275386" y="295478"/>
                </a:lnTo>
                <a:lnTo>
                  <a:pt x="284683" y="295478"/>
                </a:lnTo>
                <a:lnTo>
                  <a:pt x="284683" y="256006"/>
                </a:lnTo>
                <a:close/>
              </a:path>
              <a:path w="737870" h="296545">
                <a:moveTo>
                  <a:pt x="343547" y="295478"/>
                </a:moveTo>
                <a:lnTo>
                  <a:pt x="341680" y="289788"/>
                </a:lnTo>
                <a:lnTo>
                  <a:pt x="339153" y="282054"/>
                </a:lnTo>
                <a:lnTo>
                  <a:pt x="334365" y="267398"/>
                </a:lnTo>
                <a:lnTo>
                  <a:pt x="330644" y="256006"/>
                </a:lnTo>
                <a:lnTo>
                  <a:pt x="329031" y="256006"/>
                </a:lnTo>
                <a:lnTo>
                  <a:pt x="329031" y="282054"/>
                </a:lnTo>
                <a:lnTo>
                  <a:pt x="319735" y="282054"/>
                </a:lnTo>
                <a:lnTo>
                  <a:pt x="324573" y="267398"/>
                </a:lnTo>
                <a:lnTo>
                  <a:pt x="329031" y="282054"/>
                </a:lnTo>
                <a:lnTo>
                  <a:pt x="329031" y="256006"/>
                </a:lnTo>
                <a:lnTo>
                  <a:pt x="318554" y="256006"/>
                </a:lnTo>
                <a:lnTo>
                  <a:pt x="305650" y="295478"/>
                </a:lnTo>
                <a:lnTo>
                  <a:pt x="315696" y="295478"/>
                </a:lnTo>
                <a:lnTo>
                  <a:pt x="317309" y="289788"/>
                </a:lnTo>
                <a:lnTo>
                  <a:pt x="331444" y="289788"/>
                </a:lnTo>
                <a:lnTo>
                  <a:pt x="333057" y="295478"/>
                </a:lnTo>
                <a:lnTo>
                  <a:pt x="343547" y="295478"/>
                </a:lnTo>
                <a:close/>
              </a:path>
              <a:path w="737870" h="296545">
                <a:moveTo>
                  <a:pt x="386702" y="256006"/>
                </a:moveTo>
                <a:lnTo>
                  <a:pt x="359295" y="256006"/>
                </a:lnTo>
                <a:lnTo>
                  <a:pt x="359295" y="263740"/>
                </a:lnTo>
                <a:lnTo>
                  <a:pt x="368160" y="263740"/>
                </a:lnTo>
                <a:lnTo>
                  <a:pt x="368160" y="295478"/>
                </a:lnTo>
                <a:lnTo>
                  <a:pt x="377837" y="295478"/>
                </a:lnTo>
                <a:lnTo>
                  <a:pt x="377837" y="263740"/>
                </a:lnTo>
                <a:lnTo>
                  <a:pt x="386702" y="263740"/>
                </a:lnTo>
                <a:lnTo>
                  <a:pt x="386702" y="256006"/>
                </a:lnTo>
                <a:close/>
              </a:path>
              <a:path w="737870" h="296545">
                <a:moveTo>
                  <a:pt x="408470" y="140411"/>
                </a:moveTo>
                <a:lnTo>
                  <a:pt x="406527" y="129019"/>
                </a:lnTo>
                <a:lnTo>
                  <a:pt x="404291" y="115912"/>
                </a:lnTo>
                <a:lnTo>
                  <a:pt x="397433" y="105016"/>
                </a:lnTo>
                <a:lnTo>
                  <a:pt x="392595" y="97320"/>
                </a:lnTo>
                <a:lnTo>
                  <a:pt x="377405" y="87363"/>
                </a:lnTo>
                <a:lnTo>
                  <a:pt x="377405" y="129019"/>
                </a:lnTo>
                <a:lnTo>
                  <a:pt x="327418" y="129019"/>
                </a:lnTo>
                <a:lnTo>
                  <a:pt x="329857" y="119951"/>
                </a:lnTo>
                <a:lnTo>
                  <a:pt x="334873" y="112280"/>
                </a:lnTo>
                <a:lnTo>
                  <a:pt x="342607" y="106984"/>
                </a:lnTo>
                <a:lnTo>
                  <a:pt x="353212" y="105016"/>
                </a:lnTo>
                <a:lnTo>
                  <a:pt x="363131" y="107213"/>
                </a:lnTo>
                <a:lnTo>
                  <a:pt x="370471" y="112890"/>
                </a:lnTo>
                <a:lnTo>
                  <a:pt x="375234" y="120637"/>
                </a:lnTo>
                <a:lnTo>
                  <a:pt x="377405" y="129019"/>
                </a:lnTo>
                <a:lnTo>
                  <a:pt x="377405" y="87363"/>
                </a:lnTo>
                <a:lnTo>
                  <a:pt x="374624" y="85534"/>
                </a:lnTo>
                <a:lnTo>
                  <a:pt x="351612" y="81407"/>
                </a:lnTo>
                <a:lnTo>
                  <a:pt x="328587" y="85534"/>
                </a:lnTo>
                <a:lnTo>
                  <a:pt x="310616" y="97320"/>
                </a:lnTo>
                <a:lnTo>
                  <a:pt x="298919" y="115912"/>
                </a:lnTo>
                <a:lnTo>
                  <a:pt x="294741" y="140411"/>
                </a:lnTo>
                <a:lnTo>
                  <a:pt x="298919" y="164680"/>
                </a:lnTo>
                <a:lnTo>
                  <a:pt x="310616" y="183146"/>
                </a:lnTo>
                <a:lnTo>
                  <a:pt x="328587" y="194906"/>
                </a:lnTo>
                <a:lnTo>
                  <a:pt x="351612" y="199021"/>
                </a:lnTo>
                <a:lnTo>
                  <a:pt x="370039" y="196824"/>
                </a:lnTo>
                <a:lnTo>
                  <a:pt x="385584" y="190271"/>
                </a:lnTo>
                <a:lnTo>
                  <a:pt x="397649" y="179451"/>
                </a:lnTo>
                <a:lnTo>
                  <a:pt x="399796" y="175425"/>
                </a:lnTo>
                <a:lnTo>
                  <a:pt x="405625" y="164439"/>
                </a:lnTo>
                <a:lnTo>
                  <a:pt x="375412" y="161988"/>
                </a:lnTo>
                <a:lnTo>
                  <a:pt x="371373" y="167690"/>
                </a:lnTo>
                <a:lnTo>
                  <a:pt x="366128" y="171907"/>
                </a:lnTo>
                <a:lnTo>
                  <a:pt x="359981" y="174523"/>
                </a:lnTo>
                <a:lnTo>
                  <a:pt x="353212" y="175425"/>
                </a:lnTo>
                <a:lnTo>
                  <a:pt x="342214" y="173113"/>
                </a:lnTo>
                <a:lnTo>
                  <a:pt x="334416" y="167081"/>
                </a:lnTo>
                <a:lnTo>
                  <a:pt x="329565" y="158597"/>
                </a:lnTo>
                <a:lnTo>
                  <a:pt x="327418" y="148971"/>
                </a:lnTo>
                <a:lnTo>
                  <a:pt x="408470" y="148971"/>
                </a:lnTo>
                <a:lnTo>
                  <a:pt x="408470" y="140411"/>
                </a:lnTo>
                <a:close/>
              </a:path>
              <a:path w="737870" h="296545">
                <a:moveTo>
                  <a:pt x="421373" y="256413"/>
                </a:moveTo>
                <a:lnTo>
                  <a:pt x="411695" y="256413"/>
                </a:lnTo>
                <a:lnTo>
                  <a:pt x="411695" y="295478"/>
                </a:lnTo>
                <a:lnTo>
                  <a:pt x="421373" y="295478"/>
                </a:lnTo>
                <a:lnTo>
                  <a:pt x="421373" y="256413"/>
                </a:lnTo>
                <a:close/>
              </a:path>
              <a:path w="737870" h="296545">
                <a:moveTo>
                  <a:pt x="450773" y="24015"/>
                </a:moveTo>
                <a:lnTo>
                  <a:pt x="419328" y="24015"/>
                </a:lnTo>
                <a:lnTo>
                  <a:pt x="419328" y="196176"/>
                </a:lnTo>
                <a:lnTo>
                  <a:pt x="450773" y="196176"/>
                </a:lnTo>
                <a:lnTo>
                  <a:pt x="450773" y="24015"/>
                </a:lnTo>
                <a:close/>
              </a:path>
              <a:path w="737870" h="296545">
                <a:moveTo>
                  <a:pt x="484263" y="275945"/>
                </a:moveTo>
                <a:lnTo>
                  <a:pt x="482752" y="267792"/>
                </a:lnTo>
                <a:lnTo>
                  <a:pt x="480377" y="264147"/>
                </a:lnTo>
                <a:lnTo>
                  <a:pt x="478561" y="261340"/>
                </a:lnTo>
                <a:lnTo>
                  <a:pt x="474586" y="258711"/>
                </a:lnTo>
                <a:lnTo>
                  <a:pt x="474586" y="269430"/>
                </a:lnTo>
                <a:lnTo>
                  <a:pt x="474586" y="282460"/>
                </a:lnTo>
                <a:lnTo>
                  <a:pt x="469747" y="287337"/>
                </a:lnTo>
                <a:lnTo>
                  <a:pt x="457657" y="287337"/>
                </a:lnTo>
                <a:lnTo>
                  <a:pt x="452818" y="282460"/>
                </a:lnTo>
                <a:lnTo>
                  <a:pt x="452818" y="269024"/>
                </a:lnTo>
                <a:lnTo>
                  <a:pt x="457225" y="264147"/>
                </a:lnTo>
                <a:lnTo>
                  <a:pt x="470128" y="264147"/>
                </a:lnTo>
                <a:lnTo>
                  <a:pt x="474586" y="269430"/>
                </a:lnTo>
                <a:lnTo>
                  <a:pt x="474586" y="258711"/>
                </a:lnTo>
                <a:lnTo>
                  <a:pt x="472173" y="257111"/>
                </a:lnTo>
                <a:lnTo>
                  <a:pt x="464108" y="255600"/>
                </a:lnTo>
                <a:lnTo>
                  <a:pt x="458457" y="255600"/>
                </a:lnTo>
                <a:lnTo>
                  <a:pt x="453199" y="257225"/>
                </a:lnTo>
                <a:lnTo>
                  <a:pt x="449592" y="260883"/>
                </a:lnTo>
                <a:lnTo>
                  <a:pt x="445135" y="264960"/>
                </a:lnTo>
                <a:lnTo>
                  <a:pt x="443141" y="270243"/>
                </a:lnTo>
                <a:lnTo>
                  <a:pt x="443141" y="275945"/>
                </a:lnTo>
                <a:lnTo>
                  <a:pt x="444766" y="283933"/>
                </a:lnTo>
                <a:lnTo>
                  <a:pt x="449173" y="290398"/>
                </a:lnTo>
                <a:lnTo>
                  <a:pt x="455701" y="294716"/>
                </a:lnTo>
                <a:lnTo>
                  <a:pt x="463677" y="296291"/>
                </a:lnTo>
                <a:lnTo>
                  <a:pt x="471652" y="294716"/>
                </a:lnTo>
                <a:lnTo>
                  <a:pt x="478205" y="290398"/>
                </a:lnTo>
                <a:lnTo>
                  <a:pt x="480301" y="287337"/>
                </a:lnTo>
                <a:lnTo>
                  <a:pt x="482638" y="283933"/>
                </a:lnTo>
                <a:lnTo>
                  <a:pt x="484263" y="275945"/>
                </a:lnTo>
                <a:close/>
              </a:path>
              <a:path w="737870" h="296545">
                <a:moveTo>
                  <a:pt x="496785" y="84251"/>
                </a:moveTo>
                <a:lnTo>
                  <a:pt x="465721" y="84251"/>
                </a:lnTo>
                <a:lnTo>
                  <a:pt x="465721" y="196176"/>
                </a:lnTo>
                <a:lnTo>
                  <a:pt x="496785" y="196176"/>
                </a:lnTo>
                <a:lnTo>
                  <a:pt x="496785" y="84251"/>
                </a:lnTo>
                <a:close/>
              </a:path>
              <a:path w="737870" h="296545">
                <a:moveTo>
                  <a:pt x="499579" y="37858"/>
                </a:moveTo>
                <a:lnTo>
                  <a:pt x="498055" y="30937"/>
                </a:lnTo>
                <a:lnTo>
                  <a:pt x="493979" y="25234"/>
                </a:lnTo>
                <a:lnTo>
                  <a:pt x="488175" y="21374"/>
                </a:lnTo>
                <a:lnTo>
                  <a:pt x="481418" y="19951"/>
                </a:lnTo>
                <a:lnTo>
                  <a:pt x="474167" y="21551"/>
                </a:lnTo>
                <a:lnTo>
                  <a:pt x="468426" y="25742"/>
                </a:lnTo>
                <a:lnTo>
                  <a:pt x="464654" y="31623"/>
                </a:lnTo>
                <a:lnTo>
                  <a:pt x="463296" y="38265"/>
                </a:lnTo>
                <a:lnTo>
                  <a:pt x="464654" y="44907"/>
                </a:lnTo>
                <a:lnTo>
                  <a:pt x="468426" y="50774"/>
                </a:lnTo>
                <a:lnTo>
                  <a:pt x="474167" y="54978"/>
                </a:lnTo>
                <a:lnTo>
                  <a:pt x="481418" y="56578"/>
                </a:lnTo>
                <a:lnTo>
                  <a:pt x="488340" y="55029"/>
                </a:lnTo>
                <a:lnTo>
                  <a:pt x="494131" y="50876"/>
                </a:lnTo>
                <a:lnTo>
                  <a:pt x="498106" y="44907"/>
                </a:lnTo>
                <a:lnTo>
                  <a:pt x="499579" y="37858"/>
                </a:lnTo>
                <a:close/>
              </a:path>
              <a:path w="737870" h="296545">
                <a:moveTo>
                  <a:pt x="538276" y="256006"/>
                </a:moveTo>
                <a:lnTo>
                  <a:pt x="528612" y="256006"/>
                </a:lnTo>
                <a:lnTo>
                  <a:pt x="528612" y="278384"/>
                </a:lnTo>
                <a:lnTo>
                  <a:pt x="514527" y="256006"/>
                </a:lnTo>
                <a:lnTo>
                  <a:pt x="504850" y="256006"/>
                </a:lnTo>
                <a:lnTo>
                  <a:pt x="504850" y="295478"/>
                </a:lnTo>
                <a:lnTo>
                  <a:pt x="514527" y="295478"/>
                </a:lnTo>
                <a:lnTo>
                  <a:pt x="514527" y="273100"/>
                </a:lnTo>
                <a:lnTo>
                  <a:pt x="528612" y="295478"/>
                </a:lnTo>
                <a:lnTo>
                  <a:pt x="538276" y="295478"/>
                </a:lnTo>
                <a:lnTo>
                  <a:pt x="538276" y="256006"/>
                </a:lnTo>
                <a:close/>
              </a:path>
              <a:path w="737870" h="296545">
                <a:moveTo>
                  <a:pt x="570534" y="84251"/>
                </a:moveTo>
                <a:lnTo>
                  <a:pt x="554037" y="84251"/>
                </a:lnTo>
                <a:lnTo>
                  <a:pt x="554037" y="49250"/>
                </a:lnTo>
                <a:lnTo>
                  <a:pt x="522960" y="49250"/>
                </a:lnTo>
                <a:lnTo>
                  <a:pt x="522960" y="84251"/>
                </a:lnTo>
                <a:lnTo>
                  <a:pt x="508876" y="84251"/>
                </a:lnTo>
                <a:lnTo>
                  <a:pt x="508876" y="108267"/>
                </a:lnTo>
                <a:lnTo>
                  <a:pt x="522960" y="108267"/>
                </a:lnTo>
                <a:lnTo>
                  <a:pt x="522960" y="168097"/>
                </a:lnTo>
                <a:lnTo>
                  <a:pt x="525233" y="182968"/>
                </a:lnTo>
                <a:lnTo>
                  <a:pt x="531749" y="191897"/>
                </a:lnTo>
                <a:lnTo>
                  <a:pt x="542036" y="196253"/>
                </a:lnTo>
                <a:lnTo>
                  <a:pt x="555637" y="197396"/>
                </a:lnTo>
                <a:lnTo>
                  <a:pt x="560476" y="197396"/>
                </a:lnTo>
                <a:lnTo>
                  <a:pt x="565696" y="196583"/>
                </a:lnTo>
                <a:lnTo>
                  <a:pt x="570534" y="196176"/>
                </a:lnTo>
                <a:lnTo>
                  <a:pt x="570534" y="172161"/>
                </a:lnTo>
                <a:lnTo>
                  <a:pt x="570534" y="171348"/>
                </a:lnTo>
                <a:lnTo>
                  <a:pt x="568540" y="171754"/>
                </a:lnTo>
                <a:lnTo>
                  <a:pt x="566928" y="172161"/>
                </a:lnTo>
                <a:lnTo>
                  <a:pt x="556018" y="172161"/>
                </a:lnTo>
                <a:lnTo>
                  <a:pt x="554037" y="169722"/>
                </a:lnTo>
                <a:lnTo>
                  <a:pt x="554037" y="108267"/>
                </a:lnTo>
                <a:lnTo>
                  <a:pt x="570534" y="108267"/>
                </a:lnTo>
                <a:lnTo>
                  <a:pt x="570534" y="84251"/>
                </a:lnTo>
                <a:close/>
              </a:path>
              <a:path w="737870" h="296545">
                <a:moveTo>
                  <a:pt x="597141" y="295478"/>
                </a:moveTo>
                <a:lnTo>
                  <a:pt x="595274" y="289788"/>
                </a:lnTo>
                <a:lnTo>
                  <a:pt x="592747" y="282054"/>
                </a:lnTo>
                <a:lnTo>
                  <a:pt x="587959" y="267398"/>
                </a:lnTo>
                <a:lnTo>
                  <a:pt x="584238" y="256006"/>
                </a:lnTo>
                <a:lnTo>
                  <a:pt x="582625" y="256006"/>
                </a:lnTo>
                <a:lnTo>
                  <a:pt x="582625" y="282054"/>
                </a:lnTo>
                <a:lnTo>
                  <a:pt x="573379" y="282054"/>
                </a:lnTo>
                <a:lnTo>
                  <a:pt x="578218" y="267398"/>
                </a:lnTo>
                <a:lnTo>
                  <a:pt x="582625" y="282054"/>
                </a:lnTo>
                <a:lnTo>
                  <a:pt x="582625" y="256006"/>
                </a:lnTo>
                <a:lnTo>
                  <a:pt x="572147" y="256006"/>
                </a:lnTo>
                <a:lnTo>
                  <a:pt x="559244" y="295478"/>
                </a:lnTo>
                <a:lnTo>
                  <a:pt x="569353" y="295478"/>
                </a:lnTo>
                <a:lnTo>
                  <a:pt x="571334" y="289788"/>
                </a:lnTo>
                <a:lnTo>
                  <a:pt x="585050" y="289788"/>
                </a:lnTo>
                <a:lnTo>
                  <a:pt x="586663" y="295478"/>
                </a:lnTo>
                <a:lnTo>
                  <a:pt x="597141" y="295478"/>
                </a:lnTo>
                <a:close/>
              </a:path>
              <a:path w="737870" h="296545">
                <a:moveTo>
                  <a:pt x="640295" y="287743"/>
                </a:moveTo>
                <a:lnTo>
                  <a:pt x="627773" y="287743"/>
                </a:lnTo>
                <a:lnTo>
                  <a:pt x="627773" y="256006"/>
                </a:lnTo>
                <a:lnTo>
                  <a:pt x="618096" y="256006"/>
                </a:lnTo>
                <a:lnTo>
                  <a:pt x="618096" y="295478"/>
                </a:lnTo>
                <a:lnTo>
                  <a:pt x="640295" y="295478"/>
                </a:lnTo>
                <a:lnTo>
                  <a:pt x="640295" y="287743"/>
                </a:lnTo>
                <a:close/>
              </a:path>
              <a:path w="737870" h="296545">
                <a:moveTo>
                  <a:pt x="695121" y="84251"/>
                </a:moveTo>
                <a:lnTo>
                  <a:pt x="660882" y="84251"/>
                </a:lnTo>
                <a:lnTo>
                  <a:pt x="637501" y="158330"/>
                </a:lnTo>
                <a:lnTo>
                  <a:pt x="637070" y="158330"/>
                </a:lnTo>
                <a:lnTo>
                  <a:pt x="613689" y="84251"/>
                </a:lnTo>
                <a:lnTo>
                  <a:pt x="579399" y="84251"/>
                </a:lnTo>
                <a:lnTo>
                  <a:pt x="620953" y="196176"/>
                </a:lnTo>
                <a:lnTo>
                  <a:pt x="608850" y="227926"/>
                </a:lnTo>
                <a:lnTo>
                  <a:pt x="641540" y="227926"/>
                </a:lnTo>
                <a:lnTo>
                  <a:pt x="667499" y="158330"/>
                </a:lnTo>
                <a:lnTo>
                  <a:pt x="695121" y="84251"/>
                </a:lnTo>
                <a:close/>
              </a:path>
              <a:path w="737870" h="296545">
                <a:moveTo>
                  <a:pt x="712063" y="0"/>
                </a:moveTo>
                <a:lnTo>
                  <a:pt x="695934" y="0"/>
                </a:lnTo>
                <a:lnTo>
                  <a:pt x="695934" y="4076"/>
                </a:lnTo>
                <a:lnTo>
                  <a:pt x="701573" y="4076"/>
                </a:lnTo>
                <a:lnTo>
                  <a:pt x="701573" y="22390"/>
                </a:lnTo>
                <a:lnTo>
                  <a:pt x="706043" y="22390"/>
                </a:lnTo>
                <a:lnTo>
                  <a:pt x="706043" y="4076"/>
                </a:lnTo>
                <a:lnTo>
                  <a:pt x="712063" y="4076"/>
                </a:lnTo>
                <a:lnTo>
                  <a:pt x="712063" y="0"/>
                </a:lnTo>
                <a:close/>
              </a:path>
              <a:path w="737870" h="296545">
                <a:moveTo>
                  <a:pt x="737857" y="0"/>
                </a:moveTo>
                <a:lnTo>
                  <a:pt x="733018" y="0"/>
                </a:lnTo>
                <a:lnTo>
                  <a:pt x="726567" y="15468"/>
                </a:lnTo>
                <a:lnTo>
                  <a:pt x="723341" y="7734"/>
                </a:lnTo>
                <a:lnTo>
                  <a:pt x="720115" y="0"/>
                </a:lnTo>
                <a:lnTo>
                  <a:pt x="715289" y="0"/>
                </a:lnTo>
                <a:lnTo>
                  <a:pt x="715289" y="22390"/>
                </a:lnTo>
                <a:lnTo>
                  <a:pt x="719315" y="22390"/>
                </a:lnTo>
                <a:lnTo>
                  <a:pt x="719315" y="7734"/>
                </a:lnTo>
                <a:lnTo>
                  <a:pt x="719747" y="7734"/>
                </a:lnTo>
                <a:lnTo>
                  <a:pt x="725385" y="22390"/>
                </a:lnTo>
                <a:lnTo>
                  <a:pt x="727811" y="22390"/>
                </a:lnTo>
                <a:lnTo>
                  <a:pt x="730656" y="15468"/>
                </a:lnTo>
                <a:lnTo>
                  <a:pt x="733831" y="7734"/>
                </a:lnTo>
                <a:lnTo>
                  <a:pt x="733831" y="22390"/>
                </a:lnTo>
                <a:lnTo>
                  <a:pt x="737857" y="22390"/>
                </a:lnTo>
                <a:lnTo>
                  <a:pt x="737857" y="7734"/>
                </a:lnTo>
                <a:lnTo>
                  <a:pt x="737857" y="0"/>
                </a:lnTo>
                <a:close/>
              </a:path>
            </a:pathLst>
          </a:custGeom>
          <a:solidFill>
            <a:srgbClr val="006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606" y="232994"/>
            <a:ext cx="8228787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94D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560" y="2077085"/>
            <a:ext cx="7802879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153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291" y="4792355"/>
            <a:ext cx="332549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94D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0"/>
              </a:spcBef>
              <a:tabLst>
                <a:tab pos="287020" algn="l"/>
              </a:tabLst>
            </a:pPr>
            <a:fld id="{81D60167-4931-47E6-BA6A-407CBD079E47}" type="slidenum">
              <a:rPr lang="en-AU" b="1" spc="-5" smtClean="0"/>
              <a:pPr marL="38100">
                <a:spcBef>
                  <a:spcPts val="150"/>
                </a:spcBef>
                <a:tabLst>
                  <a:tab pos="287020" algn="l"/>
                </a:tabLst>
              </a:pPr>
              <a:t>‹#›</a:t>
            </a:fld>
            <a:r>
              <a:rPr lang="en-AU" b="1" spc="-5" dirty="0"/>
              <a:t>	</a:t>
            </a:r>
            <a:r>
              <a:rPr lang="en-AU" sz="1350" baseline="9259" dirty="0">
                <a:solidFill>
                  <a:srgbClr val="415363"/>
                </a:solidFill>
              </a:rPr>
              <a:t>|</a:t>
            </a:r>
            <a:r>
              <a:rPr lang="en-AU" sz="1350" spc="187" baseline="9259" dirty="0">
                <a:solidFill>
                  <a:srgbClr val="415363"/>
                </a:solidFill>
              </a:rPr>
              <a:t> </a:t>
            </a:r>
            <a:r>
              <a:rPr lang="en-AU" spc="-5" dirty="0"/>
              <a:t>Virtual Experience Program</a:t>
            </a:r>
            <a:endParaRPr sz="900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E3114C1-C86F-4360-A7E3-203A1F2C017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77394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8" imgH="278" progId="TCLayout.ActiveDocument.1">
                  <p:embed/>
                </p:oleObj>
              </mc:Choice>
              <mc:Fallback>
                <p:oleObj name="think-cell Slide" r:id="rId3" imgW="278" imgH="2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bject 4"/>
          <p:cNvSpPr/>
          <p:nvPr/>
        </p:nvSpPr>
        <p:spPr>
          <a:xfrm>
            <a:off x="0" y="-9063"/>
            <a:ext cx="9144000" cy="2334895"/>
          </a:xfrm>
          <a:custGeom>
            <a:avLst/>
            <a:gdLst/>
            <a:ahLst/>
            <a:cxnLst/>
            <a:rect l="l" t="t" r="r" b="b"/>
            <a:pathLst>
              <a:path w="9144000" h="2334895">
                <a:moveTo>
                  <a:pt x="9144000" y="0"/>
                </a:moveTo>
                <a:lnTo>
                  <a:pt x="0" y="0"/>
                </a:lnTo>
                <a:lnTo>
                  <a:pt x="0" y="2334768"/>
                </a:lnTo>
                <a:lnTo>
                  <a:pt x="9144000" y="2334768"/>
                </a:lnTo>
                <a:lnTo>
                  <a:pt x="9144000" y="0"/>
                </a:lnTo>
                <a:close/>
              </a:path>
            </a:pathLst>
          </a:custGeom>
          <a:solidFill>
            <a:srgbClr val="09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531693" y="4669126"/>
            <a:ext cx="348615" cy="352425"/>
            <a:chOff x="7531693" y="4669126"/>
            <a:chExt cx="348615" cy="352425"/>
          </a:xfrm>
        </p:grpSpPr>
        <p:sp>
          <p:nvSpPr>
            <p:cNvPr id="6" name="object 6"/>
            <p:cNvSpPr/>
            <p:nvPr/>
          </p:nvSpPr>
          <p:spPr>
            <a:xfrm>
              <a:off x="7531693" y="4669126"/>
              <a:ext cx="348615" cy="352425"/>
            </a:xfrm>
            <a:custGeom>
              <a:avLst/>
              <a:gdLst/>
              <a:ahLst/>
              <a:cxnLst/>
              <a:rect l="l" t="t" r="r" b="b"/>
              <a:pathLst>
                <a:path w="348615" h="352425">
                  <a:moveTo>
                    <a:pt x="348370" y="0"/>
                  </a:moveTo>
                  <a:lnTo>
                    <a:pt x="0" y="0"/>
                  </a:lnTo>
                  <a:lnTo>
                    <a:pt x="0" y="352046"/>
                  </a:lnTo>
                  <a:lnTo>
                    <a:pt x="348370" y="352046"/>
                  </a:lnTo>
                  <a:lnTo>
                    <a:pt x="348370" y="0"/>
                  </a:lnTo>
                  <a:close/>
                </a:path>
              </a:pathLst>
            </a:custGeom>
            <a:solidFill>
              <a:srgbClr val="B72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3787" y="4749304"/>
              <a:ext cx="125798" cy="204306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7941742" y="4724882"/>
            <a:ext cx="737870" cy="296545"/>
          </a:xfrm>
          <a:custGeom>
            <a:avLst/>
            <a:gdLst/>
            <a:ahLst/>
            <a:cxnLst/>
            <a:rect l="l" t="t" r="r" b="b"/>
            <a:pathLst>
              <a:path w="737870" h="296545">
                <a:moveTo>
                  <a:pt x="25806" y="256413"/>
                </a:moveTo>
                <a:lnTo>
                  <a:pt x="16535" y="256413"/>
                </a:lnTo>
                <a:lnTo>
                  <a:pt x="16535" y="295478"/>
                </a:lnTo>
                <a:lnTo>
                  <a:pt x="25806" y="295478"/>
                </a:lnTo>
                <a:lnTo>
                  <a:pt x="25806" y="256413"/>
                </a:lnTo>
                <a:close/>
              </a:path>
              <a:path w="737870" h="296545">
                <a:moveTo>
                  <a:pt x="83870" y="256006"/>
                </a:moveTo>
                <a:lnTo>
                  <a:pt x="74599" y="256006"/>
                </a:lnTo>
                <a:lnTo>
                  <a:pt x="74599" y="278384"/>
                </a:lnTo>
                <a:lnTo>
                  <a:pt x="60083" y="256006"/>
                </a:lnTo>
                <a:lnTo>
                  <a:pt x="50812" y="256006"/>
                </a:lnTo>
                <a:lnTo>
                  <a:pt x="50812" y="295478"/>
                </a:lnTo>
                <a:lnTo>
                  <a:pt x="60083" y="295478"/>
                </a:lnTo>
                <a:lnTo>
                  <a:pt x="60083" y="273100"/>
                </a:lnTo>
                <a:lnTo>
                  <a:pt x="74599" y="295478"/>
                </a:lnTo>
                <a:lnTo>
                  <a:pt x="83870" y="295478"/>
                </a:lnTo>
                <a:lnTo>
                  <a:pt x="83870" y="256006"/>
                </a:lnTo>
                <a:close/>
              </a:path>
              <a:path w="737870" h="296545">
                <a:moveTo>
                  <a:pt x="105244" y="24422"/>
                </a:moveTo>
                <a:lnTo>
                  <a:pt x="16535" y="24422"/>
                </a:lnTo>
                <a:lnTo>
                  <a:pt x="16535" y="85471"/>
                </a:lnTo>
                <a:lnTo>
                  <a:pt x="0" y="85471"/>
                </a:lnTo>
                <a:lnTo>
                  <a:pt x="0" y="105016"/>
                </a:lnTo>
                <a:lnTo>
                  <a:pt x="16535" y="105016"/>
                </a:lnTo>
                <a:lnTo>
                  <a:pt x="16535" y="116408"/>
                </a:lnTo>
                <a:lnTo>
                  <a:pt x="0" y="116408"/>
                </a:lnTo>
                <a:lnTo>
                  <a:pt x="0" y="135534"/>
                </a:lnTo>
                <a:lnTo>
                  <a:pt x="16535" y="135534"/>
                </a:lnTo>
                <a:lnTo>
                  <a:pt x="16535" y="196583"/>
                </a:lnTo>
                <a:lnTo>
                  <a:pt x="50812" y="196583"/>
                </a:lnTo>
                <a:lnTo>
                  <a:pt x="50812" y="135534"/>
                </a:lnTo>
                <a:lnTo>
                  <a:pt x="83070" y="135534"/>
                </a:lnTo>
                <a:lnTo>
                  <a:pt x="91541" y="116408"/>
                </a:lnTo>
                <a:lnTo>
                  <a:pt x="50812" y="116408"/>
                </a:lnTo>
                <a:lnTo>
                  <a:pt x="50812" y="105016"/>
                </a:lnTo>
                <a:lnTo>
                  <a:pt x="96774" y="105016"/>
                </a:lnTo>
                <a:lnTo>
                  <a:pt x="105244" y="85471"/>
                </a:lnTo>
                <a:lnTo>
                  <a:pt x="50812" y="85471"/>
                </a:lnTo>
                <a:lnTo>
                  <a:pt x="50812" y="52501"/>
                </a:lnTo>
                <a:lnTo>
                  <a:pt x="105244" y="52501"/>
                </a:lnTo>
                <a:lnTo>
                  <a:pt x="105244" y="24422"/>
                </a:lnTo>
                <a:close/>
              </a:path>
              <a:path w="737870" h="296545">
                <a:moveTo>
                  <a:pt x="132676" y="256006"/>
                </a:moveTo>
                <a:lnTo>
                  <a:pt x="105244" y="256006"/>
                </a:lnTo>
                <a:lnTo>
                  <a:pt x="105244" y="263740"/>
                </a:lnTo>
                <a:lnTo>
                  <a:pt x="114134" y="263740"/>
                </a:lnTo>
                <a:lnTo>
                  <a:pt x="114134" y="295478"/>
                </a:lnTo>
                <a:lnTo>
                  <a:pt x="123812" y="295478"/>
                </a:lnTo>
                <a:lnTo>
                  <a:pt x="123812" y="263740"/>
                </a:lnTo>
                <a:lnTo>
                  <a:pt x="132676" y="263740"/>
                </a:lnTo>
                <a:lnTo>
                  <a:pt x="132676" y="256006"/>
                </a:lnTo>
                <a:close/>
              </a:path>
              <a:path w="737870" h="296545">
                <a:moveTo>
                  <a:pt x="154444" y="85064"/>
                </a:moveTo>
                <a:lnTo>
                  <a:pt x="120154" y="85064"/>
                </a:lnTo>
                <a:lnTo>
                  <a:pt x="120154" y="196176"/>
                </a:lnTo>
                <a:lnTo>
                  <a:pt x="154444" y="196176"/>
                </a:lnTo>
                <a:lnTo>
                  <a:pt x="154444" y="85064"/>
                </a:lnTo>
                <a:close/>
              </a:path>
              <a:path w="737870" h="296545">
                <a:moveTo>
                  <a:pt x="155257" y="37858"/>
                </a:moveTo>
                <a:lnTo>
                  <a:pt x="153720" y="30937"/>
                </a:lnTo>
                <a:lnTo>
                  <a:pt x="149656" y="25234"/>
                </a:lnTo>
                <a:lnTo>
                  <a:pt x="143852" y="21374"/>
                </a:lnTo>
                <a:lnTo>
                  <a:pt x="137083" y="19951"/>
                </a:lnTo>
                <a:lnTo>
                  <a:pt x="130009" y="21551"/>
                </a:lnTo>
                <a:lnTo>
                  <a:pt x="124256" y="25742"/>
                </a:lnTo>
                <a:lnTo>
                  <a:pt x="120383" y="31623"/>
                </a:lnTo>
                <a:lnTo>
                  <a:pt x="118973" y="38265"/>
                </a:lnTo>
                <a:lnTo>
                  <a:pt x="120383" y="44907"/>
                </a:lnTo>
                <a:lnTo>
                  <a:pt x="124256" y="50774"/>
                </a:lnTo>
                <a:lnTo>
                  <a:pt x="130009" y="54978"/>
                </a:lnTo>
                <a:lnTo>
                  <a:pt x="137083" y="56578"/>
                </a:lnTo>
                <a:lnTo>
                  <a:pt x="144183" y="55029"/>
                </a:lnTo>
                <a:lnTo>
                  <a:pt x="149961" y="50876"/>
                </a:lnTo>
                <a:lnTo>
                  <a:pt x="153835" y="44907"/>
                </a:lnTo>
                <a:lnTo>
                  <a:pt x="155257" y="37858"/>
                </a:lnTo>
                <a:close/>
              </a:path>
              <a:path w="737870" h="296545">
                <a:moveTo>
                  <a:pt x="175412" y="256006"/>
                </a:moveTo>
                <a:lnTo>
                  <a:pt x="152831" y="256006"/>
                </a:lnTo>
                <a:lnTo>
                  <a:pt x="152831" y="295478"/>
                </a:lnTo>
                <a:lnTo>
                  <a:pt x="175412" y="295478"/>
                </a:lnTo>
                <a:lnTo>
                  <a:pt x="175412" y="287743"/>
                </a:lnTo>
                <a:lnTo>
                  <a:pt x="162509" y="287743"/>
                </a:lnTo>
                <a:lnTo>
                  <a:pt x="162509" y="279615"/>
                </a:lnTo>
                <a:lnTo>
                  <a:pt x="175412" y="279615"/>
                </a:lnTo>
                <a:lnTo>
                  <a:pt x="175412" y="271881"/>
                </a:lnTo>
                <a:lnTo>
                  <a:pt x="162509" y="271881"/>
                </a:lnTo>
                <a:lnTo>
                  <a:pt x="162509" y="263740"/>
                </a:lnTo>
                <a:lnTo>
                  <a:pt x="175412" y="263740"/>
                </a:lnTo>
                <a:lnTo>
                  <a:pt x="175412" y="256006"/>
                </a:lnTo>
                <a:close/>
              </a:path>
              <a:path w="737870" h="296545">
                <a:moveTo>
                  <a:pt x="228244" y="295478"/>
                </a:moveTo>
                <a:lnTo>
                  <a:pt x="219760" y="281241"/>
                </a:lnTo>
                <a:lnTo>
                  <a:pt x="221856" y="280428"/>
                </a:lnTo>
                <a:lnTo>
                  <a:pt x="225018" y="279196"/>
                </a:lnTo>
                <a:lnTo>
                  <a:pt x="227444" y="275132"/>
                </a:lnTo>
                <a:lnTo>
                  <a:pt x="227444" y="264960"/>
                </a:lnTo>
                <a:lnTo>
                  <a:pt x="227088" y="264147"/>
                </a:lnTo>
                <a:lnTo>
                  <a:pt x="225831" y="261289"/>
                </a:lnTo>
                <a:lnTo>
                  <a:pt x="222986" y="259257"/>
                </a:lnTo>
                <a:lnTo>
                  <a:pt x="220560" y="257225"/>
                </a:lnTo>
                <a:lnTo>
                  <a:pt x="217766" y="256286"/>
                </a:lnTo>
                <a:lnTo>
                  <a:pt x="217766" y="266179"/>
                </a:lnTo>
                <a:lnTo>
                  <a:pt x="217766" y="273100"/>
                </a:lnTo>
                <a:lnTo>
                  <a:pt x="215353" y="275132"/>
                </a:lnTo>
                <a:lnTo>
                  <a:pt x="208470" y="275132"/>
                </a:lnTo>
                <a:lnTo>
                  <a:pt x="208470" y="264147"/>
                </a:lnTo>
                <a:lnTo>
                  <a:pt x="215722" y="264147"/>
                </a:lnTo>
                <a:lnTo>
                  <a:pt x="217766" y="266179"/>
                </a:lnTo>
                <a:lnTo>
                  <a:pt x="217766" y="256286"/>
                </a:lnTo>
                <a:lnTo>
                  <a:pt x="216954" y="256006"/>
                </a:lnTo>
                <a:lnTo>
                  <a:pt x="199174" y="256006"/>
                </a:lnTo>
                <a:lnTo>
                  <a:pt x="199174" y="295478"/>
                </a:lnTo>
                <a:lnTo>
                  <a:pt x="208470" y="295478"/>
                </a:lnTo>
                <a:lnTo>
                  <a:pt x="208470" y="280428"/>
                </a:lnTo>
                <a:lnTo>
                  <a:pt x="216954" y="295478"/>
                </a:lnTo>
                <a:lnTo>
                  <a:pt x="228244" y="295478"/>
                </a:lnTo>
                <a:close/>
              </a:path>
              <a:path w="737870" h="296545">
                <a:moveTo>
                  <a:pt x="284251" y="24015"/>
                </a:moveTo>
                <a:lnTo>
                  <a:pt x="254368" y="24015"/>
                </a:lnTo>
                <a:lnTo>
                  <a:pt x="254368" y="140004"/>
                </a:lnTo>
                <a:lnTo>
                  <a:pt x="254368" y="140817"/>
                </a:lnTo>
                <a:lnTo>
                  <a:pt x="252577" y="153530"/>
                </a:lnTo>
                <a:lnTo>
                  <a:pt x="247180" y="164122"/>
                </a:lnTo>
                <a:lnTo>
                  <a:pt x="238455" y="171208"/>
                </a:lnTo>
                <a:lnTo>
                  <a:pt x="226631" y="173786"/>
                </a:lnTo>
                <a:lnTo>
                  <a:pt x="214617" y="171107"/>
                </a:lnTo>
                <a:lnTo>
                  <a:pt x="205905" y="163868"/>
                </a:lnTo>
                <a:lnTo>
                  <a:pt x="200583" y="153365"/>
                </a:lnTo>
                <a:lnTo>
                  <a:pt x="198793" y="140817"/>
                </a:lnTo>
                <a:lnTo>
                  <a:pt x="200520" y="128460"/>
                </a:lnTo>
                <a:lnTo>
                  <a:pt x="205638" y="117932"/>
                </a:lnTo>
                <a:lnTo>
                  <a:pt x="214096" y="110604"/>
                </a:lnTo>
                <a:lnTo>
                  <a:pt x="225831" y="107861"/>
                </a:lnTo>
                <a:lnTo>
                  <a:pt x="238467" y="110604"/>
                </a:lnTo>
                <a:lnTo>
                  <a:pt x="247294" y="117805"/>
                </a:lnTo>
                <a:lnTo>
                  <a:pt x="247408" y="117932"/>
                </a:lnTo>
                <a:lnTo>
                  <a:pt x="252679" y="128295"/>
                </a:lnTo>
                <a:lnTo>
                  <a:pt x="254368" y="140004"/>
                </a:lnTo>
                <a:lnTo>
                  <a:pt x="254368" y="24015"/>
                </a:lnTo>
                <a:lnTo>
                  <a:pt x="253238" y="24015"/>
                </a:lnTo>
                <a:lnTo>
                  <a:pt x="253238" y="99314"/>
                </a:lnTo>
                <a:lnTo>
                  <a:pt x="252806" y="99314"/>
                </a:lnTo>
                <a:lnTo>
                  <a:pt x="244894" y="90843"/>
                </a:lnTo>
                <a:lnTo>
                  <a:pt x="236639" y="85318"/>
                </a:lnTo>
                <a:lnTo>
                  <a:pt x="227711" y="82308"/>
                </a:lnTo>
                <a:lnTo>
                  <a:pt x="217766" y="81407"/>
                </a:lnTo>
                <a:lnTo>
                  <a:pt x="196253" y="86207"/>
                </a:lnTo>
                <a:lnTo>
                  <a:pt x="179984" y="99110"/>
                </a:lnTo>
                <a:lnTo>
                  <a:pt x="169697" y="117805"/>
                </a:lnTo>
                <a:lnTo>
                  <a:pt x="166116" y="140004"/>
                </a:lnTo>
                <a:lnTo>
                  <a:pt x="169875" y="162280"/>
                </a:lnTo>
                <a:lnTo>
                  <a:pt x="180479" y="181114"/>
                </a:lnTo>
                <a:lnTo>
                  <a:pt x="196900" y="194157"/>
                </a:lnTo>
                <a:lnTo>
                  <a:pt x="218147" y="199021"/>
                </a:lnTo>
                <a:lnTo>
                  <a:pt x="228473" y="197993"/>
                </a:lnTo>
                <a:lnTo>
                  <a:pt x="238074" y="194703"/>
                </a:lnTo>
                <a:lnTo>
                  <a:pt x="246684" y="188899"/>
                </a:lnTo>
                <a:lnTo>
                  <a:pt x="254050" y="180301"/>
                </a:lnTo>
                <a:lnTo>
                  <a:pt x="254419" y="180301"/>
                </a:lnTo>
                <a:lnTo>
                  <a:pt x="254419" y="196176"/>
                </a:lnTo>
                <a:lnTo>
                  <a:pt x="284251" y="196176"/>
                </a:lnTo>
                <a:lnTo>
                  <a:pt x="284251" y="180301"/>
                </a:lnTo>
                <a:lnTo>
                  <a:pt x="284251" y="173786"/>
                </a:lnTo>
                <a:lnTo>
                  <a:pt x="284251" y="107861"/>
                </a:lnTo>
                <a:lnTo>
                  <a:pt x="284251" y="99314"/>
                </a:lnTo>
                <a:lnTo>
                  <a:pt x="284251" y="24015"/>
                </a:lnTo>
                <a:close/>
              </a:path>
              <a:path w="737870" h="296545">
                <a:moveTo>
                  <a:pt x="284683" y="256006"/>
                </a:moveTo>
                <a:lnTo>
                  <a:pt x="275386" y="256006"/>
                </a:lnTo>
                <a:lnTo>
                  <a:pt x="275386" y="278384"/>
                </a:lnTo>
                <a:lnTo>
                  <a:pt x="261302" y="256006"/>
                </a:lnTo>
                <a:lnTo>
                  <a:pt x="251625" y="256006"/>
                </a:lnTo>
                <a:lnTo>
                  <a:pt x="251625" y="295478"/>
                </a:lnTo>
                <a:lnTo>
                  <a:pt x="261302" y="295478"/>
                </a:lnTo>
                <a:lnTo>
                  <a:pt x="261302" y="273100"/>
                </a:lnTo>
                <a:lnTo>
                  <a:pt x="275386" y="295478"/>
                </a:lnTo>
                <a:lnTo>
                  <a:pt x="284683" y="295478"/>
                </a:lnTo>
                <a:lnTo>
                  <a:pt x="284683" y="256006"/>
                </a:lnTo>
                <a:close/>
              </a:path>
              <a:path w="737870" h="296545">
                <a:moveTo>
                  <a:pt x="343547" y="295478"/>
                </a:moveTo>
                <a:lnTo>
                  <a:pt x="341680" y="289788"/>
                </a:lnTo>
                <a:lnTo>
                  <a:pt x="339153" y="282054"/>
                </a:lnTo>
                <a:lnTo>
                  <a:pt x="334365" y="267398"/>
                </a:lnTo>
                <a:lnTo>
                  <a:pt x="330644" y="256006"/>
                </a:lnTo>
                <a:lnTo>
                  <a:pt x="329031" y="256006"/>
                </a:lnTo>
                <a:lnTo>
                  <a:pt x="329031" y="282054"/>
                </a:lnTo>
                <a:lnTo>
                  <a:pt x="319735" y="282054"/>
                </a:lnTo>
                <a:lnTo>
                  <a:pt x="324573" y="267398"/>
                </a:lnTo>
                <a:lnTo>
                  <a:pt x="329031" y="282054"/>
                </a:lnTo>
                <a:lnTo>
                  <a:pt x="329031" y="256006"/>
                </a:lnTo>
                <a:lnTo>
                  <a:pt x="318554" y="256006"/>
                </a:lnTo>
                <a:lnTo>
                  <a:pt x="305650" y="295478"/>
                </a:lnTo>
                <a:lnTo>
                  <a:pt x="315696" y="295478"/>
                </a:lnTo>
                <a:lnTo>
                  <a:pt x="317309" y="289788"/>
                </a:lnTo>
                <a:lnTo>
                  <a:pt x="331444" y="289788"/>
                </a:lnTo>
                <a:lnTo>
                  <a:pt x="333057" y="295478"/>
                </a:lnTo>
                <a:lnTo>
                  <a:pt x="343547" y="295478"/>
                </a:lnTo>
                <a:close/>
              </a:path>
              <a:path w="737870" h="296545">
                <a:moveTo>
                  <a:pt x="386702" y="256006"/>
                </a:moveTo>
                <a:lnTo>
                  <a:pt x="359295" y="256006"/>
                </a:lnTo>
                <a:lnTo>
                  <a:pt x="359295" y="263740"/>
                </a:lnTo>
                <a:lnTo>
                  <a:pt x="368160" y="263740"/>
                </a:lnTo>
                <a:lnTo>
                  <a:pt x="368160" y="295478"/>
                </a:lnTo>
                <a:lnTo>
                  <a:pt x="377837" y="295478"/>
                </a:lnTo>
                <a:lnTo>
                  <a:pt x="377837" y="263740"/>
                </a:lnTo>
                <a:lnTo>
                  <a:pt x="386702" y="263740"/>
                </a:lnTo>
                <a:lnTo>
                  <a:pt x="386702" y="256006"/>
                </a:lnTo>
                <a:close/>
              </a:path>
              <a:path w="737870" h="296545">
                <a:moveTo>
                  <a:pt x="408470" y="140411"/>
                </a:moveTo>
                <a:lnTo>
                  <a:pt x="406527" y="129019"/>
                </a:lnTo>
                <a:lnTo>
                  <a:pt x="404291" y="115912"/>
                </a:lnTo>
                <a:lnTo>
                  <a:pt x="397433" y="105016"/>
                </a:lnTo>
                <a:lnTo>
                  <a:pt x="392595" y="97320"/>
                </a:lnTo>
                <a:lnTo>
                  <a:pt x="377405" y="87363"/>
                </a:lnTo>
                <a:lnTo>
                  <a:pt x="377405" y="129019"/>
                </a:lnTo>
                <a:lnTo>
                  <a:pt x="327418" y="129019"/>
                </a:lnTo>
                <a:lnTo>
                  <a:pt x="329857" y="119951"/>
                </a:lnTo>
                <a:lnTo>
                  <a:pt x="334873" y="112280"/>
                </a:lnTo>
                <a:lnTo>
                  <a:pt x="342607" y="106984"/>
                </a:lnTo>
                <a:lnTo>
                  <a:pt x="353212" y="105016"/>
                </a:lnTo>
                <a:lnTo>
                  <a:pt x="363131" y="107213"/>
                </a:lnTo>
                <a:lnTo>
                  <a:pt x="370471" y="112890"/>
                </a:lnTo>
                <a:lnTo>
                  <a:pt x="375234" y="120637"/>
                </a:lnTo>
                <a:lnTo>
                  <a:pt x="377405" y="129019"/>
                </a:lnTo>
                <a:lnTo>
                  <a:pt x="377405" y="87363"/>
                </a:lnTo>
                <a:lnTo>
                  <a:pt x="374624" y="85534"/>
                </a:lnTo>
                <a:lnTo>
                  <a:pt x="351612" y="81407"/>
                </a:lnTo>
                <a:lnTo>
                  <a:pt x="328587" y="85534"/>
                </a:lnTo>
                <a:lnTo>
                  <a:pt x="310616" y="97320"/>
                </a:lnTo>
                <a:lnTo>
                  <a:pt x="298919" y="115912"/>
                </a:lnTo>
                <a:lnTo>
                  <a:pt x="294741" y="140411"/>
                </a:lnTo>
                <a:lnTo>
                  <a:pt x="298919" y="164680"/>
                </a:lnTo>
                <a:lnTo>
                  <a:pt x="310616" y="183146"/>
                </a:lnTo>
                <a:lnTo>
                  <a:pt x="328587" y="194906"/>
                </a:lnTo>
                <a:lnTo>
                  <a:pt x="351612" y="199021"/>
                </a:lnTo>
                <a:lnTo>
                  <a:pt x="370039" y="196824"/>
                </a:lnTo>
                <a:lnTo>
                  <a:pt x="385584" y="190271"/>
                </a:lnTo>
                <a:lnTo>
                  <a:pt x="397649" y="179451"/>
                </a:lnTo>
                <a:lnTo>
                  <a:pt x="399796" y="175425"/>
                </a:lnTo>
                <a:lnTo>
                  <a:pt x="405625" y="164439"/>
                </a:lnTo>
                <a:lnTo>
                  <a:pt x="375412" y="161988"/>
                </a:lnTo>
                <a:lnTo>
                  <a:pt x="371373" y="167690"/>
                </a:lnTo>
                <a:lnTo>
                  <a:pt x="366128" y="171907"/>
                </a:lnTo>
                <a:lnTo>
                  <a:pt x="359981" y="174523"/>
                </a:lnTo>
                <a:lnTo>
                  <a:pt x="353212" y="175425"/>
                </a:lnTo>
                <a:lnTo>
                  <a:pt x="342214" y="173113"/>
                </a:lnTo>
                <a:lnTo>
                  <a:pt x="334416" y="167081"/>
                </a:lnTo>
                <a:lnTo>
                  <a:pt x="329565" y="158597"/>
                </a:lnTo>
                <a:lnTo>
                  <a:pt x="327418" y="148971"/>
                </a:lnTo>
                <a:lnTo>
                  <a:pt x="408470" y="148971"/>
                </a:lnTo>
                <a:lnTo>
                  <a:pt x="408470" y="140411"/>
                </a:lnTo>
                <a:close/>
              </a:path>
              <a:path w="737870" h="296545">
                <a:moveTo>
                  <a:pt x="421373" y="256413"/>
                </a:moveTo>
                <a:lnTo>
                  <a:pt x="411695" y="256413"/>
                </a:lnTo>
                <a:lnTo>
                  <a:pt x="411695" y="295478"/>
                </a:lnTo>
                <a:lnTo>
                  <a:pt x="421373" y="295478"/>
                </a:lnTo>
                <a:lnTo>
                  <a:pt x="421373" y="256413"/>
                </a:lnTo>
                <a:close/>
              </a:path>
              <a:path w="737870" h="296545">
                <a:moveTo>
                  <a:pt x="450773" y="24015"/>
                </a:moveTo>
                <a:lnTo>
                  <a:pt x="419328" y="24015"/>
                </a:lnTo>
                <a:lnTo>
                  <a:pt x="419328" y="196176"/>
                </a:lnTo>
                <a:lnTo>
                  <a:pt x="450773" y="196176"/>
                </a:lnTo>
                <a:lnTo>
                  <a:pt x="450773" y="24015"/>
                </a:lnTo>
                <a:close/>
              </a:path>
              <a:path w="737870" h="296545">
                <a:moveTo>
                  <a:pt x="484263" y="275945"/>
                </a:moveTo>
                <a:lnTo>
                  <a:pt x="482752" y="267792"/>
                </a:lnTo>
                <a:lnTo>
                  <a:pt x="480377" y="264147"/>
                </a:lnTo>
                <a:lnTo>
                  <a:pt x="478561" y="261340"/>
                </a:lnTo>
                <a:lnTo>
                  <a:pt x="474586" y="258711"/>
                </a:lnTo>
                <a:lnTo>
                  <a:pt x="474586" y="269430"/>
                </a:lnTo>
                <a:lnTo>
                  <a:pt x="474586" y="282460"/>
                </a:lnTo>
                <a:lnTo>
                  <a:pt x="469747" y="287337"/>
                </a:lnTo>
                <a:lnTo>
                  <a:pt x="457657" y="287337"/>
                </a:lnTo>
                <a:lnTo>
                  <a:pt x="452818" y="282460"/>
                </a:lnTo>
                <a:lnTo>
                  <a:pt x="452818" y="269024"/>
                </a:lnTo>
                <a:lnTo>
                  <a:pt x="457225" y="264147"/>
                </a:lnTo>
                <a:lnTo>
                  <a:pt x="470128" y="264147"/>
                </a:lnTo>
                <a:lnTo>
                  <a:pt x="474586" y="269430"/>
                </a:lnTo>
                <a:lnTo>
                  <a:pt x="474586" y="258711"/>
                </a:lnTo>
                <a:lnTo>
                  <a:pt x="472173" y="257111"/>
                </a:lnTo>
                <a:lnTo>
                  <a:pt x="464108" y="255600"/>
                </a:lnTo>
                <a:lnTo>
                  <a:pt x="458457" y="255600"/>
                </a:lnTo>
                <a:lnTo>
                  <a:pt x="453199" y="257225"/>
                </a:lnTo>
                <a:lnTo>
                  <a:pt x="449592" y="260883"/>
                </a:lnTo>
                <a:lnTo>
                  <a:pt x="445135" y="264960"/>
                </a:lnTo>
                <a:lnTo>
                  <a:pt x="443141" y="270243"/>
                </a:lnTo>
                <a:lnTo>
                  <a:pt x="443141" y="275945"/>
                </a:lnTo>
                <a:lnTo>
                  <a:pt x="444766" y="283933"/>
                </a:lnTo>
                <a:lnTo>
                  <a:pt x="449173" y="290398"/>
                </a:lnTo>
                <a:lnTo>
                  <a:pt x="455701" y="294716"/>
                </a:lnTo>
                <a:lnTo>
                  <a:pt x="463677" y="296291"/>
                </a:lnTo>
                <a:lnTo>
                  <a:pt x="471652" y="294716"/>
                </a:lnTo>
                <a:lnTo>
                  <a:pt x="478205" y="290398"/>
                </a:lnTo>
                <a:lnTo>
                  <a:pt x="480301" y="287337"/>
                </a:lnTo>
                <a:lnTo>
                  <a:pt x="482638" y="283933"/>
                </a:lnTo>
                <a:lnTo>
                  <a:pt x="484263" y="275945"/>
                </a:lnTo>
                <a:close/>
              </a:path>
              <a:path w="737870" h="296545">
                <a:moveTo>
                  <a:pt x="496785" y="84251"/>
                </a:moveTo>
                <a:lnTo>
                  <a:pt x="465721" y="84251"/>
                </a:lnTo>
                <a:lnTo>
                  <a:pt x="465721" y="196176"/>
                </a:lnTo>
                <a:lnTo>
                  <a:pt x="496785" y="196176"/>
                </a:lnTo>
                <a:lnTo>
                  <a:pt x="496785" y="84251"/>
                </a:lnTo>
                <a:close/>
              </a:path>
              <a:path w="737870" h="296545">
                <a:moveTo>
                  <a:pt x="499579" y="37858"/>
                </a:moveTo>
                <a:lnTo>
                  <a:pt x="498055" y="30937"/>
                </a:lnTo>
                <a:lnTo>
                  <a:pt x="493979" y="25234"/>
                </a:lnTo>
                <a:lnTo>
                  <a:pt x="488175" y="21374"/>
                </a:lnTo>
                <a:lnTo>
                  <a:pt x="481418" y="19951"/>
                </a:lnTo>
                <a:lnTo>
                  <a:pt x="474167" y="21551"/>
                </a:lnTo>
                <a:lnTo>
                  <a:pt x="468426" y="25742"/>
                </a:lnTo>
                <a:lnTo>
                  <a:pt x="464654" y="31623"/>
                </a:lnTo>
                <a:lnTo>
                  <a:pt x="463296" y="38265"/>
                </a:lnTo>
                <a:lnTo>
                  <a:pt x="464654" y="44907"/>
                </a:lnTo>
                <a:lnTo>
                  <a:pt x="468426" y="50774"/>
                </a:lnTo>
                <a:lnTo>
                  <a:pt x="474167" y="54978"/>
                </a:lnTo>
                <a:lnTo>
                  <a:pt x="481418" y="56578"/>
                </a:lnTo>
                <a:lnTo>
                  <a:pt x="488340" y="55029"/>
                </a:lnTo>
                <a:lnTo>
                  <a:pt x="494131" y="50876"/>
                </a:lnTo>
                <a:lnTo>
                  <a:pt x="498106" y="44907"/>
                </a:lnTo>
                <a:lnTo>
                  <a:pt x="499579" y="37858"/>
                </a:lnTo>
                <a:close/>
              </a:path>
              <a:path w="737870" h="296545">
                <a:moveTo>
                  <a:pt x="538276" y="256006"/>
                </a:moveTo>
                <a:lnTo>
                  <a:pt x="528612" y="256006"/>
                </a:lnTo>
                <a:lnTo>
                  <a:pt x="528612" y="278384"/>
                </a:lnTo>
                <a:lnTo>
                  <a:pt x="514527" y="256006"/>
                </a:lnTo>
                <a:lnTo>
                  <a:pt x="504850" y="256006"/>
                </a:lnTo>
                <a:lnTo>
                  <a:pt x="504850" y="295478"/>
                </a:lnTo>
                <a:lnTo>
                  <a:pt x="514527" y="295478"/>
                </a:lnTo>
                <a:lnTo>
                  <a:pt x="514527" y="273100"/>
                </a:lnTo>
                <a:lnTo>
                  <a:pt x="528612" y="295478"/>
                </a:lnTo>
                <a:lnTo>
                  <a:pt x="538276" y="295478"/>
                </a:lnTo>
                <a:lnTo>
                  <a:pt x="538276" y="256006"/>
                </a:lnTo>
                <a:close/>
              </a:path>
              <a:path w="737870" h="296545">
                <a:moveTo>
                  <a:pt x="570534" y="84251"/>
                </a:moveTo>
                <a:lnTo>
                  <a:pt x="554037" y="84251"/>
                </a:lnTo>
                <a:lnTo>
                  <a:pt x="554037" y="49250"/>
                </a:lnTo>
                <a:lnTo>
                  <a:pt x="522960" y="49250"/>
                </a:lnTo>
                <a:lnTo>
                  <a:pt x="522960" y="84251"/>
                </a:lnTo>
                <a:lnTo>
                  <a:pt x="508876" y="84251"/>
                </a:lnTo>
                <a:lnTo>
                  <a:pt x="508876" y="108267"/>
                </a:lnTo>
                <a:lnTo>
                  <a:pt x="522960" y="108267"/>
                </a:lnTo>
                <a:lnTo>
                  <a:pt x="522960" y="168097"/>
                </a:lnTo>
                <a:lnTo>
                  <a:pt x="525233" y="182968"/>
                </a:lnTo>
                <a:lnTo>
                  <a:pt x="531749" y="191897"/>
                </a:lnTo>
                <a:lnTo>
                  <a:pt x="542036" y="196253"/>
                </a:lnTo>
                <a:lnTo>
                  <a:pt x="555637" y="197396"/>
                </a:lnTo>
                <a:lnTo>
                  <a:pt x="560476" y="197396"/>
                </a:lnTo>
                <a:lnTo>
                  <a:pt x="565696" y="196583"/>
                </a:lnTo>
                <a:lnTo>
                  <a:pt x="570534" y="196176"/>
                </a:lnTo>
                <a:lnTo>
                  <a:pt x="570534" y="172161"/>
                </a:lnTo>
                <a:lnTo>
                  <a:pt x="570534" y="171348"/>
                </a:lnTo>
                <a:lnTo>
                  <a:pt x="568540" y="171754"/>
                </a:lnTo>
                <a:lnTo>
                  <a:pt x="566928" y="172161"/>
                </a:lnTo>
                <a:lnTo>
                  <a:pt x="556018" y="172161"/>
                </a:lnTo>
                <a:lnTo>
                  <a:pt x="554037" y="169722"/>
                </a:lnTo>
                <a:lnTo>
                  <a:pt x="554037" y="108267"/>
                </a:lnTo>
                <a:lnTo>
                  <a:pt x="570534" y="108267"/>
                </a:lnTo>
                <a:lnTo>
                  <a:pt x="570534" y="84251"/>
                </a:lnTo>
                <a:close/>
              </a:path>
              <a:path w="737870" h="296545">
                <a:moveTo>
                  <a:pt x="597141" y="295478"/>
                </a:moveTo>
                <a:lnTo>
                  <a:pt x="595274" y="289788"/>
                </a:lnTo>
                <a:lnTo>
                  <a:pt x="592747" y="282054"/>
                </a:lnTo>
                <a:lnTo>
                  <a:pt x="587959" y="267398"/>
                </a:lnTo>
                <a:lnTo>
                  <a:pt x="584238" y="256006"/>
                </a:lnTo>
                <a:lnTo>
                  <a:pt x="582625" y="256006"/>
                </a:lnTo>
                <a:lnTo>
                  <a:pt x="582625" y="282054"/>
                </a:lnTo>
                <a:lnTo>
                  <a:pt x="573379" y="282054"/>
                </a:lnTo>
                <a:lnTo>
                  <a:pt x="578218" y="267398"/>
                </a:lnTo>
                <a:lnTo>
                  <a:pt x="582625" y="282054"/>
                </a:lnTo>
                <a:lnTo>
                  <a:pt x="582625" y="256006"/>
                </a:lnTo>
                <a:lnTo>
                  <a:pt x="572147" y="256006"/>
                </a:lnTo>
                <a:lnTo>
                  <a:pt x="559244" y="295478"/>
                </a:lnTo>
                <a:lnTo>
                  <a:pt x="569353" y="295478"/>
                </a:lnTo>
                <a:lnTo>
                  <a:pt x="571334" y="289788"/>
                </a:lnTo>
                <a:lnTo>
                  <a:pt x="585050" y="289788"/>
                </a:lnTo>
                <a:lnTo>
                  <a:pt x="586663" y="295478"/>
                </a:lnTo>
                <a:lnTo>
                  <a:pt x="597141" y="295478"/>
                </a:lnTo>
                <a:close/>
              </a:path>
              <a:path w="737870" h="296545">
                <a:moveTo>
                  <a:pt x="640295" y="287743"/>
                </a:moveTo>
                <a:lnTo>
                  <a:pt x="627773" y="287743"/>
                </a:lnTo>
                <a:lnTo>
                  <a:pt x="627773" y="256006"/>
                </a:lnTo>
                <a:lnTo>
                  <a:pt x="618096" y="256006"/>
                </a:lnTo>
                <a:lnTo>
                  <a:pt x="618096" y="295478"/>
                </a:lnTo>
                <a:lnTo>
                  <a:pt x="640295" y="295478"/>
                </a:lnTo>
                <a:lnTo>
                  <a:pt x="640295" y="287743"/>
                </a:lnTo>
                <a:close/>
              </a:path>
              <a:path w="737870" h="296545">
                <a:moveTo>
                  <a:pt x="695121" y="84251"/>
                </a:moveTo>
                <a:lnTo>
                  <a:pt x="660882" y="84251"/>
                </a:lnTo>
                <a:lnTo>
                  <a:pt x="637501" y="158330"/>
                </a:lnTo>
                <a:lnTo>
                  <a:pt x="637070" y="158330"/>
                </a:lnTo>
                <a:lnTo>
                  <a:pt x="613689" y="84251"/>
                </a:lnTo>
                <a:lnTo>
                  <a:pt x="579399" y="84251"/>
                </a:lnTo>
                <a:lnTo>
                  <a:pt x="620953" y="196176"/>
                </a:lnTo>
                <a:lnTo>
                  <a:pt x="608850" y="227926"/>
                </a:lnTo>
                <a:lnTo>
                  <a:pt x="641540" y="227926"/>
                </a:lnTo>
                <a:lnTo>
                  <a:pt x="667499" y="158330"/>
                </a:lnTo>
                <a:lnTo>
                  <a:pt x="695121" y="84251"/>
                </a:lnTo>
                <a:close/>
              </a:path>
              <a:path w="737870" h="296545">
                <a:moveTo>
                  <a:pt x="712063" y="0"/>
                </a:moveTo>
                <a:lnTo>
                  <a:pt x="695934" y="0"/>
                </a:lnTo>
                <a:lnTo>
                  <a:pt x="695934" y="4076"/>
                </a:lnTo>
                <a:lnTo>
                  <a:pt x="701573" y="4076"/>
                </a:lnTo>
                <a:lnTo>
                  <a:pt x="701573" y="22390"/>
                </a:lnTo>
                <a:lnTo>
                  <a:pt x="706043" y="22390"/>
                </a:lnTo>
                <a:lnTo>
                  <a:pt x="706043" y="4076"/>
                </a:lnTo>
                <a:lnTo>
                  <a:pt x="712063" y="4076"/>
                </a:lnTo>
                <a:lnTo>
                  <a:pt x="712063" y="0"/>
                </a:lnTo>
                <a:close/>
              </a:path>
              <a:path w="737870" h="296545">
                <a:moveTo>
                  <a:pt x="737857" y="0"/>
                </a:moveTo>
                <a:lnTo>
                  <a:pt x="733018" y="0"/>
                </a:lnTo>
                <a:lnTo>
                  <a:pt x="726567" y="15468"/>
                </a:lnTo>
                <a:lnTo>
                  <a:pt x="723341" y="7734"/>
                </a:lnTo>
                <a:lnTo>
                  <a:pt x="720115" y="0"/>
                </a:lnTo>
                <a:lnTo>
                  <a:pt x="715289" y="0"/>
                </a:lnTo>
                <a:lnTo>
                  <a:pt x="715289" y="22390"/>
                </a:lnTo>
                <a:lnTo>
                  <a:pt x="719315" y="22390"/>
                </a:lnTo>
                <a:lnTo>
                  <a:pt x="719315" y="7734"/>
                </a:lnTo>
                <a:lnTo>
                  <a:pt x="719747" y="7734"/>
                </a:lnTo>
                <a:lnTo>
                  <a:pt x="725385" y="22390"/>
                </a:lnTo>
                <a:lnTo>
                  <a:pt x="727811" y="22390"/>
                </a:lnTo>
                <a:lnTo>
                  <a:pt x="730656" y="15468"/>
                </a:lnTo>
                <a:lnTo>
                  <a:pt x="733831" y="7734"/>
                </a:lnTo>
                <a:lnTo>
                  <a:pt x="733831" y="22390"/>
                </a:lnTo>
                <a:lnTo>
                  <a:pt x="737857" y="22390"/>
                </a:lnTo>
                <a:lnTo>
                  <a:pt x="737857" y="7734"/>
                </a:lnTo>
                <a:lnTo>
                  <a:pt x="737857" y="0"/>
                </a:lnTo>
                <a:close/>
              </a:path>
            </a:pathLst>
          </a:custGeom>
          <a:solidFill>
            <a:srgbClr val="006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3400" y="1276350"/>
            <a:ext cx="5835704" cy="966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AU" sz="2200" spc="-5" dirty="0">
                <a:solidFill>
                  <a:srgbClr val="FFFFFF"/>
                </a:solidFill>
              </a:rPr>
              <a:t>Fidelity</a:t>
            </a:r>
            <a:br>
              <a:rPr lang="en-AU" sz="2200" spc="-5" dirty="0">
                <a:solidFill>
                  <a:srgbClr val="FFFFFF"/>
                </a:solidFill>
              </a:rPr>
            </a:br>
            <a:r>
              <a:rPr lang="en-AU" sz="1400" spc="-5" dirty="0">
                <a:solidFill>
                  <a:srgbClr val="FFFFFF"/>
                </a:solidFill>
              </a:rPr>
              <a:t>Virtual Experience Program</a:t>
            </a:r>
            <a:br>
              <a:rPr lang="en-AU" sz="1400" spc="-5" dirty="0">
                <a:solidFill>
                  <a:srgbClr val="FFFFFF"/>
                </a:solidFill>
              </a:rPr>
            </a:br>
            <a:br>
              <a:rPr lang="en-AU" sz="1400" spc="-5" dirty="0">
                <a:solidFill>
                  <a:srgbClr val="FFFFFF"/>
                </a:solidFill>
              </a:rPr>
            </a:br>
            <a:r>
              <a:rPr lang="en-GB" sz="1200" b="0" spc="-5" dirty="0">
                <a:solidFill>
                  <a:srgbClr val="FFFFFF"/>
                </a:solidFill>
              </a:rPr>
              <a:t>Task 3 – Key Quotes from Tesla Broker Reports</a:t>
            </a:r>
            <a:endParaRPr lang="en-GB" sz="12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0D92FC-9C5B-487B-A07D-309F055F85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23387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8" imgH="278" progId="TCLayout.ActiveDocument.1">
                  <p:embed/>
                </p:oleObj>
              </mc:Choice>
              <mc:Fallback>
                <p:oleObj name="think-cell Slide" r:id="rId3" imgW="278" imgH="2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87" y="232994"/>
            <a:ext cx="6551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pc="-10" dirty="0"/>
              <a:t>Key Quotes from Tesla Broker Reports (1/2)</a:t>
            </a:r>
            <a:endParaRPr spc="-1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5056FB-0C95-4A3C-84C9-7E81757F36B9}"/>
              </a:ext>
            </a:extLst>
          </p:cNvPr>
          <p:cNvSpPr/>
          <p:nvPr/>
        </p:nvSpPr>
        <p:spPr>
          <a:xfrm>
            <a:off x="467868" y="865378"/>
            <a:ext cx="3951732" cy="843534"/>
          </a:xfrm>
          <a:prstGeom prst="roundRect">
            <a:avLst/>
          </a:prstGeom>
          <a:solidFill>
            <a:srgbClr val="DB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094D80"/>
                </a:solidFill>
                <a:latin typeface="Arial"/>
                <a:cs typeface="Arial"/>
              </a:rPr>
              <a:t>“Tesla can leverage its cost leadership in electric vehicles (EVs) to aggressively expand its user base”</a:t>
            </a:r>
          </a:p>
          <a:p>
            <a:pPr algn="r"/>
            <a:endParaRPr lang="en-AU" sz="1200" b="1" dirty="0">
              <a:solidFill>
                <a:srgbClr val="094D80"/>
              </a:solidFill>
              <a:latin typeface="Arial"/>
              <a:cs typeface="Arial"/>
            </a:endParaRPr>
          </a:p>
          <a:p>
            <a:pPr algn="r"/>
            <a:r>
              <a:rPr lang="en-AU" sz="1200" b="1" dirty="0">
                <a:solidFill>
                  <a:srgbClr val="094D80"/>
                </a:solidFill>
                <a:latin typeface="Arial"/>
                <a:cs typeface="Arial"/>
              </a:rPr>
              <a:t>Morgan Stanley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FDFA88-51D8-4BD0-9F9F-A42447D340E4}"/>
              </a:ext>
            </a:extLst>
          </p:cNvPr>
          <p:cNvSpPr/>
          <p:nvPr/>
        </p:nvSpPr>
        <p:spPr>
          <a:xfrm>
            <a:off x="4724400" y="865378"/>
            <a:ext cx="3951732" cy="843534"/>
          </a:xfrm>
          <a:prstGeom prst="roundRect">
            <a:avLst/>
          </a:prstGeom>
          <a:solidFill>
            <a:srgbClr val="DB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094D80"/>
                </a:solidFill>
                <a:latin typeface="Arial"/>
                <a:cs typeface="Arial"/>
              </a:rPr>
              <a:t>“Over time, we believe Tesla generates a higher % of revenue from recurring/high margin services revenue”</a:t>
            </a:r>
          </a:p>
          <a:p>
            <a:pPr algn="r"/>
            <a:endParaRPr lang="en-AU" sz="1200" b="1" dirty="0">
              <a:solidFill>
                <a:srgbClr val="094D80"/>
              </a:solidFill>
              <a:latin typeface="Arial"/>
              <a:cs typeface="Arial"/>
            </a:endParaRPr>
          </a:p>
          <a:p>
            <a:pPr algn="r"/>
            <a:r>
              <a:rPr lang="en-AU" sz="1200" b="1" dirty="0">
                <a:solidFill>
                  <a:srgbClr val="094D80"/>
                </a:solidFill>
                <a:latin typeface="Arial"/>
                <a:cs typeface="Arial"/>
              </a:rPr>
              <a:t>Morgan Stanley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D31001-F588-4A32-8D5B-85D75AC5C60A}"/>
              </a:ext>
            </a:extLst>
          </p:cNvPr>
          <p:cNvSpPr/>
          <p:nvPr/>
        </p:nvSpPr>
        <p:spPr>
          <a:xfrm>
            <a:off x="467868" y="1789769"/>
            <a:ext cx="3951732" cy="843534"/>
          </a:xfrm>
          <a:prstGeom prst="roundRect">
            <a:avLst/>
          </a:prstGeom>
          <a:solidFill>
            <a:srgbClr val="DB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094D80"/>
                </a:solidFill>
                <a:latin typeface="Arial"/>
                <a:cs typeface="Arial"/>
              </a:rPr>
              <a:t>“The Biden EV/infrastructure bill is the best near-term catalyst…allowing Tesla to benefit from an extra $7.5k pricing”</a:t>
            </a:r>
          </a:p>
          <a:p>
            <a:pPr algn="r"/>
            <a:r>
              <a:rPr lang="en-AU" sz="1200" b="1" dirty="0">
                <a:solidFill>
                  <a:srgbClr val="094D80"/>
                </a:solidFill>
                <a:latin typeface="Arial"/>
                <a:cs typeface="Arial"/>
              </a:rPr>
              <a:t>Evercore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C1A4D01-7B15-4523-927F-CE1402594AD8}"/>
              </a:ext>
            </a:extLst>
          </p:cNvPr>
          <p:cNvSpPr/>
          <p:nvPr/>
        </p:nvSpPr>
        <p:spPr>
          <a:xfrm>
            <a:off x="4724400" y="1789769"/>
            <a:ext cx="3951732" cy="843534"/>
          </a:xfrm>
          <a:prstGeom prst="roundRect">
            <a:avLst/>
          </a:prstGeom>
          <a:solidFill>
            <a:srgbClr val="DB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094D80"/>
                </a:solidFill>
                <a:latin typeface="Arial"/>
                <a:cs typeface="Arial"/>
              </a:rPr>
              <a:t>“Tesla reported solid 1Q21 results…reflecting robust execution and operational flexibility in a challenging industry environment”</a:t>
            </a:r>
          </a:p>
          <a:p>
            <a:pPr algn="r"/>
            <a:r>
              <a:rPr lang="en-AU" sz="1200" b="1" dirty="0">
                <a:solidFill>
                  <a:srgbClr val="094D80"/>
                </a:solidFill>
                <a:latin typeface="Arial"/>
                <a:cs typeface="Arial"/>
              </a:rPr>
              <a:t>Deutsche Bank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4C7A58-CF1E-4E5A-9B22-5502B38069E3}"/>
              </a:ext>
            </a:extLst>
          </p:cNvPr>
          <p:cNvSpPr/>
          <p:nvPr/>
        </p:nvSpPr>
        <p:spPr>
          <a:xfrm>
            <a:off x="467868" y="2714160"/>
            <a:ext cx="3951732" cy="843534"/>
          </a:xfrm>
          <a:prstGeom prst="roundRect">
            <a:avLst/>
          </a:prstGeom>
          <a:solidFill>
            <a:srgbClr val="DB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094D80"/>
                </a:solidFill>
                <a:latin typeface="Arial"/>
                <a:cs typeface="Arial"/>
              </a:rPr>
              <a:t>“Tesla benefits from continued cost optimisation and leadership…likely materially below most competing EV models”</a:t>
            </a:r>
          </a:p>
          <a:p>
            <a:pPr algn="r"/>
            <a:r>
              <a:rPr lang="en-AU" sz="1200" b="1" dirty="0">
                <a:solidFill>
                  <a:srgbClr val="094D80"/>
                </a:solidFill>
                <a:latin typeface="Arial"/>
                <a:cs typeface="Arial"/>
              </a:rPr>
              <a:t>Deutsche Bank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F11A6E-A3C8-4234-87DE-78749FDB352E}"/>
              </a:ext>
            </a:extLst>
          </p:cNvPr>
          <p:cNvSpPr/>
          <p:nvPr/>
        </p:nvSpPr>
        <p:spPr>
          <a:xfrm>
            <a:off x="4724400" y="2714160"/>
            <a:ext cx="3951732" cy="843534"/>
          </a:xfrm>
          <a:prstGeom prst="roundRect">
            <a:avLst/>
          </a:prstGeom>
          <a:solidFill>
            <a:srgbClr val="DB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094D80"/>
                </a:solidFill>
                <a:latin typeface="Arial"/>
                <a:cs typeface="Arial"/>
              </a:rPr>
              <a:t>“Mid-term, Tesla’s target trajectory for battery tech, capacity and cost…could extend Tesla’s EV lead considerably”</a:t>
            </a:r>
          </a:p>
          <a:p>
            <a:pPr algn="r"/>
            <a:r>
              <a:rPr lang="en-AU" sz="1200" b="1" dirty="0">
                <a:solidFill>
                  <a:srgbClr val="094D80"/>
                </a:solidFill>
                <a:latin typeface="Arial"/>
                <a:cs typeface="Arial"/>
              </a:rPr>
              <a:t>Deutsche Bank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2FFD337-02D6-44B2-8CE2-59A2BCB17D6D}"/>
              </a:ext>
            </a:extLst>
          </p:cNvPr>
          <p:cNvSpPr/>
          <p:nvPr/>
        </p:nvSpPr>
        <p:spPr>
          <a:xfrm>
            <a:off x="467868" y="3638550"/>
            <a:ext cx="3951732" cy="843534"/>
          </a:xfrm>
          <a:prstGeom prst="roundRect">
            <a:avLst/>
          </a:prstGeom>
          <a:solidFill>
            <a:srgbClr val="DB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094D80"/>
                </a:solidFill>
                <a:latin typeface="Arial"/>
                <a:cs typeface="Arial"/>
              </a:rPr>
              <a:t>“Longer term, we expect considerable growth beyond vehicles, as Tesla scales its battery capacity …unlocking large end-markets”</a:t>
            </a:r>
          </a:p>
          <a:p>
            <a:pPr algn="r"/>
            <a:r>
              <a:rPr lang="en-AU" sz="1200" b="1" dirty="0">
                <a:solidFill>
                  <a:srgbClr val="094D80"/>
                </a:solidFill>
                <a:latin typeface="Arial"/>
                <a:cs typeface="Arial"/>
              </a:rPr>
              <a:t>Deutsche Bank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1D7D5F-FCA5-4BE5-AA93-7855D477ADF6}"/>
              </a:ext>
            </a:extLst>
          </p:cNvPr>
          <p:cNvSpPr/>
          <p:nvPr/>
        </p:nvSpPr>
        <p:spPr>
          <a:xfrm>
            <a:off x="4724400" y="3638550"/>
            <a:ext cx="3951732" cy="843534"/>
          </a:xfrm>
          <a:prstGeom prst="roundRect">
            <a:avLst/>
          </a:prstGeom>
          <a:solidFill>
            <a:srgbClr val="DB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094D80"/>
                </a:solidFill>
                <a:latin typeface="Arial"/>
                <a:cs typeface="Arial"/>
              </a:rPr>
              <a:t>“Risks include failure to recognise the services opportunity and competition from legacy OEMs / Chinese domestics / mega-tech”</a:t>
            </a:r>
          </a:p>
          <a:p>
            <a:pPr algn="r"/>
            <a:r>
              <a:rPr lang="en-AU" sz="1200" b="1" dirty="0">
                <a:solidFill>
                  <a:srgbClr val="094D80"/>
                </a:solidFill>
                <a:latin typeface="Arial"/>
                <a:cs typeface="Arial"/>
              </a:rPr>
              <a:t>Morgan Stanley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0D92FC-9C5B-487B-A07D-309F055F85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4410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8" imgH="278" progId="TCLayout.ActiveDocument.1">
                  <p:embed/>
                </p:oleObj>
              </mc:Choice>
              <mc:Fallback>
                <p:oleObj name="think-cell Slide" r:id="rId3" imgW="278" imgH="27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0D92FC-9C5B-487B-A07D-309F055F85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87" y="232994"/>
            <a:ext cx="6551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pc="-10" dirty="0"/>
              <a:t>Key Quotes from Tesla Broker Reports (2/2)</a:t>
            </a:r>
            <a:endParaRPr spc="-1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5056FB-0C95-4A3C-84C9-7E81757F36B9}"/>
              </a:ext>
            </a:extLst>
          </p:cNvPr>
          <p:cNvSpPr/>
          <p:nvPr/>
        </p:nvSpPr>
        <p:spPr>
          <a:xfrm>
            <a:off x="467868" y="865378"/>
            <a:ext cx="3951732" cy="843534"/>
          </a:xfrm>
          <a:prstGeom prst="roundRect">
            <a:avLst/>
          </a:prstGeom>
          <a:solidFill>
            <a:srgbClr val="DB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094D80"/>
                </a:solidFill>
                <a:latin typeface="Arial"/>
                <a:cs typeface="Arial"/>
              </a:rPr>
              <a:t>“The quick ramp-up at the China facility shows they are able to refine its process…making deliveries less lumpy and back-end loaded”</a:t>
            </a:r>
          </a:p>
          <a:p>
            <a:pPr algn="r"/>
            <a:r>
              <a:rPr lang="en-AU" sz="1200" b="1" dirty="0">
                <a:solidFill>
                  <a:srgbClr val="094D80"/>
                </a:solidFill>
                <a:latin typeface="Arial"/>
                <a:cs typeface="Arial"/>
              </a:rPr>
              <a:t>Cowen &amp; Company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FDFA88-51D8-4BD0-9F9F-A42447D340E4}"/>
              </a:ext>
            </a:extLst>
          </p:cNvPr>
          <p:cNvSpPr/>
          <p:nvPr/>
        </p:nvSpPr>
        <p:spPr>
          <a:xfrm>
            <a:off x="4724400" y="865378"/>
            <a:ext cx="3951732" cy="843534"/>
          </a:xfrm>
          <a:prstGeom prst="roundRect">
            <a:avLst/>
          </a:prstGeom>
          <a:solidFill>
            <a:srgbClr val="DB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094D80"/>
                </a:solidFill>
                <a:latin typeface="Arial"/>
                <a:cs typeface="Arial"/>
              </a:rPr>
              <a:t>“Competition in the EV space continues to heat up…we see the competitive environment intensifying in the coming months”</a:t>
            </a:r>
          </a:p>
          <a:p>
            <a:pPr algn="r"/>
            <a:r>
              <a:rPr lang="en-AU" sz="1200" b="1" dirty="0">
                <a:solidFill>
                  <a:srgbClr val="094D80"/>
                </a:solidFill>
                <a:latin typeface="Arial"/>
                <a:cs typeface="Arial"/>
              </a:rPr>
              <a:t>Cowen &amp; Company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D31001-F588-4A32-8D5B-85D75AC5C60A}"/>
              </a:ext>
            </a:extLst>
          </p:cNvPr>
          <p:cNvSpPr/>
          <p:nvPr/>
        </p:nvSpPr>
        <p:spPr>
          <a:xfrm>
            <a:off x="467868" y="1789769"/>
            <a:ext cx="3951732" cy="843534"/>
          </a:xfrm>
          <a:prstGeom prst="roundRect">
            <a:avLst/>
          </a:prstGeom>
          <a:solidFill>
            <a:srgbClr val="DB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094D80"/>
                </a:solidFill>
                <a:latin typeface="Arial"/>
                <a:cs typeface="Arial"/>
              </a:rPr>
              <a:t>“Chinese state-affiliated media have run a series of negative articles on Tesla since the April 19 protest in Shanghai”</a:t>
            </a:r>
          </a:p>
          <a:p>
            <a:pPr algn="r"/>
            <a:r>
              <a:rPr lang="en-AU" sz="1200" b="1" dirty="0">
                <a:solidFill>
                  <a:srgbClr val="094D80"/>
                </a:solidFill>
                <a:latin typeface="Arial"/>
                <a:cs typeface="Arial"/>
              </a:rPr>
              <a:t>Barclays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C1A4D01-7B15-4523-927F-CE1402594AD8}"/>
              </a:ext>
            </a:extLst>
          </p:cNvPr>
          <p:cNvSpPr/>
          <p:nvPr/>
        </p:nvSpPr>
        <p:spPr>
          <a:xfrm>
            <a:off x="4724400" y="1789769"/>
            <a:ext cx="3951732" cy="843534"/>
          </a:xfrm>
          <a:prstGeom prst="roundRect">
            <a:avLst/>
          </a:prstGeom>
          <a:solidFill>
            <a:srgbClr val="DB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094D80"/>
                </a:solidFill>
                <a:latin typeface="Arial"/>
                <a:cs typeface="Arial"/>
              </a:rPr>
              <a:t>“Recent China-related nervousness surrounding the Tesla story coupled with a challenging production ramp outside China”</a:t>
            </a:r>
          </a:p>
          <a:p>
            <a:pPr algn="r"/>
            <a:r>
              <a:rPr lang="en-AU" sz="1200" b="1" dirty="0">
                <a:solidFill>
                  <a:srgbClr val="094D80"/>
                </a:solidFill>
                <a:latin typeface="Arial"/>
                <a:cs typeface="Arial"/>
              </a:rPr>
              <a:t>Piper Sandler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4C7A58-CF1E-4E5A-9B22-5502B38069E3}"/>
              </a:ext>
            </a:extLst>
          </p:cNvPr>
          <p:cNvSpPr/>
          <p:nvPr/>
        </p:nvSpPr>
        <p:spPr>
          <a:xfrm>
            <a:off x="467868" y="2714160"/>
            <a:ext cx="3951732" cy="843534"/>
          </a:xfrm>
          <a:prstGeom prst="roundRect">
            <a:avLst/>
          </a:prstGeom>
          <a:solidFill>
            <a:srgbClr val="DB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094D80"/>
                </a:solidFill>
                <a:latin typeface="Arial"/>
                <a:cs typeface="Arial"/>
              </a:rPr>
              <a:t>“We remain concerned about valuation…Tesla’s premium valuation is likely tested by new rival EV models”</a:t>
            </a:r>
          </a:p>
          <a:p>
            <a:pPr algn="r"/>
            <a:r>
              <a:rPr lang="en-AU" sz="1200" b="1" dirty="0">
                <a:solidFill>
                  <a:srgbClr val="094D80"/>
                </a:solidFill>
                <a:latin typeface="Arial"/>
                <a:cs typeface="Arial"/>
              </a:rPr>
              <a:t>J.P. Morgan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F11A6E-A3C8-4234-87DE-78749FDB352E}"/>
              </a:ext>
            </a:extLst>
          </p:cNvPr>
          <p:cNvSpPr/>
          <p:nvPr/>
        </p:nvSpPr>
        <p:spPr>
          <a:xfrm>
            <a:off x="4724400" y="2714160"/>
            <a:ext cx="3951732" cy="843534"/>
          </a:xfrm>
          <a:prstGeom prst="roundRect">
            <a:avLst/>
          </a:prstGeom>
          <a:solidFill>
            <a:srgbClr val="DB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094D80"/>
                </a:solidFill>
                <a:latin typeface="Arial"/>
                <a:cs typeface="Arial"/>
              </a:rPr>
              <a:t>“Positives include a highly differentiated business model, appealing product portfolio and leading-edge technology”</a:t>
            </a:r>
          </a:p>
          <a:p>
            <a:pPr algn="r"/>
            <a:r>
              <a:rPr lang="en-AU" sz="1200" b="1" dirty="0">
                <a:solidFill>
                  <a:srgbClr val="094D80"/>
                </a:solidFill>
                <a:latin typeface="Arial"/>
                <a:cs typeface="Arial"/>
              </a:rPr>
              <a:t>J.P. Morgan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2FFD337-02D6-44B2-8CE2-59A2BCB17D6D}"/>
              </a:ext>
            </a:extLst>
          </p:cNvPr>
          <p:cNvSpPr/>
          <p:nvPr/>
        </p:nvSpPr>
        <p:spPr>
          <a:xfrm>
            <a:off x="467868" y="3638550"/>
            <a:ext cx="3951732" cy="843534"/>
          </a:xfrm>
          <a:prstGeom prst="roundRect">
            <a:avLst/>
          </a:prstGeom>
          <a:solidFill>
            <a:srgbClr val="DB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094D80"/>
                </a:solidFill>
                <a:latin typeface="Arial"/>
                <a:cs typeface="Arial"/>
              </a:rPr>
              <a:t>“There is above-average execution risk and valuation that seems to be pricing in a lot”</a:t>
            </a:r>
          </a:p>
          <a:p>
            <a:pPr algn="r"/>
            <a:endParaRPr lang="en-AU" sz="1200" b="1" dirty="0">
              <a:solidFill>
                <a:srgbClr val="094D80"/>
              </a:solidFill>
              <a:latin typeface="Arial"/>
              <a:cs typeface="Arial"/>
            </a:endParaRPr>
          </a:p>
          <a:p>
            <a:pPr algn="r"/>
            <a:r>
              <a:rPr lang="en-AU" sz="1200" b="1" dirty="0">
                <a:solidFill>
                  <a:srgbClr val="094D80"/>
                </a:solidFill>
                <a:latin typeface="Arial"/>
                <a:cs typeface="Arial"/>
              </a:rPr>
              <a:t>J.P. Morgan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1D7D5F-FCA5-4BE5-AA93-7855D477ADF6}"/>
              </a:ext>
            </a:extLst>
          </p:cNvPr>
          <p:cNvSpPr/>
          <p:nvPr/>
        </p:nvSpPr>
        <p:spPr>
          <a:xfrm>
            <a:off x="4724400" y="3638550"/>
            <a:ext cx="3951732" cy="843534"/>
          </a:xfrm>
          <a:prstGeom prst="roundRect">
            <a:avLst/>
          </a:prstGeom>
          <a:solidFill>
            <a:srgbClr val="DB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rgbClr val="094D80"/>
                </a:solidFill>
                <a:latin typeface="Arial"/>
                <a:cs typeface="Arial"/>
              </a:rPr>
              <a:t>“Expansion into higher volume segments with lower price points seems fraught with risk relative to demand, execution and competition”</a:t>
            </a:r>
          </a:p>
          <a:p>
            <a:pPr algn="r"/>
            <a:r>
              <a:rPr lang="en-AU" sz="1200" b="1" dirty="0">
                <a:solidFill>
                  <a:srgbClr val="094D80"/>
                </a:solidFill>
                <a:latin typeface="Arial"/>
                <a:cs typeface="Arial"/>
              </a:rPr>
              <a:t>J.P. Morgan</a:t>
            </a:r>
          </a:p>
        </p:txBody>
      </p:sp>
    </p:spTree>
    <p:extLst>
      <p:ext uri="{BB962C8B-B14F-4D97-AF65-F5344CB8AC3E}">
        <p14:creationId xmlns:p14="http://schemas.microsoft.com/office/powerpoint/2010/main" val="2528109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536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402</Words>
  <Application>Microsoft Office PowerPoint</Application>
  <PresentationFormat>On-screen Show (16:9)</PresentationFormat>
  <Paragraphs>38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think-cell Slide</vt:lpstr>
      <vt:lpstr>Fidelity Virtual Experience Program  Task 3 – Key Quotes from Tesla Broker Reports</vt:lpstr>
      <vt:lpstr>Key Quotes from Tesla Broker Reports (1/2)</vt:lpstr>
      <vt:lpstr>Key Quotes from Tesla Broker Reports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2021-05-22T14:58:10Z</dcterms:created>
  <dcterms:modified xsi:type="dcterms:W3CDTF">2021-05-24T03:21:29Z</dcterms:modified>
</cp:coreProperties>
</file>