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5683" y="283633"/>
            <a:ext cx="5000632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683" y="283633"/>
            <a:ext cx="498729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Future </a:t>
            </a:r>
            <a:r>
              <a:rPr dirty="0" spc="-5"/>
              <a:t>State</a:t>
            </a:r>
            <a:r>
              <a:rPr dirty="0" spc="-15"/>
              <a:t> </a:t>
            </a:r>
            <a:r>
              <a:rPr dirty="0" spc="-5"/>
              <a:t>Digital </a:t>
            </a:r>
            <a:r>
              <a:rPr dirty="0" spc="-15"/>
              <a:t>Foreign</a:t>
            </a:r>
            <a:r>
              <a:rPr dirty="0" spc="-10"/>
              <a:t> </a:t>
            </a:r>
            <a:r>
              <a:rPr dirty="0" spc="-20"/>
              <a:t>Exchange</a:t>
            </a:r>
            <a:r>
              <a:rPr dirty="0" spc="-10"/>
              <a:t> </a:t>
            </a:r>
            <a:r>
              <a:rPr dirty="0" spc="10"/>
              <a:t>Instruction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074" y="3812997"/>
            <a:ext cx="3130550" cy="2512060"/>
            <a:chOff x="489074" y="3812997"/>
            <a:chExt cx="3130550" cy="2512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424" y="4035347"/>
              <a:ext cx="3123661" cy="22892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74" y="3812997"/>
              <a:ext cx="228700" cy="2287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51830" y="3780366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12568" y="3800177"/>
            <a:ext cx="7877175" cy="2524760"/>
            <a:chOff x="3812568" y="3800177"/>
            <a:chExt cx="7877175" cy="2524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2568" y="3800177"/>
              <a:ext cx="228700" cy="228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8918" y="4040217"/>
              <a:ext cx="3106557" cy="19558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4726" y="5055556"/>
              <a:ext cx="2043485" cy="12690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5207" y="4022527"/>
              <a:ext cx="2924539" cy="19735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8856" y="3800177"/>
              <a:ext cx="228700" cy="2287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138662" y="3352376"/>
            <a:ext cx="5798820" cy="6807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1800" spc="-25" i="1">
                <a:latin typeface="Arial"/>
                <a:cs typeface="Arial"/>
              </a:rPr>
              <a:t>Examples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15" i="1">
                <a:latin typeface="Arial"/>
                <a:cs typeface="Arial"/>
              </a:rPr>
              <a:t>from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the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HSBCNet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User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Guide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35" i="1">
                <a:latin typeface="Arial"/>
                <a:cs typeface="Arial"/>
              </a:rPr>
              <a:t>(masked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30" i="1">
                <a:latin typeface="Arial"/>
                <a:cs typeface="Arial"/>
              </a:rPr>
              <a:t>data)</a:t>
            </a:r>
            <a:endParaRPr sz="1800">
              <a:latin typeface="Arial"/>
              <a:cs typeface="Arial"/>
            </a:endParaRPr>
          </a:p>
          <a:p>
            <a:pPr marL="736600">
              <a:lnSpc>
                <a:spcPct val="100000"/>
              </a:lnSpc>
              <a:spcBef>
                <a:spcPts val="505"/>
              </a:spcBef>
              <a:tabLst>
                <a:tab pos="5682615" algn="l"/>
              </a:tabLst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2	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5572" y="1474030"/>
            <a:ext cx="2294890" cy="532130"/>
          </a:xfrm>
          <a:prstGeom prst="rect">
            <a:avLst/>
          </a:prstGeom>
          <a:solidFill>
            <a:srgbClr val="D9D9D9"/>
          </a:solidFill>
          <a:ln w="12700">
            <a:solidFill>
              <a:srgbClr val="E7E6E6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marL="368300" marR="153035" indent="-208279">
              <a:lnSpc>
                <a:spcPts val="1270"/>
              </a:lnSpc>
              <a:spcBef>
                <a:spcPts val="775"/>
              </a:spcBef>
            </a:pPr>
            <a:r>
              <a:rPr dirty="0" sz="1100" spc="-5">
                <a:latin typeface="Calibri"/>
                <a:cs typeface="Calibri"/>
              </a:rPr>
              <a:t>Client receives automated email of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Trade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Settlement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or Failure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3344" y="1369589"/>
            <a:ext cx="2294890" cy="741045"/>
          </a:xfrm>
          <a:prstGeom prst="rect">
            <a:avLst/>
          </a:prstGeom>
          <a:solidFill>
            <a:srgbClr val="D9D9D9"/>
          </a:solidFill>
          <a:ln w="12700">
            <a:solidFill>
              <a:srgbClr val="E7E6E6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algn="ctr" marL="31750" marR="24130">
              <a:lnSpc>
                <a:spcPct val="101000"/>
              </a:lnSpc>
              <a:spcBef>
                <a:spcPts val="835"/>
              </a:spcBef>
            </a:pPr>
            <a:r>
              <a:rPr dirty="0" sz="1100" spc="-5">
                <a:latin typeface="Calibri"/>
                <a:cs typeface="Calibri"/>
              </a:rPr>
              <a:t>FX </a:t>
            </a:r>
            <a:r>
              <a:rPr dirty="0" sz="1100" spc="-10">
                <a:latin typeface="Calibri"/>
                <a:cs typeface="Calibri"/>
              </a:rPr>
              <a:t>Instruction</a:t>
            </a:r>
            <a:r>
              <a:rPr dirty="0" sz="1100" spc="-5">
                <a:latin typeface="Calibri"/>
                <a:cs typeface="Calibri"/>
              </a:rPr>
              <a:t> entered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client directly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into the HSBC Online Trading </a:t>
            </a:r>
            <a:r>
              <a:rPr dirty="0" sz="1100" spc="-10">
                <a:latin typeface="Calibri"/>
                <a:cs typeface="Calibri"/>
              </a:rPr>
              <a:t>Portal </a:t>
            </a:r>
            <a:r>
              <a:rPr dirty="0" sz="1100" spc="-5">
                <a:latin typeface="Calibri"/>
                <a:cs typeface="Calibri"/>
              </a:rPr>
              <a:t> called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HSBCNet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06466" y="905933"/>
            <a:ext cx="465666" cy="46566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20217" y="2399809"/>
            <a:ext cx="5593715" cy="431165"/>
          </a:xfrm>
          <a:prstGeom prst="rect">
            <a:avLst/>
          </a:prstGeom>
          <a:solidFill>
            <a:srgbClr val="DAE3F3"/>
          </a:solidFill>
          <a:ln w="12700">
            <a:solidFill>
              <a:srgbClr val="E7E6E6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184150" marR="34925" indent="-141605">
              <a:lnSpc>
                <a:spcPct val="106100"/>
              </a:lnSpc>
              <a:spcBef>
                <a:spcPts val="190"/>
              </a:spcBef>
            </a:pPr>
            <a:r>
              <a:rPr dirty="0" sz="1100" spc="-5">
                <a:latin typeface="Calibri"/>
                <a:cs typeface="Calibri"/>
              </a:rPr>
              <a:t>Client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log-in to </a:t>
            </a:r>
            <a:r>
              <a:rPr dirty="0" sz="1100" b="1">
                <a:latin typeface="Calibri"/>
                <a:cs typeface="Calibri"/>
              </a:rPr>
              <a:t>HSBCNet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ad-hoc to check real-time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trade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status,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account balances,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download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statements,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etc.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Clients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222222"/>
                </a:solidFill>
                <a:latin typeface="Arial MT"/>
                <a:cs typeface="Arial MT"/>
              </a:rPr>
              <a:t>customize</a:t>
            </a:r>
            <a:r>
              <a:rPr dirty="0" sz="1100" spc="5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222222"/>
                </a:solidFill>
                <a:latin typeface="Arial MT"/>
                <a:cs typeface="Arial MT"/>
              </a:rPr>
              <a:t>their </a:t>
            </a:r>
            <a:r>
              <a:rPr dirty="0" sz="1100">
                <a:solidFill>
                  <a:srgbClr val="222222"/>
                </a:solidFill>
                <a:latin typeface="Arial MT"/>
                <a:cs typeface="Arial MT"/>
              </a:rPr>
              <a:t>display and </a:t>
            </a:r>
            <a:r>
              <a:rPr dirty="0" sz="1100" spc="-5">
                <a:solidFill>
                  <a:srgbClr val="222222"/>
                </a:solidFill>
                <a:latin typeface="Arial MT"/>
                <a:cs typeface="Arial MT"/>
              </a:rPr>
              <a:t>filters</a:t>
            </a:r>
            <a:r>
              <a:rPr dirty="0" sz="1100">
                <a:solidFill>
                  <a:srgbClr val="222222"/>
                </a:solidFill>
                <a:latin typeface="Arial MT"/>
                <a:cs typeface="Arial MT"/>
              </a:rPr>
              <a:t> and receive </a:t>
            </a:r>
            <a:r>
              <a:rPr dirty="0" sz="1100" spc="-5">
                <a:solidFill>
                  <a:srgbClr val="222222"/>
                </a:solidFill>
                <a:latin typeface="Arial MT"/>
                <a:cs typeface="Arial MT"/>
              </a:rPr>
              <a:t>notifications.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06994" y="1152659"/>
            <a:ext cx="5268595" cy="625475"/>
            <a:chOff x="2306994" y="1152659"/>
            <a:chExt cx="5268595" cy="625475"/>
          </a:xfrm>
        </p:grpSpPr>
        <p:sp>
          <p:nvSpPr>
            <p:cNvPr id="19" name="object 19"/>
            <p:cNvSpPr/>
            <p:nvPr/>
          </p:nvSpPr>
          <p:spPr>
            <a:xfrm>
              <a:off x="7149098" y="1701780"/>
              <a:ext cx="426720" cy="76200"/>
            </a:xfrm>
            <a:custGeom>
              <a:avLst/>
              <a:gdLst/>
              <a:ahLst/>
              <a:cxnLst/>
              <a:rect l="l" t="t" r="r" b="b"/>
              <a:pathLst>
                <a:path w="426720" h="76200">
                  <a:moveTo>
                    <a:pt x="350274" y="41274"/>
                  </a:moveTo>
                  <a:lnTo>
                    <a:pt x="350274" y="76200"/>
                  </a:lnTo>
                  <a:lnTo>
                    <a:pt x="420124" y="41275"/>
                  </a:lnTo>
                  <a:lnTo>
                    <a:pt x="350274" y="41274"/>
                  </a:lnTo>
                  <a:close/>
                </a:path>
                <a:path w="426720" h="76200">
                  <a:moveTo>
                    <a:pt x="350274" y="34924"/>
                  </a:moveTo>
                  <a:lnTo>
                    <a:pt x="350274" y="41274"/>
                  </a:lnTo>
                  <a:lnTo>
                    <a:pt x="362974" y="41275"/>
                  </a:lnTo>
                  <a:lnTo>
                    <a:pt x="362974" y="34925"/>
                  </a:lnTo>
                  <a:lnTo>
                    <a:pt x="350274" y="34924"/>
                  </a:lnTo>
                  <a:close/>
                </a:path>
                <a:path w="426720" h="76200">
                  <a:moveTo>
                    <a:pt x="350274" y="0"/>
                  </a:moveTo>
                  <a:lnTo>
                    <a:pt x="350274" y="34924"/>
                  </a:lnTo>
                  <a:lnTo>
                    <a:pt x="362974" y="34925"/>
                  </a:lnTo>
                  <a:lnTo>
                    <a:pt x="362974" y="41275"/>
                  </a:lnTo>
                  <a:lnTo>
                    <a:pt x="420127" y="41273"/>
                  </a:lnTo>
                  <a:lnTo>
                    <a:pt x="426474" y="38100"/>
                  </a:lnTo>
                  <a:lnTo>
                    <a:pt x="350274" y="0"/>
                  </a:lnTo>
                  <a:close/>
                </a:path>
                <a:path w="426720" h="76200">
                  <a:moveTo>
                    <a:pt x="0" y="34923"/>
                  </a:moveTo>
                  <a:lnTo>
                    <a:pt x="0" y="41273"/>
                  </a:lnTo>
                  <a:lnTo>
                    <a:pt x="350274" y="41274"/>
                  </a:lnTo>
                  <a:lnTo>
                    <a:pt x="350274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6994" y="1152659"/>
              <a:ext cx="228700" cy="2287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369750" y="1121833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7068" y="1374353"/>
            <a:ext cx="2032635" cy="731520"/>
          </a:xfrm>
          <a:prstGeom prst="rect">
            <a:avLst/>
          </a:prstGeom>
          <a:solidFill>
            <a:srgbClr val="D9D9D9"/>
          </a:solidFill>
          <a:ln w="12700">
            <a:solidFill>
              <a:srgbClr val="E7E6E6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algn="ctr" marL="48895" marR="40640">
              <a:lnSpc>
                <a:spcPct val="101000"/>
              </a:lnSpc>
              <a:spcBef>
                <a:spcPts val="130"/>
              </a:spcBef>
            </a:pPr>
            <a:r>
              <a:rPr dirty="0" sz="1100" spc="-5">
                <a:latin typeface="Calibri"/>
                <a:cs typeface="Calibri"/>
              </a:rPr>
              <a:t>The approver on client side can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approve/reject the </a:t>
            </a:r>
            <a:r>
              <a:rPr dirty="0" sz="1100" spc="-10">
                <a:latin typeface="Calibri"/>
                <a:cs typeface="Calibri"/>
              </a:rPr>
              <a:t>instruction </a:t>
            </a:r>
            <a:r>
              <a:rPr dirty="0" sz="1100" spc="-5">
                <a:latin typeface="Calibri"/>
                <a:cs typeface="Calibri"/>
              </a:rPr>
              <a:t>on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HSBCnet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before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instructions</a:t>
            </a:r>
            <a:r>
              <a:rPr dirty="0" sz="1100" spc="-5">
                <a:latin typeface="Calibri"/>
                <a:cs typeface="Calibri"/>
              </a:rPr>
              <a:t> is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routed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 HSBC.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07710" y="1153976"/>
            <a:ext cx="711835" cy="624205"/>
            <a:chOff x="4607710" y="1153976"/>
            <a:chExt cx="711835" cy="624205"/>
          </a:xfrm>
        </p:grpSpPr>
        <p:sp>
          <p:nvSpPr>
            <p:cNvPr id="24" name="object 24"/>
            <p:cNvSpPr/>
            <p:nvPr/>
          </p:nvSpPr>
          <p:spPr>
            <a:xfrm>
              <a:off x="4607710" y="1701781"/>
              <a:ext cx="509905" cy="76200"/>
            </a:xfrm>
            <a:custGeom>
              <a:avLst/>
              <a:gdLst/>
              <a:ahLst/>
              <a:cxnLst/>
              <a:rect l="l" t="t" r="r" b="b"/>
              <a:pathLst>
                <a:path w="509904" h="76200">
                  <a:moveTo>
                    <a:pt x="433156" y="41274"/>
                  </a:moveTo>
                  <a:lnTo>
                    <a:pt x="433156" y="76200"/>
                  </a:lnTo>
                  <a:lnTo>
                    <a:pt x="503007" y="41275"/>
                  </a:lnTo>
                  <a:lnTo>
                    <a:pt x="433156" y="41274"/>
                  </a:lnTo>
                  <a:close/>
                </a:path>
                <a:path w="509904" h="76200">
                  <a:moveTo>
                    <a:pt x="433157" y="34924"/>
                  </a:moveTo>
                  <a:lnTo>
                    <a:pt x="433156" y="41274"/>
                  </a:lnTo>
                  <a:lnTo>
                    <a:pt x="445857" y="41275"/>
                  </a:lnTo>
                  <a:lnTo>
                    <a:pt x="445857" y="34925"/>
                  </a:lnTo>
                  <a:lnTo>
                    <a:pt x="433157" y="34924"/>
                  </a:lnTo>
                  <a:close/>
                </a:path>
                <a:path w="509904" h="76200">
                  <a:moveTo>
                    <a:pt x="433157" y="0"/>
                  </a:moveTo>
                  <a:lnTo>
                    <a:pt x="433157" y="34924"/>
                  </a:lnTo>
                  <a:lnTo>
                    <a:pt x="445857" y="34925"/>
                  </a:lnTo>
                  <a:lnTo>
                    <a:pt x="445857" y="41275"/>
                  </a:lnTo>
                  <a:lnTo>
                    <a:pt x="503010" y="41273"/>
                  </a:lnTo>
                  <a:lnTo>
                    <a:pt x="509357" y="38100"/>
                  </a:lnTo>
                  <a:lnTo>
                    <a:pt x="433157" y="0"/>
                  </a:lnTo>
                  <a:close/>
                </a:path>
                <a:path w="509904" h="76200">
                  <a:moveTo>
                    <a:pt x="0" y="34923"/>
                  </a:moveTo>
                  <a:lnTo>
                    <a:pt x="0" y="41273"/>
                  </a:lnTo>
                  <a:lnTo>
                    <a:pt x="433156" y="41274"/>
                  </a:lnTo>
                  <a:lnTo>
                    <a:pt x="433157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0623" y="1153976"/>
              <a:ext cx="228700" cy="2287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153379" y="1121833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3867" y="2177459"/>
            <a:ext cx="228700" cy="2287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376623" y="2146299"/>
            <a:ext cx="116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7457" y="166738"/>
            <a:ext cx="11517630" cy="2993390"/>
          </a:xfrm>
          <a:custGeom>
            <a:avLst/>
            <a:gdLst/>
            <a:ahLst/>
            <a:cxnLst/>
            <a:rect l="l" t="t" r="r" b="b"/>
            <a:pathLst>
              <a:path w="11517630" h="2993390">
                <a:moveTo>
                  <a:pt x="0" y="0"/>
                </a:moveTo>
                <a:lnTo>
                  <a:pt x="11517086" y="0"/>
                </a:lnTo>
                <a:lnTo>
                  <a:pt x="11517086" y="2992971"/>
                </a:lnTo>
                <a:lnTo>
                  <a:pt x="0" y="299297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7457" y="3268926"/>
            <a:ext cx="11517630" cy="3296920"/>
          </a:xfrm>
          <a:custGeom>
            <a:avLst/>
            <a:gdLst/>
            <a:ahLst/>
            <a:cxnLst/>
            <a:rect l="l" t="t" r="r" b="b"/>
            <a:pathLst>
              <a:path w="11517630" h="3296920">
                <a:moveTo>
                  <a:pt x="0" y="0"/>
                </a:moveTo>
                <a:lnTo>
                  <a:pt x="11517086" y="0"/>
                </a:lnTo>
                <a:lnTo>
                  <a:pt x="11517086" y="3296467"/>
                </a:lnTo>
                <a:lnTo>
                  <a:pt x="0" y="329646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2024-03-18T12:37:11Z</dcterms:created>
  <dcterms:modified xsi:type="dcterms:W3CDTF">2024-03-18T12:37:11Z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2021-05-27T00:00:00Z</vt:filetime>
  </property>
  <property fmtid="{D5CDD505-2E9C-101B-9397-08002B2CF9AE}" pid="3" name="LastSaved">
    <vt:filetime>2024-03-18T00:00:00Z</vt:filetime>
  </property>
</Properties>
</file>