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26" y="2552700"/>
            <a:ext cx="13817600" cy="162401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26" y="4391025"/>
            <a:ext cx="13827124" cy="26289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85750"/>
            <a:ext cx="4114800" cy="890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85750"/>
            <a:ext cx="12039600" cy="890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3600"/>
            </a:lvl1pPr>
            <a:lvl2pPr marL="685800" indent="0">
              <a:buNone/>
              <a:defRPr sz="3000"/>
            </a:lvl2pPr>
            <a:lvl3pPr marL="1371600" indent="0">
              <a:buNone/>
              <a:defRPr sz="27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2125"/>
            <a:ext cx="8077200" cy="742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762125"/>
            <a:ext cx="8077200" cy="742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6" y="2521745"/>
            <a:ext cx="773747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6" y="3757613"/>
            <a:ext cx="7737474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5576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6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576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5576" y="1481138"/>
            <a:ext cx="9258300" cy="731043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2700" y="0"/>
            <a:ext cx="18300700" cy="1028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914400" y="1762125"/>
            <a:ext cx="16459200" cy="7429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1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1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1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514350" indent="-514350" algn="l" rtl="0" fontAlgn="base">
        <a:spcBef>
          <a:spcPct val="30000"/>
        </a:spcBef>
        <a:spcAft>
          <a:spcPct val="0"/>
        </a:spcAft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fontAlgn="base">
        <a:spcBef>
          <a:spcPct val="30000"/>
        </a:spcBef>
        <a:spcAft>
          <a:spcPct val="0"/>
        </a:spcAft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fontAlgn="base">
        <a:spcBef>
          <a:spcPct val="3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fontAlgn="base">
        <a:spcBef>
          <a:spcPct val="30000"/>
        </a:spcBef>
        <a:spcAft>
          <a:spcPct val="0"/>
        </a:spcAft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fontAlgn="base">
        <a:spcBef>
          <a:spcPct val="30000"/>
        </a:spcBef>
        <a:spcAft>
          <a:spcPct val="0"/>
        </a:spcAft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fifinternational/Home_Credit_Score_DataSience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5"/>
              </a:spcBef>
            </a:pPr>
            <a:r>
              <a:rPr sz="6000" b="0" spc="145" dirty="0">
                <a:solidFill>
                  <a:srgbClr val="5270FF"/>
                </a:solidFill>
                <a:latin typeface="Arial Black" panose="020B0A04020102020204"/>
                <a:cs typeface="Arial Black" panose="020B0A04020102020204"/>
              </a:rPr>
              <a:t>HOM</a:t>
            </a:r>
            <a:r>
              <a:rPr sz="6000" b="0" spc="-445" dirty="0">
                <a:solidFill>
                  <a:srgbClr val="5270FF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6000" b="0" spc="135" dirty="0">
                <a:solidFill>
                  <a:srgbClr val="5270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6000" b="0" spc="85" dirty="0">
                <a:solidFill>
                  <a:srgbClr val="5270FF"/>
                </a:solidFill>
                <a:latin typeface="Arial Black" panose="020B0A04020102020204"/>
                <a:cs typeface="Arial Black" panose="020B0A04020102020204"/>
              </a:rPr>
              <a:t>CREDI</a:t>
            </a:r>
            <a:r>
              <a:rPr sz="6000" b="0" spc="-505" dirty="0">
                <a:solidFill>
                  <a:srgbClr val="5270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6000" b="0" spc="-15" dirty="0">
                <a:solidFill>
                  <a:srgbClr val="5270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6000" b="0" spc="-160" dirty="0">
                <a:solidFill>
                  <a:srgbClr val="2B499D"/>
                </a:solidFill>
                <a:latin typeface="Arial Black" panose="020B0A04020102020204"/>
                <a:cs typeface="Arial Black" panose="020B0A04020102020204"/>
              </a:rPr>
              <a:t>SCORECARD</a:t>
            </a:r>
            <a:r>
              <a:rPr sz="6000" b="0" spc="-335" dirty="0">
                <a:solidFill>
                  <a:srgbClr val="2B499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6000" b="0" spc="-165" dirty="0">
                <a:solidFill>
                  <a:srgbClr val="2B499D"/>
                </a:solidFill>
                <a:latin typeface="Arial Black" panose="020B0A04020102020204"/>
                <a:cs typeface="Arial Black" panose="020B0A04020102020204"/>
              </a:rPr>
              <a:t>MODEL</a:t>
            </a:r>
            <a:endParaRPr sz="6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300" y="7267447"/>
            <a:ext cx="7088505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 panose="020B0604030504040204"/>
                <a:cs typeface="Verdana" panose="020B0604030504040204"/>
              </a:rPr>
              <a:t>BY:</a:t>
            </a:r>
            <a:r>
              <a:rPr sz="3000" spc="23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" sz="3000" spc="260" dirty="0">
                <a:latin typeface="Verdana" panose="020B0604030504040204"/>
                <a:cs typeface="Verdana" panose="020B0604030504040204"/>
              </a:rPr>
              <a:t>Charisma Fikri Hidayatulloh</a:t>
            </a:r>
            <a:endParaRPr lang="en-US" altLang="" sz="3000" spc="26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" sz="3000">
                <a:latin typeface="Verdana" panose="020B0604030504040204"/>
                <a:cs typeface="Verdana" panose="020B0604030504040204"/>
              </a:rPr>
              <a:t>26 Maret 2022</a:t>
            </a:r>
            <a:endParaRPr lang="en-US" altLang="" sz="3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Link </a:t>
            </a:r>
            <a:r>
              <a:rPr lang="en-US"/>
              <a:t>Github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66800" y="1638300"/>
            <a:ext cx="152114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6000">
                <a:hlinkClick r:id="rId1" tooltip="" action="ppaction://hlinkfile"/>
              </a:rPr>
              <a:t>https://github.com/fifinternational/Home_Credit_Score_DataSience</a:t>
            </a:r>
            <a:endParaRPr 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85956" y="0"/>
            <a:ext cx="7202170" cy="10287000"/>
            <a:chOff x="11085956" y="0"/>
            <a:chExt cx="7202170" cy="10287000"/>
          </a:xfrm>
        </p:grpSpPr>
        <p:sp>
          <p:nvSpPr>
            <p:cNvPr id="3" name="object 3"/>
            <p:cNvSpPr/>
            <p:nvPr/>
          </p:nvSpPr>
          <p:spPr>
            <a:xfrm>
              <a:off x="14026133" y="881633"/>
              <a:ext cx="4262120" cy="8524240"/>
            </a:xfrm>
            <a:custGeom>
              <a:avLst/>
              <a:gdLst/>
              <a:ahLst/>
              <a:cxnLst/>
              <a:rect l="l" t="t" r="r" b="b"/>
              <a:pathLst>
                <a:path w="4262119" h="8524240">
                  <a:moveTo>
                    <a:pt x="4261865" y="0"/>
                  </a:moveTo>
                  <a:lnTo>
                    <a:pt x="0" y="4261866"/>
                  </a:lnTo>
                  <a:lnTo>
                    <a:pt x="4261865" y="8523778"/>
                  </a:lnTo>
                  <a:lnTo>
                    <a:pt x="4261865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530450" y="1385950"/>
              <a:ext cx="3757929" cy="7515225"/>
            </a:xfrm>
            <a:custGeom>
              <a:avLst/>
              <a:gdLst/>
              <a:ahLst/>
              <a:cxnLst/>
              <a:rect l="l" t="t" r="r" b="b"/>
              <a:pathLst>
                <a:path w="3757930" h="7515225">
                  <a:moveTo>
                    <a:pt x="3757548" y="0"/>
                  </a:moveTo>
                  <a:lnTo>
                    <a:pt x="0" y="3757549"/>
                  </a:lnTo>
                  <a:lnTo>
                    <a:pt x="3757548" y="7515155"/>
                  </a:lnTo>
                  <a:lnTo>
                    <a:pt x="3757548" y="7251514"/>
                  </a:lnTo>
                  <a:lnTo>
                    <a:pt x="260857" y="3754754"/>
                  </a:lnTo>
                  <a:lnTo>
                    <a:pt x="3757548" y="258064"/>
                  </a:lnTo>
                  <a:lnTo>
                    <a:pt x="3757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57" y="0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41274" y="10287000"/>
                  </a:moveTo>
                  <a:lnTo>
                    <a:pt x="3792588" y="7038213"/>
                  </a:lnTo>
                  <a:lnTo>
                    <a:pt x="3520694" y="6766306"/>
                  </a:lnTo>
                  <a:lnTo>
                    <a:pt x="0" y="10287000"/>
                  </a:lnTo>
                  <a:lnTo>
                    <a:pt x="271818" y="10287000"/>
                  </a:lnTo>
                  <a:lnTo>
                    <a:pt x="3520694" y="7038213"/>
                  </a:lnTo>
                  <a:lnTo>
                    <a:pt x="6769455" y="10287000"/>
                  </a:lnTo>
                  <a:lnTo>
                    <a:pt x="7041274" y="10287000"/>
                  </a:lnTo>
                  <a:close/>
                </a:path>
                <a:path w="7041515" h="10287000">
                  <a:moveTo>
                    <a:pt x="7041274" y="0"/>
                  </a:moveTo>
                  <a:lnTo>
                    <a:pt x="6763639" y="0"/>
                  </a:lnTo>
                  <a:lnTo>
                    <a:pt x="3520694" y="3242945"/>
                  </a:lnTo>
                  <a:lnTo>
                    <a:pt x="277647" y="0"/>
                  </a:lnTo>
                  <a:lnTo>
                    <a:pt x="0" y="0"/>
                  </a:lnTo>
                  <a:lnTo>
                    <a:pt x="3520694" y="3520694"/>
                  </a:lnTo>
                  <a:lnTo>
                    <a:pt x="3798430" y="3242945"/>
                  </a:lnTo>
                  <a:lnTo>
                    <a:pt x="7041274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346709"/>
            <a:ext cx="9372600" cy="1216660"/>
          </a:xfrm>
          <a:custGeom>
            <a:avLst/>
            <a:gdLst/>
            <a:ahLst/>
            <a:cxnLst/>
            <a:rect l="l" t="t" r="r" b="b"/>
            <a:pathLst>
              <a:path w="9372600" h="1216660">
                <a:moveTo>
                  <a:pt x="8641969" y="0"/>
                </a:moveTo>
                <a:lnTo>
                  <a:pt x="0" y="0"/>
                </a:lnTo>
                <a:lnTo>
                  <a:pt x="0" y="1216152"/>
                </a:lnTo>
                <a:lnTo>
                  <a:pt x="8635365" y="1216152"/>
                </a:lnTo>
                <a:lnTo>
                  <a:pt x="8690908" y="1214093"/>
                </a:lnTo>
                <a:lnTo>
                  <a:pt x="8744956" y="1209085"/>
                </a:lnTo>
                <a:lnTo>
                  <a:pt x="8797417" y="1201230"/>
                </a:lnTo>
                <a:lnTo>
                  <a:pt x="8848199" y="1190627"/>
                </a:lnTo>
                <a:lnTo>
                  <a:pt x="8897211" y="1177380"/>
                </a:lnTo>
                <a:lnTo>
                  <a:pt x="8944360" y="1161589"/>
                </a:lnTo>
                <a:lnTo>
                  <a:pt x="8989556" y="1143354"/>
                </a:lnTo>
                <a:lnTo>
                  <a:pt x="9032707" y="1122778"/>
                </a:lnTo>
                <a:lnTo>
                  <a:pt x="9073721" y="1099962"/>
                </a:lnTo>
                <a:lnTo>
                  <a:pt x="9112506" y="1075007"/>
                </a:lnTo>
                <a:lnTo>
                  <a:pt x="9148972" y="1048014"/>
                </a:lnTo>
                <a:lnTo>
                  <a:pt x="9183026" y="1019085"/>
                </a:lnTo>
                <a:lnTo>
                  <a:pt x="9214577" y="988321"/>
                </a:lnTo>
                <a:lnTo>
                  <a:pt x="9243533" y="955822"/>
                </a:lnTo>
                <a:lnTo>
                  <a:pt x="9269803" y="921691"/>
                </a:lnTo>
                <a:lnTo>
                  <a:pt x="9293295" y="886028"/>
                </a:lnTo>
                <a:lnTo>
                  <a:pt x="9313917" y="848935"/>
                </a:lnTo>
                <a:lnTo>
                  <a:pt x="9331579" y="810514"/>
                </a:lnTo>
                <a:lnTo>
                  <a:pt x="9348436" y="762303"/>
                </a:lnTo>
                <a:lnTo>
                  <a:pt x="9361376" y="711819"/>
                </a:lnTo>
                <a:lnTo>
                  <a:pt x="9369673" y="659977"/>
                </a:lnTo>
                <a:lnTo>
                  <a:pt x="9372600" y="607695"/>
                </a:lnTo>
                <a:lnTo>
                  <a:pt x="9370030" y="556111"/>
                </a:lnTo>
                <a:lnTo>
                  <a:pt x="9362519" y="505729"/>
                </a:lnTo>
                <a:lnTo>
                  <a:pt x="9350365" y="456801"/>
                </a:lnTo>
                <a:lnTo>
                  <a:pt x="9333865" y="409575"/>
                </a:lnTo>
                <a:lnTo>
                  <a:pt x="9333103" y="408178"/>
                </a:lnTo>
                <a:lnTo>
                  <a:pt x="9333103" y="406908"/>
                </a:lnTo>
                <a:lnTo>
                  <a:pt x="9332341" y="405638"/>
                </a:lnTo>
                <a:lnTo>
                  <a:pt x="9314320" y="367593"/>
                </a:lnTo>
                <a:lnTo>
                  <a:pt x="9293388" y="330792"/>
                </a:lnTo>
                <a:lnTo>
                  <a:pt x="9269640" y="295342"/>
                </a:lnTo>
                <a:lnTo>
                  <a:pt x="9243174" y="261353"/>
                </a:lnTo>
                <a:lnTo>
                  <a:pt x="9214088" y="228934"/>
                </a:lnTo>
                <a:lnTo>
                  <a:pt x="9182481" y="198195"/>
                </a:lnTo>
                <a:lnTo>
                  <a:pt x="9148448" y="169243"/>
                </a:lnTo>
                <a:lnTo>
                  <a:pt x="9112088" y="142189"/>
                </a:lnTo>
                <a:lnTo>
                  <a:pt x="9073499" y="117141"/>
                </a:lnTo>
                <a:lnTo>
                  <a:pt x="9032777" y="94209"/>
                </a:lnTo>
                <a:lnTo>
                  <a:pt x="8990022" y="73501"/>
                </a:lnTo>
                <a:lnTo>
                  <a:pt x="8945329" y="55127"/>
                </a:lnTo>
                <a:lnTo>
                  <a:pt x="8898798" y="39196"/>
                </a:lnTo>
                <a:lnTo>
                  <a:pt x="8850524" y="25816"/>
                </a:lnTo>
                <a:lnTo>
                  <a:pt x="8800607" y="15098"/>
                </a:lnTo>
                <a:lnTo>
                  <a:pt x="8749144" y="7149"/>
                </a:lnTo>
                <a:lnTo>
                  <a:pt x="8696232" y="2080"/>
                </a:lnTo>
                <a:lnTo>
                  <a:pt x="8641969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44700" y="2136865"/>
            <a:ext cx="11557635" cy="742695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108200" algn="l"/>
              </a:tabLst>
            </a:pP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STATEMENT 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 marR="144780">
              <a:lnSpc>
                <a:spcPct val="103000"/>
              </a:lnSpc>
              <a:spcBef>
                <a:spcPts val="255"/>
              </a:spcBef>
            </a:pPr>
            <a:r>
              <a:rPr sz="2500" spc="175" dirty="0">
                <a:latin typeface="Verdana" panose="020B0604030504040204"/>
                <a:cs typeface="Verdana" panose="020B0604030504040204"/>
              </a:rPr>
              <a:t>Home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80" dirty="0">
                <a:latin typeface="Verdana" panose="020B0604030504040204"/>
                <a:cs typeface="Verdana" panose="020B0604030504040204"/>
              </a:rPr>
              <a:t>Credit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0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4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0" dirty="0">
                <a:latin typeface="Verdana" panose="020B0604030504040204"/>
                <a:cs typeface="Verdana" panose="020B0604030504040204"/>
              </a:rPr>
              <a:t>currently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05" dirty="0">
                <a:latin typeface="Verdana" panose="020B0604030504040204"/>
                <a:cs typeface="Verdana" panose="020B0604030504040204"/>
              </a:rPr>
              <a:t>various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30" dirty="0">
                <a:latin typeface="Verdana" panose="020B0604030504040204"/>
                <a:cs typeface="Verdana" panose="020B0604030504040204"/>
              </a:rPr>
              <a:t>statistical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0" dirty="0">
                <a:latin typeface="Verdana" panose="020B0604030504040204"/>
                <a:cs typeface="Verdana" panose="020B0604030504040204"/>
              </a:rPr>
              <a:t>methods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500" spc="270" dirty="0">
                <a:latin typeface="Verdana" panose="020B0604030504040204"/>
                <a:cs typeface="Verdana" panose="020B0604030504040204"/>
              </a:rPr>
              <a:t>Machine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50" dirty="0">
                <a:latin typeface="Verdana" panose="020B0604030504040204"/>
                <a:cs typeface="Verdana" panose="020B0604030504040204"/>
              </a:rPr>
              <a:t>Learning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05" dirty="0">
                <a:latin typeface="Verdana" panose="020B0604030504040204"/>
                <a:cs typeface="Verdana" panose="020B0604030504040204"/>
              </a:rPr>
              <a:t>to</a:t>
            </a:r>
            <a:r>
              <a:rPr sz="25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5" dirty="0">
                <a:latin typeface="Verdana" panose="020B0604030504040204"/>
                <a:cs typeface="Verdana" panose="020B0604030504040204"/>
              </a:rPr>
              <a:t>make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85" dirty="0">
                <a:latin typeface="Verdana" panose="020B0604030504040204"/>
                <a:cs typeface="Verdana" panose="020B0604030504040204"/>
              </a:rPr>
              <a:t>credit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0" dirty="0">
                <a:latin typeface="Verdana" panose="020B0604030504040204"/>
                <a:cs typeface="Verdana" panose="020B0604030504040204"/>
              </a:rPr>
              <a:t>score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80" dirty="0">
                <a:latin typeface="Verdana" panose="020B0604030504040204"/>
                <a:cs typeface="Verdana" panose="020B0604030504040204"/>
              </a:rPr>
              <a:t>predictions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dirty="0">
                <a:latin typeface="Verdana" panose="020B0604030504040204"/>
                <a:cs typeface="Verdana" panose="020B0604030504040204"/>
              </a:rPr>
              <a:t>in</a:t>
            </a:r>
            <a:r>
              <a:rPr sz="25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40" dirty="0">
                <a:latin typeface="Verdana" panose="020B0604030504040204"/>
                <a:cs typeface="Verdana" panose="020B0604030504040204"/>
              </a:rPr>
              <a:t>order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2500" spc="110" dirty="0">
                <a:latin typeface="Verdana" panose="020B0604030504040204"/>
                <a:cs typeface="Verdana" panose="020B0604030504040204"/>
              </a:rPr>
              <a:t>ensure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30" dirty="0">
                <a:latin typeface="Verdana" panose="020B0604030504040204"/>
                <a:cs typeface="Verdana" panose="020B0604030504040204"/>
              </a:rPr>
              <a:t>customers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80" dirty="0">
                <a:latin typeface="Verdana" panose="020B0604030504040204"/>
                <a:cs typeface="Verdana" panose="020B0604030504040204"/>
              </a:rPr>
              <a:t>who</a:t>
            </a:r>
            <a:r>
              <a:rPr sz="25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0" dirty="0">
                <a:latin typeface="Verdana" panose="020B0604030504040204"/>
                <a:cs typeface="Verdana" panose="020B0604030504040204"/>
              </a:rPr>
              <a:t>are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45" dirty="0">
                <a:latin typeface="Verdana" panose="020B0604030504040204"/>
                <a:cs typeface="Verdana" panose="020B0604030504040204"/>
              </a:rPr>
              <a:t>able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05" dirty="0">
                <a:latin typeface="Verdana" panose="020B0604030504040204"/>
                <a:cs typeface="Verdana" panose="020B0604030504040204"/>
              </a:rPr>
              <a:t>to</a:t>
            </a:r>
            <a:r>
              <a:rPr sz="25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5" dirty="0">
                <a:latin typeface="Verdana" panose="020B0604030504040204"/>
                <a:cs typeface="Verdana" panose="020B0604030504040204"/>
              </a:rPr>
              <a:t>make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0" dirty="0">
                <a:latin typeface="Verdana" panose="020B0604030504040204"/>
                <a:cs typeface="Verdana" panose="020B0604030504040204"/>
              </a:rPr>
              <a:t>repayments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0" dirty="0">
                <a:latin typeface="Verdana" panose="020B0604030504040204"/>
                <a:cs typeface="Verdana" panose="020B0604030504040204"/>
              </a:rPr>
              <a:t>are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95" dirty="0">
                <a:latin typeface="Verdana" panose="020B0604030504040204"/>
                <a:cs typeface="Verdana" panose="020B0604030504040204"/>
              </a:rPr>
              <a:t>not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15" dirty="0">
                <a:latin typeface="Verdana" panose="020B0604030504040204"/>
                <a:cs typeface="Verdana" panose="020B0604030504040204"/>
              </a:rPr>
              <a:t>rejected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5" dirty="0">
                <a:latin typeface="Verdana" panose="020B0604030504040204"/>
                <a:cs typeface="Verdana" panose="020B0604030504040204"/>
              </a:rPr>
              <a:t>when</a:t>
            </a:r>
            <a:r>
              <a:rPr sz="25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00" dirty="0">
                <a:latin typeface="Verdana" panose="020B0604030504040204"/>
                <a:cs typeface="Verdana" panose="020B0604030504040204"/>
              </a:rPr>
              <a:t>applying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60" dirty="0">
                <a:latin typeface="Verdana" panose="020B0604030504040204"/>
                <a:cs typeface="Verdana" panose="020B0604030504040204"/>
              </a:rPr>
              <a:t>for</a:t>
            </a:r>
            <a:r>
              <a:rPr sz="25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9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45" dirty="0">
                <a:latin typeface="Verdana" panose="020B0604030504040204"/>
                <a:cs typeface="Verdana" panose="020B0604030504040204"/>
              </a:rPr>
              <a:t>loan.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  <a:tabLst>
                <a:tab pos="1399540" algn="l"/>
                <a:tab pos="1840230" algn="l"/>
              </a:tabLst>
            </a:pPr>
            <a:r>
              <a:rPr sz="3000" b="1" spc="254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GOAL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38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&amp;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6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OBJECTIVE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3000"/>
              </a:lnSpc>
              <a:spcBef>
                <a:spcPts val="595"/>
              </a:spcBef>
            </a:pPr>
            <a:r>
              <a:rPr sz="2500" spc="120" dirty="0">
                <a:latin typeface="Verdana" panose="020B0604030504040204"/>
                <a:cs typeface="Verdana" panose="020B0604030504040204"/>
              </a:rPr>
              <a:t>Minimize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5" dirty="0">
                <a:latin typeface="Verdana" panose="020B0604030504040204"/>
                <a:cs typeface="Verdana" panose="020B0604030504040204"/>
              </a:rPr>
              <a:t>the</a:t>
            </a:r>
            <a:r>
              <a:rPr sz="25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45" dirty="0">
                <a:latin typeface="Verdana" panose="020B0604030504040204"/>
                <a:cs typeface="Verdana" panose="020B0604030504040204"/>
              </a:rPr>
              <a:t>number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30" dirty="0">
                <a:latin typeface="Verdana" panose="020B0604030504040204"/>
                <a:cs typeface="Verdana" panose="020B0604030504040204"/>
              </a:rPr>
              <a:t>of</a:t>
            </a:r>
            <a:r>
              <a:rPr sz="25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30" dirty="0">
                <a:latin typeface="Verdana" panose="020B0604030504040204"/>
                <a:cs typeface="Verdana" panose="020B0604030504040204"/>
              </a:rPr>
              <a:t>clients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80" dirty="0">
                <a:latin typeface="Verdana" panose="020B0604030504040204"/>
                <a:cs typeface="Verdana" panose="020B0604030504040204"/>
              </a:rPr>
              <a:t>who</a:t>
            </a:r>
            <a:r>
              <a:rPr sz="25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0" dirty="0">
                <a:latin typeface="Verdana" panose="020B0604030504040204"/>
                <a:cs typeface="Verdana" panose="020B0604030504040204"/>
              </a:rPr>
              <a:t>are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60" dirty="0">
                <a:latin typeface="Verdana" panose="020B0604030504040204"/>
                <a:cs typeface="Verdana" panose="020B0604030504040204"/>
              </a:rPr>
              <a:t>approved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5" dirty="0">
                <a:latin typeface="Verdana" panose="020B0604030504040204"/>
                <a:cs typeface="Verdana" panose="020B0604030504040204"/>
              </a:rPr>
              <a:t>but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95" dirty="0">
                <a:latin typeface="Verdana" panose="020B0604030504040204"/>
                <a:cs typeface="Verdana" panose="020B0604030504040204"/>
              </a:rPr>
              <a:t>actually </a:t>
            </a:r>
            <a:r>
              <a:rPr sz="2500" spc="160" dirty="0">
                <a:latin typeface="Verdana" panose="020B0604030504040204"/>
                <a:cs typeface="Verdana" panose="020B0604030504040204"/>
              </a:rPr>
              <a:t>defaulters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45" dirty="0">
                <a:latin typeface="Verdana" panose="020B0604030504040204"/>
                <a:cs typeface="Verdana" panose="020B0604030504040204"/>
              </a:rPr>
              <a:t>and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5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04" dirty="0">
                <a:latin typeface="Verdana" panose="020B0604030504040204"/>
                <a:cs typeface="Verdana" panose="020B0604030504040204"/>
              </a:rPr>
              <a:t>predictive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10" dirty="0">
                <a:latin typeface="Verdana" panose="020B0604030504040204"/>
                <a:cs typeface="Verdana" panose="020B0604030504040204"/>
              </a:rPr>
              <a:t>model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05" dirty="0">
                <a:latin typeface="Verdana" panose="020B0604030504040204"/>
                <a:cs typeface="Verdana" panose="020B0604030504040204"/>
              </a:rPr>
              <a:t>to</a:t>
            </a:r>
            <a:r>
              <a:rPr sz="25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80" dirty="0">
                <a:latin typeface="Verdana" panose="020B0604030504040204"/>
                <a:cs typeface="Verdana" panose="020B0604030504040204"/>
              </a:rPr>
              <a:t>determine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85" dirty="0">
                <a:latin typeface="Verdana" panose="020B0604030504040204"/>
                <a:cs typeface="Verdana" panose="020B0604030504040204"/>
              </a:rPr>
              <a:t>potential </a:t>
            </a:r>
            <a:r>
              <a:rPr sz="2500" spc="170" dirty="0">
                <a:latin typeface="Verdana" panose="020B0604030504040204"/>
                <a:cs typeface="Verdana" panose="020B0604030504040204"/>
              </a:rPr>
              <a:t>client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45" dirty="0">
                <a:latin typeface="Verdana" panose="020B0604030504040204"/>
                <a:cs typeface="Verdana" panose="020B0604030504040204"/>
              </a:rPr>
              <a:t>and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0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40" dirty="0">
                <a:latin typeface="Verdana" panose="020B0604030504040204"/>
                <a:cs typeface="Verdana" panose="020B0604030504040204"/>
              </a:rPr>
              <a:t>client.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DATASET 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551815" indent="-26987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51815" algn="l"/>
              </a:tabLst>
            </a:pPr>
            <a:r>
              <a:rPr sz="2500" spc="180" dirty="0">
                <a:latin typeface="Verdana" panose="020B0604030504040204"/>
                <a:cs typeface="Verdana" panose="020B0604030504040204"/>
              </a:rPr>
              <a:t>application_train.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0" dirty="0">
                <a:latin typeface="Verdana" panose="020B0604030504040204"/>
                <a:cs typeface="Verdana" panose="020B0604030504040204"/>
              </a:rPr>
              <a:t>csv</a:t>
            </a:r>
            <a:r>
              <a:rPr sz="25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25" dirty="0">
                <a:latin typeface="Verdana" panose="020B0604030504040204"/>
                <a:cs typeface="Verdana" panose="020B0604030504040204"/>
              </a:rPr>
              <a:t>(</a:t>
            </a:r>
            <a:r>
              <a:rPr sz="2500" spc="-6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" dirty="0">
                <a:latin typeface="Verdana" panose="020B0604030504040204"/>
                <a:cs typeface="Verdana" panose="020B0604030504040204"/>
              </a:rPr>
              <a:t>TARGET)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551815" indent="-26987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51815" algn="l"/>
              </a:tabLst>
            </a:pPr>
            <a:r>
              <a:rPr sz="2500" spc="180" dirty="0">
                <a:latin typeface="Verdana" panose="020B0604030504040204"/>
                <a:cs typeface="Verdana" panose="020B0604030504040204"/>
              </a:rPr>
              <a:t>application_test.</a:t>
            </a:r>
            <a:r>
              <a:rPr sz="2500" spc="-6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0" dirty="0">
                <a:latin typeface="Verdana" panose="020B0604030504040204"/>
                <a:cs typeface="Verdana" panose="020B0604030504040204"/>
              </a:rPr>
              <a:t>csv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25" dirty="0">
                <a:latin typeface="Verdana" panose="020B0604030504040204"/>
                <a:cs typeface="Verdana" panose="020B0604030504040204"/>
              </a:rPr>
              <a:t>(</a:t>
            </a:r>
            <a:r>
              <a:rPr sz="2500" spc="-6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35" dirty="0">
                <a:latin typeface="Verdana" panose="020B0604030504040204"/>
                <a:cs typeface="Verdana" panose="020B0604030504040204"/>
              </a:rPr>
              <a:t>without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" dirty="0">
                <a:latin typeface="Verdana" panose="020B0604030504040204"/>
                <a:cs typeface="Verdana" panose="020B0604030504040204"/>
              </a:rPr>
              <a:t>TARGET)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tabLst>
                <a:tab pos="1642110" algn="l"/>
              </a:tabLst>
            </a:pPr>
            <a:r>
              <a:rPr sz="3000" b="1" spc="8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8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EVALUATION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500" spc="265" dirty="0">
                <a:latin typeface="Verdana" panose="020B0604030504040204"/>
                <a:cs typeface="Verdana" panose="020B0604030504040204"/>
              </a:rPr>
              <a:t>Model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45" dirty="0">
                <a:latin typeface="Verdana" panose="020B0604030504040204"/>
                <a:cs typeface="Verdana" panose="020B0604030504040204"/>
              </a:rPr>
              <a:t>evaluated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29" dirty="0">
                <a:latin typeface="Verdana" panose="020B0604030504040204"/>
                <a:cs typeface="Verdana" panose="020B0604030504040204"/>
              </a:rPr>
              <a:t>area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50" dirty="0">
                <a:latin typeface="Verdana" panose="020B0604030504040204"/>
                <a:cs typeface="Verdana" panose="020B0604030504040204"/>
              </a:rPr>
              <a:t>under</a:t>
            </a:r>
            <a:r>
              <a:rPr sz="25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35" dirty="0">
                <a:latin typeface="Verdana" panose="020B0604030504040204"/>
                <a:cs typeface="Verdana" panose="020B0604030504040204"/>
              </a:rPr>
              <a:t>ROC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40" dirty="0">
                <a:latin typeface="Verdana" panose="020B0604030504040204"/>
                <a:cs typeface="Verdana" panose="020B0604030504040204"/>
              </a:rPr>
              <a:t>curve.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spc="95" dirty="0"/>
              <a:t>BACKGROUND</a:t>
            </a:r>
            <a:endParaRPr spc="9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9482" y="2662206"/>
            <a:ext cx="965896" cy="9658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372" y="4940046"/>
            <a:ext cx="841247" cy="8412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622" y="7073127"/>
            <a:ext cx="833882" cy="83314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39" y="8633817"/>
            <a:ext cx="854249" cy="854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954" y="2685049"/>
            <a:ext cx="4660265" cy="17500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b="1" spc="7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EDA 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45" dirty="0">
                <a:latin typeface="Verdana" panose="020B0604030504040204"/>
                <a:cs typeface="Verdana" panose="020B0604030504040204"/>
              </a:rPr>
              <a:t>Univariate</a:t>
            </a:r>
            <a:r>
              <a:rPr sz="25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14" dirty="0">
                <a:latin typeface="Verdana" panose="020B0604030504040204"/>
                <a:cs typeface="Verdana" panose="020B0604030504040204"/>
              </a:rPr>
              <a:t>visualization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35" dirty="0">
                <a:latin typeface="Verdana" panose="020B0604030504040204"/>
                <a:cs typeface="Verdana" panose="020B0604030504040204"/>
              </a:rPr>
              <a:t>Bivariate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14" dirty="0">
                <a:latin typeface="Verdana" panose="020B0604030504040204"/>
                <a:cs typeface="Verdana" panose="020B0604030504040204"/>
              </a:rPr>
              <a:t>visualization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5" dirty="0">
                <a:latin typeface="Verdana" panose="020B0604030504040204"/>
                <a:cs typeface="Verdana" panose="020B0604030504040204"/>
              </a:rPr>
              <a:t>Multivariate</a:t>
            </a:r>
            <a:r>
              <a:rPr sz="25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14" dirty="0">
                <a:latin typeface="Verdana" panose="020B0604030504040204"/>
                <a:cs typeface="Verdana" panose="020B0604030504040204"/>
              </a:rPr>
              <a:t>visualization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954" y="4765126"/>
            <a:ext cx="4464050" cy="187642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1299210" algn="l"/>
              </a:tabLst>
            </a:pPr>
            <a:r>
              <a:rPr sz="3000" b="1" spc="8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15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CLEANING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20" dirty="0">
                <a:latin typeface="Verdana" panose="020B0604030504040204"/>
                <a:cs typeface="Verdana" panose="020B0604030504040204"/>
              </a:rPr>
              <a:t>Detecting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10" dirty="0">
                <a:latin typeface="Verdana" panose="020B0604030504040204"/>
                <a:cs typeface="Verdana" panose="020B0604030504040204"/>
              </a:rPr>
              <a:t>duplication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missing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5" dirty="0">
                <a:latin typeface="Verdana" panose="020B0604030504040204"/>
                <a:cs typeface="Verdana" panose="020B0604030504040204"/>
              </a:rPr>
              <a:t>values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20" dirty="0">
                <a:latin typeface="Verdana" panose="020B0604030504040204"/>
                <a:cs typeface="Verdana" panose="020B0604030504040204"/>
              </a:rPr>
              <a:t>Detecting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outliers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954" y="7289509"/>
            <a:ext cx="5092700" cy="2537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642110" algn="l"/>
              </a:tabLst>
            </a:pPr>
            <a:r>
              <a:rPr sz="3000" b="1" spc="8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BUILDING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95" dirty="0">
                <a:latin typeface="Verdana" panose="020B0604030504040204"/>
                <a:cs typeface="Verdana" panose="020B0604030504040204"/>
              </a:rPr>
              <a:t>Label</a:t>
            </a:r>
            <a:r>
              <a:rPr sz="25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60" dirty="0">
                <a:latin typeface="Verdana" panose="020B0604030504040204"/>
                <a:cs typeface="Verdana" panose="020B0604030504040204"/>
              </a:rPr>
              <a:t>encoding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0" dirty="0">
                <a:latin typeface="Verdana" panose="020B0604030504040204"/>
                <a:cs typeface="Verdana" panose="020B0604030504040204"/>
              </a:rPr>
              <a:t>Feature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5" dirty="0">
                <a:latin typeface="Verdana" panose="020B0604030504040204"/>
                <a:cs typeface="Verdana" panose="020B0604030504040204"/>
              </a:rPr>
              <a:t>selection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70" dirty="0">
                <a:latin typeface="Verdana" panose="020B0604030504040204"/>
                <a:cs typeface="Verdana" panose="020B0604030504040204"/>
              </a:rPr>
              <a:t>imbalanced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54" dirty="0">
                <a:latin typeface="Verdana" panose="020B0604030504040204"/>
                <a:cs typeface="Verdana" panose="020B0604030504040204"/>
              </a:rPr>
              <a:t>data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65" dirty="0">
                <a:latin typeface="Verdana" panose="020B0604030504040204"/>
                <a:cs typeface="Verdana" panose="020B0604030504040204"/>
              </a:rPr>
              <a:t>Model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55" dirty="0">
                <a:latin typeface="Verdana" panose="020B0604030504040204"/>
                <a:cs typeface="Verdana" panose="020B0604030504040204"/>
              </a:rPr>
              <a:t>building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65" dirty="0">
                <a:latin typeface="Verdana" panose="020B0604030504040204"/>
                <a:cs typeface="Verdana" panose="020B0604030504040204"/>
              </a:rPr>
              <a:t>Model</a:t>
            </a:r>
            <a:r>
              <a:rPr sz="25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95" dirty="0">
                <a:latin typeface="Verdana" panose="020B0604030504040204"/>
                <a:cs typeface="Verdana" panose="020B0604030504040204"/>
              </a:rPr>
              <a:t>evaluation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944" y="1871472"/>
            <a:ext cx="7749540" cy="757555"/>
          </a:xfrm>
          <a:custGeom>
            <a:avLst/>
            <a:gdLst/>
            <a:ahLst/>
            <a:cxnLst/>
            <a:rect l="l" t="t" r="r" b="b"/>
            <a:pathLst>
              <a:path w="7749540" h="757555">
                <a:moveTo>
                  <a:pt x="7749539" y="0"/>
                </a:moveTo>
                <a:lnTo>
                  <a:pt x="378714" y="0"/>
                </a:lnTo>
                <a:lnTo>
                  <a:pt x="331209" y="2950"/>
                </a:lnTo>
                <a:lnTo>
                  <a:pt x="285465" y="11565"/>
                </a:lnTo>
                <a:lnTo>
                  <a:pt x="241837" y="25490"/>
                </a:lnTo>
                <a:lnTo>
                  <a:pt x="200679" y="44370"/>
                </a:lnTo>
                <a:lnTo>
                  <a:pt x="162347" y="67849"/>
                </a:lnTo>
                <a:lnTo>
                  <a:pt x="127195" y="95574"/>
                </a:lnTo>
                <a:lnTo>
                  <a:pt x="95579" y="127190"/>
                </a:lnTo>
                <a:lnTo>
                  <a:pt x="67853" y="162341"/>
                </a:lnTo>
                <a:lnTo>
                  <a:pt x="44372" y="200673"/>
                </a:lnTo>
                <a:lnTo>
                  <a:pt x="25491" y="241831"/>
                </a:lnTo>
                <a:lnTo>
                  <a:pt x="11566" y="285461"/>
                </a:lnTo>
                <a:lnTo>
                  <a:pt x="2950" y="331206"/>
                </a:lnTo>
                <a:lnTo>
                  <a:pt x="0" y="378713"/>
                </a:lnTo>
                <a:lnTo>
                  <a:pt x="0" y="757427"/>
                </a:lnTo>
                <a:lnTo>
                  <a:pt x="7370826" y="757427"/>
                </a:lnTo>
                <a:lnTo>
                  <a:pt x="7418333" y="754477"/>
                </a:lnTo>
                <a:lnTo>
                  <a:pt x="7464078" y="745862"/>
                </a:lnTo>
                <a:lnTo>
                  <a:pt x="7507708" y="731937"/>
                </a:lnTo>
                <a:lnTo>
                  <a:pt x="7548866" y="713057"/>
                </a:lnTo>
                <a:lnTo>
                  <a:pt x="7587198" y="689578"/>
                </a:lnTo>
                <a:lnTo>
                  <a:pt x="7622349" y="661853"/>
                </a:lnTo>
                <a:lnTo>
                  <a:pt x="7653965" y="630237"/>
                </a:lnTo>
                <a:lnTo>
                  <a:pt x="7681690" y="595086"/>
                </a:lnTo>
                <a:lnTo>
                  <a:pt x="7705169" y="556754"/>
                </a:lnTo>
                <a:lnTo>
                  <a:pt x="7724049" y="515596"/>
                </a:lnTo>
                <a:lnTo>
                  <a:pt x="7737974" y="471966"/>
                </a:lnTo>
                <a:lnTo>
                  <a:pt x="7746589" y="426221"/>
                </a:lnTo>
                <a:lnTo>
                  <a:pt x="7749539" y="378713"/>
                </a:lnTo>
                <a:lnTo>
                  <a:pt x="7749539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72207" y="2014981"/>
            <a:ext cx="47618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APPLICATION_TRAIN.CSV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53828" y="1871472"/>
            <a:ext cx="7749540" cy="757555"/>
          </a:xfrm>
          <a:custGeom>
            <a:avLst/>
            <a:gdLst/>
            <a:ahLst/>
            <a:cxnLst/>
            <a:rect l="l" t="t" r="r" b="b"/>
            <a:pathLst>
              <a:path w="7749540" h="757555">
                <a:moveTo>
                  <a:pt x="7749539" y="0"/>
                </a:moveTo>
                <a:lnTo>
                  <a:pt x="378714" y="0"/>
                </a:lnTo>
                <a:lnTo>
                  <a:pt x="331206" y="2950"/>
                </a:lnTo>
                <a:lnTo>
                  <a:pt x="285461" y="11565"/>
                </a:lnTo>
                <a:lnTo>
                  <a:pt x="241831" y="25490"/>
                </a:lnTo>
                <a:lnTo>
                  <a:pt x="200673" y="44370"/>
                </a:lnTo>
                <a:lnTo>
                  <a:pt x="162341" y="67849"/>
                </a:lnTo>
                <a:lnTo>
                  <a:pt x="127190" y="95574"/>
                </a:lnTo>
                <a:lnTo>
                  <a:pt x="95574" y="127190"/>
                </a:lnTo>
                <a:lnTo>
                  <a:pt x="67849" y="162341"/>
                </a:lnTo>
                <a:lnTo>
                  <a:pt x="44370" y="200673"/>
                </a:lnTo>
                <a:lnTo>
                  <a:pt x="25490" y="241831"/>
                </a:lnTo>
                <a:lnTo>
                  <a:pt x="11565" y="285461"/>
                </a:lnTo>
                <a:lnTo>
                  <a:pt x="2950" y="331206"/>
                </a:lnTo>
                <a:lnTo>
                  <a:pt x="0" y="378713"/>
                </a:lnTo>
                <a:lnTo>
                  <a:pt x="0" y="757427"/>
                </a:lnTo>
                <a:lnTo>
                  <a:pt x="7370826" y="757427"/>
                </a:lnTo>
                <a:lnTo>
                  <a:pt x="7418333" y="754477"/>
                </a:lnTo>
                <a:lnTo>
                  <a:pt x="7464078" y="745862"/>
                </a:lnTo>
                <a:lnTo>
                  <a:pt x="7507708" y="731937"/>
                </a:lnTo>
                <a:lnTo>
                  <a:pt x="7548866" y="713057"/>
                </a:lnTo>
                <a:lnTo>
                  <a:pt x="7587198" y="689578"/>
                </a:lnTo>
                <a:lnTo>
                  <a:pt x="7622349" y="661853"/>
                </a:lnTo>
                <a:lnTo>
                  <a:pt x="7653965" y="630237"/>
                </a:lnTo>
                <a:lnTo>
                  <a:pt x="7681690" y="595086"/>
                </a:lnTo>
                <a:lnTo>
                  <a:pt x="7705169" y="556754"/>
                </a:lnTo>
                <a:lnTo>
                  <a:pt x="7724049" y="515596"/>
                </a:lnTo>
                <a:lnTo>
                  <a:pt x="7737974" y="471966"/>
                </a:lnTo>
                <a:lnTo>
                  <a:pt x="7746589" y="426221"/>
                </a:lnTo>
                <a:lnTo>
                  <a:pt x="7749539" y="378713"/>
                </a:lnTo>
                <a:lnTo>
                  <a:pt x="7749539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700509" y="2014981"/>
            <a:ext cx="4424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APPLICATION_TEST.CSV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31728" y="2622565"/>
            <a:ext cx="4464050" cy="17500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1299845" algn="l"/>
              </a:tabLst>
            </a:pPr>
            <a:r>
              <a:rPr sz="3000" b="1" spc="9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14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CLEANING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20" dirty="0">
                <a:latin typeface="Verdana" panose="020B0604030504040204"/>
                <a:cs typeface="Verdana" panose="020B0604030504040204"/>
              </a:rPr>
              <a:t>Detecting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10" dirty="0">
                <a:latin typeface="Verdana" panose="020B0604030504040204"/>
                <a:cs typeface="Verdana" panose="020B0604030504040204"/>
              </a:rPr>
              <a:t>duplication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7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missing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5" dirty="0">
                <a:latin typeface="Verdana" panose="020B0604030504040204"/>
                <a:cs typeface="Verdana" panose="020B0604030504040204"/>
              </a:rPr>
              <a:t>values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20" dirty="0">
                <a:latin typeface="Verdana" panose="020B0604030504040204"/>
                <a:cs typeface="Verdana" panose="020B0604030504040204"/>
              </a:rPr>
              <a:t>Detecting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outliers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31728" y="4826253"/>
            <a:ext cx="7037070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PREDICTION 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2500" spc="175" dirty="0">
                <a:latin typeface="Verdana" panose="020B0604030504040204"/>
                <a:cs typeface="Verdana" panose="020B0604030504040204"/>
              </a:rPr>
              <a:t>Output</a:t>
            </a:r>
            <a:r>
              <a:rPr sz="2500" spc="3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0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63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4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dirty="0">
                <a:latin typeface="Verdana" panose="020B0604030504040204"/>
                <a:cs typeface="Verdana" panose="020B0604030504040204"/>
              </a:rPr>
              <a:t>TARGET</a:t>
            </a:r>
            <a:r>
              <a:rPr sz="250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30" dirty="0">
                <a:latin typeface="Verdana" panose="020B0604030504040204"/>
                <a:cs typeface="Verdana" panose="020B0604030504040204"/>
              </a:rPr>
              <a:t>that</a:t>
            </a:r>
            <a:r>
              <a:rPr sz="2500" spc="3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0" dirty="0">
                <a:latin typeface="Verdana" panose="020B0604030504040204"/>
                <a:cs typeface="Verdana" panose="020B0604030504040204"/>
              </a:rPr>
              <a:t>classified</a:t>
            </a:r>
            <a:r>
              <a:rPr sz="2500" spc="3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by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dirty="0">
                <a:latin typeface="Verdana" panose="020B0604030504040204"/>
                <a:cs typeface="Verdana" panose="020B0604030504040204"/>
              </a:rPr>
              <a:t>0</a:t>
            </a:r>
            <a:r>
              <a:rPr sz="2500" spc="254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25" dirty="0">
                <a:latin typeface="Verdana" panose="020B0604030504040204"/>
                <a:cs typeface="Verdana" panose="020B0604030504040204"/>
              </a:rPr>
              <a:t>(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5" dirty="0">
                <a:latin typeface="Verdana" panose="020B0604030504040204"/>
                <a:cs typeface="Verdana" panose="020B0604030504040204"/>
              </a:rPr>
              <a:t>Client</a:t>
            </a:r>
            <a:r>
              <a:rPr sz="25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5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40" dirty="0">
                <a:latin typeface="Verdana" panose="020B0604030504040204"/>
                <a:cs typeface="Verdana" panose="020B0604030504040204"/>
              </a:rPr>
              <a:t>no</a:t>
            </a:r>
            <a:r>
              <a:rPr sz="25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04" dirty="0">
                <a:latin typeface="Verdana" panose="020B0604030504040204"/>
                <a:cs typeface="Verdana" panose="020B0604030504040204"/>
              </a:rPr>
              <a:t>payment</a:t>
            </a:r>
            <a:r>
              <a:rPr sz="25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5" dirty="0">
                <a:latin typeface="Verdana" panose="020B0604030504040204"/>
                <a:cs typeface="Verdana" panose="020B0604030504040204"/>
              </a:rPr>
              <a:t>difficulties)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20" dirty="0">
                <a:latin typeface="Verdana" panose="020B0604030504040204"/>
                <a:cs typeface="Verdana" panose="020B0604030504040204"/>
              </a:rPr>
              <a:t>-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dirty="0">
                <a:latin typeface="Verdana" panose="020B0604030504040204"/>
                <a:cs typeface="Verdana" panose="020B0604030504040204"/>
              </a:rPr>
              <a:t>1</a:t>
            </a:r>
            <a:r>
              <a:rPr sz="2500" spc="24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25" dirty="0">
                <a:latin typeface="Verdana" panose="020B0604030504040204"/>
                <a:cs typeface="Verdana" panose="020B0604030504040204"/>
              </a:rPr>
              <a:t>(</a:t>
            </a:r>
            <a:r>
              <a:rPr sz="250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65" dirty="0">
                <a:latin typeface="Verdana" panose="020B0604030504040204"/>
                <a:cs typeface="Verdana" panose="020B0604030504040204"/>
              </a:rPr>
              <a:t>Client</a:t>
            </a:r>
            <a:r>
              <a:rPr sz="25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5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04" dirty="0">
                <a:latin typeface="Verdana" panose="020B0604030504040204"/>
                <a:cs typeface="Verdana" panose="020B0604030504040204"/>
              </a:rPr>
              <a:t>payment</a:t>
            </a:r>
            <a:r>
              <a:rPr sz="25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25" dirty="0">
                <a:latin typeface="Verdana" panose="020B0604030504040204"/>
                <a:cs typeface="Verdana" panose="020B0604030504040204"/>
              </a:rPr>
              <a:t>difficulties)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46709"/>
            <a:ext cx="9372600" cy="1216660"/>
          </a:xfrm>
          <a:custGeom>
            <a:avLst/>
            <a:gdLst/>
            <a:ahLst/>
            <a:cxnLst/>
            <a:rect l="l" t="t" r="r" b="b"/>
            <a:pathLst>
              <a:path w="9372600" h="1216660">
                <a:moveTo>
                  <a:pt x="8641969" y="0"/>
                </a:moveTo>
                <a:lnTo>
                  <a:pt x="0" y="0"/>
                </a:lnTo>
                <a:lnTo>
                  <a:pt x="0" y="1216152"/>
                </a:lnTo>
                <a:lnTo>
                  <a:pt x="8635365" y="1216152"/>
                </a:lnTo>
                <a:lnTo>
                  <a:pt x="8690908" y="1214093"/>
                </a:lnTo>
                <a:lnTo>
                  <a:pt x="8744956" y="1209085"/>
                </a:lnTo>
                <a:lnTo>
                  <a:pt x="8797417" y="1201230"/>
                </a:lnTo>
                <a:lnTo>
                  <a:pt x="8848199" y="1190627"/>
                </a:lnTo>
                <a:lnTo>
                  <a:pt x="8897211" y="1177380"/>
                </a:lnTo>
                <a:lnTo>
                  <a:pt x="8944360" y="1161589"/>
                </a:lnTo>
                <a:lnTo>
                  <a:pt x="8989556" y="1143354"/>
                </a:lnTo>
                <a:lnTo>
                  <a:pt x="9032707" y="1122778"/>
                </a:lnTo>
                <a:lnTo>
                  <a:pt x="9073721" y="1099962"/>
                </a:lnTo>
                <a:lnTo>
                  <a:pt x="9112506" y="1075007"/>
                </a:lnTo>
                <a:lnTo>
                  <a:pt x="9148972" y="1048014"/>
                </a:lnTo>
                <a:lnTo>
                  <a:pt x="9183026" y="1019085"/>
                </a:lnTo>
                <a:lnTo>
                  <a:pt x="9214577" y="988321"/>
                </a:lnTo>
                <a:lnTo>
                  <a:pt x="9243533" y="955822"/>
                </a:lnTo>
                <a:lnTo>
                  <a:pt x="9269803" y="921691"/>
                </a:lnTo>
                <a:lnTo>
                  <a:pt x="9293295" y="886028"/>
                </a:lnTo>
                <a:lnTo>
                  <a:pt x="9313917" y="848935"/>
                </a:lnTo>
                <a:lnTo>
                  <a:pt x="9331579" y="810514"/>
                </a:lnTo>
                <a:lnTo>
                  <a:pt x="9348436" y="762303"/>
                </a:lnTo>
                <a:lnTo>
                  <a:pt x="9361376" y="711819"/>
                </a:lnTo>
                <a:lnTo>
                  <a:pt x="9369673" y="659977"/>
                </a:lnTo>
                <a:lnTo>
                  <a:pt x="9372600" y="607695"/>
                </a:lnTo>
                <a:lnTo>
                  <a:pt x="9370030" y="556111"/>
                </a:lnTo>
                <a:lnTo>
                  <a:pt x="9362519" y="505729"/>
                </a:lnTo>
                <a:lnTo>
                  <a:pt x="9350365" y="456801"/>
                </a:lnTo>
                <a:lnTo>
                  <a:pt x="9333865" y="409575"/>
                </a:lnTo>
                <a:lnTo>
                  <a:pt x="9333103" y="408178"/>
                </a:lnTo>
                <a:lnTo>
                  <a:pt x="9333103" y="406908"/>
                </a:lnTo>
                <a:lnTo>
                  <a:pt x="9332341" y="405638"/>
                </a:lnTo>
                <a:lnTo>
                  <a:pt x="9314320" y="367593"/>
                </a:lnTo>
                <a:lnTo>
                  <a:pt x="9293388" y="330792"/>
                </a:lnTo>
                <a:lnTo>
                  <a:pt x="9269640" y="295342"/>
                </a:lnTo>
                <a:lnTo>
                  <a:pt x="9243174" y="261353"/>
                </a:lnTo>
                <a:lnTo>
                  <a:pt x="9214088" y="228934"/>
                </a:lnTo>
                <a:lnTo>
                  <a:pt x="9182481" y="198195"/>
                </a:lnTo>
                <a:lnTo>
                  <a:pt x="9148448" y="169243"/>
                </a:lnTo>
                <a:lnTo>
                  <a:pt x="9112088" y="142189"/>
                </a:lnTo>
                <a:lnTo>
                  <a:pt x="9073499" y="117141"/>
                </a:lnTo>
                <a:lnTo>
                  <a:pt x="9032777" y="94209"/>
                </a:lnTo>
                <a:lnTo>
                  <a:pt x="8990022" y="73501"/>
                </a:lnTo>
                <a:lnTo>
                  <a:pt x="8945329" y="55127"/>
                </a:lnTo>
                <a:lnTo>
                  <a:pt x="8898798" y="39196"/>
                </a:lnTo>
                <a:lnTo>
                  <a:pt x="8850524" y="25816"/>
                </a:lnTo>
                <a:lnTo>
                  <a:pt x="8800607" y="15098"/>
                </a:lnTo>
                <a:lnTo>
                  <a:pt x="8749144" y="7149"/>
                </a:lnTo>
                <a:lnTo>
                  <a:pt x="8696232" y="2080"/>
                </a:lnTo>
                <a:lnTo>
                  <a:pt x="8641969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3100" y="552704"/>
            <a:ext cx="528383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</a:t>
            </a:r>
            <a:r>
              <a:rPr spc="-175" dirty="0"/>
              <a:t> </a:t>
            </a:r>
            <a:r>
              <a:rPr spc="-130" dirty="0"/>
              <a:t>FLOW</a:t>
            </a:r>
            <a:endParaRPr spc="-130" dirty="0"/>
          </a:p>
        </p:txBody>
      </p:sp>
      <p:sp>
        <p:nvSpPr>
          <p:cNvPr id="13" name="object 13"/>
          <p:cNvSpPr/>
          <p:nvPr/>
        </p:nvSpPr>
        <p:spPr>
          <a:xfrm>
            <a:off x="694944" y="2765298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7" y="2968"/>
                </a:lnTo>
                <a:lnTo>
                  <a:pt x="287185" y="11634"/>
                </a:lnTo>
                <a:lnTo>
                  <a:pt x="243293" y="25643"/>
                </a:lnTo>
                <a:lnTo>
                  <a:pt x="201887" y="44636"/>
                </a:lnTo>
                <a:lnTo>
                  <a:pt x="163323" y="68257"/>
                </a:lnTo>
                <a:lnTo>
                  <a:pt x="127960" y="96149"/>
                </a:lnTo>
                <a:lnTo>
                  <a:pt x="96153" y="127955"/>
                </a:lnTo>
                <a:lnTo>
                  <a:pt x="68260" y="163318"/>
                </a:lnTo>
                <a:lnTo>
                  <a:pt x="44638" y="201881"/>
                </a:lnTo>
                <a:lnTo>
                  <a:pt x="25644" y="243288"/>
                </a:lnTo>
                <a:lnTo>
                  <a:pt x="11635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5" y="474818"/>
                </a:lnTo>
                <a:lnTo>
                  <a:pt x="25644" y="518711"/>
                </a:lnTo>
                <a:lnTo>
                  <a:pt x="44638" y="560118"/>
                </a:lnTo>
                <a:lnTo>
                  <a:pt x="68260" y="598681"/>
                </a:lnTo>
                <a:lnTo>
                  <a:pt x="96153" y="634044"/>
                </a:lnTo>
                <a:lnTo>
                  <a:pt x="127960" y="665850"/>
                </a:lnTo>
                <a:lnTo>
                  <a:pt x="163323" y="693742"/>
                </a:lnTo>
                <a:lnTo>
                  <a:pt x="201887" y="717363"/>
                </a:lnTo>
                <a:lnTo>
                  <a:pt x="243293" y="736356"/>
                </a:lnTo>
                <a:lnTo>
                  <a:pt x="287185" y="750365"/>
                </a:lnTo>
                <a:lnTo>
                  <a:pt x="333207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9197" y="2883154"/>
            <a:ext cx="25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1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944" y="477012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7" y="2968"/>
                </a:lnTo>
                <a:lnTo>
                  <a:pt x="287185" y="11634"/>
                </a:lnTo>
                <a:lnTo>
                  <a:pt x="243293" y="25643"/>
                </a:lnTo>
                <a:lnTo>
                  <a:pt x="201887" y="44636"/>
                </a:lnTo>
                <a:lnTo>
                  <a:pt x="163323" y="68257"/>
                </a:lnTo>
                <a:lnTo>
                  <a:pt x="127960" y="96149"/>
                </a:lnTo>
                <a:lnTo>
                  <a:pt x="96153" y="127955"/>
                </a:lnTo>
                <a:lnTo>
                  <a:pt x="68260" y="163318"/>
                </a:lnTo>
                <a:lnTo>
                  <a:pt x="44638" y="201881"/>
                </a:lnTo>
                <a:lnTo>
                  <a:pt x="25644" y="243288"/>
                </a:lnTo>
                <a:lnTo>
                  <a:pt x="11635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5" y="474818"/>
                </a:lnTo>
                <a:lnTo>
                  <a:pt x="25644" y="518711"/>
                </a:lnTo>
                <a:lnTo>
                  <a:pt x="44638" y="560118"/>
                </a:lnTo>
                <a:lnTo>
                  <a:pt x="68260" y="598681"/>
                </a:lnTo>
                <a:lnTo>
                  <a:pt x="96153" y="634044"/>
                </a:lnTo>
                <a:lnTo>
                  <a:pt x="127960" y="665850"/>
                </a:lnTo>
                <a:lnTo>
                  <a:pt x="163323" y="693742"/>
                </a:lnTo>
                <a:lnTo>
                  <a:pt x="201887" y="717363"/>
                </a:lnTo>
                <a:lnTo>
                  <a:pt x="243293" y="736356"/>
                </a:lnTo>
                <a:lnTo>
                  <a:pt x="287185" y="750365"/>
                </a:lnTo>
                <a:lnTo>
                  <a:pt x="333207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49197" y="4888483"/>
            <a:ext cx="25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2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4944" y="722528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7" y="2968"/>
                </a:lnTo>
                <a:lnTo>
                  <a:pt x="287185" y="11634"/>
                </a:lnTo>
                <a:lnTo>
                  <a:pt x="243293" y="25643"/>
                </a:lnTo>
                <a:lnTo>
                  <a:pt x="201887" y="44636"/>
                </a:lnTo>
                <a:lnTo>
                  <a:pt x="163323" y="68257"/>
                </a:lnTo>
                <a:lnTo>
                  <a:pt x="127960" y="96149"/>
                </a:lnTo>
                <a:lnTo>
                  <a:pt x="96153" y="127955"/>
                </a:lnTo>
                <a:lnTo>
                  <a:pt x="68260" y="163318"/>
                </a:lnTo>
                <a:lnTo>
                  <a:pt x="44638" y="201881"/>
                </a:lnTo>
                <a:lnTo>
                  <a:pt x="25644" y="243288"/>
                </a:lnTo>
                <a:lnTo>
                  <a:pt x="11635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5" y="474818"/>
                </a:lnTo>
                <a:lnTo>
                  <a:pt x="25644" y="518711"/>
                </a:lnTo>
                <a:lnTo>
                  <a:pt x="44638" y="560118"/>
                </a:lnTo>
                <a:lnTo>
                  <a:pt x="68260" y="598681"/>
                </a:lnTo>
                <a:lnTo>
                  <a:pt x="96153" y="634044"/>
                </a:lnTo>
                <a:lnTo>
                  <a:pt x="127960" y="665850"/>
                </a:lnTo>
                <a:lnTo>
                  <a:pt x="163323" y="693742"/>
                </a:lnTo>
                <a:lnTo>
                  <a:pt x="201887" y="717363"/>
                </a:lnTo>
                <a:lnTo>
                  <a:pt x="243293" y="736356"/>
                </a:lnTo>
                <a:lnTo>
                  <a:pt x="287185" y="750365"/>
                </a:lnTo>
                <a:lnTo>
                  <a:pt x="333207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49197" y="7343393"/>
            <a:ext cx="25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3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76325" y="3527678"/>
            <a:ext cx="0" cy="3698240"/>
          </a:xfrm>
          <a:custGeom>
            <a:avLst/>
            <a:gdLst/>
            <a:ahLst/>
            <a:cxnLst/>
            <a:rect l="l" t="t" r="r" b="b"/>
            <a:pathLst>
              <a:path h="3698240">
                <a:moveTo>
                  <a:pt x="0" y="0"/>
                </a:moveTo>
                <a:lnTo>
                  <a:pt x="0" y="1243076"/>
                </a:lnTo>
              </a:path>
              <a:path h="3698240">
                <a:moveTo>
                  <a:pt x="0" y="2004822"/>
                </a:moveTo>
                <a:lnTo>
                  <a:pt x="0" y="3697986"/>
                </a:lnTo>
              </a:path>
            </a:pathLst>
          </a:custGeom>
          <a:ln w="57150">
            <a:solidFill>
              <a:srgbClr val="2B49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53828" y="2765298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308590" y="2883154"/>
            <a:ext cx="25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1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53828" y="477012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308590" y="4888483"/>
            <a:ext cx="25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2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35208" y="3527678"/>
            <a:ext cx="0" cy="1243330"/>
          </a:xfrm>
          <a:custGeom>
            <a:avLst/>
            <a:gdLst/>
            <a:ahLst/>
            <a:cxnLst/>
            <a:rect l="l" t="t" r="r" b="b"/>
            <a:pathLst>
              <a:path h="1243329">
                <a:moveTo>
                  <a:pt x="0" y="0"/>
                </a:moveTo>
                <a:lnTo>
                  <a:pt x="0" y="1243076"/>
                </a:lnTo>
              </a:path>
            </a:pathLst>
          </a:custGeom>
          <a:ln w="57150">
            <a:solidFill>
              <a:srgbClr val="2B499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2184" y="6321290"/>
            <a:ext cx="9457193" cy="35202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20" y="2147828"/>
            <a:ext cx="9476143" cy="3496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42471" y="3458463"/>
            <a:ext cx="6212840" cy="162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ct val="146000"/>
              </a:lnSpc>
              <a:spcBef>
                <a:spcPts val="95"/>
              </a:spcBef>
              <a:tabLst>
                <a:tab pos="1139825" algn="l"/>
                <a:tab pos="2055495" algn="l"/>
                <a:tab pos="2254885" algn="l"/>
                <a:tab pos="2789555" algn="l"/>
                <a:tab pos="3280410" algn="l"/>
                <a:tab pos="3856990" algn="l"/>
              </a:tabLst>
            </a:pPr>
            <a:r>
              <a:rPr sz="2400" spc="210" dirty="0"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2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4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latin typeface="Verdana" panose="020B0604030504040204"/>
                <a:cs typeface="Verdana" panose="020B0604030504040204"/>
              </a:rPr>
              <a:t>who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b="1" spc="220" dirty="0">
                <a:solidFill>
                  <a:srgbClr val="1F487C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2400" b="1" dirty="0">
                <a:solidFill>
                  <a:srgbClr val="1F487C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b="1" spc="90" dirty="0">
                <a:solidFill>
                  <a:srgbClr val="1F487C"/>
                </a:solidFill>
                <a:latin typeface="Tahoma" panose="020B0604030504040204"/>
                <a:cs typeface="Tahoma" panose="020B0604030504040204"/>
              </a:rPr>
              <a:t>no</a:t>
            </a:r>
            <a:r>
              <a:rPr sz="2400" b="1" dirty="0">
                <a:solidFill>
                  <a:srgbClr val="1F487C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b="1" spc="220" dirty="0">
                <a:solidFill>
                  <a:srgbClr val="1F487C"/>
                </a:solidFill>
                <a:latin typeface="Tahoma" panose="020B0604030504040204"/>
                <a:cs typeface="Tahoma" panose="020B0604030504040204"/>
              </a:rPr>
              <a:t>payment </a:t>
            </a:r>
            <a:r>
              <a:rPr sz="2400" b="1" spc="155" dirty="0">
                <a:solidFill>
                  <a:srgbClr val="1F487C"/>
                </a:solidFill>
                <a:latin typeface="Tahoma" panose="020B0604030504040204"/>
                <a:cs typeface="Tahoma" panose="020B0604030504040204"/>
              </a:rPr>
              <a:t>difficulties</a:t>
            </a:r>
            <a:r>
              <a:rPr sz="2400" b="1" dirty="0">
                <a:solidFill>
                  <a:srgbClr val="1F487C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spc="175" dirty="0">
                <a:latin typeface="Verdana" panose="020B0604030504040204"/>
                <a:cs typeface="Verdana" panose="020B0604030504040204"/>
              </a:rPr>
              <a:t>are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200" dirty="0">
                <a:latin typeface="Verdana" panose="020B0604030504040204"/>
                <a:cs typeface="Verdana" panose="020B0604030504040204"/>
              </a:rPr>
              <a:t>cl</a:t>
            </a:r>
            <a:r>
              <a:rPr sz="24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latin typeface="Verdana" panose="020B0604030504040204"/>
                <a:cs typeface="Verdana" panose="020B0604030504040204"/>
              </a:rPr>
              <a:t>ient</a:t>
            </a:r>
            <a:r>
              <a:rPr sz="2400" spc="409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5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latin typeface="Verdana" panose="020B0604030504040204"/>
                <a:cs typeface="Verdana" panose="020B0604030504040204"/>
              </a:rPr>
              <a:t>he</a:t>
            </a:r>
            <a:r>
              <a:rPr sz="2400" spc="4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45" dirty="0">
                <a:latin typeface="Verdana" panose="020B0604030504040204"/>
                <a:cs typeface="Verdana" panose="020B0604030504040204"/>
              </a:rPr>
              <a:t>range</a:t>
            </a:r>
            <a:r>
              <a:rPr sz="2400" spc="4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00" b="1" spc="-45" dirty="0">
                <a:latin typeface="Tahoma" panose="020B0604030504040204"/>
                <a:cs typeface="Tahoma" panose="020B0604030504040204"/>
              </a:rPr>
              <a:t>35</a:t>
            </a:r>
            <a:r>
              <a:rPr sz="2400" b="1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-</a:t>
            </a:r>
            <a:r>
              <a:rPr sz="24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5" dirty="0">
                <a:latin typeface="Tahoma" panose="020B0604030504040204"/>
                <a:cs typeface="Tahoma" panose="020B0604030504040204"/>
              </a:rPr>
              <a:t>45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b="1" spc="180" dirty="0">
                <a:latin typeface="Tahoma" panose="020B0604030504040204"/>
                <a:cs typeface="Tahoma" panose="020B0604030504040204"/>
              </a:rPr>
              <a:t>years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b="1" spc="-6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165" dirty="0">
                <a:latin typeface="Tahoma" panose="020B0604030504040204"/>
                <a:cs typeface="Tahoma" panose="020B0604030504040204"/>
              </a:rPr>
              <a:t>old.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1521" y="7669530"/>
            <a:ext cx="621284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810" algn="ctr">
              <a:lnSpc>
                <a:spcPct val="146000"/>
              </a:lnSpc>
              <a:spcBef>
                <a:spcPts val="100"/>
              </a:spcBef>
              <a:tabLst>
                <a:tab pos="1139825" algn="l"/>
                <a:tab pos="2055495" algn="l"/>
                <a:tab pos="2256155" algn="l"/>
                <a:tab pos="2789555" algn="l"/>
                <a:tab pos="3314700" algn="l"/>
                <a:tab pos="4340860" algn="l"/>
              </a:tabLst>
            </a:pPr>
            <a:r>
              <a:rPr sz="2400" spc="155" dirty="0">
                <a:latin typeface="Verdana" panose="020B0604030504040204"/>
                <a:cs typeface="Verdana" panose="020B0604030504040204"/>
              </a:rPr>
              <a:t>While</a:t>
            </a:r>
            <a:r>
              <a:rPr sz="2400" spc="4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0" dirty="0">
                <a:latin typeface="Verdana" panose="020B0604030504040204"/>
                <a:cs typeface="Verdana" panose="020B0604030504040204"/>
              </a:rPr>
              <a:t>cl</a:t>
            </a:r>
            <a:r>
              <a:rPr sz="24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latin typeface="Verdana" panose="020B0604030504040204"/>
                <a:cs typeface="Verdana" panose="020B0604030504040204"/>
              </a:rPr>
              <a:t>ient</a:t>
            </a:r>
            <a:r>
              <a:rPr sz="24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2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4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latin typeface="Verdana" panose="020B0604030504040204"/>
                <a:cs typeface="Verdana" panose="020B0604030504040204"/>
              </a:rPr>
              <a:t>who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b="1" spc="22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24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b="1" spc="22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payment </a:t>
            </a:r>
            <a:r>
              <a:rPr sz="2400" b="1" spc="15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difficulties</a:t>
            </a:r>
            <a:r>
              <a:rPr sz="24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spc="175" dirty="0">
                <a:latin typeface="Verdana" panose="020B0604030504040204"/>
                <a:cs typeface="Verdana" panose="020B0604030504040204"/>
              </a:rPr>
              <a:t>are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200" dirty="0">
                <a:latin typeface="Verdana" panose="020B0604030504040204"/>
                <a:cs typeface="Verdana" panose="020B0604030504040204"/>
              </a:rPr>
              <a:t>cl</a:t>
            </a:r>
            <a:r>
              <a:rPr sz="24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latin typeface="Verdana" panose="020B0604030504040204"/>
                <a:cs typeface="Verdana" panose="020B0604030504040204"/>
              </a:rPr>
              <a:t>ient</a:t>
            </a:r>
            <a:r>
              <a:rPr sz="2400" spc="409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5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latin typeface="Verdana" panose="020B0604030504040204"/>
                <a:cs typeface="Verdana" panose="020B0604030504040204"/>
              </a:rPr>
              <a:t>he</a:t>
            </a:r>
            <a:r>
              <a:rPr sz="2400" spc="4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45" dirty="0">
                <a:latin typeface="Verdana" panose="020B0604030504040204"/>
                <a:cs typeface="Verdana" panose="020B0604030504040204"/>
              </a:rPr>
              <a:t>range</a:t>
            </a:r>
            <a:r>
              <a:rPr sz="2400" spc="4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00" b="1" spc="-45" dirty="0">
                <a:latin typeface="Tahoma" panose="020B0604030504040204"/>
                <a:cs typeface="Tahoma" panose="020B0604030504040204"/>
              </a:rPr>
              <a:t>25</a:t>
            </a:r>
            <a:r>
              <a:rPr sz="2400" b="1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-</a:t>
            </a:r>
            <a:r>
              <a:rPr sz="24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5" dirty="0">
                <a:latin typeface="Tahoma" panose="020B0604030504040204"/>
                <a:cs typeface="Tahoma" panose="020B0604030504040204"/>
              </a:rPr>
              <a:t>35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b="1" spc="180" dirty="0">
                <a:latin typeface="Tahoma" panose="020B0604030504040204"/>
                <a:cs typeface="Tahoma" panose="020B0604030504040204"/>
              </a:rPr>
              <a:t>years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b="1" spc="180" dirty="0">
                <a:latin typeface="Tahoma" panose="020B0604030504040204"/>
                <a:cs typeface="Tahoma" panose="020B0604030504040204"/>
              </a:rPr>
              <a:t>old</a:t>
            </a:r>
            <a:r>
              <a:rPr sz="2400" b="1" spc="-38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46709"/>
            <a:ext cx="9372600" cy="1216660"/>
          </a:xfrm>
          <a:custGeom>
            <a:avLst/>
            <a:gdLst/>
            <a:ahLst/>
            <a:cxnLst/>
            <a:rect l="l" t="t" r="r" b="b"/>
            <a:pathLst>
              <a:path w="9372600" h="1216660">
                <a:moveTo>
                  <a:pt x="8641969" y="0"/>
                </a:moveTo>
                <a:lnTo>
                  <a:pt x="0" y="0"/>
                </a:lnTo>
                <a:lnTo>
                  <a:pt x="0" y="1216152"/>
                </a:lnTo>
                <a:lnTo>
                  <a:pt x="8635365" y="1216152"/>
                </a:lnTo>
                <a:lnTo>
                  <a:pt x="8690908" y="1214093"/>
                </a:lnTo>
                <a:lnTo>
                  <a:pt x="8744956" y="1209085"/>
                </a:lnTo>
                <a:lnTo>
                  <a:pt x="8797417" y="1201230"/>
                </a:lnTo>
                <a:lnTo>
                  <a:pt x="8848199" y="1190627"/>
                </a:lnTo>
                <a:lnTo>
                  <a:pt x="8897211" y="1177380"/>
                </a:lnTo>
                <a:lnTo>
                  <a:pt x="8944360" y="1161589"/>
                </a:lnTo>
                <a:lnTo>
                  <a:pt x="8989556" y="1143354"/>
                </a:lnTo>
                <a:lnTo>
                  <a:pt x="9032707" y="1122778"/>
                </a:lnTo>
                <a:lnTo>
                  <a:pt x="9073721" y="1099962"/>
                </a:lnTo>
                <a:lnTo>
                  <a:pt x="9112506" y="1075007"/>
                </a:lnTo>
                <a:lnTo>
                  <a:pt x="9148972" y="1048014"/>
                </a:lnTo>
                <a:lnTo>
                  <a:pt x="9183026" y="1019085"/>
                </a:lnTo>
                <a:lnTo>
                  <a:pt x="9214577" y="988321"/>
                </a:lnTo>
                <a:lnTo>
                  <a:pt x="9243533" y="955822"/>
                </a:lnTo>
                <a:lnTo>
                  <a:pt x="9269803" y="921691"/>
                </a:lnTo>
                <a:lnTo>
                  <a:pt x="9293295" y="886028"/>
                </a:lnTo>
                <a:lnTo>
                  <a:pt x="9313917" y="848935"/>
                </a:lnTo>
                <a:lnTo>
                  <a:pt x="9331579" y="810514"/>
                </a:lnTo>
                <a:lnTo>
                  <a:pt x="9348436" y="762303"/>
                </a:lnTo>
                <a:lnTo>
                  <a:pt x="9361376" y="711819"/>
                </a:lnTo>
                <a:lnTo>
                  <a:pt x="9369673" y="659977"/>
                </a:lnTo>
                <a:lnTo>
                  <a:pt x="9372600" y="607695"/>
                </a:lnTo>
                <a:lnTo>
                  <a:pt x="9370030" y="556111"/>
                </a:lnTo>
                <a:lnTo>
                  <a:pt x="9362519" y="505729"/>
                </a:lnTo>
                <a:lnTo>
                  <a:pt x="9350365" y="456801"/>
                </a:lnTo>
                <a:lnTo>
                  <a:pt x="9333865" y="409575"/>
                </a:lnTo>
                <a:lnTo>
                  <a:pt x="9333103" y="408178"/>
                </a:lnTo>
                <a:lnTo>
                  <a:pt x="9333103" y="406908"/>
                </a:lnTo>
                <a:lnTo>
                  <a:pt x="9332341" y="405638"/>
                </a:lnTo>
                <a:lnTo>
                  <a:pt x="9314320" y="367593"/>
                </a:lnTo>
                <a:lnTo>
                  <a:pt x="9293388" y="330792"/>
                </a:lnTo>
                <a:lnTo>
                  <a:pt x="9269640" y="295342"/>
                </a:lnTo>
                <a:lnTo>
                  <a:pt x="9243174" y="261353"/>
                </a:lnTo>
                <a:lnTo>
                  <a:pt x="9214088" y="228934"/>
                </a:lnTo>
                <a:lnTo>
                  <a:pt x="9182481" y="198195"/>
                </a:lnTo>
                <a:lnTo>
                  <a:pt x="9148448" y="169243"/>
                </a:lnTo>
                <a:lnTo>
                  <a:pt x="9112088" y="142189"/>
                </a:lnTo>
                <a:lnTo>
                  <a:pt x="9073499" y="117141"/>
                </a:lnTo>
                <a:lnTo>
                  <a:pt x="9032777" y="94209"/>
                </a:lnTo>
                <a:lnTo>
                  <a:pt x="8990022" y="73501"/>
                </a:lnTo>
                <a:lnTo>
                  <a:pt x="8945329" y="55127"/>
                </a:lnTo>
                <a:lnTo>
                  <a:pt x="8898798" y="39196"/>
                </a:lnTo>
                <a:lnTo>
                  <a:pt x="8850524" y="25816"/>
                </a:lnTo>
                <a:lnTo>
                  <a:pt x="8800607" y="15098"/>
                </a:lnTo>
                <a:lnTo>
                  <a:pt x="8749144" y="7149"/>
                </a:lnTo>
                <a:lnTo>
                  <a:pt x="8696232" y="2080"/>
                </a:lnTo>
                <a:lnTo>
                  <a:pt x="8641969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/>
              <a:t>BUSINESS</a:t>
            </a:r>
            <a:r>
              <a:rPr spc="450" dirty="0"/>
              <a:t> </a:t>
            </a:r>
            <a:r>
              <a:rPr spc="-345" dirty="0"/>
              <a:t>INSIGHT</a:t>
            </a:r>
            <a:endParaRPr spc="-345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6975" y="2446139"/>
            <a:ext cx="841771" cy="8417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03535" y="6701650"/>
            <a:ext cx="849412" cy="7904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078581" y="665606"/>
            <a:ext cx="1636395" cy="897890"/>
          </a:xfrm>
          <a:prstGeom prst="rect">
            <a:avLst/>
          </a:prstGeom>
          <a:ln w="25146">
            <a:solidFill>
              <a:srgbClr val="000000"/>
            </a:solidFill>
          </a:ln>
        </p:spPr>
        <p:txBody>
          <a:bodyPr vert="horz" wrap="square" lIns="0" tIns="29019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2285"/>
              </a:spcBef>
            </a:pPr>
            <a:r>
              <a:rPr sz="2000" spc="-70" dirty="0">
                <a:latin typeface="Verdana" panose="020B0604030504040204"/>
                <a:cs typeface="Verdana" panose="020B0604030504040204"/>
              </a:rPr>
              <a:t>Part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6709"/>
            <a:ext cx="9372600" cy="1216660"/>
          </a:xfrm>
          <a:custGeom>
            <a:avLst/>
            <a:gdLst/>
            <a:ahLst/>
            <a:cxnLst/>
            <a:rect l="l" t="t" r="r" b="b"/>
            <a:pathLst>
              <a:path w="9372600" h="1216660">
                <a:moveTo>
                  <a:pt x="8641969" y="0"/>
                </a:moveTo>
                <a:lnTo>
                  <a:pt x="0" y="0"/>
                </a:lnTo>
                <a:lnTo>
                  <a:pt x="0" y="1216152"/>
                </a:lnTo>
                <a:lnTo>
                  <a:pt x="8635365" y="1216152"/>
                </a:lnTo>
                <a:lnTo>
                  <a:pt x="8690908" y="1214093"/>
                </a:lnTo>
                <a:lnTo>
                  <a:pt x="8744956" y="1209085"/>
                </a:lnTo>
                <a:lnTo>
                  <a:pt x="8797417" y="1201230"/>
                </a:lnTo>
                <a:lnTo>
                  <a:pt x="8848199" y="1190627"/>
                </a:lnTo>
                <a:lnTo>
                  <a:pt x="8897211" y="1177380"/>
                </a:lnTo>
                <a:lnTo>
                  <a:pt x="8944360" y="1161589"/>
                </a:lnTo>
                <a:lnTo>
                  <a:pt x="8989556" y="1143354"/>
                </a:lnTo>
                <a:lnTo>
                  <a:pt x="9032707" y="1122778"/>
                </a:lnTo>
                <a:lnTo>
                  <a:pt x="9073721" y="1099962"/>
                </a:lnTo>
                <a:lnTo>
                  <a:pt x="9112506" y="1075007"/>
                </a:lnTo>
                <a:lnTo>
                  <a:pt x="9148972" y="1048014"/>
                </a:lnTo>
                <a:lnTo>
                  <a:pt x="9183026" y="1019085"/>
                </a:lnTo>
                <a:lnTo>
                  <a:pt x="9214577" y="988321"/>
                </a:lnTo>
                <a:lnTo>
                  <a:pt x="9243533" y="955822"/>
                </a:lnTo>
                <a:lnTo>
                  <a:pt x="9269803" y="921691"/>
                </a:lnTo>
                <a:lnTo>
                  <a:pt x="9293295" y="886028"/>
                </a:lnTo>
                <a:lnTo>
                  <a:pt x="9313917" y="848935"/>
                </a:lnTo>
                <a:lnTo>
                  <a:pt x="9331579" y="810514"/>
                </a:lnTo>
                <a:lnTo>
                  <a:pt x="9348436" y="762303"/>
                </a:lnTo>
                <a:lnTo>
                  <a:pt x="9361376" y="711819"/>
                </a:lnTo>
                <a:lnTo>
                  <a:pt x="9369673" y="659977"/>
                </a:lnTo>
                <a:lnTo>
                  <a:pt x="9372600" y="607695"/>
                </a:lnTo>
                <a:lnTo>
                  <a:pt x="9370030" y="556111"/>
                </a:lnTo>
                <a:lnTo>
                  <a:pt x="9362519" y="505729"/>
                </a:lnTo>
                <a:lnTo>
                  <a:pt x="9350365" y="456801"/>
                </a:lnTo>
                <a:lnTo>
                  <a:pt x="9333865" y="409575"/>
                </a:lnTo>
                <a:lnTo>
                  <a:pt x="9333103" y="408178"/>
                </a:lnTo>
                <a:lnTo>
                  <a:pt x="9333103" y="406908"/>
                </a:lnTo>
                <a:lnTo>
                  <a:pt x="9332341" y="405638"/>
                </a:lnTo>
                <a:lnTo>
                  <a:pt x="9314320" y="367593"/>
                </a:lnTo>
                <a:lnTo>
                  <a:pt x="9293388" y="330792"/>
                </a:lnTo>
                <a:lnTo>
                  <a:pt x="9269640" y="295342"/>
                </a:lnTo>
                <a:lnTo>
                  <a:pt x="9243174" y="261353"/>
                </a:lnTo>
                <a:lnTo>
                  <a:pt x="9214088" y="228934"/>
                </a:lnTo>
                <a:lnTo>
                  <a:pt x="9182481" y="198195"/>
                </a:lnTo>
                <a:lnTo>
                  <a:pt x="9148448" y="169243"/>
                </a:lnTo>
                <a:lnTo>
                  <a:pt x="9112088" y="142189"/>
                </a:lnTo>
                <a:lnTo>
                  <a:pt x="9073499" y="117141"/>
                </a:lnTo>
                <a:lnTo>
                  <a:pt x="9032777" y="94209"/>
                </a:lnTo>
                <a:lnTo>
                  <a:pt x="8990022" y="73501"/>
                </a:lnTo>
                <a:lnTo>
                  <a:pt x="8945329" y="55127"/>
                </a:lnTo>
                <a:lnTo>
                  <a:pt x="8898798" y="39196"/>
                </a:lnTo>
                <a:lnTo>
                  <a:pt x="8850524" y="25816"/>
                </a:lnTo>
                <a:lnTo>
                  <a:pt x="8800607" y="15098"/>
                </a:lnTo>
                <a:lnTo>
                  <a:pt x="8749144" y="7149"/>
                </a:lnTo>
                <a:lnTo>
                  <a:pt x="8696232" y="2080"/>
                </a:lnTo>
                <a:lnTo>
                  <a:pt x="8641969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/>
              <a:t>BUSINESS</a:t>
            </a:r>
            <a:r>
              <a:rPr spc="450" dirty="0"/>
              <a:t> </a:t>
            </a:r>
            <a:r>
              <a:rPr spc="-345" dirty="0"/>
              <a:t>INSIGHT</a:t>
            </a:r>
            <a:endParaRPr spc="-345" dirty="0"/>
          </a:p>
        </p:txBody>
      </p:sp>
      <p:sp>
        <p:nvSpPr>
          <p:cNvPr id="4" name="object 4"/>
          <p:cNvSpPr txBox="1"/>
          <p:nvPr/>
        </p:nvSpPr>
        <p:spPr>
          <a:xfrm>
            <a:off x="16078581" y="665606"/>
            <a:ext cx="1636395" cy="897890"/>
          </a:xfrm>
          <a:prstGeom prst="rect">
            <a:avLst/>
          </a:prstGeom>
          <a:ln w="25146">
            <a:solidFill>
              <a:srgbClr val="000000"/>
            </a:solidFill>
          </a:ln>
        </p:spPr>
        <p:txBody>
          <a:bodyPr vert="horz" wrap="square" lIns="0" tIns="29019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2285"/>
              </a:spcBef>
            </a:pPr>
            <a:r>
              <a:rPr sz="2000" spc="-70" dirty="0">
                <a:latin typeface="Verdana" panose="020B0604030504040204"/>
                <a:cs typeface="Verdana" panose="020B0604030504040204"/>
              </a:rPr>
              <a:t>Part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257" y="1951172"/>
            <a:ext cx="5901430" cy="40249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125" y="3601435"/>
            <a:ext cx="1333374" cy="3783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243" y="6466999"/>
            <a:ext cx="8583823" cy="32805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82150" y="1912620"/>
            <a:ext cx="8134350" cy="40398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5410" rIns="0" bIns="0" rtlCol="0">
            <a:spAutoFit/>
          </a:bodyPr>
          <a:lstStyle/>
          <a:p>
            <a:pPr marL="539750" indent="-26987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539750" algn="l"/>
                <a:tab pos="3954145" algn="l"/>
              </a:tabLst>
            </a:pPr>
            <a:r>
              <a:rPr sz="1800" spc="-400" dirty="0">
                <a:latin typeface="Verdana" panose="020B0604030504040204"/>
                <a:cs typeface="Verdana" panose="020B0604030504040204"/>
              </a:rPr>
              <a:t>&gt;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70" dirty="0">
                <a:latin typeface="Verdana" panose="020B0604030504040204"/>
                <a:cs typeface="Verdana" panose="020B0604030504040204"/>
              </a:rPr>
              <a:t>5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70" dirty="0">
                <a:latin typeface="Verdana" panose="020B0604030504040204"/>
                <a:cs typeface="Verdana" panose="020B0604030504040204"/>
              </a:rPr>
              <a:t>0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65" dirty="0">
                <a:latin typeface="Verdana" panose="020B0604030504040204"/>
                <a:cs typeface="Verdana" panose="020B0604030504040204"/>
              </a:rPr>
              <a:t>%</a:t>
            </a:r>
            <a:r>
              <a:rPr sz="1800" spc="3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1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5" dirty="0">
                <a:latin typeface="Verdana" panose="020B0604030504040204"/>
                <a:cs typeface="Verdana" panose="020B0604030504040204"/>
              </a:rPr>
              <a:t>cl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ar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u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40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p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15" dirty="0">
                <a:latin typeface="Tahoma" panose="020B0604030504040204"/>
                <a:cs typeface="Tahoma" panose="020B0604030504040204"/>
              </a:rPr>
              <a:t> 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av</a:t>
            </a:r>
            <a:r>
              <a:rPr sz="1800" spc="-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cu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39750" marR="504825">
              <a:lnSpc>
                <a:spcPct val="162000"/>
              </a:lnSpc>
            </a:pP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1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cas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av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g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35" dirty="0">
                <a:latin typeface="Verdana" panose="020B0604030504040204"/>
                <a:cs typeface="Verdana" panose="020B0604030504040204"/>
              </a:rPr>
              <a:t>ack</a:t>
            </a:r>
            <a:r>
              <a:rPr sz="18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39750" marR="385445" indent="-269875">
              <a:lnSpc>
                <a:spcPct val="162000"/>
              </a:lnSpc>
              <a:spcBef>
                <a:spcPts val="10"/>
              </a:spcBef>
              <a:buFont typeface="Arial MT"/>
              <a:buChar char="•"/>
              <a:tabLst>
                <a:tab pos="539750" algn="l"/>
                <a:tab pos="991235" algn="l"/>
              </a:tabLst>
            </a:pPr>
            <a:r>
              <a:rPr sz="1800" spc="80" dirty="0">
                <a:latin typeface="Verdana" panose="020B0604030504040204"/>
                <a:cs typeface="Verdana" panose="020B0604030504040204"/>
              </a:rPr>
              <a:t>All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u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22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165" dirty="0">
                <a:latin typeface="Verdana" panose="020B0604030504040204"/>
                <a:cs typeface="Verdana" panose="020B0604030504040204"/>
              </a:rPr>
              <a:t>cl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av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s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cas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o 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5" dirty="0">
                <a:latin typeface="Verdana" panose="020B0604030504040204"/>
                <a:cs typeface="Verdana" panose="020B0604030504040204"/>
              </a:rPr>
              <a:t>-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25" dirty="0">
                <a:latin typeface="Verdana" panose="020B0604030504040204"/>
                <a:cs typeface="Verdana" panose="020B0604030504040204"/>
              </a:rPr>
              <a:t>cr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5" dirty="0">
                <a:latin typeface="Verdana" panose="020B0604030504040204"/>
                <a:cs typeface="Verdana" panose="020B0604030504040204"/>
              </a:rPr>
              <a:t>am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39750" indent="-269875">
              <a:lnSpc>
                <a:spcPct val="100000"/>
              </a:lnSpc>
              <a:spcBef>
                <a:spcPts val="1340"/>
              </a:spcBef>
              <a:buFont typeface="Arial MT"/>
              <a:buChar char="•"/>
              <a:tabLst>
                <a:tab pos="539750" algn="l"/>
                <a:tab pos="991235" algn="l"/>
                <a:tab pos="2679065" algn="l"/>
              </a:tabLst>
            </a:pPr>
            <a:r>
              <a:rPr sz="1800" spc="80" dirty="0">
                <a:latin typeface="Verdana" panose="020B0604030504040204"/>
                <a:cs typeface="Verdana" panose="020B0604030504040204"/>
              </a:rPr>
              <a:t>All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clients</a:t>
            </a:r>
            <a:r>
              <a:rPr sz="18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with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spc="180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3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incom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3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type</a:t>
            </a:r>
            <a:r>
              <a:rPr sz="1800" spc="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0" dirty="0">
                <a:latin typeface="Verdana" panose="020B0604030504040204"/>
                <a:cs typeface="Verdana" panose="020B0604030504040204"/>
              </a:rPr>
              <a:t>of</a:t>
            </a:r>
            <a:r>
              <a:rPr sz="1800" spc="3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40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4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40" dirty="0">
                <a:latin typeface="Tahoma" panose="020B0604030504040204"/>
                <a:cs typeface="Tahoma" panose="020B0604030504040204"/>
              </a:rPr>
              <a:t>v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25" dirty="0">
                <a:latin typeface="Tahoma" panose="020B0604030504040204"/>
                <a:cs typeface="Tahoma" panose="020B0604030504040204"/>
              </a:rPr>
              <a:t>e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539750">
              <a:lnSpc>
                <a:spcPct val="100000"/>
              </a:lnSpc>
              <a:spcBef>
                <a:spcPts val="1340"/>
              </a:spcBef>
            </a:pP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0" dirty="0">
                <a:latin typeface="Verdana" panose="020B0604030504040204"/>
                <a:cs typeface="Verdana" panose="020B0604030504040204"/>
              </a:rPr>
              <a:t>ad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cas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25" dirty="0">
                <a:latin typeface="Verdana" panose="020B0604030504040204"/>
                <a:cs typeface="Verdana" panose="020B0604030504040204"/>
              </a:rPr>
              <a:t>ad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39750">
              <a:lnSpc>
                <a:spcPct val="100000"/>
              </a:lnSpc>
              <a:spcBef>
                <a:spcPts val="1340"/>
              </a:spcBef>
            </a:pPr>
            <a:r>
              <a:rPr sz="1800" spc="245" dirty="0">
                <a:latin typeface="Verdana" panose="020B0604030504040204"/>
                <a:cs typeface="Verdana" panose="020B0604030504040204"/>
              </a:rPr>
              <a:t>ab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cu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0250" y="6888480"/>
            <a:ext cx="8094345" cy="26930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8745" rIns="0" bIns="0" rtlCol="0">
            <a:spAutoFit/>
          </a:bodyPr>
          <a:lstStyle/>
          <a:p>
            <a:pPr marL="539750" indent="-26987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539750" algn="l"/>
                <a:tab pos="889635" algn="l"/>
                <a:tab pos="4726940" algn="l"/>
                <a:tab pos="5076190" algn="l"/>
                <a:tab pos="6381115" algn="l"/>
              </a:tabLst>
            </a:pPr>
            <a:r>
              <a:rPr sz="1800" spc="-36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g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24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1</a:t>
            </a:r>
            <a:r>
              <a:rPr sz="1800" b="1" spc="-2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Cl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49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&amp;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95" dirty="0">
                <a:latin typeface="Tahoma" panose="020B0604030504040204"/>
                <a:cs typeface="Tahoma" panose="020B0604030504040204"/>
              </a:rPr>
              <a:t>f</a:t>
            </a:r>
            <a:r>
              <a:rPr sz="1800" b="1" spc="-2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95" dirty="0">
                <a:latin typeface="Tahoma" panose="020B0604030504040204"/>
                <a:cs typeface="Tahoma" panose="020B0604030504040204"/>
              </a:rPr>
              <a:t>f</a:t>
            </a:r>
            <a:r>
              <a:rPr sz="1800" b="1" spc="-2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229" dirty="0">
                <a:latin typeface="Tahoma" panose="020B0604030504040204"/>
                <a:cs typeface="Tahoma" panose="020B0604030504040204"/>
              </a:rPr>
              <a:t>ce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539750">
              <a:lnSpc>
                <a:spcPct val="100000"/>
              </a:lnSpc>
              <a:spcBef>
                <a:spcPts val="1335"/>
              </a:spcBef>
            </a:pPr>
            <a:r>
              <a:rPr sz="18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p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40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23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av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39750" marR="215265" indent="-269875">
              <a:lnSpc>
                <a:spcPts val="3500"/>
              </a:lnSpc>
              <a:spcBef>
                <a:spcPts val="340"/>
              </a:spcBef>
              <a:buFont typeface="Arial MT"/>
              <a:buChar char="•"/>
              <a:tabLst>
                <a:tab pos="539750" algn="l"/>
                <a:tab pos="889635" algn="l"/>
                <a:tab pos="3027045" algn="l"/>
                <a:tab pos="5039360" algn="l"/>
              </a:tabLst>
            </a:pPr>
            <a:r>
              <a:rPr sz="1800" spc="-36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g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35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2</a:t>
            </a:r>
            <a:r>
              <a:rPr sz="1800" b="1" spc="-2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av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49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95" dirty="0">
                <a:latin typeface="Tahoma" panose="020B0604030504040204"/>
                <a:cs typeface="Tahoma" panose="020B0604030504040204"/>
              </a:rPr>
              <a:t>f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95" dirty="0">
                <a:latin typeface="Tahoma" panose="020B0604030504040204"/>
                <a:cs typeface="Tahoma" panose="020B0604030504040204"/>
              </a:rPr>
              <a:t>f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180" dirty="0">
                <a:latin typeface="Tahoma" panose="020B0604030504040204"/>
                <a:cs typeface="Tahoma" panose="020B0604030504040204"/>
              </a:rPr>
              <a:t>cu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5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3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39750" indent="-26987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39750" algn="l"/>
                <a:tab pos="889635" algn="l"/>
                <a:tab pos="2233295" algn="l"/>
                <a:tab pos="4692015" algn="l"/>
                <a:tab pos="5038090" algn="l"/>
              </a:tabLst>
            </a:pPr>
            <a:r>
              <a:rPr sz="1800" spc="-36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g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4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3</a:t>
            </a:r>
            <a:r>
              <a:rPr sz="1800" b="1" spc="-2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clients</a:t>
            </a:r>
            <a:r>
              <a:rPr sz="1800" spc="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who</a:t>
            </a:r>
            <a:r>
              <a:rPr sz="1800" spc="3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5" dirty="0">
                <a:latin typeface="Verdana" panose="020B0604030504040204"/>
                <a:cs typeface="Verdana" panose="020B0604030504040204"/>
              </a:rPr>
              <a:t>lived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49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p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40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50" dirty="0">
                <a:latin typeface="Tahoma" panose="020B0604030504040204"/>
                <a:cs typeface="Tahoma" panose="020B0604030504040204"/>
              </a:rPr>
              <a:t>t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539750">
              <a:lnSpc>
                <a:spcPct val="100000"/>
              </a:lnSpc>
              <a:spcBef>
                <a:spcPts val="1340"/>
              </a:spcBef>
              <a:tabLst>
                <a:tab pos="5344160" algn="l"/>
              </a:tabLst>
            </a:pP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85" dirty="0">
                <a:latin typeface="Tahoma" panose="020B0604030504040204"/>
                <a:cs typeface="Tahoma" panose="020B0604030504040204"/>
              </a:rPr>
              <a:t>w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h</a:t>
            </a:r>
            <a:r>
              <a:rPr sz="1800" b="1" spc="4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p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7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45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60" dirty="0">
                <a:latin typeface="Verdana" panose="020B0604030504040204"/>
                <a:cs typeface="Verdana" panose="020B0604030504040204"/>
              </a:rPr>
              <a:t>av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3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10" dirty="0">
                <a:latin typeface="Verdana" panose="020B0604030504040204"/>
                <a:cs typeface="Verdana" panose="020B0604030504040204"/>
              </a:rPr>
              <a:t>cu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latin typeface="Verdana" panose="020B0604030504040204"/>
                <a:cs typeface="Verdana" panose="020B0604030504040204"/>
              </a:rPr>
              <a:t>	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29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ay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3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5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6275" y="2290572"/>
          <a:ext cx="8940165" cy="504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110"/>
                <a:gridCol w="1769110"/>
                <a:gridCol w="1769110"/>
                <a:gridCol w="1769110"/>
                <a:gridCol w="1769109"/>
              </a:tblGrid>
              <a:tr h="821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Models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B499D"/>
                    </a:solidFill>
                  </a:tcPr>
                </a:tc>
                <a:tc>
                  <a:txBody>
                    <a:bodyPr/>
                    <a:lstStyle/>
                    <a:p>
                      <a:pPr marL="643890" marR="109220" indent="-527050">
                        <a:lnSpc>
                          <a:spcPct val="117000"/>
                        </a:lnSpc>
                        <a:spcBef>
                          <a:spcPts val="915"/>
                        </a:spcBef>
                      </a:pP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Training</a:t>
                      </a:r>
                      <a:r>
                        <a:rPr sz="1500" b="1" spc="-5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Accuracy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Score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B499D"/>
                    </a:solidFill>
                  </a:tcPr>
                </a:tc>
                <a:tc>
                  <a:txBody>
                    <a:bodyPr/>
                    <a:lstStyle/>
                    <a:p>
                      <a:pPr marL="644525" marR="143510" indent="-493395">
                        <a:lnSpc>
                          <a:spcPct val="117000"/>
                        </a:lnSpc>
                        <a:spcBef>
                          <a:spcPts val="915"/>
                        </a:spcBef>
                      </a:pPr>
                      <a:r>
                        <a:rPr sz="1500" b="1" spc="-9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Testing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Accuracy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Score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B499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Error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B499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ROC</a:t>
                      </a:r>
                      <a:r>
                        <a:rPr sz="1500" b="1" spc="-6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Score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B499D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b="1" spc="-160" dirty="0">
                          <a:latin typeface="Tahoma" panose="020B0604030504040204"/>
                          <a:cs typeface="Tahoma" panose="020B0604030504040204"/>
                        </a:rPr>
                        <a:t>Random</a:t>
                      </a:r>
                      <a:r>
                        <a:rPr sz="1500" b="1" spc="-5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b="1" spc="-10" dirty="0">
                          <a:latin typeface="Tahoma" panose="020B0604030504040204"/>
                          <a:cs typeface="Tahoma" panose="020B0604030504040204"/>
                        </a:rPr>
                        <a:t>Forest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b="1" spc="-45" dirty="0">
                          <a:latin typeface="Tahoma" panose="020B0604030504040204"/>
                          <a:cs typeface="Tahoma" panose="020B0604030504040204"/>
                        </a:rPr>
                        <a:t>100.00%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b="1" spc="-35" dirty="0">
                          <a:latin typeface="Tahoma" panose="020B0604030504040204"/>
                          <a:cs typeface="Tahoma" panose="020B0604030504040204"/>
                        </a:rPr>
                        <a:t>99.64%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b="1" spc="-20" dirty="0">
                          <a:latin typeface="Tahoma" panose="020B0604030504040204"/>
                          <a:cs typeface="Tahoma" panose="020B0604030504040204"/>
                        </a:rPr>
                        <a:t>0.36%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b="1" spc="-10" dirty="0">
                          <a:latin typeface="Tahoma" panose="020B0604030504040204"/>
                          <a:cs typeface="Tahoma" panose="020B0604030504040204"/>
                        </a:rPr>
                        <a:t>0.9964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dirty="0">
                          <a:latin typeface="Tahoma" panose="020B0604030504040204"/>
                          <a:cs typeface="Tahoma" panose="020B0604030504040204"/>
                        </a:rPr>
                        <a:t>Decision</a:t>
                      </a:r>
                      <a:r>
                        <a:rPr sz="1500" spc="8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latin typeface="Tahoma" panose="020B0604030504040204"/>
                          <a:cs typeface="Tahoma" panose="020B0604030504040204"/>
                        </a:rPr>
                        <a:t>Tree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100.00%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88.36%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dirty="0">
                          <a:latin typeface="Tahoma" panose="020B0604030504040204"/>
                          <a:cs typeface="Tahoma" panose="020B0604030504040204"/>
                        </a:rPr>
                        <a:t>-</a:t>
                      </a: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11.64%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0.8836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marL="493395" marR="445770" indent="-38100">
                        <a:lnSpc>
                          <a:spcPct val="117000"/>
                        </a:lnSpc>
                        <a:spcBef>
                          <a:spcPts val="915"/>
                        </a:spcBef>
                      </a:pPr>
                      <a:r>
                        <a:rPr sz="1500" spc="50" dirty="0">
                          <a:latin typeface="Tahoma" panose="020B0604030504040204"/>
                          <a:cs typeface="Tahoma" panose="020B0604030504040204"/>
                        </a:rPr>
                        <a:t>K-</a:t>
                      </a: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Nearest Neighbor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91.56%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88.07%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ahoma" panose="020B0604030504040204"/>
                          <a:cs typeface="Tahoma" panose="020B0604030504040204"/>
                        </a:rPr>
                        <a:t>-</a:t>
                      </a: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3.49%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0.8806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dirty="0">
                          <a:latin typeface="Tahoma" panose="020B0604030504040204"/>
                          <a:cs typeface="Tahoma" panose="020B0604030504040204"/>
                        </a:rPr>
                        <a:t>Neural</a:t>
                      </a:r>
                      <a:r>
                        <a:rPr sz="1500" spc="1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Network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69.59%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69.05%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0.54%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0.6906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70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marL="426720" marR="419735" indent="138430">
                        <a:lnSpc>
                          <a:spcPct val="117000"/>
                        </a:lnSpc>
                        <a:spcBef>
                          <a:spcPts val="915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Logistic Regression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67.16%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67.29%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0.13%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0.6729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marL="635000" marR="233045" indent="-394970">
                        <a:lnSpc>
                          <a:spcPct val="117000"/>
                        </a:lnSpc>
                        <a:spcBef>
                          <a:spcPts val="920"/>
                        </a:spcBef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Gaussian</a:t>
                      </a:r>
                      <a:r>
                        <a:rPr sz="1500" spc="-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Naive Bayes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168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60.24%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60.39%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0.15%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Tahoma" panose="020B0604030504040204"/>
                          <a:cs typeface="Tahoma" panose="020B0604030504040204"/>
                        </a:rPr>
                        <a:t>0.604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20442" y="7990534"/>
            <a:ext cx="13215619" cy="14484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00"/>
              </a:spcBef>
              <a:tabLst>
                <a:tab pos="9295765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From</a:t>
            </a:r>
            <a:r>
              <a:rPr sz="20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20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latin typeface="Verdana" panose="020B0604030504040204"/>
                <a:cs typeface="Verdana" panose="020B0604030504040204"/>
              </a:rPr>
              <a:t>of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latin typeface="Verdana" panose="020B0604030504040204"/>
                <a:cs typeface="Verdana" panose="020B0604030504040204"/>
              </a:rPr>
              <a:t>model</a:t>
            </a:r>
            <a:r>
              <a:rPr sz="20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0" dirty="0">
                <a:latin typeface="Verdana" panose="020B0604030504040204"/>
                <a:cs typeface="Verdana" panose="020B0604030504040204"/>
              </a:rPr>
              <a:t>evaluation,</a:t>
            </a:r>
            <a:r>
              <a:rPr sz="20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5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was</a:t>
            </a:r>
            <a:r>
              <a:rPr sz="2000" spc="2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found</a:t>
            </a:r>
            <a:r>
              <a:rPr sz="20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that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b="1" spc="90" dirty="0">
                <a:latin typeface="Tahoma" panose="020B0604030504040204"/>
                <a:cs typeface="Tahoma" panose="020B0604030504040204"/>
              </a:rPr>
              <a:t>highest</a:t>
            </a:r>
            <a:r>
              <a:rPr sz="2000" b="1" spc="3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240" dirty="0">
                <a:latin typeface="Tahoma" panose="020B0604030504040204"/>
                <a:cs typeface="Tahoma" panose="020B0604030504040204"/>
              </a:rPr>
              <a:t>accuracy</a:t>
            </a:r>
            <a:r>
              <a:rPr sz="2000" b="1" spc="4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30" dirty="0">
                <a:latin typeface="Tahoma" panose="020B0604030504040204"/>
                <a:cs typeface="Tahoma" panose="020B0604030504040204"/>
              </a:rPr>
              <a:t>and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17000"/>
              </a:lnSpc>
              <a:spcBef>
                <a:spcPts val="5"/>
              </a:spcBef>
            </a:pPr>
            <a:r>
              <a:rPr sz="2000" b="1" spc="65" dirty="0">
                <a:latin typeface="Tahoma" panose="020B0604030504040204"/>
                <a:cs typeface="Tahoma" panose="020B0604030504040204"/>
              </a:rPr>
              <a:t>lowest</a:t>
            </a:r>
            <a:r>
              <a:rPr sz="2000" b="1" spc="3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error</a:t>
            </a:r>
            <a:r>
              <a:rPr sz="2000" b="1" spc="4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135" dirty="0">
                <a:latin typeface="Verdana" panose="020B0604030504040204"/>
                <a:cs typeface="Verdana" panose="020B0604030504040204"/>
              </a:rPr>
              <a:t>were</a:t>
            </a:r>
            <a:r>
              <a:rPr sz="20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found</a:t>
            </a:r>
            <a:r>
              <a:rPr sz="20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in</a:t>
            </a:r>
            <a:r>
              <a:rPr sz="20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125" dirty="0">
                <a:latin typeface="Tahoma" panose="020B0604030504040204"/>
                <a:cs typeface="Tahoma" panose="020B0604030504040204"/>
              </a:rPr>
              <a:t>Random</a:t>
            </a:r>
            <a:r>
              <a:rPr sz="2000" b="1" spc="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Forest</a:t>
            </a:r>
            <a:r>
              <a:rPr sz="2000" b="1" spc="3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0" dirty="0">
                <a:latin typeface="Tahoma" panose="020B0604030504040204"/>
                <a:cs typeface="Tahoma" panose="020B0604030504040204"/>
              </a:rPr>
              <a:t>classifier</a:t>
            </a:r>
            <a:r>
              <a:rPr sz="2000" b="1" spc="3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55" dirty="0">
                <a:latin typeface="Tahoma" panose="020B0604030504040204"/>
                <a:cs typeface="Tahoma" panose="020B0604030504040204"/>
              </a:rPr>
              <a:t>model</a:t>
            </a:r>
            <a:r>
              <a:rPr sz="2000" b="1" spc="-335" dirty="0"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.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latin typeface="Verdana" panose="020B0604030504040204"/>
                <a:cs typeface="Verdana" panose="020B0604030504040204"/>
              </a:rPr>
              <a:t>Based</a:t>
            </a:r>
            <a:r>
              <a:rPr sz="20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on</a:t>
            </a:r>
            <a:r>
              <a:rPr sz="20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95" dirty="0">
                <a:latin typeface="Verdana" panose="020B0604030504040204"/>
                <a:cs typeface="Verdana" panose="020B0604030504040204"/>
              </a:rPr>
              <a:t>ROC</a:t>
            </a:r>
            <a:r>
              <a:rPr sz="20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latin typeface="Verdana" panose="020B0604030504040204"/>
                <a:cs typeface="Verdana" panose="020B0604030504040204"/>
              </a:rPr>
              <a:t>score,</a:t>
            </a:r>
            <a:r>
              <a:rPr sz="20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5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t 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was</a:t>
            </a:r>
            <a:r>
              <a:rPr sz="2000" spc="2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also</a:t>
            </a:r>
            <a:r>
              <a:rPr sz="2000" spc="2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found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that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latin typeface="Verdana" panose="020B0604030504040204"/>
                <a:cs typeface="Verdana" panose="020B0604030504040204"/>
              </a:rPr>
              <a:t>Random</a:t>
            </a:r>
            <a:r>
              <a:rPr sz="20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Forest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0" dirty="0">
                <a:latin typeface="Verdana" panose="020B0604030504040204"/>
                <a:cs typeface="Verdana" panose="020B0604030504040204"/>
              </a:rPr>
              <a:t>had</a:t>
            </a:r>
            <a:r>
              <a:rPr sz="20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2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60" dirty="0">
                <a:latin typeface="Verdana" panose="020B0604030504040204"/>
                <a:cs typeface="Verdana" panose="020B0604030504040204"/>
              </a:rPr>
              <a:t>much</a:t>
            </a:r>
            <a:r>
              <a:rPr sz="20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higher</a:t>
            </a:r>
            <a:r>
              <a:rPr sz="20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latin typeface="Verdana" panose="020B0604030504040204"/>
                <a:cs typeface="Verdana" panose="020B0604030504040204"/>
              </a:rPr>
              <a:t>score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latin typeface="Verdana" panose="020B0604030504040204"/>
                <a:cs typeface="Verdana" panose="020B0604030504040204"/>
              </a:rPr>
              <a:t>than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others.</a:t>
            </a:r>
            <a:r>
              <a:rPr sz="20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Which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14475">
              <a:lnSpc>
                <a:spcPct val="100000"/>
              </a:lnSpc>
              <a:spcBef>
                <a:spcPts val="405"/>
              </a:spcBef>
            </a:pPr>
            <a:r>
              <a:rPr sz="2000" spc="125" dirty="0">
                <a:latin typeface="Verdana" panose="020B0604030504040204"/>
                <a:cs typeface="Verdana" panose="020B0604030504040204"/>
              </a:rPr>
              <a:t>means</a:t>
            </a:r>
            <a:r>
              <a:rPr sz="20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that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3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155" dirty="0">
                <a:latin typeface="Tahoma" panose="020B0604030504040204"/>
                <a:cs typeface="Tahoma" panose="020B0604030504040204"/>
              </a:rPr>
              <a:t>model</a:t>
            </a:r>
            <a:r>
              <a:rPr sz="2000" b="1" spc="3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5" dirty="0">
                <a:latin typeface="Tahoma" panose="020B0604030504040204"/>
                <a:cs typeface="Tahoma" panose="020B0604030504040204"/>
              </a:rPr>
              <a:t>has</a:t>
            </a:r>
            <a:r>
              <a:rPr sz="2000" b="1" spc="3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5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3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90" dirty="0">
                <a:latin typeface="Tahoma" panose="020B0604030504040204"/>
                <a:cs typeface="Tahoma" panose="020B0604030504040204"/>
              </a:rPr>
              <a:t>minimum</a:t>
            </a:r>
            <a:r>
              <a:rPr sz="2000" b="1" spc="3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25" dirty="0">
                <a:latin typeface="Tahoma" panose="020B0604030504040204"/>
                <a:cs typeface="Tahoma" panose="020B0604030504040204"/>
              </a:rPr>
              <a:t>under-</a:t>
            </a:r>
            <a:r>
              <a:rPr sz="20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75" dirty="0">
                <a:latin typeface="Tahoma" panose="020B0604030504040204"/>
                <a:cs typeface="Tahoma" panose="020B0604030504040204"/>
              </a:rPr>
              <a:t>ing</a:t>
            </a:r>
            <a:r>
              <a:rPr sz="2000" b="1" spc="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50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4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20" dirty="0">
                <a:latin typeface="Tahoma" panose="020B0604030504040204"/>
                <a:cs typeface="Tahoma" panose="020B0604030504040204"/>
              </a:rPr>
              <a:t>over-</a:t>
            </a:r>
            <a:r>
              <a:rPr sz="2000" b="1" spc="-3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75" dirty="0">
                <a:latin typeface="Tahoma" panose="020B0604030504040204"/>
                <a:cs typeface="Tahoma" panose="020B0604030504040204"/>
              </a:rPr>
              <a:t>ing</a:t>
            </a:r>
            <a:r>
              <a:rPr sz="2000" b="1" spc="-3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6709"/>
            <a:ext cx="12115800" cy="1216660"/>
          </a:xfrm>
          <a:custGeom>
            <a:avLst/>
            <a:gdLst/>
            <a:ahLst/>
            <a:cxnLst/>
            <a:rect l="l" t="t" r="r" b="b"/>
            <a:pathLst>
              <a:path w="12115800" h="1216660">
                <a:moveTo>
                  <a:pt x="11171301" y="0"/>
                </a:moveTo>
                <a:lnTo>
                  <a:pt x="0" y="0"/>
                </a:lnTo>
                <a:lnTo>
                  <a:pt x="0" y="1216152"/>
                </a:lnTo>
                <a:lnTo>
                  <a:pt x="11162792" y="1216152"/>
                </a:lnTo>
                <a:lnTo>
                  <a:pt x="11224452" y="1214570"/>
                </a:lnTo>
                <a:lnTo>
                  <a:pt x="11284705" y="1210811"/>
                </a:lnTo>
                <a:lnTo>
                  <a:pt x="11343477" y="1204938"/>
                </a:lnTo>
                <a:lnTo>
                  <a:pt x="11400692" y="1197016"/>
                </a:lnTo>
                <a:lnTo>
                  <a:pt x="11456275" y="1187108"/>
                </a:lnTo>
                <a:lnTo>
                  <a:pt x="11510152" y="1175277"/>
                </a:lnTo>
                <a:lnTo>
                  <a:pt x="11562249" y="1161589"/>
                </a:lnTo>
                <a:lnTo>
                  <a:pt x="11612489" y="1146105"/>
                </a:lnTo>
                <a:lnTo>
                  <a:pt x="11660800" y="1128890"/>
                </a:lnTo>
                <a:lnTo>
                  <a:pt x="11707104" y="1110009"/>
                </a:lnTo>
                <a:lnTo>
                  <a:pt x="11751329" y="1089523"/>
                </a:lnTo>
                <a:lnTo>
                  <a:pt x="11793399" y="1067499"/>
                </a:lnTo>
                <a:lnTo>
                  <a:pt x="11833239" y="1043998"/>
                </a:lnTo>
                <a:lnTo>
                  <a:pt x="11870774" y="1019085"/>
                </a:lnTo>
                <a:lnTo>
                  <a:pt x="11905930" y="992824"/>
                </a:lnTo>
                <a:lnTo>
                  <a:pt x="11938632" y="965278"/>
                </a:lnTo>
                <a:lnTo>
                  <a:pt x="11968806" y="936512"/>
                </a:lnTo>
                <a:lnTo>
                  <a:pt x="11996375" y="906588"/>
                </a:lnTo>
                <a:lnTo>
                  <a:pt x="12021266" y="875572"/>
                </a:lnTo>
                <a:lnTo>
                  <a:pt x="12043404" y="843525"/>
                </a:lnTo>
                <a:lnTo>
                  <a:pt x="12062714" y="810514"/>
                </a:lnTo>
                <a:lnTo>
                  <a:pt x="12084510" y="762303"/>
                </a:lnTo>
                <a:lnTo>
                  <a:pt x="12101258" y="711819"/>
                </a:lnTo>
                <a:lnTo>
                  <a:pt x="12112005" y="659977"/>
                </a:lnTo>
                <a:lnTo>
                  <a:pt x="12115800" y="607695"/>
                </a:lnTo>
                <a:lnTo>
                  <a:pt x="12112482" y="556111"/>
                </a:lnTo>
                <a:lnTo>
                  <a:pt x="12102782" y="505729"/>
                </a:lnTo>
                <a:lnTo>
                  <a:pt x="12087082" y="456801"/>
                </a:lnTo>
                <a:lnTo>
                  <a:pt x="12065762" y="409575"/>
                </a:lnTo>
                <a:lnTo>
                  <a:pt x="12064746" y="408178"/>
                </a:lnTo>
                <a:lnTo>
                  <a:pt x="12064746" y="406908"/>
                </a:lnTo>
                <a:lnTo>
                  <a:pt x="12063730" y="405638"/>
                </a:lnTo>
                <a:lnTo>
                  <a:pt x="12044006" y="372955"/>
                </a:lnTo>
                <a:lnTo>
                  <a:pt x="12021501" y="341173"/>
                </a:lnTo>
                <a:lnTo>
                  <a:pt x="11996293" y="310362"/>
                </a:lnTo>
                <a:lnTo>
                  <a:pt x="11968463" y="280590"/>
                </a:lnTo>
                <a:lnTo>
                  <a:pt x="11938091" y="251926"/>
                </a:lnTo>
                <a:lnTo>
                  <a:pt x="11905255" y="224438"/>
                </a:lnTo>
                <a:lnTo>
                  <a:pt x="11870036" y="198195"/>
                </a:lnTo>
                <a:lnTo>
                  <a:pt x="11832513" y="173266"/>
                </a:lnTo>
                <a:lnTo>
                  <a:pt x="11792765" y="149719"/>
                </a:lnTo>
                <a:lnTo>
                  <a:pt x="11750873" y="127623"/>
                </a:lnTo>
                <a:lnTo>
                  <a:pt x="11706916" y="107048"/>
                </a:lnTo>
                <a:lnTo>
                  <a:pt x="11660974" y="88060"/>
                </a:lnTo>
                <a:lnTo>
                  <a:pt x="11613127" y="70731"/>
                </a:lnTo>
                <a:lnTo>
                  <a:pt x="11563453" y="55127"/>
                </a:lnTo>
                <a:lnTo>
                  <a:pt x="11512033" y="41318"/>
                </a:lnTo>
                <a:lnTo>
                  <a:pt x="11458946" y="29372"/>
                </a:lnTo>
                <a:lnTo>
                  <a:pt x="11404273" y="19359"/>
                </a:lnTo>
                <a:lnTo>
                  <a:pt x="11348092" y="11346"/>
                </a:lnTo>
                <a:lnTo>
                  <a:pt x="11290483" y="5403"/>
                </a:lnTo>
                <a:lnTo>
                  <a:pt x="11231526" y="1598"/>
                </a:lnTo>
                <a:lnTo>
                  <a:pt x="11171301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MACHINE</a:t>
            </a:r>
            <a:r>
              <a:rPr spc="165" dirty="0"/>
              <a:t> </a:t>
            </a:r>
            <a:r>
              <a:rPr spc="-35" dirty="0"/>
              <a:t>LEARNING</a:t>
            </a:r>
            <a:r>
              <a:rPr spc="180" dirty="0"/>
              <a:t> </a:t>
            </a:r>
            <a:r>
              <a:rPr spc="-10" dirty="0"/>
              <a:t>MODELLING</a:t>
            </a:r>
            <a:endParaRPr spc="-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08107" y="3183006"/>
            <a:ext cx="339586" cy="339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836" y="2217673"/>
            <a:ext cx="6002020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45"/>
              </a:lnSpc>
              <a:spcBef>
                <a:spcPts val="100"/>
              </a:spcBef>
              <a:tabLst>
                <a:tab pos="2191385" algn="l"/>
                <a:tab pos="4502785" algn="l"/>
              </a:tabLst>
            </a:pPr>
            <a:r>
              <a:rPr sz="3000" b="1" spc="13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MACHINE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5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LEARNING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10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MODEL 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2105"/>
              </a:lnSpc>
            </a:pPr>
            <a:r>
              <a:rPr sz="1800" spc="180" dirty="0">
                <a:latin typeface="Verdana" panose="020B0604030504040204"/>
                <a:cs typeface="Verdana" panose="020B0604030504040204"/>
              </a:rPr>
              <a:t>RANDOM</a:t>
            </a:r>
            <a:r>
              <a:rPr sz="1800" spc="229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FOREST</a:t>
            </a:r>
            <a:r>
              <a:rPr sz="1800" spc="2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CLASSIFIER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836" y="3508163"/>
            <a:ext cx="5808345" cy="14566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334385" algn="l"/>
              </a:tabLst>
            </a:pPr>
            <a:r>
              <a:rPr sz="3000" b="1" spc="1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PERFORMANCE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28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ACCURACY 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354965" indent="-3422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Verdana" panose="020B0604030504040204"/>
                <a:cs typeface="Verdana" panose="020B0604030504040204"/>
              </a:rPr>
              <a:t>Train</a:t>
            </a:r>
            <a:r>
              <a:rPr sz="1800" spc="3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latin typeface="Verdana" panose="020B0604030504040204"/>
                <a:cs typeface="Verdana" panose="020B0604030504040204"/>
              </a:rPr>
              <a:t>data:</a:t>
            </a:r>
            <a:r>
              <a:rPr sz="18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100</a:t>
            </a:r>
            <a:r>
              <a:rPr sz="1800" spc="-4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15" dirty="0">
                <a:latin typeface="Verdana" panose="020B0604030504040204"/>
                <a:cs typeface="Verdana" panose="020B0604030504040204"/>
              </a:rPr>
              <a:t>%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Verdana" panose="020B0604030504040204"/>
                <a:cs typeface="Verdana" panose="020B0604030504040204"/>
              </a:rPr>
              <a:t>Test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data:</a:t>
            </a:r>
            <a:r>
              <a:rPr sz="18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99</a:t>
            </a:r>
            <a:r>
              <a:rPr sz="1800" spc="-4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.</a:t>
            </a:r>
            <a:r>
              <a:rPr sz="1800" spc="-43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64</a:t>
            </a:r>
            <a:r>
              <a:rPr sz="1800" spc="-43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95" dirty="0">
                <a:latin typeface="Verdana" panose="020B0604030504040204"/>
                <a:cs typeface="Verdana" panose="020B0604030504040204"/>
              </a:rPr>
              <a:t>%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4965" indent="-34226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Verdana" panose="020B0604030504040204"/>
                <a:cs typeface="Verdana" panose="020B0604030504040204"/>
              </a:rPr>
              <a:t>Error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margin:</a:t>
            </a:r>
            <a:r>
              <a:rPr sz="18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70" dirty="0"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65" dirty="0">
                <a:latin typeface="Verdana" panose="020B0604030504040204"/>
                <a:cs typeface="Verdana" panose="020B0604030504040204"/>
              </a:rPr>
              <a:t>.</a:t>
            </a:r>
            <a:r>
              <a:rPr sz="1800" spc="-4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36</a:t>
            </a:r>
            <a:r>
              <a:rPr sz="1800" spc="-43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15" dirty="0">
                <a:latin typeface="Verdana" panose="020B0604030504040204"/>
                <a:cs typeface="Verdana" panose="020B0604030504040204"/>
              </a:rPr>
              <a:t>%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836" y="5798105"/>
            <a:ext cx="7219950" cy="35172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900" algn="l"/>
              </a:tabLst>
            </a:pPr>
            <a:r>
              <a:rPr sz="1800" b="1" dirty="0">
                <a:latin typeface="Tahoma" panose="020B0604030504040204"/>
                <a:cs typeface="Tahoma" panose="020B0604030504040204"/>
              </a:rPr>
              <a:t>EXT_SOURCE_2</a:t>
            </a:r>
            <a:r>
              <a:rPr sz="1800" b="1" spc="-31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20" dirty="0">
                <a:latin typeface="Verdana" panose="020B0604030504040204"/>
                <a:cs typeface="Verdana" panose="020B0604030504040204"/>
              </a:rPr>
              <a:t>:</a:t>
            </a:r>
            <a:r>
              <a:rPr sz="1800" spc="4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Normalized</a:t>
            </a:r>
            <a:r>
              <a:rPr sz="1800" spc="409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score</a:t>
            </a:r>
            <a:r>
              <a:rPr sz="1800" spc="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4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rom</a:t>
            </a:r>
            <a:r>
              <a:rPr sz="1800" spc="3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external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800" spc="2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8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 marR="472440" indent="-457835">
              <a:lnSpc>
                <a:spcPct val="116000"/>
              </a:lnSpc>
              <a:buAutoNum type="arabicPeriod" startAt="2"/>
              <a:tabLst>
                <a:tab pos="469900" algn="l"/>
              </a:tabLst>
            </a:pPr>
            <a:r>
              <a:rPr sz="1800" b="1" dirty="0">
                <a:latin typeface="Tahoma" panose="020B0604030504040204"/>
                <a:cs typeface="Tahoma" panose="020B0604030504040204"/>
              </a:rPr>
              <a:t>EXT_SOURCE_3</a:t>
            </a:r>
            <a:r>
              <a:rPr sz="1800" b="1" spc="-31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20" dirty="0">
                <a:latin typeface="Verdana" panose="020B0604030504040204"/>
                <a:cs typeface="Verdana" panose="020B0604030504040204"/>
              </a:rPr>
              <a:t>:</a:t>
            </a:r>
            <a:r>
              <a:rPr sz="1800" spc="4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Normalized</a:t>
            </a:r>
            <a:r>
              <a:rPr sz="1800" spc="409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score</a:t>
            </a:r>
            <a:r>
              <a:rPr sz="1800" spc="3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4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rom</a:t>
            </a:r>
            <a:r>
              <a:rPr sz="1800" spc="3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external </a:t>
            </a:r>
            <a:r>
              <a:rPr sz="1800" spc="220" dirty="0">
                <a:latin typeface="Verdana" panose="020B0604030504040204"/>
                <a:cs typeface="Verdana" panose="020B0604030504040204"/>
              </a:rPr>
              <a:t>data</a:t>
            </a:r>
            <a:r>
              <a:rPr sz="1800" spc="2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3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 marR="469265" indent="-457835">
              <a:lnSpc>
                <a:spcPts val="2500"/>
              </a:lnSpc>
              <a:spcBef>
                <a:spcPts val="135"/>
              </a:spcBef>
              <a:buAutoNum type="arabicPeriod" startAt="2"/>
              <a:tabLst>
                <a:tab pos="469900" algn="l"/>
              </a:tabLst>
            </a:pPr>
            <a:r>
              <a:rPr sz="1800" b="1" spc="-25" dirty="0">
                <a:latin typeface="Tahoma" panose="020B0604030504040204"/>
                <a:cs typeface="Tahoma" panose="020B0604030504040204"/>
              </a:rPr>
              <a:t>DAYS_BIRTH</a:t>
            </a:r>
            <a:r>
              <a:rPr sz="1800" b="1" spc="-32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20" dirty="0">
                <a:latin typeface="Verdana" panose="020B0604030504040204"/>
                <a:cs typeface="Verdana" panose="020B0604030504040204"/>
              </a:rPr>
              <a:t>:</a:t>
            </a:r>
            <a:r>
              <a:rPr sz="18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25" dirty="0">
                <a:latin typeface="Verdana" panose="020B0604030504040204"/>
                <a:cs typeface="Verdana" panose="020B0604030504040204"/>
              </a:rPr>
              <a:t>Client'</a:t>
            </a:r>
            <a:r>
              <a:rPr sz="1800" spc="-4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35" dirty="0">
                <a:latin typeface="Verdana" panose="020B0604030504040204"/>
                <a:cs typeface="Verdana" panose="020B0604030504040204"/>
              </a:rPr>
              <a:t>age</a:t>
            </a:r>
            <a:r>
              <a:rPr sz="1800" spc="25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spc="25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latin typeface="Verdana" panose="020B0604030504040204"/>
                <a:cs typeface="Verdana" panose="020B0604030504040204"/>
              </a:rPr>
              <a:t>days</a:t>
            </a:r>
            <a:r>
              <a:rPr sz="1800" spc="2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14" dirty="0">
                <a:latin typeface="Verdana" panose="020B0604030504040204"/>
                <a:cs typeface="Verdana" panose="020B0604030504040204"/>
              </a:rPr>
              <a:t>at</a:t>
            </a:r>
            <a:r>
              <a:rPr sz="1800" spc="2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43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ime</a:t>
            </a:r>
            <a:r>
              <a:rPr sz="1800" spc="26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of </a:t>
            </a:r>
            <a:r>
              <a:rPr sz="1800" spc="185" dirty="0">
                <a:latin typeface="Verdana" panose="020B0604030504040204"/>
                <a:cs typeface="Verdana" panose="020B0604030504040204"/>
              </a:rPr>
              <a:t>application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 marR="5080" indent="-457835">
              <a:lnSpc>
                <a:spcPts val="2500"/>
              </a:lnSpc>
              <a:spcBef>
                <a:spcPts val="5"/>
              </a:spcBef>
              <a:buAutoNum type="arabicPeriod" startAt="2"/>
              <a:tabLst>
                <a:tab pos="469900" algn="l"/>
              </a:tabLst>
            </a:pPr>
            <a:r>
              <a:rPr sz="1800" b="1" spc="-10" dirty="0">
                <a:latin typeface="Tahoma" panose="020B0604030504040204"/>
                <a:cs typeface="Tahoma" panose="020B0604030504040204"/>
              </a:rPr>
              <a:t>DAYS_ID_PUBLISH</a:t>
            </a:r>
            <a:r>
              <a:rPr sz="1800" b="1" spc="-32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20" dirty="0">
                <a:latin typeface="Verdana" panose="020B0604030504040204"/>
                <a:cs typeface="Verdana" panose="020B0604030504040204"/>
              </a:rPr>
              <a:t>:</a:t>
            </a:r>
            <a:r>
              <a:rPr sz="1800" spc="3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0" dirty="0">
                <a:latin typeface="Verdana" panose="020B0604030504040204"/>
                <a:cs typeface="Verdana" panose="020B0604030504040204"/>
              </a:rPr>
              <a:t>Days</a:t>
            </a:r>
            <a:r>
              <a:rPr sz="18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0" dirty="0">
                <a:latin typeface="Verdana" panose="020B0604030504040204"/>
                <a:cs typeface="Verdana" panose="020B0604030504040204"/>
              </a:rPr>
              <a:t>before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95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25" dirty="0">
                <a:latin typeface="Verdana" panose="020B0604030504040204"/>
                <a:cs typeface="Verdana" panose="020B0604030504040204"/>
              </a:rPr>
              <a:t>did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client</a:t>
            </a:r>
            <a:r>
              <a:rPr sz="18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35" dirty="0">
                <a:latin typeface="Verdana" panose="020B0604030504040204"/>
                <a:cs typeface="Verdana" panose="020B0604030504040204"/>
              </a:rPr>
              <a:t>change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latin typeface="Verdana" panose="020B0604030504040204"/>
                <a:cs typeface="Verdana" panose="020B0604030504040204"/>
              </a:rPr>
              <a:t>identity</a:t>
            </a:r>
            <a:r>
              <a:rPr sz="1800" spc="3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95" dirty="0">
                <a:latin typeface="Verdana" panose="020B0604030504040204"/>
                <a:cs typeface="Verdana" panose="020B0604030504040204"/>
              </a:rPr>
              <a:t>document</a:t>
            </a:r>
            <a:r>
              <a:rPr sz="1800" spc="3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latin typeface="Verdana" panose="020B0604030504040204"/>
                <a:cs typeface="Verdana" panose="020B0604030504040204"/>
              </a:rPr>
              <a:t>with</a:t>
            </a:r>
            <a:r>
              <a:rPr sz="18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which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800" spc="114" dirty="0">
                <a:latin typeface="Verdana" panose="020B0604030504040204"/>
                <a:cs typeface="Verdana" panose="020B0604030504040204"/>
              </a:rPr>
              <a:t>he</a:t>
            </a:r>
            <a:r>
              <a:rPr sz="18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00" dirty="0">
                <a:latin typeface="Verdana" panose="020B0604030504040204"/>
                <a:cs typeface="Verdana" panose="020B0604030504040204"/>
              </a:rPr>
              <a:t>applied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for</a:t>
            </a:r>
            <a:r>
              <a:rPr sz="18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2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loan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 marR="116205" indent="-457835">
              <a:lnSpc>
                <a:spcPct val="116000"/>
              </a:lnSpc>
              <a:spcBef>
                <a:spcPts val="5"/>
              </a:spcBef>
              <a:buAutoNum type="arabicPeriod" startAt="5"/>
              <a:tabLst>
                <a:tab pos="469900" algn="l"/>
              </a:tabLst>
            </a:pPr>
            <a:r>
              <a:rPr sz="1800" b="1" spc="10" dirty="0">
                <a:latin typeface="Tahoma" panose="020B0604030504040204"/>
                <a:cs typeface="Tahoma" panose="020B0604030504040204"/>
              </a:rPr>
              <a:t>DAYS_REGISTRATIO</a:t>
            </a:r>
            <a:r>
              <a:rPr sz="1800" b="1" spc="-32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N:</a:t>
            </a:r>
            <a:r>
              <a:rPr sz="1800" spc="2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80" dirty="0">
                <a:latin typeface="Verdana" panose="020B0604030504040204"/>
                <a:cs typeface="Verdana" panose="020B0604030504040204"/>
              </a:rPr>
              <a:t>Days</a:t>
            </a:r>
            <a:r>
              <a:rPr sz="18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70" dirty="0">
                <a:latin typeface="Verdana" panose="020B0604030504040204"/>
                <a:cs typeface="Verdana" panose="020B0604030504040204"/>
              </a:rPr>
              <a:t>before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8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1800" spc="150" dirty="0">
                <a:latin typeface="Verdana" panose="020B0604030504040204"/>
                <a:cs typeface="Verdana" panose="020B0604030504040204"/>
              </a:rPr>
              <a:t>did</a:t>
            </a:r>
            <a:r>
              <a:rPr sz="18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0" dirty="0">
                <a:latin typeface="Verdana" panose="020B0604030504040204"/>
                <a:cs typeface="Verdana" panose="020B0604030504040204"/>
              </a:rPr>
              <a:t>client</a:t>
            </a:r>
            <a:r>
              <a:rPr sz="1800" spc="2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35" dirty="0">
                <a:latin typeface="Verdana" panose="020B0604030504040204"/>
                <a:cs typeface="Verdana" panose="020B0604030504040204"/>
              </a:rPr>
              <a:t>change</a:t>
            </a:r>
            <a:r>
              <a:rPr sz="18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his</a:t>
            </a:r>
            <a:r>
              <a:rPr sz="18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registration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836" y="5341365"/>
            <a:ext cx="7209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  <a:tab pos="1358265" algn="l"/>
                <a:tab pos="2675255" algn="l"/>
                <a:tab pos="5247640" algn="l"/>
              </a:tabLst>
            </a:pPr>
            <a:r>
              <a:rPr sz="3000" b="1" spc="-2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TOP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5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5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2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MOST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IMPORTANT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35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FEATURES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66458" y="2231820"/>
            <a:ext cx="7668947" cy="679873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46709"/>
            <a:ext cx="10591800" cy="1216660"/>
          </a:xfrm>
          <a:custGeom>
            <a:avLst/>
            <a:gdLst/>
            <a:ahLst/>
            <a:cxnLst/>
            <a:rect l="l" t="t" r="r" b="b"/>
            <a:pathLst>
              <a:path w="10591800" h="1216660">
                <a:moveTo>
                  <a:pt x="9766173" y="0"/>
                </a:moveTo>
                <a:lnTo>
                  <a:pt x="0" y="0"/>
                </a:lnTo>
                <a:lnTo>
                  <a:pt x="0" y="1216152"/>
                </a:lnTo>
                <a:lnTo>
                  <a:pt x="9758680" y="1216152"/>
                </a:lnTo>
                <a:lnTo>
                  <a:pt x="9818191" y="1214276"/>
                </a:lnTo>
                <a:lnTo>
                  <a:pt x="9876189" y="1209748"/>
                </a:lnTo>
                <a:lnTo>
                  <a:pt x="9932586" y="1202655"/>
                </a:lnTo>
                <a:lnTo>
                  <a:pt x="9987295" y="1193083"/>
                </a:lnTo>
                <a:lnTo>
                  <a:pt x="10040227" y="1181117"/>
                </a:lnTo>
                <a:lnTo>
                  <a:pt x="10091294" y="1166844"/>
                </a:lnTo>
                <a:lnTo>
                  <a:pt x="10140409" y="1150350"/>
                </a:lnTo>
                <a:lnTo>
                  <a:pt x="10187483" y="1131721"/>
                </a:lnTo>
                <a:lnTo>
                  <a:pt x="10232428" y="1111043"/>
                </a:lnTo>
                <a:lnTo>
                  <a:pt x="10275156" y="1088402"/>
                </a:lnTo>
                <a:lnTo>
                  <a:pt x="10315580" y="1063884"/>
                </a:lnTo>
                <a:lnTo>
                  <a:pt x="10353611" y="1037576"/>
                </a:lnTo>
                <a:lnTo>
                  <a:pt x="10389162" y="1009563"/>
                </a:lnTo>
                <a:lnTo>
                  <a:pt x="10422144" y="979932"/>
                </a:lnTo>
                <a:lnTo>
                  <a:pt x="10452469" y="948769"/>
                </a:lnTo>
                <a:lnTo>
                  <a:pt x="10480050" y="916159"/>
                </a:lnTo>
                <a:lnTo>
                  <a:pt x="10504798" y="882189"/>
                </a:lnTo>
                <a:lnTo>
                  <a:pt x="10526626" y="846945"/>
                </a:lnTo>
                <a:lnTo>
                  <a:pt x="10545445" y="810514"/>
                </a:lnTo>
                <a:lnTo>
                  <a:pt x="10564475" y="762303"/>
                </a:lnTo>
                <a:lnTo>
                  <a:pt x="10579100" y="711819"/>
                </a:lnTo>
                <a:lnTo>
                  <a:pt x="10588486" y="659977"/>
                </a:lnTo>
                <a:lnTo>
                  <a:pt x="10591800" y="607695"/>
                </a:lnTo>
                <a:lnTo>
                  <a:pt x="10588900" y="556111"/>
                </a:lnTo>
                <a:lnTo>
                  <a:pt x="10580417" y="505729"/>
                </a:lnTo>
                <a:lnTo>
                  <a:pt x="10566671" y="456801"/>
                </a:lnTo>
                <a:lnTo>
                  <a:pt x="10547985" y="409575"/>
                </a:lnTo>
                <a:lnTo>
                  <a:pt x="10547096" y="408178"/>
                </a:lnTo>
                <a:lnTo>
                  <a:pt x="10547096" y="406908"/>
                </a:lnTo>
                <a:lnTo>
                  <a:pt x="10527117" y="369566"/>
                </a:lnTo>
                <a:lnTo>
                  <a:pt x="10504941" y="334604"/>
                </a:lnTo>
                <a:lnTo>
                  <a:pt x="10479901" y="300845"/>
                </a:lnTo>
                <a:lnTo>
                  <a:pt x="10452090" y="268382"/>
                </a:lnTo>
                <a:lnTo>
                  <a:pt x="10421602" y="237307"/>
                </a:lnTo>
                <a:lnTo>
                  <a:pt x="10388530" y="207714"/>
                </a:lnTo>
                <a:lnTo>
                  <a:pt x="10352969" y="179695"/>
                </a:lnTo>
                <a:lnTo>
                  <a:pt x="10315012" y="153342"/>
                </a:lnTo>
                <a:lnTo>
                  <a:pt x="10274753" y="128749"/>
                </a:lnTo>
                <a:lnTo>
                  <a:pt x="10232285" y="106008"/>
                </a:lnTo>
                <a:lnTo>
                  <a:pt x="10187703" y="85212"/>
                </a:lnTo>
                <a:lnTo>
                  <a:pt x="10141100" y="66454"/>
                </a:lnTo>
                <a:lnTo>
                  <a:pt x="10092570" y="49827"/>
                </a:lnTo>
                <a:lnTo>
                  <a:pt x="10042207" y="35423"/>
                </a:lnTo>
                <a:lnTo>
                  <a:pt x="9990104" y="23335"/>
                </a:lnTo>
                <a:lnTo>
                  <a:pt x="9936355" y="13656"/>
                </a:lnTo>
                <a:lnTo>
                  <a:pt x="9881055" y="6478"/>
                </a:lnTo>
                <a:lnTo>
                  <a:pt x="9824296" y="1895"/>
                </a:lnTo>
                <a:lnTo>
                  <a:pt x="9766173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FEATURES</a:t>
            </a:r>
            <a:r>
              <a:rPr spc="135" dirty="0"/>
              <a:t> </a:t>
            </a:r>
            <a:r>
              <a:rPr dirty="0"/>
              <a:t>IMPORTANCE</a:t>
            </a:r>
            <a:r>
              <a:rPr spc="125" dirty="0"/>
              <a:t> </a:t>
            </a:r>
            <a:r>
              <a:rPr spc="-290" dirty="0"/>
              <a:t>PLOT</a:t>
            </a:r>
            <a:endParaRPr spc="-290" dirty="0"/>
          </a:p>
        </p:txBody>
      </p:sp>
      <p:sp>
        <p:nvSpPr>
          <p:cNvPr id="9" name="object 9"/>
          <p:cNvSpPr/>
          <p:nvPr/>
        </p:nvSpPr>
        <p:spPr>
          <a:xfrm>
            <a:off x="473963" y="21717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0"/>
                </a:moveTo>
                <a:lnTo>
                  <a:pt x="333207" y="2968"/>
                </a:lnTo>
                <a:lnTo>
                  <a:pt x="287185" y="11634"/>
                </a:lnTo>
                <a:lnTo>
                  <a:pt x="243293" y="25643"/>
                </a:lnTo>
                <a:lnTo>
                  <a:pt x="201887" y="44636"/>
                </a:lnTo>
                <a:lnTo>
                  <a:pt x="163323" y="68257"/>
                </a:lnTo>
                <a:lnTo>
                  <a:pt x="127960" y="96149"/>
                </a:lnTo>
                <a:lnTo>
                  <a:pt x="96153" y="127955"/>
                </a:lnTo>
                <a:lnTo>
                  <a:pt x="68260" y="163318"/>
                </a:lnTo>
                <a:lnTo>
                  <a:pt x="44638" y="201881"/>
                </a:lnTo>
                <a:lnTo>
                  <a:pt x="25644" y="243288"/>
                </a:lnTo>
                <a:lnTo>
                  <a:pt x="11635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5" y="474818"/>
                </a:lnTo>
                <a:lnTo>
                  <a:pt x="25644" y="518711"/>
                </a:lnTo>
                <a:lnTo>
                  <a:pt x="44638" y="560118"/>
                </a:lnTo>
                <a:lnTo>
                  <a:pt x="68260" y="598681"/>
                </a:lnTo>
                <a:lnTo>
                  <a:pt x="96153" y="634044"/>
                </a:lnTo>
                <a:lnTo>
                  <a:pt x="127960" y="665850"/>
                </a:lnTo>
                <a:lnTo>
                  <a:pt x="163323" y="693742"/>
                </a:lnTo>
                <a:lnTo>
                  <a:pt x="201887" y="717363"/>
                </a:lnTo>
                <a:lnTo>
                  <a:pt x="243293" y="736356"/>
                </a:lnTo>
                <a:lnTo>
                  <a:pt x="287185" y="750365"/>
                </a:lnTo>
                <a:lnTo>
                  <a:pt x="333207" y="759031"/>
                </a:lnTo>
                <a:lnTo>
                  <a:pt x="380999" y="762000"/>
                </a:lnTo>
                <a:lnTo>
                  <a:pt x="428792" y="759031"/>
                </a:lnTo>
                <a:lnTo>
                  <a:pt x="474814" y="750365"/>
                </a:lnTo>
                <a:lnTo>
                  <a:pt x="518706" y="736356"/>
                </a:lnTo>
                <a:lnTo>
                  <a:pt x="560112" y="717363"/>
                </a:lnTo>
                <a:lnTo>
                  <a:pt x="598676" y="693742"/>
                </a:lnTo>
                <a:lnTo>
                  <a:pt x="634039" y="665850"/>
                </a:lnTo>
                <a:lnTo>
                  <a:pt x="665846" y="634044"/>
                </a:lnTo>
                <a:lnTo>
                  <a:pt x="693739" y="598681"/>
                </a:lnTo>
                <a:lnTo>
                  <a:pt x="717361" y="560118"/>
                </a:lnTo>
                <a:lnTo>
                  <a:pt x="736355" y="518711"/>
                </a:lnTo>
                <a:lnTo>
                  <a:pt x="750364" y="474818"/>
                </a:lnTo>
                <a:lnTo>
                  <a:pt x="759031" y="428795"/>
                </a:lnTo>
                <a:lnTo>
                  <a:pt x="761999" y="381000"/>
                </a:lnTo>
                <a:lnTo>
                  <a:pt x="759031" y="333204"/>
                </a:lnTo>
                <a:lnTo>
                  <a:pt x="750364" y="287181"/>
                </a:lnTo>
                <a:lnTo>
                  <a:pt x="736355" y="243288"/>
                </a:lnTo>
                <a:lnTo>
                  <a:pt x="717361" y="201881"/>
                </a:lnTo>
                <a:lnTo>
                  <a:pt x="693739" y="163318"/>
                </a:lnTo>
                <a:lnTo>
                  <a:pt x="665846" y="127955"/>
                </a:lnTo>
                <a:lnTo>
                  <a:pt x="634039" y="96149"/>
                </a:lnTo>
                <a:lnTo>
                  <a:pt x="598676" y="68257"/>
                </a:lnTo>
                <a:lnTo>
                  <a:pt x="560112" y="44636"/>
                </a:lnTo>
                <a:lnTo>
                  <a:pt x="518706" y="25643"/>
                </a:lnTo>
                <a:lnTo>
                  <a:pt x="474814" y="11634"/>
                </a:lnTo>
                <a:lnTo>
                  <a:pt x="428792" y="2968"/>
                </a:lnTo>
                <a:lnTo>
                  <a:pt x="380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8472" y="2289556"/>
            <a:ext cx="25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1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963" y="3540252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0"/>
                </a:moveTo>
                <a:lnTo>
                  <a:pt x="333207" y="2968"/>
                </a:lnTo>
                <a:lnTo>
                  <a:pt x="287185" y="11634"/>
                </a:lnTo>
                <a:lnTo>
                  <a:pt x="243293" y="25643"/>
                </a:lnTo>
                <a:lnTo>
                  <a:pt x="201887" y="44636"/>
                </a:lnTo>
                <a:lnTo>
                  <a:pt x="163323" y="68257"/>
                </a:lnTo>
                <a:lnTo>
                  <a:pt x="127960" y="96149"/>
                </a:lnTo>
                <a:lnTo>
                  <a:pt x="96153" y="127955"/>
                </a:lnTo>
                <a:lnTo>
                  <a:pt x="68260" y="163318"/>
                </a:lnTo>
                <a:lnTo>
                  <a:pt x="44638" y="201881"/>
                </a:lnTo>
                <a:lnTo>
                  <a:pt x="25644" y="243288"/>
                </a:lnTo>
                <a:lnTo>
                  <a:pt x="11635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5" y="474818"/>
                </a:lnTo>
                <a:lnTo>
                  <a:pt x="25644" y="518711"/>
                </a:lnTo>
                <a:lnTo>
                  <a:pt x="44638" y="560118"/>
                </a:lnTo>
                <a:lnTo>
                  <a:pt x="68260" y="598681"/>
                </a:lnTo>
                <a:lnTo>
                  <a:pt x="96153" y="634044"/>
                </a:lnTo>
                <a:lnTo>
                  <a:pt x="127960" y="665850"/>
                </a:lnTo>
                <a:lnTo>
                  <a:pt x="163323" y="693742"/>
                </a:lnTo>
                <a:lnTo>
                  <a:pt x="201887" y="717363"/>
                </a:lnTo>
                <a:lnTo>
                  <a:pt x="243293" y="736356"/>
                </a:lnTo>
                <a:lnTo>
                  <a:pt x="287185" y="750365"/>
                </a:lnTo>
                <a:lnTo>
                  <a:pt x="333207" y="759031"/>
                </a:lnTo>
                <a:lnTo>
                  <a:pt x="380999" y="762000"/>
                </a:lnTo>
                <a:lnTo>
                  <a:pt x="428792" y="759031"/>
                </a:lnTo>
                <a:lnTo>
                  <a:pt x="474814" y="750365"/>
                </a:lnTo>
                <a:lnTo>
                  <a:pt x="518706" y="736356"/>
                </a:lnTo>
                <a:lnTo>
                  <a:pt x="560112" y="717363"/>
                </a:lnTo>
                <a:lnTo>
                  <a:pt x="598676" y="693742"/>
                </a:lnTo>
                <a:lnTo>
                  <a:pt x="634039" y="665850"/>
                </a:lnTo>
                <a:lnTo>
                  <a:pt x="665846" y="634044"/>
                </a:lnTo>
                <a:lnTo>
                  <a:pt x="693739" y="598681"/>
                </a:lnTo>
                <a:lnTo>
                  <a:pt x="717361" y="560118"/>
                </a:lnTo>
                <a:lnTo>
                  <a:pt x="736355" y="518711"/>
                </a:lnTo>
                <a:lnTo>
                  <a:pt x="750364" y="474818"/>
                </a:lnTo>
                <a:lnTo>
                  <a:pt x="759031" y="428795"/>
                </a:lnTo>
                <a:lnTo>
                  <a:pt x="761999" y="381000"/>
                </a:lnTo>
                <a:lnTo>
                  <a:pt x="759031" y="333204"/>
                </a:lnTo>
                <a:lnTo>
                  <a:pt x="750364" y="287181"/>
                </a:lnTo>
                <a:lnTo>
                  <a:pt x="736355" y="243288"/>
                </a:lnTo>
                <a:lnTo>
                  <a:pt x="717361" y="201881"/>
                </a:lnTo>
                <a:lnTo>
                  <a:pt x="693739" y="163318"/>
                </a:lnTo>
                <a:lnTo>
                  <a:pt x="665846" y="127955"/>
                </a:lnTo>
                <a:lnTo>
                  <a:pt x="634039" y="96149"/>
                </a:lnTo>
                <a:lnTo>
                  <a:pt x="598676" y="68257"/>
                </a:lnTo>
                <a:lnTo>
                  <a:pt x="560112" y="44636"/>
                </a:lnTo>
                <a:lnTo>
                  <a:pt x="518706" y="25643"/>
                </a:lnTo>
                <a:lnTo>
                  <a:pt x="474814" y="11634"/>
                </a:lnTo>
                <a:lnTo>
                  <a:pt x="428792" y="2968"/>
                </a:lnTo>
                <a:lnTo>
                  <a:pt x="380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8472" y="3657853"/>
            <a:ext cx="25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2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3963" y="5334761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0"/>
                </a:moveTo>
                <a:lnTo>
                  <a:pt x="333207" y="2968"/>
                </a:lnTo>
                <a:lnTo>
                  <a:pt x="287185" y="11634"/>
                </a:lnTo>
                <a:lnTo>
                  <a:pt x="243293" y="25643"/>
                </a:lnTo>
                <a:lnTo>
                  <a:pt x="201887" y="44636"/>
                </a:lnTo>
                <a:lnTo>
                  <a:pt x="163323" y="68257"/>
                </a:lnTo>
                <a:lnTo>
                  <a:pt x="127960" y="96149"/>
                </a:lnTo>
                <a:lnTo>
                  <a:pt x="96153" y="127955"/>
                </a:lnTo>
                <a:lnTo>
                  <a:pt x="68260" y="163318"/>
                </a:lnTo>
                <a:lnTo>
                  <a:pt x="44638" y="201881"/>
                </a:lnTo>
                <a:lnTo>
                  <a:pt x="25644" y="243288"/>
                </a:lnTo>
                <a:lnTo>
                  <a:pt x="11635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5" y="474818"/>
                </a:lnTo>
                <a:lnTo>
                  <a:pt x="25644" y="518711"/>
                </a:lnTo>
                <a:lnTo>
                  <a:pt x="44638" y="560118"/>
                </a:lnTo>
                <a:lnTo>
                  <a:pt x="68260" y="598681"/>
                </a:lnTo>
                <a:lnTo>
                  <a:pt x="96153" y="634044"/>
                </a:lnTo>
                <a:lnTo>
                  <a:pt x="127960" y="665850"/>
                </a:lnTo>
                <a:lnTo>
                  <a:pt x="163323" y="693742"/>
                </a:lnTo>
                <a:lnTo>
                  <a:pt x="201887" y="717363"/>
                </a:lnTo>
                <a:lnTo>
                  <a:pt x="243293" y="736356"/>
                </a:lnTo>
                <a:lnTo>
                  <a:pt x="287185" y="750365"/>
                </a:lnTo>
                <a:lnTo>
                  <a:pt x="333207" y="759031"/>
                </a:lnTo>
                <a:lnTo>
                  <a:pt x="380999" y="762000"/>
                </a:lnTo>
                <a:lnTo>
                  <a:pt x="428792" y="759031"/>
                </a:lnTo>
                <a:lnTo>
                  <a:pt x="474814" y="750365"/>
                </a:lnTo>
                <a:lnTo>
                  <a:pt x="518706" y="736356"/>
                </a:lnTo>
                <a:lnTo>
                  <a:pt x="560112" y="717363"/>
                </a:lnTo>
                <a:lnTo>
                  <a:pt x="598676" y="693742"/>
                </a:lnTo>
                <a:lnTo>
                  <a:pt x="634039" y="665850"/>
                </a:lnTo>
                <a:lnTo>
                  <a:pt x="665846" y="634044"/>
                </a:lnTo>
                <a:lnTo>
                  <a:pt x="693739" y="598681"/>
                </a:lnTo>
                <a:lnTo>
                  <a:pt x="717361" y="560118"/>
                </a:lnTo>
                <a:lnTo>
                  <a:pt x="736355" y="518711"/>
                </a:lnTo>
                <a:lnTo>
                  <a:pt x="750364" y="474818"/>
                </a:lnTo>
                <a:lnTo>
                  <a:pt x="759031" y="428795"/>
                </a:lnTo>
                <a:lnTo>
                  <a:pt x="761999" y="381000"/>
                </a:lnTo>
                <a:lnTo>
                  <a:pt x="759031" y="333204"/>
                </a:lnTo>
                <a:lnTo>
                  <a:pt x="750364" y="287181"/>
                </a:lnTo>
                <a:lnTo>
                  <a:pt x="736355" y="243288"/>
                </a:lnTo>
                <a:lnTo>
                  <a:pt x="717361" y="201881"/>
                </a:lnTo>
                <a:lnTo>
                  <a:pt x="693739" y="163318"/>
                </a:lnTo>
                <a:lnTo>
                  <a:pt x="665846" y="127955"/>
                </a:lnTo>
                <a:lnTo>
                  <a:pt x="634039" y="96149"/>
                </a:lnTo>
                <a:lnTo>
                  <a:pt x="598676" y="68257"/>
                </a:lnTo>
                <a:lnTo>
                  <a:pt x="560112" y="44636"/>
                </a:lnTo>
                <a:lnTo>
                  <a:pt x="518706" y="25643"/>
                </a:lnTo>
                <a:lnTo>
                  <a:pt x="474814" y="11634"/>
                </a:lnTo>
                <a:lnTo>
                  <a:pt x="428792" y="2968"/>
                </a:lnTo>
                <a:lnTo>
                  <a:pt x="380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8472" y="5452617"/>
            <a:ext cx="25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15" dirty="0">
                <a:latin typeface="Tahoma" panose="020B0604030504040204"/>
                <a:cs typeface="Tahoma" panose="020B0604030504040204"/>
              </a:rPr>
              <a:t>3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28107"/>
            <a:ext cx="4359275" cy="4359275"/>
          </a:xfrm>
          <a:custGeom>
            <a:avLst/>
            <a:gdLst/>
            <a:ahLst/>
            <a:cxnLst/>
            <a:rect l="l" t="t" r="r" b="b"/>
            <a:pathLst>
              <a:path w="4359275" h="4359275">
                <a:moveTo>
                  <a:pt x="0" y="0"/>
                </a:moveTo>
                <a:lnTo>
                  <a:pt x="0" y="271907"/>
                </a:lnTo>
                <a:lnTo>
                  <a:pt x="4084065" y="4356000"/>
                </a:lnTo>
                <a:lnTo>
                  <a:pt x="4081175" y="4358890"/>
                </a:lnTo>
                <a:lnTo>
                  <a:pt x="4358892" y="4358890"/>
                </a:lnTo>
                <a:lnTo>
                  <a:pt x="0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67306" y="0"/>
            <a:ext cx="3521075" cy="3521075"/>
          </a:xfrm>
          <a:custGeom>
            <a:avLst/>
            <a:gdLst/>
            <a:ahLst/>
            <a:cxnLst/>
            <a:rect l="l" t="t" r="r" b="b"/>
            <a:pathLst>
              <a:path w="3521075" h="3521075">
                <a:moveTo>
                  <a:pt x="277749" y="0"/>
                </a:moveTo>
                <a:lnTo>
                  <a:pt x="0" y="0"/>
                </a:lnTo>
                <a:lnTo>
                  <a:pt x="3520694" y="3520694"/>
                </a:lnTo>
                <a:lnTo>
                  <a:pt x="3520694" y="3242945"/>
                </a:lnTo>
                <a:lnTo>
                  <a:pt x="277749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68239" y="3291522"/>
          <a:ext cx="7391400" cy="4941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6029"/>
                <a:gridCol w="3518535"/>
              </a:tblGrid>
              <a:tr h="823594"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SK_ID_CURR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47015" marB="0">
                    <a:solidFill>
                      <a:srgbClr val="2B499D"/>
                    </a:solidFill>
                  </a:tcPr>
                </a:tc>
                <a:tc>
                  <a:txBody>
                    <a:bodyPr/>
                    <a:lstStyle/>
                    <a:p>
                      <a:pPr marR="129540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TARGET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47015" marB="0">
                    <a:solidFill>
                      <a:srgbClr val="2B499D"/>
                    </a:solidFill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100001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5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100005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5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100013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5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100028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6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000" spc="-5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6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10" dirty="0">
                          <a:latin typeface="Verdana" panose="020B0604030504040204"/>
                          <a:cs typeface="Verdana" panose="020B0604030504040204"/>
                        </a:rPr>
                        <a:t>100038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spc="-5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470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2161" y="1722120"/>
            <a:ext cx="14347825" cy="110236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1497330" algn="l"/>
                <a:tab pos="3583940" algn="l"/>
                <a:tab pos="5235575" algn="l"/>
              </a:tabLst>
            </a:pP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17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RANDOM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FOREST</a:t>
            </a:r>
            <a:r>
              <a:rPr sz="3000" b="1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3000" b="1" spc="-10" dirty="0">
                <a:solidFill>
                  <a:srgbClr val="2B499D"/>
                </a:solidFill>
                <a:latin typeface="Tahoma" panose="020B0604030504040204"/>
                <a:cs typeface="Tahoma" panose="020B0604030504040204"/>
              </a:rPr>
              <a:t>CLASSIFIER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24130">
              <a:lnSpc>
                <a:spcPct val="100000"/>
              </a:lnSpc>
              <a:spcBef>
                <a:spcPts val="885"/>
              </a:spcBef>
            </a:pPr>
            <a:r>
              <a:rPr sz="2400" spc="165" dirty="0">
                <a:latin typeface="Verdana" panose="020B0604030504040204"/>
                <a:cs typeface="Verdana" panose="020B0604030504040204"/>
              </a:rPr>
              <a:t>Based</a:t>
            </a:r>
            <a:r>
              <a:rPr sz="24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latin typeface="Verdana" panose="020B0604030504040204"/>
                <a:cs typeface="Verdana" panose="020B0604030504040204"/>
              </a:rPr>
              <a:t>on</a:t>
            </a:r>
            <a:r>
              <a:rPr sz="24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latin typeface="Verdana" panose="020B0604030504040204"/>
                <a:cs typeface="Verdana" panose="020B0604030504040204"/>
              </a:rPr>
              <a:t>important</a:t>
            </a:r>
            <a:r>
              <a:rPr sz="2400" spc="3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latin typeface="Verdana" panose="020B0604030504040204"/>
                <a:cs typeface="Verdana" panose="020B0604030504040204"/>
              </a:rPr>
              <a:t>columns,</a:t>
            </a:r>
            <a:r>
              <a:rPr sz="24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10" dirty="0">
                <a:latin typeface="Verdana" panose="020B0604030504040204"/>
                <a:cs typeface="Verdana" panose="020B0604030504040204"/>
              </a:rPr>
              <a:t>prediction</a:t>
            </a:r>
            <a:r>
              <a:rPr sz="2400" spc="3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10" dirty="0">
                <a:latin typeface="Verdana" panose="020B0604030504040204"/>
                <a:cs typeface="Verdana" panose="020B0604030504040204"/>
              </a:rPr>
              <a:t>model</a:t>
            </a:r>
            <a:r>
              <a:rPr sz="24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latin typeface="Verdana" panose="020B0604030504040204"/>
                <a:cs typeface="Verdana" panose="020B0604030504040204"/>
              </a:rPr>
              <a:t>build</a:t>
            </a:r>
            <a:r>
              <a:rPr sz="2400" spc="3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latin typeface="Verdana" panose="020B0604030504040204"/>
                <a:cs typeface="Verdana" panose="020B0604030504040204"/>
              </a:rPr>
              <a:t>determine</a:t>
            </a:r>
            <a:r>
              <a:rPr sz="2400" spc="3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3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65" dirty="0">
                <a:latin typeface="Verdana" panose="020B0604030504040204"/>
                <a:cs typeface="Verdana" panose="020B0604030504040204"/>
              </a:rPr>
              <a:t>target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4279" y="8784335"/>
            <a:ext cx="829818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190" marR="5080" indent="-746125">
              <a:lnSpc>
                <a:spcPct val="108000"/>
              </a:lnSpc>
              <a:spcBef>
                <a:spcPts val="100"/>
              </a:spcBef>
              <a:tabLst>
                <a:tab pos="1751330" algn="l"/>
                <a:tab pos="2308860" algn="l"/>
                <a:tab pos="4270375" algn="l"/>
                <a:tab pos="7150100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3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5</a:t>
            </a:r>
            <a:r>
              <a:rPr sz="24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latin typeface="Verdana" panose="020B0604030504040204"/>
                <a:cs typeface="Verdana" panose="020B0604030504040204"/>
              </a:rPr>
              <a:t>samples</a:t>
            </a:r>
            <a:r>
              <a:rPr sz="24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90" dirty="0">
                <a:latin typeface="Verdana" panose="020B0604030504040204"/>
                <a:cs typeface="Verdana" panose="020B0604030504040204"/>
              </a:rPr>
              <a:t>above</a:t>
            </a:r>
            <a:r>
              <a:rPr sz="24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9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5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2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4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85" dirty="0">
                <a:latin typeface="Tahoma" panose="020B0604030504040204"/>
                <a:cs typeface="Tahoma" panose="020B0604030504040204"/>
              </a:rPr>
              <a:t>all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b="1" spc="125" dirty="0">
                <a:latin typeface="Tahoma" panose="020B0604030504040204"/>
                <a:cs typeface="Tahoma" panose="020B0604030504040204"/>
              </a:rPr>
              <a:t>clients </a:t>
            </a:r>
            <a:r>
              <a:rPr sz="2400" b="1" spc="180" dirty="0">
                <a:latin typeface="Tahoma" panose="020B0604030504040204"/>
                <a:cs typeface="Tahoma" panose="020B0604030504040204"/>
              </a:rPr>
              <a:t>have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b="1" spc="65" dirty="0">
                <a:latin typeface="Tahoma" panose="020B0604030504040204"/>
                <a:cs typeface="Tahoma" panose="020B0604030504040204"/>
              </a:rPr>
              <a:t>no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b="1" spc="110" dirty="0">
                <a:latin typeface="Tahoma" panose="020B0604030504040204"/>
                <a:cs typeface="Tahoma" panose="020B0604030504040204"/>
              </a:rPr>
              <a:t>difficulties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400" spc="135" dirty="0">
                <a:latin typeface="Verdana" panose="020B0604030504040204"/>
                <a:cs typeface="Verdana" panose="020B0604030504040204"/>
              </a:rPr>
              <a:t>on</a:t>
            </a:r>
            <a:r>
              <a:rPr sz="2400" spc="3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latin typeface="Verdana" panose="020B0604030504040204"/>
                <a:cs typeface="Verdana" panose="020B0604030504040204"/>
              </a:rPr>
              <a:t>repaying</a:t>
            </a:r>
            <a:r>
              <a:rPr sz="2400" spc="2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loans.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46709"/>
            <a:ext cx="10591800" cy="1216660"/>
          </a:xfrm>
          <a:custGeom>
            <a:avLst/>
            <a:gdLst/>
            <a:ahLst/>
            <a:cxnLst/>
            <a:rect l="l" t="t" r="r" b="b"/>
            <a:pathLst>
              <a:path w="10591800" h="1216660">
                <a:moveTo>
                  <a:pt x="9766173" y="0"/>
                </a:moveTo>
                <a:lnTo>
                  <a:pt x="0" y="0"/>
                </a:lnTo>
                <a:lnTo>
                  <a:pt x="0" y="1216152"/>
                </a:lnTo>
                <a:lnTo>
                  <a:pt x="9758680" y="1216152"/>
                </a:lnTo>
                <a:lnTo>
                  <a:pt x="9818191" y="1214276"/>
                </a:lnTo>
                <a:lnTo>
                  <a:pt x="9876189" y="1209748"/>
                </a:lnTo>
                <a:lnTo>
                  <a:pt x="9932586" y="1202655"/>
                </a:lnTo>
                <a:lnTo>
                  <a:pt x="9987295" y="1193083"/>
                </a:lnTo>
                <a:lnTo>
                  <a:pt x="10040227" y="1181117"/>
                </a:lnTo>
                <a:lnTo>
                  <a:pt x="10091294" y="1166844"/>
                </a:lnTo>
                <a:lnTo>
                  <a:pt x="10140409" y="1150350"/>
                </a:lnTo>
                <a:lnTo>
                  <a:pt x="10187483" y="1131721"/>
                </a:lnTo>
                <a:lnTo>
                  <a:pt x="10232428" y="1111043"/>
                </a:lnTo>
                <a:lnTo>
                  <a:pt x="10275156" y="1088402"/>
                </a:lnTo>
                <a:lnTo>
                  <a:pt x="10315580" y="1063884"/>
                </a:lnTo>
                <a:lnTo>
                  <a:pt x="10353611" y="1037576"/>
                </a:lnTo>
                <a:lnTo>
                  <a:pt x="10389162" y="1009563"/>
                </a:lnTo>
                <a:lnTo>
                  <a:pt x="10422144" y="979932"/>
                </a:lnTo>
                <a:lnTo>
                  <a:pt x="10452469" y="948769"/>
                </a:lnTo>
                <a:lnTo>
                  <a:pt x="10480050" y="916159"/>
                </a:lnTo>
                <a:lnTo>
                  <a:pt x="10504798" y="882189"/>
                </a:lnTo>
                <a:lnTo>
                  <a:pt x="10526626" y="846945"/>
                </a:lnTo>
                <a:lnTo>
                  <a:pt x="10545445" y="810514"/>
                </a:lnTo>
                <a:lnTo>
                  <a:pt x="10564475" y="762303"/>
                </a:lnTo>
                <a:lnTo>
                  <a:pt x="10579100" y="711819"/>
                </a:lnTo>
                <a:lnTo>
                  <a:pt x="10588486" y="659977"/>
                </a:lnTo>
                <a:lnTo>
                  <a:pt x="10591800" y="607695"/>
                </a:lnTo>
                <a:lnTo>
                  <a:pt x="10588900" y="556111"/>
                </a:lnTo>
                <a:lnTo>
                  <a:pt x="10580417" y="505729"/>
                </a:lnTo>
                <a:lnTo>
                  <a:pt x="10566671" y="456801"/>
                </a:lnTo>
                <a:lnTo>
                  <a:pt x="10547985" y="409575"/>
                </a:lnTo>
                <a:lnTo>
                  <a:pt x="10547096" y="408178"/>
                </a:lnTo>
                <a:lnTo>
                  <a:pt x="10547096" y="406908"/>
                </a:lnTo>
                <a:lnTo>
                  <a:pt x="10527117" y="369566"/>
                </a:lnTo>
                <a:lnTo>
                  <a:pt x="10504941" y="334604"/>
                </a:lnTo>
                <a:lnTo>
                  <a:pt x="10479901" y="300845"/>
                </a:lnTo>
                <a:lnTo>
                  <a:pt x="10452090" y="268382"/>
                </a:lnTo>
                <a:lnTo>
                  <a:pt x="10421602" y="237307"/>
                </a:lnTo>
                <a:lnTo>
                  <a:pt x="10388530" y="207714"/>
                </a:lnTo>
                <a:lnTo>
                  <a:pt x="10352969" y="179695"/>
                </a:lnTo>
                <a:lnTo>
                  <a:pt x="10315012" y="153342"/>
                </a:lnTo>
                <a:lnTo>
                  <a:pt x="10274753" y="128749"/>
                </a:lnTo>
                <a:lnTo>
                  <a:pt x="10232285" y="106008"/>
                </a:lnTo>
                <a:lnTo>
                  <a:pt x="10187703" y="85212"/>
                </a:lnTo>
                <a:lnTo>
                  <a:pt x="10141100" y="66454"/>
                </a:lnTo>
                <a:lnTo>
                  <a:pt x="10092570" y="49827"/>
                </a:lnTo>
                <a:lnTo>
                  <a:pt x="10042207" y="35423"/>
                </a:lnTo>
                <a:lnTo>
                  <a:pt x="9990104" y="23335"/>
                </a:lnTo>
                <a:lnTo>
                  <a:pt x="9936355" y="13656"/>
                </a:lnTo>
                <a:lnTo>
                  <a:pt x="9881055" y="6478"/>
                </a:lnTo>
                <a:lnTo>
                  <a:pt x="9824296" y="1895"/>
                </a:lnTo>
                <a:lnTo>
                  <a:pt x="9766173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spc="260" dirty="0"/>
              <a:t> </a:t>
            </a:r>
            <a:r>
              <a:rPr spc="-190" dirty="0"/>
              <a:t>PREDICTION</a:t>
            </a:r>
            <a:endParaRPr spc="-19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0" y="0"/>
            <a:ext cx="16078200" cy="10287000"/>
            <a:chOff x="2209800" y="0"/>
            <a:chExt cx="16078200" cy="10287000"/>
          </a:xfrm>
        </p:grpSpPr>
        <p:sp>
          <p:nvSpPr>
            <p:cNvPr id="3" name="object 3"/>
            <p:cNvSpPr/>
            <p:nvPr/>
          </p:nvSpPr>
          <p:spPr>
            <a:xfrm>
              <a:off x="14026133" y="881633"/>
              <a:ext cx="4262120" cy="8524240"/>
            </a:xfrm>
            <a:custGeom>
              <a:avLst/>
              <a:gdLst/>
              <a:ahLst/>
              <a:cxnLst/>
              <a:rect l="l" t="t" r="r" b="b"/>
              <a:pathLst>
                <a:path w="4262119" h="8524240">
                  <a:moveTo>
                    <a:pt x="4261865" y="0"/>
                  </a:moveTo>
                  <a:lnTo>
                    <a:pt x="0" y="4261866"/>
                  </a:lnTo>
                  <a:lnTo>
                    <a:pt x="4261865" y="8523778"/>
                  </a:lnTo>
                  <a:lnTo>
                    <a:pt x="4261865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530451" y="1385950"/>
              <a:ext cx="3757929" cy="7515225"/>
            </a:xfrm>
            <a:custGeom>
              <a:avLst/>
              <a:gdLst/>
              <a:ahLst/>
              <a:cxnLst/>
              <a:rect l="l" t="t" r="r" b="b"/>
              <a:pathLst>
                <a:path w="3757930" h="7515225">
                  <a:moveTo>
                    <a:pt x="3757548" y="0"/>
                  </a:moveTo>
                  <a:lnTo>
                    <a:pt x="0" y="3757549"/>
                  </a:lnTo>
                  <a:lnTo>
                    <a:pt x="3757548" y="7515155"/>
                  </a:lnTo>
                  <a:lnTo>
                    <a:pt x="3757548" y="7251514"/>
                  </a:lnTo>
                  <a:lnTo>
                    <a:pt x="260857" y="3754754"/>
                  </a:lnTo>
                  <a:lnTo>
                    <a:pt x="3757548" y="258064"/>
                  </a:lnTo>
                  <a:lnTo>
                    <a:pt x="3757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09800" y="0"/>
              <a:ext cx="15917544" cy="10287000"/>
            </a:xfrm>
            <a:custGeom>
              <a:avLst/>
              <a:gdLst/>
              <a:ahLst/>
              <a:cxnLst/>
              <a:rect l="l" t="t" r="r" b="b"/>
              <a:pathLst>
                <a:path w="15917544" h="10287000">
                  <a:moveTo>
                    <a:pt x="8926068" y="7234428"/>
                  </a:moveTo>
                  <a:lnTo>
                    <a:pt x="339090" y="7234428"/>
                  </a:lnTo>
                  <a:lnTo>
                    <a:pt x="293065" y="7237527"/>
                  </a:lnTo>
                  <a:lnTo>
                    <a:pt x="248920" y="7246544"/>
                  </a:lnTo>
                  <a:lnTo>
                    <a:pt x="207073" y="7261072"/>
                  </a:lnTo>
                  <a:lnTo>
                    <a:pt x="167919" y="7280719"/>
                  </a:lnTo>
                  <a:lnTo>
                    <a:pt x="131851" y="7305078"/>
                  </a:lnTo>
                  <a:lnTo>
                    <a:pt x="99288" y="7333729"/>
                  </a:lnTo>
                  <a:lnTo>
                    <a:pt x="70637" y="7366292"/>
                  </a:lnTo>
                  <a:lnTo>
                    <a:pt x="46278" y="7402360"/>
                  </a:lnTo>
                  <a:lnTo>
                    <a:pt x="26631" y="7441514"/>
                  </a:lnTo>
                  <a:lnTo>
                    <a:pt x="12103" y="7483361"/>
                  </a:lnTo>
                  <a:lnTo>
                    <a:pt x="3086" y="7527506"/>
                  </a:lnTo>
                  <a:lnTo>
                    <a:pt x="0" y="7573518"/>
                  </a:lnTo>
                  <a:lnTo>
                    <a:pt x="0" y="7912608"/>
                  </a:lnTo>
                  <a:lnTo>
                    <a:pt x="8586978" y="7912608"/>
                  </a:lnTo>
                  <a:lnTo>
                    <a:pt x="8632990" y="7909522"/>
                  </a:lnTo>
                  <a:lnTo>
                    <a:pt x="8677135" y="7900505"/>
                  </a:lnTo>
                  <a:lnTo>
                    <a:pt x="8718982" y="7885976"/>
                  </a:lnTo>
                  <a:lnTo>
                    <a:pt x="8758136" y="7866329"/>
                  </a:lnTo>
                  <a:lnTo>
                    <a:pt x="8794204" y="7841970"/>
                  </a:lnTo>
                  <a:lnTo>
                    <a:pt x="8826767" y="7813319"/>
                  </a:lnTo>
                  <a:lnTo>
                    <a:pt x="8855418" y="7780756"/>
                  </a:lnTo>
                  <a:lnTo>
                    <a:pt x="8879776" y="7744688"/>
                  </a:lnTo>
                  <a:lnTo>
                    <a:pt x="8899423" y="7705534"/>
                  </a:lnTo>
                  <a:lnTo>
                    <a:pt x="8913952" y="7663688"/>
                  </a:lnTo>
                  <a:lnTo>
                    <a:pt x="8922969" y="7619543"/>
                  </a:lnTo>
                  <a:lnTo>
                    <a:pt x="8926068" y="7573518"/>
                  </a:lnTo>
                  <a:lnTo>
                    <a:pt x="8926068" y="7234428"/>
                  </a:lnTo>
                  <a:close/>
                </a:path>
                <a:path w="15917544" h="10287000">
                  <a:moveTo>
                    <a:pt x="8926068" y="4779264"/>
                  </a:moveTo>
                  <a:lnTo>
                    <a:pt x="339090" y="4779264"/>
                  </a:lnTo>
                  <a:lnTo>
                    <a:pt x="293065" y="4782363"/>
                  </a:lnTo>
                  <a:lnTo>
                    <a:pt x="248920" y="4791380"/>
                  </a:lnTo>
                  <a:lnTo>
                    <a:pt x="207073" y="4805908"/>
                  </a:lnTo>
                  <a:lnTo>
                    <a:pt x="167919" y="4825555"/>
                  </a:lnTo>
                  <a:lnTo>
                    <a:pt x="131851" y="4849914"/>
                  </a:lnTo>
                  <a:lnTo>
                    <a:pt x="99288" y="4878565"/>
                  </a:lnTo>
                  <a:lnTo>
                    <a:pt x="70637" y="4911128"/>
                  </a:lnTo>
                  <a:lnTo>
                    <a:pt x="46278" y="4947196"/>
                  </a:lnTo>
                  <a:lnTo>
                    <a:pt x="26631" y="4986350"/>
                  </a:lnTo>
                  <a:lnTo>
                    <a:pt x="12103" y="5028196"/>
                  </a:lnTo>
                  <a:lnTo>
                    <a:pt x="3086" y="5072342"/>
                  </a:lnTo>
                  <a:lnTo>
                    <a:pt x="0" y="5118354"/>
                  </a:lnTo>
                  <a:lnTo>
                    <a:pt x="0" y="5457444"/>
                  </a:lnTo>
                  <a:lnTo>
                    <a:pt x="8586978" y="5457444"/>
                  </a:lnTo>
                  <a:lnTo>
                    <a:pt x="8632990" y="5454358"/>
                  </a:lnTo>
                  <a:lnTo>
                    <a:pt x="8677135" y="5445341"/>
                  </a:lnTo>
                  <a:lnTo>
                    <a:pt x="8718982" y="5430812"/>
                  </a:lnTo>
                  <a:lnTo>
                    <a:pt x="8758136" y="5411165"/>
                  </a:lnTo>
                  <a:lnTo>
                    <a:pt x="8794204" y="5386806"/>
                  </a:lnTo>
                  <a:lnTo>
                    <a:pt x="8826767" y="5358155"/>
                  </a:lnTo>
                  <a:lnTo>
                    <a:pt x="8855418" y="5325592"/>
                  </a:lnTo>
                  <a:lnTo>
                    <a:pt x="8879776" y="5289524"/>
                  </a:lnTo>
                  <a:lnTo>
                    <a:pt x="8899423" y="5250370"/>
                  </a:lnTo>
                  <a:lnTo>
                    <a:pt x="8913952" y="5208524"/>
                  </a:lnTo>
                  <a:lnTo>
                    <a:pt x="8922969" y="5164379"/>
                  </a:lnTo>
                  <a:lnTo>
                    <a:pt x="8926068" y="5118354"/>
                  </a:lnTo>
                  <a:lnTo>
                    <a:pt x="8926068" y="4779264"/>
                  </a:lnTo>
                  <a:close/>
                </a:path>
                <a:path w="15917544" h="10287000">
                  <a:moveTo>
                    <a:pt x="8926068" y="2324100"/>
                  </a:moveTo>
                  <a:lnTo>
                    <a:pt x="342900" y="2324100"/>
                  </a:lnTo>
                  <a:lnTo>
                    <a:pt x="296367" y="2327237"/>
                  </a:lnTo>
                  <a:lnTo>
                    <a:pt x="251739" y="2336355"/>
                  </a:lnTo>
                  <a:lnTo>
                    <a:pt x="209435" y="2351062"/>
                  </a:lnTo>
                  <a:lnTo>
                    <a:pt x="169837" y="2370925"/>
                  </a:lnTo>
                  <a:lnTo>
                    <a:pt x="133362" y="2395563"/>
                  </a:lnTo>
                  <a:lnTo>
                    <a:pt x="100431" y="2424544"/>
                  </a:lnTo>
                  <a:lnTo>
                    <a:pt x="71450" y="2457475"/>
                  </a:lnTo>
                  <a:lnTo>
                    <a:pt x="46812" y="2493949"/>
                  </a:lnTo>
                  <a:lnTo>
                    <a:pt x="26949" y="2533548"/>
                  </a:lnTo>
                  <a:lnTo>
                    <a:pt x="12242" y="2575852"/>
                  </a:lnTo>
                  <a:lnTo>
                    <a:pt x="3124" y="2620480"/>
                  </a:lnTo>
                  <a:lnTo>
                    <a:pt x="0" y="2667000"/>
                  </a:lnTo>
                  <a:lnTo>
                    <a:pt x="0" y="3009900"/>
                  </a:lnTo>
                  <a:lnTo>
                    <a:pt x="8583168" y="3009900"/>
                  </a:lnTo>
                  <a:lnTo>
                    <a:pt x="8629688" y="3006775"/>
                  </a:lnTo>
                  <a:lnTo>
                    <a:pt x="8674316" y="2997657"/>
                  </a:lnTo>
                  <a:lnTo>
                    <a:pt x="8716620" y="2982950"/>
                  </a:lnTo>
                  <a:lnTo>
                    <a:pt x="8756218" y="2963087"/>
                  </a:lnTo>
                  <a:lnTo>
                    <a:pt x="8792693" y="2938449"/>
                  </a:lnTo>
                  <a:lnTo>
                    <a:pt x="8825624" y="2909468"/>
                  </a:lnTo>
                  <a:lnTo>
                    <a:pt x="8854605" y="2876537"/>
                  </a:lnTo>
                  <a:lnTo>
                    <a:pt x="8879243" y="2840063"/>
                  </a:lnTo>
                  <a:lnTo>
                    <a:pt x="8899106" y="2800464"/>
                  </a:lnTo>
                  <a:lnTo>
                    <a:pt x="8913812" y="2758160"/>
                  </a:lnTo>
                  <a:lnTo>
                    <a:pt x="8922931" y="2713532"/>
                  </a:lnTo>
                  <a:lnTo>
                    <a:pt x="8926068" y="2667000"/>
                  </a:lnTo>
                  <a:lnTo>
                    <a:pt x="8926068" y="2324100"/>
                  </a:lnTo>
                  <a:close/>
                </a:path>
                <a:path w="15917544" h="10287000">
                  <a:moveTo>
                    <a:pt x="15917431" y="10287000"/>
                  </a:moveTo>
                  <a:lnTo>
                    <a:pt x="12668745" y="7038213"/>
                  </a:lnTo>
                  <a:lnTo>
                    <a:pt x="12396851" y="6766306"/>
                  </a:lnTo>
                  <a:lnTo>
                    <a:pt x="8876157" y="10287000"/>
                  </a:lnTo>
                  <a:lnTo>
                    <a:pt x="9147975" y="10287000"/>
                  </a:lnTo>
                  <a:lnTo>
                    <a:pt x="12396851" y="7038213"/>
                  </a:lnTo>
                  <a:lnTo>
                    <a:pt x="15645613" y="10287000"/>
                  </a:lnTo>
                  <a:lnTo>
                    <a:pt x="15917431" y="10287000"/>
                  </a:lnTo>
                  <a:close/>
                </a:path>
                <a:path w="15917544" h="10287000">
                  <a:moveTo>
                    <a:pt x="15917431" y="0"/>
                  </a:moveTo>
                  <a:lnTo>
                    <a:pt x="15639796" y="0"/>
                  </a:lnTo>
                  <a:lnTo>
                    <a:pt x="12396851" y="3242945"/>
                  </a:lnTo>
                  <a:lnTo>
                    <a:pt x="9153804" y="0"/>
                  </a:lnTo>
                  <a:lnTo>
                    <a:pt x="8876157" y="0"/>
                  </a:lnTo>
                  <a:lnTo>
                    <a:pt x="12396851" y="3520694"/>
                  </a:lnTo>
                  <a:lnTo>
                    <a:pt x="12674587" y="3242945"/>
                  </a:lnTo>
                  <a:lnTo>
                    <a:pt x="15917431" y="0"/>
                  </a:lnTo>
                  <a:close/>
                </a:path>
              </a:pathLst>
            </a:custGeom>
            <a:solidFill>
              <a:srgbClr val="2B4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97100" y="7365745"/>
            <a:ext cx="7140575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0545">
              <a:lnSpc>
                <a:spcPct val="100000"/>
              </a:lnSpc>
              <a:spcBef>
                <a:spcPts val="100"/>
              </a:spcBef>
              <a:tabLst>
                <a:tab pos="3395345" algn="l"/>
                <a:tab pos="5585460" algn="l"/>
              </a:tabLst>
            </a:pPr>
            <a:r>
              <a:rPr sz="2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DEEPER</a:t>
            </a:r>
            <a:r>
              <a:rPr sz="2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800" b="1" spc="5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RESEARCH</a:t>
            </a:r>
            <a:r>
              <a:rPr sz="2800" b="1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NEEDED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58000"/>
              </a:lnSpc>
              <a:spcBef>
                <a:spcPts val="1940"/>
              </a:spcBef>
              <a:tabLst>
                <a:tab pos="1666875" algn="l"/>
                <a:tab pos="2165985" algn="l"/>
                <a:tab pos="2619375" algn="l"/>
                <a:tab pos="2795270" algn="l"/>
                <a:tab pos="2887980" algn="l"/>
                <a:tab pos="3087370" algn="l"/>
                <a:tab pos="3477260" algn="l"/>
                <a:tab pos="4884420" algn="l"/>
                <a:tab pos="5093970" algn="l"/>
                <a:tab pos="6537325" algn="l"/>
              </a:tabLst>
            </a:pPr>
            <a:r>
              <a:rPr sz="2000" b="1" spc="-21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215" dirty="0">
                <a:latin typeface="Tahoma" panose="020B0604030504040204"/>
                <a:cs typeface="Tahoma" panose="020B0604030504040204"/>
              </a:rPr>
              <a:t>cu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g	o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p	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5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u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2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t </a:t>
            </a:r>
            <a:r>
              <a:rPr sz="2000" spc="-190" dirty="0">
                <a:latin typeface="Verdana" panose="020B0604030504040204"/>
                <a:cs typeface="Verdana" panose="020B0604030504040204"/>
              </a:rPr>
              <a:t>(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X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T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70" dirty="0">
                <a:latin typeface="Verdana" panose="020B0604030504040204"/>
                <a:cs typeface="Verdana" panose="020B0604030504040204"/>
              </a:rPr>
              <a:t>U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2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85" dirty="0">
                <a:latin typeface="Verdana" panose="020B0604030504040204"/>
                <a:cs typeface="Verdana" panose="020B0604030504040204"/>
              </a:rPr>
              <a:t>2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,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X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T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70" dirty="0">
                <a:latin typeface="Verdana" panose="020B0604030504040204"/>
                <a:cs typeface="Verdana" panose="020B0604030504040204"/>
              </a:rPr>
              <a:t>U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2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85" dirty="0">
                <a:latin typeface="Verdana" panose="020B0604030504040204"/>
                <a:cs typeface="Verdana" panose="020B0604030504040204"/>
              </a:rPr>
              <a:t>3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,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40" dirty="0">
                <a:latin typeface="Verdana" panose="020B0604030504040204"/>
                <a:cs typeface="Verdana" panose="020B0604030504040204"/>
              </a:rPr>
              <a:t>B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T </a:t>
            </a:r>
            <a:r>
              <a:rPr sz="2000" spc="-15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, 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70" dirty="0">
                <a:latin typeface="Verdana" panose="020B0604030504040204"/>
                <a:cs typeface="Verdana" panose="020B0604030504040204"/>
              </a:rPr>
              <a:t>U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40" dirty="0">
                <a:latin typeface="Verdana" panose="020B0604030504040204"/>
                <a:cs typeface="Verdana" panose="020B0604030504040204"/>
              </a:rPr>
              <a:t>B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,</a:t>
            </a:r>
            <a:r>
              <a:rPr sz="2000" dirty="0">
                <a:latin typeface="Verdana" panose="020B0604030504040204"/>
                <a:cs typeface="Verdana" panose="020B0604030504040204"/>
              </a:rPr>
              <a:t>		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85" dirty="0">
                <a:latin typeface="Verdana" panose="020B0604030504040204"/>
                <a:cs typeface="Verdana" panose="020B0604030504040204"/>
              </a:rPr>
              <a:t>_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85" dirty="0">
                <a:latin typeface="Verdana" panose="020B0604030504040204"/>
                <a:cs typeface="Verdana" panose="020B0604030504040204"/>
              </a:rPr>
              <a:t>G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T </a:t>
            </a:r>
            <a:r>
              <a:rPr sz="2000" spc="-1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T 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46709"/>
            <a:ext cx="10591800" cy="1216660"/>
          </a:xfrm>
          <a:custGeom>
            <a:avLst/>
            <a:gdLst/>
            <a:ahLst/>
            <a:cxnLst/>
            <a:rect l="l" t="t" r="r" b="b"/>
            <a:pathLst>
              <a:path w="10591800" h="1216660">
                <a:moveTo>
                  <a:pt x="9766173" y="0"/>
                </a:moveTo>
                <a:lnTo>
                  <a:pt x="0" y="0"/>
                </a:lnTo>
                <a:lnTo>
                  <a:pt x="0" y="1216152"/>
                </a:lnTo>
                <a:lnTo>
                  <a:pt x="9758680" y="1216152"/>
                </a:lnTo>
                <a:lnTo>
                  <a:pt x="9818191" y="1214276"/>
                </a:lnTo>
                <a:lnTo>
                  <a:pt x="9876189" y="1209748"/>
                </a:lnTo>
                <a:lnTo>
                  <a:pt x="9932586" y="1202655"/>
                </a:lnTo>
                <a:lnTo>
                  <a:pt x="9987295" y="1193083"/>
                </a:lnTo>
                <a:lnTo>
                  <a:pt x="10040227" y="1181117"/>
                </a:lnTo>
                <a:lnTo>
                  <a:pt x="10091294" y="1166844"/>
                </a:lnTo>
                <a:lnTo>
                  <a:pt x="10140409" y="1150350"/>
                </a:lnTo>
                <a:lnTo>
                  <a:pt x="10187483" y="1131721"/>
                </a:lnTo>
                <a:lnTo>
                  <a:pt x="10232428" y="1111043"/>
                </a:lnTo>
                <a:lnTo>
                  <a:pt x="10275156" y="1088402"/>
                </a:lnTo>
                <a:lnTo>
                  <a:pt x="10315580" y="1063884"/>
                </a:lnTo>
                <a:lnTo>
                  <a:pt x="10353611" y="1037576"/>
                </a:lnTo>
                <a:lnTo>
                  <a:pt x="10389162" y="1009563"/>
                </a:lnTo>
                <a:lnTo>
                  <a:pt x="10422144" y="979932"/>
                </a:lnTo>
                <a:lnTo>
                  <a:pt x="10452469" y="948769"/>
                </a:lnTo>
                <a:lnTo>
                  <a:pt x="10480050" y="916159"/>
                </a:lnTo>
                <a:lnTo>
                  <a:pt x="10504798" y="882189"/>
                </a:lnTo>
                <a:lnTo>
                  <a:pt x="10526626" y="846945"/>
                </a:lnTo>
                <a:lnTo>
                  <a:pt x="10545445" y="810514"/>
                </a:lnTo>
                <a:lnTo>
                  <a:pt x="10564475" y="762303"/>
                </a:lnTo>
                <a:lnTo>
                  <a:pt x="10579100" y="711819"/>
                </a:lnTo>
                <a:lnTo>
                  <a:pt x="10588486" y="659977"/>
                </a:lnTo>
                <a:lnTo>
                  <a:pt x="10591800" y="607695"/>
                </a:lnTo>
                <a:lnTo>
                  <a:pt x="10588900" y="556111"/>
                </a:lnTo>
                <a:lnTo>
                  <a:pt x="10580417" y="505729"/>
                </a:lnTo>
                <a:lnTo>
                  <a:pt x="10566671" y="456801"/>
                </a:lnTo>
                <a:lnTo>
                  <a:pt x="10547985" y="409575"/>
                </a:lnTo>
                <a:lnTo>
                  <a:pt x="10547096" y="408178"/>
                </a:lnTo>
                <a:lnTo>
                  <a:pt x="10547096" y="406908"/>
                </a:lnTo>
                <a:lnTo>
                  <a:pt x="10527117" y="369566"/>
                </a:lnTo>
                <a:lnTo>
                  <a:pt x="10504941" y="334604"/>
                </a:lnTo>
                <a:lnTo>
                  <a:pt x="10479901" y="300845"/>
                </a:lnTo>
                <a:lnTo>
                  <a:pt x="10452090" y="268382"/>
                </a:lnTo>
                <a:lnTo>
                  <a:pt x="10421602" y="237307"/>
                </a:lnTo>
                <a:lnTo>
                  <a:pt x="10388530" y="207714"/>
                </a:lnTo>
                <a:lnTo>
                  <a:pt x="10352969" y="179695"/>
                </a:lnTo>
                <a:lnTo>
                  <a:pt x="10315012" y="153342"/>
                </a:lnTo>
                <a:lnTo>
                  <a:pt x="10274753" y="128749"/>
                </a:lnTo>
                <a:lnTo>
                  <a:pt x="10232285" y="106008"/>
                </a:lnTo>
                <a:lnTo>
                  <a:pt x="10187703" y="85212"/>
                </a:lnTo>
                <a:lnTo>
                  <a:pt x="10141100" y="66454"/>
                </a:lnTo>
                <a:lnTo>
                  <a:pt x="10092570" y="49827"/>
                </a:lnTo>
                <a:lnTo>
                  <a:pt x="10042207" y="35423"/>
                </a:lnTo>
                <a:lnTo>
                  <a:pt x="9990104" y="23335"/>
                </a:lnTo>
                <a:lnTo>
                  <a:pt x="9936355" y="13656"/>
                </a:lnTo>
                <a:lnTo>
                  <a:pt x="9881055" y="6478"/>
                </a:lnTo>
                <a:lnTo>
                  <a:pt x="9824296" y="1895"/>
                </a:lnTo>
                <a:lnTo>
                  <a:pt x="9766173" y="0"/>
                </a:lnTo>
                <a:close/>
              </a:path>
            </a:pathLst>
          </a:custGeom>
          <a:solidFill>
            <a:srgbClr val="2B49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RECOMMENDATION</a:t>
            </a:r>
            <a:endParaRPr spc="-10" dirty="0"/>
          </a:p>
        </p:txBody>
      </p:sp>
      <p:grpSp>
        <p:nvGrpSpPr>
          <p:cNvPr id="9" name="object 9"/>
          <p:cNvGrpSpPr/>
          <p:nvPr/>
        </p:nvGrpSpPr>
        <p:grpSpPr>
          <a:xfrm>
            <a:off x="10945368" y="2212848"/>
            <a:ext cx="381000" cy="5280025"/>
            <a:chOff x="10945368" y="2212848"/>
            <a:chExt cx="381000" cy="528002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45368" y="2212848"/>
              <a:ext cx="381000" cy="381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45368" y="4690110"/>
              <a:ext cx="381000" cy="381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45368" y="7111745"/>
              <a:ext cx="381000" cy="3810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197100" y="2456179"/>
            <a:ext cx="11852910" cy="449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33065" algn="ctr">
              <a:lnSpc>
                <a:spcPct val="100000"/>
              </a:lnSpc>
              <a:spcBef>
                <a:spcPts val="100"/>
              </a:spcBef>
              <a:tabLst>
                <a:tab pos="1628775" algn="l"/>
                <a:tab pos="2071370" algn="l"/>
              </a:tabLst>
            </a:pPr>
            <a:r>
              <a:rPr sz="28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CREATE</a:t>
            </a:r>
            <a:r>
              <a:rPr sz="2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800" b="1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800" b="1" spc="23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CAMPAIGN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58000"/>
              </a:lnSpc>
              <a:spcBef>
                <a:spcPts val="950"/>
              </a:spcBef>
              <a:tabLst>
                <a:tab pos="601345" algn="l"/>
                <a:tab pos="825500" algn="l"/>
                <a:tab pos="1525270" algn="l"/>
                <a:tab pos="1731010" algn="l"/>
                <a:tab pos="1760855" algn="l"/>
                <a:tab pos="2687955" algn="l"/>
                <a:tab pos="3037205" algn="l"/>
                <a:tab pos="3392170" algn="l"/>
                <a:tab pos="3667760" algn="l"/>
                <a:tab pos="3790315" algn="l"/>
                <a:tab pos="4636770" algn="l"/>
                <a:tab pos="4912360" algn="l"/>
                <a:tab pos="5317490" algn="l"/>
                <a:tab pos="5377180" algn="l"/>
                <a:tab pos="6231255" algn="l"/>
                <a:tab pos="6695440" algn="l"/>
                <a:tab pos="7078345" algn="l"/>
                <a:tab pos="7513955" algn="l"/>
                <a:tab pos="8140700" algn="l"/>
                <a:tab pos="8226425" algn="l"/>
                <a:tab pos="9596755" algn="l"/>
                <a:tab pos="10398760" algn="l"/>
                <a:tab pos="11292840" algn="l"/>
              </a:tabLst>
            </a:pPr>
            <a:r>
              <a:rPr sz="2000" spc="-190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5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b="1" spc="190" dirty="0">
                <a:latin typeface="Tahoma" panose="020B0604030504040204"/>
                <a:cs typeface="Tahoma" panose="020B0604030504040204"/>
              </a:rPr>
              <a:t>cl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	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5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d	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3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5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5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y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	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	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355" dirty="0">
                <a:latin typeface="Tahoma" panose="020B0604030504040204"/>
                <a:cs typeface="Tahoma" panose="020B0604030504040204"/>
              </a:rPr>
              <a:t>cco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5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5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l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90" dirty="0">
                <a:latin typeface="Tahoma" panose="020B0604030504040204"/>
                <a:cs typeface="Tahoma" panose="020B0604030504040204"/>
              </a:rPr>
              <a:t>ch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4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5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	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5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2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.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cco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g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,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45" dirty="0">
                <a:latin typeface="Verdana" panose="020B0604030504040204"/>
                <a:cs typeface="Verdana" panose="020B0604030504040204"/>
              </a:rPr>
              <a:t>cu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g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R="2932430" algn="ctr">
              <a:lnSpc>
                <a:spcPct val="100000"/>
              </a:lnSpc>
              <a:tabLst>
                <a:tab pos="1789430" algn="l"/>
                <a:tab pos="5262245" algn="l"/>
              </a:tabLst>
            </a:pPr>
            <a:r>
              <a:rPr sz="2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FURTHER</a:t>
            </a:r>
            <a:r>
              <a:rPr sz="2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800" b="1" spc="8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CONSIDERATION</a:t>
            </a:r>
            <a:r>
              <a:rPr sz="2800" b="1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NEEDED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  <a:tabLst>
                <a:tab pos="600075" algn="l"/>
                <a:tab pos="1744345" algn="l"/>
                <a:tab pos="2511425" algn="l"/>
                <a:tab pos="4572635" algn="l"/>
                <a:tab pos="5284470" algn="l"/>
                <a:tab pos="6896100" algn="l"/>
                <a:tab pos="7898130" algn="l"/>
              </a:tabLst>
            </a:pPr>
            <a:r>
              <a:rPr sz="2000" spc="-190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5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195" dirty="0">
                <a:latin typeface="Verdana" panose="020B0604030504040204"/>
                <a:cs typeface="Verdana" panose="020B0604030504040204"/>
              </a:rPr>
              <a:t>cl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2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latin typeface="Verdana" panose="020B0604030504040204"/>
                <a:cs typeface="Verdana" panose="020B0604030504040204"/>
              </a:rPr>
              <a:t>	w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5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d	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d	</a:t>
            </a:r>
            <a:r>
              <a:rPr sz="2000" b="1" spc="-4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10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2998470">
              <a:lnSpc>
                <a:spcPts val="3800"/>
              </a:lnSpc>
              <a:spcBef>
                <a:spcPts val="160"/>
              </a:spcBef>
              <a:tabLst>
                <a:tab pos="1396365" algn="l"/>
                <a:tab pos="1579245" algn="l"/>
                <a:tab pos="2499360" algn="l"/>
                <a:tab pos="3301365" algn="l"/>
                <a:tab pos="3936365" algn="l"/>
                <a:tab pos="4841875" algn="l"/>
                <a:tab pos="5757545" algn="l"/>
                <a:tab pos="6193155" algn="l"/>
                <a:tab pos="6714490" algn="l"/>
                <a:tab pos="7536180" algn="l"/>
                <a:tab pos="7971790" algn="l"/>
              </a:tabLst>
            </a:pP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10" dirty="0">
                <a:latin typeface="Verdana" panose="020B0604030504040204"/>
                <a:cs typeface="Verdana" panose="020B0604030504040204"/>
              </a:rPr>
              <a:t>co</a:t>
            </a:r>
            <a:r>
              <a:rPr sz="2000" spc="-3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.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65" dirty="0">
                <a:latin typeface="Verdana" panose="020B0604030504040204"/>
                <a:cs typeface="Verdana" panose="020B0604030504040204"/>
              </a:rPr>
              <a:t>W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8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latin typeface="Verdana" panose="020B0604030504040204"/>
                <a:cs typeface="Verdana" panose="020B0604030504040204"/>
              </a:rPr>
              <a:t>k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b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b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y </a:t>
            </a:r>
            <a:r>
              <a:rPr sz="200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g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4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7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4923" y="3313938"/>
            <a:ext cx="1135380" cy="5883910"/>
            <a:chOff x="534923" y="3313938"/>
            <a:chExt cx="1135380" cy="588391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49" y="3313938"/>
              <a:ext cx="1003553" cy="100355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338" y="5815678"/>
              <a:ext cx="929614" cy="9462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923" y="8222741"/>
              <a:ext cx="973836" cy="974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4821</Words>
  <Application>WPS Spreadsheets</Application>
  <PresentationFormat>On-screen Show (4:3)</PresentationFormat>
  <Paragraphs>237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Tahoma</vt:lpstr>
      <vt:lpstr>Arial Black</vt:lpstr>
      <vt:lpstr>Verdana</vt:lpstr>
      <vt:lpstr>Arial MT</vt:lpstr>
      <vt:lpstr>Helvetica Neue</vt:lpstr>
      <vt:lpstr>Times New Roman</vt:lpstr>
      <vt:lpstr>Microsoft YaHei</vt:lpstr>
      <vt:lpstr>汉仪旗黑</vt:lpstr>
      <vt:lpstr>Arial Unicode MS</vt:lpstr>
      <vt:lpstr>Calibri</vt:lpstr>
      <vt:lpstr>宋体-简</vt:lpstr>
      <vt:lpstr>Gear Drives</vt:lpstr>
      <vt:lpstr>HOME CREDIT SCORECARD MODEL</vt:lpstr>
      <vt:lpstr>PROJECT BACKGROUND</vt:lpstr>
      <vt:lpstr>WORKING FLOW</vt:lpstr>
      <vt:lpstr>BUSINESS INSIGHT</vt:lpstr>
      <vt:lpstr>BUSINESS INSIGHT</vt:lpstr>
      <vt:lpstr>MACHINE LEARNING MODELLING</vt:lpstr>
      <vt:lpstr>FEATURES IMPORTANCE PLOT</vt:lpstr>
      <vt:lpstr>MODEL PREDICTION</vt:lpstr>
      <vt:lpstr>RECOMMENDATION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SCORECARD MODEL</dc:title>
  <dc:creator/>
  <cp:lastModifiedBy>airmac</cp:lastModifiedBy>
  <cp:revision>2</cp:revision>
  <dcterms:created xsi:type="dcterms:W3CDTF">2024-03-26T06:26:49Z</dcterms:created>
  <dcterms:modified xsi:type="dcterms:W3CDTF">2024-03-26T06:26:49Z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2024-03-26T07:00:00Z</vt:filetime>
  </property>
  <property fmtid="{D5CDD505-2E9C-101B-9397-08002B2CF9AE}" pid="3" name="Producer">
    <vt:lpwstr>iLovePDF</vt:lpwstr>
  </property>
  <property fmtid="{D5CDD505-2E9C-101B-9397-08002B2CF9AE}" pid="4" name="KSOProductBuildVer">
    <vt:lpwstr>1033-5.7.0.8090</vt:lpwstr>
  </property>
</Properties>
</file>