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</p:sldIdLst>
  <p:sldSz cx="9906000" cy="6858000" type="A4"/>
  <p:notesSz cx="9906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54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4697" y="802300"/>
            <a:ext cx="5998040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4697" y="3531206"/>
            <a:ext cx="5998040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4697" y="329309"/>
            <a:ext cx="3254798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4262" y="798973"/>
            <a:ext cx="868839" cy="503578"/>
          </a:xfrm>
        </p:spPr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2509557" y="798974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1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485994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42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4531" y="881269"/>
            <a:ext cx="1194946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3365" y="881269"/>
            <a:ext cx="5643271" cy="4577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494530" y="719273"/>
            <a:ext cx="1188207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7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485994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35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363" y="1756130"/>
            <a:ext cx="5985504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364" y="3806197"/>
            <a:ext cx="5985504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485994" y="798974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62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365" y="804891"/>
            <a:ext cx="701937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3363" y="2013936"/>
            <a:ext cx="333633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405" y="2013937"/>
            <a:ext cx="3336331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485994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9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364" y="804165"/>
            <a:ext cx="701937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364" y="2019551"/>
            <a:ext cx="33363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3364" y="2824271"/>
            <a:ext cx="33363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6404" y="2023005"/>
            <a:ext cx="333633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6404" y="2821491"/>
            <a:ext cx="333633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85994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29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94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2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551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303" y="798973"/>
            <a:ext cx="2523771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544" y="798974"/>
            <a:ext cx="4147193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3364" y="3205493"/>
            <a:ext cx="252524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485994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6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412876" y="482172"/>
            <a:ext cx="3804003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218" y="1129513"/>
            <a:ext cx="341562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10139" y="1122544"/>
            <a:ext cx="242124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3363" y="3145992"/>
            <a:ext cx="3410729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63363" y="5469858"/>
            <a:ext cx="3416478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64274" y="318642"/>
            <a:ext cx="3415567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85994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12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906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906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63365" y="804521"/>
            <a:ext cx="7019373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365" y="2015734"/>
            <a:ext cx="701937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7087" y="330370"/>
            <a:ext cx="2565650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3364" y="329309"/>
            <a:ext cx="42705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369" y="798973"/>
            <a:ext cx="86205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906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15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2752" y="1158239"/>
            <a:ext cx="5400040" cy="1323340"/>
          </a:xfrm>
          <a:custGeom>
            <a:avLst/>
            <a:gdLst/>
            <a:ahLst/>
            <a:cxnLst/>
            <a:rect l="l" t="t" r="r" b="b"/>
            <a:pathLst>
              <a:path w="5400040" h="1323339">
                <a:moveTo>
                  <a:pt x="5399532" y="0"/>
                </a:moveTo>
                <a:lnTo>
                  <a:pt x="0" y="0"/>
                </a:lnTo>
                <a:lnTo>
                  <a:pt x="0" y="1322831"/>
                </a:lnTo>
                <a:lnTo>
                  <a:pt x="5399532" y="1322831"/>
                </a:lnTo>
                <a:lnTo>
                  <a:pt x="53995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2395" y="702880"/>
            <a:ext cx="22771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0000"/>
                </a:solidFill>
                <a:latin typeface="Tahoma"/>
                <a:cs typeface="Tahoma"/>
              </a:rPr>
              <a:t>Business </a:t>
            </a:r>
            <a:r>
              <a:rPr sz="28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FF0000"/>
                </a:solidFill>
                <a:latin typeface="Tahoma"/>
                <a:cs typeface="Tahoma"/>
              </a:rPr>
              <a:t>Un</a:t>
            </a:r>
            <a:r>
              <a:rPr sz="2800" spc="3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800" spc="-40" dirty="0">
                <a:solidFill>
                  <a:srgbClr val="FF0000"/>
                </a:solidFill>
                <a:latin typeface="Tahoma"/>
                <a:cs typeface="Tahoma"/>
              </a:rPr>
              <a:t>erstanding</a:t>
            </a:r>
            <a:endParaRPr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2752" y="1158239"/>
            <a:ext cx="5400040" cy="1323340"/>
          </a:xfrm>
          <a:prstGeom prst="rect">
            <a:avLst/>
          </a:prstGeom>
          <a:ln w="12700">
            <a:solidFill>
              <a:srgbClr val="FFC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63525" marR="288925" indent="-17272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64160" algn="l"/>
              </a:tabLst>
            </a:pP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Cíedit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íisk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known</a:t>
            </a:r>
            <a:r>
              <a:rPr sz="16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íisk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30" dirty="0">
                <a:solidFill>
                  <a:srgbClr val="202020"/>
                </a:solidFill>
                <a:latin typeface="Roboto"/>
                <a:cs typeface="Roboto"/>
              </a:rPr>
              <a:t>boííoweí's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failuíe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íepay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loan</a:t>
            </a:r>
            <a:endParaRPr sz="1600" dirty="0">
              <a:latin typeface="Roboto"/>
              <a:cs typeface="Roboto"/>
            </a:endParaRPr>
          </a:p>
          <a:p>
            <a:pPr marL="263525" indent="-173355">
              <a:lnSpc>
                <a:spcPct val="100000"/>
              </a:lnSpc>
              <a:buFont typeface="Arial MT"/>
              <a:buChar char="•"/>
              <a:tabLst>
                <a:tab pos="264160" algn="l"/>
              </a:tabLst>
            </a:pP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Assessing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30" dirty="0">
                <a:solidFill>
                  <a:srgbClr val="202020"/>
                </a:solidFill>
                <a:latin typeface="Roboto"/>
                <a:cs typeface="Roboto"/>
              </a:rPr>
              <a:t>boííoweí's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íisk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íepay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loan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cíucial</a:t>
            </a:r>
            <a:endParaRPr sz="1600" dirty="0">
              <a:latin typeface="Roboto"/>
              <a:cs typeface="Roboto"/>
            </a:endParaRPr>
          </a:p>
          <a:p>
            <a:pPr marL="263525">
              <a:lnSpc>
                <a:spcPct val="100000"/>
              </a:lnSpc>
            </a:pP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thing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cíedit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íisk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assessment</a:t>
            </a:r>
            <a:endParaRPr sz="1600" dirty="0">
              <a:latin typeface="Roboto"/>
              <a:cs typeface="Roboto"/>
            </a:endParaRPr>
          </a:p>
          <a:p>
            <a:pPr marL="263525" indent="-1733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64160" algn="l"/>
              </a:tabLst>
            </a:pP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use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machine</a:t>
            </a:r>
            <a:r>
              <a:rPr sz="16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leaíning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automate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píocess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095" y="2550160"/>
            <a:ext cx="15113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0000"/>
                </a:solidFill>
                <a:latin typeface="Tahoma"/>
                <a:cs typeface="Tahoma"/>
              </a:rPr>
              <a:t>Analytical </a:t>
            </a:r>
            <a:r>
              <a:rPr sz="2800" spc="-8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ahoma"/>
                <a:cs typeface="Tahoma"/>
              </a:rPr>
              <a:t>Approach</a:t>
            </a:r>
            <a:endParaRPr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91382" y="2542158"/>
            <a:ext cx="2464435" cy="1076325"/>
          </a:xfrm>
          <a:custGeom>
            <a:avLst/>
            <a:gdLst/>
            <a:ahLst/>
            <a:cxnLst/>
            <a:rect l="l" t="t" r="r" b="b"/>
            <a:pathLst>
              <a:path w="2464435" h="1076325">
                <a:moveTo>
                  <a:pt x="2464308" y="0"/>
                </a:moveTo>
                <a:lnTo>
                  <a:pt x="0" y="0"/>
                </a:lnTo>
                <a:lnTo>
                  <a:pt x="0" y="1075943"/>
                </a:lnTo>
                <a:lnTo>
                  <a:pt x="2464308" y="1075943"/>
                </a:lnTo>
                <a:lnTo>
                  <a:pt x="24643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4554" y="3967573"/>
            <a:ext cx="29787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sz="280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Tahoma"/>
                <a:cs typeface="Tahoma"/>
              </a:rPr>
              <a:t>Requirements </a:t>
            </a:r>
            <a:r>
              <a:rPr sz="2800" spc="-8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FF0000"/>
                </a:solidFill>
                <a:latin typeface="Tahoma"/>
                <a:cs typeface="Tahoma"/>
              </a:rPr>
              <a:t>&amp;</a:t>
            </a:r>
            <a:r>
              <a:rPr sz="2800" spc="-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Tahoma"/>
                <a:cs typeface="Tahoma"/>
              </a:rPr>
              <a:t>Collection</a:t>
            </a:r>
            <a:endParaRPr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91383" y="2517367"/>
            <a:ext cx="2464435" cy="1076325"/>
          </a:xfrm>
          <a:prstGeom prst="rect">
            <a:avLst/>
          </a:prstGeom>
          <a:ln w="12700">
            <a:solidFill>
              <a:srgbClr val="FFC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8460" indent="-2870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Descíiptive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analysis</a:t>
            </a:r>
            <a:endParaRPr sz="1600" dirty="0">
              <a:latin typeface="Roboto"/>
              <a:cs typeface="Roboto"/>
            </a:endParaRPr>
          </a:p>
          <a:p>
            <a:pPr marL="37846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Gíaph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analysis</a:t>
            </a:r>
            <a:endParaRPr sz="1600" dirty="0">
              <a:latin typeface="Roboto"/>
              <a:cs typeface="Roboto"/>
            </a:endParaRPr>
          </a:p>
          <a:p>
            <a:pPr marL="378460" marR="241935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Píedictive</a:t>
            </a:r>
            <a:r>
              <a:rPr sz="1600" spc="-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modelling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(classification)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79505" y="3959821"/>
            <a:ext cx="3607435" cy="1077595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78460" marR="328295" indent="-28702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I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íequiíed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dataset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customeí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loan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4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financial</a:t>
            </a:r>
            <a:r>
              <a:rPr sz="1600" spc="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company</a:t>
            </a:r>
            <a:endParaRPr sz="1600" dirty="0">
              <a:latin typeface="Roboto"/>
              <a:cs typeface="Roboto"/>
            </a:endParaRPr>
          </a:p>
          <a:p>
            <a:pPr marL="378460" marR="356235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170" dirty="0">
                <a:solidFill>
                  <a:srgbClr val="202020"/>
                </a:solidFill>
                <a:latin typeface="Roboto"/>
                <a:cs typeface="Roboto"/>
              </a:rPr>
              <a:t>ľhe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dataset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collected </a:t>
            </a:r>
            <a:r>
              <a:rPr sz="1600" spc="-35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ID/X </a:t>
            </a:r>
            <a:r>
              <a:rPr sz="1600" spc="-3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Paítneís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4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company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93071" y="56768"/>
            <a:ext cx="231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12384" y="5701080"/>
            <a:ext cx="22758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Data </a:t>
            </a:r>
            <a:r>
              <a:rPr sz="28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800" spc="7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2800" spc="-2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spc="-35" dirty="0">
                <a:solidFill>
                  <a:srgbClr val="FF0000"/>
                </a:solidFill>
                <a:latin typeface="Tahoma"/>
                <a:cs typeface="Tahoma"/>
              </a:rPr>
              <a:t>stan</a:t>
            </a:r>
            <a:r>
              <a:rPr sz="2800" spc="-55" dirty="0">
                <a:solidFill>
                  <a:srgbClr val="FF0000"/>
                </a:solidFill>
                <a:latin typeface="Tahoma"/>
                <a:cs typeface="Tahoma"/>
              </a:rPr>
              <a:t>ding</a:t>
            </a:r>
            <a:endParaRPr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0" y="5585459"/>
            <a:ext cx="2845435" cy="1272540"/>
          </a:xfrm>
          <a:custGeom>
            <a:avLst/>
            <a:gdLst/>
            <a:ahLst/>
            <a:cxnLst/>
            <a:rect l="l" t="t" r="r" b="b"/>
            <a:pathLst>
              <a:path w="2845435" h="1272540">
                <a:moveTo>
                  <a:pt x="2845308" y="1272538"/>
                </a:moveTo>
                <a:lnTo>
                  <a:pt x="2845308" y="0"/>
                </a:lnTo>
                <a:lnTo>
                  <a:pt x="0" y="0"/>
                </a:lnTo>
                <a:lnTo>
                  <a:pt x="0" y="1272538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8739" y="5610250"/>
            <a:ext cx="25622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114" dirty="0">
                <a:solidFill>
                  <a:srgbClr val="202020"/>
                </a:solidFill>
                <a:latin typeface="Roboto"/>
                <a:cs typeface="Roboto"/>
              </a:rPr>
              <a:t>ľhis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dataset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endParaRPr sz="1600">
              <a:latin typeface="Roboto"/>
              <a:cs typeface="Roboto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74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columns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/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featuíes</a:t>
            </a:r>
            <a:endParaRPr sz="1600">
              <a:latin typeface="Roboto"/>
              <a:cs typeface="Roboto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Consists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52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numeíical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&amp;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22 </a:t>
            </a: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non-numeíical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featuíes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14472" y="5611367"/>
            <a:ext cx="2420620" cy="1077595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79095" marR="256540" indent="-2870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Many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featuíes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have </a:t>
            </a:r>
            <a:r>
              <a:rPr sz="1600" spc="-3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missing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endParaRPr sz="1600">
              <a:latin typeface="Roboto"/>
              <a:cs typeface="Roboto"/>
            </a:endParaRPr>
          </a:p>
          <a:p>
            <a:pPr marL="379095" indent="-287655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600" spc="130" dirty="0">
                <a:solidFill>
                  <a:srgbClr val="202020"/>
                </a:solidFill>
                <a:latin typeface="Roboto"/>
                <a:cs typeface="Roboto"/>
              </a:rPr>
              <a:t>ľheíe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4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17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null</a:t>
            </a:r>
            <a:endParaRPr sz="1600">
              <a:latin typeface="Roboto"/>
              <a:cs typeface="Roboto"/>
            </a:endParaRPr>
          </a:p>
          <a:p>
            <a:pPr marL="379095">
              <a:lnSpc>
                <a:spcPct val="100000"/>
              </a:lnSpc>
            </a:pP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featuíes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-3748" y="19242"/>
            <a:ext cx="1524000" cy="978153"/>
            <a:chOff x="7786116" y="112776"/>
            <a:chExt cx="1104900" cy="866140"/>
          </a:xfrm>
        </p:grpSpPr>
        <p:pic>
          <p:nvPicPr>
            <p:cNvPr id="75" name="object 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6497" y="112776"/>
              <a:ext cx="866775" cy="31487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6116" y="512064"/>
              <a:ext cx="1104900" cy="4663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57501" y="1369009"/>
            <a:ext cx="180276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Data </a:t>
            </a:r>
            <a:r>
              <a:rPr sz="28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ahoma"/>
                <a:cs typeface="Tahoma"/>
              </a:rPr>
              <a:t>Prep</a:t>
            </a:r>
            <a:r>
              <a:rPr sz="2800" spc="-1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spc="-20" dirty="0">
                <a:solidFill>
                  <a:srgbClr val="FF0000"/>
                </a:solidFill>
                <a:latin typeface="Tahoma"/>
                <a:cs typeface="Tahoma"/>
              </a:rPr>
              <a:t>ration</a:t>
            </a:r>
            <a:endParaRPr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39411" y="1143000"/>
            <a:ext cx="2840990" cy="1324610"/>
          </a:xfrm>
          <a:custGeom>
            <a:avLst/>
            <a:gdLst/>
            <a:ahLst/>
            <a:cxnLst/>
            <a:rect l="l" t="t" r="r" b="b"/>
            <a:pathLst>
              <a:path w="2840990" h="1324610">
                <a:moveTo>
                  <a:pt x="0" y="1324355"/>
                </a:moveTo>
                <a:lnTo>
                  <a:pt x="2840736" y="1324355"/>
                </a:lnTo>
                <a:lnTo>
                  <a:pt x="2840736" y="0"/>
                </a:lnTo>
                <a:lnTo>
                  <a:pt x="0" y="0"/>
                </a:lnTo>
                <a:lnTo>
                  <a:pt x="0" y="1324355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5761" y="1167765"/>
            <a:ext cx="28428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7175" marR="304800" indent="-1727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57810" algn="l"/>
              </a:tabLst>
            </a:pP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Missing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Value: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Removing </a:t>
            </a:r>
            <a:r>
              <a:rPr sz="1600" spc="-3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Imputing</a:t>
            </a:r>
            <a:endParaRPr sz="1600">
              <a:latin typeface="Roboto"/>
              <a:cs typeface="Roboto"/>
            </a:endParaRPr>
          </a:p>
          <a:p>
            <a:pPr marL="257175" marR="117475" indent="-172720">
              <a:lnSpc>
                <a:spcPct val="100000"/>
              </a:lnSpc>
              <a:buFont typeface="Arial MT"/>
              <a:buChar char="•"/>
              <a:tabLst>
                <a:tab pos="257810" algn="l"/>
              </a:tabLst>
            </a:pP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Featuíe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Engineeíing: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Categoíical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Encoding,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Log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75" dirty="0">
                <a:solidFill>
                  <a:srgbClr val="202020"/>
                </a:solidFill>
                <a:latin typeface="Roboto"/>
                <a:cs typeface="Roboto"/>
              </a:rPr>
              <a:t>ľíansfoím,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Standaídization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132" y="372844"/>
            <a:ext cx="5786120" cy="64633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190" dirty="0"/>
              <a:t>CREDIT</a:t>
            </a:r>
            <a:r>
              <a:rPr spc="-215" dirty="0"/>
              <a:t> </a:t>
            </a:r>
            <a:r>
              <a:rPr spc="-310" dirty="0"/>
              <a:t>RISK</a:t>
            </a:r>
            <a:r>
              <a:rPr spc="-204" dirty="0"/>
              <a:t> </a:t>
            </a:r>
            <a:r>
              <a:rPr spc="-215" dirty="0"/>
              <a:t>ASSES</a:t>
            </a:r>
            <a:r>
              <a:rPr spc="-225" dirty="0"/>
              <a:t>S</a:t>
            </a:r>
            <a:r>
              <a:rPr spc="20" dirty="0"/>
              <a:t>ME</a:t>
            </a:r>
            <a:r>
              <a:rPr spc="10" dirty="0"/>
              <a:t>N</a:t>
            </a:r>
            <a:r>
              <a:rPr spc="-30" dirty="0"/>
              <a:t>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35522" y="2616149"/>
            <a:ext cx="179133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Tahoma"/>
                <a:cs typeface="Tahoma"/>
              </a:rPr>
              <a:t>Explorato</a:t>
            </a:r>
            <a:r>
              <a:rPr sz="2800" spc="-2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spc="5" dirty="0">
                <a:solidFill>
                  <a:srgbClr val="FF0000"/>
                </a:solidFill>
                <a:latin typeface="Tahoma"/>
                <a:cs typeface="Tahoma"/>
              </a:rPr>
              <a:t>y  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Data </a:t>
            </a:r>
            <a:r>
              <a:rPr sz="28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ahoma"/>
                <a:cs typeface="Tahoma"/>
              </a:rPr>
              <a:t>Analysis</a:t>
            </a:r>
            <a:endParaRPr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78966" y="2636266"/>
            <a:ext cx="4092575" cy="1336040"/>
            <a:chOff x="1378966" y="2636266"/>
            <a:chExt cx="4092575" cy="1336040"/>
          </a:xfrm>
        </p:grpSpPr>
        <p:sp>
          <p:nvSpPr>
            <p:cNvPr id="14" name="object 14"/>
            <p:cNvSpPr/>
            <p:nvPr/>
          </p:nvSpPr>
          <p:spPr>
            <a:xfrm>
              <a:off x="1385316" y="2642616"/>
              <a:ext cx="4079875" cy="1323340"/>
            </a:xfrm>
            <a:custGeom>
              <a:avLst/>
              <a:gdLst/>
              <a:ahLst/>
              <a:cxnLst/>
              <a:rect l="l" t="t" r="r" b="b"/>
              <a:pathLst>
                <a:path w="4079875" h="1323339">
                  <a:moveTo>
                    <a:pt x="4079748" y="0"/>
                  </a:moveTo>
                  <a:lnTo>
                    <a:pt x="0" y="0"/>
                  </a:lnTo>
                  <a:lnTo>
                    <a:pt x="0" y="1322831"/>
                  </a:lnTo>
                  <a:lnTo>
                    <a:pt x="4079748" y="1322831"/>
                  </a:lnTo>
                  <a:lnTo>
                    <a:pt x="40797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5316" y="2642616"/>
              <a:ext cx="4079875" cy="1323340"/>
            </a:xfrm>
            <a:custGeom>
              <a:avLst/>
              <a:gdLst/>
              <a:ahLst/>
              <a:cxnLst/>
              <a:rect l="l" t="t" r="r" b="b"/>
              <a:pathLst>
                <a:path w="4079875" h="1323339">
                  <a:moveTo>
                    <a:pt x="0" y="1322831"/>
                  </a:moveTo>
                  <a:lnTo>
                    <a:pt x="4079748" y="1322831"/>
                  </a:lnTo>
                  <a:lnTo>
                    <a:pt x="4079748" y="0"/>
                  </a:lnTo>
                  <a:lnTo>
                    <a:pt x="0" y="0"/>
                  </a:lnTo>
                  <a:lnTo>
                    <a:pt x="0" y="1322831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64944" y="2667126"/>
            <a:ext cx="38671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Good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Loan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(1)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Fully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Paid,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Does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endParaRPr sz="1600">
              <a:latin typeface="Roboto"/>
              <a:cs typeface="Roboto"/>
            </a:endParaRPr>
          </a:p>
          <a:p>
            <a:pPr marL="299085">
              <a:lnSpc>
                <a:spcPct val="100000"/>
              </a:lnSpc>
            </a:pP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meet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the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cíedit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policy.</a:t>
            </a:r>
            <a:r>
              <a:rPr sz="16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Status:Fully</a:t>
            </a:r>
            <a:r>
              <a:rPr sz="16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Paid</a:t>
            </a:r>
            <a:endParaRPr sz="1600">
              <a:latin typeface="Roboto"/>
              <a:cs typeface="Roboto"/>
            </a:endParaRPr>
          </a:p>
          <a:p>
            <a:pPr marL="299085" marR="1212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Bad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Loan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(0)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Chaíged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Off,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Does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meet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the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cíedit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policy.</a:t>
            </a:r>
            <a:r>
              <a:rPr sz="16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Status:Chaíged </a:t>
            </a:r>
            <a:r>
              <a:rPr sz="1600" spc="-3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Off,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Default,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Late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Roboto"/>
                <a:cs typeface="Roboto"/>
              </a:rPr>
              <a:t>(31-120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days)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93071" y="56768"/>
            <a:ext cx="231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00976" y="1175385"/>
            <a:ext cx="24466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 marR="591820" indent="-17272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73685" algn="l"/>
              </a:tabLst>
            </a:pP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Featuíe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Selection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using 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Coííelation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Analysis</a:t>
            </a:r>
            <a:endParaRPr sz="1600">
              <a:latin typeface="Roboto"/>
              <a:cs typeface="Roboto"/>
            </a:endParaRPr>
          </a:p>
          <a:p>
            <a:pPr marL="273050" marR="540385" indent="-1727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73685" algn="l"/>
              </a:tabLst>
            </a:pP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Removing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outlieís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using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IQR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Method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1497" y="4256989"/>
            <a:ext cx="18021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0000"/>
                </a:solidFill>
                <a:latin typeface="Tahoma"/>
                <a:cs typeface="Tahoma"/>
              </a:rPr>
              <a:t>What</a:t>
            </a:r>
            <a:r>
              <a:rPr sz="1800" spc="-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Tahoma"/>
                <a:cs typeface="Tahoma"/>
              </a:rPr>
              <a:t>are</a:t>
            </a:r>
            <a:r>
              <a:rPr sz="18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endParaRPr sz="18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12700" marR="5080" indent="14160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employee </a:t>
            </a: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titles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8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our</a:t>
            </a:r>
            <a:r>
              <a:rPr sz="18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borrowers?</a:t>
            </a:r>
            <a:endParaRPr sz="1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-5983" y="3990466"/>
            <a:ext cx="9838943" cy="2837688"/>
            <a:chOff x="0" y="4020310"/>
            <a:chExt cx="9838943" cy="2837688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02351"/>
              <a:ext cx="3054095" cy="175564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2615" y="4020310"/>
              <a:ext cx="3386328" cy="274777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6659" y="5105400"/>
              <a:ext cx="2210561" cy="1148397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8047990" y="5259146"/>
            <a:ext cx="164401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FF0000"/>
                </a:solidFill>
                <a:latin typeface="Tahoma"/>
                <a:cs typeface="Tahoma"/>
              </a:rPr>
              <a:t>Why</a:t>
            </a:r>
            <a:r>
              <a:rPr sz="1800" spc="-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0000"/>
                </a:solidFill>
                <a:latin typeface="Tahoma"/>
                <a:cs typeface="Tahoma"/>
              </a:rPr>
              <a:t>do</a:t>
            </a:r>
            <a:endParaRPr sz="18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our </a:t>
            </a:r>
            <a:r>
              <a:rPr sz="1800" spc="5" dirty="0">
                <a:solidFill>
                  <a:srgbClr val="FF0000"/>
                </a:solidFill>
                <a:latin typeface="Tahoma"/>
                <a:cs typeface="Tahoma"/>
              </a:rPr>
              <a:t>borrower </a:t>
            </a:r>
            <a:r>
              <a:rPr sz="18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Tahoma"/>
                <a:cs typeface="Tahoma"/>
              </a:rPr>
              <a:t>take</a:t>
            </a:r>
            <a:r>
              <a:rPr sz="1800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credit</a:t>
            </a:r>
            <a:r>
              <a:rPr sz="1800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Tahoma"/>
                <a:cs typeface="Tahoma"/>
              </a:rPr>
              <a:t>loan?</a:t>
            </a:r>
            <a:endParaRPr sz="1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12592" y="4034028"/>
            <a:ext cx="3081655" cy="952183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455930" marR="143510" indent="-306705">
              <a:lnSpc>
                <a:spcPct val="100000"/>
              </a:lnSpc>
              <a:spcBef>
                <a:spcPts val="944"/>
              </a:spcBef>
            </a:pPr>
            <a:r>
              <a:rPr sz="1800" spc="70" dirty="0">
                <a:solidFill>
                  <a:srgbClr val="FF0000"/>
                </a:solidFill>
                <a:latin typeface="Tahoma"/>
                <a:cs typeface="Tahoma"/>
              </a:rPr>
              <a:t>How</a:t>
            </a:r>
            <a:r>
              <a:rPr sz="1800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about</a:t>
            </a:r>
            <a:r>
              <a:rPr sz="18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Tahoma"/>
                <a:cs typeface="Tahoma"/>
              </a:rPr>
              <a:t>classifying</a:t>
            </a:r>
            <a:r>
              <a:rPr sz="18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Tahoma"/>
                <a:cs typeface="Tahoma"/>
              </a:rPr>
              <a:t>grade </a:t>
            </a:r>
            <a:r>
              <a:rPr sz="1800" spc="-5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towards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our </a:t>
            </a:r>
            <a:r>
              <a:rPr sz="1800" spc="5" dirty="0">
                <a:solidFill>
                  <a:srgbClr val="FF0000"/>
                </a:solidFill>
                <a:latin typeface="Tahoma"/>
                <a:cs typeface="Tahoma"/>
              </a:rPr>
              <a:t>borrower </a:t>
            </a:r>
            <a:r>
              <a:rPr sz="18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8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Tahoma"/>
                <a:cs typeface="Tahoma"/>
              </a:rPr>
              <a:t>loan</a:t>
            </a:r>
            <a:r>
              <a:rPr sz="18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Tahoma"/>
                <a:cs typeface="Tahoma"/>
              </a:rPr>
              <a:t>status?</a:t>
            </a:r>
            <a:endParaRPr sz="1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pic>
        <p:nvPicPr>
          <p:cNvPr id="60" name="object 6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0201" y="5102351"/>
            <a:ext cx="3183636" cy="1699258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291795" y="2829890"/>
            <a:ext cx="825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0000"/>
                </a:solidFill>
                <a:latin typeface="Tahoma"/>
                <a:cs typeface="Tahoma"/>
              </a:rPr>
              <a:t>Target</a:t>
            </a:r>
            <a:endParaRPr sz="18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Variable</a:t>
            </a:r>
            <a:endParaRPr sz="1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2" y="372844"/>
            <a:ext cx="5786120" cy="64633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190" dirty="0"/>
              <a:t>CREDIT</a:t>
            </a:r>
            <a:r>
              <a:rPr spc="-215" dirty="0"/>
              <a:t> </a:t>
            </a:r>
            <a:r>
              <a:rPr spc="-310" dirty="0"/>
              <a:t>RISK</a:t>
            </a:r>
            <a:r>
              <a:rPr spc="-204" dirty="0"/>
              <a:t> </a:t>
            </a:r>
            <a:r>
              <a:rPr spc="-215" dirty="0"/>
              <a:t>ASSES</a:t>
            </a:r>
            <a:r>
              <a:rPr spc="-225" dirty="0"/>
              <a:t>S</a:t>
            </a:r>
            <a:r>
              <a:rPr spc="20" dirty="0"/>
              <a:t>ME</a:t>
            </a:r>
            <a:r>
              <a:rPr spc="10" dirty="0"/>
              <a:t>N</a:t>
            </a:r>
            <a:r>
              <a:rPr spc="-30" dirty="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1698" y="1522298"/>
            <a:ext cx="19685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083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0000"/>
                </a:solidFill>
                <a:latin typeface="Tahoma"/>
                <a:cs typeface="Tahoma"/>
              </a:rPr>
              <a:t>Modelling </a:t>
            </a:r>
            <a:r>
              <a:rPr sz="28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FF0000"/>
                </a:solidFill>
                <a:latin typeface="Tahoma"/>
                <a:cs typeface="Tahoma"/>
              </a:rPr>
              <a:t>&amp;</a:t>
            </a:r>
            <a:r>
              <a:rPr sz="2800" spc="-20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ahoma"/>
                <a:cs typeface="Tahoma"/>
              </a:rPr>
              <a:t>Evaluation</a:t>
            </a:r>
            <a:endParaRPr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47416" y="1165860"/>
            <a:ext cx="2882265" cy="1323340"/>
          </a:xfrm>
          <a:custGeom>
            <a:avLst/>
            <a:gdLst/>
            <a:ahLst/>
            <a:cxnLst/>
            <a:rect l="l" t="t" r="r" b="b"/>
            <a:pathLst>
              <a:path w="2882265" h="1323339">
                <a:moveTo>
                  <a:pt x="0" y="1322832"/>
                </a:moveTo>
                <a:lnTo>
                  <a:pt x="2881884" y="1322832"/>
                </a:lnTo>
                <a:lnTo>
                  <a:pt x="2881884" y="0"/>
                </a:lnTo>
                <a:lnTo>
                  <a:pt x="0" y="0"/>
                </a:lnTo>
                <a:lnTo>
                  <a:pt x="0" y="1322832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26155" y="1189685"/>
            <a:ext cx="2695575" cy="1001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70% </a:t>
            </a:r>
            <a:r>
              <a:rPr sz="1600" spc="65" dirty="0">
                <a:solidFill>
                  <a:srgbClr val="202020"/>
                </a:solidFill>
                <a:latin typeface="Roboto"/>
                <a:cs typeface="Roboto"/>
              </a:rPr>
              <a:t>ľíaining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&amp; 30% </a:t>
            </a:r>
            <a:r>
              <a:rPr sz="1600" spc="60" dirty="0">
                <a:solidFill>
                  <a:srgbClr val="202020"/>
                </a:solidFill>
                <a:latin typeface="Roboto"/>
                <a:cs typeface="Roboto"/>
              </a:rPr>
              <a:t>ľesting</a:t>
            </a:r>
            <a:endParaRPr sz="1600">
              <a:latin typeface="Roboto"/>
              <a:cs typeface="Roboto"/>
            </a:endParaRPr>
          </a:p>
          <a:p>
            <a:pPr marL="184785" marR="10477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I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used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10" dirty="0">
                <a:solidFill>
                  <a:srgbClr val="202020"/>
                </a:solidFill>
                <a:latin typeface="Roboto"/>
                <a:cs typeface="Roboto"/>
              </a:rPr>
              <a:t>SMOľE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5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handling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imbalanced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class</a:t>
            </a:r>
            <a:endParaRPr sz="1600">
              <a:latin typeface="Roboto"/>
              <a:cs typeface="Roboto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All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steps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4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handled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8367" y="2165730"/>
            <a:ext cx="741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Pip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l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i</a:t>
            </a:r>
            <a:r>
              <a:rPr sz="1600" spc="-40" dirty="0">
                <a:solidFill>
                  <a:srgbClr val="202020"/>
                </a:solidFill>
                <a:latin typeface="Roboto"/>
                <a:cs typeface="Roboto"/>
              </a:rPr>
              <a:t>n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93071" y="56768"/>
            <a:ext cx="231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2800">
              <a:latin typeface="Tahoma"/>
              <a:cs typeface="Tahoma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343016" y="4040123"/>
          <a:ext cx="4518024" cy="2377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ROC-AUC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2075" marR="1987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om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Forest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96%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99.41%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94.40%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32">
                <a:tc>
                  <a:txBody>
                    <a:bodyPr/>
                    <a:lstStyle/>
                    <a:p>
                      <a:pPr marL="92075" marR="171450" algn="just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  B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 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Trees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386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97%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99.48%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94.28%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892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XGBoost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447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97%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99.43%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93.83%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Voting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Classifier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97%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99.48%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94.34%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6111875" y="2330830"/>
            <a:ext cx="379412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202020"/>
                </a:solidFill>
                <a:latin typeface="Roboto"/>
                <a:cs typeface="Roboto"/>
              </a:rPr>
              <a:t>Evaluation</a:t>
            </a:r>
            <a:r>
              <a:rPr sz="1600" b="1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b="1" spc="5" dirty="0">
                <a:solidFill>
                  <a:srgbClr val="202020"/>
                </a:solidFill>
                <a:latin typeface="Roboto"/>
                <a:cs typeface="Roboto"/>
              </a:rPr>
              <a:t>Metíics:</a:t>
            </a:r>
            <a:endParaRPr sz="1600" dirty="0">
              <a:latin typeface="Roboto"/>
              <a:cs typeface="Roboto"/>
            </a:endParaRPr>
          </a:p>
          <a:p>
            <a:pPr marL="184785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Main: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False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Negative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(FN)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&amp;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Recall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fíom </a:t>
            </a:r>
            <a:r>
              <a:rPr sz="1600" spc="-3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“0”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(I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minimized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wíong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píedicted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bad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loan)</a:t>
            </a:r>
            <a:endParaRPr sz="1600" dirty="0">
              <a:latin typeface="Roboto"/>
              <a:cs typeface="Roboto"/>
            </a:endParaRPr>
          </a:p>
          <a:p>
            <a:pPr marL="184785" marR="35306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Additional: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Roboto"/>
                <a:cs typeface="Roboto"/>
              </a:rPr>
              <a:t>ROC-AUC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&amp;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Kolmogoíov-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Smiínov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(KS)</a:t>
            </a:r>
            <a:endParaRPr sz="1600" dirty="0">
              <a:latin typeface="Roboto"/>
              <a:cs typeface="Roboto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923" y="2694202"/>
            <a:ext cx="4337062" cy="2106398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913378" y="4900676"/>
            <a:ext cx="1418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400" spc="-3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1400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1400" spc="-3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400" spc="-2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1400" spc="-20" dirty="0">
                <a:solidFill>
                  <a:srgbClr val="FF0000"/>
                </a:solidFill>
                <a:latin typeface="Tahoma"/>
                <a:cs typeface="Tahoma"/>
              </a:rPr>
              <a:t>el</a:t>
            </a:r>
            <a:r>
              <a:rPr sz="1400" spc="-150" dirty="0">
                <a:solidFill>
                  <a:srgbClr val="FF0000"/>
                </a:solidFill>
                <a:latin typeface="Tahoma"/>
                <a:cs typeface="Tahoma"/>
              </a:rPr>
              <a:t>:  </a:t>
            </a:r>
            <a:r>
              <a:rPr sz="1400" spc="55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1400" spc="2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400" spc="-6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ie</a:t>
            </a:r>
            <a:r>
              <a:rPr sz="1400" spc="-1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1400" spc="1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4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FF0000"/>
                </a:solidFill>
                <a:latin typeface="Tahoma"/>
                <a:cs typeface="Tahoma"/>
              </a:rPr>
              <a:t>Bo</a:t>
            </a:r>
            <a:r>
              <a:rPr sz="1400" spc="2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FF0000"/>
                </a:solidFill>
                <a:latin typeface="Tahoma"/>
                <a:cs typeface="Tahoma"/>
              </a:rPr>
              <a:t>sting  </a:t>
            </a:r>
            <a:r>
              <a:rPr sz="1400" spc="-15" dirty="0">
                <a:solidFill>
                  <a:srgbClr val="FF0000"/>
                </a:solidFill>
                <a:latin typeface="Tahoma"/>
                <a:cs typeface="Tahoma"/>
              </a:rPr>
              <a:t>Trees</a:t>
            </a:r>
            <a:endParaRPr sz="14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326</Words>
  <Application>Microsoft Office PowerPoint</Application>
  <PresentationFormat>A4 Paper (210x297 mm)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 MT</vt:lpstr>
      <vt:lpstr>Arial</vt:lpstr>
      <vt:lpstr>Calibri</vt:lpstr>
      <vt:lpstr>Palatino Linotype</vt:lpstr>
      <vt:lpstr>Roboto</vt:lpstr>
      <vt:lpstr>Tahoma</vt:lpstr>
      <vt:lpstr>Times New Roman</vt:lpstr>
      <vt:lpstr>Gallery</vt:lpstr>
      <vt:lpstr>PowerPoint Presentation</vt:lpstr>
      <vt:lpstr>CREDIT RISK ASSESSMENT</vt:lpstr>
      <vt:lpstr>CREDIT RISK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PUA-ELIB04</dc:creator>
  <cp:lastModifiedBy>PUA-ELIB04</cp:lastModifiedBy>
  <cp:revision>1</cp:revision>
  <dcterms:created xsi:type="dcterms:W3CDTF">2023-11-23T00:53:11Z</dcterms:created>
  <dcterms:modified xsi:type="dcterms:W3CDTF">2023-11-23T01:03:30Z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2022-07-01T00:00:00Z</vt:filetime>
  </property>
  <property fmtid="{D5CDD505-2E9C-101B-9397-08002B2CF9AE}" pid="3" name="LastSaved">
    <vt:filetime>2023-11-23T00:00:00Z</vt:filetime>
  </property>
</Properties>
</file>