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65" r:id="rId2"/>
    <p:sldId id="284" r:id="rId3"/>
    <p:sldId id="285" r:id="rId4"/>
    <p:sldId id="286" r:id="rId5"/>
    <p:sldId id="287" r:id="rId6"/>
    <p:sldId id="282" r:id="rId7"/>
    <p:sldId id="290" r:id="rId8"/>
    <p:sldId id="291" r:id="rId9"/>
    <p:sldId id="335" r:id="rId10"/>
    <p:sldId id="336" r:id="rId11"/>
    <p:sldId id="269" r:id="rId12"/>
    <p:sldId id="270" r:id="rId13"/>
    <p:sldId id="271" r:id="rId14"/>
    <p:sldId id="273" r:id="rId15"/>
    <p:sldId id="272" r:id="rId16"/>
    <p:sldId id="337" r:id="rId17"/>
    <p:sldId id="266" r:id="rId18"/>
    <p:sldId id="292" r:id="rId19"/>
    <p:sldId id="298" r:id="rId20"/>
    <p:sldId id="302" r:id="rId21"/>
    <p:sldId id="297" r:id="rId22"/>
    <p:sldId id="277" r:id="rId23"/>
    <p:sldId id="267" r:id="rId24"/>
    <p:sldId id="268" r:id="rId25"/>
    <p:sldId id="280" r:id="rId26"/>
    <p:sldId id="281" r:id="rId27"/>
    <p:sldId id="274" r:id="rId28"/>
    <p:sldId id="296" r:id="rId29"/>
    <p:sldId id="293" r:id="rId30"/>
    <p:sldId id="275" r:id="rId31"/>
    <p:sldId id="294" r:id="rId32"/>
    <p:sldId id="303" r:id="rId33"/>
    <p:sldId id="256" r:id="rId34"/>
    <p:sldId id="304" r:id="rId35"/>
    <p:sldId id="305" r:id="rId36"/>
    <p:sldId id="306" r:id="rId37"/>
    <p:sldId id="295" r:id="rId38"/>
    <p:sldId id="257" r:id="rId39"/>
    <p:sldId id="258" r:id="rId40"/>
    <p:sldId id="259" r:id="rId41"/>
    <p:sldId id="260" r:id="rId42"/>
    <p:sldId id="262" r:id="rId43"/>
    <p:sldId id="263" r:id="rId44"/>
    <p:sldId id="264" r:id="rId45"/>
    <p:sldId id="283" r:id="rId46"/>
    <p:sldId id="301" r:id="rId47"/>
    <p:sldId id="338" r:id="rId48"/>
    <p:sldId id="288" r:id="rId49"/>
    <p:sldId id="289" r:id="rId50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A484EF-4338-44D3-AE56-1DAF18ED1476}">
          <p14:sldIdLst>
            <p14:sldId id="265"/>
            <p14:sldId id="284"/>
            <p14:sldId id="285"/>
            <p14:sldId id="286"/>
            <p14:sldId id="287"/>
            <p14:sldId id="282"/>
            <p14:sldId id="290"/>
          </p14:sldIdLst>
        </p14:section>
        <p14:section name="VIR" id="{0E7FEC0D-BDC0-4138-BEC3-0CF70A644542}">
          <p14:sldIdLst>
            <p14:sldId id="291"/>
            <p14:sldId id="335"/>
            <p14:sldId id="336"/>
            <p14:sldId id="269"/>
            <p14:sldId id="270"/>
            <p14:sldId id="271"/>
            <p14:sldId id="273"/>
            <p14:sldId id="272"/>
          </p14:sldIdLst>
        </p14:section>
        <p14:section name="RSA" id="{1909655D-F4A5-4C9C-8D5D-425DEFF74221}">
          <p14:sldIdLst>
            <p14:sldId id="337"/>
            <p14:sldId id="266"/>
            <p14:sldId id="292"/>
            <p14:sldId id="298"/>
            <p14:sldId id="302"/>
            <p14:sldId id="297"/>
            <p14:sldId id="277"/>
            <p14:sldId id="267"/>
            <p14:sldId id="268"/>
            <p14:sldId id="280"/>
            <p14:sldId id="281"/>
          </p14:sldIdLst>
        </p14:section>
        <p14:section name="AES" id="{479EB55B-641C-4310-BDC4-1101B3B57A51}">
          <p14:sldIdLst>
            <p14:sldId id="274"/>
            <p14:sldId id="296"/>
            <p14:sldId id="293"/>
            <p14:sldId id="275"/>
          </p14:sldIdLst>
        </p14:section>
        <p14:section name="Work Flow" id="{7492CFE8-5D5C-412B-96AD-67700875B55A}">
          <p14:sldIdLst>
            <p14:sldId id="294"/>
            <p14:sldId id="303"/>
            <p14:sldId id="256"/>
            <p14:sldId id="304"/>
            <p14:sldId id="305"/>
            <p14:sldId id="306"/>
            <p14:sldId id="295"/>
            <p14:sldId id="257"/>
            <p14:sldId id="258"/>
            <p14:sldId id="259"/>
            <p14:sldId id="260"/>
            <p14:sldId id="262"/>
            <p14:sldId id="263"/>
            <p14:sldId id="264"/>
            <p14:sldId id="283"/>
          </p14:sldIdLst>
        </p14:section>
        <p14:section name="ending" id="{1F10ED13-0F4B-45A0-A5EA-F31474BFC257}">
          <p14:sldIdLst>
            <p14:sldId id="301"/>
            <p14:sldId id="338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24" autoAdjust="0"/>
  </p:normalViewPr>
  <p:slideViewPr>
    <p:cSldViewPr snapToGrid="0">
      <p:cViewPr varScale="1">
        <p:scale>
          <a:sx n="65" d="100"/>
          <a:sy n="65" d="100"/>
        </p:scale>
        <p:origin x="3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F8DA2-A491-48B0-8271-4BABE8F8CD3E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9613-19D3-489B-A0FF-B7C545F963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8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first, we set as original key to use it for encryption and decryption, and obviously it generates from husky.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71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is the first time the user open the program, it</a:t>
            </a:r>
            <a:r>
              <a:rPr lang="en-US" altLang="zh-CN" baseline="0" dirty="0" smtClean="0"/>
              <a:t> will generate a public key and a private key first and save it to files for future use.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28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then the implemented</a:t>
            </a:r>
            <a:r>
              <a:rPr lang="en-US" altLang="zh-CN" baseline="0" dirty="0" smtClean="0"/>
              <a:t> encrypt function will encrypt the password for us.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6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decrypt</a:t>
            </a:r>
            <a:r>
              <a:rPr lang="en-US" altLang="zh-CN" baseline="0" dirty="0" smtClean="0"/>
              <a:t> in the same 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26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keys we stored</a:t>
            </a:r>
            <a:r>
              <a:rPr lang="en-US" altLang="zh-CN" baseline="0" dirty="0" smtClean="0"/>
              <a:t> in the files are like this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1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But one tricky thing is,</a:t>
            </a:r>
            <a:r>
              <a:rPr lang="en-US" altLang="zh-CN" baseline="0" dirty="0" smtClean="0"/>
              <a:t> it might be unsafe to just store them in the file when the file can be easily accessed, so it actually can be improved in future.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01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initializes an AES cipher in Cipher Block Chaining (CBC) mode.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message is padded to ensure its length is a multiple of the block size.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padded message is then encrypted using the AES cipher, producing cipher text bytes.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79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the above is basically encryption part of our program, which</a:t>
            </a:r>
            <a:r>
              <a:rPr lang="en-US" altLang="zh-CN" baseline="0" dirty="0" smtClean="0"/>
              <a:t> is also the main and most important part. And then we will briefly introduce other parts to show how the whole manager works.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8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use other class like add,</a:t>
            </a:r>
            <a:r>
              <a:rPr lang="en-US" altLang="zh-CN" baseline="0" dirty="0" smtClean="0"/>
              <a:t> list search to implement these main functions,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78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the tool</a:t>
            </a:r>
            <a:r>
              <a:rPr lang="en-US" altLang="zh-CN" baseline="0" dirty="0" smtClean="0"/>
              <a:t> we use , firstly is the Tkinter library, which can provide us with graphic interface, but only useful for windows. And also we use some graphic design software like </a:t>
            </a:r>
            <a:r>
              <a:rPr lang="en-US" altLang="zh-CN" baseline="0" dirty="0" err="1" smtClean="0"/>
              <a:t>photoshop</a:t>
            </a:r>
            <a:r>
              <a:rPr lang="en-US" altLang="zh-CN" baseline="0" dirty="0" smtClean="0"/>
              <a:t> to make our application more interesting.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7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in the encrypt part, it takes a plain text input, which is</a:t>
            </a:r>
            <a:r>
              <a:rPr lang="en-US" altLang="zh-CN" baseline="0" dirty="0" smtClean="0"/>
              <a:t> the password the user typed in. It go through every character in the input string, and add the </a:t>
            </a:r>
            <a:r>
              <a:rPr lang="en-US" altLang="zh-CN" baseline="0" dirty="0" err="1" smtClean="0"/>
              <a:t>ascii</a:t>
            </a:r>
            <a:r>
              <a:rPr lang="en-US" altLang="zh-CN" baseline="0" dirty="0" smtClean="0"/>
              <a:t> value of the original key, which is husky, to the asci value of every character we want to encode, and finally transfer the modified </a:t>
            </a:r>
            <a:r>
              <a:rPr lang="en-US" altLang="zh-CN" baseline="0" dirty="0" err="1" smtClean="0"/>
              <a:t>ascii</a:t>
            </a:r>
            <a:r>
              <a:rPr lang="en-US" altLang="zh-CN" baseline="0" dirty="0" smtClean="0"/>
              <a:t> value back into character. </a:t>
            </a:r>
          </a:p>
          <a:p>
            <a:r>
              <a:rPr lang="en-US" altLang="zh-CN" baseline="0" dirty="0" smtClean="0"/>
              <a:t>One thing to notice is the last step.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dealing with text data in Python, it's often stored as Unicode characters. By encoding the text into bytes using UTF-8 and then applying Base64 encoding, it ensures that the input is a binary representation of the text,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make sure these text won’t have issues or be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misinterpreted, and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a range of consistent output.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1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the decrypt</a:t>
            </a:r>
            <a:r>
              <a:rPr lang="en-US" altLang="zh-CN" baseline="0" dirty="0" smtClean="0"/>
              <a:t> is basically an inverse of the encryption after transfer the string into bytes, quite straightforward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9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the user use this program for</a:t>
            </a:r>
            <a:r>
              <a:rPr lang="en-US" altLang="zh-CN" baseline="0" dirty="0" smtClean="0"/>
              <a:t> the first time, they need to set a personal password. If they type in the same password for two times, then we save it into a file named .</a:t>
            </a:r>
            <a:r>
              <a:rPr lang="en-US" altLang="zh-CN" baseline="0" dirty="0" err="1" smtClean="0"/>
              <a:t>pwd</a:t>
            </a:r>
            <a:r>
              <a:rPr lang="en-US" altLang="zh-CN" baseline="0" dirty="0" smtClean="0"/>
              <a:t>. The hash we use in the program is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security reasons, to avoid storing plaintext directly,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it difficult (in theory) for an attacker to reverse the process and obtain the original password.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7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 last, if it is not the first time the user open this program</a:t>
            </a:r>
            <a:r>
              <a:rPr lang="en-US" altLang="zh-CN" baseline="0" dirty="0" smtClean="0"/>
              <a:t>, </a:t>
            </a:r>
            <a:r>
              <a:rPr lang="en-US" altLang="zh-CN" dirty="0" smtClean="0"/>
              <a:t>we compare if</a:t>
            </a:r>
            <a:r>
              <a:rPr lang="en-US" altLang="zh-CN" baseline="0" dirty="0" smtClean="0"/>
              <a:t> the user typed the right password. If they match, then the user can visit the database they saved before.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7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first write a demo to</a:t>
            </a:r>
            <a:r>
              <a:rPr lang="en-US" altLang="zh-CN" baseline="0" dirty="0" smtClean="0"/>
              <a:t> implement the </a:t>
            </a:r>
            <a:r>
              <a:rPr lang="en-US" altLang="zh-CN" baseline="0" dirty="0" err="1" smtClean="0"/>
              <a:t>rsa</a:t>
            </a:r>
            <a:r>
              <a:rPr lang="en-US" altLang="zh-CN" baseline="0" dirty="0" smtClean="0"/>
              <a:t> algorithm. We </a:t>
            </a:r>
            <a:r>
              <a:rPr lang="en-US" altLang="zh-CN" baseline="0" dirty="0" err="1" smtClean="0"/>
              <a:t>wirte</a:t>
            </a:r>
            <a:r>
              <a:rPr lang="en-US" altLang="zh-CN" baseline="0" dirty="0" smtClean="0"/>
              <a:t> some functions to get the </a:t>
            </a:r>
            <a:r>
              <a:rPr lang="en-US" altLang="zh-CN" baseline="0" dirty="0" err="1" smtClean="0"/>
              <a:t>gcd</a:t>
            </a:r>
            <a:r>
              <a:rPr lang="en-US" altLang="zh-CN" baseline="0" dirty="0" smtClean="0"/>
              <a:t>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0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 a simple process as we’ve</a:t>
            </a:r>
            <a:r>
              <a:rPr lang="en-US" altLang="zh-CN" baseline="0" dirty="0" smtClean="0"/>
              <a:t> introduced before to make it possible to accomplish the encrypt and decrypt process.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6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But the</a:t>
            </a:r>
            <a:r>
              <a:rPr lang="en-US" altLang="zh-CN" baseline="0" dirty="0" smtClean="0"/>
              <a:t> problem is only if we give big enough numbers can we handle complicated enough or even just normal passwords.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3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 eventually,</a:t>
            </a:r>
            <a:r>
              <a:rPr lang="en-US" altLang="zh-CN" baseline="0" dirty="0" smtClean="0"/>
              <a:t> we choose the python library for formal use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B9613-19D3-489B-A0FF-B7C545F963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7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6F29-D1E0-48F3-8E14-6E6235939776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9885-E1AC-4C5A-B527-CEFBC15B19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sa-algorithm-cryptography/" TargetMode="External"/><Relationship Id="rId2" Type="http://schemas.openxmlformats.org/officeDocument/2006/relationships/hyperlink" Target="https://en.wikipedia.org/wiki/Vigen%C3%A8re_ciph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upidpythonideas.blogspot.in/2013/12/tkinter-validation.html" TargetMode="External"/><Relationship Id="rId5" Type="http://schemas.openxmlformats.org/officeDocument/2006/relationships/hyperlink" Target="https://github.com/ashutoshkrris/Password-Manager-using-Tkinter" TargetMode="External"/><Relationship Id="rId4" Type="http://schemas.openxmlformats.org/officeDocument/2006/relationships/hyperlink" Target="https://www.geeksforgeeks.org/advanced-encryption-standard-aes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85" y="3474820"/>
            <a:ext cx="3267984" cy="2277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29" y="2851016"/>
            <a:ext cx="42100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46315" y="616771"/>
            <a:ext cx="4739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5002 Final Project Presentation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315" y="1522664"/>
            <a:ext cx="636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Password Manager Master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315" y="4447567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Ruotian Zhang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Zhiliang Yu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15" y="5752505"/>
            <a:ext cx="177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Fall CS Align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379" y="2151670"/>
            <a:ext cx="2490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Instructor: Sarita Singh 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782" y="3189582"/>
            <a:ext cx="421005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57846"/>
            <a:ext cx="250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F4EDD3-324F-8FB9-9861-9C4C9685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90" y="1900238"/>
            <a:ext cx="10482620" cy="26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78" y="2978819"/>
            <a:ext cx="3670885" cy="1069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14" y="2382251"/>
            <a:ext cx="8102262" cy="2990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14" y="1783050"/>
            <a:ext cx="8102262" cy="3952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decode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75" y="2526632"/>
            <a:ext cx="9026735" cy="2406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4417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 (simple one)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131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match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27" y="2824506"/>
            <a:ext cx="9529010" cy="1856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08A8FF-F6A0-A275-FFE5-C8DF338BB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5" y="1846835"/>
            <a:ext cx="9773392" cy="26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7FB783-73FB-9579-78E8-B546CCC63ACD}"/>
              </a:ext>
            </a:extLst>
          </p:cNvPr>
          <p:cNvSpPr txBox="1"/>
          <p:nvPr/>
        </p:nvSpPr>
        <p:spPr>
          <a:xfrm>
            <a:off x="1484416" y="1620982"/>
            <a:ext cx="191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generation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93B062-9093-7E22-0BCB-5C8594B7AA53}"/>
              </a:ext>
            </a:extLst>
          </p:cNvPr>
          <p:cNvSpPr txBox="1"/>
          <p:nvPr/>
        </p:nvSpPr>
        <p:spPr>
          <a:xfrm>
            <a:off x="1484415" y="2647150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distribution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70E956-316A-3703-8B48-77834DD37A93}"/>
              </a:ext>
            </a:extLst>
          </p:cNvPr>
          <p:cNvSpPr txBox="1"/>
          <p:nvPr/>
        </p:nvSpPr>
        <p:spPr>
          <a:xfrm>
            <a:off x="1484416" y="3673318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Encryption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9691AF-A82C-7D52-634D-8F464C42FDE1}"/>
              </a:ext>
            </a:extLst>
          </p:cNvPr>
          <p:cNvSpPr txBox="1"/>
          <p:nvPr/>
        </p:nvSpPr>
        <p:spPr>
          <a:xfrm>
            <a:off x="1484415" y="4699486"/>
            <a:ext cx="153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De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cryption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6C1BC4-4629-1F61-8B4F-82A398C8C7A5}"/>
              </a:ext>
            </a:extLst>
          </p:cNvPr>
          <p:cNvSpPr txBox="1"/>
          <p:nvPr/>
        </p:nvSpPr>
        <p:spPr>
          <a:xfrm>
            <a:off x="7861466" y="444526"/>
            <a:ext cx="69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radley Hand ITC" panose="03070402050302030203" pitchFamily="66" charset="0"/>
              </a:rPr>
              <a:t>p</a:t>
            </a:r>
            <a:endParaRPr lang="zh-CN" alt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C25512-B810-9FFB-0E69-32F00A11F503}"/>
              </a:ext>
            </a:extLst>
          </p:cNvPr>
          <p:cNvSpPr txBox="1"/>
          <p:nvPr/>
        </p:nvSpPr>
        <p:spPr>
          <a:xfrm>
            <a:off x="9206342" y="444526"/>
            <a:ext cx="69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Bradley Hand ITC" panose="03070402050302030203" pitchFamily="66" charset="0"/>
              </a:rPr>
              <a:t>q</a:t>
            </a:r>
            <a:endParaRPr lang="zh-CN" alt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F8A565-5B10-3696-5FD6-5E37A4EFE264}"/>
              </a:ext>
            </a:extLst>
          </p:cNvPr>
          <p:cNvSpPr txBox="1"/>
          <p:nvPr/>
        </p:nvSpPr>
        <p:spPr>
          <a:xfrm>
            <a:off x="7983184" y="1164361"/>
            <a:ext cx="1917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374151"/>
                </a:solidFill>
                <a:latin typeface="Bradley Hand ITC" panose="03070402050302030203" pitchFamily="66" charset="0"/>
              </a:rPr>
              <a:t>n</a:t>
            </a:r>
            <a:r>
              <a:rPr lang="en-US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US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= </a:t>
            </a:r>
            <a:r>
              <a:rPr lang="en-US" altLang="zh-CN" sz="3200" b="0" i="1" dirty="0" err="1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pq</a:t>
            </a:r>
            <a:endParaRPr lang="zh-CN" alt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6CB8C8-4CF0-5BCB-989B-A23193D42DFF}"/>
              </a:ext>
            </a:extLst>
          </p:cNvPr>
          <p:cNvSpPr txBox="1"/>
          <p:nvPr/>
        </p:nvSpPr>
        <p:spPr>
          <a:xfrm>
            <a:off x="7008403" y="1716949"/>
            <a:ext cx="3562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φ</a:t>
            </a:r>
            <a:r>
              <a:rPr lang="pt-BR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(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n</a:t>
            </a:r>
            <a:r>
              <a:rPr lang="pt-BR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)=(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p</a:t>
            </a:r>
            <a:r>
              <a:rPr lang="pt-BR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−1)(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q</a:t>
            </a:r>
            <a:r>
              <a:rPr lang="pt-BR" altLang="zh-CN" sz="3200" b="0" i="0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−1)</a:t>
            </a:r>
            <a:endParaRPr lang="zh-CN" alt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DC323B-E2CE-341F-87C0-B6FC4743D1E0}"/>
              </a:ext>
            </a:extLst>
          </p:cNvPr>
          <p:cNvSpPr txBox="1"/>
          <p:nvPr/>
        </p:nvSpPr>
        <p:spPr>
          <a:xfrm>
            <a:off x="5986649" y="2283422"/>
            <a:ext cx="60950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integer </a:t>
            </a:r>
            <a:r>
              <a:rPr lang="en-US" altLang="zh-CN" sz="3200" b="0" i="1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e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 such that 1 &lt; </a:t>
            </a:r>
            <a:r>
              <a:rPr lang="en-US" altLang="zh-CN" sz="3200" b="0" i="1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e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 &lt; 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φ(</a:t>
            </a:r>
            <a:r>
              <a:rPr lang="en-US" altLang="zh-CN" sz="3200" b="0" i="1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n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Bradley Hand ITC" panose="03070402050302030203" pitchFamily="66" charset="0"/>
              </a:rPr>
              <a:t>) </a:t>
            </a:r>
            <a:r>
              <a:rPr lang="pt-BR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and gcd(e, </a:t>
            </a:r>
            <a:r>
              <a:rPr lang="pt-BR" altLang="zh-CN" sz="3200" b="0" i="1" dirty="0">
                <a:solidFill>
                  <a:srgbClr val="374151"/>
                </a:solidFill>
                <a:effectLst/>
                <a:latin typeface="Bradley Hand ITC" panose="03070402050302030203" pitchFamily="66" charset="0"/>
              </a:rPr>
              <a:t> φ</a:t>
            </a:r>
            <a:r>
              <a:rPr lang="pt-BR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(n)) = 1</a:t>
            </a:r>
            <a:endParaRPr lang="zh-CN" altLang="en-US" sz="3200" dirty="0">
              <a:solidFill>
                <a:srgbClr val="20212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112AA6-49C3-0F0B-4852-1A598FA6BB1D}"/>
              </a:ext>
            </a:extLst>
          </p:cNvPr>
          <p:cNvSpPr txBox="1"/>
          <p:nvPr/>
        </p:nvSpPr>
        <p:spPr>
          <a:xfrm>
            <a:off x="7125195" y="3429000"/>
            <a:ext cx="3230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de ≡ 1 mod </a:t>
            </a:r>
            <a:r>
              <a:rPr lang="el-GR" altLang="zh-CN" sz="3200" dirty="0">
                <a:solidFill>
                  <a:srgbClr val="202122"/>
                </a:solidFill>
              </a:rPr>
              <a:t>φ(</a:t>
            </a:r>
            <a:r>
              <a:rPr lang="en-US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n)</a:t>
            </a:r>
            <a:endParaRPr lang="zh-CN" altLang="en-US" sz="3200" dirty="0">
              <a:solidFill>
                <a:srgbClr val="20212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4B3DB3-155C-25BC-3AE2-6AA458121578}"/>
              </a:ext>
            </a:extLst>
          </p:cNvPr>
          <p:cNvSpPr txBox="1"/>
          <p:nvPr/>
        </p:nvSpPr>
        <p:spPr>
          <a:xfrm>
            <a:off x="5073465" y="4235152"/>
            <a:ext cx="3055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Public key (n, e)</a:t>
            </a:r>
            <a:endParaRPr lang="zh-CN" altLang="en-US" sz="3200" dirty="0">
              <a:solidFill>
                <a:srgbClr val="20212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F8E210-FCFC-6293-8723-7E229D135727}"/>
              </a:ext>
            </a:extLst>
          </p:cNvPr>
          <p:cNvSpPr txBox="1"/>
          <p:nvPr/>
        </p:nvSpPr>
        <p:spPr>
          <a:xfrm>
            <a:off x="8740239" y="4235152"/>
            <a:ext cx="3230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202122"/>
                </a:solidFill>
                <a:latin typeface="Bradley Hand ITC" panose="03070402050302030203" pitchFamily="66" charset="0"/>
              </a:rPr>
              <a:t>Private key (n, d)</a:t>
            </a:r>
            <a:endParaRPr lang="zh-CN" altLang="en-US" sz="3200" dirty="0">
              <a:solidFill>
                <a:srgbClr val="202122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A95F914-1358-B8B8-146E-9F3B21BD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34" y="5275629"/>
            <a:ext cx="2928601" cy="54022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C6984A9-B733-B03E-6D18-3E35D46C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39" y="5275629"/>
            <a:ext cx="3022358" cy="540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846" y="1309823"/>
            <a:ext cx="5432107" cy="49632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36708"/>
          <a:stretch/>
        </p:blipFill>
        <p:spPr>
          <a:xfrm>
            <a:off x="332157" y="1508301"/>
            <a:ext cx="4719564" cy="44062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494" y="1508301"/>
            <a:ext cx="6324557" cy="44062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419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323473" y="6041933"/>
            <a:ext cx="1779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!!!!!!!!!!!!!!!!!!!!!!!!!!!! PASSWORD INCORRECT !!!!!!!!!!!!!!!!!!!!!!!!!!!!!!!!!!!!!!!!!!!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364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 (Demo)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1218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32" y="1442422"/>
            <a:ext cx="8180700" cy="48340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90949" y="1854926"/>
            <a:ext cx="1319349" cy="7184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58492" y="1854926"/>
            <a:ext cx="4415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They need to be big enough to handle various kinds of passwords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76" y="2955006"/>
            <a:ext cx="5242642" cy="690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94" y="888678"/>
            <a:ext cx="5399817" cy="5272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283" y="1242367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encode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75" y="1909762"/>
            <a:ext cx="8478698" cy="3263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06" y="1442422"/>
            <a:ext cx="9976461" cy="4518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905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keys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189" y="333375"/>
            <a:ext cx="6096000" cy="6191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83" y="1242367"/>
            <a:ext cx="905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keys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027" y="2291879"/>
            <a:ext cx="7804405" cy="269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58" y="2654367"/>
            <a:ext cx="72580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525" y="1119511"/>
            <a:ext cx="7041323" cy="49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48" y="1855621"/>
            <a:ext cx="7250297" cy="3594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58" y="1731592"/>
            <a:ext cx="5352800" cy="31610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14" y="1731592"/>
            <a:ext cx="5649982" cy="316100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57846"/>
            <a:ext cx="24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5" y="1521994"/>
            <a:ext cx="8646444" cy="4293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510209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750847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917655"/>
            <a:ext cx="2045367" cy="164832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750847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343153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170574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343153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510209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750847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917655"/>
            <a:ext cx="2045367" cy="164832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750847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343153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170574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343153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087" y="1386999"/>
            <a:ext cx="3460750" cy="47425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942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437" y="1462069"/>
            <a:ext cx="1061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Tkinter </a:t>
            </a:r>
            <a:r>
              <a:rPr lang="en-US" altLang="zh-CN" dirty="0"/>
              <a:t>– For GUI use, a library in Python, with a versatile set of tools for creating intuitive and user-friendly interfaces, allowing to organize distinct windows for functionalities such as log in, add, list, and search.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5437" y="4541292"/>
            <a:ext cx="1061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Photoshop, Illustrator </a:t>
            </a:r>
            <a:r>
              <a:rPr lang="en-US" altLang="zh-CN" dirty="0"/>
              <a:t>– For simple Icon design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52737"/>
          <a:stretch>
            <a:fillRect/>
          </a:stretch>
        </p:blipFill>
        <p:spPr>
          <a:xfrm>
            <a:off x="7904240" y="5053263"/>
            <a:ext cx="3112717" cy="10195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8" y="2450118"/>
            <a:ext cx="2129774" cy="1484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963" y="2450118"/>
            <a:ext cx="2513789" cy="1484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311" y="2459695"/>
            <a:ext cx="2933016" cy="1101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4954" b="47783"/>
          <a:stretch>
            <a:fillRect/>
          </a:stretch>
        </p:blipFill>
        <p:spPr>
          <a:xfrm>
            <a:off x="5313505" y="5160969"/>
            <a:ext cx="2590735" cy="8485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2633"/>
          <a:stretch>
            <a:fillRect/>
          </a:stretch>
        </p:blipFill>
        <p:spPr>
          <a:xfrm>
            <a:off x="668741" y="0"/>
            <a:ext cx="3848669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8512"/>
          <a:stretch>
            <a:fillRect/>
          </a:stretch>
        </p:blipFill>
        <p:spPr>
          <a:xfrm>
            <a:off x="4517410" y="-1"/>
            <a:ext cx="352986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r="21106"/>
          <a:stretch>
            <a:fillRect/>
          </a:stretch>
        </p:blipFill>
        <p:spPr>
          <a:xfrm>
            <a:off x="8047270" y="0"/>
            <a:ext cx="346653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1"/>
            <a:ext cx="5040767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779" y="0"/>
            <a:ext cx="3184072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851" y="0"/>
            <a:ext cx="348257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23456"/>
          <a:stretch>
            <a:fillRect/>
          </a:stretch>
        </p:blipFill>
        <p:spPr>
          <a:xfrm>
            <a:off x="0" y="0"/>
            <a:ext cx="3476386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72" y="1"/>
            <a:ext cx="3373762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334" y="-1"/>
            <a:ext cx="2953446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780" y="-2"/>
            <a:ext cx="2441220" cy="368051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371725"/>
            <a:ext cx="4200525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638425"/>
            <a:ext cx="421005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185987"/>
            <a:ext cx="42100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passwork.pro/content/images/2022/02/recover_google_account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69" y="1143001"/>
            <a:ext cx="10436888" cy="456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2109787"/>
            <a:ext cx="3762375" cy="2638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2114550"/>
            <a:ext cx="3686175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733550"/>
            <a:ext cx="5019675" cy="339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519237"/>
            <a:ext cx="5048250" cy="3819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1538287"/>
            <a:ext cx="5000625" cy="3781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4283" y="657846"/>
            <a:ext cx="174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 Flow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524000"/>
            <a:ext cx="5038725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6196084" y="2784143"/>
            <a:ext cx="300250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2045" y="3016155"/>
            <a:ext cx="300250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67535" y="1815152"/>
            <a:ext cx="300250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3255227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2304736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727470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823717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5150203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4064355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3231163"/>
            <a:ext cx="2045367" cy="1648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4064355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656661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484082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656661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11017" y="708617"/>
            <a:ext cx="1723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2231" y="1406453"/>
            <a:ext cx="8603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successfully build a password manager that can work properly :D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29084" y="1433226"/>
            <a:ext cx="5369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Weakness and Limitation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2231" y="2224939"/>
            <a:ext cx="92190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Have not figure out how to keep the keys safe in files;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Other convenient functions. E.g. autofill, auto-generate, security level….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11017" y="708617"/>
            <a:ext cx="1723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394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4283" y="657846"/>
            <a:ext cx="155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4283" y="1233093"/>
            <a:ext cx="115503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Vigenère Cipher Concept: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https://en.wikipedia.org/wiki/Vigen%C3%A8re_cipher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Vigenère Cipher: https://www.geeksforgeeks.org/vigenere-cipher/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Algorithm Cryptography Concept: https://en.wikipedia.org/wiki/RSA_(cryptosystem)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Algorithm Cryptography: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https://www.geeksforgeeks.org/rsa-algorithm-cryptography/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Algorithm Cryptography Concept: https://en.wikipedia.org/wiki/Advanced_Encryption_Standard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Algorithm Cryptography: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https://www.geeksforgeeks.org/advanced-encryption-standard-aes/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Manager structure: 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266700">
              <a:lnSpc>
                <a:spcPct val="150000"/>
              </a:lnSpc>
            </a:pP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https://github.com/ashutoshkrris/Password-Manager-using-Tkinter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266700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https://github.com/mukkachaitanya/Password-Manager/tree/master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Tkinter Usage: </a:t>
            </a:r>
            <a:r>
              <a:rPr lang="en-US" altLang="zh-CN" u="sng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http://stupidpythonideas.blogspot.in/2013/12/tkinter-validation.html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 Tkinter Usage, binding a key to a button:  http://stackoverflow.com/questions/11456631/how-to-capture-events-on-tkinter-child-widgets</a:t>
            </a:r>
            <a:endParaRPr lang="zh-CN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95977" y="1129326"/>
            <a:ext cx="360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5002 Final Project Presentation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5072" y="2395749"/>
            <a:ext cx="334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24042" y="4370859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Ruotian Zhang</a:t>
            </a:r>
          </a:p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Zhiliang Yu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24042" y="5288986"/>
            <a:ext cx="177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 Fall CS Align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73" y="3501826"/>
            <a:ext cx="2784984" cy="1941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39" y="2575428"/>
            <a:ext cx="3587815" cy="21185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273" y="1817730"/>
            <a:ext cx="3587815" cy="1347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04412" y="3308684"/>
            <a:ext cx="8912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program that can help people manage password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963" y="2053207"/>
            <a:ext cx="1053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AIM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8180" y="3855968"/>
            <a:ext cx="738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the knowledge about cryptography we learnt in 5002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3510209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494" y="3750847"/>
            <a:ext cx="14317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668252" y="2917655"/>
            <a:ext cx="2045367" cy="1648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6713619" y="3750847"/>
            <a:ext cx="20453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073189" y="2343153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73189" y="5170574"/>
            <a:ext cx="68579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073189" y="2343153"/>
            <a:ext cx="0" cy="2842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231" y="2941719"/>
            <a:ext cx="1624263" cy="1648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MANAGER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6" y="1991228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8986" y="3413962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757" y="2261936"/>
            <a:ext cx="1624263" cy="4632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ENCRYPT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58987" y="4836695"/>
            <a:ext cx="1624263" cy="6737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SEARCH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8252" y="1669382"/>
            <a:ext cx="2045367" cy="16483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57878" y="708617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63663" y="3738812"/>
            <a:ext cx="3254544" cy="7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3663" y="4590046"/>
            <a:ext cx="3254544" cy="7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Encryption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63663" y="5441280"/>
            <a:ext cx="3254544" cy="7158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AES Encryption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57846"/>
            <a:ext cx="250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9d2027a3a2b3b35444dbe924793d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2112010"/>
            <a:ext cx="10930255" cy="2376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4283" y="609586"/>
            <a:ext cx="250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Vigenere cipher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5f56ff255ff32e7566dad1c3123a68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2343785"/>
            <a:ext cx="2293620" cy="465455"/>
          </a:xfrm>
          <a:prstGeom prst="rect">
            <a:avLst/>
          </a:prstGeom>
        </p:spPr>
      </p:pic>
      <p:pic>
        <p:nvPicPr>
          <p:cNvPr id="4" name="图片 3" descr="3051ba29d57a9490d81a9bfca490f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" y="3709035"/>
            <a:ext cx="2293620" cy="396240"/>
          </a:xfrm>
          <a:prstGeom prst="rect">
            <a:avLst/>
          </a:prstGeom>
        </p:spPr>
      </p:pic>
      <p:pic>
        <p:nvPicPr>
          <p:cNvPr id="6" name="图片 5" descr="cd35cc19e57f418aa0da80a07684e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" y="4679950"/>
            <a:ext cx="3132455" cy="1329055"/>
          </a:xfrm>
          <a:prstGeom prst="rect">
            <a:avLst/>
          </a:prstGeom>
        </p:spPr>
      </p:pic>
      <p:pic>
        <p:nvPicPr>
          <p:cNvPr id="7" name="图片 6" descr="75685c819dd6b8f00435d175de50d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692" y="227965"/>
            <a:ext cx="6198235" cy="61506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255" y="2939415"/>
            <a:ext cx="1332230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/>
              <a:t>Key: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262255" y="1621155"/>
            <a:ext cx="2143760" cy="45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/>
              <a:t>Plaintext: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410572-125A-C384-9BC8-8FE0D621E353}"/>
              </a:ext>
            </a:extLst>
          </p:cNvPr>
          <p:cNvSpPr/>
          <p:nvPr/>
        </p:nvSpPr>
        <p:spPr>
          <a:xfrm>
            <a:off x="5717969" y="227965"/>
            <a:ext cx="166254" cy="297243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BD19A6-2458-2A39-7A84-8C9E0C5FE514}"/>
              </a:ext>
            </a:extLst>
          </p:cNvPr>
          <p:cNvSpPr/>
          <p:nvPr/>
        </p:nvSpPr>
        <p:spPr>
          <a:xfrm>
            <a:off x="5411693" y="2992582"/>
            <a:ext cx="514094" cy="20781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7A1365-0BE7-F4AB-E72C-32CCA1CABD7C}"/>
              </a:ext>
            </a:extLst>
          </p:cNvPr>
          <p:cNvSpPr/>
          <p:nvPr/>
        </p:nvSpPr>
        <p:spPr>
          <a:xfrm>
            <a:off x="10016836" y="227965"/>
            <a:ext cx="237507" cy="13455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A6D4E8-B67E-8778-E1E9-5A7A3F777708}"/>
              </a:ext>
            </a:extLst>
          </p:cNvPr>
          <p:cNvSpPr/>
          <p:nvPr/>
        </p:nvSpPr>
        <p:spPr>
          <a:xfrm>
            <a:off x="5411693" y="1377538"/>
            <a:ext cx="4842650" cy="207818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882E90-1CF7-1B53-FE33-410803744FDE}"/>
              </a:ext>
            </a:extLst>
          </p:cNvPr>
          <p:cNvSpPr/>
          <p:nvPr/>
        </p:nvSpPr>
        <p:spPr>
          <a:xfrm>
            <a:off x="10016835" y="227965"/>
            <a:ext cx="237507" cy="320103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4FA0BD0-259F-FFD0-C52D-E399B638F0E8}"/>
              </a:ext>
            </a:extLst>
          </p:cNvPr>
          <p:cNvSpPr/>
          <p:nvPr/>
        </p:nvSpPr>
        <p:spPr>
          <a:xfrm>
            <a:off x="5411693" y="3200400"/>
            <a:ext cx="4842650" cy="22860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ZkMzJjODdhYTljMmEyOGNjYmMyNWYxOGI1ZDJjO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1071</Words>
  <Application>Microsoft Office PowerPoint</Application>
  <PresentationFormat>宽屏</PresentationFormat>
  <Paragraphs>165</Paragraphs>
  <Slides>49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微软雅黑</vt:lpstr>
      <vt:lpstr>等线</vt:lpstr>
      <vt:lpstr>等线 Light</vt:lpstr>
      <vt:lpstr>黑体</vt:lpstr>
      <vt:lpstr>Arial</vt:lpstr>
      <vt:lpstr>Bradley Hand ITC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51</cp:revision>
  <dcterms:created xsi:type="dcterms:W3CDTF">2023-12-07T19:23:00Z</dcterms:created>
  <dcterms:modified xsi:type="dcterms:W3CDTF">2023-12-13T19:42:04Z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8D09ED51C7694C9F986ACD5BFA7A3D55_12</vt:lpwstr>
  </property>
  <property fmtid="{D5CDD505-2E9C-101B-9397-08002B2CF9AE}" pid="3" name="KSOProductBuildVer">
    <vt:lpwstr>2052-12.1.0.15990</vt:lpwstr>
  </property>
</Properties>
</file>