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0691813" cy="75596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3"/>
    <p:restoredTop sz="95788"/>
  </p:normalViewPr>
  <p:slideViewPr>
    <p:cSldViewPr snapToGrid="0" snapToObjects="1" showGuides="1">
      <p:cViewPr>
        <p:scale>
          <a:sx n="114" d="100"/>
          <a:sy n="114" d="100"/>
        </p:scale>
        <p:origin x="2840" y="75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F356C-42FA-D345-B11C-4F1B7CD313DD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CAC7F-F8AC-6E4C-B868-6C26D20DC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705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CAC7F-F8AC-6E4C-B868-6C26D20DC01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7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D1DC-52AE-6543-BE28-A26F3D620F28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AC7F-C4B6-9644-832F-20B9FF5C4E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3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D1DC-52AE-6543-BE28-A26F3D620F28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AC7F-C4B6-9644-832F-20B9FF5C4E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44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D1DC-52AE-6543-BE28-A26F3D620F28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AC7F-C4B6-9644-832F-20B9FF5C4E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69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D1DC-52AE-6543-BE28-A26F3D620F28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AC7F-C4B6-9644-832F-20B9FF5C4E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89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D1DC-52AE-6543-BE28-A26F3D620F28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AC7F-C4B6-9644-832F-20B9FF5C4E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51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D1DC-52AE-6543-BE28-A26F3D620F28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AC7F-C4B6-9644-832F-20B9FF5C4E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14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D1DC-52AE-6543-BE28-A26F3D620F28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AC7F-C4B6-9644-832F-20B9FF5C4E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9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D1DC-52AE-6543-BE28-A26F3D620F28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AC7F-C4B6-9644-832F-20B9FF5C4E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15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D1DC-52AE-6543-BE28-A26F3D620F28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AC7F-C4B6-9644-832F-20B9FF5C4E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43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D1DC-52AE-6543-BE28-A26F3D620F28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AC7F-C4B6-9644-832F-20B9FF5C4E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92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D1DC-52AE-6543-BE28-A26F3D620F28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AC7F-C4B6-9644-832F-20B9FF5C4E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42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1D1DC-52AE-6543-BE28-A26F3D620F28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9AC7F-C4B6-9644-832F-20B9FF5C4E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9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777B2F2-A080-2C44-AF10-ECB207689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57905"/>
              </p:ext>
            </p:extLst>
          </p:nvPr>
        </p:nvGraphicFramePr>
        <p:xfrm>
          <a:off x="110533" y="4366513"/>
          <a:ext cx="2789221" cy="282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992">
                  <a:extLst>
                    <a:ext uri="{9D8B030D-6E8A-4147-A177-3AD203B41FA5}">
                      <a16:colId xmlns:a16="http://schemas.microsoft.com/office/drawing/2014/main" val="3336801223"/>
                    </a:ext>
                  </a:extLst>
                </a:gridCol>
                <a:gridCol w="406380">
                  <a:extLst>
                    <a:ext uri="{9D8B030D-6E8A-4147-A177-3AD203B41FA5}">
                      <a16:colId xmlns:a16="http://schemas.microsoft.com/office/drawing/2014/main" val="119615964"/>
                    </a:ext>
                  </a:extLst>
                </a:gridCol>
                <a:gridCol w="2155849">
                  <a:extLst>
                    <a:ext uri="{9D8B030D-6E8A-4147-A177-3AD203B41FA5}">
                      <a16:colId xmlns:a16="http://schemas.microsoft.com/office/drawing/2014/main" val="463828485"/>
                    </a:ext>
                  </a:extLst>
                </a:gridCol>
              </a:tblGrid>
              <a:tr h="215926">
                <a:tc gridSpan="3">
                  <a:txBody>
                    <a:bodyPr/>
                    <a:lstStyle/>
                    <a:p>
                      <a:r>
                        <a:rPr kumimoji="1" lang="ja-JP" altLang="en-US" sz="900" b="1">
                          <a:solidFill>
                            <a:schemeClr val="accent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オペレータコマンド（</a:t>
                      </a:r>
                      <a:r>
                        <a:rPr kumimoji="1" lang="en-US" altLang="ja-JP" sz="900" b="1" dirty="0">
                          <a:solidFill>
                            <a:schemeClr val="accent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+</a:t>
                      </a:r>
                      <a:r>
                        <a:rPr kumimoji="1" lang="ja-JP" altLang="en-US" sz="900" b="1">
                          <a:solidFill>
                            <a:schemeClr val="accent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テキストオブジェクト）</a:t>
                      </a:r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endParaRPr kumimoji="1" lang="ja-JP" altLang="en-US" sz="1200" b="1"/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81660"/>
                  </a:ext>
                </a:extLst>
              </a:tr>
              <a:tr h="215926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hange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808879943"/>
                  </a:ext>
                </a:extLst>
              </a:tr>
              <a:tr h="215926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d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elete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4183822338"/>
                  </a:ext>
                </a:extLst>
              </a:tr>
              <a:tr h="267016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gU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 + </a:t>
                      </a:r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U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ppercase </a:t>
                      </a:r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大文字化</a:t>
                      </a:r>
                      <a:endParaRPr kumimoji="1" lang="en-US" altLang="ja-JP" sz="9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4067465863"/>
                  </a:ext>
                </a:extLst>
              </a:tr>
              <a:tr h="215926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gu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 + uppercase </a:t>
                      </a:r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小文字化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55600934"/>
                  </a:ext>
                </a:extLst>
              </a:tr>
              <a:tr h="215926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g~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大文字</a:t>
                      </a:r>
                      <a:r>
                        <a:rPr kumimoji="1" lang="ja-JP" altLang="en-US" sz="900" b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＼</a:t>
                      </a:r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小文字入れ替え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501955519"/>
                  </a:ext>
                </a:extLst>
              </a:tr>
              <a:tr h="340387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ys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s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urround</a:t>
                      </a:r>
                    </a:p>
                    <a:p>
                      <a:r>
                        <a:rPr kumimoji="1" lang="en-US" altLang="ja-JP" sz="900" dirty="0" err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ysaw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’ … word -&gt; ‘word’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262099677"/>
                  </a:ext>
                </a:extLst>
              </a:tr>
              <a:tr h="340387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ds</a:t>
                      </a:r>
                      <a:endParaRPr lang="ja-JP" altLang="en-US" sz="9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d</a:t>
                      </a:r>
                      <a:r>
                        <a: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elete </a:t>
                      </a:r>
                      <a:r>
                        <a:rPr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s</a:t>
                      </a:r>
                      <a:r>
                        <a: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urround</a:t>
                      </a:r>
                    </a:p>
                    <a:p>
                      <a:r>
                        <a: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ds’ … ‘word’ -&gt; word</a:t>
                      </a:r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4148856440"/>
                  </a:ext>
                </a:extLst>
              </a:tr>
              <a:tr h="340387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cs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hange </a:t>
                      </a:r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s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urround</a:t>
                      </a:r>
                    </a:p>
                    <a:p>
                      <a:r>
                        <a:rPr kumimoji="1" lang="en-US" altLang="ja-JP" sz="900" dirty="0" err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cs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’“ … ‘word’ -&gt; ”word”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532613993"/>
                  </a:ext>
                </a:extLst>
              </a:tr>
              <a:tr h="215926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gc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 + </a:t>
                      </a:r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omment out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089904435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63AB449-BD6B-B943-9625-001E03B2B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91532"/>
              </p:ext>
            </p:extLst>
          </p:nvPr>
        </p:nvGraphicFramePr>
        <p:xfrm>
          <a:off x="2687367" y="242939"/>
          <a:ext cx="2833832" cy="3843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992">
                  <a:extLst>
                    <a:ext uri="{9D8B030D-6E8A-4147-A177-3AD203B41FA5}">
                      <a16:colId xmlns:a16="http://schemas.microsoft.com/office/drawing/2014/main" val="3336801223"/>
                    </a:ext>
                  </a:extLst>
                </a:gridCol>
                <a:gridCol w="884217">
                  <a:extLst>
                    <a:ext uri="{9D8B030D-6E8A-4147-A177-3AD203B41FA5}">
                      <a16:colId xmlns:a16="http://schemas.microsoft.com/office/drawing/2014/main" val="119615964"/>
                    </a:ext>
                  </a:extLst>
                </a:gridCol>
                <a:gridCol w="1722623">
                  <a:extLst>
                    <a:ext uri="{9D8B030D-6E8A-4147-A177-3AD203B41FA5}">
                      <a16:colId xmlns:a16="http://schemas.microsoft.com/office/drawing/2014/main" val="463828485"/>
                    </a:ext>
                  </a:extLst>
                </a:gridCol>
              </a:tblGrid>
              <a:tr h="200272">
                <a:tc gridSpan="3">
                  <a:txBody>
                    <a:bodyPr/>
                    <a:lstStyle/>
                    <a:p>
                      <a:r>
                        <a:rPr kumimoji="1" lang="ja-JP" altLang="en-US" sz="900" b="1">
                          <a:solidFill>
                            <a:schemeClr val="accent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モーションコマンド</a:t>
                      </a:r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endParaRPr kumimoji="1" lang="ja-JP" altLang="en-US" sz="1200" b="1"/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81660"/>
                  </a:ext>
                </a:extLst>
              </a:tr>
              <a:tr h="20027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w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ord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808879943"/>
                  </a:ext>
                </a:extLst>
              </a:tr>
              <a:tr h="20027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W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ORD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4183822338"/>
                  </a:ext>
                </a:extLst>
              </a:tr>
              <a:tr h="20027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b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ack word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934589419"/>
                  </a:ext>
                </a:extLst>
              </a:tr>
              <a:tr h="20027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B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ack WORD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314579671"/>
                  </a:ext>
                </a:extLst>
              </a:tr>
              <a:tr h="20027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e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nd of word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501955519"/>
                  </a:ext>
                </a:extLst>
              </a:tr>
              <a:tr h="20027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E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nd of WORD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917323019"/>
                  </a:ext>
                </a:extLst>
              </a:tr>
              <a:tr h="20027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gg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err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</a:t>
                      </a:r>
                      <a:r>
                        <a:rPr kumimoji="1" lang="en-US" altLang="ja-JP" sz="900" dirty="0" err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oto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top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934488745"/>
                  </a:ext>
                </a:extLst>
              </a:tr>
              <a:tr h="20027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G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err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</a:t>
                      </a:r>
                      <a:r>
                        <a:rPr kumimoji="1" lang="en-US" altLang="ja-JP" sz="900" dirty="0" err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oto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END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583833829"/>
                  </a:ext>
                </a:extLst>
              </a:tr>
              <a:tr h="43115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f{char}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f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ind char</a:t>
                      </a:r>
                    </a:p>
                    <a:p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; … repeat</a:t>
                      </a:r>
                    </a:p>
                    <a:p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, … return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932227007"/>
                  </a:ext>
                </a:extLst>
              </a:tr>
              <a:tr h="20027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F{char}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BACK </a:t>
                      </a:r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f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ind char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619577316"/>
                  </a:ext>
                </a:extLst>
              </a:tr>
              <a:tr h="20027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t{char}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ill char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431040939"/>
                  </a:ext>
                </a:extLst>
              </a:tr>
              <a:tr h="20027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T{char}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BACK </a:t>
                      </a:r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ill char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124581971"/>
                  </a:ext>
                </a:extLst>
              </a:tr>
              <a:tr h="20027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/>
                        <a:t>^</a:t>
                      </a:r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 err="1"/>
                        <a:t>Bol</a:t>
                      </a:r>
                      <a:r>
                        <a:rPr lang="en-US" altLang="ja-JP" sz="900" dirty="0"/>
                        <a:t> </a:t>
                      </a:r>
                      <a:r>
                        <a:rPr lang="ja-JP" altLang="en-US" sz="900"/>
                        <a:t>行頭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262099677"/>
                  </a:ext>
                </a:extLst>
              </a:tr>
              <a:tr h="20027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/>
                        <a:t>$</a:t>
                      </a:r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 err="1"/>
                        <a:t>Eol</a:t>
                      </a:r>
                      <a:r>
                        <a:rPr lang="ja-JP" altLang="en-US" sz="900"/>
                        <a:t> 行末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4148856440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5ABD30B-E4A4-BD44-AE74-9B8935E34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66996"/>
              </p:ext>
            </p:extLst>
          </p:nvPr>
        </p:nvGraphicFramePr>
        <p:xfrm>
          <a:off x="8437047" y="223293"/>
          <a:ext cx="3657600" cy="3093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350">
                  <a:extLst>
                    <a:ext uri="{9D8B030D-6E8A-4147-A177-3AD203B41FA5}">
                      <a16:colId xmlns:a16="http://schemas.microsoft.com/office/drawing/2014/main" val="3336801223"/>
                    </a:ext>
                  </a:extLst>
                </a:gridCol>
                <a:gridCol w="2095969">
                  <a:extLst>
                    <a:ext uri="{9D8B030D-6E8A-4147-A177-3AD203B41FA5}">
                      <a16:colId xmlns:a16="http://schemas.microsoft.com/office/drawing/2014/main" val="119615964"/>
                    </a:ext>
                  </a:extLst>
                </a:gridCol>
                <a:gridCol w="1309281">
                  <a:extLst>
                    <a:ext uri="{9D8B030D-6E8A-4147-A177-3AD203B41FA5}">
                      <a16:colId xmlns:a16="http://schemas.microsoft.com/office/drawing/2014/main" val="463828485"/>
                    </a:ext>
                  </a:extLst>
                </a:gridCol>
              </a:tblGrid>
              <a:tr h="173429">
                <a:tc gridSpan="3">
                  <a:txBody>
                    <a:bodyPr/>
                    <a:lstStyle/>
                    <a:p>
                      <a:r>
                        <a:rPr kumimoji="1" lang="en-US" altLang="ja-JP" sz="900" b="1" dirty="0">
                          <a:solidFill>
                            <a:schemeClr val="accent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Ex </a:t>
                      </a:r>
                      <a:r>
                        <a:rPr kumimoji="1" lang="ja-JP" altLang="en-US" sz="900" b="1">
                          <a:solidFill>
                            <a:schemeClr val="accent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コマンド</a:t>
                      </a:r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endParaRPr kumimoji="1" lang="ja-JP" altLang="en-US" sz="1200" b="1"/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81660"/>
                  </a:ext>
                </a:extLst>
              </a:tr>
              <a:tr h="198641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:{line NO.}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808879943"/>
                  </a:ext>
                </a:extLst>
              </a:tr>
              <a:tr h="198641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:%s/before/after/g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kumimoji="1" lang="en-US" altLang="ja-JP" sz="9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4183822338"/>
                  </a:ext>
                </a:extLst>
              </a:tr>
              <a:tr h="198641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:{range}delete[x]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3304501388"/>
                  </a:ext>
                </a:extLst>
              </a:tr>
              <a:tr h="198641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:{range}yank[x]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3112531672"/>
                  </a:ext>
                </a:extLst>
              </a:tr>
              <a:tr h="198641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:{range}put[x]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3651777732"/>
                  </a:ext>
                </a:extLst>
              </a:tr>
              <a:tr h="198641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:{range}copy{address}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934589419"/>
                  </a:ext>
                </a:extLst>
              </a:tr>
              <a:tr h="198641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:{range}move{address}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314579671"/>
                  </a:ext>
                </a:extLst>
              </a:tr>
              <a:tr h="198641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:{range}normal{command}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501955519"/>
                  </a:ext>
                </a:extLst>
              </a:tr>
              <a:tr h="198641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:set path+={</a:t>
                      </a:r>
                      <a:r>
                        <a:rPr kumimoji="1" lang="en-US" altLang="ja-JP" sz="900" dirty="0" err="1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dir</a:t>
                      </a:r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}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4252977101"/>
                  </a:ext>
                </a:extLst>
              </a:tr>
              <a:tr h="198641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:find {filename}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3152549161"/>
                  </a:ext>
                </a:extLst>
              </a:tr>
              <a:tr h="198641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:</a:t>
                      </a:r>
                      <a:r>
                        <a:rPr kumimoji="1" lang="en-US" altLang="ja-JP" sz="900" dirty="0" err="1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args</a:t>
                      </a:r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 *.txt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219888125"/>
                  </a:ext>
                </a:extLst>
              </a:tr>
              <a:tr h="198641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:</a:t>
                      </a:r>
                      <a:r>
                        <a:rPr kumimoji="1" lang="en-US" altLang="ja-JP" sz="900" dirty="0" err="1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tabnew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gt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, </a:t>
                      </a:r>
                      <a:r>
                        <a:rPr kumimoji="1" lang="en-US" altLang="ja-JP" sz="900" dirty="0" err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gT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… next tab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3265749887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90264E9-2E9C-0C43-B117-C6D405FB8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061778"/>
              </p:ext>
            </p:extLst>
          </p:nvPr>
        </p:nvGraphicFramePr>
        <p:xfrm>
          <a:off x="5178971" y="4370832"/>
          <a:ext cx="2870843" cy="279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55">
                  <a:extLst>
                    <a:ext uri="{9D8B030D-6E8A-4147-A177-3AD203B41FA5}">
                      <a16:colId xmlns:a16="http://schemas.microsoft.com/office/drawing/2014/main" val="3336801223"/>
                    </a:ext>
                  </a:extLst>
                </a:gridCol>
                <a:gridCol w="658792">
                  <a:extLst>
                    <a:ext uri="{9D8B030D-6E8A-4147-A177-3AD203B41FA5}">
                      <a16:colId xmlns:a16="http://schemas.microsoft.com/office/drawing/2014/main" val="119615964"/>
                    </a:ext>
                  </a:extLst>
                </a:gridCol>
                <a:gridCol w="1967596">
                  <a:extLst>
                    <a:ext uri="{9D8B030D-6E8A-4147-A177-3AD203B41FA5}">
                      <a16:colId xmlns:a16="http://schemas.microsoft.com/office/drawing/2014/main" val="463828485"/>
                    </a:ext>
                  </a:extLst>
                </a:gridCol>
              </a:tblGrid>
              <a:tr h="157174">
                <a:tc gridSpan="3">
                  <a:txBody>
                    <a:bodyPr/>
                    <a:lstStyle/>
                    <a:p>
                      <a:r>
                        <a:rPr kumimoji="1" lang="en-US" altLang="ja-JP" sz="900" b="1" dirty="0">
                          <a:solidFill>
                            <a:schemeClr val="accent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Ctrl </a:t>
                      </a:r>
                      <a:r>
                        <a:rPr kumimoji="1" lang="ja-JP" altLang="en-US" sz="900" b="1">
                          <a:solidFill>
                            <a:schemeClr val="accent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コマンド</a:t>
                      </a:r>
                    </a:p>
                  </a:txBody>
                  <a:tcPr marL="100796" marR="100796" marT="50398" marB="50398" anchor="ctr"/>
                </a:tc>
                <a:tc hMerge="1">
                  <a:txBody>
                    <a:bodyPr/>
                    <a:lstStyle/>
                    <a:p>
                      <a:endParaRPr kumimoji="1" lang="ja-JP" altLang="en-US" sz="1200" b="1"/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81660"/>
                  </a:ext>
                </a:extLst>
              </a:tr>
              <a:tr h="157174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&lt;C-o&gt;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lder cursor position </a:t>
                      </a:r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戻る</a:t>
                      </a:r>
                    </a:p>
                  </a:txBody>
                  <a:tcPr marL="100796" marR="100796" marT="50398" marB="50398" anchor="ctr"/>
                </a:tc>
                <a:extLst>
                  <a:ext uri="{0D108BD9-81ED-4DB2-BD59-A6C34878D82A}">
                    <a16:rowId xmlns:a16="http://schemas.microsoft.com/office/drawing/2014/main" val="808879943"/>
                  </a:ext>
                </a:extLst>
              </a:tr>
              <a:tr h="157174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&lt;C-</a:t>
                      </a:r>
                      <a:r>
                        <a:rPr kumimoji="1" lang="en-US" altLang="ja-JP" sz="900" dirty="0" err="1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i</a:t>
                      </a:r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&gt;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</a:t>
                      </a:r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の左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cursor position </a:t>
                      </a:r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進む</a:t>
                      </a:r>
                    </a:p>
                  </a:txBody>
                  <a:tcPr marL="100796" marR="100796" marT="50398" marB="50398" anchor="ctr"/>
                </a:tc>
                <a:extLst>
                  <a:ext uri="{0D108BD9-81ED-4DB2-BD59-A6C34878D82A}">
                    <a16:rowId xmlns:a16="http://schemas.microsoft.com/office/drawing/2014/main" val="4183822338"/>
                  </a:ext>
                </a:extLst>
              </a:tr>
              <a:tr h="428963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&lt;C-w&gt;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w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indow</a:t>
                      </a:r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操作</a:t>
                      </a:r>
                      <a:endParaRPr kumimoji="1" lang="en-US" altLang="ja-JP" sz="9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s … split</a:t>
                      </a:r>
                    </a:p>
                    <a:p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v … vertical</a:t>
                      </a:r>
                    </a:p>
                    <a:p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</a:t>
                      </a:r>
                      <a:r>
                        <a:rPr kumimoji="1" lang="en-US" altLang="ja-JP" sz="900" dirty="0" err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hjkl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, w … move window</a:t>
                      </a:r>
                    </a:p>
                  </a:txBody>
                  <a:tcPr marL="100796" marR="100796" marT="50398" marB="50398" anchor="ctr"/>
                </a:tc>
                <a:extLst>
                  <a:ext uri="{0D108BD9-81ED-4DB2-BD59-A6C34878D82A}">
                    <a16:rowId xmlns:a16="http://schemas.microsoft.com/office/drawing/2014/main" val="3304501388"/>
                  </a:ext>
                </a:extLst>
              </a:tr>
              <a:tr h="157174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&lt;C-a&gt;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インクリメント</a:t>
                      </a:r>
                    </a:p>
                  </a:txBody>
                  <a:tcPr marL="100796" marR="100796" marT="50398" marB="50398" anchor="ctr"/>
                </a:tc>
                <a:extLst>
                  <a:ext uri="{0D108BD9-81ED-4DB2-BD59-A6C34878D82A}">
                    <a16:rowId xmlns:a16="http://schemas.microsoft.com/office/drawing/2014/main" val="3112531672"/>
                  </a:ext>
                </a:extLst>
              </a:tr>
              <a:tr h="157174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&lt;C-x&gt;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デクリメント</a:t>
                      </a:r>
                    </a:p>
                  </a:txBody>
                  <a:tcPr marL="100796" marR="100796" marT="50398" marB="50398" anchor="ctr"/>
                </a:tc>
                <a:extLst>
                  <a:ext uri="{0D108BD9-81ED-4DB2-BD59-A6C34878D82A}">
                    <a16:rowId xmlns:a16="http://schemas.microsoft.com/office/drawing/2014/main" val="3651777732"/>
                  </a:ext>
                </a:extLst>
              </a:tr>
              <a:tr h="157174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&lt;C-d&gt;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scroll </a:t>
                      </a:r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d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ownwards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 anchor="ctr"/>
                </a:tc>
                <a:extLst>
                  <a:ext uri="{0D108BD9-81ED-4DB2-BD59-A6C34878D82A}">
                    <a16:rowId xmlns:a16="http://schemas.microsoft.com/office/drawing/2014/main" val="2934589419"/>
                  </a:ext>
                </a:extLst>
              </a:tr>
              <a:tr h="157174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&lt;C-u&gt;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scroll </a:t>
                      </a:r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u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pwards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 anchor="ctr"/>
                </a:tc>
                <a:extLst>
                  <a:ext uri="{0D108BD9-81ED-4DB2-BD59-A6C34878D82A}">
                    <a16:rowId xmlns:a16="http://schemas.microsoft.com/office/drawing/2014/main" val="2314579671"/>
                  </a:ext>
                </a:extLst>
              </a:tr>
              <a:tr h="157174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&lt;C-f&gt;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scroll </a:t>
                      </a:r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f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orwards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 anchor="ctr"/>
                </a:tc>
                <a:extLst>
                  <a:ext uri="{0D108BD9-81ED-4DB2-BD59-A6C34878D82A}">
                    <a16:rowId xmlns:a16="http://schemas.microsoft.com/office/drawing/2014/main" val="1501955519"/>
                  </a:ext>
                </a:extLst>
              </a:tr>
              <a:tr h="157174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&lt;C-b&gt;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scroll </a:t>
                      </a:r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b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ackwards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 anchor="ctr"/>
                </a:tc>
                <a:extLst>
                  <a:ext uri="{0D108BD9-81ED-4DB2-BD59-A6C34878D82A}">
                    <a16:rowId xmlns:a16="http://schemas.microsoft.com/office/drawing/2014/main" val="560594198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7B2A36E9-4897-7F4C-9693-1791DCB85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22684"/>
              </p:ext>
            </p:extLst>
          </p:nvPr>
        </p:nvGraphicFramePr>
        <p:xfrm>
          <a:off x="5089763" y="223293"/>
          <a:ext cx="3236263" cy="4089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55">
                  <a:extLst>
                    <a:ext uri="{9D8B030D-6E8A-4147-A177-3AD203B41FA5}">
                      <a16:colId xmlns:a16="http://schemas.microsoft.com/office/drawing/2014/main" val="3336801223"/>
                    </a:ext>
                  </a:extLst>
                </a:gridCol>
                <a:gridCol w="952480">
                  <a:extLst>
                    <a:ext uri="{9D8B030D-6E8A-4147-A177-3AD203B41FA5}">
                      <a16:colId xmlns:a16="http://schemas.microsoft.com/office/drawing/2014/main" val="119615964"/>
                    </a:ext>
                  </a:extLst>
                </a:gridCol>
                <a:gridCol w="2039328">
                  <a:extLst>
                    <a:ext uri="{9D8B030D-6E8A-4147-A177-3AD203B41FA5}">
                      <a16:colId xmlns:a16="http://schemas.microsoft.com/office/drawing/2014/main" val="463828485"/>
                    </a:ext>
                  </a:extLst>
                </a:gridCol>
              </a:tblGrid>
              <a:tr h="168970">
                <a:tc gridSpan="3">
                  <a:txBody>
                    <a:bodyPr/>
                    <a:lstStyle/>
                    <a:p>
                      <a:r>
                        <a:rPr kumimoji="1" lang="ja-JP" altLang="en-US" sz="900" b="1">
                          <a:solidFill>
                            <a:schemeClr val="accent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ジャンプ</a:t>
                      </a:r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endParaRPr kumimoji="1" lang="ja-JP" altLang="en-US" sz="1200" b="1"/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81660"/>
                  </a:ext>
                </a:extLst>
              </a:tr>
              <a:tr h="1689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[count]G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err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</a:t>
                      </a:r>
                      <a:r>
                        <a:rPr kumimoji="1" lang="en-US" altLang="ja-JP" sz="900" dirty="0" err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oto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</a:t>
                      </a:r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指定した行にジャンプ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3803285378"/>
                  </a:ext>
                </a:extLst>
              </a:tr>
              <a:tr h="363761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/{pattern}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検索</a:t>
                      </a:r>
                      <a:endParaRPr kumimoji="1" lang="en-US" altLang="ja-JP" sz="9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n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 …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</a:t>
                      </a:r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n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ext match</a:t>
                      </a:r>
                    </a:p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N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 …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previous match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0689118"/>
                  </a:ext>
                </a:extLst>
              </a:tr>
              <a:tr h="266365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/>
                        <a:t>%</a:t>
                      </a:r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対応するシンボルに移動</a:t>
                      </a:r>
                      <a:endParaRPr lang="en-US" altLang="ja-JP" sz="900" dirty="0"/>
                    </a:p>
                    <a:p>
                      <a:r>
                        <a:rPr lang="ja-JP" altLang="en-US" sz="900" b="1"/>
                        <a:t>○／○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3780942888"/>
                  </a:ext>
                </a:extLst>
              </a:tr>
              <a:tr h="266365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/>
                        <a:t>*</a:t>
                      </a:r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カーソルのある単語の前方検索</a:t>
                      </a:r>
                      <a:endParaRPr lang="en-US" altLang="ja-JP" sz="900" dirty="0"/>
                    </a:p>
                    <a:p>
                      <a:r>
                        <a:rPr lang="ja-JP" altLang="en-US" sz="900"/>
                        <a:t>右中指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784142056"/>
                  </a:ext>
                </a:extLst>
              </a:tr>
              <a:tr h="266365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/>
                        <a:t>#</a:t>
                      </a:r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カーソルのある単語の後方検索</a:t>
                      </a:r>
                      <a:endParaRPr lang="en-US" altLang="ja-JP" sz="900" dirty="0"/>
                    </a:p>
                    <a:p>
                      <a:r>
                        <a:rPr lang="ja-JP" altLang="en-US" sz="900"/>
                        <a:t>左中指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4000058014"/>
                  </a:ext>
                </a:extLst>
              </a:tr>
              <a:tr h="266365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/>
                        <a:t>(, )</a:t>
                      </a:r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前の文，次の文の先頭に</a:t>
                      </a:r>
                      <a:br>
                        <a:rPr lang="en-US" altLang="ja-JP" sz="900" dirty="0"/>
                      </a:br>
                      <a:r>
                        <a:rPr lang="ja-JP" altLang="en-US" sz="900"/>
                        <a:t>ジャンプ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480368926"/>
                  </a:ext>
                </a:extLst>
              </a:tr>
              <a:tr h="266365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/>
                        <a:t>{, }</a:t>
                      </a:r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前の段落，次の段落の先頭に</a:t>
                      </a:r>
                      <a:br>
                        <a:rPr lang="en-US" altLang="ja-JP" sz="900" dirty="0"/>
                      </a:br>
                      <a:r>
                        <a:rPr lang="ja-JP" altLang="en-US" sz="900"/>
                        <a:t>ジャンプ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3941677546"/>
                  </a:ext>
                </a:extLst>
              </a:tr>
              <a:tr h="1689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/>
                        <a:t>H, M, L</a:t>
                      </a:r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b="1" dirty="0"/>
                        <a:t>H</a:t>
                      </a:r>
                      <a:r>
                        <a:rPr lang="en-US" altLang="ja-JP" sz="900" dirty="0"/>
                        <a:t>igh, </a:t>
                      </a:r>
                      <a:r>
                        <a:rPr lang="en-US" altLang="ja-JP" sz="900" b="1" dirty="0"/>
                        <a:t>M</a:t>
                      </a:r>
                      <a:r>
                        <a:rPr lang="en-US" altLang="ja-JP" sz="900" dirty="0"/>
                        <a:t>iddle, </a:t>
                      </a:r>
                      <a:r>
                        <a:rPr lang="en-US" altLang="ja-JP" sz="900" b="1" dirty="0"/>
                        <a:t>L</a:t>
                      </a:r>
                      <a:r>
                        <a:rPr lang="en-US" altLang="ja-JP" sz="900" dirty="0"/>
                        <a:t>ow line of window</a:t>
                      </a:r>
                      <a:endParaRPr lang="ja-JP" altLang="en-US" sz="900"/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007577004"/>
                  </a:ext>
                </a:extLst>
              </a:tr>
              <a:tr h="280955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/>
                        <a:t>gf</a:t>
                      </a:r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b="1" dirty="0" err="1"/>
                        <a:t>g</a:t>
                      </a:r>
                      <a:r>
                        <a:rPr lang="en-US" altLang="ja-JP" sz="900" dirty="0" err="1"/>
                        <a:t>oto</a:t>
                      </a:r>
                      <a:r>
                        <a:rPr lang="en-US" altLang="ja-JP" sz="900" dirty="0"/>
                        <a:t> </a:t>
                      </a:r>
                      <a:r>
                        <a:rPr lang="en-US" altLang="ja-JP" sz="900" b="1" dirty="0"/>
                        <a:t>fi</a:t>
                      </a:r>
                      <a:r>
                        <a:rPr lang="en-US" altLang="ja-JP" sz="900" dirty="0"/>
                        <a:t>le</a:t>
                      </a:r>
                    </a:p>
                    <a:p>
                      <a:r>
                        <a:rPr lang="ja-JP" altLang="en-US" sz="900"/>
                        <a:t>カーソル下の名前のファイルに移動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4261739833"/>
                  </a:ext>
                </a:extLst>
              </a:tr>
              <a:tr h="266365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/>
                        <a:t>&lt;C-]&gt;</a:t>
                      </a:r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カーソル下のワードの定義位置にジャンプ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885888363"/>
                  </a:ext>
                </a:extLst>
              </a:tr>
              <a:tr h="1689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/>
                        <a:t>‘{mark}</a:t>
                      </a:r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マーク位置にジャンプ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622453811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347E220C-C3FE-044E-A229-3A5092621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24956"/>
              </p:ext>
            </p:extLst>
          </p:nvPr>
        </p:nvGraphicFramePr>
        <p:xfrm>
          <a:off x="11438440" y="2947382"/>
          <a:ext cx="2879075" cy="4058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55">
                  <a:extLst>
                    <a:ext uri="{9D8B030D-6E8A-4147-A177-3AD203B41FA5}">
                      <a16:colId xmlns:a16="http://schemas.microsoft.com/office/drawing/2014/main" val="3336801223"/>
                    </a:ext>
                  </a:extLst>
                </a:gridCol>
                <a:gridCol w="595292">
                  <a:extLst>
                    <a:ext uri="{9D8B030D-6E8A-4147-A177-3AD203B41FA5}">
                      <a16:colId xmlns:a16="http://schemas.microsoft.com/office/drawing/2014/main" val="119615964"/>
                    </a:ext>
                  </a:extLst>
                </a:gridCol>
                <a:gridCol w="2039328">
                  <a:extLst>
                    <a:ext uri="{9D8B030D-6E8A-4147-A177-3AD203B41FA5}">
                      <a16:colId xmlns:a16="http://schemas.microsoft.com/office/drawing/2014/main" val="463828485"/>
                    </a:ext>
                  </a:extLst>
                </a:gridCol>
              </a:tblGrid>
              <a:tr h="147085">
                <a:tc gridSpan="3">
                  <a:txBody>
                    <a:bodyPr/>
                    <a:lstStyle/>
                    <a:p>
                      <a:r>
                        <a:rPr kumimoji="1" lang="ja-JP" altLang="en-US" sz="900" b="1">
                          <a:solidFill>
                            <a:schemeClr val="accent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レジスタ</a:t>
                      </a:r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endParaRPr kumimoji="1" lang="ja-JP" altLang="en-US" sz="1200" b="1"/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81660"/>
                  </a:ext>
                </a:extLst>
              </a:tr>
              <a:tr h="147085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”[x]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レジスタの指定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3803285378"/>
                  </a:ext>
                </a:extLst>
              </a:tr>
              <a:tr h="244565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“”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無名レジスタを指定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068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/>
                        <a:t>“0</a:t>
                      </a:r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ヤンクレジスタを指定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3780942888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/>
                        <a:t>“_</a:t>
                      </a:r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ブラックホールレジスタを指定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784142056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/>
                        <a:t>“%</a:t>
                      </a:r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現在のファイル名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4194121765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/>
                        <a:t>“#</a:t>
                      </a:r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代替ファイル名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475649587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/>
                        <a:t>“.</a:t>
                      </a:r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直前に挿入したテキスト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098111067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/>
                        <a:t>“:</a:t>
                      </a:r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直前に実行した</a:t>
                      </a:r>
                      <a:r>
                        <a:rPr lang="en-US" altLang="ja-JP" sz="900" dirty="0"/>
                        <a:t>Ex</a:t>
                      </a:r>
                      <a:r>
                        <a:rPr lang="ja-JP" altLang="en-US" sz="900"/>
                        <a:t>コマンド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884174769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/>
                        <a:t>“/</a:t>
                      </a:r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直前の検索パターン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974494673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/>
                        <a:t>&lt;C-r&gt;[x]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レジスタの内容を挿入（</a:t>
                      </a:r>
                      <a:r>
                        <a:rPr lang="en-US" altLang="ja-JP" sz="900" dirty="0"/>
                        <a:t>ins</a:t>
                      </a:r>
                      <a:r>
                        <a:rPr lang="ja-JP" altLang="en-US" sz="900"/>
                        <a:t>）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4000058014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480368926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3941677546"/>
                  </a:ext>
                </a:extLst>
              </a:tr>
              <a:tr h="147085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007577004"/>
                  </a:ext>
                </a:extLst>
              </a:tr>
              <a:tr h="244565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4261739833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885888363"/>
                  </a:ext>
                </a:extLst>
              </a:tr>
              <a:tr h="147085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622453811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A4999BB-112E-8D4A-87F7-2B898FCC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3033"/>
              </p:ext>
            </p:extLst>
          </p:nvPr>
        </p:nvGraphicFramePr>
        <p:xfrm>
          <a:off x="2773394" y="4366513"/>
          <a:ext cx="2833832" cy="2415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992">
                  <a:extLst>
                    <a:ext uri="{9D8B030D-6E8A-4147-A177-3AD203B41FA5}">
                      <a16:colId xmlns:a16="http://schemas.microsoft.com/office/drawing/2014/main" val="3336801223"/>
                    </a:ext>
                  </a:extLst>
                </a:gridCol>
                <a:gridCol w="884217">
                  <a:extLst>
                    <a:ext uri="{9D8B030D-6E8A-4147-A177-3AD203B41FA5}">
                      <a16:colId xmlns:a16="http://schemas.microsoft.com/office/drawing/2014/main" val="119615964"/>
                    </a:ext>
                  </a:extLst>
                </a:gridCol>
                <a:gridCol w="1722623">
                  <a:extLst>
                    <a:ext uri="{9D8B030D-6E8A-4147-A177-3AD203B41FA5}">
                      <a16:colId xmlns:a16="http://schemas.microsoft.com/office/drawing/2014/main" val="463828485"/>
                    </a:ext>
                  </a:extLst>
                </a:gridCol>
              </a:tblGrid>
              <a:tr h="200272">
                <a:tc gridSpan="3">
                  <a:txBody>
                    <a:bodyPr/>
                    <a:lstStyle/>
                    <a:p>
                      <a:r>
                        <a:rPr kumimoji="1" lang="ja-JP" altLang="en-US" sz="900" b="1">
                          <a:solidFill>
                            <a:schemeClr val="accent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テキストオブジェクト</a:t>
                      </a:r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endParaRPr kumimoji="1" lang="ja-JP" altLang="en-US" sz="1200" b="1"/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03715"/>
                  </a:ext>
                </a:extLst>
              </a:tr>
              <a:tr h="315711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a{symbol}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a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round symbol</a:t>
                      </a:r>
                    </a:p>
                    <a:p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(surround vim)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570039638"/>
                  </a:ext>
                </a:extLst>
              </a:tr>
              <a:tr h="315711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i</a:t>
                      </a:r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{symbol}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nside symbol</a:t>
                      </a:r>
                    </a:p>
                    <a:p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(surround vim)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431175411"/>
                  </a:ext>
                </a:extLst>
              </a:tr>
              <a:tr h="20027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aw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a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round </a:t>
                      </a:r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w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ord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786935359"/>
                  </a:ext>
                </a:extLst>
              </a:tr>
              <a:tr h="20027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iw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nside </a:t>
                      </a:r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w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ord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650822291"/>
                  </a:ext>
                </a:extLst>
              </a:tr>
              <a:tr h="20027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as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a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round </a:t>
                      </a:r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s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entence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822080214"/>
                  </a:ext>
                </a:extLst>
              </a:tr>
              <a:tr h="20027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is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nside </a:t>
                      </a:r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s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entence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27782717"/>
                  </a:ext>
                </a:extLst>
              </a:tr>
              <a:tr h="20027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ap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a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round </a:t>
                      </a:r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p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aragraph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3570918417"/>
                  </a:ext>
                </a:extLst>
              </a:tr>
              <a:tr h="20027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ip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nside</a:t>
                      </a:r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</a:t>
                      </a:r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p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aragraph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445410137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C5E5BF64-ED75-A941-BC44-1B4810BFF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708857"/>
              </p:ext>
            </p:extLst>
          </p:nvPr>
        </p:nvGraphicFramePr>
        <p:xfrm>
          <a:off x="110533" y="2705565"/>
          <a:ext cx="2497625" cy="1428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55">
                  <a:extLst>
                    <a:ext uri="{9D8B030D-6E8A-4147-A177-3AD203B41FA5}">
                      <a16:colId xmlns:a16="http://schemas.microsoft.com/office/drawing/2014/main" val="3336801223"/>
                    </a:ext>
                  </a:extLst>
                </a:gridCol>
                <a:gridCol w="406380">
                  <a:extLst>
                    <a:ext uri="{9D8B030D-6E8A-4147-A177-3AD203B41FA5}">
                      <a16:colId xmlns:a16="http://schemas.microsoft.com/office/drawing/2014/main" val="119615964"/>
                    </a:ext>
                  </a:extLst>
                </a:gridCol>
                <a:gridCol w="1846790">
                  <a:extLst>
                    <a:ext uri="{9D8B030D-6E8A-4147-A177-3AD203B41FA5}">
                      <a16:colId xmlns:a16="http://schemas.microsoft.com/office/drawing/2014/main" val="463828485"/>
                    </a:ext>
                  </a:extLst>
                </a:gridCol>
              </a:tblGrid>
              <a:tr h="181951">
                <a:tc gridSpan="3">
                  <a:txBody>
                    <a:bodyPr/>
                    <a:lstStyle/>
                    <a:p>
                      <a:r>
                        <a:rPr kumimoji="1" lang="ja-JP" altLang="en-US" sz="900" b="1">
                          <a:solidFill>
                            <a:schemeClr val="accent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オペレータコマンド（一文字）</a:t>
                      </a:r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endParaRPr kumimoji="1" lang="ja-JP" altLang="en-US" sz="1200" b="1"/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81660"/>
                  </a:ext>
                </a:extLst>
              </a:tr>
              <a:tr h="181951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vU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U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ppercase </a:t>
                      </a:r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大文字化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71726710"/>
                  </a:ext>
                </a:extLst>
              </a:tr>
              <a:tr h="239118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vu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u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ppercase </a:t>
                      </a:r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小文字化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808879943"/>
                  </a:ext>
                </a:extLst>
              </a:tr>
              <a:tr h="181951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~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大文字</a:t>
                      </a:r>
                      <a:r>
                        <a:rPr kumimoji="1" lang="ja-JP" altLang="en-US" sz="900" b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＼</a:t>
                      </a:r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小文字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138250754"/>
                  </a:ext>
                </a:extLst>
              </a:tr>
              <a:tr h="181951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</a:t>
                      </a:r>
                      <a:endParaRPr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r</a:t>
                      </a:r>
                      <a:r>
                        <a: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eplace</a:t>
                      </a:r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934589419"/>
                  </a:ext>
                </a:extLst>
              </a:tr>
              <a:tr h="181951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s</a:t>
                      </a:r>
                      <a:endParaRPr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s</a:t>
                      </a:r>
                      <a:r>
                        <a: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ubstitute</a:t>
                      </a:r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3608086551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00F60A64-E4D6-224E-A68D-A3BB93A18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71072"/>
              </p:ext>
            </p:extLst>
          </p:nvPr>
        </p:nvGraphicFramePr>
        <p:xfrm>
          <a:off x="110533" y="223293"/>
          <a:ext cx="2511807" cy="2250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92">
                  <a:extLst>
                    <a:ext uri="{9D8B030D-6E8A-4147-A177-3AD203B41FA5}">
                      <a16:colId xmlns:a16="http://schemas.microsoft.com/office/drawing/2014/main" val="3336801223"/>
                    </a:ext>
                  </a:extLst>
                </a:gridCol>
                <a:gridCol w="338117">
                  <a:extLst>
                    <a:ext uri="{9D8B030D-6E8A-4147-A177-3AD203B41FA5}">
                      <a16:colId xmlns:a16="http://schemas.microsoft.com/office/drawing/2014/main" val="119615964"/>
                    </a:ext>
                  </a:extLst>
                </a:gridCol>
                <a:gridCol w="1919598">
                  <a:extLst>
                    <a:ext uri="{9D8B030D-6E8A-4147-A177-3AD203B41FA5}">
                      <a16:colId xmlns:a16="http://schemas.microsoft.com/office/drawing/2014/main" val="463828485"/>
                    </a:ext>
                  </a:extLst>
                </a:gridCol>
              </a:tblGrid>
              <a:tr h="187292">
                <a:tc gridSpan="3">
                  <a:txBody>
                    <a:bodyPr/>
                    <a:lstStyle/>
                    <a:p>
                      <a:r>
                        <a:rPr kumimoji="1" lang="ja-JP" altLang="en-US" sz="900" b="1">
                          <a:solidFill>
                            <a:schemeClr val="accent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オペレータコマンド</a:t>
                      </a:r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endParaRPr kumimoji="1" lang="ja-JP" altLang="en-US" sz="1200" b="1"/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81660"/>
                  </a:ext>
                </a:extLst>
              </a:tr>
              <a:tr h="18729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.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つ前の操作を繰り返す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43797023"/>
                  </a:ext>
                </a:extLst>
              </a:tr>
              <a:tr h="18729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y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ank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934589419"/>
                  </a:ext>
                </a:extLst>
              </a:tr>
              <a:tr h="289281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p</a:t>
                      </a:r>
                      <a:endParaRPr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p</a:t>
                      </a:r>
                      <a:r>
                        <a: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ut / </a:t>
                      </a:r>
                      <a:r>
                        <a:rPr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p</a:t>
                      </a:r>
                      <a:r>
                        <a: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aste</a:t>
                      </a:r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3608086551"/>
                  </a:ext>
                </a:extLst>
              </a:tr>
              <a:tr h="18729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J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J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oin lines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9113394"/>
                  </a:ext>
                </a:extLst>
              </a:tr>
              <a:tr h="18729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&gt;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→</a:t>
                      </a:r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インデント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619577316"/>
                  </a:ext>
                </a:extLst>
              </a:tr>
              <a:tr h="18729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←</a:t>
                      </a:r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インデント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431040939"/>
                  </a:ext>
                </a:extLst>
              </a:tr>
              <a:tr h="187292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自動インデント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124581971"/>
                  </a:ext>
                </a:extLst>
              </a:tr>
              <a:tr h="295249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!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外部プログラムでフィルタリング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0689118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55E67910-592A-CC46-A067-09FC671D8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545322"/>
              </p:ext>
            </p:extLst>
          </p:nvPr>
        </p:nvGraphicFramePr>
        <p:xfrm>
          <a:off x="10940107" y="6040810"/>
          <a:ext cx="2940921" cy="4838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789">
                  <a:extLst>
                    <a:ext uri="{9D8B030D-6E8A-4147-A177-3AD203B41FA5}">
                      <a16:colId xmlns:a16="http://schemas.microsoft.com/office/drawing/2014/main" val="3336801223"/>
                    </a:ext>
                  </a:extLst>
                </a:gridCol>
                <a:gridCol w="420462">
                  <a:extLst>
                    <a:ext uri="{9D8B030D-6E8A-4147-A177-3AD203B41FA5}">
                      <a16:colId xmlns:a16="http://schemas.microsoft.com/office/drawing/2014/main" val="119615964"/>
                    </a:ext>
                  </a:extLst>
                </a:gridCol>
                <a:gridCol w="2250670">
                  <a:extLst>
                    <a:ext uri="{9D8B030D-6E8A-4147-A177-3AD203B41FA5}">
                      <a16:colId xmlns:a16="http://schemas.microsoft.com/office/drawing/2014/main" val="463828485"/>
                    </a:ext>
                  </a:extLst>
                </a:gridCol>
              </a:tblGrid>
              <a:tr h="147085">
                <a:tc gridSpan="3">
                  <a:txBody>
                    <a:bodyPr/>
                    <a:lstStyle/>
                    <a:p>
                      <a:r>
                        <a:rPr kumimoji="1" lang="ja-JP" altLang="en-US" sz="900" b="1">
                          <a:solidFill>
                            <a:schemeClr val="accent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パターン</a:t>
                      </a:r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endParaRPr kumimoji="1" lang="ja-JP" altLang="en-US" sz="1200" b="1"/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81660"/>
                  </a:ext>
                </a:extLst>
              </a:tr>
              <a:tr h="147085">
                <a:tc gridSpan="3"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/#\([0-9a-fA-F]\{6}\|[0-9a-fA-F]\{3}\)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3179735182"/>
                  </a:ext>
                </a:extLst>
              </a:tr>
              <a:tr h="147085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\v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very magic </a:t>
                      </a:r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検索（正規表現の記号エスケープを省略）</a:t>
                      </a:r>
                      <a:endParaRPr kumimoji="1" lang="en-US" altLang="ja-JP" sz="9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/\v#([0-9a-fA-F]{6}|[0-9a-fA-F]{3})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3803285378"/>
                  </a:ext>
                </a:extLst>
              </a:tr>
              <a:tr h="244565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\x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文字クラス</a:t>
                      </a:r>
                      <a:endParaRPr kumimoji="1" lang="en-US" altLang="ja-JP" sz="9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/\v#(\x{6}|\x{3})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068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\V</a:t>
                      </a:r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 err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nomagic</a:t>
                      </a:r>
                      <a:r>
                        <a: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</a:t>
                      </a:r>
                      <a:r>
                        <a:rPr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検索（テキストそのものを検索）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3780942888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&lt; &gt;</a:t>
                      </a:r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単語境界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784142056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\_s</a:t>
                      </a:r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空白か改行文字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4194121765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( )</a:t>
                      </a:r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キャプチャ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475649587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\1</a:t>
                      </a:r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キャプチャした部分マッチの</a:t>
                      </a:r>
                      <a:r>
                        <a: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1 </a:t>
                      </a:r>
                      <a:r>
                        <a:rPr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番目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098111067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\0</a:t>
                      </a:r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マッチ全体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884174769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974494673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4000058014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480368926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3941677546"/>
                  </a:ext>
                </a:extLst>
              </a:tr>
              <a:tr h="147085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007577004"/>
                  </a:ext>
                </a:extLst>
              </a:tr>
              <a:tr h="244565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4261739833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885888363"/>
                  </a:ext>
                </a:extLst>
              </a:tr>
              <a:tr h="147085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622453811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7AF32C46-BF6B-F447-A007-978E8CD01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70974"/>
              </p:ext>
            </p:extLst>
          </p:nvPr>
        </p:nvGraphicFramePr>
        <p:xfrm>
          <a:off x="6214093" y="7962588"/>
          <a:ext cx="3236263" cy="4058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55">
                  <a:extLst>
                    <a:ext uri="{9D8B030D-6E8A-4147-A177-3AD203B41FA5}">
                      <a16:colId xmlns:a16="http://schemas.microsoft.com/office/drawing/2014/main" val="3336801223"/>
                    </a:ext>
                  </a:extLst>
                </a:gridCol>
                <a:gridCol w="952480">
                  <a:extLst>
                    <a:ext uri="{9D8B030D-6E8A-4147-A177-3AD203B41FA5}">
                      <a16:colId xmlns:a16="http://schemas.microsoft.com/office/drawing/2014/main" val="119615964"/>
                    </a:ext>
                  </a:extLst>
                </a:gridCol>
                <a:gridCol w="2039328">
                  <a:extLst>
                    <a:ext uri="{9D8B030D-6E8A-4147-A177-3AD203B41FA5}">
                      <a16:colId xmlns:a16="http://schemas.microsoft.com/office/drawing/2014/main" val="463828485"/>
                    </a:ext>
                  </a:extLst>
                </a:gridCol>
              </a:tblGrid>
              <a:tr h="147085">
                <a:tc gridSpan="3">
                  <a:txBody>
                    <a:bodyPr/>
                    <a:lstStyle/>
                    <a:p>
                      <a:r>
                        <a:rPr kumimoji="1" lang="ja-JP" altLang="en-US" sz="900" b="1">
                          <a:solidFill>
                            <a:schemeClr val="accent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スクリプト</a:t>
                      </a:r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endParaRPr kumimoji="1" lang="ja-JP" altLang="en-US" sz="1200" b="1"/>
                    </a:p>
                  </a:txBody>
                  <a:tcPr marL="100796" marR="100796" marT="50398" marB="50398"/>
                </a:tc>
                <a:tc h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81660"/>
                  </a:ext>
                </a:extLst>
              </a:tr>
              <a:tr h="147085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:let </a:t>
                      </a:r>
                      <a:r>
                        <a:rPr kumimoji="1" lang="en-US" altLang="ja-JP" sz="900" dirty="0" err="1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i</a:t>
                      </a:r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 = 1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変数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</a:t>
                      </a:r>
                      <a:r>
                        <a:rPr kumimoji="1" lang="en-US" altLang="ja-JP" sz="900" dirty="0" err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</a:t>
                      </a:r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を宣言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3803285378"/>
                  </a:ext>
                </a:extLst>
              </a:tr>
              <a:tr h="244565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:let </a:t>
                      </a:r>
                      <a:r>
                        <a:rPr kumimoji="1" lang="en-US" altLang="ja-JP" sz="900" dirty="0" err="1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i</a:t>
                      </a:r>
                      <a:r>
                        <a:rPr kumimoji="1" lang="en-US" altLang="ja-JP" sz="900" dirty="0">
                          <a:latin typeface="Menlo" panose="020B0609030804020204" pitchFamily="49" charset="0"/>
                          <a:ea typeface="Hiragino Kaku Gothic Pro W3" panose="020B0300000000000000" pitchFamily="34" charset="-128"/>
                          <a:cs typeface="Menlo" panose="020B0609030804020204" pitchFamily="49" charset="0"/>
                        </a:rPr>
                        <a:t> += 1</a:t>
                      </a:r>
                      <a:endParaRPr kumimoji="1" lang="ja-JP" altLang="en-US" sz="900">
                        <a:latin typeface="Menlo" panose="020B0609030804020204" pitchFamily="49" charset="0"/>
                        <a:ea typeface="Hiragino Kaku Gothic Pro W3" panose="020B0300000000000000" pitchFamily="34" charset="-128"/>
                        <a:cs typeface="Menlo" panose="020B0609030804020204" pitchFamily="49" charset="0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変数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</a:t>
                      </a:r>
                      <a:r>
                        <a:rPr kumimoji="1" lang="en-US" altLang="ja-JP" sz="900" dirty="0" err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</a:t>
                      </a:r>
                      <a:r>
                        <a:rPr kumimoji="1"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</a:t>
                      </a:r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をインクリメント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068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altLang="ja-JP" sz="900" dirty="0"/>
                        <a:t>&lt;C-r&gt;=</a:t>
                      </a:r>
                      <a:r>
                        <a:rPr lang="en-US" altLang="ja-JP" sz="900" dirty="0" err="1"/>
                        <a:t>i</a:t>
                      </a:r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変数</a:t>
                      </a:r>
                      <a:r>
                        <a:rPr lang="en-US" altLang="ja-JP" sz="900" dirty="0"/>
                        <a:t> I </a:t>
                      </a:r>
                      <a:r>
                        <a:rPr lang="ja-JP" altLang="en-US" sz="900"/>
                        <a:t> の内容を挿入（</a:t>
                      </a:r>
                      <a:r>
                        <a:rPr lang="en-US" altLang="ja-JP" sz="900" dirty="0"/>
                        <a:t>Ins</a:t>
                      </a:r>
                      <a:r>
                        <a:rPr lang="ja-JP" altLang="en-US" sz="900"/>
                        <a:t>）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3780942888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784142056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4194121765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475649587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098111067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884174769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974494673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en-US" altLang="ja-JP" sz="900" dirty="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4000058014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480368926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3941677546"/>
                  </a:ext>
                </a:extLst>
              </a:tr>
              <a:tr h="147085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007577004"/>
                  </a:ext>
                </a:extLst>
              </a:tr>
              <a:tr h="244565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4261739833"/>
                  </a:ext>
                </a:extLst>
              </a:tr>
              <a:tr h="177770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885888363"/>
                  </a:ext>
                </a:extLst>
              </a:tr>
              <a:tr h="147085">
                <a:tc>
                  <a:txBody>
                    <a:bodyPr/>
                    <a:lstStyle/>
                    <a:p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endParaRPr lang="ja-JP" altLang="en-US" sz="900"/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262245381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2DB6B4-B2CE-D344-B9D2-CB9187FA1055}"/>
              </a:ext>
            </a:extLst>
          </p:cNvPr>
          <p:cNvSpPr txBox="1"/>
          <p:nvPr/>
        </p:nvSpPr>
        <p:spPr>
          <a:xfrm>
            <a:off x="9543742" y="7305759"/>
            <a:ext cx="11480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@fiftystorm36</a:t>
            </a:r>
            <a:endParaRPr kumimoji="1" lang="ja-JP" altLang="en-US" sz="105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057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19693</TotalTime>
  <Words>662</Words>
  <Application>Microsoft Macintosh PowerPoint</Application>
  <PresentationFormat>ユーザー設定</PresentationFormat>
  <Paragraphs>215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Hiragino Kaku Gothic Pro W3</vt:lpstr>
      <vt:lpstr>游ゴシック</vt:lpstr>
      <vt:lpstr>游ゴシック Light</vt:lpstr>
      <vt:lpstr>Arial</vt:lpstr>
      <vt:lpstr>Calibri</vt:lpstr>
      <vt:lpstr>Calibri Light</vt:lpstr>
      <vt:lpstr>Menlo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五十嵐賢哉</dc:creator>
  <cp:lastModifiedBy>五十嵐賢哉</cp:lastModifiedBy>
  <cp:revision>45</cp:revision>
  <cp:lastPrinted>2019-06-13T19:25:16Z</cp:lastPrinted>
  <dcterms:created xsi:type="dcterms:W3CDTF">2019-03-07T19:02:58Z</dcterms:created>
  <dcterms:modified xsi:type="dcterms:W3CDTF">2019-06-13T19:30:31Z</dcterms:modified>
</cp:coreProperties>
</file>