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6" d="100"/>
          <a:sy n="86" d="100"/>
        </p:scale>
        <p:origin x="-1518"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D4FDC-8A2D-4C72-AF87-D2545EAC50B4}" type="datetimeFigureOut">
              <a:rPr lang="da-DK" smtClean="0"/>
              <a:pPr/>
              <a:t>tirsdag 10. jun</a:t>
            </a:fld>
            <a:endParaRPr lang="da-D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25B94-4E10-44D2-A035-418132905008}" type="slidenum">
              <a:rPr lang="da-DK" smtClean="0"/>
              <a:pPr/>
              <a:t>‹#›</a:t>
            </a:fld>
            <a:endParaRPr lang="da-DK"/>
          </a:p>
        </p:txBody>
      </p:sp>
    </p:spTree>
    <p:extLst>
      <p:ext uri="{BB962C8B-B14F-4D97-AF65-F5344CB8AC3E}">
        <p14:creationId xmlns:p14="http://schemas.microsoft.com/office/powerpoint/2010/main" xmlns="" val="225021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1AB25B94-4E10-44D2-A035-418132905008}" type="slidenum">
              <a:rPr lang="da-DK" smtClean="0"/>
              <a:pPr/>
              <a:t>1</a:t>
            </a:fld>
            <a:endParaRPr lang="da-DK"/>
          </a:p>
        </p:txBody>
      </p:sp>
    </p:spTree>
    <p:extLst>
      <p:ext uri="{BB962C8B-B14F-4D97-AF65-F5344CB8AC3E}">
        <p14:creationId xmlns:p14="http://schemas.microsoft.com/office/powerpoint/2010/main" xmlns="" val="218657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1AB25B94-4E10-44D2-A035-418132905008}" type="slidenum">
              <a:rPr lang="da-DK" smtClean="0"/>
              <a:pPr/>
              <a:t>2</a:t>
            </a:fld>
            <a:endParaRPr lang="da-DK"/>
          </a:p>
        </p:txBody>
      </p:sp>
    </p:spTree>
    <p:extLst>
      <p:ext uri="{BB962C8B-B14F-4D97-AF65-F5344CB8AC3E}">
        <p14:creationId xmlns:p14="http://schemas.microsoft.com/office/powerpoint/2010/main" xmlns="" val="218657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1AB25B94-4E10-44D2-A035-418132905008}" type="slidenum">
              <a:rPr lang="da-DK" smtClean="0"/>
              <a:pPr/>
              <a:t>3</a:t>
            </a:fld>
            <a:endParaRPr lang="da-DK"/>
          </a:p>
        </p:txBody>
      </p:sp>
    </p:spTree>
    <p:extLst>
      <p:ext uri="{BB962C8B-B14F-4D97-AF65-F5344CB8AC3E}">
        <p14:creationId xmlns:p14="http://schemas.microsoft.com/office/powerpoint/2010/main" xmlns="" val="218657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1AB25B94-4E10-44D2-A035-418132905008}" type="slidenum">
              <a:rPr lang="da-DK" smtClean="0"/>
              <a:pPr/>
              <a:t>4</a:t>
            </a:fld>
            <a:endParaRPr lang="da-DK"/>
          </a:p>
        </p:txBody>
      </p:sp>
    </p:spTree>
    <p:extLst>
      <p:ext uri="{BB962C8B-B14F-4D97-AF65-F5344CB8AC3E}">
        <p14:creationId xmlns:p14="http://schemas.microsoft.com/office/powerpoint/2010/main" xmlns="" val="218657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1AB25B94-4E10-44D2-A035-418132905008}" type="slidenum">
              <a:rPr lang="da-DK" smtClean="0"/>
              <a:pPr/>
              <a:t>5</a:t>
            </a:fld>
            <a:endParaRPr lang="da-DK"/>
          </a:p>
        </p:txBody>
      </p:sp>
    </p:spTree>
    <p:extLst>
      <p:ext uri="{BB962C8B-B14F-4D97-AF65-F5344CB8AC3E}">
        <p14:creationId xmlns:p14="http://schemas.microsoft.com/office/powerpoint/2010/main" xmlns="" val="2186571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1AB25B94-4E10-44D2-A035-418132905008}" type="slidenum">
              <a:rPr lang="da-DK" smtClean="0"/>
              <a:pPr/>
              <a:t>6</a:t>
            </a:fld>
            <a:endParaRPr lang="da-DK"/>
          </a:p>
        </p:txBody>
      </p:sp>
    </p:spTree>
    <p:extLst>
      <p:ext uri="{BB962C8B-B14F-4D97-AF65-F5344CB8AC3E}">
        <p14:creationId xmlns:p14="http://schemas.microsoft.com/office/powerpoint/2010/main" xmlns="" val="2186571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1AB25B94-4E10-44D2-A035-418132905008}" type="slidenum">
              <a:rPr lang="da-DK" smtClean="0"/>
              <a:pPr/>
              <a:t>7</a:t>
            </a:fld>
            <a:endParaRPr lang="da-DK"/>
          </a:p>
        </p:txBody>
      </p:sp>
    </p:spTree>
    <p:extLst>
      <p:ext uri="{BB962C8B-B14F-4D97-AF65-F5344CB8AC3E}">
        <p14:creationId xmlns:p14="http://schemas.microsoft.com/office/powerpoint/2010/main" xmlns="" val="218657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1AB25B94-4E10-44D2-A035-418132905008}" type="slidenum">
              <a:rPr lang="da-DK" smtClean="0"/>
              <a:pPr/>
              <a:t>8</a:t>
            </a:fld>
            <a:endParaRPr lang="da-DK"/>
          </a:p>
        </p:txBody>
      </p:sp>
    </p:spTree>
    <p:extLst>
      <p:ext uri="{BB962C8B-B14F-4D97-AF65-F5344CB8AC3E}">
        <p14:creationId xmlns:p14="http://schemas.microsoft.com/office/powerpoint/2010/main" xmlns="" val="2186571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1AB25B94-4E10-44D2-A035-418132905008}" type="slidenum">
              <a:rPr lang="da-DK" smtClean="0"/>
              <a:pPr/>
              <a:t>9</a:t>
            </a:fld>
            <a:endParaRPr lang="da-DK"/>
          </a:p>
        </p:txBody>
      </p:sp>
    </p:spTree>
    <p:extLst>
      <p:ext uri="{BB962C8B-B14F-4D97-AF65-F5344CB8AC3E}">
        <p14:creationId xmlns:p14="http://schemas.microsoft.com/office/powerpoint/2010/main" xmlns="" val="2186571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AB3BFA-33DE-4ACD-A365-AD6885A87E12}" type="datetimeFigureOut">
              <a:rPr lang="da-DK" smtClean="0"/>
              <a:pPr/>
              <a:t>tirsdag 10. jun</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292952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AB3BFA-33DE-4ACD-A365-AD6885A87E12}" type="datetimeFigureOut">
              <a:rPr lang="da-DK" smtClean="0"/>
              <a:pPr/>
              <a:t>tirsdag 10. jun</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99570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AB3BFA-33DE-4ACD-A365-AD6885A87E12}" type="datetimeFigureOut">
              <a:rPr lang="da-DK" smtClean="0"/>
              <a:pPr/>
              <a:t>tirsdag 10. jun</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1441491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8257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AB3BFA-33DE-4ACD-A365-AD6885A87E12}" type="datetimeFigureOut">
              <a:rPr lang="da-DK" smtClean="0"/>
              <a:pPr/>
              <a:t>tirsdag 10. jun</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355148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B3BFA-33DE-4ACD-A365-AD6885A87E12}" type="datetimeFigureOut">
              <a:rPr lang="da-DK" smtClean="0"/>
              <a:pPr/>
              <a:t>tirsdag 10. jun</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228454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AB3BFA-33DE-4ACD-A365-AD6885A87E12}" type="datetimeFigureOut">
              <a:rPr lang="da-DK" smtClean="0"/>
              <a:pPr/>
              <a:t>tirsdag 10. jun</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400193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AB3BFA-33DE-4ACD-A365-AD6885A87E12}" type="datetimeFigureOut">
              <a:rPr lang="da-DK" smtClean="0"/>
              <a:pPr/>
              <a:t>tirsdag 10. jun</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341661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AB3BFA-33DE-4ACD-A365-AD6885A87E12}" type="datetimeFigureOut">
              <a:rPr lang="da-DK" smtClean="0"/>
              <a:pPr/>
              <a:t>tirsdag 10. jun</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326863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B3BFA-33DE-4ACD-A365-AD6885A87E12}" type="datetimeFigureOut">
              <a:rPr lang="da-DK" smtClean="0"/>
              <a:pPr/>
              <a:t>tirsdag 10. jun</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320242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B3BFA-33DE-4ACD-A365-AD6885A87E12}" type="datetimeFigureOut">
              <a:rPr lang="da-DK" smtClean="0"/>
              <a:pPr/>
              <a:t>tirsdag 10. jun</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72583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B3BFA-33DE-4ACD-A365-AD6885A87E12}" type="datetimeFigureOut">
              <a:rPr lang="da-DK" smtClean="0"/>
              <a:pPr/>
              <a:t>tirsdag 10. jun</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282910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B3BFA-33DE-4ACD-A365-AD6885A87E12}" type="datetimeFigureOut">
              <a:rPr lang="da-DK" smtClean="0"/>
              <a:pPr/>
              <a:t>tirsdag 10. jun</a:t>
            </a:fld>
            <a:endParaRPr lang="da-DK"/>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2351C-A776-41C2-B17E-74DB9CCFE911}" type="slidenum">
              <a:rPr lang="da-DK" smtClean="0"/>
              <a:pPr/>
              <a:t>‹#›</a:t>
            </a:fld>
            <a:endParaRPr lang="da-DK"/>
          </a:p>
        </p:txBody>
      </p:sp>
    </p:spTree>
    <p:extLst>
      <p:ext uri="{BB962C8B-B14F-4D97-AF65-F5344CB8AC3E}">
        <p14:creationId xmlns:p14="http://schemas.microsoft.com/office/powerpoint/2010/main" xmlns="" val="376795741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6301" y="562803"/>
            <a:ext cx="6231700" cy="368935"/>
          </a:xfrm>
          <a:prstGeom prst="rect">
            <a:avLst/>
          </a:prstGeom>
        </p:spPr>
        <p:txBody>
          <a:bodyPr vert="horz" wrap="square" lIns="0" tIns="0" rIns="0" bIns="0" rtlCol="0">
            <a:noAutofit/>
          </a:bodyPr>
          <a:lstStyle/>
          <a:p>
            <a:pPr marL="12700">
              <a:tabLst>
                <a:tab pos="1641434" algn="l"/>
                <a:tab pos="2152597" algn="l"/>
                <a:tab pos="3412405" algn="l"/>
              </a:tabLst>
            </a:pPr>
            <a:r>
              <a:rPr lang="en-GB" sz="2400" kern="0" cap="all" spc="200" dirty="0" smtClean="0">
                <a:solidFill>
                  <a:schemeClr val="tx2">
                    <a:lumMod val="50000"/>
                  </a:schemeClr>
                </a:solidFill>
                <a:latin typeface="Arial"/>
                <a:cs typeface="Arial"/>
              </a:rPr>
              <a:t>Motivation</a:t>
            </a:r>
            <a:endParaRPr lang="en-GB" sz="2400" kern="0" cap="all" spc="200" dirty="0">
              <a:solidFill>
                <a:schemeClr val="tx2">
                  <a:lumMod val="50000"/>
                </a:schemeClr>
              </a:solidFill>
              <a:latin typeface="Arial"/>
              <a:cs typeface="Arial"/>
            </a:endParaRPr>
          </a:p>
        </p:txBody>
      </p:sp>
      <p:sp>
        <p:nvSpPr>
          <p:cNvPr id="3" name="object 3"/>
          <p:cNvSpPr txBox="1"/>
          <p:nvPr/>
        </p:nvSpPr>
        <p:spPr>
          <a:xfrm>
            <a:off x="626301" y="1155202"/>
            <a:ext cx="6115876" cy="4074001"/>
          </a:xfrm>
          <a:prstGeom prst="rect">
            <a:avLst/>
          </a:prstGeom>
        </p:spPr>
        <p:txBody>
          <a:bodyPr vert="horz" wrap="square" lIns="0" tIns="0" rIns="0" bIns="0" rtlCol="0">
            <a:noAutofit/>
          </a:bodyPr>
          <a:lstStyle/>
          <a:p>
            <a:pPr marL="12700"/>
            <a:r>
              <a:rPr lang="en-US" b="1" cap="all" spc="200" dirty="0" smtClean="0">
                <a:solidFill>
                  <a:schemeClr val="accent1">
                    <a:lumMod val="75000"/>
                  </a:schemeClr>
                </a:solidFill>
                <a:latin typeface="Arial"/>
                <a:cs typeface="Arial"/>
              </a:rPr>
              <a:t>Other </a:t>
            </a:r>
            <a:r>
              <a:rPr lang="en-US" b="1" cap="all" spc="200" dirty="0" smtClean="0">
                <a:solidFill>
                  <a:schemeClr val="accent1">
                    <a:lumMod val="75000"/>
                  </a:schemeClr>
                </a:solidFill>
                <a:latin typeface="Arial"/>
                <a:cs typeface="Arial"/>
              </a:rPr>
              <a:t>solutions does not satisfy our needs </a:t>
            </a:r>
            <a:endParaRPr lang="en-US" b="1" cap="all" spc="200" dirty="0" smtClean="0">
              <a:solidFill>
                <a:schemeClr val="accent1">
                  <a:lumMod val="75000"/>
                </a:schemeClr>
              </a:solidFill>
              <a:latin typeface="Arial"/>
              <a:cs typeface="Arial"/>
            </a:endParaRP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Increasing number of mobile </a:t>
            </a:r>
            <a:r>
              <a:rPr lang="en-US" b="1" cap="all" spc="200" dirty="0" smtClean="0">
                <a:solidFill>
                  <a:schemeClr val="accent1">
                    <a:lumMod val="75000"/>
                  </a:schemeClr>
                </a:solidFill>
                <a:latin typeface="Arial"/>
                <a:cs typeface="Arial"/>
              </a:rPr>
              <a:t>devices</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A digital cookbook might provide more </a:t>
            </a:r>
            <a:r>
              <a:rPr lang="en-US" b="1" cap="all" spc="200" dirty="0" smtClean="0">
                <a:solidFill>
                  <a:schemeClr val="accent1">
                    <a:lumMod val="75000"/>
                  </a:schemeClr>
                </a:solidFill>
                <a:latin typeface="Arial"/>
                <a:cs typeface="Arial"/>
              </a:rPr>
              <a:t>functionality</a:t>
            </a:r>
            <a:endParaRPr lang="en-US" b="1" cap="all" spc="200" dirty="0" smtClean="0">
              <a:solidFill>
                <a:schemeClr val="accent1">
                  <a:lumMod val="75000"/>
                </a:schemeClr>
              </a:solidFill>
              <a:latin typeface="Arial"/>
              <a:cs typeface="Arial"/>
            </a:endParaRPr>
          </a:p>
          <a:p>
            <a:pPr marL="12700"/>
            <a:r>
              <a:rPr lang="en-US" cap="all" spc="200" dirty="0" smtClean="0">
                <a:solidFill>
                  <a:schemeClr val="accent1">
                    <a:lumMod val="75000"/>
                  </a:schemeClr>
                </a:solidFill>
                <a:latin typeface="Arial"/>
                <a:cs typeface="Arial"/>
              </a:rPr>
              <a:t>Search</a:t>
            </a:r>
          </a:p>
          <a:p>
            <a:pPr marL="12700"/>
            <a:r>
              <a:rPr lang="en-US" cap="all" spc="200" dirty="0" smtClean="0">
                <a:solidFill>
                  <a:schemeClr val="accent1">
                    <a:lumMod val="75000"/>
                  </a:schemeClr>
                </a:solidFill>
                <a:latin typeface="Arial"/>
                <a:cs typeface="Arial"/>
              </a:rPr>
              <a:t>Filtering</a:t>
            </a:r>
          </a:p>
          <a:p>
            <a:pPr marL="12700"/>
            <a:r>
              <a:rPr lang="en-US" cap="all" spc="200" dirty="0" smtClean="0">
                <a:solidFill>
                  <a:schemeClr val="accent1">
                    <a:lumMod val="75000"/>
                  </a:schemeClr>
                </a:solidFill>
                <a:latin typeface="Arial"/>
                <a:cs typeface="Arial"/>
              </a:rPr>
              <a:t>Suggestions</a:t>
            </a:r>
          </a:p>
          <a:p>
            <a:pPr marL="12700"/>
            <a:endParaRPr lang="en-US" b="1" cap="all" spc="200" dirty="0" smtClean="0">
              <a:solidFill>
                <a:schemeClr val="accent1">
                  <a:lumMod val="75000"/>
                </a:schemeClr>
              </a:solidFill>
              <a:latin typeface="Arial"/>
              <a:cs typeface="Arial"/>
            </a:endParaRPr>
          </a:p>
        </p:txBody>
      </p:sp>
      <p:sp>
        <p:nvSpPr>
          <p:cNvPr id="9" name="object 7"/>
          <p:cNvSpPr txBox="1"/>
          <p:nvPr/>
        </p:nvSpPr>
        <p:spPr>
          <a:xfrm>
            <a:off x="2743201" y="6137891"/>
            <a:ext cx="3682707" cy="294005"/>
          </a:xfrm>
          <a:prstGeom prst="rect">
            <a:avLst/>
          </a:prstGeom>
        </p:spPr>
        <p:txBody>
          <a:bodyPr vert="horz" wrap="square" lIns="0" tIns="0" rIns="0" bIns="0" rtlCol="0">
            <a:noAutofit/>
          </a:bodyPr>
          <a:lstStyle/>
          <a:p>
            <a:pPr algn="ctr">
              <a:lnSpc>
                <a:spcPct val="100000"/>
              </a:lnSpc>
            </a:pPr>
            <a:r>
              <a:rPr lang="da-DK" sz="851" b="1" kern="0" cap="all" spc="200" dirty="0">
                <a:solidFill>
                  <a:schemeClr val="tx1">
                    <a:lumMod val="50000"/>
                    <a:lumOff val="50000"/>
                  </a:schemeClr>
                </a:solidFill>
                <a:latin typeface="Arial"/>
                <a:cs typeface="Arial"/>
              </a:rPr>
              <a:t>Department of computer science</a:t>
            </a:r>
            <a:endParaRPr sz="851" b="1" kern="0" cap="all" spc="200" dirty="0">
              <a:solidFill>
                <a:schemeClr val="tx1">
                  <a:lumMod val="50000"/>
                  <a:lumOff val="50000"/>
                </a:schemeClr>
              </a:solidFill>
              <a:latin typeface="Arial"/>
              <a:cs typeface="Arial"/>
            </a:endParaRPr>
          </a:p>
          <a:p>
            <a:pPr marR="20319" algn="ctr">
              <a:spcBef>
                <a:spcPts val="180"/>
              </a:spcBef>
            </a:pPr>
            <a:r>
              <a:rPr sz="851" kern="0" cap="all" spc="200" dirty="0">
                <a:solidFill>
                  <a:schemeClr val="tx1">
                    <a:lumMod val="50000"/>
                    <a:lumOff val="50000"/>
                  </a:schemeClr>
                </a:solidFill>
                <a:latin typeface="Arial"/>
                <a:cs typeface="Arial"/>
              </a:rPr>
              <a:t>AALBORG</a:t>
            </a:r>
            <a:r>
              <a:rPr lang="da-DK" sz="851" kern="0" cap="all" spc="200" dirty="0">
                <a:solidFill>
                  <a:schemeClr val="tx1">
                    <a:lumMod val="50000"/>
                    <a:lumOff val="50000"/>
                  </a:schemeClr>
                </a:solidFill>
                <a:latin typeface="Arial"/>
                <a:cs typeface="Arial"/>
              </a:rPr>
              <a:t> UNIVERSITy</a:t>
            </a:r>
            <a:endParaRPr sz="851" kern="0" cap="all" spc="200" dirty="0">
              <a:solidFill>
                <a:schemeClr val="tx1">
                  <a:lumMod val="50000"/>
                  <a:lumOff val="50000"/>
                </a:schemeClr>
              </a:solidFill>
              <a:latin typeface="Arial"/>
              <a:cs typeface="Arial"/>
            </a:endParaRPr>
          </a:p>
        </p:txBody>
      </p:sp>
      <p:sp>
        <p:nvSpPr>
          <p:cNvPr id="12" name="object 4"/>
          <p:cNvSpPr txBox="1">
            <a:spLocks/>
          </p:cNvSpPr>
          <p:nvPr/>
        </p:nvSpPr>
        <p:spPr>
          <a:xfrm>
            <a:off x="2540147" y="5952021"/>
            <a:ext cx="4343400" cy="143981"/>
          </a:xfrm>
          <a:prstGeom prst="rect">
            <a:avLst/>
          </a:prstGeom>
        </p:spPr>
        <p:txBody>
          <a:bodyPr vert="horz" wrap="square" lIns="0" tIns="0" rIns="0" bIns="0" rtlCol="0" anchor="ctr">
            <a:noAutofit/>
          </a:bodyPr>
          <a:lstStyle>
            <a:defPPr>
              <a:defRPr lang="da-DK"/>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fld id="{80E1DA1B-E50B-4430-BFAD-650A8158D5AA}" type="slidenum">
              <a:rPr lang="da-DK" sz="851" b="1" kern="0" cap="all" spc="200" dirty="0">
                <a:solidFill>
                  <a:schemeClr val="tx1">
                    <a:lumMod val="50000"/>
                    <a:lumOff val="50000"/>
                  </a:schemeClr>
                </a:solidFill>
                <a:latin typeface="Arial"/>
                <a:cs typeface="Arial"/>
              </a:rPr>
              <a:pPr marL="12700"/>
              <a:t>1</a:t>
            </a:fld>
            <a:r>
              <a:rPr lang="da-DK" sz="851" b="1" kern="0" cap="all" spc="200" dirty="0" smtClean="0">
                <a:solidFill>
                  <a:schemeClr val="tx1">
                    <a:lumMod val="50000"/>
                    <a:lumOff val="50000"/>
                  </a:schemeClr>
                </a:solidFill>
                <a:latin typeface="Arial"/>
                <a:cs typeface="Arial"/>
              </a:rPr>
              <a:t> </a:t>
            </a:r>
            <a:r>
              <a:rPr lang="da-DK" sz="851" b="1" kern="0" cap="all" spc="200" dirty="0">
                <a:solidFill>
                  <a:schemeClr val="tx1">
                    <a:lumMod val="50000"/>
                    <a:lumOff val="50000"/>
                  </a:schemeClr>
                </a:solidFill>
                <a:latin typeface="Arial"/>
                <a:cs typeface="Arial"/>
              </a:rPr>
              <a:t>OF </a:t>
            </a:r>
            <a:r>
              <a:rPr lang="da-DK" sz="851" b="1" kern="0" cap="all" spc="200" dirty="0" smtClean="0">
                <a:solidFill>
                  <a:schemeClr val="tx1">
                    <a:lumMod val="50000"/>
                    <a:lumOff val="50000"/>
                  </a:schemeClr>
                </a:solidFill>
                <a:latin typeface="Arial"/>
                <a:cs typeface="Arial"/>
              </a:rPr>
              <a:t>32  </a:t>
            </a:r>
            <a:r>
              <a:rPr lang="da-DK" sz="851" b="1" kern="0" cap="all" spc="200" dirty="0">
                <a:solidFill>
                  <a:schemeClr val="tx1">
                    <a:lumMod val="50000"/>
                    <a:lumOff val="50000"/>
                  </a:schemeClr>
                </a:solidFill>
                <a:latin typeface="Arial"/>
                <a:cs typeface="Arial"/>
              </a:rPr>
              <a:t>| </a:t>
            </a:r>
            <a:r>
              <a:rPr lang="da-DK" sz="851" b="1" kern="0" spc="200" dirty="0">
                <a:solidFill>
                  <a:schemeClr val="tx1">
                    <a:lumMod val="50000"/>
                    <a:lumOff val="50000"/>
                  </a:schemeClr>
                </a:solidFill>
                <a:latin typeface="Arial"/>
                <a:cs typeface="Arial"/>
              </a:rPr>
              <a:t>15.02.2014</a:t>
            </a:r>
            <a:endParaRPr lang="da-DK" sz="851" kern="0" cap="all" spc="200" dirty="0">
              <a:solidFill>
                <a:schemeClr val="tx1">
                  <a:lumMod val="50000"/>
                  <a:lumOff val="50000"/>
                </a:schemeClr>
              </a:solidFill>
              <a:latin typeface="Arial"/>
              <a:cs typeface="Arial"/>
            </a:endParaRPr>
          </a:p>
        </p:txBody>
      </p:sp>
    </p:spTree>
    <p:extLst>
      <p:ext uri="{BB962C8B-B14F-4D97-AF65-F5344CB8AC3E}">
        <p14:creationId xmlns:p14="http://schemas.microsoft.com/office/powerpoint/2010/main" xmlns="" val="12356415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6301" y="562803"/>
            <a:ext cx="6231700" cy="368935"/>
          </a:xfrm>
          <a:prstGeom prst="rect">
            <a:avLst/>
          </a:prstGeom>
        </p:spPr>
        <p:txBody>
          <a:bodyPr vert="horz" wrap="square" lIns="0" tIns="0" rIns="0" bIns="0" rtlCol="0">
            <a:noAutofit/>
          </a:bodyPr>
          <a:lstStyle/>
          <a:p>
            <a:pPr marL="12700">
              <a:tabLst>
                <a:tab pos="1641434" algn="l"/>
                <a:tab pos="2152597" algn="l"/>
                <a:tab pos="3412405" algn="l"/>
              </a:tabLst>
            </a:pPr>
            <a:r>
              <a:rPr lang="en-GB" sz="2400" kern="0" cap="all" spc="200" dirty="0" smtClean="0">
                <a:solidFill>
                  <a:schemeClr val="tx2">
                    <a:lumMod val="50000"/>
                  </a:schemeClr>
                </a:solidFill>
                <a:latin typeface="Arial"/>
                <a:cs typeface="Arial"/>
              </a:rPr>
              <a:t>Existing Solutions</a:t>
            </a:r>
            <a:endParaRPr lang="en-GB" sz="2400" kern="0" cap="all" spc="200" dirty="0">
              <a:solidFill>
                <a:schemeClr val="tx2">
                  <a:lumMod val="50000"/>
                </a:schemeClr>
              </a:solidFill>
              <a:latin typeface="Arial"/>
              <a:cs typeface="Arial"/>
            </a:endParaRPr>
          </a:p>
        </p:txBody>
      </p:sp>
      <p:sp>
        <p:nvSpPr>
          <p:cNvPr id="3" name="object 3"/>
          <p:cNvSpPr txBox="1"/>
          <p:nvPr/>
        </p:nvSpPr>
        <p:spPr>
          <a:xfrm>
            <a:off x="626301" y="1155202"/>
            <a:ext cx="6115876" cy="4074001"/>
          </a:xfrm>
          <a:prstGeom prst="rect">
            <a:avLst/>
          </a:prstGeom>
        </p:spPr>
        <p:txBody>
          <a:bodyPr vert="horz" wrap="square" lIns="0" tIns="0" rIns="0" bIns="0" rtlCol="0">
            <a:noAutofit/>
          </a:bodyPr>
          <a:lstStyle/>
          <a:p>
            <a:pPr marL="12700"/>
            <a:r>
              <a:rPr lang="en-US" b="1" cap="all" spc="200" dirty="0" smtClean="0">
                <a:solidFill>
                  <a:schemeClr val="accent1">
                    <a:lumMod val="75000"/>
                  </a:schemeClr>
                </a:solidFill>
                <a:latin typeface="Arial"/>
                <a:cs typeface="Arial"/>
              </a:rPr>
              <a:t>Extract the best practices of each </a:t>
            </a:r>
            <a:r>
              <a:rPr lang="en-US" b="1" cap="all" spc="200" dirty="0" smtClean="0">
                <a:solidFill>
                  <a:schemeClr val="accent1">
                    <a:lumMod val="75000"/>
                  </a:schemeClr>
                </a:solidFill>
                <a:latin typeface="Arial"/>
                <a:cs typeface="Arial"/>
              </a:rPr>
              <a:t>application</a:t>
            </a:r>
          </a:p>
          <a:p>
            <a:pPr marL="12700"/>
            <a:r>
              <a:rPr lang="en-US" cap="all" spc="200" dirty="0" err="1" smtClean="0">
                <a:solidFill>
                  <a:schemeClr val="accent1">
                    <a:lumMod val="75000"/>
                  </a:schemeClr>
                </a:solidFill>
                <a:latin typeface="Arial"/>
                <a:cs typeface="Arial"/>
              </a:rPr>
              <a:t>Supercook</a:t>
            </a:r>
            <a:endParaRPr lang="en-US" cap="all" spc="200" dirty="0" smtClean="0">
              <a:solidFill>
                <a:schemeClr val="accent1">
                  <a:lumMod val="75000"/>
                </a:schemeClr>
              </a:solidFill>
              <a:latin typeface="Arial"/>
              <a:cs typeface="Arial"/>
            </a:endParaRPr>
          </a:p>
          <a:p>
            <a:pPr marL="12700"/>
            <a:r>
              <a:rPr lang="en-US" cap="all" spc="200" dirty="0" err="1" smtClean="0">
                <a:solidFill>
                  <a:schemeClr val="accent1">
                    <a:lumMod val="75000"/>
                  </a:schemeClr>
                </a:solidFill>
                <a:latin typeface="Arial"/>
                <a:cs typeface="Arial"/>
              </a:rPr>
              <a:t>Allthecooks</a:t>
            </a:r>
            <a:endParaRPr lang="en-US" cap="all" spc="200" dirty="0" smtClean="0">
              <a:solidFill>
                <a:schemeClr val="accent1">
                  <a:lumMod val="75000"/>
                </a:schemeClr>
              </a:solidFill>
              <a:latin typeface="Arial"/>
              <a:cs typeface="Arial"/>
            </a:endParaRPr>
          </a:p>
          <a:p>
            <a:pPr marL="12700"/>
            <a:r>
              <a:rPr lang="en-US" cap="all" spc="200" dirty="0" err="1" smtClean="0">
                <a:solidFill>
                  <a:schemeClr val="accent1">
                    <a:lumMod val="75000"/>
                  </a:schemeClr>
                </a:solidFill>
                <a:latin typeface="Arial"/>
                <a:cs typeface="Arial"/>
              </a:rPr>
              <a:t>BigOven</a:t>
            </a:r>
            <a:endParaRPr lang="en-US" cap="all" spc="200" dirty="0" smtClean="0">
              <a:solidFill>
                <a:schemeClr val="accent1">
                  <a:lumMod val="75000"/>
                </a:schemeClr>
              </a:solidFill>
              <a:latin typeface="Arial"/>
              <a:cs typeface="Arial"/>
            </a:endParaRPr>
          </a:p>
          <a:p>
            <a:pPr marL="12700"/>
            <a:endParaRPr lang="en-US" b="1" cap="all" spc="200" dirty="0" smtClean="0">
              <a:solidFill>
                <a:schemeClr val="accent1">
                  <a:lumMod val="75000"/>
                </a:schemeClr>
              </a:solidFill>
              <a:latin typeface="Arial"/>
              <a:cs typeface="Arial"/>
            </a:endParaRPr>
          </a:p>
        </p:txBody>
      </p:sp>
      <p:sp>
        <p:nvSpPr>
          <p:cNvPr id="9" name="object 7"/>
          <p:cNvSpPr txBox="1"/>
          <p:nvPr/>
        </p:nvSpPr>
        <p:spPr>
          <a:xfrm>
            <a:off x="2743201" y="6137891"/>
            <a:ext cx="3682707" cy="294005"/>
          </a:xfrm>
          <a:prstGeom prst="rect">
            <a:avLst/>
          </a:prstGeom>
        </p:spPr>
        <p:txBody>
          <a:bodyPr vert="horz" wrap="square" lIns="0" tIns="0" rIns="0" bIns="0" rtlCol="0">
            <a:noAutofit/>
          </a:bodyPr>
          <a:lstStyle/>
          <a:p>
            <a:pPr algn="ctr">
              <a:lnSpc>
                <a:spcPct val="100000"/>
              </a:lnSpc>
            </a:pPr>
            <a:r>
              <a:rPr lang="da-DK" sz="851" b="1" kern="0" cap="all" spc="200" dirty="0">
                <a:solidFill>
                  <a:schemeClr val="tx1">
                    <a:lumMod val="50000"/>
                    <a:lumOff val="50000"/>
                  </a:schemeClr>
                </a:solidFill>
                <a:latin typeface="Arial"/>
                <a:cs typeface="Arial"/>
              </a:rPr>
              <a:t>Department of computer science</a:t>
            </a:r>
            <a:endParaRPr sz="851" b="1" kern="0" cap="all" spc="200" dirty="0">
              <a:solidFill>
                <a:schemeClr val="tx1">
                  <a:lumMod val="50000"/>
                  <a:lumOff val="50000"/>
                </a:schemeClr>
              </a:solidFill>
              <a:latin typeface="Arial"/>
              <a:cs typeface="Arial"/>
            </a:endParaRPr>
          </a:p>
          <a:p>
            <a:pPr marR="20319" algn="ctr">
              <a:spcBef>
                <a:spcPts val="180"/>
              </a:spcBef>
            </a:pPr>
            <a:r>
              <a:rPr sz="851" kern="0" cap="all" spc="200" dirty="0">
                <a:solidFill>
                  <a:schemeClr val="tx1">
                    <a:lumMod val="50000"/>
                    <a:lumOff val="50000"/>
                  </a:schemeClr>
                </a:solidFill>
                <a:latin typeface="Arial"/>
                <a:cs typeface="Arial"/>
              </a:rPr>
              <a:t>AALBORG</a:t>
            </a:r>
            <a:r>
              <a:rPr lang="da-DK" sz="851" kern="0" cap="all" spc="200" dirty="0">
                <a:solidFill>
                  <a:schemeClr val="tx1">
                    <a:lumMod val="50000"/>
                    <a:lumOff val="50000"/>
                  </a:schemeClr>
                </a:solidFill>
                <a:latin typeface="Arial"/>
                <a:cs typeface="Arial"/>
              </a:rPr>
              <a:t> UNIVERSITy</a:t>
            </a:r>
            <a:endParaRPr sz="851" kern="0" cap="all" spc="200" dirty="0">
              <a:solidFill>
                <a:schemeClr val="tx1">
                  <a:lumMod val="50000"/>
                  <a:lumOff val="50000"/>
                </a:schemeClr>
              </a:solidFill>
              <a:latin typeface="Arial"/>
              <a:cs typeface="Arial"/>
            </a:endParaRPr>
          </a:p>
        </p:txBody>
      </p:sp>
      <p:sp>
        <p:nvSpPr>
          <p:cNvPr id="12" name="object 4"/>
          <p:cNvSpPr txBox="1">
            <a:spLocks/>
          </p:cNvSpPr>
          <p:nvPr/>
        </p:nvSpPr>
        <p:spPr>
          <a:xfrm>
            <a:off x="2540147" y="5952021"/>
            <a:ext cx="4343400" cy="143981"/>
          </a:xfrm>
          <a:prstGeom prst="rect">
            <a:avLst/>
          </a:prstGeom>
        </p:spPr>
        <p:txBody>
          <a:bodyPr vert="horz" wrap="square" lIns="0" tIns="0" rIns="0" bIns="0" rtlCol="0" anchor="ctr">
            <a:noAutofit/>
          </a:bodyPr>
          <a:lstStyle>
            <a:defPPr>
              <a:defRPr lang="da-DK"/>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fld id="{80E1DA1B-E50B-4430-BFAD-650A8158D5AA}" type="slidenum">
              <a:rPr lang="da-DK" sz="851" b="1" kern="0" cap="all" spc="200" dirty="0">
                <a:solidFill>
                  <a:schemeClr val="tx1">
                    <a:lumMod val="50000"/>
                    <a:lumOff val="50000"/>
                  </a:schemeClr>
                </a:solidFill>
                <a:latin typeface="Arial"/>
                <a:cs typeface="Arial"/>
              </a:rPr>
              <a:pPr marL="12700"/>
              <a:t>2</a:t>
            </a:fld>
            <a:r>
              <a:rPr lang="da-DK" sz="851" b="1" kern="0" cap="all" spc="200" dirty="0" smtClean="0">
                <a:solidFill>
                  <a:schemeClr val="tx1">
                    <a:lumMod val="50000"/>
                    <a:lumOff val="50000"/>
                  </a:schemeClr>
                </a:solidFill>
                <a:latin typeface="Arial"/>
                <a:cs typeface="Arial"/>
              </a:rPr>
              <a:t> </a:t>
            </a:r>
            <a:r>
              <a:rPr lang="da-DK" sz="851" b="1" kern="0" cap="all" spc="200" dirty="0">
                <a:solidFill>
                  <a:schemeClr val="tx1">
                    <a:lumMod val="50000"/>
                    <a:lumOff val="50000"/>
                  </a:schemeClr>
                </a:solidFill>
                <a:latin typeface="Arial"/>
                <a:cs typeface="Arial"/>
              </a:rPr>
              <a:t>OF </a:t>
            </a:r>
            <a:r>
              <a:rPr lang="da-DK" sz="851" b="1" kern="0" cap="all" spc="200" dirty="0" smtClean="0">
                <a:solidFill>
                  <a:schemeClr val="tx1">
                    <a:lumMod val="50000"/>
                    <a:lumOff val="50000"/>
                  </a:schemeClr>
                </a:solidFill>
                <a:latin typeface="Arial"/>
                <a:cs typeface="Arial"/>
              </a:rPr>
              <a:t>32  </a:t>
            </a:r>
            <a:r>
              <a:rPr lang="da-DK" sz="851" b="1" kern="0" cap="all" spc="200" dirty="0">
                <a:solidFill>
                  <a:schemeClr val="tx1">
                    <a:lumMod val="50000"/>
                    <a:lumOff val="50000"/>
                  </a:schemeClr>
                </a:solidFill>
                <a:latin typeface="Arial"/>
                <a:cs typeface="Arial"/>
              </a:rPr>
              <a:t>| </a:t>
            </a:r>
            <a:r>
              <a:rPr lang="da-DK" sz="851" b="1" kern="0" spc="200" dirty="0">
                <a:solidFill>
                  <a:schemeClr val="tx1">
                    <a:lumMod val="50000"/>
                    <a:lumOff val="50000"/>
                  </a:schemeClr>
                </a:solidFill>
                <a:latin typeface="Arial"/>
                <a:cs typeface="Arial"/>
              </a:rPr>
              <a:t>15.02.2014</a:t>
            </a:r>
            <a:endParaRPr lang="da-DK" sz="851" kern="0" cap="all" spc="200" dirty="0">
              <a:solidFill>
                <a:schemeClr val="tx1">
                  <a:lumMod val="50000"/>
                  <a:lumOff val="50000"/>
                </a:schemeClr>
              </a:solidFill>
              <a:latin typeface="Arial"/>
              <a:cs typeface="Arial"/>
            </a:endParaRPr>
          </a:p>
        </p:txBody>
      </p:sp>
    </p:spTree>
    <p:extLst>
      <p:ext uri="{BB962C8B-B14F-4D97-AF65-F5344CB8AC3E}">
        <p14:creationId xmlns:p14="http://schemas.microsoft.com/office/powerpoint/2010/main" xmlns="" val="12356415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6301" y="562803"/>
            <a:ext cx="6231700" cy="368935"/>
          </a:xfrm>
          <a:prstGeom prst="rect">
            <a:avLst/>
          </a:prstGeom>
        </p:spPr>
        <p:txBody>
          <a:bodyPr vert="horz" wrap="square" lIns="0" tIns="0" rIns="0" bIns="0" rtlCol="0">
            <a:noAutofit/>
          </a:bodyPr>
          <a:lstStyle/>
          <a:p>
            <a:pPr marL="12700">
              <a:tabLst>
                <a:tab pos="1641434" algn="l"/>
                <a:tab pos="2152597" algn="l"/>
                <a:tab pos="3412405" algn="l"/>
              </a:tabLst>
            </a:pPr>
            <a:r>
              <a:rPr lang="en-GB" sz="2400" kern="0" cap="all" spc="200" dirty="0" err="1" smtClean="0">
                <a:solidFill>
                  <a:schemeClr val="tx2">
                    <a:lumMod val="50000"/>
                  </a:schemeClr>
                </a:solidFill>
                <a:latin typeface="Arial"/>
                <a:cs typeface="Arial"/>
              </a:rPr>
              <a:t>Supercook</a:t>
            </a:r>
            <a:endParaRPr lang="en-GB" sz="2400" kern="0" cap="all" spc="200" dirty="0">
              <a:solidFill>
                <a:schemeClr val="tx2">
                  <a:lumMod val="50000"/>
                </a:schemeClr>
              </a:solidFill>
              <a:latin typeface="Arial"/>
              <a:cs typeface="Arial"/>
            </a:endParaRPr>
          </a:p>
        </p:txBody>
      </p:sp>
      <p:sp>
        <p:nvSpPr>
          <p:cNvPr id="3" name="object 3"/>
          <p:cNvSpPr txBox="1"/>
          <p:nvPr/>
        </p:nvSpPr>
        <p:spPr>
          <a:xfrm>
            <a:off x="626301" y="1155202"/>
            <a:ext cx="6115876" cy="4074001"/>
          </a:xfrm>
          <a:prstGeom prst="rect">
            <a:avLst/>
          </a:prstGeom>
        </p:spPr>
        <p:txBody>
          <a:bodyPr vert="horz" wrap="square" lIns="0" tIns="0" rIns="0" bIns="0" rtlCol="0">
            <a:noAutofit/>
          </a:bodyPr>
          <a:lstStyle/>
          <a:p>
            <a:pPr marL="12700"/>
            <a:r>
              <a:rPr lang="en-US" b="1" cap="all" spc="200" dirty="0" smtClean="0">
                <a:solidFill>
                  <a:schemeClr val="accent1">
                    <a:lumMod val="75000"/>
                  </a:schemeClr>
                </a:solidFill>
                <a:latin typeface="Arial"/>
                <a:cs typeface="Arial"/>
              </a:rPr>
              <a:t>Web </a:t>
            </a:r>
            <a:r>
              <a:rPr lang="en-US" b="1" cap="all" spc="200" dirty="0" smtClean="0">
                <a:solidFill>
                  <a:schemeClr val="accent1">
                    <a:lumMod val="75000"/>
                  </a:schemeClr>
                </a:solidFill>
                <a:latin typeface="Arial"/>
                <a:cs typeface="Arial"/>
              </a:rPr>
              <a:t>application</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Has a set of unique </a:t>
            </a:r>
            <a:r>
              <a:rPr lang="en-US" b="1" cap="all" spc="200" dirty="0" smtClean="0">
                <a:solidFill>
                  <a:schemeClr val="accent1">
                    <a:lumMod val="75000"/>
                  </a:schemeClr>
                </a:solidFill>
                <a:latin typeface="Arial"/>
                <a:cs typeface="Arial"/>
              </a:rPr>
              <a:t>features</a:t>
            </a:r>
            <a:endParaRPr lang="en-US" b="1" cap="all" spc="200" dirty="0" smtClean="0">
              <a:solidFill>
                <a:schemeClr val="accent1">
                  <a:lumMod val="75000"/>
                </a:schemeClr>
              </a:solidFill>
              <a:latin typeface="Arial"/>
              <a:cs typeface="Arial"/>
            </a:endParaRPr>
          </a:p>
          <a:p>
            <a:pPr marL="12700"/>
            <a:r>
              <a:rPr lang="en-US" cap="all" spc="200" dirty="0" smtClean="0">
                <a:solidFill>
                  <a:schemeClr val="accent1">
                    <a:lumMod val="75000"/>
                  </a:schemeClr>
                </a:solidFill>
                <a:latin typeface="Arial"/>
                <a:cs typeface="Arial"/>
              </a:rPr>
              <a:t>Word cloud</a:t>
            </a:r>
          </a:p>
          <a:p>
            <a:pPr marL="12700"/>
            <a:r>
              <a:rPr lang="en-US" cap="all" spc="200" dirty="0" smtClean="0">
                <a:solidFill>
                  <a:schemeClr val="accent1">
                    <a:lumMod val="75000"/>
                  </a:schemeClr>
                </a:solidFill>
                <a:latin typeface="Arial"/>
                <a:cs typeface="Arial"/>
              </a:rPr>
              <a:t>Search recipes by ingredients</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Improvements</a:t>
            </a:r>
          </a:p>
          <a:p>
            <a:pPr marL="12700"/>
            <a:r>
              <a:rPr lang="en-US" cap="all" spc="200" dirty="0" smtClean="0">
                <a:solidFill>
                  <a:schemeClr val="accent1">
                    <a:lumMod val="75000"/>
                  </a:schemeClr>
                </a:solidFill>
                <a:latin typeface="Arial"/>
                <a:cs typeface="Arial"/>
              </a:rPr>
              <a:t>Better ordering of recipes</a:t>
            </a:r>
          </a:p>
          <a:p>
            <a:pPr marL="12700"/>
            <a:endParaRPr lang="en-US" b="1" cap="all" spc="200" dirty="0" smtClean="0">
              <a:solidFill>
                <a:schemeClr val="accent1">
                  <a:lumMod val="75000"/>
                </a:schemeClr>
              </a:solidFill>
              <a:latin typeface="Arial"/>
              <a:cs typeface="Arial"/>
            </a:endParaRPr>
          </a:p>
        </p:txBody>
      </p:sp>
      <p:sp>
        <p:nvSpPr>
          <p:cNvPr id="9" name="object 7"/>
          <p:cNvSpPr txBox="1"/>
          <p:nvPr/>
        </p:nvSpPr>
        <p:spPr>
          <a:xfrm>
            <a:off x="2743201" y="6137891"/>
            <a:ext cx="3682707" cy="294005"/>
          </a:xfrm>
          <a:prstGeom prst="rect">
            <a:avLst/>
          </a:prstGeom>
        </p:spPr>
        <p:txBody>
          <a:bodyPr vert="horz" wrap="square" lIns="0" tIns="0" rIns="0" bIns="0" rtlCol="0">
            <a:noAutofit/>
          </a:bodyPr>
          <a:lstStyle/>
          <a:p>
            <a:pPr algn="ctr">
              <a:lnSpc>
                <a:spcPct val="100000"/>
              </a:lnSpc>
            </a:pPr>
            <a:r>
              <a:rPr lang="da-DK" sz="851" b="1" kern="0" cap="all" spc="200" dirty="0">
                <a:solidFill>
                  <a:schemeClr val="tx1">
                    <a:lumMod val="50000"/>
                    <a:lumOff val="50000"/>
                  </a:schemeClr>
                </a:solidFill>
                <a:latin typeface="Arial"/>
                <a:cs typeface="Arial"/>
              </a:rPr>
              <a:t>Department of computer science</a:t>
            </a:r>
            <a:endParaRPr sz="851" b="1" kern="0" cap="all" spc="200" dirty="0">
              <a:solidFill>
                <a:schemeClr val="tx1">
                  <a:lumMod val="50000"/>
                  <a:lumOff val="50000"/>
                </a:schemeClr>
              </a:solidFill>
              <a:latin typeface="Arial"/>
              <a:cs typeface="Arial"/>
            </a:endParaRPr>
          </a:p>
          <a:p>
            <a:pPr marR="20319" algn="ctr">
              <a:spcBef>
                <a:spcPts val="180"/>
              </a:spcBef>
            </a:pPr>
            <a:r>
              <a:rPr sz="851" kern="0" cap="all" spc="200" dirty="0">
                <a:solidFill>
                  <a:schemeClr val="tx1">
                    <a:lumMod val="50000"/>
                    <a:lumOff val="50000"/>
                  </a:schemeClr>
                </a:solidFill>
                <a:latin typeface="Arial"/>
                <a:cs typeface="Arial"/>
              </a:rPr>
              <a:t>AALBORG</a:t>
            </a:r>
            <a:r>
              <a:rPr lang="da-DK" sz="851" kern="0" cap="all" spc="200" dirty="0">
                <a:solidFill>
                  <a:schemeClr val="tx1">
                    <a:lumMod val="50000"/>
                    <a:lumOff val="50000"/>
                  </a:schemeClr>
                </a:solidFill>
                <a:latin typeface="Arial"/>
                <a:cs typeface="Arial"/>
              </a:rPr>
              <a:t> UNIVERSITy</a:t>
            </a:r>
            <a:endParaRPr sz="851" kern="0" cap="all" spc="200" dirty="0">
              <a:solidFill>
                <a:schemeClr val="tx1">
                  <a:lumMod val="50000"/>
                  <a:lumOff val="50000"/>
                </a:schemeClr>
              </a:solidFill>
              <a:latin typeface="Arial"/>
              <a:cs typeface="Arial"/>
            </a:endParaRPr>
          </a:p>
        </p:txBody>
      </p:sp>
      <p:sp>
        <p:nvSpPr>
          <p:cNvPr id="12" name="object 4"/>
          <p:cNvSpPr txBox="1">
            <a:spLocks/>
          </p:cNvSpPr>
          <p:nvPr/>
        </p:nvSpPr>
        <p:spPr>
          <a:xfrm>
            <a:off x="2540147" y="5952021"/>
            <a:ext cx="4343400" cy="143981"/>
          </a:xfrm>
          <a:prstGeom prst="rect">
            <a:avLst/>
          </a:prstGeom>
        </p:spPr>
        <p:txBody>
          <a:bodyPr vert="horz" wrap="square" lIns="0" tIns="0" rIns="0" bIns="0" rtlCol="0" anchor="ctr">
            <a:noAutofit/>
          </a:bodyPr>
          <a:lstStyle>
            <a:defPPr>
              <a:defRPr lang="da-DK"/>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fld id="{80E1DA1B-E50B-4430-BFAD-650A8158D5AA}" type="slidenum">
              <a:rPr lang="da-DK" sz="851" b="1" kern="0" cap="all" spc="200" dirty="0">
                <a:solidFill>
                  <a:schemeClr val="tx1">
                    <a:lumMod val="50000"/>
                    <a:lumOff val="50000"/>
                  </a:schemeClr>
                </a:solidFill>
                <a:latin typeface="Arial"/>
                <a:cs typeface="Arial"/>
              </a:rPr>
              <a:pPr marL="12700"/>
              <a:t>3</a:t>
            </a:fld>
            <a:r>
              <a:rPr lang="da-DK" sz="851" b="1" kern="0" cap="all" spc="200" dirty="0" smtClean="0">
                <a:solidFill>
                  <a:schemeClr val="tx1">
                    <a:lumMod val="50000"/>
                    <a:lumOff val="50000"/>
                  </a:schemeClr>
                </a:solidFill>
                <a:latin typeface="Arial"/>
                <a:cs typeface="Arial"/>
              </a:rPr>
              <a:t> </a:t>
            </a:r>
            <a:r>
              <a:rPr lang="da-DK" sz="851" b="1" kern="0" cap="all" spc="200" dirty="0">
                <a:solidFill>
                  <a:schemeClr val="tx1">
                    <a:lumMod val="50000"/>
                    <a:lumOff val="50000"/>
                  </a:schemeClr>
                </a:solidFill>
                <a:latin typeface="Arial"/>
                <a:cs typeface="Arial"/>
              </a:rPr>
              <a:t>OF </a:t>
            </a:r>
            <a:r>
              <a:rPr lang="da-DK" sz="851" b="1" kern="0" cap="all" spc="200" dirty="0" smtClean="0">
                <a:solidFill>
                  <a:schemeClr val="tx1">
                    <a:lumMod val="50000"/>
                    <a:lumOff val="50000"/>
                  </a:schemeClr>
                </a:solidFill>
                <a:latin typeface="Arial"/>
                <a:cs typeface="Arial"/>
              </a:rPr>
              <a:t>32  </a:t>
            </a:r>
            <a:r>
              <a:rPr lang="da-DK" sz="851" b="1" kern="0" cap="all" spc="200" dirty="0">
                <a:solidFill>
                  <a:schemeClr val="tx1">
                    <a:lumMod val="50000"/>
                    <a:lumOff val="50000"/>
                  </a:schemeClr>
                </a:solidFill>
                <a:latin typeface="Arial"/>
                <a:cs typeface="Arial"/>
              </a:rPr>
              <a:t>| </a:t>
            </a:r>
            <a:r>
              <a:rPr lang="da-DK" sz="851" b="1" kern="0" spc="200" dirty="0">
                <a:solidFill>
                  <a:schemeClr val="tx1">
                    <a:lumMod val="50000"/>
                    <a:lumOff val="50000"/>
                  </a:schemeClr>
                </a:solidFill>
                <a:latin typeface="Arial"/>
                <a:cs typeface="Arial"/>
              </a:rPr>
              <a:t>15.02.2014</a:t>
            </a:r>
            <a:endParaRPr lang="da-DK" sz="851" kern="0" cap="all" spc="200" dirty="0">
              <a:solidFill>
                <a:schemeClr val="tx1">
                  <a:lumMod val="50000"/>
                  <a:lumOff val="50000"/>
                </a:schemeClr>
              </a:solidFill>
              <a:latin typeface="Arial"/>
              <a:cs typeface="Arial"/>
            </a:endParaRPr>
          </a:p>
        </p:txBody>
      </p:sp>
    </p:spTree>
    <p:extLst>
      <p:ext uri="{BB962C8B-B14F-4D97-AF65-F5344CB8AC3E}">
        <p14:creationId xmlns:p14="http://schemas.microsoft.com/office/powerpoint/2010/main" xmlns="" val="12356415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6301" y="562803"/>
            <a:ext cx="6231700" cy="368935"/>
          </a:xfrm>
          <a:prstGeom prst="rect">
            <a:avLst/>
          </a:prstGeom>
        </p:spPr>
        <p:txBody>
          <a:bodyPr vert="horz" wrap="square" lIns="0" tIns="0" rIns="0" bIns="0" rtlCol="0">
            <a:noAutofit/>
          </a:bodyPr>
          <a:lstStyle/>
          <a:p>
            <a:pPr marL="12700">
              <a:tabLst>
                <a:tab pos="1641434" algn="l"/>
                <a:tab pos="2152597" algn="l"/>
                <a:tab pos="3412405" algn="l"/>
              </a:tabLst>
            </a:pPr>
            <a:r>
              <a:rPr lang="en-GB" sz="2400" kern="0" cap="all" spc="200" dirty="0" err="1" smtClean="0">
                <a:solidFill>
                  <a:schemeClr val="tx2">
                    <a:lumMod val="50000"/>
                  </a:schemeClr>
                </a:solidFill>
                <a:latin typeface="Arial"/>
                <a:cs typeface="Arial"/>
              </a:rPr>
              <a:t>Allthecooks</a:t>
            </a:r>
            <a:endParaRPr lang="en-GB" sz="2400" kern="0" cap="all" spc="200" dirty="0">
              <a:solidFill>
                <a:schemeClr val="tx2">
                  <a:lumMod val="50000"/>
                </a:schemeClr>
              </a:solidFill>
              <a:latin typeface="Arial"/>
              <a:cs typeface="Arial"/>
            </a:endParaRPr>
          </a:p>
        </p:txBody>
      </p:sp>
      <p:sp>
        <p:nvSpPr>
          <p:cNvPr id="3" name="object 3"/>
          <p:cNvSpPr txBox="1"/>
          <p:nvPr/>
        </p:nvSpPr>
        <p:spPr>
          <a:xfrm>
            <a:off x="626301" y="1155202"/>
            <a:ext cx="6115876" cy="4074001"/>
          </a:xfrm>
          <a:prstGeom prst="rect">
            <a:avLst/>
          </a:prstGeom>
        </p:spPr>
        <p:txBody>
          <a:bodyPr vert="horz" wrap="square" lIns="0" tIns="0" rIns="0" bIns="0" rtlCol="0">
            <a:noAutofit/>
          </a:bodyPr>
          <a:lstStyle/>
          <a:p>
            <a:pPr marL="12700"/>
            <a:r>
              <a:rPr lang="en-US" b="1" cap="all" spc="200" dirty="0" smtClean="0">
                <a:solidFill>
                  <a:schemeClr val="accent1">
                    <a:lumMod val="75000"/>
                  </a:schemeClr>
                </a:solidFill>
                <a:latin typeface="Arial"/>
                <a:cs typeface="Arial"/>
              </a:rPr>
              <a:t>Android </a:t>
            </a:r>
            <a:r>
              <a:rPr lang="en-US" b="1" cap="all" spc="200" dirty="0" smtClean="0">
                <a:solidFill>
                  <a:schemeClr val="accent1">
                    <a:lumMod val="75000"/>
                  </a:schemeClr>
                </a:solidFill>
                <a:latin typeface="Arial"/>
                <a:cs typeface="Arial"/>
              </a:rPr>
              <a:t>application</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Pros</a:t>
            </a:r>
          </a:p>
          <a:p>
            <a:pPr marL="12700"/>
            <a:r>
              <a:rPr lang="en-US" cap="all" spc="200" dirty="0" smtClean="0">
                <a:solidFill>
                  <a:schemeClr val="accent1">
                    <a:lumMod val="75000"/>
                  </a:schemeClr>
                </a:solidFill>
                <a:latin typeface="Arial"/>
                <a:cs typeface="Arial"/>
              </a:rPr>
              <a:t>Beautiful design</a:t>
            </a:r>
          </a:p>
          <a:p>
            <a:pPr marL="12700"/>
            <a:r>
              <a:rPr lang="en-US" cap="all" spc="200" dirty="0" smtClean="0">
                <a:solidFill>
                  <a:schemeClr val="accent1">
                    <a:lumMod val="75000"/>
                  </a:schemeClr>
                </a:solidFill>
                <a:latin typeface="Arial"/>
                <a:cs typeface="Arial"/>
              </a:rPr>
              <a:t>Filtering search results</a:t>
            </a:r>
          </a:p>
          <a:p>
            <a:pPr marL="12700"/>
            <a:r>
              <a:rPr lang="en-US" cap="all" spc="200" dirty="0" smtClean="0">
                <a:solidFill>
                  <a:schemeClr val="accent1">
                    <a:lumMod val="75000"/>
                  </a:schemeClr>
                </a:solidFill>
                <a:latin typeface="Arial"/>
                <a:cs typeface="Arial"/>
              </a:rPr>
              <a:t>Favourite and shopping </a:t>
            </a:r>
            <a:r>
              <a:rPr lang="en-US" cap="all" spc="200" dirty="0" smtClean="0">
                <a:solidFill>
                  <a:schemeClr val="accent1">
                    <a:lumMod val="75000"/>
                  </a:schemeClr>
                </a:solidFill>
                <a:latin typeface="Arial"/>
                <a:cs typeface="Arial"/>
              </a:rPr>
              <a:t>list</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Cons</a:t>
            </a:r>
          </a:p>
          <a:p>
            <a:pPr marL="12700"/>
            <a:r>
              <a:rPr lang="en-US" cap="all" spc="200" dirty="0" smtClean="0">
                <a:solidFill>
                  <a:schemeClr val="accent1">
                    <a:lumMod val="75000"/>
                  </a:schemeClr>
                </a:solidFill>
                <a:latin typeface="Arial"/>
                <a:cs typeface="Arial"/>
              </a:rPr>
              <a:t>Have not implemented search by ingredients</a:t>
            </a:r>
          </a:p>
          <a:p>
            <a:pPr marL="12700"/>
            <a:endParaRPr lang="en-US" b="1" cap="all" spc="200" dirty="0" smtClean="0">
              <a:solidFill>
                <a:schemeClr val="accent1">
                  <a:lumMod val="75000"/>
                </a:schemeClr>
              </a:solidFill>
              <a:latin typeface="Arial"/>
              <a:cs typeface="Arial"/>
            </a:endParaRPr>
          </a:p>
        </p:txBody>
      </p:sp>
      <p:sp>
        <p:nvSpPr>
          <p:cNvPr id="9" name="object 7"/>
          <p:cNvSpPr txBox="1"/>
          <p:nvPr/>
        </p:nvSpPr>
        <p:spPr>
          <a:xfrm>
            <a:off x="2743201" y="6137891"/>
            <a:ext cx="3682707" cy="294005"/>
          </a:xfrm>
          <a:prstGeom prst="rect">
            <a:avLst/>
          </a:prstGeom>
        </p:spPr>
        <p:txBody>
          <a:bodyPr vert="horz" wrap="square" lIns="0" tIns="0" rIns="0" bIns="0" rtlCol="0">
            <a:noAutofit/>
          </a:bodyPr>
          <a:lstStyle/>
          <a:p>
            <a:pPr algn="ctr">
              <a:lnSpc>
                <a:spcPct val="100000"/>
              </a:lnSpc>
            </a:pPr>
            <a:r>
              <a:rPr lang="da-DK" sz="851" b="1" kern="0" cap="all" spc="200" dirty="0">
                <a:solidFill>
                  <a:schemeClr val="tx1">
                    <a:lumMod val="50000"/>
                    <a:lumOff val="50000"/>
                  </a:schemeClr>
                </a:solidFill>
                <a:latin typeface="Arial"/>
                <a:cs typeface="Arial"/>
              </a:rPr>
              <a:t>Department of computer science</a:t>
            </a:r>
            <a:endParaRPr sz="851" b="1" kern="0" cap="all" spc="200" dirty="0">
              <a:solidFill>
                <a:schemeClr val="tx1">
                  <a:lumMod val="50000"/>
                  <a:lumOff val="50000"/>
                </a:schemeClr>
              </a:solidFill>
              <a:latin typeface="Arial"/>
              <a:cs typeface="Arial"/>
            </a:endParaRPr>
          </a:p>
          <a:p>
            <a:pPr marR="20319" algn="ctr">
              <a:spcBef>
                <a:spcPts val="180"/>
              </a:spcBef>
            </a:pPr>
            <a:r>
              <a:rPr sz="851" kern="0" cap="all" spc="200" dirty="0">
                <a:solidFill>
                  <a:schemeClr val="tx1">
                    <a:lumMod val="50000"/>
                    <a:lumOff val="50000"/>
                  </a:schemeClr>
                </a:solidFill>
                <a:latin typeface="Arial"/>
                <a:cs typeface="Arial"/>
              </a:rPr>
              <a:t>AALBORG</a:t>
            </a:r>
            <a:r>
              <a:rPr lang="da-DK" sz="851" kern="0" cap="all" spc="200" dirty="0">
                <a:solidFill>
                  <a:schemeClr val="tx1">
                    <a:lumMod val="50000"/>
                    <a:lumOff val="50000"/>
                  </a:schemeClr>
                </a:solidFill>
                <a:latin typeface="Arial"/>
                <a:cs typeface="Arial"/>
              </a:rPr>
              <a:t> UNIVERSITy</a:t>
            </a:r>
            <a:endParaRPr sz="851" kern="0" cap="all" spc="200" dirty="0">
              <a:solidFill>
                <a:schemeClr val="tx1">
                  <a:lumMod val="50000"/>
                  <a:lumOff val="50000"/>
                </a:schemeClr>
              </a:solidFill>
              <a:latin typeface="Arial"/>
              <a:cs typeface="Arial"/>
            </a:endParaRPr>
          </a:p>
        </p:txBody>
      </p:sp>
      <p:sp>
        <p:nvSpPr>
          <p:cNvPr id="12" name="object 4"/>
          <p:cNvSpPr txBox="1">
            <a:spLocks/>
          </p:cNvSpPr>
          <p:nvPr/>
        </p:nvSpPr>
        <p:spPr>
          <a:xfrm>
            <a:off x="2540147" y="5952021"/>
            <a:ext cx="4343400" cy="143981"/>
          </a:xfrm>
          <a:prstGeom prst="rect">
            <a:avLst/>
          </a:prstGeom>
        </p:spPr>
        <p:txBody>
          <a:bodyPr vert="horz" wrap="square" lIns="0" tIns="0" rIns="0" bIns="0" rtlCol="0" anchor="ctr">
            <a:noAutofit/>
          </a:bodyPr>
          <a:lstStyle>
            <a:defPPr>
              <a:defRPr lang="da-DK"/>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fld id="{80E1DA1B-E50B-4430-BFAD-650A8158D5AA}" type="slidenum">
              <a:rPr lang="da-DK" sz="851" b="1" kern="0" cap="all" spc="200" dirty="0">
                <a:solidFill>
                  <a:schemeClr val="tx1">
                    <a:lumMod val="50000"/>
                    <a:lumOff val="50000"/>
                  </a:schemeClr>
                </a:solidFill>
                <a:latin typeface="Arial"/>
                <a:cs typeface="Arial"/>
              </a:rPr>
              <a:pPr marL="12700"/>
              <a:t>4</a:t>
            </a:fld>
            <a:r>
              <a:rPr lang="da-DK" sz="851" b="1" kern="0" cap="all" spc="200" dirty="0" smtClean="0">
                <a:solidFill>
                  <a:schemeClr val="tx1">
                    <a:lumMod val="50000"/>
                    <a:lumOff val="50000"/>
                  </a:schemeClr>
                </a:solidFill>
                <a:latin typeface="Arial"/>
                <a:cs typeface="Arial"/>
              </a:rPr>
              <a:t> </a:t>
            </a:r>
            <a:r>
              <a:rPr lang="da-DK" sz="851" b="1" kern="0" cap="all" spc="200" dirty="0">
                <a:solidFill>
                  <a:schemeClr val="tx1">
                    <a:lumMod val="50000"/>
                    <a:lumOff val="50000"/>
                  </a:schemeClr>
                </a:solidFill>
                <a:latin typeface="Arial"/>
                <a:cs typeface="Arial"/>
              </a:rPr>
              <a:t>OF </a:t>
            </a:r>
            <a:r>
              <a:rPr lang="da-DK" sz="851" b="1" kern="0" cap="all" spc="200" dirty="0" smtClean="0">
                <a:solidFill>
                  <a:schemeClr val="tx1">
                    <a:lumMod val="50000"/>
                    <a:lumOff val="50000"/>
                  </a:schemeClr>
                </a:solidFill>
                <a:latin typeface="Arial"/>
                <a:cs typeface="Arial"/>
              </a:rPr>
              <a:t>32  </a:t>
            </a:r>
            <a:r>
              <a:rPr lang="da-DK" sz="851" b="1" kern="0" cap="all" spc="200" dirty="0">
                <a:solidFill>
                  <a:schemeClr val="tx1">
                    <a:lumMod val="50000"/>
                    <a:lumOff val="50000"/>
                  </a:schemeClr>
                </a:solidFill>
                <a:latin typeface="Arial"/>
                <a:cs typeface="Arial"/>
              </a:rPr>
              <a:t>| </a:t>
            </a:r>
            <a:r>
              <a:rPr lang="da-DK" sz="851" b="1" kern="0" spc="200" dirty="0">
                <a:solidFill>
                  <a:schemeClr val="tx1">
                    <a:lumMod val="50000"/>
                    <a:lumOff val="50000"/>
                  </a:schemeClr>
                </a:solidFill>
                <a:latin typeface="Arial"/>
                <a:cs typeface="Arial"/>
              </a:rPr>
              <a:t>15.02.2014</a:t>
            </a:r>
            <a:endParaRPr lang="da-DK" sz="851" kern="0" cap="all" spc="200" dirty="0">
              <a:solidFill>
                <a:schemeClr val="tx1">
                  <a:lumMod val="50000"/>
                  <a:lumOff val="50000"/>
                </a:schemeClr>
              </a:solidFill>
              <a:latin typeface="Arial"/>
              <a:cs typeface="Arial"/>
            </a:endParaRPr>
          </a:p>
        </p:txBody>
      </p:sp>
    </p:spTree>
    <p:extLst>
      <p:ext uri="{BB962C8B-B14F-4D97-AF65-F5344CB8AC3E}">
        <p14:creationId xmlns:p14="http://schemas.microsoft.com/office/powerpoint/2010/main" xmlns="" val="12356415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6301" y="562803"/>
            <a:ext cx="6231700" cy="368935"/>
          </a:xfrm>
          <a:prstGeom prst="rect">
            <a:avLst/>
          </a:prstGeom>
        </p:spPr>
        <p:txBody>
          <a:bodyPr vert="horz" wrap="square" lIns="0" tIns="0" rIns="0" bIns="0" rtlCol="0">
            <a:noAutofit/>
          </a:bodyPr>
          <a:lstStyle/>
          <a:p>
            <a:pPr marL="12700">
              <a:tabLst>
                <a:tab pos="1641434" algn="l"/>
                <a:tab pos="2152597" algn="l"/>
                <a:tab pos="3412405" algn="l"/>
              </a:tabLst>
            </a:pPr>
            <a:r>
              <a:rPr lang="en-GB" sz="2400" kern="0" cap="all" spc="200" dirty="0" err="1" smtClean="0">
                <a:solidFill>
                  <a:schemeClr val="tx2">
                    <a:lumMod val="50000"/>
                  </a:schemeClr>
                </a:solidFill>
                <a:latin typeface="Arial"/>
                <a:cs typeface="Arial"/>
              </a:rPr>
              <a:t>BigOven</a:t>
            </a:r>
            <a:endParaRPr lang="en-GB" sz="2400" kern="0" cap="all" spc="200" dirty="0">
              <a:solidFill>
                <a:schemeClr val="tx2">
                  <a:lumMod val="50000"/>
                </a:schemeClr>
              </a:solidFill>
              <a:latin typeface="Arial"/>
              <a:cs typeface="Arial"/>
            </a:endParaRPr>
          </a:p>
        </p:txBody>
      </p:sp>
      <p:sp>
        <p:nvSpPr>
          <p:cNvPr id="3" name="object 3"/>
          <p:cNvSpPr txBox="1"/>
          <p:nvPr/>
        </p:nvSpPr>
        <p:spPr>
          <a:xfrm>
            <a:off x="626301" y="1155202"/>
            <a:ext cx="6115876" cy="4074001"/>
          </a:xfrm>
          <a:prstGeom prst="rect">
            <a:avLst/>
          </a:prstGeom>
        </p:spPr>
        <p:txBody>
          <a:bodyPr vert="horz" wrap="square" lIns="0" tIns="0" rIns="0" bIns="0" rtlCol="0">
            <a:noAutofit/>
          </a:bodyPr>
          <a:lstStyle/>
          <a:p>
            <a:pPr marL="12700"/>
            <a:r>
              <a:rPr lang="en-US" b="1" cap="all" spc="200" dirty="0" smtClean="0">
                <a:solidFill>
                  <a:schemeClr val="accent1">
                    <a:lumMod val="75000"/>
                  </a:schemeClr>
                </a:solidFill>
                <a:latin typeface="Arial"/>
                <a:cs typeface="Arial"/>
              </a:rPr>
              <a:t>Android </a:t>
            </a:r>
            <a:r>
              <a:rPr lang="en-US" b="1" cap="all" spc="200" dirty="0" smtClean="0">
                <a:solidFill>
                  <a:schemeClr val="accent1">
                    <a:lumMod val="75000"/>
                  </a:schemeClr>
                </a:solidFill>
                <a:latin typeface="Arial"/>
                <a:cs typeface="Arial"/>
              </a:rPr>
              <a:t>application</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Pros</a:t>
            </a:r>
          </a:p>
          <a:p>
            <a:pPr marL="12700"/>
            <a:r>
              <a:rPr lang="en-US" cap="all" spc="200" dirty="0" smtClean="0">
                <a:solidFill>
                  <a:schemeClr val="accent1">
                    <a:lumMod val="75000"/>
                  </a:schemeClr>
                </a:solidFill>
                <a:latin typeface="Arial"/>
                <a:cs typeface="Arial"/>
              </a:rPr>
              <a:t>Menu-cards</a:t>
            </a:r>
          </a:p>
          <a:p>
            <a:pPr marL="12700"/>
            <a:r>
              <a:rPr lang="en-US" cap="all" spc="200" dirty="0" smtClean="0">
                <a:solidFill>
                  <a:schemeClr val="accent1">
                    <a:lumMod val="75000"/>
                  </a:schemeClr>
                </a:solidFill>
                <a:latin typeface="Arial"/>
                <a:cs typeface="Arial"/>
              </a:rPr>
              <a:t>Simple </a:t>
            </a:r>
            <a:r>
              <a:rPr lang="en-US" cap="all" spc="200" dirty="0" smtClean="0">
                <a:solidFill>
                  <a:schemeClr val="accent1">
                    <a:lumMod val="75000"/>
                  </a:schemeClr>
                </a:solidFill>
                <a:latin typeface="Arial"/>
                <a:cs typeface="Arial"/>
              </a:rPr>
              <a:t>search </a:t>
            </a:r>
            <a:r>
              <a:rPr lang="en-US" cap="all" spc="200" dirty="0" smtClean="0">
                <a:solidFill>
                  <a:schemeClr val="accent1">
                    <a:lumMod val="75000"/>
                  </a:schemeClr>
                </a:solidFill>
                <a:latin typeface="Arial"/>
                <a:cs typeface="Arial"/>
              </a:rPr>
              <a:t>by ingredients</a:t>
            </a:r>
          </a:p>
          <a:p>
            <a:pPr marL="12700"/>
            <a:r>
              <a:rPr lang="en-US" cap="all" spc="200" dirty="0" smtClean="0">
                <a:solidFill>
                  <a:schemeClr val="accent1">
                    <a:lumMod val="75000"/>
                  </a:schemeClr>
                </a:solidFill>
                <a:latin typeface="Arial"/>
                <a:cs typeface="Arial"/>
              </a:rPr>
              <a:t>Favourite and shopping </a:t>
            </a:r>
            <a:r>
              <a:rPr lang="en-US" cap="all" spc="200" dirty="0" smtClean="0">
                <a:solidFill>
                  <a:schemeClr val="accent1">
                    <a:lumMod val="75000"/>
                  </a:schemeClr>
                </a:solidFill>
                <a:latin typeface="Arial"/>
                <a:cs typeface="Arial"/>
              </a:rPr>
              <a:t>list</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Cons</a:t>
            </a:r>
          </a:p>
          <a:p>
            <a:pPr marL="12700"/>
            <a:r>
              <a:rPr lang="en-US" cap="all" spc="200" dirty="0" smtClean="0">
                <a:solidFill>
                  <a:schemeClr val="accent1">
                    <a:lumMod val="75000"/>
                  </a:schemeClr>
                </a:solidFill>
                <a:latin typeface="Arial"/>
                <a:cs typeface="Arial"/>
              </a:rPr>
              <a:t>Design and structure is cluttered</a:t>
            </a:r>
          </a:p>
          <a:p>
            <a:pPr marL="12700"/>
            <a:r>
              <a:rPr lang="en-US" cap="all" spc="200" dirty="0" smtClean="0">
                <a:solidFill>
                  <a:schemeClr val="accent1">
                    <a:lumMod val="75000"/>
                  </a:schemeClr>
                </a:solidFill>
                <a:latin typeface="Arial"/>
                <a:cs typeface="Arial"/>
              </a:rPr>
              <a:t>Hard to find the wanted functionality</a:t>
            </a:r>
          </a:p>
          <a:p>
            <a:pPr marL="12700"/>
            <a:endParaRPr lang="en-US" b="1" cap="all" spc="200" dirty="0" smtClean="0">
              <a:solidFill>
                <a:schemeClr val="accent1">
                  <a:lumMod val="75000"/>
                </a:schemeClr>
              </a:solidFill>
              <a:latin typeface="Arial"/>
              <a:cs typeface="Arial"/>
            </a:endParaRPr>
          </a:p>
        </p:txBody>
      </p:sp>
      <p:sp>
        <p:nvSpPr>
          <p:cNvPr id="9" name="object 7"/>
          <p:cNvSpPr txBox="1"/>
          <p:nvPr/>
        </p:nvSpPr>
        <p:spPr>
          <a:xfrm>
            <a:off x="2743201" y="6137891"/>
            <a:ext cx="3682707" cy="294005"/>
          </a:xfrm>
          <a:prstGeom prst="rect">
            <a:avLst/>
          </a:prstGeom>
        </p:spPr>
        <p:txBody>
          <a:bodyPr vert="horz" wrap="square" lIns="0" tIns="0" rIns="0" bIns="0" rtlCol="0">
            <a:noAutofit/>
          </a:bodyPr>
          <a:lstStyle/>
          <a:p>
            <a:pPr algn="ctr">
              <a:lnSpc>
                <a:spcPct val="100000"/>
              </a:lnSpc>
            </a:pPr>
            <a:r>
              <a:rPr lang="da-DK" sz="851" b="1" kern="0" cap="all" spc="200" dirty="0">
                <a:solidFill>
                  <a:schemeClr val="tx1">
                    <a:lumMod val="50000"/>
                    <a:lumOff val="50000"/>
                  </a:schemeClr>
                </a:solidFill>
                <a:latin typeface="Arial"/>
                <a:cs typeface="Arial"/>
              </a:rPr>
              <a:t>Department of computer science</a:t>
            </a:r>
            <a:endParaRPr sz="851" b="1" kern="0" cap="all" spc="200" dirty="0">
              <a:solidFill>
                <a:schemeClr val="tx1">
                  <a:lumMod val="50000"/>
                  <a:lumOff val="50000"/>
                </a:schemeClr>
              </a:solidFill>
              <a:latin typeface="Arial"/>
              <a:cs typeface="Arial"/>
            </a:endParaRPr>
          </a:p>
          <a:p>
            <a:pPr marR="20319" algn="ctr">
              <a:spcBef>
                <a:spcPts val="180"/>
              </a:spcBef>
            </a:pPr>
            <a:r>
              <a:rPr sz="851" kern="0" cap="all" spc="200" dirty="0">
                <a:solidFill>
                  <a:schemeClr val="tx1">
                    <a:lumMod val="50000"/>
                    <a:lumOff val="50000"/>
                  </a:schemeClr>
                </a:solidFill>
                <a:latin typeface="Arial"/>
                <a:cs typeface="Arial"/>
              </a:rPr>
              <a:t>AALBORG</a:t>
            </a:r>
            <a:r>
              <a:rPr lang="da-DK" sz="851" kern="0" cap="all" spc="200" dirty="0">
                <a:solidFill>
                  <a:schemeClr val="tx1">
                    <a:lumMod val="50000"/>
                    <a:lumOff val="50000"/>
                  </a:schemeClr>
                </a:solidFill>
                <a:latin typeface="Arial"/>
                <a:cs typeface="Arial"/>
              </a:rPr>
              <a:t> UNIVERSITy</a:t>
            </a:r>
            <a:endParaRPr sz="851" kern="0" cap="all" spc="200" dirty="0">
              <a:solidFill>
                <a:schemeClr val="tx1">
                  <a:lumMod val="50000"/>
                  <a:lumOff val="50000"/>
                </a:schemeClr>
              </a:solidFill>
              <a:latin typeface="Arial"/>
              <a:cs typeface="Arial"/>
            </a:endParaRPr>
          </a:p>
        </p:txBody>
      </p:sp>
      <p:sp>
        <p:nvSpPr>
          <p:cNvPr id="12" name="object 4"/>
          <p:cNvSpPr txBox="1">
            <a:spLocks/>
          </p:cNvSpPr>
          <p:nvPr/>
        </p:nvSpPr>
        <p:spPr>
          <a:xfrm>
            <a:off x="2540147" y="5952021"/>
            <a:ext cx="4343400" cy="143981"/>
          </a:xfrm>
          <a:prstGeom prst="rect">
            <a:avLst/>
          </a:prstGeom>
        </p:spPr>
        <p:txBody>
          <a:bodyPr vert="horz" wrap="square" lIns="0" tIns="0" rIns="0" bIns="0" rtlCol="0" anchor="ctr">
            <a:noAutofit/>
          </a:bodyPr>
          <a:lstStyle>
            <a:defPPr>
              <a:defRPr lang="da-DK"/>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fld id="{80E1DA1B-E50B-4430-BFAD-650A8158D5AA}" type="slidenum">
              <a:rPr lang="da-DK" sz="851" b="1" kern="0" cap="all" spc="200" dirty="0">
                <a:solidFill>
                  <a:schemeClr val="tx1">
                    <a:lumMod val="50000"/>
                    <a:lumOff val="50000"/>
                  </a:schemeClr>
                </a:solidFill>
                <a:latin typeface="Arial"/>
                <a:cs typeface="Arial"/>
              </a:rPr>
              <a:pPr marL="12700"/>
              <a:t>5</a:t>
            </a:fld>
            <a:r>
              <a:rPr lang="da-DK" sz="851" b="1" kern="0" cap="all" spc="200" dirty="0" smtClean="0">
                <a:solidFill>
                  <a:schemeClr val="tx1">
                    <a:lumMod val="50000"/>
                    <a:lumOff val="50000"/>
                  </a:schemeClr>
                </a:solidFill>
                <a:latin typeface="Arial"/>
                <a:cs typeface="Arial"/>
              </a:rPr>
              <a:t> </a:t>
            </a:r>
            <a:r>
              <a:rPr lang="da-DK" sz="851" b="1" kern="0" cap="all" spc="200" dirty="0">
                <a:solidFill>
                  <a:schemeClr val="tx1">
                    <a:lumMod val="50000"/>
                    <a:lumOff val="50000"/>
                  </a:schemeClr>
                </a:solidFill>
                <a:latin typeface="Arial"/>
                <a:cs typeface="Arial"/>
              </a:rPr>
              <a:t>OF </a:t>
            </a:r>
            <a:r>
              <a:rPr lang="da-DK" sz="851" b="1" kern="0" cap="all" spc="200" dirty="0" smtClean="0">
                <a:solidFill>
                  <a:schemeClr val="tx1">
                    <a:lumMod val="50000"/>
                    <a:lumOff val="50000"/>
                  </a:schemeClr>
                </a:solidFill>
                <a:latin typeface="Arial"/>
                <a:cs typeface="Arial"/>
              </a:rPr>
              <a:t>32  </a:t>
            </a:r>
            <a:r>
              <a:rPr lang="da-DK" sz="851" b="1" kern="0" cap="all" spc="200" dirty="0">
                <a:solidFill>
                  <a:schemeClr val="tx1">
                    <a:lumMod val="50000"/>
                    <a:lumOff val="50000"/>
                  </a:schemeClr>
                </a:solidFill>
                <a:latin typeface="Arial"/>
                <a:cs typeface="Arial"/>
              </a:rPr>
              <a:t>| </a:t>
            </a:r>
            <a:r>
              <a:rPr lang="da-DK" sz="851" b="1" kern="0" spc="200" dirty="0">
                <a:solidFill>
                  <a:schemeClr val="tx1">
                    <a:lumMod val="50000"/>
                    <a:lumOff val="50000"/>
                  </a:schemeClr>
                </a:solidFill>
                <a:latin typeface="Arial"/>
                <a:cs typeface="Arial"/>
              </a:rPr>
              <a:t>15.02.2014</a:t>
            </a:r>
            <a:endParaRPr lang="da-DK" sz="851" kern="0" cap="all" spc="200" dirty="0">
              <a:solidFill>
                <a:schemeClr val="tx1">
                  <a:lumMod val="50000"/>
                  <a:lumOff val="50000"/>
                </a:schemeClr>
              </a:solidFill>
              <a:latin typeface="Arial"/>
              <a:cs typeface="Arial"/>
            </a:endParaRPr>
          </a:p>
        </p:txBody>
      </p:sp>
    </p:spTree>
    <p:extLst>
      <p:ext uri="{BB962C8B-B14F-4D97-AF65-F5344CB8AC3E}">
        <p14:creationId xmlns:p14="http://schemas.microsoft.com/office/powerpoint/2010/main" xmlns="" val="12356415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6301" y="562803"/>
            <a:ext cx="6231700" cy="368935"/>
          </a:xfrm>
          <a:prstGeom prst="rect">
            <a:avLst/>
          </a:prstGeom>
        </p:spPr>
        <p:txBody>
          <a:bodyPr vert="horz" wrap="square" lIns="0" tIns="0" rIns="0" bIns="0" rtlCol="0">
            <a:noAutofit/>
          </a:bodyPr>
          <a:lstStyle/>
          <a:p>
            <a:pPr marL="12700">
              <a:tabLst>
                <a:tab pos="1641434" algn="l"/>
                <a:tab pos="2152597" algn="l"/>
                <a:tab pos="3412405" algn="l"/>
              </a:tabLst>
            </a:pPr>
            <a:r>
              <a:rPr lang="en-GB" sz="2400" kern="0" cap="all" spc="200" dirty="0" smtClean="0">
                <a:solidFill>
                  <a:schemeClr val="tx2">
                    <a:lumMod val="50000"/>
                  </a:schemeClr>
                </a:solidFill>
                <a:latin typeface="Arial"/>
                <a:cs typeface="Arial"/>
              </a:rPr>
              <a:t>Problem Statement</a:t>
            </a:r>
            <a:endParaRPr lang="en-GB" sz="2400" kern="0" cap="all" spc="200" dirty="0">
              <a:solidFill>
                <a:schemeClr val="tx2">
                  <a:lumMod val="50000"/>
                </a:schemeClr>
              </a:solidFill>
              <a:latin typeface="Arial"/>
              <a:cs typeface="Arial"/>
            </a:endParaRPr>
          </a:p>
        </p:txBody>
      </p:sp>
      <p:sp>
        <p:nvSpPr>
          <p:cNvPr id="3" name="object 3"/>
          <p:cNvSpPr txBox="1"/>
          <p:nvPr/>
        </p:nvSpPr>
        <p:spPr>
          <a:xfrm>
            <a:off x="626300" y="1155202"/>
            <a:ext cx="7052457" cy="4074001"/>
          </a:xfrm>
          <a:prstGeom prst="rect">
            <a:avLst/>
          </a:prstGeom>
        </p:spPr>
        <p:txBody>
          <a:bodyPr vert="horz" wrap="square" lIns="0" tIns="0" rIns="0" bIns="0" rtlCol="0">
            <a:noAutofit/>
          </a:bodyPr>
          <a:lstStyle/>
          <a:p>
            <a:pPr marL="12700"/>
            <a:r>
              <a:rPr lang="en-US" b="1" cap="all" spc="200" dirty="0" smtClean="0">
                <a:solidFill>
                  <a:schemeClr val="accent1">
                    <a:lumMod val="75000"/>
                  </a:schemeClr>
                </a:solidFill>
                <a:latin typeface="Arial"/>
                <a:cs typeface="Arial"/>
              </a:rPr>
              <a:t>Easy to search the Internet for new </a:t>
            </a:r>
            <a:r>
              <a:rPr lang="en-US" b="1" cap="all" spc="200" dirty="0" smtClean="0">
                <a:solidFill>
                  <a:schemeClr val="accent1">
                    <a:lumMod val="75000"/>
                  </a:schemeClr>
                </a:solidFill>
                <a:latin typeface="Arial"/>
                <a:cs typeface="Arial"/>
              </a:rPr>
              <a:t>recipes</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App where the user can discover new recipes</a:t>
            </a:r>
          </a:p>
          <a:p>
            <a:pPr marL="12700"/>
            <a:endParaRPr lang="en-US" b="1" cap="all" spc="200" dirty="0" smtClean="0">
              <a:solidFill>
                <a:schemeClr val="accent1">
                  <a:lumMod val="75000"/>
                </a:schemeClr>
              </a:solidFill>
              <a:latin typeface="Arial"/>
              <a:cs typeface="Arial"/>
            </a:endParaRPr>
          </a:p>
          <a:p>
            <a:pPr marL="12700" algn="just"/>
            <a:r>
              <a:rPr lang="en-US" spc="200" dirty="0" smtClean="0">
                <a:solidFill>
                  <a:schemeClr val="accent1">
                    <a:lumMod val="75000"/>
                  </a:schemeClr>
                </a:solidFill>
                <a:latin typeface="Arial"/>
                <a:cs typeface="Arial"/>
              </a:rPr>
              <a:t>“How can we take advantage of the mobile platform, in order to provide the user with relevant recipes based one specific ingredients, and taking any user defined restrictions, like allergies, into consideration.”</a:t>
            </a:r>
          </a:p>
          <a:p>
            <a:pPr marL="12700"/>
            <a:endParaRPr lang="en-US" b="1" cap="all" spc="200" dirty="0" smtClean="0">
              <a:solidFill>
                <a:schemeClr val="accent1">
                  <a:lumMod val="75000"/>
                </a:schemeClr>
              </a:solidFill>
              <a:latin typeface="Arial"/>
              <a:cs typeface="Arial"/>
            </a:endParaRPr>
          </a:p>
        </p:txBody>
      </p:sp>
      <p:sp>
        <p:nvSpPr>
          <p:cNvPr id="9" name="object 7"/>
          <p:cNvSpPr txBox="1"/>
          <p:nvPr/>
        </p:nvSpPr>
        <p:spPr>
          <a:xfrm>
            <a:off x="2743201" y="6137891"/>
            <a:ext cx="3682707" cy="294005"/>
          </a:xfrm>
          <a:prstGeom prst="rect">
            <a:avLst/>
          </a:prstGeom>
        </p:spPr>
        <p:txBody>
          <a:bodyPr vert="horz" wrap="square" lIns="0" tIns="0" rIns="0" bIns="0" rtlCol="0">
            <a:noAutofit/>
          </a:bodyPr>
          <a:lstStyle/>
          <a:p>
            <a:pPr algn="ctr">
              <a:lnSpc>
                <a:spcPct val="100000"/>
              </a:lnSpc>
            </a:pPr>
            <a:r>
              <a:rPr lang="da-DK" sz="851" b="1" kern="0" cap="all" spc="200" dirty="0">
                <a:solidFill>
                  <a:schemeClr val="tx1">
                    <a:lumMod val="50000"/>
                    <a:lumOff val="50000"/>
                  </a:schemeClr>
                </a:solidFill>
                <a:latin typeface="Arial"/>
                <a:cs typeface="Arial"/>
              </a:rPr>
              <a:t>Department of computer science</a:t>
            </a:r>
            <a:endParaRPr sz="851" b="1" kern="0" cap="all" spc="200" dirty="0">
              <a:solidFill>
                <a:schemeClr val="tx1">
                  <a:lumMod val="50000"/>
                  <a:lumOff val="50000"/>
                </a:schemeClr>
              </a:solidFill>
              <a:latin typeface="Arial"/>
              <a:cs typeface="Arial"/>
            </a:endParaRPr>
          </a:p>
          <a:p>
            <a:pPr marR="20319" algn="ctr">
              <a:spcBef>
                <a:spcPts val="180"/>
              </a:spcBef>
            </a:pPr>
            <a:r>
              <a:rPr sz="851" kern="0" cap="all" spc="200" dirty="0">
                <a:solidFill>
                  <a:schemeClr val="tx1">
                    <a:lumMod val="50000"/>
                    <a:lumOff val="50000"/>
                  </a:schemeClr>
                </a:solidFill>
                <a:latin typeface="Arial"/>
                <a:cs typeface="Arial"/>
              </a:rPr>
              <a:t>AALBORG</a:t>
            </a:r>
            <a:r>
              <a:rPr lang="da-DK" sz="851" kern="0" cap="all" spc="200" dirty="0">
                <a:solidFill>
                  <a:schemeClr val="tx1">
                    <a:lumMod val="50000"/>
                    <a:lumOff val="50000"/>
                  </a:schemeClr>
                </a:solidFill>
                <a:latin typeface="Arial"/>
                <a:cs typeface="Arial"/>
              </a:rPr>
              <a:t> UNIVERSITy</a:t>
            </a:r>
            <a:endParaRPr sz="851" kern="0" cap="all" spc="200" dirty="0">
              <a:solidFill>
                <a:schemeClr val="tx1">
                  <a:lumMod val="50000"/>
                  <a:lumOff val="50000"/>
                </a:schemeClr>
              </a:solidFill>
              <a:latin typeface="Arial"/>
              <a:cs typeface="Arial"/>
            </a:endParaRPr>
          </a:p>
        </p:txBody>
      </p:sp>
      <p:sp>
        <p:nvSpPr>
          <p:cNvPr id="12" name="object 4"/>
          <p:cNvSpPr txBox="1">
            <a:spLocks/>
          </p:cNvSpPr>
          <p:nvPr/>
        </p:nvSpPr>
        <p:spPr>
          <a:xfrm>
            <a:off x="2540147" y="5952021"/>
            <a:ext cx="4343400" cy="143981"/>
          </a:xfrm>
          <a:prstGeom prst="rect">
            <a:avLst/>
          </a:prstGeom>
        </p:spPr>
        <p:txBody>
          <a:bodyPr vert="horz" wrap="square" lIns="0" tIns="0" rIns="0" bIns="0" rtlCol="0" anchor="ctr">
            <a:noAutofit/>
          </a:bodyPr>
          <a:lstStyle>
            <a:defPPr>
              <a:defRPr lang="da-DK"/>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fld id="{80E1DA1B-E50B-4430-BFAD-650A8158D5AA}" type="slidenum">
              <a:rPr lang="da-DK" sz="851" b="1" kern="0" cap="all" spc="200" dirty="0">
                <a:solidFill>
                  <a:schemeClr val="tx1">
                    <a:lumMod val="50000"/>
                    <a:lumOff val="50000"/>
                  </a:schemeClr>
                </a:solidFill>
                <a:latin typeface="Arial"/>
                <a:cs typeface="Arial"/>
              </a:rPr>
              <a:pPr marL="12700"/>
              <a:t>6</a:t>
            </a:fld>
            <a:r>
              <a:rPr lang="da-DK" sz="851" b="1" kern="0" cap="all" spc="200" dirty="0" smtClean="0">
                <a:solidFill>
                  <a:schemeClr val="tx1">
                    <a:lumMod val="50000"/>
                    <a:lumOff val="50000"/>
                  </a:schemeClr>
                </a:solidFill>
                <a:latin typeface="Arial"/>
                <a:cs typeface="Arial"/>
              </a:rPr>
              <a:t> </a:t>
            </a:r>
            <a:r>
              <a:rPr lang="da-DK" sz="851" b="1" kern="0" cap="all" spc="200" dirty="0">
                <a:solidFill>
                  <a:schemeClr val="tx1">
                    <a:lumMod val="50000"/>
                    <a:lumOff val="50000"/>
                  </a:schemeClr>
                </a:solidFill>
                <a:latin typeface="Arial"/>
                <a:cs typeface="Arial"/>
              </a:rPr>
              <a:t>OF </a:t>
            </a:r>
            <a:r>
              <a:rPr lang="da-DK" sz="851" b="1" kern="0" cap="all" spc="200" dirty="0" smtClean="0">
                <a:solidFill>
                  <a:schemeClr val="tx1">
                    <a:lumMod val="50000"/>
                    <a:lumOff val="50000"/>
                  </a:schemeClr>
                </a:solidFill>
                <a:latin typeface="Arial"/>
                <a:cs typeface="Arial"/>
              </a:rPr>
              <a:t>32  </a:t>
            </a:r>
            <a:r>
              <a:rPr lang="da-DK" sz="851" b="1" kern="0" cap="all" spc="200" dirty="0">
                <a:solidFill>
                  <a:schemeClr val="tx1">
                    <a:lumMod val="50000"/>
                    <a:lumOff val="50000"/>
                  </a:schemeClr>
                </a:solidFill>
                <a:latin typeface="Arial"/>
                <a:cs typeface="Arial"/>
              </a:rPr>
              <a:t>| </a:t>
            </a:r>
            <a:r>
              <a:rPr lang="da-DK" sz="851" b="1" kern="0" spc="200" dirty="0">
                <a:solidFill>
                  <a:schemeClr val="tx1">
                    <a:lumMod val="50000"/>
                    <a:lumOff val="50000"/>
                  </a:schemeClr>
                </a:solidFill>
                <a:latin typeface="Arial"/>
                <a:cs typeface="Arial"/>
              </a:rPr>
              <a:t>15.02.2014</a:t>
            </a:r>
            <a:endParaRPr lang="da-DK" sz="851" kern="0" cap="all" spc="200" dirty="0">
              <a:solidFill>
                <a:schemeClr val="tx1">
                  <a:lumMod val="50000"/>
                  <a:lumOff val="50000"/>
                </a:schemeClr>
              </a:solidFill>
              <a:latin typeface="Arial"/>
              <a:cs typeface="Arial"/>
            </a:endParaRPr>
          </a:p>
        </p:txBody>
      </p:sp>
    </p:spTree>
    <p:extLst>
      <p:ext uri="{BB962C8B-B14F-4D97-AF65-F5344CB8AC3E}">
        <p14:creationId xmlns:p14="http://schemas.microsoft.com/office/powerpoint/2010/main" xmlns="" val="12356415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6301" y="562803"/>
            <a:ext cx="6231700" cy="368935"/>
          </a:xfrm>
          <a:prstGeom prst="rect">
            <a:avLst/>
          </a:prstGeom>
        </p:spPr>
        <p:txBody>
          <a:bodyPr vert="horz" wrap="square" lIns="0" tIns="0" rIns="0" bIns="0" rtlCol="0">
            <a:noAutofit/>
          </a:bodyPr>
          <a:lstStyle/>
          <a:p>
            <a:pPr marL="12700">
              <a:tabLst>
                <a:tab pos="1641434" algn="l"/>
                <a:tab pos="2152597" algn="l"/>
                <a:tab pos="3412405" algn="l"/>
              </a:tabLst>
            </a:pPr>
            <a:r>
              <a:rPr lang="en-GB" sz="2400" kern="0" cap="all" spc="200" dirty="0" smtClean="0">
                <a:solidFill>
                  <a:schemeClr val="tx2">
                    <a:lumMod val="50000"/>
                  </a:schemeClr>
                </a:solidFill>
                <a:latin typeface="Arial"/>
                <a:cs typeface="Arial"/>
              </a:rPr>
              <a:t>Social Media</a:t>
            </a:r>
            <a:endParaRPr lang="en-GB" sz="2400" kern="0" cap="all" spc="200" dirty="0">
              <a:solidFill>
                <a:schemeClr val="tx2">
                  <a:lumMod val="50000"/>
                </a:schemeClr>
              </a:solidFill>
              <a:latin typeface="Arial"/>
              <a:cs typeface="Arial"/>
            </a:endParaRPr>
          </a:p>
        </p:txBody>
      </p:sp>
      <p:sp>
        <p:nvSpPr>
          <p:cNvPr id="3" name="object 3"/>
          <p:cNvSpPr txBox="1"/>
          <p:nvPr/>
        </p:nvSpPr>
        <p:spPr>
          <a:xfrm>
            <a:off x="626300" y="1155202"/>
            <a:ext cx="7052457" cy="4309164"/>
          </a:xfrm>
          <a:prstGeom prst="rect">
            <a:avLst/>
          </a:prstGeom>
        </p:spPr>
        <p:txBody>
          <a:bodyPr vert="horz" wrap="square" lIns="0" tIns="0" rIns="0" bIns="0" rtlCol="0">
            <a:noAutofit/>
          </a:bodyPr>
          <a:lstStyle/>
          <a:p>
            <a:pPr marL="12700"/>
            <a:r>
              <a:rPr lang="en-US" b="1" cap="all" spc="200" dirty="0" smtClean="0">
                <a:solidFill>
                  <a:schemeClr val="accent1">
                    <a:lumMod val="75000"/>
                  </a:schemeClr>
                </a:solidFill>
                <a:latin typeface="Arial"/>
                <a:cs typeface="Arial"/>
              </a:rPr>
              <a:t>Social media </a:t>
            </a:r>
            <a:r>
              <a:rPr lang="en-US" b="1" cap="all" spc="200" dirty="0" smtClean="0">
                <a:solidFill>
                  <a:schemeClr val="accent1">
                    <a:lumMod val="75000"/>
                  </a:schemeClr>
                </a:solidFill>
                <a:latin typeface="Arial"/>
                <a:cs typeface="Arial"/>
              </a:rPr>
              <a:t>sign-ins</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We use sign-in to identify the </a:t>
            </a:r>
            <a:r>
              <a:rPr lang="en-US" b="1" cap="all" spc="200" dirty="0" smtClean="0">
                <a:solidFill>
                  <a:schemeClr val="accent1">
                    <a:lumMod val="75000"/>
                  </a:schemeClr>
                </a:solidFill>
                <a:latin typeface="Arial"/>
                <a:cs typeface="Arial"/>
              </a:rPr>
              <a:t>user</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Remove the security </a:t>
            </a:r>
            <a:r>
              <a:rPr lang="en-US" b="1" cap="all" spc="200" dirty="0" smtClean="0">
                <a:solidFill>
                  <a:schemeClr val="accent1">
                    <a:lumMod val="75000"/>
                  </a:schemeClr>
                </a:solidFill>
                <a:latin typeface="Arial"/>
                <a:cs typeface="Arial"/>
              </a:rPr>
              <a:t>measures</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We use Google+</a:t>
            </a:r>
          </a:p>
        </p:txBody>
      </p:sp>
      <p:sp>
        <p:nvSpPr>
          <p:cNvPr id="9" name="object 7"/>
          <p:cNvSpPr txBox="1"/>
          <p:nvPr/>
        </p:nvSpPr>
        <p:spPr>
          <a:xfrm>
            <a:off x="2743201" y="6137891"/>
            <a:ext cx="3682707" cy="294005"/>
          </a:xfrm>
          <a:prstGeom prst="rect">
            <a:avLst/>
          </a:prstGeom>
        </p:spPr>
        <p:txBody>
          <a:bodyPr vert="horz" wrap="square" lIns="0" tIns="0" rIns="0" bIns="0" rtlCol="0">
            <a:noAutofit/>
          </a:bodyPr>
          <a:lstStyle/>
          <a:p>
            <a:pPr algn="ctr">
              <a:lnSpc>
                <a:spcPct val="100000"/>
              </a:lnSpc>
            </a:pPr>
            <a:r>
              <a:rPr lang="da-DK" sz="851" b="1" kern="0" cap="all" spc="200" dirty="0">
                <a:solidFill>
                  <a:schemeClr val="tx1">
                    <a:lumMod val="50000"/>
                    <a:lumOff val="50000"/>
                  </a:schemeClr>
                </a:solidFill>
                <a:latin typeface="Arial"/>
                <a:cs typeface="Arial"/>
              </a:rPr>
              <a:t>Department of computer science</a:t>
            </a:r>
            <a:endParaRPr sz="851" b="1" kern="0" cap="all" spc="200" dirty="0">
              <a:solidFill>
                <a:schemeClr val="tx1">
                  <a:lumMod val="50000"/>
                  <a:lumOff val="50000"/>
                </a:schemeClr>
              </a:solidFill>
              <a:latin typeface="Arial"/>
              <a:cs typeface="Arial"/>
            </a:endParaRPr>
          </a:p>
          <a:p>
            <a:pPr marR="20319" algn="ctr">
              <a:spcBef>
                <a:spcPts val="180"/>
              </a:spcBef>
            </a:pPr>
            <a:r>
              <a:rPr sz="851" kern="0" cap="all" spc="200" dirty="0">
                <a:solidFill>
                  <a:schemeClr val="tx1">
                    <a:lumMod val="50000"/>
                    <a:lumOff val="50000"/>
                  </a:schemeClr>
                </a:solidFill>
                <a:latin typeface="Arial"/>
                <a:cs typeface="Arial"/>
              </a:rPr>
              <a:t>AALBORG</a:t>
            </a:r>
            <a:r>
              <a:rPr lang="da-DK" sz="851" kern="0" cap="all" spc="200" dirty="0">
                <a:solidFill>
                  <a:schemeClr val="tx1">
                    <a:lumMod val="50000"/>
                    <a:lumOff val="50000"/>
                  </a:schemeClr>
                </a:solidFill>
                <a:latin typeface="Arial"/>
                <a:cs typeface="Arial"/>
              </a:rPr>
              <a:t> UNIVERSITy</a:t>
            </a:r>
            <a:endParaRPr sz="851" kern="0" cap="all" spc="200" dirty="0">
              <a:solidFill>
                <a:schemeClr val="tx1">
                  <a:lumMod val="50000"/>
                  <a:lumOff val="50000"/>
                </a:schemeClr>
              </a:solidFill>
              <a:latin typeface="Arial"/>
              <a:cs typeface="Arial"/>
            </a:endParaRPr>
          </a:p>
        </p:txBody>
      </p:sp>
      <p:sp>
        <p:nvSpPr>
          <p:cNvPr id="12" name="object 4"/>
          <p:cNvSpPr txBox="1">
            <a:spLocks/>
          </p:cNvSpPr>
          <p:nvPr/>
        </p:nvSpPr>
        <p:spPr>
          <a:xfrm>
            <a:off x="2540147" y="5952021"/>
            <a:ext cx="4343400" cy="143981"/>
          </a:xfrm>
          <a:prstGeom prst="rect">
            <a:avLst/>
          </a:prstGeom>
        </p:spPr>
        <p:txBody>
          <a:bodyPr vert="horz" wrap="square" lIns="0" tIns="0" rIns="0" bIns="0" rtlCol="0" anchor="ctr">
            <a:noAutofit/>
          </a:bodyPr>
          <a:lstStyle>
            <a:defPPr>
              <a:defRPr lang="da-DK"/>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fld id="{80E1DA1B-E50B-4430-BFAD-650A8158D5AA}" type="slidenum">
              <a:rPr lang="da-DK" sz="851" b="1" kern="0" cap="all" spc="200" dirty="0">
                <a:solidFill>
                  <a:schemeClr val="tx1">
                    <a:lumMod val="50000"/>
                    <a:lumOff val="50000"/>
                  </a:schemeClr>
                </a:solidFill>
                <a:latin typeface="Arial"/>
                <a:cs typeface="Arial"/>
              </a:rPr>
              <a:pPr marL="12700"/>
              <a:t>7</a:t>
            </a:fld>
            <a:r>
              <a:rPr lang="da-DK" sz="851" b="1" kern="0" cap="all" spc="200" dirty="0" smtClean="0">
                <a:solidFill>
                  <a:schemeClr val="tx1">
                    <a:lumMod val="50000"/>
                    <a:lumOff val="50000"/>
                  </a:schemeClr>
                </a:solidFill>
                <a:latin typeface="Arial"/>
                <a:cs typeface="Arial"/>
              </a:rPr>
              <a:t> </a:t>
            </a:r>
            <a:r>
              <a:rPr lang="da-DK" sz="851" b="1" kern="0" cap="all" spc="200" dirty="0">
                <a:solidFill>
                  <a:schemeClr val="tx1">
                    <a:lumMod val="50000"/>
                    <a:lumOff val="50000"/>
                  </a:schemeClr>
                </a:solidFill>
                <a:latin typeface="Arial"/>
                <a:cs typeface="Arial"/>
              </a:rPr>
              <a:t>OF </a:t>
            </a:r>
            <a:r>
              <a:rPr lang="da-DK" sz="851" b="1" kern="0" cap="all" spc="200" dirty="0" smtClean="0">
                <a:solidFill>
                  <a:schemeClr val="tx1">
                    <a:lumMod val="50000"/>
                    <a:lumOff val="50000"/>
                  </a:schemeClr>
                </a:solidFill>
                <a:latin typeface="Arial"/>
                <a:cs typeface="Arial"/>
              </a:rPr>
              <a:t>32  </a:t>
            </a:r>
            <a:r>
              <a:rPr lang="da-DK" sz="851" b="1" kern="0" cap="all" spc="200" dirty="0">
                <a:solidFill>
                  <a:schemeClr val="tx1">
                    <a:lumMod val="50000"/>
                    <a:lumOff val="50000"/>
                  </a:schemeClr>
                </a:solidFill>
                <a:latin typeface="Arial"/>
                <a:cs typeface="Arial"/>
              </a:rPr>
              <a:t>| </a:t>
            </a:r>
            <a:r>
              <a:rPr lang="da-DK" sz="851" b="1" kern="0" spc="200" dirty="0">
                <a:solidFill>
                  <a:schemeClr val="tx1">
                    <a:lumMod val="50000"/>
                    <a:lumOff val="50000"/>
                  </a:schemeClr>
                </a:solidFill>
                <a:latin typeface="Arial"/>
                <a:cs typeface="Arial"/>
              </a:rPr>
              <a:t>15.02.2014</a:t>
            </a:r>
            <a:endParaRPr lang="da-DK" sz="851" kern="0" cap="all" spc="200" dirty="0">
              <a:solidFill>
                <a:schemeClr val="tx1">
                  <a:lumMod val="50000"/>
                  <a:lumOff val="50000"/>
                </a:schemeClr>
              </a:solidFill>
              <a:latin typeface="Arial"/>
              <a:cs typeface="Arial"/>
            </a:endParaRPr>
          </a:p>
        </p:txBody>
      </p:sp>
    </p:spTree>
    <p:extLst>
      <p:ext uri="{BB962C8B-B14F-4D97-AF65-F5344CB8AC3E}">
        <p14:creationId xmlns:p14="http://schemas.microsoft.com/office/powerpoint/2010/main" xmlns="" val="12356415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6301" y="562803"/>
            <a:ext cx="6231700" cy="368935"/>
          </a:xfrm>
          <a:prstGeom prst="rect">
            <a:avLst/>
          </a:prstGeom>
        </p:spPr>
        <p:txBody>
          <a:bodyPr vert="horz" wrap="square" lIns="0" tIns="0" rIns="0" bIns="0" rtlCol="0">
            <a:noAutofit/>
          </a:bodyPr>
          <a:lstStyle/>
          <a:p>
            <a:pPr marL="12700">
              <a:tabLst>
                <a:tab pos="1641434" algn="l"/>
                <a:tab pos="2152597" algn="l"/>
                <a:tab pos="3412405" algn="l"/>
              </a:tabLst>
            </a:pPr>
            <a:r>
              <a:rPr lang="en-GB" sz="2400" kern="0" cap="all" spc="200" dirty="0" smtClean="0">
                <a:solidFill>
                  <a:schemeClr val="tx2">
                    <a:lumMod val="50000"/>
                  </a:schemeClr>
                </a:solidFill>
                <a:latin typeface="Arial"/>
                <a:cs typeface="Arial"/>
              </a:rPr>
              <a:t>Server </a:t>
            </a:r>
            <a:r>
              <a:rPr lang="en-GB" sz="2400" kern="0" cap="all" spc="200" dirty="0" err="1" smtClean="0">
                <a:solidFill>
                  <a:schemeClr val="tx2">
                    <a:lumMod val="50000"/>
                  </a:schemeClr>
                </a:solidFill>
                <a:latin typeface="Arial"/>
                <a:cs typeface="Arial"/>
              </a:rPr>
              <a:t>Api</a:t>
            </a:r>
            <a:endParaRPr lang="en-GB" sz="2400" kern="0" cap="all" spc="200" dirty="0">
              <a:solidFill>
                <a:schemeClr val="tx2">
                  <a:lumMod val="50000"/>
                </a:schemeClr>
              </a:solidFill>
              <a:latin typeface="Arial"/>
              <a:cs typeface="Arial"/>
            </a:endParaRPr>
          </a:p>
        </p:txBody>
      </p:sp>
      <p:sp>
        <p:nvSpPr>
          <p:cNvPr id="3" name="object 3"/>
          <p:cNvSpPr txBox="1"/>
          <p:nvPr/>
        </p:nvSpPr>
        <p:spPr>
          <a:xfrm>
            <a:off x="626300" y="1155202"/>
            <a:ext cx="7052457" cy="4309164"/>
          </a:xfrm>
          <a:prstGeom prst="rect">
            <a:avLst/>
          </a:prstGeom>
        </p:spPr>
        <p:txBody>
          <a:bodyPr vert="horz" wrap="square" lIns="0" tIns="0" rIns="0" bIns="0" rtlCol="0">
            <a:noAutofit/>
          </a:bodyPr>
          <a:lstStyle/>
          <a:p>
            <a:pPr marL="12700"/>
            <a:r>
              <a:rPr lang="en-US" b="1" cap="all" spc="200" dirty="0" smtClean="0">
                <a:solidFill>
                  <a:schemeClr val="accent1">
                    <a:lumMod val="75000"/>
                  </a:schemeClr>
                </a:solidFill>
                <a:latin typeface="Arial"/>
                <a:cs typeface="Arial"/>
              </a:rPr>
              <a:t>To get the status a recipe we use the following URI:</a:t>
            </a:r>
          </a:p>
          <a:p>
            <a:pPr marL="12700"/>
            <a:endParaRPr lang="en-US" spc="200" dirty="0" smtClean="0">
              <a:solidFill>
                <a:schemeClr val="accent1">
                  <a:lumMod val="75000"/>
                </a:schemeClr>
              </a:solidFill>
              <a:latin typeface="Arial"/>
              <a:cs typeface="Arial"/>
            </a:endParaRPr>
          </a:p>
          <a:p>
            <a:pPr marL="12700"/>
            <a:r>
              <a:rPr lang="en-US" spc="200" dirty="0" smtClean="0">
                <a:solidFill>
                  <a:schemeClr val="accent1">
                    <a:lumMod val="75000"/>
                  </a:schemeClr>
                </a:solidFill>
                <a:latin typeface="Arial"/>
                <a:cs typeface="Arial"/>
              </a:rPr>
              <a:t>Http://figz.Dk/food/lib/favourites.Php?</a:t>
            </a:r>
            <a:br>
              <a:rPr lang="en-US" spc="200" dirty="0" smtClean="0">
                <a:solidFill>
                  <a:schemeClr val="accent1">
                    <a:lumMod val="75000"/>
                  </a:schemeClr>
                </a:solidFill>
                <a:latin typeface="Arial"/>
                <a:cs typeface="Arial"/>
              </a:rPr>
            </a:br>
            <a:r>
              <a:rPr lang="en-US" spc="200" dirty="0" smtClean="0">
                <a:solidFill>
                  <a:schemeClr val="accent1">
                    <a:lumMod val="75000"/>
                  </a:schemeClr>
                </a:solidFill>
                <a:latin typeface="Arial"/>
                <a:cs typeface="Arial"/>
              </a:rPr>
              <a:t>Action=status&amp;</a:t>
            </a:r>
            <a:br>
              <a:rPr lang="en-US" spc="200" dirty="0" smtClean="0">
                <a:solidFill>
                  <a:schemeClr val="accent1">
                    <a:lumMod val="75000"/>
                  </a:schemeClr>
                </a:solidFill>
                <a:latin typeface="Arial"/>
                <a:cs typeface="Arial"/>
              </a:rPr>
            </a:br>
            <a:r>
              <a:rPr lang="en-US" spc="200" dirty="0" err="1" smtClean="0">
                <a:solidFill>
                  <a:schemeClr val="accent1">
                    <a:lumMod val="75000"/>
                  </a:schemeClr>
                </a:solidFill>
                <a:latin typeface="Arial"/>
                <a:cs typeface="Arial"/>
              </a:rPr>
              <a:t>recipeid</a:t>
            </a:r>
            <a:r>
              <a:rPr lang="en-US" spc="200" dirty="0" smtClean="0">
                <a:solidFill>
                  <a:schemeClr val="accent1">
                    <a:lumMod val="75000"/>
                  </a:schemeClr>
                </a:solidFill>
                <a:latin typeface="Arial"/>
                <a:cs typeface="Arial"/>
              </a:rPr>
              <a:t>=4&amp;</a:t>
            </a:r>
            <a:br>
              <a:rPr lang="en-US" spc="200" dirty="0" smtClean="0">
                <a:solidFill>
                  <a:schemeClr val="accent1">
                    <a:lumMod val="75000"/>
                  </a:schemeClr>
                </a:solidFill>
                <a:latin typeface="Arial"/>
                <a:cs typeface="Arial"/>
              </a:rPr>
            </a:br>
            <a:r>
              <a:rPr lang="en-US" spc="200" dirty="0" smtClean="0">
                <a:solidFill>
                  <a:schemeClr val="accent1">
                    <a:lumMod val="75000"/>
                  </a:schemeClr>
                </a:solidFill>
                <a:latin typeface="Arial"/>
                <a:cs typeface="Arial"/>
              </a:rPr>
              <a:t>hash=d74df7a0c28526d5c811465046e455f33c0b3db5989c533c5b4576e2900e36c4&amp;</a:t>
            </a:r>
            <a:br>
              <a:rPr lang="en-US" spc="200" dirty="0" smtClean="0">
                <a:solidFill>
                  <a:schemeClr val="accent1">
                    <a:lumMod val="75000"/>
                  </a:schemeClr>
                </a:solidFill>
                <a:latin typeface="Arial"/>
                <a:cs typeface="Arial"/>
              </a:rPr>
            </a:br>
            <a:r>
              <a:rPr lang="en-US" spc="200" dirty="0" smtClean="0">
                <a:solidFill>
                  <a:schemeClr val="accent1">
                    <a:lumMod val="75000"/>
                  </a:schemeClr>
                </a:solidFill>
                <a:latin typeface="Arial"/>
                <a:cs typeface="Arial"/>
              </a:rPr>
              <a:t>limit=10&amp;</a:t>
            </a:r>
            <a:br>
              <a:rPr lang="en-US" spc="200" dirty="0" smtClean="0">
                <a:solidFill>
                  <a:schemeClr val="accent1">
                    <a:lumMod val="75000"/>
                  </a:schemeClr>
                </a:solidFill>
                <a:latin typeface="Arial"/>
                <a:cs typeface="Arial"/>
              </a:rPr>
            </a:br>
            <a:r>
              <a:rPr lang="en-US" spc="200" dirty="0" smtClean="0">
                <a:solidFill>
                  <a:schemeClr val="accent1">
                    <a:lumMod val="75000"/>
                  </a:schemeClr>
                </a:solidFill>
                <a:latin typeface="Arial"/>
                <a:cs typeface="Arial"/>
              </a:rPr>
              <a:t>offset=0</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Hash is the user’s email hashed.</a:t>
            </a:r>
            <a:endParaRPr lang="en-US" b="1" cap="all" spc="200" dirty="0" smtClean="0">
              <a:solidFill>
                <a:schemeClr val="accent1">
                  <a:lumMod val="75000"/>
                </a:schemeClr>
              </a:solidFill>
              <a:latin typeface="Arial"/>
              <a:cs typeface="Arial"/>
            </a:endParaRPr>
          </a:p>
        </p:txBody>
      </p:sp>
      <p:sp>
        <p:nvSpPr>
          <p:cNvPr id="9" name="object 7"/>
          <p:cNvSpPr txBox="1"/>
          <p:nvPr/>
        </p:nvSpPr>
        <p:spPr>
          <a:xfrm>
            <a:off x="2743201" y="6137891"/>
            <a:ext cx="3682707" cy="294005"/>
          </a:xfrm>
          <a:prstGeom prst="rect">
            <a:avLst/>
          </a:prstGeom>
        </p:spPr>
        <p:txBody>
          <a:bodyPr vert="horz" wrap="square" lIns="0" tIns="0" rIns="0" bIns="0" rtlCol="0">
            <a:noAutofit/>
          </a:bodyPr>
          <a:lstStyle/>
          <a:p>
            <a:pPr algn="ctr">
              <a:lnSpc>
                <a:spcPct val="100000"/>
              </a:lnSpc>
            </a:pPr>
            <a:r>
              <a:rPr lang="da-DK" sz="851" b="1" kern="0" cap="all" spc="200" dirty="0">
                <a:solidFill>
                  <a:schemeClr val="tx1">
                    <a:lumMod val="50000"/>
                    <a:lumOff val="50000"/>
                  </a:schemeClr>
                </a:solidFill>
                <a:latin typeface="Arial"/>
                <a:cs typeface="Arial"/>
              </a:rPr>
              <a:t>Department of computer science</a:t>
            </a:r>
            <a:endParaRPr sz="851" b="1" kern="0" cap="all" spc="200" dirty="0">
              <a:solidFill>
                <a:schemeClr val="tx1">
                  <a:lumMod val="50000"/>
                  <a:lumOff val="50000"/>
                </a:schemeClr>
              </a:solidFill>
              <a:latin typeface="Arial"/>
              <a:cs typeface="Arial"/>
            </a:endParaRPr>
          </a:p>
          <a:p>
            <a:pPr marR="20319" algn="ctr">
              <a:spcBef>
                <a:spcPts val="180"/>
              </a:spcBef>
            </a:pPr>
            <a:r>
              <a:rPr sz="851" kern="0" cap="all" spc="200" dirty="0">
                <a:solidFill>
                  <a:schemeClr val="tx1">
                    <a:lumMod val="50000"/>
                    <a:lumOff val="50000"/>
                  </a:schemeClr>
                </a:solidFill>
                <a:latin typeface="Arial"/>
                <a:cs typeface="Arial"/>
              </a:rPr>
              <a:t>AALBORG</a:t>
            </a:r>
            <a:r>
              <a:rPr lang="da-DK" sz="851" kern="0" cap="all" spc="200" dirty="0">
                <a:solidFill>
                  <a:schemeClr val="tx1">
                    <a:lumMod val="50000"/>
                    <a:lumOff val="50000"/>
                  </a:schemeClr>
                </a:solidFill>
                <a:latin typeface="Arial"/>
                <a:cs typeface="Arial"/>
              </a:rPr>
              <a:t> UNIVERSITy</a:t>
            </a:r>
            <a:endParaRPr sz="851" kern="0" cap="all" spc="200" dirty="0">
              <a:solidFill>
                <a:schemeClr val="tx1">
                  <a:lumMod val="50000"/>
                  <a:lumOff val="50000"/>
                </a:schemeClr>
              </a:solidFill>
              <a:latin typeface="Arial"/>
              <a:cs typeface="Arial"/>
            </a:endParaRPr>
          </a:p>
        </p:txBody>
      </p:sp>
      <p:sp>
        <p:nvSpPr>
          <p:cNvPr id="12" name="object 4"/>
          <p:cNvSpPr txBox="1">
            <a:spLocks/>
          </p:cNvSpPr>
          <p:nvPr/>
        </p:nvSpPr>
        <p:spPr>
          <a:xfrm>
            <a:off x="2540147" y="5952021"/>
            <a:ext cx="4343400" cy="143981"/>
          </a:xfrm>
          <a:prstGeom prst="rect">
            <a:avLst/>
          </a:prstGeom>
        </p:spPr>
        <p:txBody>
          <a:bodyPr vert="horz" wrap="square" lIns="0" tIns="0" rIns="0" bIns="0" rtlCol="0" anchor="ctr">
            <a:noAutofit/>
          </a:bodyPr>
          <a:lstStyle>
            <a:defPPr>
              <a:defRPr lang="da-DK"/>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fld id="{80E1DA1B-E50B-4430-BFAD-650A8158D5AA}" type="slidenum">
              <a:rPr lang="da-DK" sz="851" b="1" kern="0" cap="all" spc="200" dirty="0">
                <a:solidFill>
                  <a:schemeClr val="tx1">
                    <a:lumMod val="50000"/>
                    <a:lumOff val="50000"/>
                  </a:schemeClr>
                </a:solidFill>
                <a:latin typeface="Arial"/>
                <a:cs typeface="Arial"/>
              </a:rPr>
              <a:pPr marL="12700"/>
              <a:t>8</a:t>
            </a:fld>
            <a:r>
              <a:rPr lang="da-DK" sz="851" b="1" kern="0" cap="all" spc="200" dirty="0" smtClean="0">
                <a:solidFill>
                  <a:schemeClr val="tx1">
                    <a:lumMod val="50000"/>
                    <a:lumOff val="50000"/>
                  </a:schemeClr>
                </a:solidFill>
                <a:latin typeface="Arial"/>
                <a:cs typeface="Arial"/>
              </a:rPr>
              <a:t> </a:t>
            </a:r>
            <a:r>
              <a:rPr lang="da-DK" sz="851" b="1" kern="0" cap="all" spc="200" dirty="0">
                <a:solidFill>
                  <a:schemeClr val="tx1">
                    <a:lumMod val="50000"/>
                    <a:lumOff val="50000"/>
                  </a:schemeClr>
                </a:solidFill>
                <a:latin typeface="Arial"/>
                <a:cs typeface="Arial"/>
              </a:rPr>
              <a:t>OF </a:t>
            </a:r>
            <a:r>
              <a:rPr lang="da-DK" sz="851" b="1" kern="0" cap="all" spc="200" dirty="0" smtClean="0">
                <a:solidFill>
                  <a:schemeClr val="tx1">
                    <a:lumMod val="50000"/>
                    <a:lumOff val="50000"/>
                  </a:schemeClr>
                </a:solidFill>
                <a:latin typeface="Arial"/>
                <a:cs typeface="Arial"/>
              </a:rPr>
              <a:t>32  </a:t>
            </a:r>
            <a:r>
              <a:rPr lang="da-DK" sz="851" b="1" kern="0" cap="all" spc="200" dirty="0">
                <a:solidFill>
                  <a:schemeClr val="tx1">
                    <a:lumMod val="50000"/>
                    <a:lumOff val="50000"/>
                  </a:schemeClr>
                </a:solidFill>
                <a:latin typeface="Arial"/>
                <a:cs typeface="Arial"/>
              </a:rPr>
              <a:t>| </a:t>
            </a:r>
            <a:r>
              <a:rPr lang="da-DK" sz="851" b="1" kern="0" spc="200" dirty="0">
                <a:solidFill>
                  <a:schemeClr val="tx1">
                    <a:lumMod val="50000"/>
                    <a:lumOff val="50000"/>
                  </a:schemeClr>
                </a:solidFill>
                <a:latin typeface="Arial"/>
                <a:cs typeface="Arial"/>
              </a:rPr>
              <a:t>15.02.2014</a:t>
            </a:r>
            <a:endParaRPr lang="da-DK" sz="851" kern="0" cap="all" spc="200" dirty="0">
              <a:solidFill>
                <a:schemeClr val="tx1">
                  <a:lumMod val="50000"/>
                  <a:lumOff val="50000"/>
                </a:schemeClr>
              </a:solidFill>
              <a:latin typeface="Arial"/>
              <a:cs typeface="Arial"/>
            </a:endParaRPr>
          </a:p>
        </p:txBody>
      </p:sp>
    </p:spTree>
    <p:extLst>
      <p:ext uri="{BB962C8B-B14F-4D97-AF65-F5344CB8AC3E}">
        <p14:creationId xmlns:p14="http://schemas.microsoft.com/office/powerpoint/2010/main" xmlns="" val="12356415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6301" y="562803"/>
            <a:ext cx="6231700" cy="368935"/>
          </a:xfrm>
          <a:prstGeom prst="rect">
            <a:avLst/>
          </a:prstGeom>
        </p:spPr>
        <p:txBody>
          <a:bodyPr vert="horz" wrap="square" lIns="0" tIns="0" rIns="0" bIns="0" rtlCol="0">
            <a:noAutofit/>
          </a:bodyPr>
          <a:lstStyle/>
          <a:p>
            <a:pPr marL="12700">
              <a:tabLst>
                <a:tab pos="1641434" algn="l"/>
                <a:tab pos="2152597" algn="l"/>
                <a:tab pos="3412405" algn="l"/>
              </a:tabLst>
            </a:pPr>
            <a:r>
              <a:rPr lang="en-GB" sz="2400" kern="0" cap="all" spc="200" dirty="0" smtClean="0">
                <a:solidFill>
                  <a:schemeClr val="tx2">
                    <a:lumMod val="50000"/>
                  </a:schemeClr>
                </a:solidFill>
                <a:latin typeface="Arial"/>
                <a:cs typeface="Arial"/>
              </a:rPr>
              <a:t>Server </a:t>
            </a:r>
            <a:r>
              <a:rPr lang="en-GB" sz="2400" kern="0" cap="all" spc="200" dirty="0" err="1" smtClean="0">
                <a:solidFill>
                  <a:schemeClr val="tx2">
                    <a:lumMod val="50000"/>
                  </a:schemeClr>
                </a:solidFill>
                <a:latin typeface="Arial"/>
                <a:cs typeface="Arial"/>
              </a:rPr>
              <a:t>Api</a:t>
            </a:r>
            <a:endParaRPr lang="en-GB" sz="2400" kern="0" cap="all" spc="200" dirty="0">
              <a:solidFill>
                <a:schemeClr val="tx2">
                  <a:lumMod val="50000"/>
                </a:schemeClr>
              </a:solidFill>
              <a:latin typeface="Arial"/>
              <a:cs typeface="Arial"/>
            </a:endParaRPr>
          </a:p>
        </p:txBody>
      </p:sp>
      <p:sp>
        <p:nvSpPr>
          <p:cNvPr id="3" name="object 3"/>
          <p:cNvSpPr txBox="1"/>
          <p:nvPr/>
        </p:nvSpPr>
        <p:spPr>
          <a:xfrm>
            <a:off x="626300" y="1155202"/>
            <a:ext cx="7052457" cy="4309164"/>
          </a:xfrm>
          <a:prstGeom prst="rect">
            <a:avLst/>
          </a:prstGeom>
        </p:spPr>
        <p:txBody>
          <a:bodyPr vert="horz" wrap="square" lIns="0" tIns="0" rIns="0" bIns="0" rtlCol="0">
            <a:noAutofit/>
          </a:bodyPr>
          <a:lstStyle/>
          <a:p>
            <a:pPr marL="12700"/>
            <a:r>
              <a:rPr lang="en-US" b="1" cap="all" spc="200" dirty="0" smtClean="0">
                <a:solidFill>
                  <a:schemeClr val="accent1">
                    <a:lumMod val="75000"/>
                  </a:schemeClr>
                </a:solidFill>
                <a:latin typeface="Arial"/>
                <a:cs typeface="Arial"/>
              </a:rPr>
              <a:t>The server receives the client </a:t>
            </a:r>
            <a:r>
              <a:rPr lang="en-US" b="1" cap="all" spc="200" dirty="0" smtClean="0">
                <a:solidFill>
                  <a:schemeClr val="accent1">
                    <a:lumMod val="75000"/>
                  </a:schemeClr>
                </a:solidFill>
                <a:latin typeface="Arial"/>
                <a:cs typeface="Arial"/>
              </a:rPr>
              <a:t>call</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Action is “status</a:t>
            </a:r>
            <a:r>
              <a:rPr lang="en-US" b="1" cap="all" spc="200" dirty="0" smtClean="0">
                <a:solidFill>
                  <a:schemeClr val="accent1">
                    <a:lumMod val="75000"/>
                  </a:schemeClr>
                </a:solidFill>
                <a:latin typeface="Arial"/>
                <a:cs typeface="Arial"/>
              </a:rPr>
              <a:t>”</a:t>
            </a:r>
          </a:p>
          <a:p>
            <a:pPr marL="12700"/>
            <a:endParaRPr lang="en-US" b="1" cap="all" spc="200" dirty="0" smtClean="0">
              <a:solidFill>
                <a:schemeClr val="accent1">
                  <a:lumMod val="75000"/>
                </a:schemeClr>
              </a:solidFill>
              <a:latin typeface="Arial"/>
              <a:cs typeface="Arial"/>
            </a:endParaRPr>
          </a:p>
          <a:p>
            <a:pPr marL="12700"/>
            <a:r>
              <a:rPr lang="en-US" b="1" cap="all" spc="200" dirty="0" smtClean="0">
                <a:solidFill>
                  <a:schemeClr val="accent1">
                    <a:lumMod val="75000"/>
                  </a:schemeClr>
                </a:solidFill>
                <a:latin typeface="Arial"/>
                <a:cs typeface="Arial"/>
              </a:rPr>
              <a:t>The method </a:t>
            </a:r>
            <a:r>
              <a:rPr lang="en-US" b="1" spc="200" dirty="0" err="1" smtClean="0">
                <a:solidFill>
                  <a:schemeClr val="accent1">
                    <a:lumMod val="75000"/>
                  </a:schemeClr>
                </a:solidFill>
                <a:latin typeface="Arial"/>
                <a:cs typeface="Arial"/>
              </a:rPr>
              <a:t>Favouritestatus</a:t>
            </a:r>
            <a:r>
              <a:rPr lang="en-US" b="1" spc="200" dirty="0" smtClean="0">
                <a:solidFill>
                  <a:schemeClr val="accent1">
                    <a:lumMod val="75000"/>
                  </a:schemeClr>
                </a:solidFill>
                <a:latin typeface="Arial"/>
                <a:cs typeface="Arial"/>
              </a:rPr>
              <a:t>($</a:t>
            </a:r>
            <a:r>
              <a:rPr lang="en-US" b="1" spc="200" dirty="0" err="1" smtClean="0">
                <a:solidFill>
                  <a:schemeClr val="accent1">
                    <a:lumMod val="75000"/>
                  </a:schemeClr>
                </a:solidFill>
                <a:latin typeface="Arial"/>
                <a:cs typeface="Arial"/>
              </a:rPr>
              <a:t>recipeid</a:t>
            </a:r>
            <a:r>
              <a:rPr lang="en-US" b="1" spc="200" dirty="0" smtClean="0">
                <a:solidFill>
                  <a:schemeClr val="accent1">
                    <a:lumMod val="75000"/>
                  </a:schemeClr>
                </a:solidFill>
                <a:latin typeface="Arial"/>
                <a:cs typeface="Arial"/>
              </a:rPr>
              <a:t>, $hash) </a:t>
            </a:r>
            <a:r>
              <a:rPr lang="en-US" b="1" cap="all" spc="200" dirty="0" smtClean="0">
                <a:solidFill>
                  <a:schemeClr val="accent1">
                    <a:lumMod val="75000"/>
                  </a:schemeClr>
                </a:solidFill>
                <a:latin typeface="Arial"/>
                <a:cs typeface="Arial"/>
              </a:rPr>
              <a:t>is </a:t>
            </a:r>
            <a:r>
              <a:rPr lang="en-US" b="1" cap="all" spc="200" dirty="0" smtClean="0">
                <a:solidFill>
                  <a:schemeClr val="accent1">
                    <a:lumMod val="75000"/>
                  </a:schemeClr>
                </a:solidFill>
                <a:latin typeface="Arial"/>
                <a:cs typeface="Arial"/>
              </a:rPr>
              <a:t>called</a:t>
            </a:r>
          </a:p>
          <a:p>
            <a:pPr marL="12700"/>
            <a:r>
              <a:rPr lang="en-US" cap="all" spc="200" dirty="0" smtClean="0">
                <a:solidFill>
                  <a:schemeClr val="accent1">
                    <a:lumMod val="75000"/>
                  </a:schemeClr>
                </a:solidFill>
                <a:latin typeface="Arial"/>
                <a:cs typeface="Arial"/>
              </a:rPr>
              <a:t>Finds/creates the user(hash) in the database</a:t>
            </a:r>
          </a:p>
          <a:p>
            <a:pPr marL="12700"/>
            <a:r>
              <a:rPr lang="en-US" cap="all" spc="200" dirty="0" smtClean="0">
                <a:solidFill>
                  <a:schemeClr val="accent1">
                    <a:lumMod val="75000"/>
                  </a:schemeClr>
                </a:solidFill>
                <a:latin typeface="Arial"/>
                <a:cs typeface="Arial"/>
              </a:rPr>
              <a:t>Tries find </a:t>
            </a:r>
            <a:r>
              <a:rPr lang="en-US" cap="all" spc="200" dirty="0" smtClean="0">
                <a:solidFill>
                  <a:schemeClr val="accent1">
                    <a:lumMod val="75000"/>
                  </a:schemeClr>
                </a:solidFill>
                <a:latin typeface="Arial"/>
                <a:cs typeface="Arial"/>
              </a:rPr>
              <a:t>the </a:t>
            </a:r>
            <a:r>
              <a:rPr lang="en-US" cap="all" spc="200" dirty="0" err="1" smtClean="0">
                <a:solidFill>
                  <a:schemeClr val="accent1">
                    <a:lumMod val="75000"/>
                  </a:schemeClr>
                </a:solidFill>
                <a:latin typeface="Arial"/>
                <a:cs typeface="Arial"/>
              </a:rPr>
              <a:t>recipeid</a:t>
            </a:r>
            <a:r>
              <a:rPr lang="en-US" cap="all" spc="200" dirty="0" smtClean="0">
                <a:solidFill>
                  <a:schemeClr val="accent1">
                    <a:lumMod val="75000"/>
                  </a:schemeClr>
                </a:solidFill>
                <a:latin typeface="Arial"/>
                <a:cs typeface="Arial"/>
              </a:rPr>
              <a:t> in the user’s list of </a:t>
            </a:r>
            <a:r>
              <a:rPr lang="en-US" cap="all" spc="200" dirty="0" err="1" smtClean="0">
                <a:solidFill>
                  <a:schemeClr val="accent1">
                    <a:lumMod val="75000"/>
                  </a:schemeClr>
                </a:solidFill>
                <a:latin typeface="Arial"/>
                <a:cs typeface="Arial"/>
              </a:rPr>
              <a:t>favourites</a:t>
            </a:r>
            <a:endParaRPr lang="en-US" cap="all" spc="200" dirty="0" smtClean="0">
              <a:solidFill>
                <a:schemeClr val="accent1">
                  <a:lumMod val="75000"/>
                </a:schemeClr>
              </a:solidFill>
              <a:latin typeface="Arial"/>
              <a:cs typeface="Arial"/>
            </a:endParaRPr>
          </a:p>
          <a:p>
            <a:pPr marL="12700"/>
            <a:r>
              <a:rPr lang="en-US" cap="all" spc="200" dirty="0" smtClean="0">
                <a:solidFill>
                  <a:schemeClr val="accent1">
                    <a:lumMod val="75000"/>
                  </a:schemeClr>
                </a:solidFill>
                <a:latin typeface="Arial"/>
                <a:cs typeface="Arial"/>
              </a:rPr>
              <a:t>Returns the result</a:t>
            </a:r>
          </a:p>
          <a:p>
            <a:pPr marL="12700"/>
            <a:endParaRPr lang="en-US" b="1" cap="all" spc="200" dirty="0" smtClean="0">
              <a:solidFill>
                <a:schemeClr val="accent1">
                  <a:lumMod val="75000"/>
                </a:schemeClr>
              </a:solidFill>
              <a:latin typeface="Arial"/>
              <a:cs typeface="Arial"/>
            </a:endParaRPr>
          </a:p>
        </p:txBody>
      </p:sp>
      <p:sp>
        <p:nvSpPr>
          <p:cNvPr id="9" name="object 7"/>
          <p:cNvSpPr txBox="1"/>
          <p:nvPr/>
        </p:nvSpPr>
        <p:spPr>
          <a:xfrm>
            <a:off x="2743201" y="6137891"/>
            <a:ext cx="3682707" cy="294005"/>
          </a:xfrm>
          <a:prstGeom prst="rect">
            <a:avLst/>
          </a:prstGeom>
        </p:spPr>
        <p:txBody>
          <a:bodyPr vert="horz" wrap="square" lIns="0" tIns="0" rIns="0" bIns="0" rtlCol="0">
            <a:noAutofit/>
          </a:bodyPr>
          <a:lstStyle/>
          <a:p>
            <a:pPr algn="ctr">
              <a:lnSpc>
                <a:spcPct val="100000"/>
              </a:lnSpc>
            </a:pPr>
            <a:r>
              <a:rPr lang="da-DK" sz="851" b="1" kern="0" cap="all" spc="200" dirty="0">
                <a:solidFill>
                  <a:schemeClr val="tx1">
                    <a:lumMod val="50000"/>
                    <a:lumOff val="50000"/>
                  </a:schemeClr>
                </a:solidFill>
                <a:latin typeface="Arial"/>
                <a:cs typeface="Arial"/>
              </a:rPr>
              <a:t>Department of computer science</a:t>
            </a:r>
            <a:endParaRPr sz="851" b="1" kern="0" cap="all" spc="200" dirty="0">
              <a:solidFill>
                <a:schemeClr val="tx1">
                  <a:lumMod val="50000"/>
                  <a:lumOff val="50000"/>
                </a:schemeClr>
              </a:solidFill>
              <a:latin typeface="Arial"/>
              <a:cs typeface="Arial"/>
            </a:endParaRPr>
          </a:p>
          <a:p>
            <a:pPr marR="20319" algn="ctr">
              <a:spcBef>
                <a:spcPts val="180"/>
              </a:spcBef>
            </a:pPr>
            <a:r>
              <a:rPr sz="851" kern="0" cap="all" spc="200" dirty="0">
                <a:solidFill>
                  <a:schemeClr val="tx1">
                    <a:lumMod val="50000"/>
                    <a:lumOff val="50000"/>
                  </a:schemeClr>
                </a:solidFill>
                <a:latin typeface="Arial"/>
                <a:cs typeface="Arial"/>
              </a:rPr>
              <a:t>AALBORG</a:t>
            </a:r>
            <a:r>
              <a:rPr lang="da-DK" sz="851" kern="0" cap="all" spc="200" dirty="0">
                <a:solidFill>
                  <a:schemeClr val="tx1">
                    <a:lumMod val="50000"/>
                    <a:lumOff val="50000"/>
                  </a:schemeClr>
                </a:solidFill>
                <a:latin typeface="Arial"/>
                <a:cs typeface="Arial"/>
              </a:rPr>
              <a:t> UNIVERSITy</a:t>
            </a:r>
            <a:endParaRPr sz="851" kern="0" cap="all" spc="200" dirty="0">
              <a:solidFill>
                <a:schemeClr val="tx1">
                  <a:lumMod val="50000"/>
                  <a:lumOff val="50000"/>
                </a:schemeClr>
              </a:solidFill>
              <a:latin typeface="Arial"/>
              <a:cs typeface="Arial"/>
            </a:endParaRPr>
          </a:p>
        </p:txBody>
      </p:sp>
      <p:sp>
        <p:nvSpPr>
          <p:cNvPr id="12" name="object 4"/>
          <p:cNvSpPr txBox="1">
            <a:spLocks/>
          </p:cNvSpPr>
          <p:nvPr/>
        </p:nvSpPr>
        <p:spPr>
          <a:xfrm>
            <a:off x="2540147" y="5952021"/>
            <a:ext cx="4343400" cy="143981"/>
          </a:xfrm>
          <a:prstGeom prst="rect">
            <a:avLst/>
          </a:prstGeom>
        </p:spPr>
        <p:txBody>
          <a:bodyPr vert="horz" wrap="square" lIns="0" tIns="0" rIns="0" bIns="0" rtlCol="0" anchor="ctr">
            <a:noAutofit/>
          </a:bodyPr>
          <a:lstStyle>
            <a:defPPr>
              <a:defRPr lang="da-DK"/>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fld id="{80E1DA1B-E50B-4430-BFAD-650A8158D5AA}" type="slidenum">
              <a:rPr lang="da-DK" sz="851" b="1" kern="0" cap="all" spc="200" dirty="0">
                <a:solidFill>
                  <a:schemeClr val="tx1">
                    <a:lumMod val="50000"/>
                    <a:lumOff val="50000"/>
                  </a:schemeClr>
                </a:solidFill>
                <a:latin typeface="Arial"/>
                <a:cs typeface="Arial"/>
              </a:rPr>
              <a:pPr marL="12700"/>
              <a:t>9</a:t>
            </a:fld>
            <a:r>
              <a:rPr lang="da-DK" sz="851" b="1" kern="0" cap="all" spc="200" dirty="0" smtClean="0">
                <a:solidFill>
                  <a:schemeClr val="tx1">
                    <a:lumMod val="50000"/>
                    <a:lumOff val="50000"/>
                  </a:schemeClr>
                </a:solidFill>
                <a:latin typeface="Arial"/>
                <a:cs typeface="Arial"/>
              </a:rPr>
              <a:t> </a:t>
            </a:r>
            <a:r>
              <a:rPr lang="da-DK" sz="851" b="1" kern="0" cap="all" spc="200" dirty="0">
                <a:solidFill>
                  <a:schemeClr val="tx1">
                    <a:lumMod val="50000"/>
                    <a:lumOff val="50000"/>
                  </a:schemeClr>
                </a:solidFill>
                <a:latin typeface="Arial"/>
                <a:cs typeface="Arial"/>
              </a:rPr>
              <a:t>OF </a:t>
            </a:r>
            <a:r>
              <a:rPr lang="da-DK" sz="851" b="1" kern="0" cap="all" spc="200" dirty="0" smtClean="0">
                <a:solidFill>
                  <a:schemeClr val="tx1">
                    <a:lumMod val="50000"/>
                    <a:lumOff val="50000"/>
                  </a:schemeClr>
                </a:solidFill>
                <a:latin typeface="Arial"/>
                <a:cs typeface="Arial"/>
              </a:rPr>
              <a:t>32  </a:t>
            </a:r>
            <a:r>
              <a:rPr lang="da-DK" sz="851" b="1" kern="0" cap="all" spc="200" dirty="0">
                <a:solidFill>
                  <a:schemeClr val="tx1">
                    <a:lumMod val="50000"/>
                    <a:lumOff val="50000"/>
                  </a:schemeClr>
                </a:solidFill>
                <a:latin typeface="Arial"/>
                <a:cs typeface="Arial"/>
              </a:rPr>
              <a:t>| </a:t>
            </a:r>
            <a:r>
              <a:rPr lang="da-DK" sz="851" b="1" kern="0" spc="200" dirty="0">
                <a:solidFill>
                  <a:schemeClr val="tx1">
                    <a:lumMod val="50000"/>
                    <a:lumOff val="50000"/>
                  </a:schemeClr>
                </a:solidFill>
                <a:latin typeface="Arial"/>
                <a:cs typeface="Arial"/>
              </a:rPr>
              <a:t>15.02.2014</a:t>
            </a:r>
            <a:endParaRPr lang="da-DK" sz="851" kern="0" cap="all" spc="200" dirty="0">
              <a:solidFill>
                <a:schemeClr val="tx1">
                  <a:lumMod val="50000"/>
                  <a:lumOff val="50000"/>
                </a:schemeClr>
              </a:solidFill>
              <a:latin typeface="Arial"/>
              <a:cs typeface="Arial"/>
            </a:endParaRPr>
          </a:p>
        </p:txBody>
      </p:sp>
    </p:spTree>
    <p:extLst>
      <p:ext uri="{BB962C8B-B14F-4D97-AF65-F5344CB8AC3E}">
        <p14:creationId xmlns:p14="http://schemas.microsoft.com/office/powerpoint/2010/main" xmlns="" val="12356415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884</TotalTime>
  <Words>346</Words>
  <Application>Microsoft Office PowerPoint</Application>
  <PresentationFormat>On-screen Show (4:3)</PresentationFormat>
  <Paragraphs>109</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Jacob Wortmann</dc:creator>
  <cp:lastModifiedBy>Jesper - Nexus - Andersen</cp:lastModifiedBy>
  <cp:revision>104</cp:revision>
  <dcterms:created xsi:type="dcterms:W3CDTF">2014-01-11T16:25:36Z</dcterms:created>
  <dcterms:modified xsi:type="dcterms:W3CDTF">2014-06-10T09:37:57Z</dcterms:modified>
</cp:coreProperties>
</file>