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Garamond Bold" charset="1" panose="02020804030307010803"/>
      <p:regular r:id="rId13"/>
    </p:embeddedFont>
    <p:embeddedFont>
      <p:font typeface="Libre Baskerville" charset="1" panose="02000000000000000000"/>
      <p:regular r:id="rId14"/>
    </p:embeddedFont>
    <p:embeddedFont>
      <p:font typeface="Libre Baskerville Bold" charset="1" panose="02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2.png" Type="http://schemas.openxmlformats.org/officeDocument/2006/relationships/image"/><Relationship Id="rId5" Target="../media/image5.png" Type="http://schemas.openxmlformats.org/officeDocument/2006/relationships/image"/><Relationship Id="rId6"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2.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7A4C7E">
                <a:alpha val="100000"/>
              </a:srgbClr>
            </a:gs>
            <a:gs pos="100000">
              <a:srgbClr val="0D0235">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909030" y="0"/>
            <a:ext cx="8469941" cy="11225528"/>
            <a:chOff x="0" y="0"/>
            <a:chExt cx="11293255" cy="14967371"/>
          </a:xfrm>
        </p:grpSpPr>
        <p:sp>
          <p:nvSpPr>
            <p:cNvPr name="Freeform 3" id="3"/>
            <p:cNvSpPr/>
            <p:nvPr/>
          </p:nvSpPr>
          <p:spPr>
            <a:xfrm flipH="false" flipV="false" rot="0">
              <a:off x="0" y="0"/>
              <a:ext cx="11293221" cy="14967331"/>
            </a:xfrm>
            <a:custGeom>
              <a:avLst/>
              <a:gdLst/>
              <a:ahLst/>
              <a:cxnLst/>
              <a:rect r="r" b="b" t="t" l="l"/>
              <a:pathLst>
                <a:path h="14967331" w="11293221">
                  <a:moveTo>
                    <a:pt x="0" y="0"/>
                  </a:moveTo>
                  <a:lnTo>
                    <a:pt x="11293221" y="0"/>
                  </a:lnTo>
                  <a:lnTo>
                    <a:pt x="11293221" y="14967331"/>
                  </a:lnTo>
                  <a:lnTo>
                    <a:pt x="0" y="14967331"/>
                  </a:lnTo>
                  <a:lnTo>
                    <a:pt x="0" y="0"/>
                  </a:lnTo>
                  <a:close/>
                </a:path>
              </a:pathLst>
            </a:custGeom>
            <a:blipFill>
              <a:blip r:embed="rId2"/>
              <a:stretch>
                <a:fillRect l="-5507" t="0" r="-5507"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7A4C7E">
                <a:alpha val="100000"/>
              </a:srgbClr>
            </a:gs>
            <a:gs pos="100000">
              <a:srgbClr val="0D0235">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519914" y="-354435"/>
            <a:ext cx="15544800" cy="3143249"/>
            <a:chOff x="0" y="0"/>
            <a:chExt cx="20726400" cy="4190999"/>
          </a:xfrm>
        </p:grpSpPr>
        <p:sp>
          <p:nvSpPr>
            <p:cNvPr name="Freeform 3" id="3"/>
            <p:cNvSpPr/>
            <p:nvPr/>
          </p:nvSpPr>
          <p:spPr>
            <a:xfrm flipH="false" flipV="false" rot="0">
              <a:off x="0" y="0"/>
              <a:ext cx="20726400" cy="4190999"/>
            </a:xfrm>
            <a:custGeom>
              <a:avLst/>
              <a:gdLst/>
              <a:ahLst/>
              <a:cxnLst/>
              <a:rect r="r" b="b" t="t" l="l"/>
              <a:pathLst>
                <a:path h="4190999" w="20726400">
                  <a:moveTo>
                    <a:pt x="0" y="0"/>
                  </a:moveTo>
                  <a:lnTo>
                    <a:pt x="20726400" y="0"/>
                  </a:lnTo>
                  <a:lnTo>
                    <a:pt x="20726400" y="4190999"/>
                  </a:lnTo>
                  <a:lnTo>
                    <a:pt x="0" y="4190999"/>
                  </a:lnTo>
                  <a:close/>
                </a:path>
              </a:pathLst>
            </a:custGeom>
            <a:solidFill>
              <a:srgbClr val="000000">
                <a:alpha val="0"/>
              </a:srgbClr>
            </a:solidFill>
          </p:spPr>
        </p:sp>
        <p:sp>
          <p:nvSpPr>
            <p:cNvPr name="TextBox 4" id="4"/>
            <p:cNvSpPr txBox="true"/>
            <p:nvPr/>
          </p:nvSpPr>
          <p:spPr>
            <a:xfrm>
              <a:off x="0" y="-19050"/>
              <a:ext cx="20726400" cy="4210049"/>
            </a:xfrm>
            <a:prstGeom prst="rect">
              <a:avLst/>
            </a:prstGeom>
          </p:spPr>
          <p:txBody>
            <a:bodyPr anchor="ctr" rtlCol="false" tIns="0" lIns="0" bIns="0" rIns="0"/>
            <a:lstStyle/>
            <a:p>
              <a:pPr algn="ctr">
                <a:lnSpc>
                  <a:spcPts val="7200"/>
                </a:lnSpc>
              </a:pPr>
              <a:r>
                <a:rPr lang="en-US" sz="6000" b="true">
                  <a:solidFill>
                    <a:srgbClr val="FFFFFF"/>
                  </a:solidFill>
                  <a:latin typeface="Garamond Bold"/>
                  <a:ea typeface="Garamond Bold"/>
                  <a:cs typeface="Garamond Bold"/>
                  <a:sym typeface="Garamond Bold"/>
                </a:rPr>
                <a:t>CODE VERSE HACKATHON 2025</a:t>
              </a:r>
            </a:p>
          </p:txBody>
        </p:sp>
      </p:grpSp>
      <p:grpSp>
        <p:nvGrpSpPr>
          <p:cNvPr name="Group 5" id="5"/>
          <p:cNvGrpSpPr/>
          <p:nvPr/>
        </p:nvGrpSpPr>
        <p:grpSpPr>
          <a:xfrm rot="0">
            <a:off x="16063138" y="390103"/>
            <a:ext cx="2392299" cy="1287267"/>
            <a:chOff x="0" y="0"/>
            <a:chExt cx="3189732" cy="1716355"/>
          </a:xfrm>
        </p:grpSpPr>
        <p:sp>
          <p:nvSpPr>
            <p:cNvPr name="Freeform 6" id="6"/>
            <p:cNvSpPr/>
            <p:nvPr/>
          </p:nvSpPr>
          <p:spPr>
            <a:xfrm flipH="false" flipV="false" rot="0">
              <a:off x="0" y="0"/>
              <a:ext cx="3189732" cy="1716405"/>
            </a:xfrm>
            <a:custGeom>
              <a:avLst/>
              <a:gdLst/>
              <a:ahLst/>
              <a:cxnLst/>
              <a:rect r="r" b="b" t="t" l="l"/>
              <a:pathLst>
                <a:path h="1716405" w="3189732">
                  <a:moveTo>
                    <a:pt x="0" y="0"/>
                  </a:moveTo>
                  <a:lnTo>
                    <a:pt x="3189732" y="0"/>
                  </a:lnTo>
                  <a:lnTo>
                    <a:pt x="3189732" y="1716405"/>
                  </a:lnTo>
                  <a:lnTo>
                    <a:pt x="0" y="1716405"/>
                  </a:lnTo>
                  <a:lnTo>
                    <a:pt x="0" y="0"/>
                  </a:lnTo>
                  <a:close/>
                </a:path>
              </a:pathLst>
            </a:custGeom>
            <a:blipFill>
              <a:blip r:embed="rId2"/>
              <a:stretch>
                <a:fillRect l="0" t="-60727" r="0" b="-60724"/>
              </a:stretch>
            </a:blipFill>
          </p:spPr>
        </p:sp>
      </p:grpSp>
      <p:grpSp>
        <p:nvGrpSpPr>
          <p:cNvPr name="Group 7" id="7"/>
          <p:cNvGrpSpPr/>
          <p:nvPr/>
        </p:nvGrpSpPr>
        <p:grpSpPr>
          <a:xfrm rot="0">
            <a:off x="561781" y="390103"/>
            <a:ext cx="933831" cy="1277208"/>
            <a:chOff x="0" y="0"/>
            <a:chExt cx="1245108" cy="1702943"/>
          </a:xfrm>
        </p:grpSpPr>
        <p:sp>
          <p:nvSpPr>
            <p:cNvPr name="Freeform 8" id="8"/>
            <p:cNvSpPr/>
            <p:nvPr/>
          </p:nvSpPr>
          <p:spPr>
            <a:xfrm flipH="false" flipV="false" rot="0">
              <a:off x="0" y="0"/>
              <a:ext cx="1245108" cy="1702943"/>
            </a:xfrm>
            <a:custGeom>
              <a:avLst/>
              <a:gdLst/>
              <a:ahLst/>
              <a:cxnLst/>
              <a:rect r="r" b="b" t="t" l="l"/>
              <a:pathLst>
                <a:path h="1702943" w="1245108">
                  <a:moveTo>
                    <a:pt x="0" y="0"/>
                  </a:moveTo>
                  <a:lnTo>
                    <a:pt x="1245108" y="0"/>
                  </a:lnTo>
                  <a:lnTo>
                    <a:pt x="1245108" y="1702943"/>
                  </a:lnTo>
                  <a:lnTo>
                    <a:pt x="0" y="1702943"/>
                  </a:lnTo>
                  <a:lnTo>
                    <a:pt x="0" y="0"/>
                  </a:lnTo>
                  <a:close/>
                </a:path>
              </a:pathLst>
            </a:custGeom>
            <a:blipFill>
              <a:blip r:embed="rId3"/>
              <a:stretch>
                <a:fillRect l="-38" t="0" r="-38" b="0"/>
              </a:stretch>
            </a:blipFill>
          </p:spPr>
        </p:sp>
      </p:grpSp>
      <p:sp>
        <p:nvSpPr>
          <p:cNvPr name="TextBox 9" id="9"/>
          <p:cNvSpPr txBox="true"/>
          <p:nvPr/>
        </p:nvSpPr>
        <p:spPr>
          <a:xfrm rot="0">
            <a:off x="1519914" y="3585152"/>
            <a:ext cx="13583668" cy="2905336"/>
          </a:xfrm>
          <a:prstGeom prst="rect">
            <a:avLst/>
          </a:prstGeom>
        </p:spPr>
        <p:txBody>
          <a:bodyPr anchor="t" rtlCol="false" tIns="0" lIns="0" bIns="0" rIns="0">
            <a:spAutoFit/>
          </a:bodyPr>
          <a:lstStyle/>
          <a:p>
            <a:pPr algn="just">
              <a:lnSpc>
                <a:spcPts val="5999"/>
              </a:lnSpc>
            </a:pPr>
          </a:p>
          <a:p>
            <a:pPr algn="just" marL="653405" indent="-163351" lvl="3">
              <a:lnSpc>
                <a:spcPts val="5999"/>
              </a:lnSpc>
              <a:buFont typeface="Arial"/>
              <a:buChar char="￭"/>
            </a:pPr>
            <a:r>
              <a:rPr lang="en-US" sz="2499">
                <a:solidFill>
                  <a:srgbClr val="FFFFFF"/>
                </a:solidFill>
                <a:latin typeface="Libre Baskerville"/>
                <a:ea typeface="Libre Baskerville"/>
                <a:cs typeface="Libre Baskerville"/>
                <a:sym typeface="Libre Baskerville"/>
              </a:rPr>
              <a:t>Problem Statement Title- 10: Manual Dashboard Distribution</a:t>
            </a:r>
          </a:p>
          <a:p>
            <a:pPr algn="just" marL="653510" indent="-163378" lvl="3">
              <a:lnSpc>
                <a:spcPts val="5999"/>
              </a:lnSpc>
              <a:buFont typeface="Arial"/>
              <a:buChar char="￭"/>
            </a:pPr>
            <a:r>
              <a:rPr lang="en-US" sz="2499">
                <a:solidFill>
                  <a:srgbClr val="FFFFFF"/>
                </a:solidFill>
                <a:latin typeface="Libre Baskerville"/>
                <a:ea typeface="Libre Baskerville"/>
                <a:cs typeface="Libre Baskerville"/>
                <a:sym typeface="Libre Baskerville"/>
              </a:rPr>
              <a:t>Team Name - Bug Busters</a:t>
            </a:r>
          </a:p>
          <a:p>
            <a:pPr algn="just" marL="653510" indent="-163378" lvl="3">
              <a:lnSpc>
                <a:spcPts val="5999"/>
              </a:lnSpc>
              <a:buFont typeface="Arial"/>
              <a:buChar char="￭"/>
            </a:pPr>
            <a:r>
              <a:rPr lang="en-US" sz="2499">
                <a:solidFill>
                  <a:srgbClr val="FFFFFF"/>
                </a:solidFill>
                <a:latin typeface="Libre Baskerville"/>
                <a:ea typeface="Libre Baskerville"/>
                <a:cs typeface="Libre Baskerville"/>
                <a:sym typeface="Libre Baskerville"/>
              </a:rPr>
              <a:t>Team Members- Riddhi Sawant, Abhiraj Mukadam, Sarvesh Patil, Yug Shah</a:t>
            </a:r>
          </a:p>
        </p:txBody>
      </p:sp>
      <p:grpSp>
        <p:nvGrpSpPr>
          <p:cNvPr name="Group 10" id="10"/>
          <p:cNvGrpSpPr/>
          <p:nvPr/>
        </p:nvGrpSpPr>
        <p:grpSpPr>
          <a:xfrm rot="0">
            <a:off x="-3986591" y="6993255"/>
            <a:ext cx="9149906" cy="6088856"/>
            <a:chOff x="0" y="0"/>
            <a:chExt cx="12199874" cy="8118475"/>
          </a:xfrm>
        </p:grpSpPr>
        <p:sp>
          <p:nvSpPr>
            <p:cNvPr name="Freeform 11" id="11"/>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4">
                <a:alphaModFix amt="46000"/>
              </a:blip>
              <a:stretch>
                <a:fillRect l="0" t="0" r="0" b="0"/>
              </a:stretch>
            </a:blipFill>
          </p:spPr>
        </p:sp>
      </p:grpSp>
      <p:grpSp>
        <p:nvGrpSpPr>
          <p:cNvPr name="Group 12" id="12"/>
          <p:cNvGrpSpPr/>
          <p:nvPr/>
        </p:nvGrpSpPr>
        <p:grpSpPr>
          <a:xfrm rot="0">
            <a:off x="10689142" y="2788815"/>
            <a:ext cx="9149906" cy="6088856"/>
            <a:chOff x="0" y="0"/>
            <a:chExt cx="12199874" cy="8118475"/>
          </a:xfrm>
        </p:grpSpPr>
        <p:sp>
          <p:nvSpPr>
            <p:cNvPr name="Freeform 13" id="13"/>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4">
                <a:alphaModFix amt="46000"/>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7A4C7E">
                <a:alpha val="100000"/>
              </a:srgbClr>
            </a:gs>
            <a:gs pos="100000">
              <a:srgbClr val="0D0235">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874163" y="-550068"/>
            <a:ext cx="15544800" cy="3143249"/>
            <a:chOff x="0" y="0"/>
            <a:chExt cx="20726400" cy="4190999"/>
          </a:xfrm>
        </p:grpSpPr>
        <p:sp>
          <p:nvSpPr>
            <p:cNvPr name="Freeform 3" id="3"/>
            <p:cNvSpPr/>
            <p:nvPr/>
          </p:nvSpPr>
          <p:spPr>
            <a:xfrm flipH="false" flipV="false" rot="0">
              <a:off x="0" y="0"/>
              <a:ext cx="20726400" cy="4190999"/>
            </a:xfrm>
            <a:custGeom>
              <a:avLst/>
              <a:gdLst/>
              <a:ahLst/>
              <a:cxnLst/>
              <a:rect r="r" b="b" t="t" l="l"/>
              <a:pathLst>
                <a:path h="4190999" w="20726400">
                  <a:moveTo>
                    <a:pt x="0" y="0"/>
                  </a:moveTo>
                  <a:lnTo>
                    <a:pt x="20726400" y="0"/>
                  </a:lnTo>
                  <a:lnTo>
                    <a:pt x="20726400" y="4190999"/>
                  </a:lnTo>
                  <a:lnTo>
                    <a:pt x="0" y="4190999"/>
                  </a:lnTo>
                  <a:close/>
                </a:path>
              </a:pathLst>
            </a:custGeom>
            <a:solidFill>
              <a:srgbClr val="000000">
                <a:alpha val="0"/>
              </a:srgbClr>
            </a:solidFill>
          </p:spPr>
        </p:sp>
        <p:sp>
          <p:nvSpPr>
            <p:cNvPr name="TextBox 4" id="4"/>
            <p:cNvSpPr txBox="true"/>
            <p:nvPr/>
          </p:nvSpPr>
          <p:spPr>
            <a:xfrm>
              <a:off x="0" y="-19050"/>
              <a:ext cx="20726400" cy="4210049"/>
            </a:xfrm>
            <a:prstGeom prst="rect">
              <a:avLst/>
            </a:prstGeom>
          </p:spPr>
          <p:txBody>
            <a:bodyPr anchor="ctr" rtlCol="false" tIns="0" lIns="0" bIns="0" rIns="0"/>
            <a:lstStyle/>
            <a:p>
              <a:pPr algn="ctr">
                <a:lnSpc>
                  <a:spcPts val="7200"/>
                </a:lnSpc>
              </a:pPr>
              <a:r>
                <a:rPr lang="en-US" sz="6000" b="true">
                  <a:solidFill>
                    <a:srgbClr val="FFFFFF"/>
                  </a:solidFill>
                  <a:latin typeface="Garamond Bold"/>
                  <a:ea typeface="Garamond Bold"/>
                  <a:cs typeface="Garamond Bold"/>
                  <a:sym typeface="Garamond Bold"/>
                </a:rPr>
                <a:t>IDEA TITLE</a:t>
              </a:r>
            </a:p>
          </p:txBody>
        </p:sp>
      </p:grpSp>
      <p:grpSp>
        <p:nvGrpSpPr>
          <p:cNvPr name="Group 5" id="5"/>
          <p:cNvGrpSpPr/>
          <p:nvPr/>
        </p:nvGrpSpPr>
        <p:grpSpPr>
          <a:xfrm rot="0">
            <a:off x="687928" y="390103"/>
            <a:ext cx="933831" cy="1277208"/>
            <a:chOff x="0" y="0"/>
            <a:chExt cx="1245108" cy="1702943"/>
          </a:xfrm>
        </p:grpSpPr>
        <p:sp>
          <p:nvSpPr>
            <p:cNvPr name="Freeform 6" id="6"/>
            <p:cNvSpPr/>
            <p:nvPr/>
          </p:nvSpPr>
          <p:spPr>
            <a:xfrm flipH="false" flipV="false" rot="0">
              <a:off x="0" y="0"/>
              <a:ext cx="1245108" cy="1702943"/>
            </a:xfrm>
            <a:custGeom>
              <a:avLst/>
              <a:gdLst/>
              <a:ahLst/>
              <a:cxnLst/>
              <a:rect r="r" b="b" t="t" l="l"/>
              <a:pathLst>
                <a:path h="1702943" w="1245108">
                  <a:moveTo>
                    <a:pt x="0" y="0"/>
                  </a:moveTo>
                  <a:lnTo>
                    <a:pt x="1245108" y="0"/>
                  </a:lnTo>
                  <a:lnTo>
                    <a:pt x="1245108" y="1702943"/>
                  </a:lnTo>
                  <a:lnTo>
                    <a:pt x="0" y="1702943"/>
                  </a:lnTo>
                  <a:lnTo>
                    <a:pt x="0" y="0"/>
                  </a:lnTo>
                  <a:close/>
                </a:path>
              </a:pathLst>
            </a:custGeom>
            <a:blipFill>
              <a:blip r:embed="rId2"/>
              <a:stretch>
                <a:fillRect l="-38" t="0" r="-38" b="0"/>
              </a:stretch>
            </a:blipFill>
          </p:spPr>
        </p:sp>
      </p:grpSp>
      <p:grpSp>
        <p:nvGrpSpPr>
          <p:cNvPr name="Group 7" id="7"/>
          <p:cNvGrpSpPr/>
          <p:nvPr/>
        </p:nvGrpSpPr>
        <p:grpSpPr>
          <a:xfrm rot="0">
            <a:off x="10689142" y="2788815"/>
            <a:ext cx="9149906" cy="6088856"/>
            <a:chOff x="0" y="0"/>
            <a:chExt cx="12199874" cy="8118475"/>
          </a:xfrm>
        </p:grpSpPr>
        <p:sp>
          <p:nvSpPr>
            <p:cNvPr name="Freeform 8" id="8"/>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3">
                <a:alphaModFix amt="46000"/>
              </a:blip>
              <a:stretch>
                <a:fillRect l="0" t="0" r="0" b="0"/>
              </a:stretch>
            </a:blipFill>
          </p:spPr>
        </p:sp>
      </p:grpSp>
      <p:grpSp>
        <p:nvGrpSpPr>
          <p:cNvPr name="Group 9" id="9"/>
          <p:cNvGrpSpPr/>
          <p:nvPr/>
        </p:nvGrpSpPr>
        <p:grpSpPr>
          <a:xfrm rot="0">
            <a:off x="-3986591" y="6993255"/>
            <a:ext cx="9149906" cy="6088856"/>
            <a:chOff x="0" y="0"/>
            <a:chExt cx="12199874" cy="8118475"/>
          </a:xfrm>
        </p:grpSpPr>
        <p:sp>
          <p:nvSpPr>
            <p:cNvPr name="Freeform 10" id="10"/>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3">
                <a:alphaModFix amt="46000"/>
              </a:blip>
              <a:stretch>
                <a:fillRect l="0" t="0" r="0" b="0"/>
              </a:stretch>
            </a:blipFill>
          </p:spPr>
        </p:sp>
      </p:grpSp>
      <p:grpSp>
        <p:nvGrpSpPr>
          <p:cNvPr name="Group 11" id="11"/>
          <p:cNvGrpSpPr/>
          <p:nvPr/>
        </p:nvGrpSpPr>
        <p:grpSpPr>
          <a:xfrm rot="0">
            <a:off x="15895675" y="390103"/>
            <a:ext cx="2392299" cy="1277208"/>
            <a:chOff x="0" y="0"/>
            <a:chExt cx="3189732" cy="1702943"/>
          </a:xfrm>
        </p:grpSpPr>
        <p:sp>
          <p:nvSpPr>
            <p:cNvPr name="Freeform 12" id="12"/>
            <p:cNvSpPr/>
            <p:nvPr/>
          </p:nvSpPr>
          <p:spPr>
            <a:xfrm flipH="false" flipV="false" rot="0">
              <a:off x="0" y="0"/>
              <a:ext cx="3189732" cy="1702943"/>
            </a:xfrm>
            <a:custGeom>
              <a:avLst/>
              <a:gdLst/>
              <a:ahLst/>
              <a:cxnLst/>
              <a:rect r="r" b="b" t="t" l="l"/>
              <a:pathLst>
                <a:path h="1702943" w="3189732">
                  <a:moveTo>
                    <a:pt x="0" y="0"/>
                  </a:moveTo>
                  <a:lnTo>
                    <a:pt x="3189732" y="0"/>
                  </a:lnTo>
                  <a:lnTo>
                    <a:pt x="3189732" y="1702943"/>
                  </a:lnTo>
                  <a:lnTo>
                    <a:pt x="0" y="1702943"/>
                  </a:lnTo>
                  <a:lnTo>
                    <a:pt x="0" y="0"/>
                  </a:lnTo>
                  <a:close/>
                </a:path>
              </a:pathLst>
            </a:custGeom>
            <a:blipFill>
              <a:blip r:embed="rId4"/>
              <a:stretch>
                <a:fillRect l="0" t="-61601" r="0" b="-61601"/>
              </a:stretch>
            </a:blipFill>
          </p:spPr>
        </p:sp>
      </p:grpSp>
      <p:grpSp>
        <p:nvGrpSpPr>
          <p:cNvPr name="Group 13" id="13"/>
          <p:cNvGrpSpPr/>
          <p:nvPr/>
        </p:nvGrpSpPr>
        <p:grpSpPr>
          <a:xfrm rot="0">
            <a:off x="584134" y="1860052"/>
            <a:ext cx="10361567" cy="4087765"/>
            <a:chOff x="0" y="0"/>
            <a:chExt cx="2728973" cy="1076613"/>
          </a:xfrm>
        </p:grpSpPr>
        <p:sp>
          <p:nvSpPr>
            <p:cNvPr name="Freeform 14" id="14"/>
            <p:cNvSpPr/>
            <p:nvPr/>
          </p:nvSpPr>
          <p:spPr>
            <a:xfrm flipH="false" flipV="false" rot="0">
              <a:off x="0" y="0"/>
              <a:ext cx="2728973" cy="1076613"/>
            </a:xfrm>
            <a:custGeom>
              <a:avLst/>
              <a:gdLst/>
              <a:ahLst/>
              <a:cxnLst/>
              <a:rect r="r" b="b" t="t" l="l"/>
              <a:pathLst>
                <a:path h="1076613" w="2728973">
                  <a:moveTo>
                    <a:pt x="0" y="0"/>
                  </a:moveTo>
                  <a:lnTo>
                    <a:pt x="2728973" y="0"/>
                  </a:lnTo>
                  <a:lnTo>
                    <a:pt x="2728973" y="1076613"/>
                  </a:lnTo>
                  <a:lnTo>
                    <a:pt x="0" y="1076613"/>
                  </a:lnTo>
                  <a:close/>
                </a:path>
              </a:pathLst>
            </a:custGeom>
            <a:solidFill>
              <a:srgbClr val="000000">
                <a:alpha val="49804"/>
              </a:srgbClr>
            </a:solidFill>
            <a:ln w="38100" cap="sq">
              <a:solidFill>
                <a:srgbClr val="C0A2CF">
                  <a:alpha val="49804"/>
                </a:srgbClr>
              </a:solidFill>
              <a:prstDash val="solid"/>
              <a:miter/>
            </a:ln>
          </p:spPr>
        </p:sp>
        <p:sp>
          <p:nvSpPr>
            <p:cNvPr name="TextBox 15" id="15"/>
            <p:cNvSpPr txBox="true"/>
            <p:nvPr/>
          </p:nvSpPr>
          <p:spPr>
            <a:xfrm>
              <a:off x="0" y="-28575"/>
              <a:ext cx="2728973" cy="1105188"/>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687928" y="1911267"/>
            <a:ext cx="10001214" cy="3842411"/>
          </a:xfrm>
          <a:prstGeom prst="rect">
            <a:avLst/>
          </a:prstGeom>
        </p:spPr>
        <p:txBody>
          <a:bodyPr anchor="t" rtlCol="false" tIns="0" lIns="0" bIns="0" rIns="0">
            <a:spAutoFit/>
          </a:bodyPr>
          <a:lstStyle/>
          <a:p>
            <a:pPr algn="just">
              <a:lnSpc>
                <a:spcPts val="3599"/>
              </a:lnSpc>
            </a:pPr>
            <a:r>
              <a:rPr lang="en-US" sz="1799" b="true">
                <a:solidFill>
                  <a:srgbClr val="FFFFFF"/>
                </a:solidFill>
                <a:latin typeface="Libre Baskerville Bold"/>
                <a:ea typeface="Libre Baskerville Bold"/>
                <a:cs typeface="Libre Baskerville Bold"/>
                <a:sym typeface="Libre Baskerville Bold"/>
              </a:rPr>
              <a:t>Proposed Solution:</a:t>
            </a:r>
          </a:p>
          <a:p>
            <a:pPr algn="just" marL="323850" indent="-161925" lvl="1">
              <a:lnSpc>
                <a:spcPts val="3000"/>
              </a:lnSpc>
              <a:buFont typeface="Arial"/>
              <a:buChar char="•"/>
            </a:pPr>
            <a:r>
              <a:rPr lang="en-US" b="true" sz="1500">
                <a:solidFill>
                  <a:srgbClr val="FFFFFF"/>
                </a:solidFill>
                <a:latin typeface="Libre Baskerville Bold"/>
                <a:ea typeface="Libre Baskerville Bold"/>
                <a:cs typeface="Libre Baskerville Bold"/>
                <a:sym typeface="Libre Baskerville Bold"/>
              </a:rPr>
              <a:t>Detailed explanation of the proposed solution :</a:t>
            </a:r>
          </a:p>
          <a:p>
            <a:pPr algn="just" marL="647700" indent="-215900" lvl="2">
              <a:lnSpc>
                <a:spcPts val="3000"/>
              </a:lnSpc>
              <a:buFont typeface="Arial"/>
              <a:buChar char="⚬"/>
            </a:pPr>
            <a:r>
              <a:rPr lang="en-US" sz="1500">
                <a:solidFill>
                  <a:srgbClr val="FFFFFF"/>
                </a:solidFill>
                <a:latin typeface="Libre Baskerville"/>
                <a:ea typeface="Libre Baskerville"/>
                <a:cs typeface="Libre Baskerville"/>
                <a:sym typeface="Libre Baskerville"/>
              </a:rPr>
              <a:t>InsightHub is a centralized, secure web platform that replaces the manual process of creating and emailing reports.</a:t>
            </a:r>
          </a:p>
          <a:p>
            <a:pPr algn="just" marL="647700" indent="-215900" lvl="2">
              <a:lnSpc>
                <a:spcPts val="3000"/>
              </a:lnSpc>
              <a:buFont typeface="Arial"/>
              <a:buChar char="⚬"/>
            </a:pPr>
            <a:r>
              <a:rPr lang="en-US" sz="1500">
                <a:solidFill>
                  <a:srgbClr val="FFFFFF"/>
                </a:solidFill>
                <a:latin typeface="Libre Baskerville"/>
                <a:ea typeface="Libre Baskerville"/>
                <a:cs typeface="Libre Baskerville"/>
                <a:sym typeface="Libre Baskerville"/>
              </a:rPr>
              <a:t>It shifts the paradigm from a static, push-based system (emailing PDFs) to a dynamic, pull-based model where stakeholders can access live data on demand.</a:t>
            </a:r>
          </a:p>
          <a:p>
            <a:pPr algn="just" marL="647700" indent="-215900" lvl="2">
              <a:lnSpc>
                <a:spcPts val="3000"/>
              </a:lnSpc>
              <a:buFont typeface="Arial"/>
              <a:buChar char="⚬"/>
            </a:pPr>
            <a:r>
              <a:rPr lang="en-US" sz="1500">
                <a:solidFill>
                  <a:srgbClr val="FFFFFF"/>
                </a:solidFill>
                <a:latin typeface="Libre Baskerville"/>
                <a:ea typeface="Libre Baskerville"/>
                <a:cs typeface="Libre Baskerville"/>
                <a:sym typeface="Libre Baskerville"/>
              </a:rPr>
              <a:t>As illustrated in our Solution Flow Diagr</a:t>
            </a:r>
            <a:r>
              <a:rPr lang="en-US" sz="1500">
                <a:solidFill>
                  <a:srgbClr val="FFFFFF"/>
                </a:solidFill>
                <a:latin typeface="Libre Baskerville"/>
                <a:ea typeface="Libre Baskerville"/>
                <a:cs typeface="Libre Baskerville"/>
                <a:sym typeface="Libre Baskerville"/>
              </a:rPr>
              <a:t>am (Image 1/2), the journey begins with "Start" and immediately leads to a "Live Interactive Dashboard."</a:t>
            </a:r>
          </a:p>
          <a:p>
            <a:pPr algn="just" marL="647700" indent="-215900" lvl="2">
              <a:lnSpc>
                <a:spcPts val="3000"/>
              </a:lnSpc>
              <a:buFont typeface="Arial"/>
              <a:buChar char="⚬"/>
            </a:pPr>
            <a:r>
              <a:rPr lang="en-US" sz="1500">
                <a:solidFill>
                  <a:srgbClr val="FFFFFF"/>
                </a:solidFill>
                <a:latin typeface="Libre Baskerville"/>
                <a:ea typeface="Libre Baskerville"/>
                <a:cs typeface="Libre Baskerville"/>
                <a:sym typeface="Libre Baskerville"/>
              </a:rPr>
              <a:t>Stakeholders log in to a personalized portal and view real-time data through interactive charts and graphs, tailored specifically to their role and permissions.</a:t>
            </a:r>
          </a:p>
        </p:txBody>
      </p:sp>
      <p:grpSp>
        <p:nvGrpSpPr>
          <p:cNvPr name="Group 17" id="17"/>
          <p:cNvGrpSpPr/>
          <p:nvPr/>
        </p:nvGrpSpPr>
        <p:grpSpPr>
          <a:xfrm rot="0">
            <a:off x="588362" y="6083217"/>
            <a:ext cx="10357340" cy="3893626"/>
            <a:chOff x="0" y="0"/>
            <a:chExt cx="2727859" cy="1025482"/>
          </a:xfrm>
        </p:grpSpPr>
        <p:sp>
          <p:nvSpPr>
            <p:cNvPr name="Freeform 18" id="18"/>
            <p:cNvSpPr/>
            <p:nvPr/>
          </p:nvSpPr>
          <p:spPr>
            <a:xfrm flipH="false" flipV="false" rot="0">
              <a:off x="0" y="0"/>
              <a:ext cx="2727859" cy="1025482"/>
            </a:xfrm>
            <a:custGeom>
              <a:avLst/>
              <a:gdLst/>
              <a:ahLst/>
              <a:cxnLst/>
              <a:rect r="r" b="b" t="t" l="l"/>
              <a:pathLst>
                <a:path h="1025482" w="2727859">
                  <a:moveTo>
                    <a:pt x="0" y="0"/>
                  </a:moveTo>
                  <a:lnTo>
                    <a:pt x="2727859" y="0"/>
                  </a:lnTo>
                  <a:lnTo>
                    <a:pt x="2727859" y="1025482"/>
                  </a:lnTo>
                  <a:lnTo>
                    <a:pt x="0" y="1025482"/>
                  </a:lnTo>
                  <a:close/>
                </a:path>
              </a:pathLst>
            </a:custGeom>
            <a:solidFill>
              <a:srgbClr val="000000">
                <a:alpha val="49804"/>
              </a:srgbClr>
            </a:solidFill>
            <a:ln w="38100" cap="sq">
              <a:solidFill>
                <a:srgbClr val="C0A2CF">
                  <a:alpha val="49804"/>
                </a:srgbClr>
              </a:solidFill>
              <a:prstDash val="solid"/>
              <a:miter/>
            </a:ln>
          </p:spPr>
        </p:sp>
        <p:sp>
          <p:nvSpPr>
            <p:cNvPr name="TextBox 19" id="19"/>
            <p:cNvSpPr txBox="true"/>
            <p:nvPr/>
          </p:nvSpPr>
          <p:spPr>
            <a:xfrm>
              <a:off x="0" y="-28575"/>
              <a:ext cx="2727859" cy="1054057"/>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687928" y="6094672"/>
            <a:ext cx="10001214" cy="3238559"/>
          </a:xfrm>
          <a:prstGeom prst="rect">
            <a:avLst/>
          </a:prstGeom>
        </p:spPr>
        <p:txBody>
          <a:bodyPr anchor="t" rtlCol="false" tIns="0" lIns="0" bIns="0" rIns="0">
            <a:spAutoFit/>
          </a:bodyPr>
          <a:lstStyle/>
          <a:p>
            <a:pPr algn="just">
              <a:lnSpc>
                <a:spcPts val="3590"/>
              </a:lnSpc>
            </a:pPr>
            <a:r>
              <a:rPr lang="en-US" sz="1795" b="true">
                <a:solidFill>
                  <a:srgbClr val="FFFFFF"/>
                </a:solidFill>
                <a:latin typeface="Libre Baskerville Bold"/>
                <a:ea typeface="Libre Baskerville Bold"/>
                <a:cs typeface="Libre Baskerville Bold"/>
                <a:sym typeface="Libre Baskerville Bold"/>
              </a:rPr>
              <a:t>H</a:t>
            </a:r>
            <a:r>
              <a:rPr lang="en-US" sz="1795" b="true">
                <a:solidFill>
                  <a:srgbClr val="FFFFFF"/>
                </a:solidFill>
                <a:latin typeface="Libre Baskerville Bold"/>
                <a:ea typeface="Libre Baskerville Bold"/>
                <a:cs typeface="Libre Baskerville Bold"/>
                <a:sym typeface="Libre Baskerville Bold"/>
              </a:rPr>
              <a:t>ow it addresses the problem:</a:t>
            </a:r>
          </a:p>
          <a:p>
            <a:pPr algn="just" marL="301278" indent="-150639" lvl="1">
              <a:lnSpc>
                <a:spcPts val="2790"/>
              </a:lnSpc>
              <a:buFont typeface="Arial"/>
              <a:buChar char="•"/>
            </a:pPr>
            <a:r>
              <a:rPr lang="en-US" sz="1395">
                <a:solidFill>
                  <a:srgbClr val="FFFFFF"/>
                </a:solidFill>
                <a:latin typeface="Libre Baskerville"/>
                <a:ea typeface="Libre Baskerville"/>
                <a:cs typeface="Libre Baskerville"/>
                <a:sym typeface="Libre Baskerville"/>
              </a:rPr>
              <a:t>El</a:t>
            </a:r>
            <a:r>
              <a:rPr lang="en-US" sz="1395">
                <a:solidFill>
                  <a:srgbClr val="FFFFFF"/>
                </a:solidFill>
                <a:latin typeface="Libre Baskerville"/>
                <a:ea typeface="Libre Baskerville"/>
                <a:cs typeface="Libre Baskerville"/>
                <a:sym typeface="Libre Baskerville"/>
              </a:rPr>
              <a:t>iminates Delays: The "Automated Data Pipeline" section in our diagram highlights how we "Fetch Data from Ad Platforms" and ensure "Hourly Updates," completely removing manual generation and distribution bottlenecks.</a:t>
            </a:r>
          </a:p>
          <a:p>
            <a:pPr algn="just" marL="301278" indent="-150639" lvl="1">
              <a:lnSpc>
                <a:spcPts val="2790"/>
              </a:lnSpc>
              <a:buFont typeface="Arial"/>
              <a:buChar char="•"/>
            </a:pPr>
            <a:r>
              <a:rPr lang="en-US" sz="1395">
                <a:solidFill>
                  <a:srgbClr val="FFFFFF"/>
                </a:solidFill>
                <a:latin typeface="Libre Baskerville"/>
                <a:ea typeface="Libre Baskerville"/>
                <a:cs typeface="Libre Baskerville"/>
                <a:sym typeface="Libre Baskerville"/>
              </a:rPr>
              <a:t>Ensures Accur</a:t>
            </a:r>
            <a:r>
              <a:rPr lang="en-US" sz="1395">
                <a:solidFill>
                  <a:srgbClr val="FFFFFF"/>
                </a:solidFill>
                <a:latin typeface="Libre Baskerville"/>
                <a:ea typeface="Libre Baskerville"/>
                <a:cs typeface="Libre Baskerville"/>
                <a:sym typeface="Libre Baskerville"/>
              </a:rPr>
              <a:t>acy: The pipeline also explicitly aims to "Eliminate Manual Errors" by connecting directly to source APIs.</a:t>
            </a:r>
          </a:p>
          <a:p>
            <a:pPr algn="just" marL="301278" indent="-150639" lvl="1">
              <a:lnSpc>
                <a:spcPts val="2790"/>
              </a:lnSpc>
              <a:buFont typeface="Arial"/>
              <a:buChar char="•"/>
            </a:pPr>
            <a:r>
              <a:rPr lang="en-US" sz="1395">
                <a:solidFill>
                  <a:srgbClr val="FFFFFF"/>
                </a:solidFill>
                <a:latin typeface="Libre Baskerville"/>
                <a:ea typeface="Libre Baskerville"/>
                <a:cs typeface="Libre Baskerville"/>
                <a:sym typeface="Libre Baskerville"/>
              </a:rPr>
              <a:t>Incr</a:t>
            </a:r>
            <a:r>
              <a:rPr lang="en-US" sz="1395">
                <a:solidFill>
                  <a:srgbClr val="FFFFFF"/>
                </a:solidFill>
                <a:latin typeface="Libre Baskerville"/>
                <a:ea typeface="Libre Baskerville"/>
                <a:cs typeface="Libre Baskerville"/>
                <a:sym typeface="Libre Baskerville"/>
              </a:rPr>
              <a:t>eases Efficiency: It frees up employees from the repetitive, time-consuming task of report creation, allowing them to focus on high-value analysis and strategy.</a:t>
            </a:r>
          </a:p>
          <a:p>
            <a:pPr algn="just">
              <a:lnSpc>
                <a:spcPts val="2790"/>
              </a:lnSpc>
            </a:pPr>
          </a:p>
        </p:txBody>
      </p:sp>
      <p:grpSp>
        <p:nvGrpSpPr>
          <p:cNvPr name="Group 21" id="21"/>
          <p:cNvGrpSpPr/>
          <p:nvPr/>
        </p:nvGrpSpPr>
        <p:grpSpPr>
          <a:xfrm rot="0">
            <a:off x="11346991" y="1939617"/>
            <a:ext cx="5744834" cy="5579657"/>
            <a:chOff x="0" y="0"/>
            <a:chExt cx="1513043" cy="1469539"/>
          </a:xfrm>
        </p:grpSpPr>
        <p:sp>
          <p:nvSpPr>
            <p:cNvPr name="Freeform 22" id="22"/>
            <p:cNvSpPr/>
            <p:nvPr/>
          </p:nvSpPr>
          <p:spPr>
            <a:xfrm flipH="false" flipV="false" rot="0">
              <a:off x="0" y="0"/>
              <a:ext cx="1513043" cy="1469539"/>
            </a:xfrm>
            <a:custGeom>
              <a:avLst/>
              <a:gdLst/>
              <a:ahLst/>
              <a:cxnLst/>
              <a:rect r="r" b="b" t="t" l="l"/>
              <a:pathLst>
                <a:path h="1469539" w="1513043">
                  <a:moveTo>
                    <a:pt x="0" y="0"/>
                  </a:moveTo>
                  <a:lnTo>
                    <a:pt x="1513043" y="0"/>
                  </a:lnTo>
                  <a:lnTo>
                    <a:pt x="1513043" y="1469539"/>
                  </a:lnTo>
                  <a:lnTo>
                    <a:pt x="0" y="1469539"/>
                  </a:lnTo>
                  <a:close/>
                </a:path>
              </a:pathLst>
            </a:custGeom>
            <a:solidFill>
              <a:srgbClr val="000000">
                <a:alpha val="0"/>
              </a:srgbClr>
            </a:solidFill>
            <a:ln w="38100" cap="sq">
              <a:solidFill>
                <a:srgbClr val="C0A2CF"/>
              </a:solidFill>
              <a:prstDash val="solid"/>
              <a:miter/>
            </a:ln>
          </p:spPr>
        </p:sp>
        <p:sp>
          <p:nvSpPr>
            <p:cNvPr name="TextBox 23" id="23"/>
            <p:cNvSpPr txBox="true"/>
            <p:nvPr/>
          </p:nvSpPr>
          <p:spPr>
            <a:xfrm>
              <a:off x="0" y="-28575"/>
              <a:ext cx="1513043" cy="1498114"/>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1346991" y="1939617"/>
            <a:ext cx="5744834" cy="5579657"/>
            <a:chOff x="0" y="0"/>
            <a:chExt cx="1513043" cy="1469539"/>
          </a:xfrm>
        </p:grpSpPr>
        <p:sp>
          <p:nvSpPr>
            <p:cNvPr name="Freeform 25" id="25"/>
            <p:cNvSpPr/>
            <p:nvPr/>
          </p:nvSpPr>
          <p:spPr>
            <a:xfrm flipH="false" flipV="false" rot="0">
              <a:off x="0" y="0"/>
              <a:ext cx="1513043" cy="1469539"/>
            </a:xfrm>
            <a:custGeom>
              <a:avLst/>
              <a:gdLst/>
              <a:ahLst/>
              <a:cxnLst/>
              <a:rect r="r" b="b" t="t" l="l"/>
              <a:pathLst>
                <a:path h="1469539" w="1513043">
                  <a:moveTo>
                    <a:pt x="0" y="0"/>
                  </a:moveTo>
                  <a:lnTo>
                    <a:pt x="1513043" y="0"/>
                  </a:lnTo>
                  <a:lnTo>
                    <a:pt x="1513043" y="1469539"/>
                  </a:lnTo>
                  <a:lnTo>
                    <a:pt x="0" y="1469539"/>
                  </a:lnTo>
                  <a:close/>
                </a:path>
              </a:pathLst>
            </a:custGeom>
            <a:solidFill>
              <a:srgbClr val="000000">
                <a:alpha val="49804"/>
              </a:srgbClr>
            </a:solidFill>
            <a:ln w="38100" cap="sq">
              <a:solidFill>
                <a:srgbClr val="C0A2CF">
                  <a:alpha val="49804"/>
                </a:srgbClr>
              </a:solidFill>
              <a:prstDash val="solid"/>
              <a:miter/>
            </a:ln>
          </p:spPr>
        </p:sp>
        <p:sp>
          <p:nvSpPr>
            <p:cNvPr name="TextBox 26" id="26"/>
            <p:cNvSpPr txBox="true"/>
            <p:nvPr/>
          </p:nvSpPr>
          <p:spPr>
            <a:xfrm>
              <a:off x="0" y="-28575"/>
              <a:ext cx="1513043" cy="1498114"/>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11634409" y="1835067"/>
            <a:ext cx="5169998" cy="5538476"/>
          </a:xfrm>
          <a:prstGeom prst="rect">
            <a:avLst/>
          </a:prstGeom>
        </p:spPr>
        <p:txBody>
          <a:bodyPr anchor="t" rtlCol="false" tIns="0" lIns="0" bIns="0" rIns="0">
            <a:spAutoFit/>
          </a:bodyPr>
          <a:lstStyle/>
          <a:p>
            <a:pPr algn="just">
              <a:lnSpc>
                <a:spcPts val="4319"/>
              </a:lnSpc>
            </a:pPr>
            <a:r>
              <a:rPr lang="en-US" sz="1799" b="true">
                <a:solidFill>
                  <a:srgbClr val="FFFFFF"/>
                </a:solidFill>
                <a:latin typeface="Libre Baskerville Bold"/>
                <a:ea typeface="Libre Baskerville Bold"/>
                <a:cs typeface="Libre Baskerville Bold"/>
                <a:sym typeface="Libre Baskerville Bold"/>
              </a:rPr>
              <a:t>Inn</a:t>
            </a:r>
            <a:r>
              <a:rPr lang="en-US" sz="1799" b="true">
                <a:solidFill>
                  <a:srgbClr val="FFFFFF"/>
                </a:solidFill>
                <a:latin typeface="Libre Baskerville Bold"/>
                <a:ea typeface="Libre Baskerville Bold"/>
                <a:cs typeface="Libre Baskerville Bold"/>
                <a:sym typeface="Libre Baskerville Bold"/>
              </a:rPr>
              <a:t>ovation and uniqueness of the solution:</a:t>
            </a:r>
          </a:p>
          <a:p>
            <a:pPr algn="just" marL="302261" indent="-151130" lvl="1">
              <a:lnSpc>
                <a:spcPts val="3360"/>
              </a:lnSpc>
              <a:buFont typeface="Arial"/>
              <a:buChar char="•"/>
            </a:pPr>
            <a:r>
              <a:rPr lang="en-US" b="true" sz="1400">
                <a:solidFill>
                  <a:srgbClr val="FFFFFF"/>
                </a:solidFill>
                <a:latin typeface="Libre Baskerville Bold"/>
                <a:ea typeface="Libre Baskerville Bold"/>
                <a:cs typeface="Libre Baskerville Bold"/>
                <a:sym typeface="Libre Baskerville Bold"/>
              </a:rPr>
              <a:t>Self-Service Interactivity</a:t>
            </a:r>
            <a:r>
              <a:rPr lang="en-US" sz="1400">
                <a:solidFill>
                  <a:srgbClr val="FFFFFF"/>
                </a:solidFill>
                <a:latin typeface="Libre Baskerville"/>
                <a:ea typeface="Libre Baskerville"/>
                <a:cs typeface="Libre Baskerville"/>
                <a:sym typeface="Libre Baskerville"/>
              </a:rPr>
              <a:t>: Directly supported by the "Live Interactive Dashboard" block, enabling "Interactive Charts and Graphs," "Filters for Data Exploration," and overall "Stakeholder Self-Service."</a:t>
            </a:r>
          </a:p>
          <a:p>
            <a:pPr algn="just" marL="302261" indent="-151130" lvl="1">
              <a:lnSpc>
                <a:spcPts val="3360"/>
              </a:lnSpc>
              <a:buFont typeface="Arial"/>
              <a:buChar char="•"/>
            </a:pPr>
            <a:r>
              <a:rPr lang="en-US" b="true" sz="1400">
                <a:solidFill>
                  <a:srgbClr val="FFFFFF"/>
                </a:solidFill>
                <a:latin typeface="Libre Baskerville Bold"/>
                <a:ea typeface="Libre Baskerville Bold"/>
                <a:cs typeface="Libre Baskerville Bold"/>
                <a:sym typeface="Libre Baskerville Bold"/>
              </a:rPr>
              <a:t>Proactive AI-Powered Alerts</a:t>
            </a:r>
            <a:r>
              <a:rPr lang="en-US" sz="1400">
                <a:solidFill>
                  <a:srgbClr val="FFFFFF"/>
                </a:solidFill>
                <a:latin typeface="Libre Baskerville"/>
                <a:ea typeface="Libre Baskerville"/>
                <a:cs typeface="Libre Baskerville"/>
                <a:sym typeface="Libre Baskerville"/>
              </a:rPr>
              <a:t>: This innovative feature is captured in the "Proactive AI-Powered</a:t>
            </a:r>
            <a:r>
              <a:rPr lang="en-US" sz="1400">
                <a:solidFill>
                  <a:srgbClr val="FFFFFF"/>
                </a:solidFill>
                <a:latin typeface="Libre Baskerville"/>
                <a:ea typeface="Libre Baskerville"/>
                <a:cs typeface="Libre Baskerville"/>
                <a:sym typeface="Libre Baskerville"/>
              </a:rPr>
              <a:t> Alerts" block, featuring "Anomaly Detection Alerts" and "Natural Language Insights."</a:t>
            </a:r>
          </a:p>
          <a:p>
            <a:pPr algn="just" marL="302261" indent="-151130" lvl="1">
              <a:lnSpc>
                <a:spcPts val="3360"/>
              </a:lnSpc>
              <a:buFont typeface="Arial"/>
              <a:buChar char="•"/>
            </a:pPr>
            <a:r>
              <a:rPr lang="en-US" b="true" sz="1400">
                <a:solidFill>
                  <a:srgbClr val="FFFFFF"/>
                </a:solidFill>
                <a:latin typeface="Libre Baskerville Bold"/>
                <a:ea typeface="Libre Baskerville Bold"/>
                <a:cs typeface="Libre Baskerville Bold"/>
                <a:sym typeface="Libre Baskerville Bold"/>
              </a:rPr>
              <a:t>R</a:t>
            </a:r>
            <a:r>
              <a:rPr lang="en-US" b="true" sz="1400">
                <a:solidFill>
                  <a:srgbClr val="FFFFFF"/>
                </a:solidFill>
                <a:latin typeface="Libre Baskerville Bold"/>
                <a:ea typeface="Libre Baskerville Bold"/>
                <a:cs typeface="Libre Baskerville Bold"/>
                <a:sym typeface="Libre Baskerville Bold"/>
              </a:rPr>
              <a:t>ole-Based Personalization</a:t>
            </a:r>
            <a:r>
              <a:rPr lang="en-US" sz="1400">
                <a:solidFill>
                  <a:srgbClr val="FFFFFF"/>
                </a:solidFill>
                <a:latin typeface="Libre Baskerville"/>
                <a:ea typeface="Libre Baskerville"/>
                <a:cs typeface="Libre Baskerville"/>
                <a:sym typeface="Libre Baskerville"/>
              </a:rPr>
              <a:t>: Clearly depicted in the "Role Based Access Control" block, ensuring specific access for "Marketing Manager Access," "Executive Access," and "Client Access."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7A4C7E">
                <a:alpha val="100000"/>
              </a:srgbClr>
            </a:gs>
            <a:gs pos="100000">
              <a:srgbClr val="0D0235">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689142" y="2788815"/>
            <a:ext cx="9149906" cy="6088856"/>
            <a:chOff x="0" y="0"/>
            <a:chExt cx="12199874" cy="8118475"/>
          </a:xfrm>
        </p:grpSpPr>
        <p:sp>
          <p:nvSpPr>
            <p:cNvPr name="Freeform 3" id="3"/>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2">
                <a:alphaModFix amt="46000"/>
              </a:blip>
              <a:stretch>
                <a:fillRect l="0" t="0" r="0" b="0"/>
              </a:stretch>
            </a:blipFill>
          </p:spPr>
        </p:sp>
      </p:grpSp>
      <p:grpSp>
        <p:nvGrpSpPr>
          <p:cNvPr name="Group 4" id="4"/>
          <p:cNvGrpSpPr/>
          <p:nvPr/>
        </p:nvGrpSpPr>
        <p:grpSpPr>
          <a:xfrm rot="0">
            <a:off x="1371600" y="-292418"/>
            <a:ext cx="15544800" cy="3143249"/>
            <a:chOff x="0" y="0"/>
            <a:chExt cx="20726400" cy="4190999"/>
          </a:xfrm>
        </p:grpSpPr>
        <p:sp>
          <p:nvSpPr>
            <p:cNvPr name="Freeform 5" id="5"/>
            <p:cNvSpPr/>
            <p:nvPr/>
          </p:nvSpPr>
          <p:spPr>
            <a:xfrm flipH="false" flipV="false" rot="0">
              <a:off x="0" y="0"/>
              <a:ext cx="20726400" cy="4190999"/>
            </a:xfrm>
            <a:custGeom>
              <a:avLst/>
              <a:gdLst/>
              <a:ahLst/>
              <a:cxnLst/>
              <a:rect r="r" b="b" t="t" l="l"/>
              <a:pathLst>
                <a:path h="4190999" w="20726400">
                  <a:moveTo>
                    <a:pt x="0" y="0"/>
                  </a:moveTo>
                  <a:lnTo>
                    <a:pt x="20726400" y="0"/>
                  </a:lnTo>
                  <a:lnTo>
                    <a:pt x="20726400" y="4190999"/>
                  </a:lnTo>
                  <a:lnTo>
                    <a:pt x="0" y="4190999"/>
                  </a:lnTo>
                  <a:close/>
                </a:path>
              </a:pathLst>
            </a:custGeom>
            <a:solidFill>
              <a:srgbClr val="000000">
                <a:alpha val="0"/>
              </a:srgbClr>
            </a:solidFill>
          </p:spPr>
        </p:sp>
        <p:sp>
          <p:nvSpPr>
            <p:cNvPr name="TextBox 6" id="6"/>
            <p:cNvSpPr txBox="true"/>
            <p:nvPr/>
          </p:nvSpPr>
          <p:spPr>
            <a:xfrm>
              <a:off x="0" y="-19050"/>
              <a:ext cx="20726400" cy="4210049"/>
            </a:xfrm>
            <a:prstGeom prst="rect">
              <a:avLst/>
            </a:prstGeom>
          </p:spPr>
          <p:txBody>
            <a:bodyPr anchor="ctr" rtlCol="false" tIns="0" lIns="0" bIns="0" rIns="0"/>
            <a:lstStyle/>
            <a:p>
              <a:pPr algn="ctr">
                <a:lnSpc>
                  <a:spcPts val="7200"/>
                </a:lnSpc>
              </a:pPr>
              <a:r>
                <a:rPr lang="en-US" sz="6000" b="true">
                  <a:solidFill>
                    <a:srgbClr val="FFFFFF"/>
                  </a:solidFill>
                  <a:latin typeface="Garamond Bold"/>
                  <a:ea typeface="Garamond Bold"/>
                  <a:cs typeface="Garamond Bold"/>
                  <a:sym typeface="Garamond Bold"/>
                </a:rPr>
                <a:t>TECHNICAL APPROACH</a:t>
              </a:r>
            </a:p>
          </p:txBody>
        </p:sp>
      </p:grpSp>
      <p:grpSp>
        <p:nvGrpSpPr>
          <p:cNvPr name="Group 7" id="7"/>
          <p:cNvGrpSpPr/>
          <p:nvPr/>
        </p:nvGrpSpPr>
        <p:grpSpPr>
          <a:xfrm rot="0">
            <a:off x="687928" y="390103"/>
            <a:ext cx="933831" cy="1277208"/>
            <a:chOff x="0" y="0"/>
            <a:chExt cx="1245108" cy="1702943"/>
          </a:xfrm>
        </p:grpSpPr>
        <p:sp>
          <p:nvSpPr>
            <p:cNvPr name="Freeform 8" id="8"/>
            <p:cNvSpPr/>
            <p:nvPr/>
          </p:nvSpPr>
          <p:spPr>
            <a:xfrm flipH="false" flipV="false" rot="0">
              <a:off x="0" y="0"/>
              <a:ext cx="1245108" cy="1702943"/>
            </a:xfrm>
            <a:custGeom>
              <a:avLst/>
              <a:gdLst/>
              <a:ahLst/>
              <a:cxnLst/>
              <a:rect r="r" b="b" t="t" l="l"/>
              <a:pathLst>
                <a:path h="1702943" w="1245108">
                  <a:moveTo>
                    <a:pt x="0" y="0"/>
                  </a:moveTo>
                  <a:lnTo>
                    <a:pt x="1245108" y="0"/>
                  </a:lnTo>
                  <a:lnTo>
                    <a:pt x="1245108" y="1702943"/>
                  </a:lnTo>
                  <a:lnTo>
                    <a:pt x="0" y="1702943"/>
                  </a:lnTo>
                  <a:lnTo>
                    <a:pt x="0" y="0"/>
                  </a:lnTo>
                  <a:close/>
                </a:path>
              </a:pathLst>
            </a:custGeom>
            <a:blipFill>
              <a:blip r:embed="rId3"/>
              <a:stretch>
                <a:fillRect l="-38" t="0" r="-38" b="0"/>
              </a:stretch>
            </a:blipFill>
          </p:spPr>
        </p:sp>
      </p:grpSp>
      <p:grpSp>
        <p:nvGrpSpPr>
          <p:cNvPr name="Group 9" id="9"/>
          <p:cNvGrpSpPr/>
          <p:nvPr/>
        </p:nvGrpSpPr>
        <p:grpSpPr>
          <a:xfrm rot="0">
            <a:off x="-3986591" y="6993255"/>
            <a:ext cx="9149906" cy="6088856"/>
            <a:chOff x="0" y="0"/>
            <a:chExt cx="12199874" cy="8118475"/>
          </a:xfrm>
        </p:grpSpPr>
        <p:sp>
          <p:nvSpPr>
            <p:cNvPr name="Freeform 10" id="10"/>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2">
                <a:alphaModFix amt="46000"/>
              </a:blip>
              <a:stretch>
                <a:fillRect l="0" t="0" r="0" b="0"/>
              </a:stretch>
            </a:blipFill>
          </p:spPr>
        </p:sp>
      </p:grpSp>
      <p:grpSp>
        <p:nvGrpSpPr>
          <p:cNvPr name="Group 11" id="11"/>
          <p:cNvGrpSpPr/>
          <p:nvPr/>
        </p:nvGrpSpPr>
        <p:grpSpPr>
          <a:xfrm rot="0">
            <a:off x="15895675" y="390103"/>
            <a:ext cx="2392299" cy="1277208"/>
            <a:chOff x="0" y="0"/>
            <a:chExt cx="3189732" cy="1702943"/>
          </a:xfrm>
        </p:grpSpPr>
        <p:sp>
          <p:nvSpPr>
            <p:cNvPr name="Freeform 12" id="12"/>
            <p:cNvSpPr/>
            <p:nvPr/>
          </p:nvSpPr>
          <p:spPr>
            <a:xfrm flipH="false" flipV="false" rot="0">
              <a:off x="0" y="0"/>
              <a:ext cx="3189732" cy="1702943"/>
            </a:xfrm>
            <a:custGeom>
              <a:avLst/>
              <a:gdLst/>
              <a:ahLst/>
              <a:cxnLst/>
              <a:rect r="r" b="b" t="t" l="l"/>
              <a:pathLst>
                <a:path h="1702943" w="3189732">
                  <a:moveTo>
                    <a:pt x="0" y="0"/>
                  </a:moveTo>
                  <a:lnTo>
                    <a:pt x="3189732" y="0"/>
                  </a:lnTo>
                  <a:lnTo>
                    <a:pt x="3189732" y="1702943"/>
                  </a:lnTo>
                  <a:lnTo>
                    <a:pt x="0" y="1702943"/>
                  </a:lnTo>
                  <a:lnTo>
                    <a:pt x="0" y="0"/>
                  </a:lnTo>
                  <a:close/>
                </a:path>
              </a:pathLst>
            </a:custGeom>
            <a:blipFill>
              <a:blip r:embed="rId4"/>
              <a:stretch>
                <a:fillRect l="0" t="-61601" r="0" b="-61601"/>
              </a:stretch>
            </a:blipFill>
          </p:spPr>
        </p:sp>
      </p:grpSp>
      <p:grpSp>
        <p:nvGrpSpPr>
          <p:cNvPr name="Group 13" id="13"/>
          <p:cNvGrpSpPr/>
          <p:nvPr/>
        </p:nvGrpSpPr>
        <p:grpSpPr>
          <a:xfrm rot="0">
            <a:off x="1329768" y="2190469"/>
            <a:ext cx="15493554" cy="4802786"/>
            <a:chOff x="0" y="0"/>
            <a:chExt cx="4080607" cy="1264931"/>
          </a:xfrm>
        </p:grpSpPr>
        <p:sp>
          <p:nvSpPr>
            <p:cNvPr name="Freeform 14" id="14"/>
            <p:cNvSpPr/>
            <p:nvPr/>
          </p:nvSpPr>
          <p:spPr>
            <a:xfrm flipH="false" flipV="false" rot="0">
              <a:off x="0" y="0"/>
              <a:ext cx="4080607" cy="1264931"/>
            </a:xfrm>
            <a:custGeom>
              <a:avLst/>
              <a:gdLst/>
              <a:ahLst/>
              <a:cxnLst/>
              <a:rect r="r" b="b" t="t" l="l"/>
              <a:pathLst>
                <a:path h="1264931" w="4080607">
                  <a:moveTo>
                    <a:pt x="0" y="0"/>
                  </a:moveTo>
                  <a:lnTo>
                    <a:pt x="4080607" y="0"/>
                  </a:lnTo>
                  <a:lnTo>
                    <a:pt x="4080607" y="1264931"/>
                  </a:lnTo>
                  <a:lnTo>
                    <a:pt x="0" y="1264931"/>
                  </a:lnTo>
                  <a:close/>
                </a:path>
              </a:pathLst>
            </a:custGeom>
            <a:solidFill>
              <a:srgbClr val="FFFFFF"/>
            </a:solidFill>
            <a:ln w="38100" cap="sq">
              <a:solidFill>
                <a:srgbClr val="C0A2CF"/>
              </a:solidFill>
              <a:prstDash val="solid"/>
              <a:miter/>
            </a:ln>
          </p:spPr>
        </p:sp>
        <p:sp>
          <p:nvSpPr>
            <p:cNvPr name="TextBox 15" id="15"/>
            <p:cNvSpPr txBox="true"/>
            <p:nvPr/>
          </p:nvSpPr>
          <p:spPr>
            <a:xfrm>
              <a:off x="0" y="-28575"/>
              <a:ext cx="4080607" cy="1293506"/>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464678" y="2575291"/>
            <a:ext cx="15358643" cy="4417964"/>
          </a:xfrm>
          <a:custGeom>
            <a:avLst/>
            <a:gdLst/>
            <a:ahLst/>
            <a:cxnLst/>
            <a:rect r="r" b="b" t="t" l="l"/>
            <a:pathLst>
              <a:path h="4417964" w="15358643">
                <a:moveTo>
                  <a:pt x="0" y="0"/>
                </a:moveTo>
                <a:lnTo>
                  <a:pt x="15358644" y="0"/>
                </a:lnTo>
                <a:lnTo>
                  <a:pt x="15358644" y="4417964"/>
                </a:lnTo>
                <a:lnTo>
                  <a:pt x="0" y="4417964"/>
                </a:lnTo>
                <a:lnTo>
                  <a:pt x="0" y="0"/>
                </a:lnTo>
                <a:close/>
              </a:path>
            </a:pathLst>
          </a:custGeom>
          <a:blipFill>
            <a:blip r:embed="rId5"/>
            <a:stretch>
              <a:fillRect l="0" t="0" r="0" b="-21239"/>
            </a:stretch>
          </a:blipFill>
        </p:spPr>
      </p:sp>
      <p:graphicFrame>
        <p:nvGraphicFramePr>
          <p:cNvPr name="Table 17" id="17"/>
          <p:cNvGraphicFramePr>
            <a:graphicFrameLocks noGrp="true"/>
          </p:cNvGraphicFramePr>
          <p:nvPr/>
        </p:nvGraphicFramePr>
        <p:xfrm>
          <a:off x="1371600" y="7117080"/>
          <a:ext cx="8115300" cy="2581275"/>
        </p:xfrm>
        <a:graphic>
          <a:graphicData uri="http://schemas.openxmlformats.org/drawingml/2006/table">
            <a:tbl>
              <a:tblPr/>
              <a:tblGrid>
                <a:gridCol w="2385980"/>
                <a:gridCol w="3901657"/>
                <a:gridCol w="1827663"/>
              </a:tblGrid>
              <a:tr h="1121453">
                <a:tc>
                  <a:txBody>
                    <a:bodyPr anchor="t" rtlCol="false"/>
                    <a:lstStyle/>
                    <a:p>
                      <a:pPr algn="ctr">
                        <a:lnSpc>
                          <a:spcPts val="2659"/>
                        </a:lnSpc>
                        <a:defRPr/>
                      </a:pPr>
                      <a:r>
                        <a:rPr lang="en-US" sz="1899" b="true">
                          <a:solidFill>
                            <a:srgbClr val="F4F3E4"/>
                          </a:solidFill>
                          <a:latin typeface="Libre Baskerville Bold"/>
                          <a:ea typeface="Libre Baskerville Bold"/>
                          <a:cs typeface="Libre Baskerville Bold"/>
                          <a:sym typeface="Libre Baskerville Bold"/>
                        </a:rPr>
                        <a:t>Programming Language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b="true">
                          <a:solidFill>
                            <a:srgbClr val="F4F3E4"/>
                          </a:solidFill>
                          <a:latin typeface="Libre Baskerville Bold"/>
                          <a:ea typeface="Libre Baskerville Bold"/>
                          <a:cs typeface="Libre Baskerville Bold"/>
                          <a:sym typeface="Libre Baskerville Bold"/>
                        </a:rPr>
                        <a:t>Frameworks/Libraries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b="true">
                          <a:solidFill>
                            <a:srgbClr val="F4F3E4"/>
                          </a:solidFill>
                          <a:latin typeface="Libre Baskerville Bold"/>
                          <a:ea typeface="Libre Baskerville Bold"/>
                          <a:cs typeface="Libre Baskerville Bold"/>
                          <a:sym typeface="Libre Baskerville Bold"/>
                        </a:rPr>
                        <a:t>Database/Storage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59822">
                <a:tc>
                  <a:txBody>
                    <a:bodyPr anchor="t" rtlCol="false"/>
                    <a:lstStyle/>
                    <a:p>
                      <a:pPr algn="ctr">
                        <a:lnSpc>
                          <a:spcPts val="2659"/>
                        </a:lnSpc>
                        <a:defRPr/>
                      </a:pPr>
                      <a:r>
                        <a:rPr lang="en-US" sz="1899">
                          <a:solidFill>
                            <a:srgbClr val="F4F3E4"/>
                          </a:solidFill>
                          <a:latin typeface="Libre Baskerville"/>
                          <a:ea typeface="Libre Baskerville"/>
                          <a:cs typeface="Libre Baskerville"/>
                          <a:sym typeface="Libre Baskerville"/>
                        </a:rPr>
                        <a:t>JavaScript, Python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4F3E4"/>
                          </a:solidFill>
                          <a:latin typeface="Libre Baskerville"/>
                          <a:ea typeface="Libre Baskerville"/>
                          <a:cs typeface="Libre Baskerville"/>
                          <a:sym typeface="Libre Baskerville"/>
                        </a:rPr>
                        <a:t>React.js, Material UI, Recharts, Node.js, Express.js, Socket.IO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4F3E4"/>
                          </a:solidFill>
                          <a:latin typeface="Libre Baskerville"/>
                          <a:ea typeface="Libre Baskerville"/>
                          <a:cs typeface="Libre Baskerville"/>
                          <a:sym typeface="Libre Baskerville"/>
                        </a:rPr>
                        <a:t>MongoDB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Freeform 18" id="18"/>
          <p:cNvSpPr/>
          <p:nvPr/>
        </p:nvSpPr>
        <p:spPr>
          <a:xfrm flipH="false" flipV="false" rot="0">
            <a:off x="10046017" y="7517130"/>
            <a:ext cx="6777304" cy="2173776"/>
          </a:xfrm>
          <a:custGeom>
            <a:avLst/>
            <a:gdLst/>
            <a:ahLst/>
            <a:cxnLst/>
            <a:rect r="r" b="b" t="t" l="l"/>
            <a:pathLst>
              <a:path h="2173776" w="6777304">
                <a:moveTo>
                  <a:pt x="0" y="0"/>
                </a:moveTo>
                <a:lnTo>
                  <a:pt x="6777305" y="0"/>
                </a:lnTo>
                <a:lnTo>
                  <a:pt x="6777305" y="2173776"/>
                </a:lnTo>
                <a:lnTo>
                  <a:pt x="0" y="2173776"/>
                </a:lnTo>
                <a:lnTo>
                  <a:pt x="0" y="0"/>
                </a:lnTo>
                <a:close/>
              </a:path>
            </a:pathLst>
          </a:custGeom>
          <a:blipFill>
            <a:blip r:embed="rId6"/>
            <a:stretch>
              <a:fillRect l="0" t="-28974" r="0" b="-26913"/>
            </a:stretch>
          </a:blipFill>
        </p:spPr>
      </p:sp>
      <p:sp>
        <p:nvSpPr>
          <p:cNvPr name="TextBox 19" id="19"/>
          <p:cNvSpPr txBox="true"/>
          <p:nvPr/>
        </p:nvSpPr>
        <p:spPr>
          <a:xfrm rot="0">
            <a:off x="1371600" y="1585023"/>
            <a:ext cx="3252885" cy="478184"/>
          </a:xfrm>
          <a:prstGeom prst="rect">
            <a:avLst/>
          </a:prstGeom>
        </p:spPr>
        <p:txBody>
          <a:bodyPr anchor="t" rtlCol="false" tIns="0" lIns="0" bIns="0" rIns="0">
            <a:spAutoFit/>
          </a:bodyPr>
          <a:lstStyle/>
          <a:p>
            <a:pPr algn="just">
              <a:lnSpc>
                <a:spcPts val="4319"/>
              </a:lnSpc>
            </a:pPr>
            <a:r>
              <a:rPr lang="en-US" sz="1799">
                <a:solidFill>
                  <a:srgbClr val="FFFFFF"/>
                </a:solidFill>
                <a:latin typeface="Libre Baskerville"/>
                <a:ea typeface="Libre Baskerville"/>
                <a:cs typeface="Libre Baskerville"/>
                <a:sym typeface="Libre Baskerville"/>
              </a:rPr>
              <a:t>Tech Stack and Workflow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7A4C7E">
                <a:alpha val="100000"/>
              </a:srgbClr>
            </a:gs>
            <a:gs pos="100000">
              <a:srgbClr val="0D0235">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689142" y="2788815"/>
            <a:ext cx="9149906" cy="6088856"/>
            <a:chOff x="0" y="0"/>
            <a:chExt cx="12199874" cy="8118475"/>
          </a:xfrm>
        </p:grpSpPr>
        <p:sp>
          <p:nvSpPr>
            <p:cNvPr name="Freeform 3" id="3"/>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2">
                <a:alphaModFix amt="46000"/>
              </a:blip>
              <a:stretch>
                <a:fillRect l="0" t="0" r="0" b="0"/>
              </a:stretch>
            </a:blipFill>
          </p:spPr>
        </p:sp>
      </p:grpSp>
      <p:grpSp>
        <p:nvGrpSpPr>
          <p:cNvPr name="Group 4" id="4"/>
          <p:cNvGrpSpPr/>
          <p:nvPr/>
        </p:nvGrpSpPr>
        <p:grpSpPr>
          <a:xfrm rot="0">
            <a:off x="1371600" y="-292418"/>
            <a:ext cx="15544800" cy="3143249"/>
            <a:chOff x="0" y="0"/>
            <a:chExt cx="20726400" cy="4190999"/>
          </a:xfrm>
        </p:grpSpPr>
        <p:sp>
          <p:nvSpPr>
            <p:cNvPr name="Freeform 5" id="5"/>
            <p:cNvSpPr/>
            <p:nvPr/>
          </p:nvSpPr>
          <p:spPr>
            <a:xfrm flipH="false" flipV="false" rot="0">
              <a:off x="0" y="0"/>
              <a:ext cx="20726400" cy="4190999"/>
            </a:xfrm>
            <a:custGeom>
              <a:avLst/>
              <a:gdLst/>
              <a:ahLst/>
              <a:cxnLst/>
              <a:rect r="r" b="b" t="t" l="l"/>
              <a:pathLst>
                <a:path h="4190999" w="20726400">
                  <a:moveTo>
                    <a:pt x="0" y="0"/>
                  </a:moveTo>
                  <a:lnTo>
                    <a:pt x="20726400" y="0"/>
                  </a:lnTo>
                  <a:lnTo>
                    <a:pt x="20726400" y="4190999"/>
                  </a:lnTo>
                  <a:lnTo>
                    <a:pt x="0" y="4190999"/>
                  </a:lnTo>
                  <a:close/>
                </a:path>
              </a:pathLst>
            </a:custGeom>
            <a:solidFill>
              <a:srgbClr val="000000">
                <a:alpha val="0"/>
              </a:srgbClr>
            </a:solidFill>
          </p:spPr>
        </p:sp>
        <p:sp>
          <p:nvSpPr>
            <p:cNvPr name="TextBox 6" id="6"/>
            <p:cNvSpPr txBox="true"/>
            <p:nvPr/>
          </p:nvSpPr>
          <p:spPr>
            <a:xfrm>
              <a:off x="0" y="-19050"/>
              <a:ext cx="20726400" cy="4210049"/>
            </a:xfrm>
            <a:prstGeom prst="rect">
              <a:avLst/>
            </a:prstGeom>
          </p:spPr>
          <p:txBody>
            <a:bodyPr anchor="ctr" rtlCol="false" tIns="0" lIns="0" bIns="0" rIns="0"/>
            <a:lstStyle/>
            <a:p>
              <a:pPr algn="ctr">
                <a:lnSpc>
                  <a:spcPts val="7200"/>
                </a:lnSpc>
              </a:pPr>
              <a:r>
                <a:rPr lang="en-US" sz="6000" b="true">
                  <a:solidFill>
                    <a:srgbClr val="FFFFFF"/>
                  </a:solidFill>
                  <a:latin typeface="Garamond Bold"/>
                  <a:ea typeface="Garamond Bold"/>
                  <a:cs typeface="Garamond Bold"/>
                  <a:sym typeface="Garamond Bold"/>
                </a:rPr>
                <a:t>TECHNICAL APPROACH</a:t>
              </a:r>
            </a:p>
          </p:txBody>
        </p:sp>
      </p:grpSp>
      <p:grpSp>
        <p:nvGrpSpPr>
          <p:cNvPr name="Group 7" id="7"/>
          <p:cNvGrpSpPr/>
          <p:nvPr/>
        </p:nvGrpSpPr>
        <p:grpSpPr>
          <a:xfrm rot="0">
            <a:off x="687928" y="390103"/>
            <a:ext cx="933831" cy="1277208"/>
            <a:chOff x="0" y="0"/>
            <a:chExt cx="1245108" cy="1702943"/>
          </a:xfrm>
        </p:grpSpPr>
        <p:sp>
          <p:nvSpPr>
            <p:cNvPr name="Freeform 8" id="8"/>
            <p:cNvSpPr/>
            <p:nvPr/>
          </p:nvSpPr>
          <p:spPr>
            <a:xfrm flipH="false" flipV="false" rot="0">
              <a:off x="0" y="0"/>
              <a:ext cx="1245108" cy="1702943"/>
            </a:xfrm>
            <a:custGeom>
              <a:avLst/>
              <a:gdLst/>
              <a:ahLst/>
              <a:cxnLst/>
              <a:rect r="r" b="b" t="t" l="l"/>
              <a:pathLst>
                <a:path h="1702943" w="1245108">
                  <a:moveTo>
                    <a:pt x="0" y="0"/>
                  </a:moveTo>
                  <a:lnTo>
                    <a:pt x="1245108" y="0"/>
                  </a:lnTo>
                  <a:lnTo>
                    <a:pt x="1245108" y="1702943"/>
                  </a:lnTo>
                  <a:lnTo>
                    <a:pt x="0" y="1702943"/>
                  </a:lnTo>
                  <a:lnTo>
                    <a:pt x="0" y="0"/>
                  </a:lnTo>
                  <a:close/>
                </a:path>
              </a:pathLst>
            </a:custGeom>
            <a:blipFill>
              <a:blip r:embed="rId3"/>
              <a:stretch>
                <a:fillRect l="-38" t="0" r="-38" b="0"/>
              </a:stretch>
            </a:blipFill>
          </p:spPr>
        </p:sp>
      </p:grpSp>
      <p:grpSp>
        <p:nvGrpSpPr>
          <p:cNvPr name="Group 9" id="9"/>
          <p:cNvGrpSpPr/>
          <p:nvPr/>
        </p:nvGrpSpPr>
        <p:grpSpPr>
          <a:xfrm rot="0">
            <a:off x="-3986591" y="6993255"/>
            <a:ext cx="9149906" cy="6088856"/>
            <a:chOff x="0" y="0"/>
            <a:chExt cx="12199874" cy="8118475"/>
          </a:xfrm>
        </p:grpSpPr>
        <p:sp>
          <p:nvSpPr>
            <p:cNvPr name="Freeform 10" id="10"/>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2">
                <a:alphaModFix amt="46000"/>
              </a:blip>
              <a:stretch>
                <a:fillRect l="0" t="0" r="0" b="0"/>
              </a:stretch>
            </a:blipFill>
          </p:spPr>
        </p:sp>
      </p:grpSp>
      <p:grpSp>
        <p:nvGrpSpPr>
          <p:cNvPr name="Group 11" id="11"/>
          <p:cNvGrpSpPr/>
          <p:nvPr/>
        </p:nvGrpSpPr>
        <p:grpSpPr>
          <a:xfrm rot="0">
            <a:off x="15895675" y="390103"/>
            <a:ext cx="2392299" cy="1277208"/>
            <a:chOff x="0" y="0"/>
            <a:chExt cx="3189732" cy="1702943"/>
          </a:xfrm>
        </p:grpSpPr>
        <p:sp>
          <p:nvSpPr>
            <p:cNvPr name="Freeform 12" id="12"/>
            <p:cNvSpPr/>
            <p:nvPr/>
          </p:nvSpPr>
          <p:spPr>
            <a:xfrm flipH="false" flipV="false" rot="0">
              <a:off x="0" y="0"/>
              <a:ext cx="3189732" cy="1702943"/>
            </a:xfrm>
            <a:custGeom>
              <a:avLst/>
              <a:gdLst/>
              <a:ahLst/>
              <a:cxnLst/>
              <a:rect r="r" b="b" t="t" l="l"/>
              <a:pathLst>
                <a:path h="1702943" w="3189732">
                  <a:moveTo>
                    <a:pt x="0" y="0"/>
                  </a:moveTo>
                  <a:lnTo>
                    <a:pt x="3189732" y="0"/>
                  </a:lnTo>
                  <a:lnTo>
                    <a:pt x="3189732" y="1702943"/>
                  </a:lnTo>
                  <a:lnTo>
                    <a:pt x="0" y="1702943"/>
                  </a:lnTo>
                  <a:lnTo>
                    <a:pt x="0" y="0"/>
                  </a:lnTo>
                  <a:close/>
                </a:path>
              </a:pathLst>
            </a:custGeom>
            <a:blipFill>
              <a:blip r:embed="rId4"/>
              <a:stretch>
                <a:fillRect l="0" t="-61601" r="0" b="-61601"/>
              </a:stretch>
            </a:blipFill>
          </p:spPr>
        </p:sp>
      </p:grpSp>
      <p:grpSp>
        <p:nvGrpSpPr>
          <p:cNvPr name="Group 13" id="13"/>
          <p:cNvGrpSpPr/>
          <p:nvPr/>
        </p:nvGrpSpPr>
        <p:grpSpPr>
          <a:xfrm rot="0">
            <a:off x="687928" y="1847990"/>
            <a:ext cx="13333811" cy="7410310"/>
            <a:chOff x="0" y="0"/>
            <a:chExt cx="3511786" cy="1951687"/>
          </a:xfrm>
        </p:grpSpPr>
        <p:sp>
          <p:nvSpPr>
            <p:cNvPr name="Freeform 14" id="14"/>
            <p:cNvSpPr/>
            <p:nvPr/>
          </p:nvSpPr>
          <p:spPr>
            <a:xfrm flipH="false" flipV="false" rot="0">
              <a:off x="0" y="0"/>
              <a:ext cx="3511786" cy="1951687"/>
            </a:xfrm>
            <a:custGeom>
              <a:avLst/>
              <a:gdLst/>
              <a:ahLst/>
              <a:cxnLst/>
              <a:rect r="r" b="b" t="t" l="l"/>
              <a:pathLst>
                <a:path h="1951687" w="3511786">
                  <a:moveTo>
                    <a:pt x="0" y="0"/>
                  </a:moveTo>
                  <a:lnTo>
                    <a:pt x="3511786" y="0"/>
                  </a:lnTo>
                  <a:lnTo>
                    <a:pt x="3511786" y="1951687"/>
                  </a:lnTo>
                  <a:lnTo>
                    <a:pt x="0" y="1951687"/>
                  </a:lnTo>
                  <a:close/>
                </a:path>
              </a:pathLst>
            </a:custGeom>
            <a:solidFill>
              <a:srgbClr val="000000">
                <a:alpha val="0"/>
              </a:srgbClr>
            </a:solidFill>
            <a:ln w="38100" cap="sq">
              <a:solidFill>
                <a:srgbClr val="C0A2CF"/>
              </a:solidFill>
              <a:prstDash val="solid"/>
              <a:miter/>
            </a:ln>
          </p:spPr>
        </p:sp>
        <p:sp>
          <p:nvSpPr>
            <p:cNvPr name="TextBox 15" id="15"/>
            <p:cNvSpPr txBox="true"/>
            <p:nvPr/>
          </p:nvSpPr>
          <p:spPr>
            <a:xfrm>
              <a:off x="0" y="-28575"/>
              <a:ext cx="3511786" cy="1980262"/>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687928" y="1820719"/>
            <a:ext cx="13333811" cy="7437581"/>
            <a:chOff x="0" y="0"/>
            <a:chExt cx="3511786" cy="1958869"/>
          </a:xfrm>
        </p:grpSpPr>
        <p:sp>
          <p:nvSpPr>
            <p:cNvPr name="Freeform 17" id="17"/>
            <p:cNvSpPr/>
            <p:nvPr/>
          </p:nvSpPr>
          <p:spPr>
            <a:xfrm flipH="false" flipV="false" rot="0">
              <a:off x="0" y="0"/>
              <a:ext cx="3511786" cy="1958869"/>
            </a:xfrm>
            <a:custGeom>
              <a:avLst/>
              <a:gdLst/>
              <a:ahLst/>
              <a:cxnLst/>
              <a:rect r="r" b="b" t="t" l="l"/>
              <a:pathLst>
                <a:path h="1958869" w="3511786">
                  <a:moveTo>
                    <a:pt x="0" y="0"/>
                  </a:moveTo>
                  <a:lnTo>
                    <a:pt x="3511786" y="0"/>
                  </a:lnTo>
                  <a:lnTo>
                    <a:pt x="3511786" y="1958869"/>
                  </a:lnTo>
                  <a:lnTo>
                    <a:pt x="0" y="1958869"/>
                  </a:lnTo>
                  <a:close/>
                </a:path>
              </a:pathLst>
            </a:custGeom>
            <a:solidFill>
              <a:srgbClr val="000000">
                <a:alpha val="49804"/>
              </a:srgbClr>
            </a:solidFill>
            <a:ln w="38100" cap="sq">
              <a:solidFill>
                <a:srgbClr val="C0A2CF">
                  <a:alpha val="49804"/>
                </a:srgbClr>
              </a:solidFill>
              <a:prstDash val="solid"/>
              <a:miter/>
            </a:ln>
          </p:spPr>
        </p:sp>
        <p:sp>
          <p:nvSpPr>
            <p:cNvPr name="TextBox 18" id="18"/>
            <p:cNvSpPr txBox="true"/>
            <p:nvPr/>
          </p:nvSpPr>
          <p:spPr>
            <a:xfrm>
              <a:off x="0" y="-28575"/>
              <a:ext cx="3511786" cy="1987444"/>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028700" y="1918011"/>
            <a:ext cx="12276063" cy="7467966"/>
          </a:xfrm>
          <a:prstGeom prst="rect">
            <a:avLst/>
          </a:prstGeom>
        </p:spPr>
        <p:txBody>
          <a:bodyPr anchor="t" rtlCol="false" tIns="0" lIns="0" bIns="0" rIns="0">
            <a:spAutoFit/>
          </a:bodyPr>
          <a:lstStyle/>
          <a:p>
            <a:pPr algn="just">
              <a:lnSpc>
                <a:spcPts val="3590"/>
              </a:lnSpc>
            </a:pPr>
            <a:r>
              <a:rPr lang="en-US" sz="1795" b="true">
                <a:solidFill>
                  <a:srgbClr val="FFFFFF"/>
                </a:solidFill>
                <a:latin typeface="Libre Baskerville Bold"/>
                <a:ea typeface="Libre Baskerville Bold"/>
                <a:cs typeface="Libre Baskerville Bold"/>
                <a:sym typeface="Libre Baskerville Bold"/>
              </a:rPr>
              <a:t>Workflow : The User Interaction</a:t>
            </a:r>
            <a:r>
              <a:rPr lang="en-US" sz="1795">
                <a:solidFill>
                  <a:srgbClr val="FFFFFF"/>
                </a:solidFill>
                <a:latin typeface="Libre Baskerville"/>
                <a:ea typeface="Libre Baskerville"/>
                <a:cs typeface="Libre Baskerville"/>
                <a:sym typeface="Libre Baskerville"/>
              </a:rPr>
              <a:t> </a:t>
            </a:r>
          </a:p>
          <a:p>
            <a:pPr algn="just">
              <a:lnSpc>
                <a:spcPts val="2790"/>
              </a:lnSpc>
            </a:pPr>
            <a:r>
              <a:rPr lang="en-US" sz="1395">
                <a:solidFill>
                  <a:srgbClr val="FFFFFF"/>
                </a:solidFill>
                <a:latin typeface="Libre Baskerville"/>
                <a:ea typeface="Libre Baskerville"/>
                <a:cs typeface="Libre Baskerville"/>
                <a:sym typeface="Libre Baskerville"/>
              </a:rPr>
              <a:t>This is what a stakeholder experiences when they use the platform.</a:t>
            </a:r>
          </a:p>
          <a:p>
            <a:pPr algn="just" marL="301278" indent="-150639" lvl="1">
              <a:lnSpc>
                <a:spcPts val="2790"/>
              </a:lnSpc>
              <a:buFont typeface="Arial"/>
              <a:buChar char="•"/>
            </a:pPr>
            <a:r>
              <a:rPr lang="en-US" b="true" sz="1395">
                <a:solidFill>
                  <a:srgbClr val="FFFFFF"/>
                </a:solidFill>
                <a:latin typeface="Libre Baskerville Bold"/>
                <a:ea typeface="Libre Baskerville Bold"/>
                <a:cs typeface="Libre Baskerville Bold"/>
                <a:sym typeface="Libre Baskerville Bold"/>
              </a:rPr>
              <a:t>Secure L</a:t>
            </a:r>
            <a:r>
              <a:rPr lang="en-US" b="true" sz="1395">
                <a:solidFill>
                  <a:srgbClr val="FFFFFF"/>
                </a:solidFill>
                <a:latin typeface="Libre Baskerville Bold"/>
                <a:ea typeface="Libre Baskerville Bold"/>
                <a:cs typeface="Libre Baskerville Bold"/>
                <a:sym typeface="Libre Baskerville Bold"/>
              </a:rPr>
              <a:t>ogin</a:t>
            </a:r>
            <a:r>
              <a:rPr lang="en-US" sz="1395">
                <a:solidFill>
                  <a:srgbClr val="FFFFFF"/>
                </a:solidFill>
                <a:latin typeface="Libre Baskerville"/>
                <a:ea typeface="Libre Baskerville"/>
                <a:cs typeface="Libre Baskerville"/>
                <a:sym typeface="Libre Baskerville"/>
              </a:rPr>
              <a:t>: A user navigates to the InsightHub portal and enters their credentials. The React frontend sends this information to the Express server.</a:t>
            </a:r>
          </a:p>
          <a:p>
            <a:pPr algn="just" marL="301278" indent="-150639" lvl="1">
              <a:lnSpc>
                <a:spcPts val="2790"/>
              </a:lnSpc>
              <a:buFont typeface="Arial"/>
              <a:buChar char="•"/>
            </a:pPr>
            <a:r>
              <a:rPr lang="en-US" b="true" sz="1395">
                <a:solidFill>
                  <a:srgbClr val="FFFFFF"/>
                </a:solidFill>
                <a:latin typeface="Libre Baskerville Bold"/>
                <a:ea typeface="Libre Baskerville Bold"/>
                <a:cs typeface="Libre Baskerville Bold"/>
                <a:sym typeface="Libre Baskerville Bold"/>
              </a:rPr>
              <a:t>Authent</a:t>
            </a:r>
            <a:r>
              <a:rPr lang="en-US" b="true" sz="1395">
                <a:solidFill>
                  <a:srgbClr val="FFFFFF"/>
                </a:solidFill>
                <a:latin typeface="Libre Baskerville Bold"/>
                <a:ea typeface="Libre Baskerville Bold"/>
                <a:cs typeface="Libre Baskerville Bold"/>
                <a:sym typeface="Libre Baskerville Bold"/>
              </a:rPr>
              <a:t>ication &amp; Authorization</a:t>
            </a:r>
            <a:r>
              <a:rPr lang="en-US" sz="1395">
                <a:solidFill>
                  <a:srgbClr val="FFFFFF"/>
                </a:solidFill>
                <a:latin typeface="Libre Baskerville"/>
                <a:ea typeface="Libre Baskerville"/>
                <a:cs typeface="Libre Baskerville"/>
                <a:sym typeface="Libre Baskerville"/>
              </a:rPr>
              <a:t>: The server verifies the user's credentials against the MongoDB user collection. Upon success, it generates a secure JSON Web Token (JWT) containing the user's ID and role (e.g., 'Executive', 'Manager'). This token is sent back to the browser.</a:t>
            </a:r>
          </a:p>
          <a:p>
            <a:pPr algn="just" marL="301278" indent="-150639" lvl="1">
              <a:lnSpc>
                <a:spcPts val="2790"/>
              </a:lnSpc>
              <a:buFont typeface="Arial"/>
              <a:buChar char="•"/>
            </a:pPr>
            <a:r>
              <a:rPr lang="en-US" b="true" sz="1395">
                <a:solidFill>
                  <a:srgbClr val="FFFFFF"/>
                </a:solidFill>
                <a:latin typeface="Libre Baskerville Bold"/>
                <a:ea typeface="Libre Baskerville Bold"/>
                <a:cs typeface="Libre Baskerville Bold"/>
                <a:sym typeface="Libre Baskerville Bold"/>
              </a:rPr>
              <a:t>Role-Based Dashboard Rendering</a:t>
            </a:r>
            <a:r>
              <a:rPr lang="en-US" sz="1395">
                <a:solidFill>
                  <a:srgbClr val="FFFFFF"/>
                </a:solidFill>
                <a:latin typeface="Libre Baskerville"/>
                <a:ea typeface="Libre Baskerville"/>
                <a:cs typeface="Libre Baskerville"/>
                <a:sym typeface="Libre Baskerville"/>
              </a:rPr>
              <a:t>: The user is redirected to their dashboard. The React application makes an initial request to the server for data, sending the JWT along for authorization. The server validates the JWT, checks the user's role, and fetches only the specific data that the role is permitted to see from MongoDB.</a:t>
            </a:r>
          </a:p>
          <a:p>
            <a:pPr algn="just" marL="301278" indent="-150639" lvl="1">
              <a:lnSpc>
                <a:spcPts val="2790"/>
              </a:lnSpc>
              <a:buFont typeface="Arial"/>
              <a:buChar char="•"/>
            </a:pPr>
            <a:r>
              <a:rPr lang="en-US" b="true" sz="1395">
                <a:solidFill>
                  <a:srgbClr val="FFFFFF"/>
                </a:solidFill>
                <a:latin typeface="Libre Baskerville Bold"/>
                <a:ea typeface="Libre Baskerville Bold"/>
                <a:cs typeface="Libre Baskerville Bold"/>
                <a:sym typeface="Libre Baskerville Bold"/>
              </a:rPr>
              <a:t>Establishing Live Connection</a:t>
            </a:r>
            <a:r>
              <a:rPr lang="en-US" sz="1395">
                <a:solidFill>
                  <a:srgbClr val="FFFFFF"/>
                </a:solidFill>
                <a:latin typeface="Libre Baskerville"/>
                <a:ea typeface="Libre Baskerville"/>
                <a:cs typeface="Libre Baskerville"/>
                <a:sym typeface="Libre Baskerville"/>
              </a:rPr>
              <a:t>: As the dashboard loads, the React client establishes a persistent connection with the Socket.IO server and begins "listening" for the "data-updated" event.</a:t>
            </a:r>
          </a:p>
          <a:p>
            <a:pPr algn="just" marL="301278" indent="-150639" lvl="1">
              <a:lnSpc>
                <a:spcPts val="2790"/>
              </a:lnSpc>
              <a:buFont typeface="Arial"/>
              <a:buChar char="•"/>
            </a:pPr>
            <a:r>
              <a:rPr lang="en-US" b="true" sz="1395">
                <a:solidFill>
                  <a:srgbClr val="FFFFFF"/>
                </a:solidFill>
                <a:latin typeface="Libre Baskerville Bold"/>
                <a:ea typeface="Libre Baskerville Bold"/>
                <a:cs typeface="Libre Baskerville Bold"/>
                <a:sym typeface="Libre Baskerville Bold"/>
              </a:rPr>
              <a:t>Inter</a:t>
            </a:r>
            <a:r>
              <a:rPr lang="en-US" b="true" sz="1395">
                <a:solidFill>
                  <a:srgbClr val="FFFFFF"/>
                </a:solidFill>
                <a:latin typeface="Libre Baskerville Bold"/>
                <a:ea typeface="Libre Baskerville Bold"/>
                <a:cs typeface="Libre Baskerville Bold"/>
                <a:sym typeface="Libre Baskerville Bold"/>
              </a:rPr>
              <a:t>active Exploration</a:t>
            </a:r>
            <a:r>
              <a:rPr lang="en-US" sz="1395">
                <a:solidFill>
                  <a:srgbClr val="FFFFFF"/>
                </a:solidFill>
                <a:latin typeface="Libre Baskerville"/>
                <a:ea typeface="Libre Baskerville"/>
                <a:cs typeface="Libre Baskerville"/>
                <a:sym typeface="Libre Baskerville"/>
              </a:rPr>
              <a:t>: The user views their personalized dashboard with interactive charts and KPIs. They can use filters (e.g., date range, campaign) to explore data. Each filter change triggers a new API request to get a specific slice of data from the server.</a:t>
            </a:r>
          </a:p>
          <a:p>
            <a:pPr algn="just" marL="301278" indent="-150639" lvl="1">
              <a:lnSpc>
                <a:spcPts val="2790"/>
              </a:lnSpc>
              <a:buFont typeface="Arial"/>
              <a:buChar char="•"/>
            </a:pPr>
            <a:r>
              <a:rPr lang="en-US" b="true" sz="1395">
                <a:solidFill>
                  <a:srgbClr val="FFFFFF"/>
                </a:solidFill>
                <a:latin typeface="Libre Baskerville Bold"/>
                <a:ea typeface="Libre Baskerville Bold"/>
                <a:cs typeface="Libre Baskerville Bold"/>
                <a:sym typeface="Libre Baskerville Bold"/>
              </a:rPr>
              <a:t>Receiving Live Updates</a:t>
            </a:r>
            <a:r>
              <a:rPr lang="en-US" sz="1395">
                <a:solidFill>
                  <a:srgbClr val="FFFFFF"/>
                </a:solidFill>
                <a:latin typeface="Libre Baskerville"/>
                <a:ea typeface="Libre Baskerville"/>
                <a:cs typeface="Libre Baskerville"/>
                <a:sym typeface="Libre Baskerville"/>
              </a:rPr>
              <a:t>: While the user is viewing the dashboard, the backend pipeline (Workflow 1) might complete its hourly run. The serve</a:t>
            </a:r>
            <a:r>
              <a:rPr lang="en-US" sz="1395">
                <a:solidFill>
                  <a:srgbClr val="FFFFFF"/>
                </a:solidFill>
                <a:latin typeface="Libre Baskerville"/>
                <a:ea typeface="Libre Baskerville"/>
                <a:cs typeface="Libre Baskerville"/>
                <a:sym typeface="Libre Baskerville"/>
              </a:rPr>
              <a:t>r </a:t>
            </a:r>
            <a:r>
              <a:rPr lang="en-US" sz="1395">
                <a:solidFill>
                  <a:srgbClr val="FFFFFF"/>
                </a:solidFill>
                <a:latin typeface="Libre Baskerville"/>
                <a:ea typeface="Libre Baskerville"/>
                <a:cs typeface="Libre Baskerville"/>
                <a:sym typeface="Libre Baskerville"/>
              </a:rPr>
              <a:t>emits the "data-updated" event. The user's dashboard, listening for this signal, receives it instantly. This triggers an automatic re-fetch of the data from the server, and the charts and numbers update on the screen in real-time, without requiring a page refresh.</a:t>
            </a:r>
          </a:p>
          <a:p>
            <a:pPr algn="just" marL="301278" indent="-150639" lvl="1">
              <a:lnSpc>
                <a:spcPts val="2790"/>
              </a:lnSpc>
              <a:buFont typeface="Arial"/>
              <a:buChar char="•"/>
            </a:pPr>
            <a:r>
              <a:rPr lang="en-US" sz="1395">
                <a:solidFill>
                  <a:srgbClr val="FFFFFF"/>
                </a:solidFill>
                <a:latin typeface="Libre Baskerville"/>
                <a:ea typeface="Libre Baskerville"/>
                <a:cs typeface="Libre Baskerville"/>
                <a:sym typeface="Libre Baskerville"/>
              </a:rPr>
              <a:t>O</a:t>
            </a:r>
            <a:r>
              <a:rPr lang="en-US" b="true" sz="1395">
                <a:solidFill>
                  <a:srgbClr val="FFFFFF"/>
                </a:solidFill>
                <a:latin typeface="Libre Baskerville Bold"/>
                <a:ea typeface="Libre Baskerville Bold"/>
                <a:cs typeface="Libre Baskerville Bold"/>
                <a:sym typeface="Libre Baskerville Bold"/>
              </a:rPr>
              <a:t>n-Demand Reporting</a:t>
            </a:r>
            <a:r>
              <a:rPr lang="en-US" sz="1395">
                <a:solidFill>
                  <a:srgbClr val="FFFFFF"/>
                </a:solidFill>
                <a:latin typeface="Libre Baskerville"/>
                <a:ea typeface="Libre Baskerville"/>
                <a:cs typeface="Libre Baskerville"/>
                <a:sym typeface="Libre Baskerville"/>
              </a:rPr>
              <a:t>: If a user needs a static copy, they can click a "Download as PDF" button. This action sends a request to the server, which generates a PDF of the user's current dashboard view and sends it back for download.</a:t>
            </a:r>
          </a:p>
          <a:p>
            <a:pPr algn="just">
              <a:lnSpc>
                <a:spcPts val="2790"/>
              </a:lnSpc>
            </a:pPr>
          </a:p>
        </p:txBody>
      </p:sp>
      <p:sp>
        <p:nvSpPr>
          <p:cNvPr name="Freeform 20" id="20"/>
          <p:cNvSpPr/>
          <p:nvPr/>
        </p:nvSpPr>
        <p:spPr>
          <a:xfrm flipH="false" flipV="false" rot="0">
            <a:off x="14247920" y="1847990"/>
            <a:ext cx="3295510" cy="3295510"/>
          </a:xfrm>
          <a:custGeom>
            <a:avLst/>
            <a:gdLst/>
            <a:ahLst/>
            <a:cxnLst/>
            <a:rect r="r" b="b" t="t" l="l"/>
            <a:pathLst>
              <a:path h="3295510" w="3295510">
                <a:moveTo>
                  <a:pt x="0" y="0"/>
                </a:moveTo>
                <a:lnTo>
                  <a:pt x="3295510" y="0"/>
                </a:lnTo>
                <a:lnTo>
                  <a:pt x="3295510" y="3295510"/>
                </a:lnTo>
                <a:lnTo>
                  <a:pt x="0" y="3295510"/>
                </a:lnTo>
                <a:lnTo>
                  <a:pt x="0" y="0"/>
                </a:lnTo>
                <a:close/>
              </a:path>
            </a:pathLst>
          </a:custGeom>
          <a:blipFill>
            <a:blip r:embed="rId5"/>
            <a:stretch>
              <a:fillRect l="0" t="0" r="0" b="0"/>
            </a:stretch>
          </a:blipFill>
        </p:spPr>
      </p:sp>
      <p:sp>
        <p:nvSpPr>
          <p:cNvPr name="Freeform 21" id="21"/>
          <p:cNvSpPr/>
          <p:nvPr/>
        </p:nvSpPr>
        <p:spPr>
          <a:xfrm flipH="false" flipV="false" rot="0">
            <a:off x="14247920" y="5582161"/>
            <a:ext cx="3295510" cy="3295510"/>
          </a:xfrm>
          <a:custGeom>
            <a:avLst/>
            <a:gdLst/>
            <a:ahLst/>
            <a:cxnLst/>
            <a:rect r="r" b="b" t="t" l="l"/>
            <a:pathLst>
              <a:path h="3295510" w="3295510">
                <a:moveTo>
                  <a:pt x="0" y="0"/>
                </a:moveTo>
                <a:lnTo>
                  <a:pt x="3295510" y="0"/>
                </a:lnTo>
                <a:lnTo>
                  <a:pt x="3295510" y="3295510"/>
                </a:lnTo>
                <a:lnTo>
                  <a:pt x="0" y="3295510"/>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7A4C7E">
                <a:alpha val="100000"/>
              </a:srgbClr>
            </a:gs>
            <a:gs pos="100000">
              <a:srgbClr val="0D0235">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371600" y="-354435"/>
            <a:ext cx="15544800" cy="3143249"/>
            <a:chOff x="0" y="0"/>
            <a:chExt cx="20726400" cy="4190999"/>
          </a:xfrm>
        </p:grpSpPr>
        <p:sp>
          <p:nvSpPr>
            <p:cNvPr name="Freeform 3" id="3"/>
            <p:cNvSpPr/>
            <p:nvPr/>
          </p:nvSpPr>
          <p:spPr>
            <a:xfrm flipH="false" flipV="false" rot="0">
              <a:off x="0" y="0"/>
              <a:ext cx="20726400" cy="4190999"/>
            </a:xfrm>
            <a:custGeom>
              <a:avLst/>
              <a:gdLst/>
              <a:ahLst/>
              <a:cxnLst/>
              <a:rect r="r" b="b" t="t" l="l"/>
              <a:pathLst>
                <a:path h="4190999" w="20726400">
                  <a:moveTo>
                    <a:pt x="0" y="0"/>
                  </a:moveTo>
                  <a:lnTo>
                    <a:pt x="20726400" y="0"/>
                  </a:lnTo>
                  <a:lnTo>
                    <a:pt x="20726400" y="4190999"/>
                  </a:lnTo>
                  <a:lnTo>
                    <a:pt x="0" y="4190999"/>
                  </a:lnTo>
                  <a:close/>
                </a:path>
              </a:pathLst>
            </a:custGeom>
            <a:solidFill>
              <a:srgbClr val="000000">
                <a:alpha val="0"/>
              </a:srgbClr>
            </a:solidFill>
          </p:spPr>
        </p:sp>
        <p:sp>
          <p:nvSpPr>
            <p:cNvPr name="TextBox 4" id="4"/>
            <p:cNvSpPr txBox="true"/>
            <p:nvPr/>
          </p:nvSpPr>
          <p:spPr>
            <a:xfrm>
              <a:off x="0" y="-19050"/>
              <a:ext cx="20726400" cy="4210049"/>
            </a:xfrm>
            <a:prstGeom prst="rect">
              <a:avLst/>
            </a:prstGeom>
          </p:spPr>
          <p:txBody>
            <a:bodyPr anchor="ctr" rtlCol="false" tIns="0" lIns="0" bIns="0" rIns="0"/>
            <a:lstStyle/>
            <a:p>
              <a:pPr algn="ctr">
                <a:lnSpc>
                  <a:spcPts val="7200"/>
                </a:lnSpc>
              </a:pPr>
              <a:r>
                <a:rPr lang="en-US" sz="6000" b="true">
                  <a:solidFill>
                    <a:srgbClr val="FFFFFF"/>
                  </a:solidFill>
                  <a:latin typeface="Garamond Bold"/>
                  <a:ea typeface="Garamond Bold"/>
                  <a:cs typeface="Garamond Bold"/>
                  <a:sym typeface="Garamond Bold"/>
                </a:rPr>
                <a:t>FEASIBILITY AND VIABILITY</a:t>
              </a:r>
            </a:p>
          </p:txBody>
        </p:sp>
      </p:grpSp>
      <p:grpSp>
        <p:nvGrpSpPr>
          <p:cNvPr name="Group 5" id="5"/>
          <p:cNvGrpSpPr/>
          <p:nvPr/>
        </p:nvGrpSpPr>
        <p:grpSpPr>
          <a:xfrm rot="0">
            <a:off x="687928" y="390103"/>
            <a:ext cx="933831" cy="1277208"/>
            <a:chOff x="0" y="0"/>
            <a:chExt cx="1245108" cy="1702943"/>
          </a:xfrm>
        </p:grpSpPr>
        <p:sp>
          <p:nvSpPr>
            <p:cNvPr name="Freeform 6" id="6"/>
            <p:cNvSpPr/>
            <p:nvPr/>
          </p:nvSpPr>
          <p:spPr>
            <a:xfrm flipH="false" flipV="false" rot="0">
              <a:off x="0" y="0"/>
              <a:ext cx="1245108" cy="1702943"/>
            </a:xfrm>
            <a:custGeom>
              <a:avLst/>
              <a:gdLst/>
              <a:ahLst/>
              <a:cxnLst/>
              <a:rect r="r" b="b" t="t" l="l"/>
              <a:pathLst>
                <a:path h="1702943" w="1245108">
                  <a:moveTo>
                    <a:pt x="0" y="0"/>
                  </a:moveTo>
                  <a:lnTo>
                    <a:pt x="1245108" y="0"/>
                  </a:lnTo>
                  <a:lnTo>
                    <a:pt x="1245108" y="1702943"/>
                  </a:lnTo>
                  <a:lnTo>
                    <a:pt x="0" y="1702943"/>
                  </a:lnTo>
                  <a:lnTo>
                    <a:pt x="0" y="0"/>
                  </a:lnTo>
                  <a:close/>
                </a:path>
              </a:pathLst>
            </a:custGeom>
            <a:blipFill>
              <a:blip r:embed="rId2"/>
              <a:stretch>
                <a:fillRect l="-38" t="0" r="-38" b="0"/>
              </a:stretch>
            </a:blipFill>
          </p:spPr>
        </p:sp>
      </p:grpSp>
      <p:grpSp>
        <p:nvGrpSpPr>
          <p:cNvPr name="Group 7" id="7"/>
          <p:cNvGrpSpPr/>
          <p:nvPr/>
        </p:nvGrpSpPr>
        <p:grpSpPr>
          <a:xfrm rot="0">
            <a:off x="-3986591" y="6993255"/>
            <a:ext cx="9149906" cy="6088856"/>
            <a:chOff x="0" y="0"/>
            <a:chExt cx="12199874" cy="8118475"/>
          </a:xfrm>
        </p:grpSpPr>
        <p:sp>
          <p:nvSpPr>
            <p:cNvPr name="Freeform 8" id="8"/>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3">
                <a:alphaModFix amt="46000"/>
              </a:blip>
              <a:stretch>
                <a:fillRect l="0" t="0" r="0" b="0"/>
              </a:stretch>
            </a:blipFill>
          </p:spPr>
        </p:sp>
      </p:grpSp>
      <p:grpSp>
        <p:nvGrpSpPr>
          <p:cNvPr name="Group 9" id="9"/>
          <p:cNvGrpSpPr/>
          <p:nvPr/>
        </p:nvGrpSpPr>
        <p:grpSpPr>
          <a:xfrm rot="0">
            <a:off x="15895675" y="390103"/>
            <a:ext cx="2392299" cy="1277208"/>
            <a:chOff x="0" y="0"/>
            <a:chExt cx="3189732" cy="1702943"/>
          </a:xfrm>
        </p:grpSpPr>
        <p:sp>
          <p:nvSpPr>
            <p:cNvPr name="Freeform 10" id="10"/>
            <p:cNvSpPr/>
            <p:nvPr/>
          </p:nvSpPr>
          <p:spPr>
            <a:xfrm flipH="false" flipV="false" rot="0">
              <a:off x="0" y="0"/>
              <a:ext cx="3189732" cy="1702943"/>
            </a:xfrm>
            <a:custGeom>
              <a:avLst/>
              <a:gdLst/>
              <a:ahLst/>
              <a:cxnLst/>
              <a:rect r="r" b="b" t="t" l="l"/>
              <a:pathLst>
                <a:path h="1702943" w="3189732">
                  <a:moveTo>
                    <a:pt x="0" y="0"/>
                  </a:moveTo>
                  <a:lnTo>
                    <a:pt x="3189732" y="0"/>
                  </a:lnTo>
                  <a:lnTo>
                    <a:pt x="3189732" y="1702943"/>
                  </a:lnTo>
                  <a:lnTo>
                    <a:pt x="0" y="1702943"/>
                  </a:lnTo>
                  <a:lnTo>
                    <a:pt x="0" y="0"/>
                  </a:lnTo>
                  <a:close/>
                </a:path>
              </a:pathLst>
            </a:custGeom>
            <a:blipFill>
              <a:blip r:embed="rId4"/>
              <a:stretch>
                <a:fillRect l="0" t="-61601" r="0" b="-61601"/>
              </a:stretch>
            </a:blipFill>
          </p:spPr>
        </p:sp>
      </p:grpSp>
      <p:grpSp>
        <p:nvGrpSpPr>
          <p:cNvPr name="Group 11" id="11"/>
          <p:cNvGrpSpPr/>
          <p:nvPr/>
        </p:nvGrpSpPr>
        <p:grpSpPr>
          <a:xfrm rot="0">
            <a:off x="10689142" y="2788815"/>
            <a:ext cx="9149906" cy="6088856"/>
            <a:chOff x="0" y="0"/>
            <a:chExt cx="12199874" cy="8118475"/>
          </a:xfrm>
        </p:grpSpPr>
        <p:sp>
          <p:nvSpPr>
            <p:cNvPr name="Freeform 12" id="12"/>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3">
                <a:alphaModFix amt="46000"/>
              </a:blip>
              <a:stretch>
                <a:fillRect l="0" t="0" r="0" b="0"/>
              </a:stretch>
            </a:blipFill>
          </p:spPr>
        </p:sp>
      </p:grpSp>
      <p:grpSp>
        <p:nvGrpSpPr>
          <p:cNvPr name="Group 13" id="13"/>
          <p:cNvGrpSpPr/>
          <p:nvPr/>
        </p:nvGrpSpPr>
        <p:grpSpPr>
          <a:xfrm rot="0">
            <a:off x="499826" y="2114453"/>
            <a:ext cx="10641812" cy="7143847"/>
            <a:chOff x="0" y="0"/>
            <a:chExt cx="2802782" cy="1881507"/>
          </a:xfrm>
        </p:grpSpPr>
        <p:sp>
          <p:nvSpPr>
            <p:cNvPr name="Freeform 14" id="14"/>
            <p:cNvSpPr/>
            <p:nvPr/>
          </p:nvSpPr>
          <p:spPr>
            <a:xfrm flipH="false" flipV="false" rot="0">
              <a:off x="0" y="0"/>
              <a:ext cx="2802782" cy="1881507"/>
            </a:xfrm>
            <a:custGeom>
              <a:avLst/>
              <a:gdLst/>
              <a:ahLst/>
              <a:cxnLst/>
              <a:rect r="r" b="b" t="t" l="l"/>
              <a:pathLst>
                <a:path h="1881507" w="2802782">
                  <a:moveTo>
                    <a:pt x="0" y="0"/>
                  </a:moveTo>
                  <a:lnTo>
                    <a:pt x="2802782" y="0"/>
                  </a:lnTo>
                  <a:lnTo>
                    <a:pt x="2802782" y="1881507"/>
                  </a:lnTo>
                  <a:lnTo>
                    <a:pt x="0" y="1881507"/>
                  </a:lnTo>
                  <a:close/>
                </a:path>
              </a:pathLst>
            </a:custGeom>
            <a:solidFill>
              <a:srgbClr val="000000">
                <a:alpha val="49804"/>
              </a:srgbClr>
            </a:solidFill>
            <a:ln w="38100" cap="sq">
              <a:solidFill>
                <a:srgbClr val="C0A2CF">
                  <a:alpha val="49804"/>
                </a:srgbClr>
              </a:solidFill>
              <a:prstDash val="solid"/>
              <a:miter/>
            </a:ln>
          </p:spPr>
        </p:sp>
        <p:sp>
          <p:nvSpPr>
            <p:cNvPr name="TextBox 15" id="15"/>
            <p:cNvSpPr txBox="true"/>
            <p:nvPr/>
          </p:nvSpPr>
          <p:spPr>
            <a:xfrm>
              <a:off x="0" y="-28575"/>
              <a:ext cx="2802782" cy="1910082"/>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588362" y="2449857"/>
            <a:ext cx="10236768" cy="6427814"/>
          </a:xfrm>
          <a:prstGeom prst="rect">
            <a:avLst/>
          </a:prstGeom>
        </p:spPr>
        <p:txBody>
          <a:bodyPr anchor="t" rtlCol="false" tIns="0" lIns="0" bIns="0" rIns="0">
            <a:spAutoFit/>
          </a:bodyPr>
          <a:lstStyle/>
          <a:p>
            <a:pPr algn="just" marL="387635" indent="-193818" lvl="1">
              <a:lnSpc>
                <a:spcPts val="4488"/>
              </a:lnSpc>
              <a:buFont typeface="Arial"/>
              <a:buChar char="•"/>
            </a:pPr>
            <a:r>
              <a:rPr lang="en-US" b="true" sz="1795">
                <a:solidFill>
                  <a:srgbClr val="FFFFFF"/>
                </a:solidFill>
                <a:latin typeface="Libre Baskerville Bold"/>
                <a:ea typeface="Libre Baskerville Bold"/>
                <a:cs typeface="Libre Baskerville Bold"/>
                <a:sym typeface="Libre Baskerville Bold"/>
              </a:rPr>
              <a:t>Feasibility Analysis :</a:t>
            </a:r>
          </a:p>
          <a:p>
            <a:pPr algn="just" marL="301278" indent="-150639" lvl="1">
              <a:lnSpc>
                <a:spcPts val="3488"/>
              </a:lnSpc>
              <a:buFont typeface="Arial"/>
              <a:buChar char="•"/>
            </a:pPr>
            <a:r>
              <a:rPr lang="en-US" sz="1395">
                <a:solidFill>
                  <a:srgbClr val="FFFFFF"/>
                </a:solidFill>
                <a:latin typeface="Libre Baskerville"/>
                <a:ea typeface="Libre Baskerville"/>
                <a:cs typeface="Libre Baskerville"/>
                <a:sym typeface="Libre Baskerville"/>
              </a:rPr>
              <a:t>The project is </a:t>
            </a:r>
            <a:r>
              <a:rPr lang="en-US" sz="1395">
                <a:solidFill>
                  <a:srgbClr val="FFFFFF"/>
                </a:solidFill>
                <a:latin typeface="Libre Baskerville"/>
                <a:ea typeface="Libre Baskerville"/>
                <a:cs typeface="Libre Baskerville"/>
                <a:sym typeface="Libre Baskerville"/>
              </a:rPr>
              <a:t>highly feasible within a 24-hour timeframe because the MERN sta</a:t>
            </a:r>
            <a:r>
              <a:rPr lang="en-US" sz="1395">
                <a:solidFill>
                  <a:srgbClr val="FFFFFF"/>
                </a:solidFill>
                <a:latin typeface="Libre Baskerville"/>
                <a:ea typeface="Libre Baskerville"/>
                <a:cs typeface="Libre Baskerville"/>
                <a:sym typeface="Libre Baskerville"/>
              </a:rPr>
              <a:t>ck </a:t>
            </a:r>
            <a:r>
              <a:rPr lang="en-US" sz="1395">
                <a:solidFill>
                  <a:srgbClr val="FFFFFF"/>
                </a:solidFill>
                <a:latin typeface="Libre Baskerville"/>
                <a:ea typeface="Libre Baskerville"/>
                <a:cs typeface="Libre Baskerville"/>
                <a:sym typeface="Libre Baskerville"/>
              </a:rPr>
              <a:t>is designed for rapid prototyping. Using JavaScript across the entire application reduces context-switching and speeds up developm</a:t>
            </a:r>
            <a:r>
              <a:rPr lang="en-US" sz="1395">
                <a:solidFill>
                  <a:srgbClr val="FFFFFF"/>
                </a:solidFill>
                <a:latin typeface="Libre Baskerville"/>
                <a:ea typeface="Libre Baskerville"/>
                <a:cs typeface="Libre Baskerville"/>
                <a:sym typeface="Libre Baskerville"/>
              </a:rPr>
              <a:t>ent.</a:t>
            </a:r>
            <a:r>
              <a:rPr lang="en-US" sz="1395">
                <a:solidFill>
                  <a:srgbClr val="FFFFFF"/>
                </a:solidFill>
                <a:latin typeface="Libre Baskerville"/>
                <a:ea typeface="Libre Baskerville"/>
                <a:cs typeface="Libre Baskerville"/>
                <a:sym typeface="Libre Baskerville"/>
              </a:rPr>
              <a:t> Furthermore, by leveraging cloud services like MongoDB Atlas for the database and Vercel for deployment, we offload complex infrastructure management and can focus entirely on building our core features.</a:t>
            </a:r>
          </a:p>
          <a:p>
            <a:pPr algn="just" marL="387635" indent="-193818" lvl="1">
              <a:lnSpc>
                <a:spcPts val="4488"/>
              </a:lnSpc>
              <a:buFont typeface="Arial"/>
              <a:buChar char="•"/>
            </a:pPr>
            <a:r>
              <a:rPr lang="en-US" b="true" sz="1795">
                <a:solidFill>
                  <a:srgbClr val="FFFFFF"/>
                </a:solidFill>
                <a:latin typeface="Libre Baskerville Bold"/>
                <a:ea typeface="Libre Baskerville Bold"/>
                <a:cs typeface="Libre Baskerville Bold"/>
                <a:sym typeface="Libre Baskerville Bold"/>
              </a:rPr>
              <a:t>P</a:t>
            </a:r>
            <a:r>
              <a:rPr lang="en-US" b="true" sz="1795">
                <a:solidFill>
                  <a:srgbClr val="FFFFFF"/>
                </a:solidFill>
                <a:latin typeface="Libre Baskerville Bold"/>
                <a:ea typeface="Libre Baskerville Bold"/>
                <a:cs typeface="Libre Baskerville Bold"/>
                <a:sym typeface="Libre Baskerville Bold"/>
              </a:rPr>
              <a:t>otential Challenges and Risks</a:t>
            </a:r>
          </a:p>
          <a:p>
            <a:pPr algn="just" marL="301278" indent="-150639" lvl="1">
              <a:lnSpc>
                <a:spcPts val="3488"/>
              </a:lnSpc>
              <a:buFont typeface="Arial"/>
              <a:buChar char="•"/>
            </a:pPr>
            <a:r>
              <a:rPr lang="en-US" sz="1395">
                <a:solidFill>
                  <a:srgbClr val="FFFFFF"/>
                </a:solidFill>
                <a:latin typeface="Libre Baskerville"/>
                <a:ea typeface="Libre Baskerville"/>
                <a:cs typeface="Libre Baskerville"/>
                <a:sym typeface="Libre Baskerville"/>
              </a:rPr>
              <a:t>API Integration: Securing developer keys and understanding the specific data structures and rate limits of external ad platform APIs under a tight deadline can be a significant bottleneck.</a:t>
            </a:r>
          </a:p>
          <a:p>
            <a:pPr algn="just" marL="301278" indent="-150639" lvl="1">
              <a:lnSpc>
                <a:spcPts val="3488"/>
              </a:lnSpc>
              <a:buFont typeface="Arial"/>
              <a:buChar char="•"/>
            </a:pPr>
            <a:r>
              <a:rPr lang="en-US" sz="1395">
                <a:solidFill>
                  <a:srgbClr val="FFFFFF"/>
                </a:solidFill>
                <a:latin typeface="Libre Baskerville"/>
                <a:ea typeface="Libre Baskerville"/>
                <a:cs typeface="Libre Baskerville"/>
                <a:sym typeface="Libre Baskerville"/>
              </a:rPr>
              <a:t>Time Constraint vs. Scope: The primary challenge is balancing a functional Minimum Viable Product (MVP) with our ambitious "wow-factor" features like real-time Socket.IO updates and AI alerts.</a:t>
            </a:r>
          </a:p>
          <a:p>
            <a:pPr algn="just" marL="301278" indent="-150639" lvl="1">
              <a:lnSpc>
                <a:spcPts val="3488"/>
              </a:lnSpc>
              <a:buFont typeface="Arial"/>
              <a:buChar char="•"/>
            </a:pPr>
            <a:r>
              <a:rPr lang="en-US" sz="1395">
                <a:solidFill>
                  <a:srgbClr val="FFFFFF"/>
                </a:solidFill>
                <a:latin typeface="Libre Baskerville"/>
                <a:ea typeface="Libre Baskerville"/>
                <a:cs typeface="Libre Baskerville"/>
                <a:sym typeface="Libre Baskerville"/>
              </a:rPr>
              <a:t>Da</a:t>
            </a:r>
            <a:r>
              <a:rPr lang="en-US" sz="1395">
                <a:solidFill>
                  <a:srgbClr val="FFFFFF"/>
                </a:solidFill>
                <a:latin typeface="Libre Baskerville"/>
                <a:ea typeface="Libre Baskerville"/>
                <a:cs typeface="Libre Baskerville"/>
                <a:sym typeface="Libre Baskerville"/>
              </a:rPr>
              <a:t>t</a:t>
            </a:r>
            <a:r>
              <a:rPr lang="en-US" sz="1395">
                <a:solidFill>
                  <a:srgbClr val="FFFFFF"/>
                </a:solidFill>
                <a:latin typeface="Libre Baskerville"/>
                <a:ea typeface="Libre Baskerville"/>
                <a:cs typeface="Libre Baskerville"/>
                <a:sym typeface="Libre Baskerville"/>
              </a:rPr>
              <a:t>a Normalization: Data from different sources often has varied formats. The task of transforming this data into a single, consistent structure for our database is a non-trivial effort that can consume valuable time</a:t>
            </a:r>
          </a:p>
          <a:p>
            <a:pPr algn="just">
              <a:lnSpc>
                <a:spcPts val="4488"/>
              </a:lnSpc>
            </a:pPr>
          </a:p>
        </p:txBody>
      </p:sp>
      <p:grpSp>
        <p:nvGrpSpPr>
          <p:cNvPr name="Group 17" id="17"/>
          <p:cNvGrpSpPr/>
          <p:nvPr/>
        </p:nvGrpSpPr>
        <p:grpSpPr>
          <a:xfrm rot="0">
            <a:off x="11370787" y="2114453"/>
            <a:ext cx="6688999" cy="7143847"/>
            <a:chOff x="0" y="0"/>
            <a:chExt cx="1761712" cy="1881507"/>
          </a:xfrm>
        </p:grpSpPr>
        <p:sp>
          <p:nvSpPr>
            <p:cNvPr name="Freeform 18" id="18"/>
            <p:cNvSpPr/>
            <p:nvPr/>
          </p:nvSpPr>
          <p:spPr>
            <a:xfrm flipH="false" flipV="false" rot="0">
              <a:off x="0" y="0"/>
              <a:ext cx="1761712" cy="1881507"/>
            </a:xfrm>
            <a:custGeom>
              <a:avLst/>
              <a:gdLst/>
              <a:ahLst/>
              <a:cxnLst/>
              <a:rect r="r" b="b" t="t" l="l"/>
              <a:pathLst>
                <a:path h="1881507" w="1761712">
                  <a:moveTo>
                    <a:pt x="0" y="0"/>
                  </a:moveTo>
                  <a:lnTo>
                    <a:pt x="1761712" y="0"/>
                  </a:lnTo>
                  <a:lnTo>
                    <a:pt x="1761712" y="1881507"/>
                  </a:lnTo>
                  <a:lnTo>
                    <a:pt x="0" y="1881507"/>
                  </a:lnTo>
                  <a:close/>
                </a:path>
              </a:pathLst>
            </a:custGeom>
            <a:solidFill>
              <a:srgbClr val="000000">
                <a:alpha val="49804"/>
              </a:srgbClr>
            </a:solidFill>
            <a:ln w="38100" cap="sq">
              <a:solidFill>
                <a:srgbClr val="C0A2CF">
                  <a:alpha val="49804"/>
                </a:srgbClr>
              </a:solidFill>
              <a:prstDash val="solid"/>
              <a:miter/>
            </a:ln>
          </p:spPr>
        </p:sp>
        <p:sp>
          <p:nvSpPr>
            <p:cNvPr name="TextBox 19" id="19"/>
            <p:cNvSpPr txBox="true"/>
            <p:nvPr/>
          </p:nvSpPr>
          <p:spPr>
            <a:xfrm>
              <a:off x="0" y="-28575"/>
              <a:ext cx="1761712" cy="1910082"/>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1370787" y="2449857"/>
            <a:ext cx="6451781" cy="6651077"/>
          </a:xfrm>
          <a:prstGeom prst="rect">
            <a:avLst/>
          </a:prstGeom>
        </p:spPr>
        <p:txBody>
          <a:bodyPr anchor="t" rtlCol="false" tIns="0" lIns="0" bIns="0" rIns="0">
            <a:spAutoFit/>
          </a:bodyPr>
          <a:lstStyle/>
          <a:p>
            <a:pPr algn="just" marL="387635" indent="-193818" lvl="1">
              <a:lnSpc>
                <a:spcPts val="4488"/>
              </a:lnSpc>
              <a:buFont typeface="Arial"/>
              <a:buChar char="•"/>
            </a:pPr>
            <a:r>
              <a:rPr lang="en-US" b="true" sz="1795">
                <a:solidFill>
                  <a:srgbClr val="FFFFFF"/>
                </a:solidFill>
                <a:latin typeface="Libre Baskerville Bold"/>
                <a:ea typeface="Libre Baskerville Bold"/>
                <a:cs typeface="Libre Baskerville Bold"/>
                <a:sym typeface="Libre Baskerville Bold"/>
              </a:rPr>
              <a:t>Strategies for Overcoming These C</a:t>
            </a:r>
            <a:r>
              <a:rPr lang="en-US" b="true" sz="1795">
                <a:solidFill>
                  <a:srgbClr val="FFFFFF"/>
                </a:solidFill>
                <a:latin typeface="Libre Baskerville Bold"/>
                <a:ea typeface="Libre Baskerville Bold"/>
                <a:cs typeface="Libre Baskerville Bold"/>
                <a:sym typeface="Libre Baskerville Bold"/>
              </a:rPr>
              <a:t>hallenges</a:t>
            </a:r>
          </a:p>
          <a:p>
            <a:pPr algn="just" marL="301278" indent="-150639" lvl="1">
              <a:lnSpc>
                <a:spcPts val="3488"/>
              </a:lnSpc>
              <a:buFont typeface="Arial"/>
              <a:buChar char="•"/>
            </a:pPr>
            <a:r>
              <a:rPr lang="en-US" sz="1395">
                <a:solidFill>
                  <a:srgbClr val="FFFFFF"/>
                </a:solidFill>
                <a:latin typeface="Libre Baskerville"/>
                <a:ea typeface="Libre Baskerville"/>
                <a:cs typeface="Libre Baskerville"/>
                <a:sym typeface="Libre Baskerville"/>
              </a:rPr>
              <a:t>Develop with Mock Data: We will start by</a:t>
            </a:r>
            <a:r>
              <a:rPr lang="en-US" sz="1395">
                <a:solidFill>
                  <a:srgbClr val="FFFFFF"/>
                </a:solidFill>
                <a:latin typeface="Libre Baskerville"/>
                <a:ea typeface="Libre Baskerville"/>
                <a:cs typeface="Libre Baskerville"/>
                <a:sym typeface="Libre Baskerville"/>
              </a:rPr>
              <a:t> us</a:t>
            </a:r>
            <a:r>
              <a:rPr lang="en-US" sz="1395">
                <a:solidFill>
                  <a:srgbClr val="FFFFFF"/>
                </a:solidFill>
                <a:latin typeface="Libre Baskerville"/>
                <a:ea typeface="Libre Baskerville"/>
                <a:cs typeface="Libre Baskerville"/>
                <a:sym typeface="Libre Baskerville"/>
              </a:rPr>
              <a:t>ing a well-defined mock JSON file. This decouples our frontend and backend work, allowi</a:t>
            </a:r>
            <a:r>
              <a:rPr lang="en-US" sz="1395">
                <a:solidFill>
                  <a:srgbClr val="FFFFFF"/>
                </a:solidFill>
                <a:latin typeface="Libre Baskerville"/>
                <a:ea typeface="Libre Baskerville"/>
                <a:cs typeface="Libre Baskerville"/>
                <a:sym typeface="Libre Baskerville"/>
              </a:rPr>
              <a:t>ng</a:t>
            </a:r>
            <a:r>
              <a:rPr lang="en-US" sz="1395">
                <a:solidFill>
                  <a:srgbClr val="FFFFFF"/>
                </a:solidFill>
                <a:latin typeface="Libre Baskerville"/>
                <a:ea typeface="Libre Baskerville"/>
                <a:cs typeface="Libre Baskerville"/>
                <a:sym typeface="Libre Baskerville"/>
              </a:rPr>
              <a:t> the UI to be built completely in parallel while the backend team works on live API integration.</a:t>
            </a:r>
          </a:p>
          <a:p>
            <a:pPr algn="just" marL="301278" indent="-150639" lvl="1">
              <a:lnSpc>
                <a:spcPts val="3488"/>
              </a:lnSpc>
              <a:buFont typeface="Arial"/>
              <a:buChar char="•"/>
            </a:pPr>
            <a:r>
              <a:rPr lang="en-US" b="true" sz="1395">
                <a:solidFill>
                  <a:srgbClr val="FFFFFF"/>
                </a:solidFill>
                <a:latin typeface="Libre Baskerville Bold"/>
                <a:ea typeface="Libre Baskerville Bold"/>
                <a:cs typeface="Libre Baskerville Bold"/>
                <a:sym typeface="Libre Baskerville Bold"/>
              </a:rPr>
              <a:t>Adopt a Strict MVP-First Approach</a:t>
            </a:r>
            <a:r>
              <a:rPr lang="en-US" sz="1395">
                <a:solidFill>
                  <a:srgbClr val="FFFFFF"/>
                </a:solidFill>
                <a:latin typeface="Libre Baskerville"/>
                <a:ea typeface="Libre Baskerville"/>
                <a:cs typeface="Libre Baskerville"/>
                <a:sym typeface="Libre Baskerville"/>
              </a:rPr>
              <a:t>: Our primary goal is a demonstrable end-to-end user journey: login, view a dashboard, and see an update. Advanced features like PDF generation are stretch goals to be addressed only after the core functionality is stable.</a:t>
            </a:r>
          </a:p>
          <a:p>
            <a:pPr algn="just" marL="301278" indent="-150639" lvl="1">
              <a:lnSpc>
                <a:spcPts val="3488"/>
              </a:lnSpc>
              <a:buFont typeface="Arial"/>
              <a:buChar char="•"/>
            </a:pPr>
            <a:r>
              <a:rPr lang="en-US" b="true" sz="1395">
                <a:solidFill>
                  <a:srgbClr val="FFFFFF"/>
                </a:solidFill>
                <a:latin typeface="Libre Baskerville Bold"/>
                <a:ea typeface="Libre Baskerville Bold"/>
                <a:cs typeface="Libre Baskerville Bold"/>
                <a:sym typeface="Libre Baskerville Bold"/>
              </a:rPr>
              <a:t>Focus on a Single Data Source</a:t>
            </a:r>
            <a:r>
              <a:rPr lang="en-US" sz="1395">
                <a:solidFill>
                  <a:srgbClr val="FFFFFF"/>
                </a:solidFill>
                <a:latin typeface="Libre Baskerville"/>
                <a:ea typeface="Libre Baskerville"/>
                <a:cs typeface="Libre Baskerville"/>
                <a:sym typeface="Libre Baskerville"/>
              </a:rPr>
              <a:t>: To prove the concept,</a:t>
            </a:r>
            <a:r>
              <a:rPr lang="en-US" sz="1395">
                <a:solidFill>
                  <a:srgbClr val="FFFFFF"/>
                </a:solidFill>
                <a:latin typeface="Libre Baskerville"/>
                <a:ea typeface="Libre Baskerville"/>
                <a:cs typeface="Libre Baskerville"/>
                <a:sym typeface="Libre Baskerville"/>
              </a:rPr>
              <a:t> our hackathon prototype will perfect the data pipeline for one single ad platform. This demonstrates the solution's viability without getting delayed by the complexity of handling multiple data sources.</a:t>
            </a:r>
          </a:p>
          <a:p>
            <a:pPr algn="just">
              <a:lnSpc>
                <a:spcPts val="348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7A4C7E">
                <a:alpha val="100000"/>
              </a:srgbClr>
            </a:gs>
            <a:gs pos="100000">
              <a:srgbClr val="0D0235">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14500" y="-354435"/>
            <a:ext cx="15544800" cy="3143249"/>
            <a:chOff x="0" y="0"/>
            <a:chExt cx="20726400" cy="4190999"/>
          </a:xfrm>
        </p:grpSpPr>
        <p:sp>
          <p:nvSpPr>
            <p:cNvPr name="Freeform 3" id="3"/>
            <p:cNvSpPr/>
            <p:nvPr/>
          </p:nvSpPr>
          <p:spPr>
            <a:xfrm flipH="false" flipV="false" rot="0">
              <a:off x="0" y="0"/>
              <a:ext cx="20726400" cy="4190999"/>
            </a:xfrm>
            <a:custGeom>
              <a:avLst/>
              <a:gdLst/>
              <a:ahLst/>
              <a:cxnLst/>
              <a:rect r="r" b="b" t="t" l="l"/>
              <a:pathLst>
                <a:path h="4190999" w="20726400">
                  <a:moveTo>
                    <a:pt x="0" y="0"/>
                  </a:moveTo>
                  <a:lnTo>
                    <a:pt x="20726400" y="0"/>
                  </a:lnTo>
                  <a:lnTo>
                    <a:pt x="20726400" y="4190999"/>
                  </a:lnTo>
                  <a:lnTo>
                    <a:pt x="0" y="4190999"/>
                  </a:lnTo>
                  <a:close/>
                </a:path>
              </a:pathLst>
            </a:custGeom>
            <a:solidFill>
              <a:srgbClr val="000000">
                <a:alpha val="0"/>
              </a:srgbClr>
            </a:solidFill>
          </p:spPr>
        </p:sp>
        <p:sp>
          <p:nvSpPr>
            <p:cNvPr name="TextBox 4" id="4"/>
            <p:cNvSpPr txBox="true"/>
            <p:nvPr/>
          </p:nvSpPr>
          <p:spPr>
            <a:xfrm>
              <a:off x="0" y="-19050"/>
              <a:ext cx="20726400" cy="4210049"/>
            </a:xfrm>
            <a:prstGeom prst="rect">
              <a:avLst/>
            </a:prstGeom>
          </p:spPr>
          <p:txBody>
            <a:bodyPr anchor="ctr" rtlCol="false" tIns="0" lIns="0" bIns="0" rIns="0"/>
            <a:lstStyle/>
            <a:p>
              <a:pPr algn="ctr">
                <a:lnSpc>
                  <a:spcPts val="7200"/>
                </a:lnSpc>
              </a:pPr>
              <a:r>
                <a:rPr lang="en-US" sz="6000" b="true">
                  <a:solidFill>
                    <a:srgbClr val="FFFFFF"/>
                  </a:solidFill>
                  <a:latin typeface="Garamond Bold"/>
                  <a:ea typeface="Garamond Bold"/>
                  <a:cs typeface="Garamond Bold"/>
                  <a:sym typeface="Garamond Bold"/>
                </a:rPr>
                <a:t>IMPACT AND BENEFITS</a:t>
              </a:r>
            </a:p>
          </p:txBody>
        </p:sp>
      </p:grpSp>
      <p:grpSp>
        <p:nvGrpSpPr>
          <p:cNvPr name="Group 5" id="5"/>
          <p:cNvGrpSpPr/>
          <p:nvPr/>
        </p:nvGrpSpPr>
        <p:grpSpPr>
          <a:xfrm rot="0">
            <a:off x="687928" y="390103"/>
            <a:ext cx="933831" cy="1277208"/>
            <a:chOff x="0" y="0"/>
            <a:chExt cx="1245108" cy="1702943"/>
          </a:xfrm>
        </p:grpSpPr>
        <p:sp>
          <p:nvSpPr>
            <p:cNvPr name="Freeform 6" id="6"/>
            <p:cNvSpPr/>
            <p:nvPr/>
          </p:nvSpPr>
          <p:spPr>
            <a:xfrm flipH="false" flipV="false" rot="0">
              <a:off x="0" y="0"/>
              <a:ext cx="1245108" cy="1702943"/>
            </a:xfrm>
            <a:custGeom>
              <a:avLst/>
              <a:gdLst/>
              <a:ahLst/>
              <a:cxnLst/>
              <a:rect r="r" b="b" t="t" l="l"/>
              <a:pathLst>
                <a:path h="1702943" w="1245108">
                  <a:moveTo>
                    <a:pt x="0" y="0"/>
                  </a:moveTo>
                  <a:lnTo>
                    <a:pt x="1245108" y="0"/>
                  </a:lnTo>
                  <a:lnTo>
                    <a:pt x="1245108" y="1702943"/>
                  </a:lnTo>
                  <a:lnTo>
                    <a:pt x="0" y="1702943"/>
                  </a:lnTo>
                  <a:lnTo>
                    <a:pt x="0" y="0"/>
                  </a:lnTo>
                  <a:close/>
                </a:path>
              </a:pathLst>
            </a:custGeom>
            <a:blipFill>
              <a:blip r:embed="rId2"/>
              <a:stretch>
                <a:fillRect l="-38" t="0" r="-38" b="0"/>
              </a:stretch>
            </a:blipFill>
          </p:spPr>
        </p:sp>
      </p:grpSp>
      <p:grpSp>
        <p:nvGrpSpPr>
          <p:cNvPr name="Group 7" id="7"/>
          <p:cNvGrpSpPr/>
          <p:nvPr/>
        </p:nvGrpSpPr>
        <p:grpSpPr>
          <a:xfrm rot="0">
            <a:off x="10689142" y="2788815"/>
            <a:ext cx="9149906" cy="6088856"/>
            <a:chOff x="0" y="0"/>
            <a:chExt cx="12199874" cy="8118475"/>
          </a:xfrm>
        </p:grpSpPr>
        <p:sp>
          <p:nvSpPr>
            <p:cNvPr name="Freeform 8" id="8"/>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3">
                <a:alphaModFix amt="46000"/>
              </a:blip>
              <a:stretch>
                <a:fillRect l="0" t="0" r="0" b="0"/>
              </a:stretch>
            </a:blipFill>
          </p:spPr>
        </p:sp>
      </p:grpSp>
      <p:grpSp>
        <p:nvGrpSpPr>
          <p:cNvPr name="Group 9" id="9"/>
          <p:cNvGrpSpPr/>
          <p:nvPr/>
        </p:nvGrpSpPr>
        <p:grpSpPr>
          <a:xfrm rot="0">
            <a:off x="-3986591" y="6993255"/>
            <a:ext cx="9149906" cy="6088856"/>
            <a:chOff x="0" y="0"/>
            <a:chExt cx="12199874" cy="8118475"/>
          </a:xfrm>
        </p:grpSpPr>
        <p:sp>
          <p:nvSpPr>
            <p:cNvPr name="Freeform 10" id="10"/>
            <p:cNvSpPr/>
            <p:nvPr/>
          </p:nvSpPr>
          <p:spPr>
            <a:xfrm flipH="false" flipV="false" rot="0">
              <a:off x="0" y="0"/>
              <a:ext cx="12199874" cy="8118475"/>
            </a:xfrm>
            <a:custGeom>
              <a:avLst/>
              <a:gdLst/>
              <a:ahLst/>
              <a:cxnLst/>
              <a:rect r="r" b="b" t="t" l="l"/>
              <a:pathLst>
                <a:path h="8118475" w="12199874">
                  <a:moveTo>
                    <a:pt x="0" y="0"/>
                  </a:moveTo>
                  <a:lnTo>
                    <a:pt x="12199874" y="0"/>
                  </a:lnTo>
                  <a:lnTo>
                    <a:pt x="12199874" y="8118475"/>
                  </a:lnTo>
                  <a:lnTo>
                    <a:pt x="0" y="8118475"/>
                  </a:lnTo>
                  <a:lnTo>
                    <a:pt x="0" y="0"/>
                  </a:lnTo>
                  <a:close/>
                </a:path>
              </a:pathLst>
            </a:custGeom>
            <a:blipFill>
              <a:blip r:embed="rId3">
                <a:alphaModFix amt="46000"/>
              </a:blip>
              <a:stretch>
                <a:fillRect l="0" t="0" r="0" b="0"/>
              </a:stretch>
            </a:blipFill>
          </p:spPr>
        </p:sp>
      </p:grpSp>
      <p:grpSp>
        <p:nvGrpSpPr>
          <p:cNvPr name="Group 11" id="11"/>
          <p:cNvGrpSpPr/>
          <p:nvPr/>
        </p:nvGrpSpPr>
        <p:grpSpPr>
          <a:xfrm rot="0">
            <a:off x="15895675" y="390103"/>
            <a:ext cx="2392299" cy="1277208"/>
            <a:chOff x="0" y="0"/>
            <a:chExt cx="3189732" cy="1702943"/>
          </a:xfrm>
        </p:grpSpPr>
        <p:sp>
          <p:nvSpPr>
            <p:cNvPr name="Freeform 12" id="12"/>
            <p:cNvSpPr/>
            <p:nvPr/>
          </p:nvSpPr>
          <p:spPr>
            <a:xfrm flipH="false" flipV="false" rot="0">
              <a:off x="0" y="0"/>
              <a:ext cx="3189732" cy="1702943"/>
            </a:xfrm>
            <a:custGeom>
              <a:avLst/>
              <a:gdLst/>
              <a:ahLst/>
              <a:cxnLst/>
              <a:rect r="r" b="b" t="t" l="l"/>
              <a:pathLst>
                <a:path h="1702943" w="3189732">
                  <a:moveTo>
                    <a:pt x="0" y="0"/>
                  </a:moveTo>
                  <a:lnTo>
                    <a:pt x="3189732" y="0"/>
                  </a:lnTo>
                  <a:lnTo>
                    <a:pt x="3189732" y="1702943"/>
                  </a:lnTo>
                  <a:lnTo>
                    <a:pt x="0" y="1702943"/>
                  </a:lnTo>
                  <a:lnTo>
                    <a:pt x="0" y="0"/>
                  </a:lnTo>
                  <a:close/>
                </a:path>
              </a:pathLst>
            </a:custGeom>
            <a:blipFill>
              <a:blip r:embed="rId4"/>
              <a:stretch>
                <a:fillRect l="0" t="-61601" r="0" b="-61601"/>
              </a:stretch>
            </a:blipFill>
          </p:spPr>
        </p:sp>
      </p:grpSp>
      <p:sp>
        <p:nvSpPr>
          <p:cNvPr name="Freeform 13" id="13"/>
          <p:cNvSpPr/>
          <p:nvPr/>
        </p:nvSpPr>
        <p:spPr>
          <a:xfrm flipH="false" flipV="false" rot="0">
            <a:off x="15558173" y="7557173"/>
            <a:ext cx="1701127" cy="1701127"/>
          </a:xfrm>
          <a:custGeom>
            <a:avLst/>
            <a:gdLst/>
            <a:ahLst/>
            <a:cxnLst/>
            <a:rect r="r" b="b" t="t" l="l"/>
            <a:pathLst>
              <a:path h="1701127" w="1701127">
                <a:moveTo>
                  <a:pt x="0" y="0"/>
                </a:moveTo>
                <a:lnTo>
                  <a:pt x="1701127" y="0"/>
                </a:lnTo>
                <a:lnTo>
                  <a:pt x="1701127" y="1701127"/>
                </a:lnTo>
                <a:lnTo>
                  <a:pt x="0" y="1701127"/>
                </a:lnTo>
                <a:lnTo>
                  <a:pt x="0" y="0"/>
                </a:lnTo>
                <a:close/>
              </a:path>
            </a:pathLst>
          </a:custGeom>
          <a:blipFill>
            <a:blip r:embed="rId5"/>
            <a:stretch>
              <a:fillRect l="0" t="0" r="0" b="0"/>
            </a:stretch>
          </a:blipFill>
        </p:spPr>
      </p:sp>
      <p:grpSp>
        <p:nvGrpSpPr>
          <p:cNvPr name="Group 14" id="14"/>
          <p:cNvGrpSpPr/>
          <p:nvPr/>
        </p:nvGrpSpPr>
        <p:grpSpPr>
          <a:xfrm rot="0">
            <a:off x="1028700" y="2017050"/>
            <a:ext cx="12818724" cy="7241250"/>
            <a:chOff x="0" y="0"/>
            <a:chExt cx="3376125" cy="1907160"/>
          </a:xfrm>
        </p:grpSpPr>
        <p:sp>
          <p:nvSpPr>
            <p:cNvPr name="Freeform 15" id="15"/>
            <p:cNvSpPr/>
            <p:nvPr/>
          </p:nvSpPr>
          <p:spPr>
            <a:xfrm flipH="false" flipV="false" rot="0">
              <a:off x="0" y="0"/>
              <a:ext cx="3376125" cy="1907161"/>
            </a:xfrm>
            <a:custGeom>
              <a:avLst/>
              <a:gdLst/>
              <a:ahLst/>
              <a:cxnLst/>
              <a:rect r="r" b="b" t="t" l="l"/>
              <a:pathLst>
                <a:path h="1907161" w="3376125">
                  <a:moveTo>
                    <a:pt x="0" y="0"/>
                  </a:moveTo>
                  <a:lnTo>
                    <a:pt x="3376125" y="0"/>
                  </a:lnTo>
                  <a:lnTo>
                    <a:pt x="3376125" y="1907161"/>
                  </a:lnTo>
                  <a:lnTo>
                    <a:pt x="0" y="1907161"/>
                  </a:lnTo>
                  <a:close/>
                </a:path>
              </a:pathLst>
            </a:custGeom>
            <a:solidFill>
              <a:srgbClr val="000000">
                <a:alpha val="49804"/>
              </a:srgbClr>
            </a:solidFill>
            <a:ln w="38100" cap="sq">
              <a:solidFill>
                <a:srgbClr val="C0A2CF">
                  <a:alpha val="49804"/>
                </a:srgbClr>
              </a:solidFill>
              <a:prstDash val="solid"/>
              <a:miter/>
            </a:ln>
          </p:spPr>
        </p:sp>
        <p:sp>
          <p:nvSpPr>
            <p:cNvPr name="TextBox 16" id="16"/>
            <p:cNvSpPr txBox="true"/>
            <p:nvPr/>
          </p:nvSpPr>
          <p:spPr>
            <a:xfrm>
              <a:off x="0" y="-28575"/>
              <a:ext cx="3376125" cy="193573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154843" y="2041192"/>
            <a:ext cx="12352357" cy="7492105"/>
          </a:xfrm>
          <a:prstGeom prst="rect">
            <a:avLst/>
          </a:prstGeom>
        </p:spPr>
        <p:txBody>
          <a:bodyPr anchor="t" rtlCol="false" tIns="0" lIns="0" bIns="0" rIns="0">
            <a:spAutoFit/>
          </a:bodyPr>
          <a:lstStyle/>
          <a:p>
            <a:pPr algn="just" marL="388618" indent="-194309" lvl="1">
              <a:lnSpc>
                <a:spcPts val="3959"/>
              </a:lnSpc>
              <a:buFont typeface="Arial"/>
              <a:buChar char="•"/>
            </a:pPr>
            <a:r>
              <a:rPr lang="en-US" b="true" sz="1799">
                <a:solidFill>
                  <a:srgbClr val="FFFFFF"/>
                </a:solidFill>
                <a:latin typeface="Libre Baskerville Bold"/>
                <a:ea typeface="Libre Baskerville Bold"/>
                <a:cs typeface="Libre Baskerville Bold"/>
                <a:sym typeface="Libre Baskerville Bold"/>
              </a:rPr>
              <a:t>Potential impact of the solution</a:t>
            </a:r>
          </a:p>
          <a:p>
            <a:pPr algn="just" marL="302261" indent="-151130" lvl="1">
              <a:lnSpc>
                <a:spcPts val="3080"/>
              </a:lnSpc>
              <a:buFont typeface="Arial"/>
              <a:buChar char="•"/>
            </a:pPr>
            <a:r>
              <a:rPr lang="en-US" sz="1400">
                <a:solidFill>
                  <a:srgbClr val="FFFFFF"/>
                </a:solidFill>
                <a:latin typeface="Libre Baskerville"/>
                <a:ea typeface="Libre Baskerville"/>
                <a:cs typeface="Libre Baskerville"/>
                <a:sym typeface="Libre Baskerville"/>
              </a:rPr>
              <a:t>This solution fundament</a:t>
            </a:r>
            <a:r>
              <a:rPr lang="en-US" sz="1400">
                <a:solidFill>
                  <a:srgbClr val="FFFFFF"/>
                </a:solidFill>
                <a:latin typeface="Libre Baskerville"/>
                <a:ea typeface="Libre Baskerville"/>
                <a:cs typeface="Libre Baskerville"/>
                <a:sym typeface="Libre Baskerville"/>
              </a:rPr>
              <a:t>ally transforms the organization's reporting culture from be</a:t>
            </a:r>
            <a:r>
              <a:rPr lang="en-US" sz="1400">
                <a:solidFill>
                  <a:srgbClr val="FFFFFF"/>
                </a:solidFill>
                <a:latin typeface="Libre Baskerville"/>
                <a:ea typeface="Libre Baskerville"/>
                <a:cs typeface="Libre Baskerville"/>
                <a:sym typeface="Libre Baskerville"/>
              </a:rPr>
              <a:t>ing slow and reactive to fast, proactive, and data-driven. It democratizes data access, allowi</a:t>
            </a:r>
            <a:r>
              <a:rPr lang="en-US" sz="1400">
                <a:solidFill>
                  <a:srgbClr val="FFFFFF"/>
                </a:solidFill>
                <a:latin typeface="Libre Baskerville"/>
                <a:ea typeface="Libre Baskerville"/>
                <a:cs typeface="Libre Baskerville"/>
                <a:sym typeface="Libre Baskerville"/>
              </a:rPr>
              <a:t>ng</a:t>
            </a:r>
            <a:r>
              <a:rPr lang="en-US" sz="1400">
                <a:solidFill>
                  <a:srgbClr val="FFFFFF"/>
                </a:solidFill>
                <a:latin typeface="Libre Baskerville"/>
                <a:ea typeface="Libre Baskerville"/>
                <a:cs typeface="Libre Baskerville"/>
                <a:sym typeface="Libre Baskerville"/>
              </a:rPr>
              <a:t> stakeholders at all levels to make better, faster decisions based on real-time information.</a:t>
            </a:r>
          </a:p>
          <a:p>
            <a:pPr algn="just" marL="302261" indent="-151130" lvl="1">
              <a:lnSpc>
                <a:spcPts val="3080"/>
              </a:lnSpc>
              <a:buFont typeface="Arial"/>
              <a:buChar char="•"/>
            </a:pPr>
            <a:r>
              <a:rPr lang="en-US" b="true" sz="1400">
                <a:solidFill>
                  <a:srgbClr val="FFFFFF"/>
                </a:solidFill>
                <a:latin typeface="Libre Baskerville Bold"/>
                <a:ea typeface="Libre Baskerville Bold"/>
                <a:cs typeface="Libre Baskerville Bold"/>
                <a:sym typeface="Libre Baskerville Bold"/>
              </a:rPr>
              <a:t>Benefits </a:t>
            </a:r>
            <a:r>
              <a:rPr lang="en-US" b="true" sz="1400">
                <a:solidFill>
                  <a:srgbClr val="FFFFFF"/>
                </a:solidFill>
                <a:latin typeface="Libre Baskerville Bold"/>
                <a:ea typeface="Libre Baskerville Bold"/>
                <a:cs typeface="Libre Baskerville Bold"/>
                <a:sym typeface="Libre Baskerville Bold"/>
              </a:rPr>
              <a:t>of the solution:</a:t>
            </a:r>
          </a:p>
          <a:p>
            <a:pPr algn="just" marL="302261" indent="-151130" lvl="1">
              <a:lnSpc>
                <a:spcPts val="3080"/>
              </a:lnSpc>
              <a:buFont typeface="Arial"/>
              <a:buChar char="•"/>
            </a:pPr>
            <a:r>
              <a:rPr lang="en-US" b="true" sz="1400">
                <a:solidFill>
                  <a:srgbClr val="FFFFFF"/>
                </a:solidFill>
                <a:latin typeface="Libre Baskerville Bold"/>
                <a:ea typeface="Libre Baskerville Bold"/>
                <a:cs typeface="Libre Baskerville Bold"/>
                <a:sym typeface="Libre Baskerville Bold"/>
              </a:rPr>
              <a:t>Boosts Ope</a:t>
            </a:r>
            <a:r>
              <a:rPr lang="en-US" b="true" sz="1400">
                <a:solidFill>
                  <a:srgbClr val="FFFFFF"/>
                </a:solidFill>
                <a:latin typeface="Libre Baskerville Bold"/>
                <a:ea typeface="Libre Baskerville Bold"/>
                <a:cs typeface="Libre Baskerville Bold"/>
                <a:sym typeface="Libre Baskerville Bold"/>
              </a:rPr>
              <a:t>rational Efficiency:</a:t>
            </a:r>
            <a:r>
              <a:rPr lang="en-US" sz="1400">
                <a:solidFill>
                  <a:srgbClr val="FFFFFF"/>
                </a:solidFill>
                <a:latin typeface="Libre Baskerville"/>
                <a:ea typeface="Libre Baskerville"/>
                <a:cs typeface="Libre Baskerville"/>
                <a:sym typeface="Libre Baskerville"/>
              </a:rPr>
              <a:t> Frees up 12-15% of a data analyst's monthly bandwidth by cutting 95% of the time spent on manual reporting. This allows skilled employees to focus on strategic analysis and growth initiatives rather than repetitive data entry.</a:t>
            </a:r>
          </a:p>
          <a:p>
            <a:pPr algn="just" marL="302261" indent="-151130" lvl="1">
              <a:lnSpc>
                <a:spcPts val="3080"/>
              </a:lnSpc>
              <a:buFont typeface="Arial"/>
              <a:buChar char="•"/>
            </a:pPr>
            <a:r>
              <a:rPr lang="en-US" b="true" sz="1400">
                <a:solidFill>
                  <a:srgbClr val="FFFFFF"/>
                </a:solidFill>
                <a:latin typeface="Libre Baskerville Bold"/>
                <a:ea typeface="Libre Baskerville Bold"/>
                <a:cs typeface="Libre Baskerville Bold"/>
                <a:sym typeface="Libre Baskerville Bold"/>
              </a:rPr>
              <a:t>Improv</a:t>
            </a:r>
            <a:r>
              <a:rPr lang="en-US" b="true" sz="1400">
                <a:solidFill>
                  <a:srgbClr val="FFFFFF"/>
                </a:solidFill>
                <a:latin typeface="Libre Baskerville Bold"/>
                <a:ea typeface="Libre Baskerville Bold"/>
                <a:cs typeface="Libre Baskerville Bold"/>
                <a:sym typeface="Libre Baskerville Bold"/>
              </a:rPr>
              <a:t>es Marketing ROI:</a:t>
            </a:r>
            <a:r>
              <a:rPr lang="en-US" sz="1400">
                <a:solidFill>
                  <a:srgbClr val="FFFFFF"/>
                </a:solidFill>
                <a:latin typeface="Libre Baskerville"/>
                <a:ea typeface="Libre Baskerville"/>
                <a:cs typeface="Libre Baskerville"/>
                <a:sym typeface="Libre Baskerville"/>
              </a:rPr>
              <a:t> Improves return on investment (ROI) by an estimated 5-10%. The real-time alerts enable teams to identify and pause underperforming campaigns up to 48 hours faster, minimizing wasted ad spend and allowing for quicker budget reallocation to winning campaigns.</a:t>
            </a:r>
          </a:p>
          <a:p>
            <a:pPr algn="just" marL="302261" indent="-151130" lvl="1">
              <a:lnSpc>
                <a:spcPts val="3080"/>
              </a:lnSpc>
              <a:buFont typeface="Arial"/>
              <a:buChar char="•"/>
            </a:pPr>
            <a:r>
              <a:rPr lang="en-US" b="true" sz="1400">
                <a:solidFill>
                  <a:srgbClr val="FFFFFF"/>
                </a:solidFill>
                <a:latin typeface="Libre Baskerville Bold"/>
                <a:ea typeface="Libre Baskerville Bold"/>
                <a:cs typeface="Libre Baskerville Bold"/>
                <a:sym typeface="Libre Baskerville Bold"/>
              </a:rPr>
              <a:t>Increases Data Engagement:</a:t>
            </a:r>
            <a:r>
              <a:rPr lang="en-US" sz="1400">
                <a:solidFill>
                  <a:srgbClr val="FFFFFF"/>
                </a:solidFill>
                <a:latin typeface="Libre Baskerville"/>
                <a:ea typeface="Libre Baskerville"/>
                <a:cs typeface="Libre Baskerville"/>
                <a:sym typeface="Libre Baskerville"/>
              </a:rPr>
              <a:t> Projects a 300% increase in stakeholder engagement with performance data. This is achieved by shifting from a passive model (skimming a weekly email) to an active, self-service model where users explore the interactive dashboard daily to answer their own questions.</a:t>
            </a:r>
          </a:p>
          <a:p>
            <a:pPr algn="just" marL="302261" indent="-151130" lvl="1">
              <a:lnSpc>
                <a:spcPts val="3080"/>
              </a:lnSpc>
              <a:buFont typeface="Arial"/>
              <a:buChar char="•"/>
            </a:pPr>
            <a:r>
              <a:rPr lang="en-US" b="true" sz="1400">
                <a:solidFill>
                  <a:srgbClr val="FFFFFF"/>
                </a:solidFill>
                <a:latin typeface="Libre Baskerville Bold"/>
                <a:ea typeface="Libre Baskerville Bold"/>
                <a:cs typeface="Libre Baskerville Bold"/>
                <a:sym typeface="Libre Baskerville Bold"/>
              </a:rPr>
              <a:t>Enhances</a:t>
            </a:r>
            <a:r>
              <a:rPr lang="en-US" b="true" sz="1400">
                <a:solidFill>
                  <a:srgbClr val="FFFFFF"/>
                </a:solidFill>
                <a:latin typeface="Libre Baskerville Bold"/>
                <a:ea typeface="Libre Baskerville Bold"/>
                <a:cs typeface="Libre Baskerville Bold"/>
                <a:sym typeface="Libre Baskerville Bold"/>
              </a:rPr>
              <a:t> Decision Confidence:</a:t>
            </a:r>
            <a:r>
              <a:rPr lang="en-US" sz="1400">
                <a:solidFill>
                  <a:srgbClr val="FFFFFF"/>
                </a:solidFill>
                <a:latin typeface="Libre Baskerville"/>
                <a:ea typeface="Libre Baskerville"/>
                <a:cs typeface="Libre Baskerville"/>
                <a:sym typeface="Libre Baskerville"/>
              </a:rPr>
              <a:t> Achieves 100% data accuracy by eliminating manual copy-paste and export errors. This builds universal trust in the numbers, leading to faster, more confident strategic decisions without the need for secondary validation.</a:t>
            </a:r>
          </a:p>
          <a:p>
            <a:pPr algn="just" marL="302261" indent="-151130" lvl="1">
              <a:lnSpc>
                <a:spcPts val="3080"/>
              </a:lnSpc>
              <a:buFont typeface="Arial"/>
              <a:buChar char="•"/>
            </a:pPr>
            <a:r>
              <a:rPr lang="en-US" b="true" sz="1400">
                <a:solidFill>
                  <a:srgbClr val="FFFFFF"/>
                </a:solidFill>
                <a:latin typeface="Libre Baskerville Bold"/>
                <a:ea typeface="Libre Baskerville Bold"/>
                <a:cs typeface="Libre Baskerville Bold"/>
                <a:sym typeface="Libre Baskerville Bold"/>
              </a:rPr>
              <a:t>Reduces Reporting Costs at Scale:</a:t>
            </a:r>
            <a:r>
              <a:rPr lang="en-US" sz="1400">
                <a:solidFill>
                  <a:srgbClr val="FFFFFF"/>
                </a:solidFill>
                <a:latin typeface="Libre Baskerville"/>
                <a:ea typeface="Libre Baskerville"/>
                <a:cs typeface="Libre Baskerville"/>
                <a:sym typeface="Libre Baskerville"/>
              </a:rPr>
              <a:t> Reduces the marginal cost of reporting for each new client or campaign by over 99%. The automated system is built to scale, handling hundreds of campaigns with virtually zero additional manual effort, directly supporting business growth without increasing overhead.</a:t>
            </a:r>
          </a:p>
          <a:p>
            <a:pPr algn="just">
              <a:lnSpc>
                <a:spcPts val="308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DAGzO0jUzy8</dc:identifier>
  <dcterms:modified xsi:type="dcterms:W3CDTF">2011-08-01T06:04:30Z</dcterms:modified>
  <cp:revision>1</cp:revision>
  <dc:title>CODE VERSE PPT Submission Template.pptx</dc:title>
</cp:coreProperties>
</file>