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9"/>
  </p:notesMasterIdLst>
  <p:sldIdLst>
    <p:sldId id="256" r:id="rId2"/>
    <p:sldId id="257" r:id="rId3"/>
    <p:sldId id="258" r:id="rId4"/>
    <p:sldId id="260" r:id="rId5"/>
    <p:sldId id="261" r:id="rId6"/>
    <p:sldId id="265" r:id="rId7"/>
    <p:sldId id="266" r:id="rId8"/>
    <p:sldId id="262" r:id="rId9"/>
    <p:sldId id="267" r:id="rId10"/>
    <p:sldId id="268" r:id="rId11"/>
    <p:sldId id="263" r:id="rId12"/>
    <p:sldId id="269" r:id="rId13"/>
    <p:sldId id="270" r:id="rId14"/>
    <p:sldId id="264" r:id="rId15"/>
    <p:sldId id="271" r:id="rId16"/>
    <p:sldId id="259"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FF"/>
    <a:srgbClr val="008000"/>
    <a:srgbClr val="FFFF00"/>
    <a:srgbClr val="0109A7"/>
    <a:srgbClr val="0107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94177" autoAdjust="0"/>
  </p:normalViewPr>
  <p:slideViewPr>
    <p:cSldViewPr>
      <p:cViewPr>
        <p:scale>
          <a:sx n="75" d="100"/>
          <a:sy n="75" d="100"/>
        </p:scale>
        <p:origin x="-1666" y="-25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FEBE6-9BFC-486D-945C-6C5FF02F1D09}" type="datetimeFigureOut">
              <a:rPr lang="en-IN" smtClean="0"/>
              <a:t>28-11-2012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1C643-2ED8-4C03-B9CB-0DCDEB6749BF}" type="slidenum">
              <a:rPr lang="en-IN" smtClean="0"/>
              <a:t>‹#›</a:t>
            </a:fld>
            <a:endParaRPr lang="en-IN"/>
          </a:p>
        </p:txBody>
      </p:sp>
    </p:spTree>
    <p:extLst>
      <p:ext uri="{BB962C8B-B14F-4D97-AF65-F5344CB8AC3E}">
        <p14:creationId xmlns:p14="http://schemas.microsoft.com/office/powerpoint/2010/main" val="2484743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4D363E6-8DE5-404F-BA92-ACE409B65385}" type="slidenum">
              <a:rPr lang="en-GB" smtClean="0"/>
              <a:pPr>
                <a:defRPr/>
              </a:pPr>
              <a:t>‹#›</a:t>
            </a:fld>
            <a:endParaRPr lang="en-GB"/>
          </a:p>
        </p:txBody>
      </p:sp>
    </p:spTree>
    <p:extLst>
      <p:ext uri="{BB962C8B-B14F-4D97-AF65-F5344CB8AC3E}">
        <p14:creationId xmlns:p14="http://schemas.microsoft.com/office/powerpoint/2010/main" val="336196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4D363E6-8DE5-404F-BA92-ACE409B65385}" type="slidenum">
              <a:rPr lang="en-GB" smtClean="0"/>
              <a:pPr>
                <a:defRPr/>
              </a:pPr>
              <a:t>‹#›</a:t>
            </a:fld>
            <a:endParaRPr lang="en-GB"/>
          </a:p>
        </p:txBody>
      </p:sp>
      <p:sp>
        <p:nvSpPr>
          <p:cNvPr id="8" name="Content Placeholder 7"/>
          <p:cNvSpPr>
            <a:spLocks noGrp="1"/>
          </p:cNvSpPr>
          <p:nvPr>
            <p:ph sz="quarter" idx="13"/>
          </p:nvPr>
        </p:nvSpPr>
        <p:spPr>
          <a:xfrm>
            <a:off x="381000" y="1371600"/>
            <a:ext cx="8534400" cy="4800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64175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6000">
              <a:schemeClr val="accent3"/>
            </a:gs>
            <a:gs pos="85000">
              <a:srgbClr val="F0EBD5"/>
            </a:gs>
            <a:gs pos="100000">
              <a:srgbClr val="D1C39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85800" y="3810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1027" name="Rectangle 6"/>
          <p:cNvSpPr>
            <a:spLocks noGrp="1" noChangeArrowheads="1"/>
          </p:cNvSpPr>
          <p:nvPr>
            <p:ph type="body" idx="1"/>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83000"/>
              </a:lnSpc>
              <a:buClr>
                <a:srgbClr val="FFFFFF"/>
              </a:buClr>
              <a:buSzPct val="100000"/>
              <a:buFont typeface="Corbel" pitchFamily="32" charset="0"/>
              <a:buNone/>
              <a:defRPr sz="1400">
                <a:latin typeface="Corbel" pitchFamily="32" charset="0"/>
              </a:defRPr>
            </a:lvl1pPr>
          </a:lstStyle>
          <a:p>
            <a:pPr>
              <a:defRPr/>
            </a:pPr>
            <a:endParaRPr lang="en-GB"/>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83000"/>
              </a:lnSpc>
              <a:buClr>
                <a:srgbClr val="FFFFFF"/>
              </a:buClr>
              <a:buSzPct val="100000"/>
              <a:buFont typeface="Corbel" pitchFamily="32" charset="0"/>
              <a:buNone/>
              <a:defRPr sz="1400">
                <a:latin typeface="Corbel" pitchFamily="32" charset="0"/>
              </a:defRPr>
            </a:lvl1pPr>
          </a:lstStyle>
          <a:p>
            <a:pPr>
              <a:defRPr/>
            </a:pPr>
            <a:endParaRPr lang="en-US"/>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83000"/>
              </a:lnSpc>
              <a:buClr>
                <a:srgbClr val="FFFFFF"/>
              </a:buClr>
              <a:buSzPct val="100000"/>
              <a:buFont typeface="Corbel" pitchFamily="32" charset="0"/>
              <a:buNone/>
              <a:defRPr sz="1400">
                <a:latin typeface="Corbel" pitchFamily="32" charset="0"/>
              </a:defRPr>
            </a:lvl1pPr>
          </a:lstStyle>
          <a:p>
            <a:pPr>
              <a:defRPr/>
            </a:pPr>
            <a:fld id="{04D363E6-8DE5-404F-BA92-ACE409B65385}" type="slidenum">
              <a:rPr lang="en-GB"/>
              <a:pPr>
                <a:defRPr/>
              </a:pPr>
              <a:t>‹#›</a:t>
            </a:fld>
            <a:endParaRPr lang="en-GB"/>
          </a:p>
        </p:txBody>
      </p:sp>
      <p:pic>
        <p:nvPicPr>
          <p:cNvPr id="1031" name="Picture 13" descr="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18"/>
          <p:cNvSpPr>
            <a:spLocks noChangeShapeType="1"/>
          </p:cNvSpPr>
          <p:nvPr/>
        </p:nvSpPr>
        <p:spPr bwMode="auto">
          <a:xfrm>
            <a:off x="187325" y="1027113"/>
            <a:ext cx="0" cy="571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14"/>
          <p:cNvSpPr>
            <a:spLocks noChangeShapeType="1"/>
          </p:cNvSpPr>
          <p:nvPr userDrawn="1"/>
        </p:nvSpPr>
        <p:spPr bwMode="auto">
          <a:xfrm>
            <a:off x="838200" y="2286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Line 15"/>
          <p:cNvSpPr>
            <a:spLocks noChangeShapeType="1"/>
          </p:cNvSpPr>
          <p:nvPr userDrawn="1"/>
        </p:nvSpPr>
        <p:spPr bwMode="auto">
          <a:xfrm>
            <a:off x="838200" y="304800"/>
            <a:ext cx="3108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 name="Line 16"/>
          <p:cNvSpPr>
            <a:spLocks noChangeShapeType="1"/>
          </p:cNvSpPr>
          <p:nvPr userDrawn="1"/>
        </p:nvSpPr>
        <p:spPr bwMode="auto">
          <a:xfrm>
            <a:off x="838200" y="3810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 name="Text Box 24"/>
          <p:cNvSpPr txBox="1">
            <a:spLocks noChangeArrowheads="1"/>
          </p:cNvSpPr>
          <p:nvPr userDrawn="1"/>
        </p:nvSpPr>
        <p:spPr bwMode="auto">
          <a:xfrm rot="-5400000">
            <a:off x="-502443" y="6131718"/>
            <a:ext cx="12192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Corbel" pitchFamily="34" charset="0"/>
              </a:defRPr>
            </a:lvl1pPr>
            <a:lvl2pPr marL="742950" indent="-285750" eaLnBrk="0" hangingPunct="0">
              <a:defRPr>
                <a:solidFill>
                  <a:schemeClr val="bg1"/>
                </a:solidFill>
                <a:latin typeface="Corbel" pitchFamily="34" charset="0"/>
              </a:defRPr>
            </a:lvl2pPr>
            <a:lvl3pPr marL="1143000" indent="-228600" eaLnBrk="0" hangingPunct="0">
              <a:defRPr>
                <a:solidFill>
                  <a:schemeClr val="bg1"/>
                </a:solidFill>
                <a:latin typeface="Corbel" pitchFamily="34" charset="0"/>
              </a:defRPr>
            </a:lvl3pPr>
            <a:lvl4pPr marL="1600200" indent="-228600" eaLnBrk="0" hangingPunct="0">
              <a:defRPr>
                <a:solidFill>
                  <a:schemeClr val="bg1"/>
                </a:solidFill>
                <a:latin typeface="Corbel" pitchFamily="34" charset="0"/>
              </a:defRPr>
            </a:lvl4pPr>
            <a:lvl5pPr marL="2057400" indent="-228600" eaLnBrk="0" hangingPunct="0">
              <a:defRPr>
                <a:solidFill>
                  <a:schemeClr val="bg1"/>
                </a:solidFill>
                <a:latin typeface="Corbel" pitchFamily="34" charset="0"/>
              </a:defRPr>
            </a:lvl5pPr>
            <a:lvl6pPr marL="2514600" indent="-228600" defTabSz="449263" eaLnBrk="0" fontAlgn="base" hangingPunct="0">
              <a:spcBef>
                <a:spcPct val="0"/>
              </a:spcBef>
              <a:spcAft>
                <a:spcPct val="0"/>
              </a:spcAft>
              <a:defRPr>
                <a:solidFill>
                  <a:schemeClr val="bg1"/>
                </a:solidFill>
                <a:latin typeface="Corbel" pitchFamily="34" charset="0"/>
              </a:defRPr>
            </a:lvl6pPr>
            <a:lvl7pPr marL="2971800" indent="-228600" defTabSz="449263" eaLnBrk="0" fontAlgn="base" hangingPunct="0">
              <a:spcBef>
                <a:spcPct val="0"/>
              </a:spcBef>
              <a:spcAft>
                <a:spcPct val="0"/>
              </a:spcAft>
              <a:defRPr>
                <a:solidFill>
                  <a:schemeClr val="bg1"/>
                </a:solidFill>
                <a:latin typeface="Corbel" pitchFamily="34" charset="0"/>
              </a:defRPr>
            </a:lvl7pPr>
            <a:lvl8pPr marL="3429000" indent="-228600" defTabSz="449263" eaLnBrk="0" fontAlgn="base" hangingPunct="0">
              <a:spcBef>
                <a:spcPct val="0"/>
              </a:spcBef>
              <a:spcAft>
                <a:spcPct val="0"/>
              </a:spcAft>
              <a:defRPr>
                <a:solidFill>
                  <a:schemeClr val="bg1"/>
                </a:solidFill>
                <a:latin typeface="Corbel" pitchFamily="34" charset="0"/>
              </a:defRPr>
            </a:lvl8pPr>
            <a:lvl9pPr marL="3886200" indent="-228600" defTabSz="449263" eaLnBrk="0" fontAlgn="base" hangingPunct="0">
              <a:spcBef>
                <a:spcPct val="0"/>
              </a:spcBef>
              <a:spcAft>
                <a:spcPct val="0"/>
              </a:spcAft>
              <a:defRPr>
                <a:solidFill>
                  <a:schemeClr val="bg1"/>
                </a:solidFill>
                <a:latin typeface="Corbel" pitchFamily="34" charset="0"/>
              </a:defRPr>
            </a:lvl9pPr>
          </a:lstStyle>
          <a:p>
            <a:pPr algn="ctr" eaLnBrk="1" hangingPunct="1">
              <a:lnSpc>
                <a:spcPct val="83000"/>
              </a:lnSpc>
              <a:spcBef>
                <a:spcPct val="50000"/>
              </a:spcBef>
              <a:buClr>
                <a:srgbClr val="FFFFFF"/>
              </a:buClr>
              <a:buSzPct val="100000"/>
              <a:buFont typeface="Corbel" pitchFamily="34" charset="0"/>
              <a:buNone/>
              <a:defRPr/>
            </a:pPr>
            <a:r>
              <a:rPr lang="en-US" sz="1100" smtClean="0">
                <a:solidFill>
                  <a:schemeClr val="bg2"/>
                </a:solidFill>
              </a:rPr>
              <a:t>IIIT Hyderabad</a:t>
            </a:r>
          </a:p>
        </p:txBody>
      </p:sp>
      <p:pic>
        <p:nvPicPr>
          <p:cNvPr id="13" name="Picture 2" descr="C:\Users\andypacer007\Pictures\iiit-logo-gray.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10575" y="0"/>
            <a:ext cx="73342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037151"/>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ctr" rtl="0" eaLnBrk="0" fontAlgn="base" hangingPunct="0">
        <a:spcBef>
          <a:spcPct val="0"/>
        </a:spcBef>
        <a:spcAft>
          <a:spcPct val="0"/>
        </a:spcAft>
        <a:defRPr sz="3600">
          <a:solidFill>
            <a:srgbClr val="008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rgbClr val="008000"/>
          </a:solidFill>
          <a:latin typeface="Bookman Old Style (Headings)"/>
        </a:defRPr>
      </a:lvl2pPr>
      <a:lvl3pPr algn="ctr" rtl="0" eaLnBrk="0" fontAlgn="base" hangingPunct="0">
        <a:spcBef>
          <a:spcPct val="0"/>
        </a:spcBef>
        <a:spcAft>
          <a:spcPct val="0"/>
        </a:spcAft>
        <a:defRPr sz="3600">
          <a:solidFill>
            <a:srgbClr val="008000"/>
          </a:solidFill>
          <a:latin typeface="Bookman Old Style (Headings)"/>
        </a:defRPr>
      </a:lvl3pPr>
      <a:lvl4pPr algn="ctr" rtl="0" eaLnBrk="0" fontAlgn="base" hangingPunct="0">
        <a:spcBef>
          <a:spcPct val="0"/>
        </a:spcBef>
        <a:spcAft>
          <a:spcPct val="0"/>
        </a:spcAft>
        <a:defRPr sz="3600">
          <a:solidFill>
            <a:srgbClr val="008000"/>
          </a:solidFill>
          <a:latin typeface="Bookman Old Style (Headings)"/>
        </a:defRPr>
      </a:lvl4pPr>
      <a:lvl5pPr algn="ctr" rtl="0" eaLnBrk="0" fontAlgn="base" hangingPunct="0">
        <a:spcBef>
          <a:spcPct val="0"/>
        </a:spcBef>
        <a:spcAft>
          <a:spcPct val="0"/>
        </a:spcAft>
        <a:defRPr sz="3600">
          <a:solidFill>
            <a:srgbClr val="008000"/>
          </a:solidFill>
          <a:latin typeface="Bookman Old Style (Headings)"/>
        </a:defRPr>
      </a:lvl5pPr>
      <a:lvl6pPr marL="457200" algn="ctr" rtl="0" eaLnBrk="1" fontAlgn="base" hangingPunct="1">
        <a:spcBef>
          <a:spcPct val="0"/>
        </a:spcBef>
        <a:spcAft>
          <a:spcPct val="0"/>
        </a:spcAft>
        <a:defRPr sz="4400">
          <a:solidFill>
            <a:schemeClr val="tx2"/>
          </a:solidFill>
          <a:latin typeface="Times"/>
        </a:defRPr>
      </a:lvl6pPr>
      <a:lvl7pPr marL="914400" algn="ctr" rtl="0" eaLnBrk="1" fontAlgn="base" hangingPunct="1">
        <a:spcBef>
          <a:spcPct val="0"/>
        </a:spcBef>
        <a:spcAft>
          <a:spcPct val="0"/>
        </a:spcAft>
        <a:defRPr sz="4400">
          <a:solidFill>
            <a:schemeClr val="tx2"/>
          </a:solidFill>
          <a:latin typeface="Times"/>
        </a:defRPr>
      </a:lvl7pPr>
      <a:lvl8pPr marL="1371600" algn="ctr" rtl="0" eaLnBrk="1" fontAlgn="base" hangingPunct="1">
        <a:spcBef>
          <a:spcPct val="0"/>
        </a:spcBef>
        <a:spcAft>
          <a:spcPct val="0"/>
        </a:spcAft>
        <a:defRPr sz="4400">
          <a:solidFill>
            <a:schemeClr val="tx2"/>
          </a:solidFill>
          <a:latin typeface="Times"/>
        </a:defRPr>
      </a:lvl8pPr>
      <a:lvl9pPr marL="1828800" algn="ctr" rtl="0" eaLnBrk="1" fontAlgn="base" hangingPunct="1">
        <a:spcBef>
          <a:spcPct val="0"/>
        </a:spcBef>
        <a:spcAft>
          <a:spcPct val="0"/>
        </a:spcAft>
        <a:defRPr sz="4400">
          <a:solidFill>
            <a:schemeClr val="tx2"/>
          </a:solidFill>
          <a:latin typeface="Times"/>
        </a:defRPr>
      </a:lvl9pPr>
    </p:titleStyle>
    <p:bodyStyle>
      <a:lvl1pPr marL="342900" indent="-342900" algn="l" rtl="0" eaLnBrk="0" fontAlgn="base" hangingPunct="0">
        <a:spcBef>
          <a:spcPct val="20000"/>
        </a:spcBef>
        <a:spcAft>
          <a:spcPct val="0"/>
        </a:spcAft>
        <a:buChar char="•"/>
        <a:defRPr sz="3200">
          <a:solidFill>
            <a:srgbClr val="262673"/>
          </a:solidFill>
          <a:latin typeface="+mn-lt"/>
          <a:ea typeface="+mn-ea"/>
          <a:cs typeface="+mn-cs"/>
        </a:defRPr>
      </a:lvl1pPr>
      <a:lvl2pPr marL="742950" indent="-285750" algn="l" rtl="0" eaLnBrk="0" fontAlgn="base" hangingPunct="0">
        <a:spcBef>
          <a:spcPct val="20000"/>
        </a:spcBef>
        <a:spcAft>
          <a:spcPct val="0"/>
        </a:spcAft>
        <a:buChar char="–"/>
        <a:defRPr sz="2800">
          <a:solidFill>
            <a:srgbClr val="4597A0"/>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ebindia123.com/dances/abhinaya/angika_bhinaya/asamyukta.htm" TargetMode="External"/><Relationship Id="rId2" Type="http://schemas.openxmlformats.org/officeDocument/2006/relationships/hyperlink" Target="http://research.ijcaonline.org/volume38/number9/pxc3876881.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Identification of hand mudras for Indian classical dance forms</a:t>
            </a:r>
            <a:endParaRPr lang="en-US" dirty="0"/>
          </a:p>
        </p:txBody>
      </p:sp>
      <p:sp>
        <p:nvSpPr>
          <p:cNvPr id="3" name="Subtitle 2"/>
          <p:cNvSpPr>
            <a:spLocks noGrp="1"/>
          </p:cNvSpPr>
          <p:nvPr>
            <p:ph type="subTitle" idx="1"/>
          </p:nvPr>
        </p:nvSpPr>
        <p:spPr>
          <a:xfrm>
            <a:off x="990600" y="3886200"/>
            <a:ext cx="7315200" cy="1752600"/>
          </a:xfrm>
        </p:spPr>
        <p:txBody>
          <a:bodyPr>
            <a:normAutofit fontScale="70000" lnSpcReduction="20000"/>
          </a:bodyPr>
          <a:lstStyle/>
          <a:p>
            <a:r>
              <a:rPr lang="en-US" dirty="0" smtClean="0"/>
              <a:t>Presented by:</a:t>
            </a:r>
          </a:p>
          <a:p>
            <a:endParaRPr lang="en-US" dirty="0" smtClean="0"/>
          </a:p>
          <a:p>
            <a:pPr algn="r"/>
            <a:r>
              <a:rPr lang="en-US" dirty="0" err="1" smtClean="0"/>
              <a:t>Varshanjali</a:t>
            </a:r>
            <a:r>
              <a:rPr lang="en-US" dirty="0" smtClean="0"/>
              <a:t> </a:t>
            </a:r>
            <a:r>
              <a:rPr lang="en-US" dirty="0" err="1"/>
              <a:t>Sayyaparaju</a:t>
            </a:r>
            <a:r>
              <a:rPr lang="en-US" dirty="0"/>
              <a:t> 201030097</a:t>
            </a:r>
          </a:p>
          <a:p>
            <a:pPr algn="r"/>
            <a:r>
              <a:rPr lang="en-US" dirty="0" err="1" smtClean="0"/>
              <a:t>Prateek</a:t>
            </a:r>
            <a:r>
              <a:rPr lang="en-US" dirty="0" smtClean="0"/>
              <a:t> </a:t>
            </a:r>
            <a:r>
              <a:rPr lang="en-US" dirty="0" err="1" smtClean="0"/>
              <a:t>Goel</a:t>
            </a:r>
            <a:r>
              <a:rPr lang="en-US" dirty="0" smtClean="0"/>
              <a:t> 201001067</a:t>
            </a:r>
          </a:p>
          <a:p>
            <a:pPr algn="r"/>
            <a:r>
              <a:rPr lang="en-US" dirty="0" err="1" smtClean="0"/>
              <a:t>Aditya</a:t>
            </a:r>
            <a:r>
              <a:rPr lang="en-US" dirty="0" smtClean="0"/>
              <a:t> Singh 201002055</a:t>
            </a:r>
          </a:p>
        </p:txBody>
      </p:sp>
    </p:spTree>
    <p:extLst>
      <p:ext uri="{BB962C8B-B14F-4D97-AF65-F5344CB8AC3E}">
        <p14:creationId xmlns:p14="http://schemas.microsoft.com/office/powerpoint/2010/main" val="2186427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Extraction : Challenges</a:t>
            </a:r>
            <a:endParaRPr lang="en-US" dirty="0"/>
          </a:p>
        </p:txBody>
      </p:sp>
      <p:sp>
        <p:nvSpPr>
          <p:cNvPr id="3" name="Content Placeholder 2"/>
          <p:cNvSpPr>
            <a:spLocks noGrp="1"/>
          </p:cNvSpPr>
          <p:nvPr>
            <p:ph sz="quarter" idx="13"/>
          </p:nvPr>
        </p:nvSpPr>
        <p:spPr>
          <a:xfrm>
            <a:off x="2027285" y="1066800"/>
            <a:ext cx="5029200" cy="838200"/>
          </a:xfrm>
        </p:spPr>
        <p:txBody>
          <a:bodyPr/>
          <a:lstStyle/>
          <a:p>
            <a:pPr marL="0" indent="0">
              <a:buNone/>
            </a:pPr>
            <a:r>
              <a:rPr lang="en-US" dirty="0" smtClean="0"/>
              <a:t>Undesired object removal</a:t>
            </a:r>
            <a:endParaRPr lang="en-US" dirty="0"/>
          </a:p>
        </p:txBody>
      </p:sp>
      <p:grpSp>
        <p:nvGrpSpPr>
          <p:cNvPr id="9" name="Group 8"/>
          <p:cNvGrpSpPr/>
          <p:nvPr/>
        </p:nvGrpSpPr>
        <p:grpSpPr>
          <a:xfrm>
            <a:off x="457200" y="2286000"/>
            <a:ext cx="8458200" cy="2771870"/>
            <a:chOff x="-605257" y="1928388"/>
            <a:chExt cx="8883724" cy="2848070"/>
          </a:xfrm>
        </p:grpSpPr>
        <p:pic>
          <p:nvPicPr>
            <p:cNvPr id="10" name="Picture 14" descr="C:\Users\prateek\Desktop\zz.jpg"/>
            <p:cNvPicPr>
              <a:picLocks noChangeAspect="1" noChangeArrowheads="1"/>
            </p:cNvPicPr>
            <p:nvPr/>
          </p:nvPicPr>
          <p:blipFill rotWithShape="1">
            <a:blip r:embed="rId2">
              <a:extLst>
                <a:ext uri="{28A0092B-C50C-407E-A947-70E740481C1C}">
                  <a14:useLocalDpi xmlns:a14="http://schemas.microsoft.com/office/drawing/2010/main" val="0"/>
                </a:ext>
              </a:extLst>
            </a:blip>
            <a:srcRect l="19621" t="8363" r="19432" b="16659"/>
            <a:stretch/>
          </p:blipFill>
          <p:spPr bwMode="auto">
            <a:xfrm>
              <a:off x="5334000" y="1928388"/>
              <a:ext cx="2944467" cy="28480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9335" t="8220" r="19662" b="16907"/>
            <a:stretch/>
          </p:blipFill>
          <p:spPr bwMode="auto">
            <a:xfrm>
              <a:off x="-605257" y="1928388"/>
              <a:ext cx="2891257" cy="2848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descr="C:\Users\prateek\Desktop\zz.jpg"/>
            <p:cNvPicPr>
              <a:picLocks noChangeAspect="1" noChangeArrowheads="1"/>
            </p:cNvPicPr>
            <p:nvPr/>
          </p:nvPicPr>
          <p:blipFill rotWithShape="1">
            <a:blip r:embed="rId4">
              <a:extLst>
                <a:ext uri="{28A0092B-C50C-407E-A947-70E740481C1C}">
                  <a14:useLocalDpi xmlns:a14="http://schemas.microsoft.com/office/drawing/2010/main" val="0"/>
                </a:ext>
              </a:extLst>
            </a:blip>
            <a:srcRect l="19802" t="8363" r="19613" b="16524"/>
            <a:stretch/>
          </p:blipFill>
          <p:spPr bwMode="auto">
            <a:xfrm>
              <a:off x="2336105" y="1928388"/>
              <a:ext cx="2921695" cy="284807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543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Fingertip Detection</a:t>
            </a:r>
            <a:endParaRPr lang="en-US" dirty="0"/>
          </a:p>
        </p:txBody>
      </p:sp>
      <p:sp>
        <p:nvSpPr>
          <p:cNvPr id="3" name="Content Placeholder 2"/>
          <p:cNvSpPr>
            <a:spLocks noGrp="1"/>
          </p:cNvSpPr>
          <p:nvPr>
            <p:ph sz="quarter" idx="13"/>
          </p:nvPr>
        </p:nvSpPr>
        <p:spPr>
          <a:xfrm>
            <a:off x="3200400" y="1295400"/>
            <a:ext cx="2438400" cy="609600"/>
          </a:xfrm>
        </p:spPr>
        <p:txBody>
          <a:bodyPr>
            <a:normAutofit/>
          </a:bodyPr>
          <a:lstStyle/>
          <a:p>
            <a:pPr marL="0" indent="0">
              <a:buNone/>
            </a:pPr>
            <a:r>
              <a:rPr lang="en-US" dirty="0" smtClean="0"/>
              <a:t>K – Curvature</a:t>
            </a:r>
          </a:p>
          <a:p>
            <a:endParaRPr lang="en-US" dirty="0"/>
          </a:p>
          <a:p>
            <a:endParaRPr lang="en-US" dirty="0"/>
          </a:p>
        </p:txBody>
      </p:sp>
      <p:grpSp>
        <p:nvGrpSpPr>
          <p:cNvPr id="7" name="Group 6"/>
          <p:cNvGrpSpPr/>
          <p:nvPr/>
        </p:nvGrpSpPr>
        <p:grpSpPr>
          <a:xfrm>
            <a:off x="3330031" y="2667000"/>
            <a:ext cx="5048525" cy="3014340"/>
            <a:chOff x="1447800" y="3352799"/>
            <a:chExt cx="5048525" cy="3014340"/>
          </a:xfrm>
        </p:grpSpPr>
        <p:grpSp>
          <p:nvGrpSpPr>
            <p:cNvPr id="8" name="Group 7"/>
            <p:cNvGrpSpPr/>
            <p:nvPr/>
          </p:nvGrpSpPr>
          <p:grpSpPr>
            <a:xfrm>
              <a:off x="1447800" y="3352799"/>
              <a:ext cx="5035420" cy="3014339"/>
              <a:chOff x="1447800" y="3352799"/>
              <a:chExt cx="5035420" cy="3014339"/>
            </a:xfrm>
          </p:grpSpPr>
          <p:pic>
            <p:nvPicPr>
              <p:cNvPr id="10" name="Picture 3" descr="C:\Users\prateek\Desktop\zz.jpg"/>
              <p:cNvPicPr>
                <a:picLocks noChangeAspect="1" noChangeArrowheads="1"/>
              </p:cNvPicPr>
              <p:nvPr/>
            </p:nvPicPr>
            <p:blipFill rotWithShape="1">
              <a:blip r:embed="rId2">
                <a:extLst>
                  <a:ext uri="{28A0092B-C50C-407E-A947-70E740481C1C}">
                    <a14:useLocalDpi xmlns:a14="http://schemas.microsoft.com/office/drawing/2010/main" val="0"/>
                  </a:ext>
                </a:extLst>
              </a:blip>
              <a:srcRect l="39851" t="16863" r="40097" b="32820"/>
              <a:stretch/>
            </p:blipFill>
            <p:spPr bwMode="auto">
              <a:xfrm>
                <a:off x="4038600" y="3352800"/>
                <a:ext cx="2444620" cy="30143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prateek\Desktop\DIP Reports\DIP Project\Final_Dataset\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352799"/>
                <a:ext cx="2438400" cy="3014339"/>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3" descr="C:\Users\prateek\Desktop\zz.jpg"/>
            <p:cNvPicPr>
              <a:picLocks noChangeAspect="1" noChangeArrowheads="1"/>
            </p:cNvPicPr>
            <p:nvPr/>
          </p:nvPicPr>
          <p:blipFill rotWithShape="1">
            <a:blip r:embed="rId4">
              <a:extLst>
                <a:ext uri="{28A0092B-C50C-407E-A947-70E740481C1C}">
                  <a14:useLocalDpi xmlns:a14="http://schemas.microsoft.com/office/drawing/2010/main" val="0"/>
                </a:ext>
              </a:extLst>
            </a:blip>
            <a:srcRect l="39859" t="16873" r="39874" b="32810"/>
            <a:stretch/>
          </p:blipFill>
          <p:spPr bwMode="auto">
            <a:xfrm>
              <a:off x="4025494" y="3352801"/>
              <a:ext cx="2470831" cy="301433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990600" y="3657600"/>
            <a:ext cx="1169487" cy="584775"/>
          </a:xfrm>
          <a:prstGeom prst="rect">
            <a:avLst/>
          </a:prstGeom>
          <a:noFill/>
        </p:spPr>
        <p:txBody>
          <a:bodyPr wrap="none" rtlCol="0">
            <a:spAutoFit/>
          </a:bodyPr>
          <a:lstStyle/>
          <a:p>
            <a:r>
              <a:rPr lang="en-US" sz="3200" dirty="0" smtClean="0"/>
              <a:t>Type I</a:t>
            </a:r>
            <a:endParaRPr lang="en-US" sz="3200" dirty="0"/>
          </a:p>
        </p:txBody>
      </p:sp>
    </p:spTree>
    <p:extLst>
      <p:ext uri="{BB962C8B-B14F-4D97-AF65-F5344CB8AC3E}">
        <p14:creationId xmlns:p14="http://schemas.microsoft.com/office/powerpoint/2010/main" val="342134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4952" y="1828800"/>
            <a:ext cx="5406495" cy="4007787"/>
            <a:chOff x="1600200" y="1295400"/>
            <a:chExt cx="5406495" cy="4007787"/>
          </a:xfrm>
        </p:grpSpPr>
        <p:pic>
          <p:nvPicPr>
            <p:cNvPr id="5" name="Picture 4" descr="C:\Users\prateek\Desktop\zz.jpg"/>
            <p:cNvPicPr>
              <a:picLocks noChangeAspect="1" noChangeArrowheads="1"/>
            </p:cNvPicPr>
            <p:nvPr/>
          </p:nvPicPr>
          <p:blipFill rotWithShape="1">
            <a:blip r:embed="rId2">
              <a:extLst>
                <a:ext uri="{28A0092B-C50C-407E-A947-70E740481C1C}">
                  <a14:useLocalDpi xmlns:a14="http://schemas.microsoft.com/office/drawing/2010/main" val="0"/>
                </a:ext>
              </a:extLst>
            </a:blip>
            <a:srcRect l="38015" t="9233" r="38184" b="18532"/>
            <a:stretch/>
          </p:blipFill>
          <p:spPr bwMode="auto">
            <a:xfrm>
              <a:off x="4343400" y="1295400"/>
              <a:ext cx="2663295" cy="40077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prateek\Desktop\DIP Reports\DIP Project\Final_Dataset\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2667000" cy="400778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p:cNvSpPr txBox="1"/>
          <p:nvPr/>
        </p:nvSpPr>
        <p:spPr>
          <a:xfrm>
            <a:off x="3975111" y="850612"/>
            <a:ext cx="1273682" cy="584775"/>
          </a:xfrm>
          <a:prstGeom prst="rect">
            <a:avLst/>
          </a:prstGeom>
          <a:noFill/>
        </p:spPr>
        <p:txBody>
          <a:bodyPr wrap="none" rtlCol="0">
            <a:spAutoFit/>
          </a:bodyPr>
          <a:lstStyle/>
          <a:p>
            <a:r>
              <a:rPr lang="en-US" sz="3200" dirty="0" smtClean="0"/>
              <a:t>Type II</a:t>
            </a:r>
            <a:endParaRPr lang="en-US" sz="3200" dirty="0"/>
          </a:p>
        </p:txBody>
      </p:sp>
    </p:spTree>
    <p:extLst>
      <p:ext uri="{BB962C8B-B14F-4D97-AF65-F5344CB8AC3E}">
        <p14:creationId xmlns:p14="http://schemas.microsoft.com/office/powerpoint/2010/main" val="404334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27000" y="1600200"/>
            <a:ext cx="5889999" cy="3865775"/>
            <a:chOff x="1219200" y="1219200"/>
            <a:chExt cx="5889999" cy="3865775"/>
          </a:xfrm>
        </p:grpSpPr>
        <p:pic>
          <p:nvPicPr>
            <p:cNvPr id="5" name="Picture 6" descr="C:\Users\prateek\Desktop\zz.jpg"/>
            <p:cNvPicPr>
              <a:picLocks noChangeAspect="1" noChangeArrowheads="1"/>
            </p:cNvPicPr>
            <p:nvPr/>
          </p:nvPicPr>
          <p:blipFill rotWithShape="1">
            <a:blip r:embed="rId2">
              <a:extLst>
                <a:ext uri="{28A0092B-C50C-407E-A947-70E740481C1C}">
                  <a14:useLocalDpi xmlns:a14="http://schemas.microsoft.com/office/drawing/2010/main" val="0"/>
                </a:ext>
              </a:extLst>
            </a:blip>
            <a:srcRect l="36602" t="9862" r="36765" b="18984"/>
            <a:stretch/>
          </p:blipFill>
          <p:spPr bwMode="auto">
            <a:xfrm>
              <a:off x="4191000" y="1219200"/>
              <a:ext cx="2918199" cy="3865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prateek\Desktop\DIP Reports\DIP Project\Final_Dataset\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2895600" cy="3865775"/>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p:cNvSpPr txBox="1"/>
          <p:nvPr/>
        </p:nvSpPr>
        <p:spPr>
          <a:xfrm>
            <a:off x="3733800" y="741680"/>
            <a:ext cx="1377878" cy="584775"/>
          </a:xfrm>
          <a:prstGeom prst="rect">
            <a:avLst/>
          </a:prstGeom>
          <a:noFill/>
        </p:spPr>
        <p:txBody>
          <a:bodyPr wrap="none" rtlCol="0">
            <a:spAutoFit/>
          </a:bodyPr>
          <a:lstStyle/>
          <a:p>
            <a:r>
              <a:rPr lang="en-US" sz="3200" dirty="0" smtClean="0"/>
              <a:t>Type III</a:t>
            </a:r>
            <a:endParaRPr lang="en-US" sz="3200" dirty="0"/>
          </a:p>
        </p:txBody>
      </p:sp>
    </p:spTree>
    <p:extLst>
      <p:ext uri="{BB962C8B-B14F-4D97-AF65-F5344CB8AC3E}">
        <p14:creationId xmlns:p14="http://schemas.microsoft.com/office/powerpoint/2010/main" val="117785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hands</a:t>
            </a:r>
            <a:endParaRPr lang="en-US" dirty="0"/>
          </a:p>
        </p:txBody>
      </p:sp>
      <p:grpSp>
        <p:nvGrpSpPr>
          <p:cNvPr id="8" name="Group 7"/>
          <p:cNvGrpSpPr/>
          <p:nvPr/>
        </p:nvGrpSpPr>
        <p:grpSpPr>
          <a:xfrm>
            <a:off x="544304" y="2286000"/>
            <a:ext cx="8178303" cy="2716440"/>
            <a:chOff x="0" y="1981199"/>
            <a:chExt cx="8178303" cy="271644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718" t="16397" r="30781" b="31700"/>
            <a:stretch/>
          </p:blipFill>
          <p:spPr bwMode="auto">
            <a:xfrm>
              <a:off x="4114800" y="1981199"/>
              <a:ext cx="4063503" cy="271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descr="C:\Users\prateek\Desktop\DIP Reports\DIP Project\Final_Dataset\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199"/>
              <a:ext cx="4038600" cy="27164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0536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55931" y="457200"/>
            <a:ext cx="5714999" cy="1845777"/>
            <a:chOff x="685800" y="364023"/>
            <a:chExt cx="6304147" cy="2098004"/>
          </a:xfrm>
        </p:grpSpPr>
        <p:pic>
          <p:nvPicPr>
            <p:cNvPr id="5" name="Picture 6" descr="C:\Users\prateek\Desktop\DIP Reports\DIP Project\Final_Dataset\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4024"/>
              <a:ext cx="3124200" cy="20980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Users\prateek\Desktop\zz.jpg"/>
            <p:cNvPicPr>
              <a:picLocks noChangeAspect="1" noChangeArrowheads="1"/>
            </p:cNvPicPr>
            <p:nvPr/>
          </p:nvPicPr>
          <p:blipFill rotWithShape="1">
            <a:blip r:embed="rId3">
              <a:extLst>
                <a:ext uri="{28A0092B-C50C-407E-A947-70E740481C1C}">
                  <a14:useLocalDpi xmlns:a14="http://schemas.microsoft.com/office/drawing/2010/main" val="0"/>
                </a:ext>
              </a:extLst>
            </a:blip>
            <a:srcRect l="21298" t="11977" r="21751" b="23773"/>
            <a:stretch/>
          </p:blipFill>
          <p:spPr bwMode="auto">
            <a:xfrm>
              <a:off x="3886200" y="364023"/>
              <a:ext cx="3103747" cy="2098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483974" y="2438400"/>
            <a:ext cx="4678826" cy="1934308"/>
            <a:chOff x="1104900" y="2786874"/>
            <a:chExt cx="4678826" cy="1934308"/>
          </a:xfrm>
        </p:grpSpPr>
        <p:pic>
          <p:nvPicPr>
            <p:cNvPr id="8" name="Picture 4" descr="C:\Users\prateek\Desktop\DIP Reports\DIP Project\Final_Dataset\3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2786874"/>
              <a:ext cx="2286000" cy="19343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rotWithShape="1">
            <a:blip r:embed="rId5">
              <a:extLst>
                <a:ext uri="{28A0092B-C50C-407E-A947-70E740481C1C}">
                  <a14:useLocalDpi xmlns:a14="http://schemas.microsoft.com/office/drawing/2010/main" val="0"/>
                </a:ext>
              </a:extLst>
            </a:blip>
            <a:srcRect l="21682" t="12065" r="21980" b="22444"/>
            <a:stretch/>
          </p:blipFill>
          <p:spPr bwMode="auto">
            <a:xfrm>
              <a:off x="3478618" y="2788440"/>
              <a:ext cx="2305108" cy="1932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Group 9"/>
          <p:cNvGrpSpPr/>
          <p:nvPr/>
        </p:nvGrpSpPr>
        <p:grpSpPr>
          <a:xfrm>
            <a:off x="2483973" y="4495800"/>
            <a:ext cx="4678827" cy="2156988"/>
            <a:chOff x="1205860" y="4472412"/>
            <a:chExt cx="4678827" cy="2156988"/>
          </a:xfrm>
        </p:grpSpPr>
        <p:pic>
          <p:nvPicPr>
            <p:cNvPr id="11" name="Picture 9"/>
            <p:cNvPicPr>
              <a:picLocks noChangeAspect="1" noChangeArrowheads="1"/>
            </p:cNvPicPr>
            <p:nvPr/>
          </p:nvPicPr>
          <p:blipFill rotWithShape="1">
            <a:blip r:embed="rId6">
              <a:extLst>
                <a:ext uri="{28A0092B-C50C-407E-A947-70E740481C1C}">
                  <a14:useLocalDpi xmlns:a14="http://schemas.microsoft.com/office/drawing/2010/main" val="0"/>
                </a:ext>
              </a:extLst>
            </a:blip>
            <a:srcRect l="23058" t="10625" r="23414" b="21126"/>
            <a:stretch/>
          </p:blipFill>
          <p:spPr bwMode="auto">
            <a:xfrm>
              <a:off x="3579579" y="4472412"/>
              <a:ext cx="2305108" cy="215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0" descr="C:\Users\prateek\Desktop\DIP Reports\DIP Project\Final_Dataset\3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5860" y="4495800"/>
              <a:ext cx="2288163" cy="2133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7054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Further work</a:t>
            </a:r>
            <a:endParaRPr lang="en-US" dirty="0"/>
          </a:p>
        </p:txBody>
      </p:sp>
      <p:sp>
        <p:nvSpPr>
          <p:cNvPr id="6" name="Title 3"/>
          <p:cNvSpPr txBox="1">
            <a:spLocks/>
          </p:cNvSpPr>
          <p:nvPr/>
        </p:nvSpPr>
        <p:spPr bwMode="auto">
          <a:xfrm>
            <a:off x="675640" y="296672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a:solidFill>
                  <a:srgbClr val="008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rgbClr val="008000"/>
                </a:solidFill>
                <a:latin typeface="Bookman Old Style (Headings)"/>
              </a:defRPr>
            </a:lvl2pPr>
            <a:lvl3pPr algn="ctr" rtl="0" eaLnBrk="0" fontAlgn="base" hangingPunct="0">
              <a:spcBef>
                <a:spcPct val="0"/>
              </a:spcBef>
              <a:spcAft>
                <a:spcPct val="0"/>
              </a:spcAft>
              <a:defRPr sz="3600">
                <a:solidFill>
                  <a:srgbClr val="008000"/>
                </a:solidFill>
                <a:latin typeface="Bookman Old Style (Headings)"/>
              </a:defRPr>
            </a:lvl3pPr>
            <a:lvl4pPr algn="ctr" rtl="0" eaLnBrk="0" fontAlgn="base" hangingPunct="0">
              <a:spcBef>
                <a:spcPct val="0"/>
              </a:spcBef>
              <a:spcAft>
                <a:spcPct val="0"/>
              </a:spcAft>
              <a:defRPr sz="3600">
                <a:solidFill>
                  <a:srgbClr val="008000"/>
                </a:solidFill>
                <a:latin typeface="Bookman Old Style (Headings)"/>
              </a:defRPr>
            </a:lvl4pPr>
            <a:lvl5pPr algn="ctr" rtl="0" eaLnBrk="0" fontAlgn="base" hangingPunct="0">
              <a:spcBef>
                <a:spcPct val="0"/>
              </a:spcBef>
              <a:spcAft>
                <a:spcPct val="0"/>
              </a:spcAft>
              <a:defRPr sz="3600">
                <a:solidFill>
                  <a:srgbClr val="008000"/>
                </a:solidFill>
                <a:latin typeface="Bookman Old Style (Headings)"/>
              </a:defRPr>
            </a:lvl5pPr>
            <a:lvl6pPr marL="457200" algn="ctr" rtl="0" eaLnBrk="1" fontAlgn="base" hangingPunct="1">
              <a:spcBef>
                <a:spcPct val="0"/>
              </a:spcBef>
              <a:spcAft>
                <a:spcPct val="0"/>
              </a:spcAft>
              <a:defRPr sz="4400">
                <a:solidFill>
                  <a:schemeClr val="tx2"/>
                </a:solidFill>
                <a:latin typeface="Times"/>
              </a:defRPr>
            </a:lvl6pPr>
            <a:lvl7pPr marL="914400" algn="ctr" rtl="0" eaLnBrk="1" fontAlgn="base" hangingPunct="1">
              <a:spcBef>
                <a:spcPct val="0"/>
              </a:spcBef>
              <a:spcAft>
                <a:spcPct val="0"/>
              </a:spcAft>
              <a:defRPr sz="4400">
                <a:solidFill>
                  <a:schemeClr val="tx2"/>
                </a:solidFill>
                <a:latin typeface="Times"/>
              </a:defRPr>
            </a:lvl7pPr>
            <a:lvl8pPr marL="1371600" algn="ctr" rtl="0" eaLnBrk="1" fontAlgn="base" hangingPunct="1">
              <a:spcBef>
                <a:spcPct val="0"/>
              </a:spcBef>
              <a:spcAft>
                <a:spcPct val="0"/>
              </a:spcAft>
              <a:defRPr sz="4400">
                <a:solidFill>
                  <a:schemeClr val="tx2"/>
                </a:solidFill>
                <a:latin typeface="Times"/>
              </a:defRPr>
            </a:lvl8pPr>
            <a:lvl9pPr marL="1828800" algn="ctr" rtl="0" eaLnBrk="1" fontAlgn="base" hangingPunct="1">
              <a:spcBef>
                <a:spcPct val="0"/>
              </a:spcBef>
              <a:spcAft>
                <a:spcPct val="0"/>
              </a:spcAft>
              <a:defRPr sz="4400">
                <a:solidFill>
                  <a:schemeClr val="tx2"/>
                </a:solidFill>
                <a:latin typeface="Times"/>
              </a:defRPr>
            </a:lvl9pPr>
          </a:lstStyle>
          <a:p>
            <a:r>
              <a:rPr lang="en-US" dirty="0" smtClean="0"/>
              <a:t>Work Division</a:t>
            </a:r>
            <a:endParaRPr lang="en-US" dirty="0"/>
          </a:p>
        </p:txBody>
      </p:sp>
      <p:sp>
        <p:nvSpPr>
          <p:cNvPr id="8" name="TextBox 7"/>
          <p:cNvSpPr txBox="1"/>
          <p:nvPr/>
        </p:nvSpPr>
        <p:spPr>
          <a:xfrm>
            <a:off x="914400" y="3733800"/>
            <a:ext cx="7620000" cy="1200329"/>
          </a:xfrm>
          <a:prstGeom prst="rect">
            <a:avLst/>
          </a:prstGeom>
          <a:noFill/>
        </p:spPr>
        <p:txBody>
          <a:bodyPr wrap="square" rtlCol="0">
            <a:spAutoFit/>
          </a:bodyPr>
          <a:lstStyle/>
          <a:p>
            <a:r>
              <a:rPr lang="en-US" dirty="0" smtClean="0"/>
              <a:t>Interim 1 :</a:t>
            </a:r>
          </a:p>
          <a:p>
            <a:r>
              <a:rPr lang="en-US" dirty="0" err="1" smtClean="0"/>
              <a:t>Varsha</a:t>
            </a:r>
            <a:r>
              <a:rPr lang="en-US" dirty="0" smtClean="0"/>
              <a:t> </a:t>
            </a:r>
            <a:r>
              <a:rPr lang="en-US" dirty="0" smtClean="0"/>
              <a:t>: </a:t>
            </a:r>
            <a:r>
              <a:rPr lang="en-US" dirty="0" smtClean="0"/>
              <a:t>	Dataset Identification, </a:t>
            </a:r>
            <a:r>
              <a:rPr lang="en-US" dirty="0" smtClean="0"/>
              <a:t>basic </a:t>
            </a:r>
            <a:r>
              <a:rPr lang="en-US" dirty="0" err="1" smtClean="0"/>
              <a:t>thresholding</a:t>
            </a:r>
            <a:r>
              <a:rPr lang="en-US" dirty="0" smtClean="0"/>
              <a:t>, </a:t>
            </a:r>
            <a:r>
              <a:rPr lang="en-US" dirty="0" smtClean="0"/>
              <a:t>Skin detection</a:t>
            </a:r>
            <a:endParaRPr lang="en-US" dirty="0" smtClean="0"/>
          </a:p>
          <a:p>
            <a:r>
              <a:rPr lang="en-US" dirty="0" err="1" smtClean="0"/>
              <a:t>Prateek</a:t>
            </a:r>
            <a:r>
              <a:rPr lang="en-US" dirty="0" smtClean="0"/>
              <a:t> : 	Fingertip </a:t>
            </a:r>
            <a:r>
              <a:rPr lang="en-US" dirty="0" smtClean="0"/>
              <a:t>Detection (Distance metrics)</a:t>
            </a:r>
          </a:p>
          <a:p>
            <a:r>
              <a:rPr lang="en-US" dirty="0" err="1" smtClean="0"/>
              <a:t>Aditya</a:t>
            </a:r>
            <a:r>
              <a:rPr lang="en-US" dirty="0" smtClean="0"/>
              <a:t> </a:t>
            </a:r>
            <a:r>
              <a:rPr lang="en-US" dirty="0" smtClean="0"/>
              <a:t>: 	Boundary </a:t>
            </a:r>
            <a:r>
              <a:rPr lang="en-US" dirty="0" smtClean="0"/>
              <a:t>Extraction (Morphological Operations)</a:t>
            </a:r>
            <a:endParaRPr lang="en-US" dirty="0"/>
          </a:p>
        </p:txBody>
      </p:sp>
      <p:sp>
        <p:nvSpPr>
          <p:cNvPr id="9" name="TextBox 8"/>
          <p:cNvSpPr txBox="1"/>
          <p:nvPr/>
        </p:nvSpPr>
        <p:spPr>
          <a:xfrm>
            <a:off x="878840" y="1447800"/>
            <a:ext cx="7467600" cy="1754326"/>
          </a:xfrm>
          <a:prstGeom prst="rect">
            <a:avLst/>
          </a:prstGeom>
          <a:noFill/>
        </p:spPr>
        <p:txBody>
          <a:bodyPr wrap="square" rtlCol="0">
            <a:spAutoFit/>
          </a:bodyPr>
          <a:lstStyle/>
          <a:p>
            <a:pPr marL="285750" indent="-285750">
              <a:buFont typeface="Wingdings" pitchFamily="2" charset="2"/>
              <a:buChar char="ü"/>
            </a:pPr>
            <a:r>
              <a:rPr lang="en-US" dirty="0" smtClean="0"/>
              <a:t>Two hand segmentation with discernible hands</a:t>
            </a:r>
            <a:r>
              <a:rPr lang="en-US" dirty="0" smtClean="0"/>
              <a:t>.</a:t>
            </a:r>
          </a:p>
          <a:p>
            <a:pPr marL="742950" lvl="1" indent="-285750">
              <a:buFont typeface="Wingdings" pitchFamily="2" charset="2"/>
              <a:buChar char="ü"/>
            </a:pPr>
            <a:r>
              <a:rPr lang="en-US" dirty="0" smtClean="0"/>
              <a:t>Edge detection</a:t>
            </a:r>
          </a:p>
          <a:p>
            <a:pPr marL="742950" lvl="1" indent="-285750">
              <a:buFont typeface="Wingdings" pitchFamily="2" charset="2"/>
              <a:buChar char="ü"/>
            </a:pPr>
            <a:r>
              <a:rPr lang="en-US" dirty="0" smtClean="0"/>
              <a:t>Watershed Transform</a:t>
            </a:r>
          </a:p>
          <a:p>
            <a:pPr marL="285750" indent="-285750">
              <a:buFont typeface="Wingdings" pitchFamily="2" charset="2"/>
              <a:buChar char="ü"/>
            </a:pPr>
            <a:r>
              <a:rPr lang="en-US" dirty="0" smtClean="0"/>
              <a:t>More embellishments</a:t>
            </a:r>
          </a:p>
          <a:p>
            <a:pPr marL="285750" indent="-285750">
              <a:buFont typeface="Wingdings" pitchFamily="2" charset="2"/>
              <a:buChar char="ü"/>
            </a:pPr>
            <a:r>
              <a:rPr lang="en-US" dirty="0" smtClean="0"/>
              <a:t>Identification of best approach for recognition</a:t>
            </a:r>
            <a:endParaRPr lang="en-US" dirty="0"/>
          </a:p>
          <a:p>
            <a:pPr marL="285750" indent="-285750">
              <a:buFont typeface="Wingdings" pitchFamily="2" charset="2"/>
              <a:buChar char="ü"/>
            </a:pPr>
            <a:endParaRPr lang="en-US" dirty="0" smtClean="0"/>
          </a:p>
        </p:txBody>
      </p:sp>
      <p:sp>
        <p:nvSpPr>
          <p:cNvPr id="7" name="TextBox 6"/>
          <p:cNvSpPr txBox="1"/>
          <p:nvPr/>
        </p:nvSpPr>
        <p:spPr>
          <a:xfrm>
            <a:off x="914400" y="4935578"/>
            <a:ext cx="7620000" cy="1754326"/>
          </a:xfrm>
          <a:prstGeom prst="rect">
            <a:avLst/>
          </a:prstGeom>
          <a:noFill/>
        </p:spPr>
        <p:txBody>
          <a:bodyPr wrap="square" rtlCol="0">
            <a:spAutoFit/>
          </a:bodyPr>
          <a:lstStyle/>
          <a:p>
            <a:r>
              <a:rPr lang="en-US" dirty="0" smtClean="0"/>
              <a:t>Interim 2 :</a:t>
            </a:r>
          </a:p>
          <a:p>
            <a:r>
              <a:rPr lang="en-US" dirty="0" err="1" smtClean="0"/>
              <a:t>Varsha</a:t>
            </a:r>
            <a:r>
              <a:rPr lang="en-US" dirty="0" smtClean="0"/>
              <a:t> </a:t>
            </a:r>
            <a:r>
              <a:rPr lang="en-US" dirty="0" smtClean="0"/>
              <a:t>: </a:t>
            </a:r>
            <a:r>
              <a:rPr lang="en-US" dirty="0" smtClean="0"/>
              <a:t>	Dataset Identification, K-means clustering, two hands – edge 	detection and Watershed transform</a:t>
            </a:r>
            <a:endParaRPr lang="en-US" dirty="0" smtClean="0"/>
          </a:p>
          <a:p>
            <a:r>
              <a:rPr lang="en-US" dirty="0" err="1" smtClean="0"/>
              <a:t>Prateek</a:t>
            </a:r>
            <a:r>
              <a:rPr lang="en-US" dirty="0" smtClean="0"/>
              <a:t> : 	</a:t>
            </a:r>
            <a:r>
              <a:rPr lang="en-US" dirty="0" smtClean="0"/>
              <a:t>Fingertip detection (K-curvature), </a:t>
            </a:r>
            <a:r>
              <a:rPr lang="en-US" dirty="0" smtClean="0"/>
              <a:t>Type II dataset challenges</a:t>
            </a:r>
            <a:endParaRPr lang="en-US" dirty="0" smtClean="0"/>
          </a:p>
          <a:p>
            <a:r>
              <a:rPr lang="en-US" dirty="0" err="1" smtClean="0"/>
              <a:t>Aditya</a:t>
            </a:r>
            <a:r>
              <a:rPr lang="en-US" dirty="0" smtClean="0"/>
              <a:t> </a:t>
            </a:r>
            <a:r>
              <a:rPr lang="en-US" dirty="0" smtClean="0"/>
              <a:t>: 	</a:t>
            </a:r>
            <a:r>
              <a:rPr lang="en-US" dirty="0" smtClean="0"/>
              <a:t>Boundary Extraction (</a:t>
            </a:r>
            <a:r>
              <a:rPr lang="en-US" dirty="0" err="1" smtClean="0"/>
              <a:t>Neighbourhood</a:t>
            </a:r>
            <a:r>
              <a:rPr lang="en-US" dirty="0" smtClean="0"/>
              <a:t> processing), </a:t>
            </a:r>
            <a:r>
              <a:rPr lang="en-US" dirty="0" smtClean="0"/>
              <a:t>Type III dataset 	challenges</a:t>
            </a:r>
            <a:endParaRPr lang="en-US" dirty="0"/>
          </a:p>
        </p:txBody>
      </p:sp>
    </p:spTree>
    <p:extLst>
      <p:ext uri="{BB962C8B-B14F-4D97-AF65-F5344CB8AC3E}">
        <p14:creationId xmlns:p14="http://schemas.microsoft.com/office/powerpoint/2010/main" val="374278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505200" y="2895600"/>
            <a:ext cx="2133600" cy="685800"/>
          </a:xfrm>
        </p:spPr>
        <p:txBody>
          <a:bodyPr/>
          <a:lstStyle/>
          <a:p>
            <a:pPr marL="0" indent="0">
              <a:buNone/>
            </a:pPr>
            <a:r>
              <a:rPr lang="en-US" dirty="0" smtClean="0"/>
              <a:t>Thank You!</a:t>
            </a:r>
            <a:endParaRPr lang="en-US" dirty="0"/>
          </a:p>
        </p:txBody>
      </p:sp>
    </p:spTree>
    <p:extLst>
      <p:ext uri="{BB962C8B-B14F-4D97-AF65-F5344CB8AC3E}">
        <p14:creationId xmlns:p14="http://schemas.microsoft.com/office/powerpoint/2010/main" val="280920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3"/>
          </p:nvPr>
        </p:nvSpPr>
        <p:spPr>
          <a:xfrm>
            <a:off x="838200" y="1371600"/>
            <a:ext cx="8534400" cy="1905000"/>
          </a:xfrm>
        </p:spPr>
        <p:txBody>
          <a:bodyPr>
            <a:normAutofit lnSpcReduction="10000"/>
          </a:bodyPr>
          <a:lstStyle/>
          <a:p>
            <a:pPr marL="0" indent="0">
              <a:buNone/>
            </a:pPr>
            <a:r>
              <a:rPr lang="en-US" dirty="0" smtClean="0"/>
              <a:t>Given an image depicting a hand mudra for an Indian classical dance form, identify the mudra and provide a short description explaining its significance.</a:t>
            </a:r>
            <a:endParaRPr lang="en-US" dirty="0"/>
          </a:p>
        </p:txBody>
      </p:sp>
      <p:sp>
        <p:nvSpPr>
          <p:cNvPr id="4" name="Title 1"/>
          <p:cNvSpPr txBox="1">
            <a:spLocks/>
          </p:cNvSpPr>
          <p:nvPr/>
        </p:nvSpPr>
        <p:spPr bwMode="auto">
          <a:xfrm>
            <a:off x="675640" y="3124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a:solidFill>
                  <a:srgbClr val="008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rgbClr val="008000"/>
                </a:solidFill>
                <a:latin typeface="Bookman Old Style (Headings)"/>
              </a:defRPr>
            </a:lvl2pPr>
            <a:lvl3pPr algn="ctr" rtl="0" eaLnBrk="0" fontAlgn="base" hangingPunct="0">
              <a:spcBef>
                <a:spcPct val="0"/>
              </a:spcBef>
              <a:spcAft>
                <a:spcPct val="0"/>
              </a:spcAft>
              <a:defRPr sz="3600">
                <a:solidFill>
                  <a:srgbClr val="008000"/>
                </a:solidFill>
                <a:latin typeface="Bookman Old Style (Headings)"/>
              </a:defRPr>
            </a:lvl3pPr>
            <a:lvl4pPr algn="ctr" rtl="0" eaLnBrk="0" fontAlgn="base" hangingPunct="0">
              <a:spcBef>
                <a:spcPct val="0"/>
              </a:spcBef>
              <a:spcAft>
                <a:spcPct val="0"/>
              </a:spcAft>
              <a:defRPr sz="3600">
                <a:solidFill>
                  <a:srgbClr val="008000"/>
                </a:solidFill>
                <a:latin typeface="Bookman Old Style (Headings)"/>
              </a:defRPr>
            </a:lvl4pPr>
            <a:lvl5pPr algn="ctr" rtl="0" eaLnBrk="0" fontAlgn="base" hangingPunct="0">
              <a:spcBef>
                <a:spcPct val="0"/>
              </a:spcBef>
              <a:spcAft>
                <a:spcPct val="0"/>
              </a:spcAft>
              <a:defRPr sz="3600">
                <a:solidFill>
                  <a:srgbClr val="008000"/>
                </a:solidFill>
                <a:latin typeface="Bookman Old Style (Headings)"/>
              </a:defRPr>
            </a:lvl5pPr>
            <a:lvl6pPr marL="457200" algn="ctr" rtl="0" eaLnBrk="1" fontAlgn="base" hangingPunct="1">
              <a:spcBef>
                <a:spcPct val="0"/>
              </a:spcBef>
              <a:spcAft>
                <a:spcPct val="0"/>
              </a:spcAft>
              <a:defRPr sz="4400">
                <a:solidFill>
                  <a:schemeClr val="tx2"/>
                </a:solidFill>
                <a:latin typeface="Times"/>
              </a:defRPr>
            </a:lvl6pPr>
            <a:lvl7pPr marL="914400" algn="ctr" rtl="0" eaLnBrk="1" fontAlgn="base" hangingPunct="1">
              <a:spcBef>
                <a:spcPct val="0"/>
              </a:spcBef>
              <a:spcAft>
                <a:spcPct val="0"/>
              </a:spcAft>
              <a:defRPr sz="4400">
                <a:solidFill>
                  <a:schemeClr val="tx2"/>
                </a:solidFill>
                <a:latin typeface="Times"/>
              </a:defRPr>
            </a:lvl7pPr>
            <a:lvl8pPr marL="1371600" algn="ctr" rtl="0" eaLnBrk="1" fontAlgn="base" hangingPunct="1">
              <a:spcBef>
                <a:spcPct val="0"/>
              </a:spcBef>
              <a:spcAft>
                <a:spcPct val="0"/>
              </a:spcAft>
              <a:defRPr sz="4400">
                <a:solidFill>
                  <a:schemeClr val="tx2"/>
                </a:solidFill>
                <a:latin typeface="Times"/>
              </a:defRPr>
            </a:lvl8pPr>
            <a:lvl9pPr marL="1828800" algn="ctr" rtl="0" eaLnBrk="1" fontAlgn="base" hangingPunct="1">
              <a:spcBef>
                <a:spcPct val="0"/>
              </a:spcBef>
              <a:spcAft>
                <a:spcPct val="0"/>
              </a:spcAft>
              <a:defRPr sz="4400">
                <a:solidFill>
                  <a:schemeClr val="tx2"/>
                </a:solidFill>
                <a:latin typeface="Times"/>
              </a:defRPr>
            </a:lvl9pPr>
          </a:lstStyle>
          <a:p>
            <a:r>
              <a:rPr lang="en-US" dirty="0" smtClean="0"/>
              <a:t>References</a:t>
            </a:r>
            <a:endParaRPr lang="en-US" dirty="0"/>
          </a:p>
        </p:txBody>
      </p:sp>
      <p:sp>
        <p:nvSpPr>
          <p:cNvPr id="5" name="TextBox 4"/>
          <p:cNvSpPr txBox="1"/>
          <p:nvPr/>
        </p:nvSpPr>
        <p:spPr>
          <a:xfrm>
            <a:off x="533400" y="3886200"/>
            <a:ext cx="184731" cy="369332"/>
          </a:xfrm>
          <a:prstGeom prst="rect">
            <a:avLst/>
          </a:prstGeom>
          <a:noFill/>
        </p:spPr>
        <p:txBody>
          <a:bodyPr wrap="none" rtlCol="0">
            <a:spAutoFit/>
          </a:bodyPr>
          <a:lstStyle/>
          <a:p>
            <a:endParaRPr lang="en-US" dirty="0"/>
          </a:p>
        </p:txBody>
      </p:sp>
      <p:sp>
        <p:nvSpPr>
          <p:cNvPr id="7" name="Content Placeholder 2"/>
          <p:cNvSpPr txBox="1">
            <a:spLocks/>
          </p:cNvSpPr>
          <p:nvPr/>
        </p:nvSpPr>
        <p:spPr bwMode="auto">
          <a:xfrm>
            <a:off x="528320" y="4070866"/>
            <a:ext cx="8534400" cy="240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lvl1pPr marL="342900" indent="-342900" algn="l" rtl="0" eaLnBrk="0" fontAlgn="base" hangingPunct="0">
              <a:spcBef>
                <a:spcPct val="20000"/>
              </a:spcBef>
              <a:spcAft>
                <a:spcPct val="0"/>
              </a:spcAft>
              <a:buChar char="•"/>
              <a:defRPr sz="3200">
                <a:solidFill>
                  <a:srgbClr val="262673"/>
                </a:solidFill>
                <a:latin typeface="+mn-lt"/>
                <a:ea typeface="+mn-ea"/>
                <a:cs typeface="+mn-cs"/>
              </a:defRPr>
            </a:lvl1pPr>
            <a:lvl2pPr marL="742950" indent="-285750" algn="l" rtl="0" eaLnBrk="0" fontAlgn="base" hangingPunct="0">
              <a:spcBef>
                <a:spcPct val="20000"/>
              </a:spcBef>
              <a:spcAft>
                <a:spcPct val="0"/>
              </a:spcAft>
              <a:buChar char="–"/>
              <a:defRPr sz="2800">
                <a:solidFill>
                  <a:srgbClr val="4597A0"/>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sz="4300" dirty="0"/>
          </a:p>
          <a:p>
            <a:r>
              <a:rPr lang="en-US" sz="4300" dirty="0"/>
              <a:t>J.C. </a:t>
            </a:r>
            <a:r>
              <a:rPr lang="en-US" sz="4300" dirty="0" err="1"/>
              <a:t>Terrillon</a:t>
            </a:r>
            <a:r>
              <a:rPr lang="en-US" sz="4300" dirty="0"/>
              <a:t>, M.N. </a:t>
            </a:r>
            <a:r>
              <a:rPr lang="en-US" sz="4300" dirty="0" err="1"/>
              <a:t>Shirazi</a:t>
            </a:r>
            <a:r>
              <a:rPr lang="en-US" sz="4300" dirty="0"/>
              <a:t>, H. </a:t>
            </a:r>
            <a:r>
              <a:rPr lang="en-US" sz="4300" dirty="0" err="1"/>
              <a:t>Fukumachi</a:t>
            </a:r>
            <a:r>
              <a:rPr lang="en-US" sz="4300" dirty="0"/>
              <a:t>, and S. </a:t>
            </a:r>
            <a:r>
              <a:rPr lang="en-US" sz="4300" dirty="0" err="1"/>
              <a:t>Akamatsu</a:t>
            </a:r>
            <a:r>
              <a:rPr lang="en-US" sz="4300" dirty="0"/>
              <a:t>, “Comparative performance of different skin chrominance models and chrominance spaces for the automatic detection of human faces in color images”, Proceedings of the Fourth IEEE International Conference on Automatic Face and Gesture Recognition, March 2000, IEEE </a:t>
            </a:r>
            <a:r>
              <a:rPr lang="en-US" sz="4300" dirty="0" smtClean="0"/>
              <a:t>Computer </a:t>
            </a:r>
            <a:r>
              <a:rPr lang="en-US" sz="4300" dirty="0"/>
              <a:t>Society, </a:t>
            </a:r>
            <a:r>
              <a:rPr lang="en-US" sz="4300" dirty="0" err="1"/>
              <a:t>pp</a:t>
            </a:r>
            <a:r>
              <a:rPr lang="en-US" sz="4300" dirty="0"/>
              <a:t> 54-61. </a:t>
            </a:r>
            <a:endParaRPr lang="en-US" sz="4300" dirty="0" smtClean="0"/>
          </a:p>
          <a:p>
            <a:r>
              <a:rPr lang="en-US" sz="4300" dirty="0" smtClean="0"/>
              <a:t>Singh</a:t>
            </a:r>
            <a:r>
              <a:rPr lang="en-US" sz="4300" dirty="0"/>
              <a:t>, </a:t>
            </a:r>
            <a:r>
              <a:rPr lang="en-US" sz="4300" dirty="0" err="1"/>
              <a:t>Devendra</a:t>
            </a:r>
            <a:r>
              <a:rPr lang="en-US" sz="4300" dirty="0"/>
              <a:t>. "Human Face Detection by Using Skin Color Segmentation, Face Features and Regions Properties." </a:t>
            </a:r>
            <a:r>
              <a:rPr lang="en-US" sz="4300" dirty="0">
                <a:hlinkClick r:id="rId2"/>
              </a:rPr>
              <a:t>Http://research.ijcaonline.org/volume38/number9/pxc3876881.pdf</a:t>
            </a:r>
            <a:r>
              <a:rPr lang="en-US" sz="4300" dirty="0"/>
              <a:t>. </a:t>
            </a:r>
            <a:r>
              <a:rPr lang="en-US" sz="4300" dirty="0" err="1"/>
              <a:t>N.p</a:t>
            </a:r>
            <a:r>
              <a:rPr lang="en-US" sz="4300" dirty="0"/>
              <a:t>., </a:t>
            </a:r>
            <a:r>
              <a:rPr lang="en-US" sz="4300" dirty="0" err="1"/>
              <a:t>n.d.</a:t>
            </a:r>
            <a:r>
              <a:rPr lang="en-US" sz="4300" dirty="0"/>
              <a:t> </a:t>
            </a:r>
            <a:r>
              <a:rPr lang="en-US" sz="4300" dirty="0" smtClean="0"/>
              <a:t>Web.</a:t>
            </a:r>
          </a:p>
          <a:p>
            <a:r>
              <a:rPr lang="en-US" sz="4300" dirty="0" err="1" smtClean="0"/>
              <a:t>Asamyukta</a:t>
            </a:r>
            <a:r>
              <a:rPr lang="en-US" sz="4300" dirty="0" smtClean="0"/>
              <a:t> </a:t>
            </a:r>
            <a:r>
              <a:rPr lang="en-US" sz="4300" dirty="0"/>
              <a:t>- Single Hand Gestures- Dances of India-</a:t>
            </a:r>
            <a:r>
              <a:rPr lang="en-US" sz="4300" dirty="0" err="1"/>
              <a:t>Angika</a:t>
            </a:r>
            <a:r>
              <a:rPr lang="en-US" sz="4300" dirty="0"/>
              <a:t> </a:t>
            </a:r>
            <a:r>
              <a:rPr lang="en-US" sz="4300" dirty="0" err="1"/>
              <a:t>Abhinaya</a:t>
            </a:r>
            <a:r>
              <a:rPr lang="en-US" sz="4300" dirty="0"/>
              <a:t>." </a:t>
            </a:r>
            <a:r>
              <a:rPr lang="en-US" sz="4300" dirty="0" err="1"/>
              <a:t>Asamyukta</a:t>
            </a:r>
            <a:r>
              <a:rPr lang="en-US" sz="4300" dirty="0"/>
              <a:t> - Single Hand Gestures- Dances of </a:t>
            </a:r>
            <a:r>
              <a:rPr lang="en-US" sz="4300" dirty="0" smtClean="0"/>
              <a:t>India. </a:t>
            </a:r>
            <a:r>
              <a:rPr lang="en-US" sz="4300" dirty="0" err="1"/>
              <a:t>N.p</a:t>
            </a:r>
            <a:r>
              <a:rPr lang="en-US" sz="4300" dirty="0"/>
              <a:t>., </a:t>
            </a:r>
            <a:r>
              <a:rPr lang="en-US" sz="4300" dirty="0" err="1"/>
              <a:t>n.d.</a:t>
            </a:r>
            <a:r>
              <a:rPr lang="en-US" sz="4300" dirty="0"/>
              <a:t> Web. 31 Oct. 2012. </a:t>
            </a:r>
            <a:r>
              <a:rPr lang="en-US" sz="4300" dirty="0">
                <a:hlinkClick r:id="rId3"/>
              </a:rPr>
              <a:t>http://www.webindia123.com/dances/abhinaya/angika_bhinaya/asamyukta.htm</a:t>
            </a:r>
            <a:endParaRPr lang="en-US" sz="4300" dirty="0"/>
          </a:p>
          <a:p>
            <a:endParaRPr lang="en-US" dirty="0"/>
          </a:p>
          <a:p>
            <a:pPr marL="0" indent="0">
              <a:buFontTx/>
              <a:buNone/>
            </a:pPr>
            <a:endParaRPr lang="en-US" dirty="0"/>
          </a:p>
        </p:txBody>
      </p:sp>
    </p:spTree>
    <p:extLst>
      <p:ext uri="{BB962C8B-B14F-4D97-AF65-F5344CB8AC3E}">
        <p14:creationId xmlns:p14="http://schemas.microsoft.com/office/powerpoint/2010/main" val="379935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3039"/>
            <a:ext cx="7772400" cy="914400"/>
          </a:xfrm>
        </p:spPr>
        <p:txBody>
          <a:bodyPr/>
          <a:lstStyle/>
          <a:p>
            <a:r>
              <a:rPr lang="en-US" dirty="0" smtClean="0"/>
              <a:t>Datasets</a:t>
            </a:r>
            <a:endParaRPr lang="en-US" dirty="0"/>
          </a:p>
        </p:txBody>
      </p:sp>
      <p:sp>
        <p:nvSpPr>
          <p:cNvPr id="4" name="Content Placeholder 3"/>
          <p:cNvSpPr>
            <a:spLocks noGrp="1"/>
          </p:cNvSpPr>
          <p:nvPr>
            <p:ph sz="quarter" idx="13"/>
          </p:nvPr>
        </p:nvSpPr>
        <p:spPr>
          <a:xfrm>
            <a:off x="152400" y="1676400"/>
            <a:ext cx="8534400" cy="4800600"/>
          </a:xfrm>
        </p:spPr>
        <p:txBody>
          <a:bodyPr/>
          <a:lstStyle/>
          <a:p>
            <a:pPr marL="0" indent="0">
              <a:buNone/>
            </a:pPr>
            <a:r>
              <a:rPr lang="en-US" dirty="0" smtClean="0"/>
              <a:t>	Type I</a:t>
            </a:r>
          </a:p>
          <a:p>
            <a:endParaRPr lang="en-US" dirty="0"/>
          </a:p>
          <a:p>
            <a:endParaRPr lang="en-US" dirty="0" smtClean="0"/>
          </a:p>
          <a:p>
            <a:pPr marL="0" indent="0">
              <a:buNone/>
            </a:pPr>
            <a:r>
              <a:rPr lang="en-US" dirty="0" smtClean="0"/>
              <a:t>	Type II</a:t>
            </a:r>
          </a:p>
          <a:p>
            <a:endParaRPr lang="en-US" dirty="0"/>
          </a:p>
          <a:p>
            <a:endParaRPr lang="en-US" dirty="0" smtClean="0"/>
          </a:p>
          <a:p>
            <a:pPr marL="0" indent="0">
              <a:buNone/>
            </a:pPr>
            <a:r>
              <a:rPr lang="en-US" dirty="0" smtClean="0"/>
              <a:t>	Type III</a:t>
            </a:r>
            <a:endParaRPr lang="en-US" dirty="0"/>
          </a:p>
        </p:txBody>
      </p:sp>
      <p:grpSp>
        <p:nvGrpSpPr>
          <p:cNvPr id="5" name="Group 4"/>
          <p:cNvGrpSpPr/>
          <p:nvPr/>
        </p:nvGrpSpPr>
        <p:grpSpPr>
          <a:xfrm>
            <a:off x="3939758" y="1107437"/>
            <a:ext cx="3945780" cy="1578282"/>
            <a:chOff x="3998398" y="1393518"/>
            <a:chExt cx="3945780" cy="1578282"/>
          </a:xfrm>
        </p:grpSpPr>
        <p:pic>
          <p:nvPicPr>
            <p:cNvPr id="6" name="Picture 2" descr="C:\Users\prateek\Desktop\New folder\DIP Project\Final_Datase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824" y="1393519"/>
              <a:ext cx="1562613" cy="15782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prateek\Desktop\New folder\DIP Project\Final_Dataset\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398" y="1393518"/>
              <a:ext cx="1006496" cy="15782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prateek\Desktop\New folder\DIP Project\Final_Dataset\4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8778" y="1393519"/>
              <a:ext cx="1295400" cy="15782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3939758" y="2819398"/>
            <a:ext cx="4173219" cy="1913355"/>
            <a:chOff x="3735496" y="3259186"/>
            <a:chExt cx="4173219" cy="1913355"/>
          </a:xfrm>
        </p:grpSpPr>
        <p:pic>
          <p:nvPicPr>
            <p:cNvPr id="10" name="Picture 5" descr="C:\Users\prateek\Desktop\New folder\DIP Project\Final_Dataset\58.jpg"/>
            <p:cNvPicPr>
              <a:picLocks noChangeAspect="1" noChangeArrowheads="1"/>
            </p:cNvPicPr>
            <p:nvPr/>
          </p:nvPicPr>
          <p:blipFill rotWithShape="1">
            <a:blip r:embed="rId5">
              <a:extLst>
                <a:ext uri="{28A0092B-C50C-407E-A947-70E740481C1C}">
                  <a14:useLocalDpi xmlns:a14="http://schemas.microsoft.com/office/drawing/2010/main" val="0"/>
                </a:ext>
              </a:extLst>
            </a:blip>
            <a:srcRect t="11636"/>
            <a:stretch/>
          </p:blipFill>
          <p:spPr bwMode="auto">
            <a:xfrm>
              <a:off x="3735496" y="3259186"/>
              <a:ext cx="1427807" cy="19133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prateek\Desktop\New folder\DIP Project\Final_Dataset\7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9607" y="4219785"/>
              <a:ext cx="1409373" cy="9479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C:\Users\prateek\Desktop\New folder\DIP Project\Final_Dataset\5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3877" y="3259186"/>
              <a:ext cx="1284838" cy="19085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C:\Users\prateek\Desktop\New folder\DIP Project\Final_Dataset\5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9607" y="3259186"/>
              <a:ext cx="1402206" cy="937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3939758" y="4876798"/>
            <a:ext cx="3449320" cy="1745904"/>
            <a:chOff x="2070634" y="3069879"/>
            <a:chExt cx="4400561" cy="2409825"/>
          </a:xfrm>
        </p:grpSpPr>
        <p:pic>
          <p:nvPicPr>
            <p:cNvPr id="15" name="Picture 10" descr="C:\Users\prateek\Desktop\New folder\DIP Project\Final_Dataset\74.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3345" y="3069879"/>
              <a:ext cx="184785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C:\Users\prateek\Desktop\New folder\DIP Project\Final_Dataset\76.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0634" y="3069879"/>
              <a:ext cx="2495612" cy="24098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7793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Pipeline</a:t>
            </a:r>
            <a:endParaRPr lang="en-US" dirty="0"/>
          </a:p>
        </p:txBody>
      </p:sp>
      <p:sp>
        <p:nvSpPr>
          <p:cNvPr id="4" name="Rounded Rectangle 3"/>
          <p:cNvSpPr/>
          <p:nvPr/>
        </p:nvSpPr>
        <p:spPr bwMode="auto">
          <a:xfrm>
            <a:off x="2895600" y="2362200"/>
            <a:ext cx="3352800" cy="990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a:rPr>
              <a:t>Hand Segmentation</a:t>
            </a:r>
          </a:p>
          <a:p>
            <a:pPr marR="0" algn="l" defTabSz="914400" rtl="0" eaLnBrk="0" fontAlgn="base" latinLnBrk="0" hangingPunct="0">
              <a:lnSpc>
                <a:spcPct val="100000"/>
              </a:lnSpc>
              <a:spcBef>
                <a:spcPct val="0"/>
              </a:spcBef>
              <a:spcAft>
                <a:spcPct val="0"/>
              </a:spcAft>
              <a:buClrTx/>
              <a:buSzTx/>
              <a:tabLst/>
            </a:pPr>
            <a:r>
              <a:rPr lang="en-US" sz="1600" dirty="0" smtClean="0">
                <a:latin typeface="Times"/>
              </a:rPr>
              <a:t>Skin detection</a:t>
            </a:r>
          </a:p>
          <a:p>
            <a:pPr marR="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a:rPr>
              <a:t>K</a:t>
            </a:r>
            <a:r>
              <a:rPr lang="en-US" sz="1600" dirty="0" smtClean="0">
                <a:latin typeface="Times"/>
              </a:rPr>
              <a:t>-means clustering</a:t>
            </a:r>
            <a:endParaRPr kumimoji="0" lang="en-US" sz="1600" b="0" i="0" u="none" strike="noStrike" cap="none" normalizeH="0" baseline="0" dirty="0" smtClean="0">
              <a:ln>
                <a:noFill/>
              </a:ln>
              <a:solidFill>
                <a:schemeClr val="tx1"/>
              </a:solidFill>
              <a:effectLst/>
              <a:latin typeface="Times"/>
            </a:endParaRPr>
          </a:p>
        </p:txBody>
      </p:sp>
      <p:sp>
        <p:nvSpPr>
          <p:cNvPr id="5" name="Rounded Rectangle 4"/>
          <p:cNvSpPr/>
          <p:nvPr/>
        </p:nvSpPr>
        <p:spPr bwMode="auto">
          <a:xfrm>
            <a:off x="2895600" y="3505200"/>
            <a:ext cx="3352800" cy="990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a:rPr>
              <a:t>Boundary</a:t>
            </a:r>
            <a:r>
              <a:rPr kumimoji="0" lang="en-US" sz="2400" b="0" i="0" u="none" strike="noStrike" cap="none" normalizeH="0" dirty="0" smtClean="0">
                <a:ln>
                  <a:noFill/>
                </a:ln>
                <a:solidFill>
                  <a:schemeClr val="tx1"/>
                </a:solidFill>
                <a:effectLst/>
                <a:latin typeface="Times"/>
              </a:rPr>
              <a:t> Extraction</a:t>
            </a:r>
          </a:p>
          <a:p>
            <a:pPr marL="0" marR="0" indent="0" algn="l" defTabSz="914400" rtl="0" eaLnBrk="0" fontAlgn="base" latinLnBrk="0" hangingPunct="0">
              <a:lnSpc>
                <a:spcPct val="100000"/>
              </a:lnSpc>
              <a:spcBef>
                <a:spcPct val="0"/>
              </a:spcBef>
              <a:spcAft>
                <a:spcPct val="0"/>
              </a:spcAft>
              <a:buClrTx/>
              <a:buSzTx/>
              <a:buFontTx/>
              <a:buNone/>
              <a:tabLst/>
            </a:pPr>
            <a:r>
              <a:rPr lang="en-US" sz="1600" baseline="0" dirty="0" err="1" smtClean="0">
                <a:latin typeface="Times"/>
              </a:rPr>
              <a:t>Neighbourhood</a:t>
            </a:r>
            <a:r>
              <a:rPr lang="en-US" sz="1600" dirty="0" smtClean="0">
                <a:latin typeface="Times"/>
              </a:rPr>
              <a:t> processing</a:t>
            </a: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a:rPr>
              <a:t>Morphological processing</a:t>
            </a:r>
          </a:p>
        </p:txBody>
      </p:sp>
      <p:sp>
        <p:nvSpPr>
          <p:cNvPr id="6" name="Rounded Rectangle 5"/>
          <p:cNvSpPr/>
          <p:nvPr/>
        </p:nvSpPr>
        <p:spPr bwMode="auto">
          <a:xfrm>
            <a:off x="2895600" y="4648200"/>
            <a:ext cx="3352800" cy="990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a:rPr>
              <a:t>Fingertip Detection</a:t>
            </a:r>
          </a:p>
          <a:p>
            <a:pPr marL="0" marR="0" indent="0" algn="l" defTabSz="914400" rtl="0" eaLnBrk="0" fontAlgn="base" latinLnBrk="0" hangingPunct="0">
              <a:lnSpc>
                <a:spcPct val="100000"/>
              </a:lnSpc>
              <a:spcBef>
                <a:spcPct val="0"/>
              </a:spcBef>
              <a:spcAft>
                <a:spcPct val="0"/>
              </a:spcAft>
              <a:buClrTx/>
              <a:buSzTx/>
              <a:buFontTx/>
              <a:buNone/>
              <a:tabLst/>
            </a:pPr>
            <a:r>
              <a:rPr lang="en-US" sz="1600" dirty="0" smtClean="0">
                <a:latin typeface="Times"/>
              </a:rPr>
              <a:t>K-Curvature</a:t>
            </a:r>
            <a:endParaRPr kumimoji="0" lang="en-US" sz="1600" b="0" i="0" u="none" strike="noStrike" cap="none" normalizeH="0" baseline="0" dirty="0" smtClean="0">
              <a:ln>
                <a:noFill/>
              </a:ln>
              <a:solidFill>
                <a:schemeClr val="tx1"/>
              </a:solidFill>
              <a:effectLst/>
              <a:latin typeface="Times"/>
            </a:endParaRPr>
          </a:p>
        </p:txBody>
      </p:sp>
      <p:sp>
        <p:nvSpPr>
          <p:cNvPr id="7" name="Rounded Rectangle 6"/>
          <p:cNvSpPr/>
          <p:nvPr/>
        </p:nvSpPr>
        <p:spPr bwMode="auto">
          <a:xfrm>
            <a:off x="2895600" y="1493520"/>
            <a:ext cx="3352800" cy="6858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a:rPr>
              <a:t>Preprocessing</a:t>
            </a:r>
          </a:p>
        </p:txBody>
      </p:sp>
      <p:sp>
        <p:nvSpPr>
          <p:cNvPr id="8" name="Rounded Rectangle 7"/>
          <p:cNvSpPr/>
          <p:nvPr/>
        </p:nvSpPr>
        <p:spPr bwMode="auto">
          <a:xfrm>
            <a:off x="2895600" y="5836920"/>
            <a:ext cx="3352800" cy="6273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a:rPr>
              <a:t>Postprocessing</a:t>
            </a:r>
            <a:endParaRPr kumimoji="0" lang="en-US" sz="2400" b="0" i="0" u="none" strike="noStrike" cap="none" normalizeH="0" baseline="0" dirty="0" smtClean="0">
              <a:ln>
                <a:noFill/>
              </a:ln>
              <a:solidFill>
                <a:schemeClr val="tx1"/>
              </a:solidFill>
              <a:effectLst/>
              <a:latin typeface="Times"/>
            </a:endParaRPr>
          </a:p>
        </p:txBody>
      </p:sp>
      <p:cxnSp>
        <p:nvCxnSpPr>
          <p:cNvPr id="10" name="Straight Arrow Connector 9"/>
          <p:cNvCxnSpPr>
            <a:stCxn id="7" idx="2"/>
          </p:cNvCxnSpPr>
          <p:nvPr/>
        </p:nvCxnSpPr>
        <p:spPr bwMode="auto">
          <a:xfrm>
            <a:off x="4572000" y="2179320"/>
            <a:ext cx="0" cy="1828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4" idx="2"/>
            <a:endCxn id="5" idx="0"/>
          </p:cNvCxnSpPr>
          <p:nvPr/>
        </p:nvCxnSpPr>
        <p:spPr bwMode="auto">
          <a:xfrm>
            <a:off x="4572000" y="3352800"/>
            <a:ext cx="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stCxn id="5" idx="2"/>
            <a:endCxn id="6" idx="0"/>
          </p:cNvCxnSpPr>
          <p:nvPr/>
        </p:nvCxnSpPr>
        <p:spPr bwMode="auto">
          <a:xfrm>
            <a:off x="4572000" y="4495800"/>
            <a:ext cx="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a:stCxn id="6" idx="2"/>
            <a:endCxn id="8" idx="0"/>
          </p:cNvCxnSpPr>
          <p:nvPr/>
        </p:nvCxnSpPr>
        <p:spPr bwMode="auto">
          <a:xfrm>
            <a:off x="4572000" y="5638800"/>
            <a:ext cx="0" cy="1981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2" idx="2"/>
            <a:endCxn id="7" idx="0"/>
          </p:cNvCxnSpPr>
          <p:nvPr/>
        </p:nvCxnSpPr>
        <p:spPr bwMode="auto">
          <a:xfrm>
            <a:off x="4572000" y="1295400"/>
            <a:ext cx="0" cy="1981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8" idx="2"/>
          </p:cNvCxnSpPr>
          <p:nvPr/>
        </p:nvCxnSpPr>
        <p:spPr bwMode="auto">
          <a:xfrm>
            <a:off x="4572000" y="6464300"/>
            <a:ext cx="0" cy="165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907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Segmentation</a:t>
            </a:r>
            <a:endParaRPr lang="en-US" dirty="0"/>
          </a:p>
        </p:txBody>
      </p:sp>
      <p:sp>
        <p:nvSpPr>
          <p:cNvPr id="3" name="Content Placeholder 2"/>
          <p:cNvSpPr>
            <a:spLocks noGrp="1"/>
          </p:cNvSpPr>
          <p:nvPr>
            <p:ph sz="quarter" idx="13"/>
          </p:nvPr>
        </p:nvSpPr>
        <p:spPr>
          <a:xfrm>
            <a:off x="381000" y="1447800"/>
            <a:ext cx="8534400" cy="4800600"/>
          </a:xfrm>
        </p:spPr>
        <p:txBody>
          <a:bodyPr/>
          <a:lstStyle/>
          <a:p>
            <a:r>
              <a:rPr lang="en-US" dirty="0" smtClean="0"/>
              <a:t>Skin </a:t>
            </a:r>
            <a:r>
              <a:rPr lang="en-US" dirty="0" smtClean="0"/>
              <a:t>detection : </a:t>
            </a:r>
            <a:r>
              <a:rPr lang="en-US" dirty="0" err="1" smtClean="0"/>
              <a:t>YCbCr</a:t>
            </a:r>
            <a:r>
              <a:rPr lang="en-US" dirty="0" smtClean="0"/>
              <a:t>, HSV and RGB planes</a:t>
            </a:r>
            <a:endParaRPr lang="en-US" dirty="0" smtClean="0"/>
          </a:p>
          <a:p>
            <a:r>
              <a:rPr lang="en-US" dirty="0" smtClean="0"/>
              <a:t>K-means clustering</a:t>
            </a:r>
          </a:p>
          <a:p>
            <a:endParaRPr lang="en-US" dirty="0"/>
          </a:p>
          <a:p>
            <a:pPr marL="0" indent="0">
              <a:buNone/>
            </a:pPr>
            <a:r>
              <a:rPr lang="en-US" b="1" dirty="0" smtClean="0"/>
              <a:t>Challenges</a:t>
            </a:r>
            <a:r>
              <a:rPr lang="en-US" dirty="0" smtClean="0"/>
              <a:t> :</a:t>
            </a:r>
          </a:p>
          <a:p>
            <a:pPr marL="0" indent="0">
              <a:buNone/>
            </a:pPr>
            <a:r>
              <a:rPr lang="en-US" dirty="0" smtClean="0"/>
              <a:t>For Type II dataset, removal of </a:t>
            </a:r>
            <a:r>
              <a:rPr lang="en-US" dirty="0" err="1" smtClean="0"/>
              <a:t>mehendi</a:t>
            </a:r>
            <a:r>
              <a:rPr lang="en-US" dirty="0" smtClean="0"/>
              <a:t>.</a:t>
            </a:r>
          </a:p>
          <a:p>
            <a:pPr marL="0" indent="0">
              <a:buNone/>
            </a:pPr>
            <a:r>
              <a:rPr lang="en-US" dirty="0" smtClean="0"/>
              <a:t>For Type III dataset, additional objects in the background with similar color values are detected.</a:t>
            </a:r>
            <a:endParaRPr lang="en-US" dirty="0"/>
          </a:p>
        </p:txBody>
      </p:sp>
    </p:spTree>
    <p:extLst>
      <p:ext uri="{BB962C8B-B14F-4D97-AF65-F5344CB8AC3E}">
        <p14:creationId xmlns:p14="http://schemas.microsoft.com/office/powerpoint/2010/main" val="236398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Segmentation : Challenges</a:t>
            </a:r>
            <a:endParaRPr lang="en-US" dirty="0"/>
          </a:p>
        </p:txBody>
      </p:sp>
      <p:sp>
        <p:nvSpPr>
          <p:cNvPr id="3" name="Content Placeholder 2"/>
          <p:cNvSpPr>
            <a:spLocks noGrp="1"/>
          </p:cNvSpPr>
          <p:nvPr>
            <p:ph sz="quarter" idx="13"/>
          </p:nvPr>
        </p:nvSpPr>
        <p:spPr>
          <a:xfrm>
            <a:off x="1371600" y="1219200"/>
            <a:ext cx="6629400" cy="4800600"/>
          </a:xfrm>
        </p:spPr>
        <p:txBody>
          <a:bodyPr/>
          <a:lstStyle/>
          <a:p>
            <a:pPr marL="0" indent="0">
              <a:buNone/>
            </a:pPr>
            <a:r>
              <a:rPr lang="en-US" dirty="0" smtClean="0"/>
              <a:t>Type II dataset : Removal of </a:t>
            </a:r>
            <a:r>
              <a:rPr lang="en-US" dirty="0" err="1" smtClean="0"/>
              <a:t>mehendi</a:t>
            </a:r>
            <a:endParaRPr lang="en-US" dirty="0"/>
          </a:p>
        </p:txBody>
      </p:sp>
      <p:grpSp>
        <p:nvGrpSpPr>
          <p:cNvPr id="4" name="Group 3"/>
          <p:cNvGrpSpPr/>
          <p:nvPr/>
        </p:nvGrpSpPr>
        <p:grpSpPr>
          <a:xfrm>
            <a:off x="2223751" y="2154973"/>
            <a:ext cx="4876800" cy="3571094"/>
            <a:chOff x="1524000" y="1676399"/>
            <a:chExt cx="4876800" cy="3571094"/>
          </a:xfrm>
        </p:grpSpPr>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974" t="12620" r="32588" b="25072"/>
            <a:stretch/>
          </p:blipFill>
          <p:spPr bwMode="auto">
            <a:xfrm>
              <a:off x="1524000" y="1676400"/>
              <a:ext cx="2376151" cy="357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586" t="12649" r="32345" b="25724"/>
            <a:stretch/>
          </p:blipFill>
          <p:spPr bwMode="auto">
            <a:xfrm>
              <a:off x="3962400" y="1676399"/>
              <a:ext cx="2438400" cy="356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5851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 Segmentation : Challenges</a:t>
            </a:r>
            <a:endParaRPr lang="en-US" dirty="0"/>
          </a:p>
        </p:txBody>
      </p:sp>
      <p:sp>
        <p:nvSpPr>
          <p:cNvPr id="3" name="Content Placeholder 2"/>
          <p:cNvSpPr>
            <a:spLocks noGrp="1"/>
          </p:cNvSpPr>
          <p:nvPr>
            <p:ph sz="quarter" idx="13"/>
          </p:nvPr>
        </p:nvSpPr>
        <p:spPr>
          <a:xfrm>
            <a:off x="645160" y="1219200"/>
            <a:ext cx="8534400" cy="4800600"/>
          </a:xfrm>
        </p:spPr>
        <p:txBody>
          <a:bodyPr/>
          <a:lstStyle/>
          <a:p>
            <a:pPr marL="0" indent="0">
              <a:buNone/>
            </a:pPr>
            <a:r>
              <a:rPr lang="en-US" dirty="0" smtClean="0"/>
              <a:t>Type III dataset : Undesired objects detected</a:t>
            </a:r>
            <a:endParaRPr lang="en-US" dirty="0"/>
          </a:p>
        </p:txBody>
      </p:sp>
      <p:grpSp>
        <p:nvGrpSpPr>
          <p:cNvPr id="4" name="Group 3"/>
          <p:cNvGrpSpPr/>
          <p:nvPr/>
        </p:nvGrpSpPr>
        <p:grpSpPr>
          <a:xfrm>
            <a:off x="1234410" y="2209800"/>
            <a:ext cx="6485301" cy="3023858"/>
            <a:chOff x="1295399" y="1523999"/>
            <a:chExt cx="6485301" cy="3023858"/>
          </a:xfrm>
        </p:grpSpPr>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9335" t="8220" r="19662" b="16907"/>
            <a:stretch/>
          </p:blipFill>
          <p:spPr bwMode="auto">
            <a:xfrm>
              <a:off x="4648200" y="1523999"/>
              <a:ext cx="3132500" cy="3023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descr="C:\Users\prateek\Desktop\New folder\DIP Project\Final_Dataset\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1528526"/>
              <a:ext cx="3257861" cy="30193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192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Extraction</a:t>
            </a:r>
            <a:endParaRPr lang="en-US" dirty="0"/>
          </a:p>
        </p:txBody>
      </p:sp>
      <p:sp>
        <p:nvSpPr>
          <p:cNvPr id="3" name="Content Placeholder 2"/>
          <p:cNvSpPr>
            <a:spLocks noGrp="1"/>
          </p:cNvSpPr>
          <p:nvPr>
            <p:ph sz="quarter" idx="13"/>
          </p:nvPr>
        </p:nvSpPr>
        <p:spPr/>
        <p:txBody>
          <a:bodyPr/>
          <a:lstStyle/>
          <a:p>
            <a:r>
              <a:rPr lang="en-US" dirty="0" err="1" smtClean="0"/>
              <a:t>Neighbourhood</a:t>
            </a:r>
            <a:r>
              <a:rPr lang="en-US" dirty="0" smtClean="0"/>
              <a:t> processing</a:t>
            </a:r>
          </a:p>
          <a:p>
            <a:endParaRPr lang="en-US" dirty="0"/>
          </a:p>
          <a:p>
            <a:pPr marL="0" indent="0">
              <a:buNone/>
            </a:pPr>
            <a:r>
              <a:rPr lang="en-US" b="1" dirty="0" smtClean="0"/>
              <a:t>Challenges</a:t>
            </a:r>
            <a:r>
              <a:rPr lang="en-US" dirty="0" smtClean="0"/>
              <a:t> :</a:t>
            </a:r>
          </a:p>
          <a:p>
            <a:pPr marL="0" indent="0">
              <a:buNone/>
            </a:pPr>
            <a:r>
              <a:rPr lang="en-US" dirty="0" smtClean="0"/>
              <a:t>For both Type II and Type III dataset, bangles distort the boundary.</a:t>
            </a:r>
          </a:p>
          <a:p>
            <a:pPr marL="0" indent="0">
              <a:buNone/>
            </a:pPr>
            <a:r>
              <a:rPr lang="en-US" dirty="0" smtClean="0"/>
              <a:t>For Type III dataset, background objects to be removed. </a:t>
            </a:r>
            <a:endParaRPr lang="en-US" dirty="0"/>
          </a:p>
        </p:txBody>
      </p:sp>
    </p:spTree>
    <p:extLst>
      <p:ext uri="{BB962C8B-B14F-4D97-AF65-F5344CB8AC3E}">
        <p14:creationId xmlns:p14="http://schemas.microsoft.com/office/powerpoint/2010/main" val="402727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Extraction : Challenges</a:t>
            </a:r>
            <a:endParaRPr lang="en-US" dirty="0"/>
          </a:p>
        </p:txBody>
      </p:sp>
      <p:sp>
        <p:nvSpPr>
          <p:cNvPr id="3" name="Content Placeholder 2"/>
          <p:cNvSpPr>
            <a:spLocks noGrp="1"/>
          </p:cNvSpPr>
          <p:nvPr>
            <p:ph sz="quarter" idx="13"/>
          </p:nvPr>
        </p:nvSpPr>
        <p:spPr>
          <a:xfrm>
            <a:off x="1600200" y="1143000"/>
            <a:ext cx="8534400" cy="4800600"/>
          </a:xfrm>
        </p:spPr>
        <p:txBody>
          <a:bodyPr/>
          <a:lstStyle/>
          <a:p>
            <a:pPr marL="0" indent="0">
              <a:buNone/>
            </a:pPr>
            <a:r>
              <a:rPr lang="en-US" dirty="0" smtClean="0"/>
              <a:t>Bangles cause boundary distortion</a:t>
            </a:r>
            <a:endParaRPr lang="en-US" dirty="0"/>
          </a:p>
        </p:txBody>
      </p:sp>
      <p:grpSp>
        <p:nvGrpSpPr>
          <p:cNvPr id="7" name="Group 6"/>
          <p:cNvGrpSpPr/>
          <p:nvPr/>
        </p:nvGrpSpPr>
        <p:grpSpPr>
          <a:xfrm>
            <a:off x="1295400" y="2286000"/>
            <a:ext cx="6762184" cy="3358836"/>
            <a:chOff x="1086415" y="2989907"/>
            <a:chExt cx="6762184" cy="3358836"/>
          </a:xfrm>
        </p:grpSpPr>
        <p:pic>
          <p:nvPicPr>
            <p:cNvPr id="8" name="Picture 11" descr="C:\Users\prateek\Desktop\zz.jpg"/>
            <p:cNvPicPr>
              <a:picLocks noChangeAspect="1" noChangeArrowheads="1"/>
            </p:cNvPicPr>
            <p:nvPr/>
          </p:nvPicPr>
          <p:blipFill rotWithShape="1">
            <a:blip r:embed="rId2">
              <a:extLst>
                <a:ext uri="{28A0092B-C50C-407E-A947-70E740481C1C}">
                  <a14:useLocalDpi xmlns:a14="http://schemas.microsoft.com/office/drawing/2010/main" val="0"/>
                </a:ext>
              </a:extLst>
            </a:blip>
            <a:srcRect l="26250" t="9276" r="26499" b="17965"/>
            <a:stretch/>
          </p:blipFill>
          <p:spPr bwMode="auto">
            <a:xfrm>
              <a:off x="3352800" y="2989907"/>
              <a:ext cx="2227152" cy="33497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C:\Users\prateek\Desktop\zz.jpg"/>
            <p:cNvPicPr>
              <a:picLocks noChangeAspect="1" noChangeArrowheads="1"/>
            </p:cNvPicPr>
            <p:nvPr/>
          </p:nvPicPr>
          <p:blipFill rotWithShape="1">
            <a:blip r:embed="rId3">
              <a:extLst>
                <a:ext uri="{28A0092B-C50C-407E-A947-70E740481C1C}">
                  <a14:useLocalDpi xmlns:a14="http://schemas.microsoft.com/office/drawing/2010/main" val="0"/>
                </a:ext>
              </a:extLst>
            </a:blip>
            <a:srcRect l="26374" t="9546" r="26468" b="17832"/>
            <a:stretch/>
          </p:blipFill>
          <p:spPr bwMode="auto">
            <a:xfrm>
              <a:off x="5621446" y="2989907"/>
              <a:ext cx="2227153" cy="33588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C:\Users\prateek\Desktop\DIP Reports\DIP Project\Final_Dataset\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415" y="2989907"/>
              <a:ext cx="2229127" cy="33497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37784718"/>
      </p:ext>
    </p:extLst>
  </p:cSld>
  <p:clrMapOvr>
    <a:masterClrMapping/>
  </p:clrMapOvr>
</p:sld>
</file>

<file path=ppt/theme/theme1.xml><?xml version="1.0" encoding="utf-8"?>
<a:theme xmlns:a="http://schemas.openxmlformats.org/drawingml/2006/main" name="cvit_temp">
  <a:themeElements>
    <a:clrScheme name="new_cv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new_cv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_cvi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_cvi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_cvi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_cvi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_cvi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_cvi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_cvi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_cvi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_cvi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_cvi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_cvi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14535</TotalTime>
  <Words>355</Words>
  <Application>Microsoft Office PowerPoint</Application>
  <PresentationFormat>On-screen Show (4:3)</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cvit_temp</vt:lpstr>
      <vt:lpstr>Identification of hand mudras for Indian classical dance forms</vt:lpstr>
      <vt:lpstr>Problem Statement</vt:lpstr>
      <vt:lpstr>Datasets</vt:lpstr>
      <vt:lpstr>Image Processing Pipeline</vt:lpstr>
      <vt:lpstr>Hand Segmentation</vt:lpstr>
      <vt:lpstr>Hand Segmentation : Challenges</vt:lpstr>
      <vt:lpstr>Hand Segmentation : Challenges</vt:lpstr>
      <vt:lpstr>Boundary Extraction</vt:lpstr>
      <vt:lpstr>Boundary Extraction : Challenges</vt:lpstr>
      <vt:lpstr>Boundary Extraction : Challenges</vt:lpstr>
      <vt:lpstr>Fingertip Detection</vt:lpstr>
      <vt:lpstr>PowerPoint Presentation</vt:lpstr>
      <vt:lpstr>PowerPoint Presentation</vt:lpstr>
      <vt:lpstr>Two hands</vt:lpstr>
      <vt:lpstr>PowerPoint Presentation</vt:lpstr>
      <vt:lpstr>Further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Analysis_239</dc:title>
  <dc:creator>BALA</dc:creator>
  <cp:lastModifiedBy>prateek</cp:lastModifiedBy>
  <cp:revision>1465</cp:revision>
  <dcterms:created xsi:type="dcterms:W3CDTF">2012-08-21T12:00:10Z</dcterms:created>
  <dcterms:modified xsi:type="dcterms:W3CDTF">2012-11-28T00:02:39Z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Stroke Analysis_239</vt:lpwstr>
  </property>
  <property fmtid="{D5CDD505-2E9C-101B-9397-08002B2CF9AE}" pid="3" name="SlideDescription">
    <vt:lpwstr/>
  </property>
</Properties>
</file>