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8.xml" ContentType="application/vnd.openxmlformats-officedocument.presentationml.notesSlide+xml"/>
  <Override PartName="/ppt/comments/comment10.xml" ContentType="application/vnd.openxmlformats-officedocument.presentationml.comments+xml"/>
  <Override PartName="/ppt/notesSlides/notesSlide9.xml" ContentType="application/vnd.openxmlformats-officedocument.presentationml.notesSlide+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290" r:id="rId3"/>
    <p:sldId id="283" r:id="rId4"/>
    <p:sldId id="284" r:id="rId5"/>
    <p:sldId id="285" r:id="rId6"/>
    <p:sldId id="286" r:id="rId7"/>
    <p:sldId id="288" r:id="rId8"/>
    <p:sldId id="273" r:id="rId9"/>
    <p:sldId id="266" r:id="rId10"/>
    <p:sldId id="267" r:id="rId11"/>
    <p:sldId id="268" r:id="rId12"/>
    <p:sldId id="269" r:id="rId13"/>
    <p:sldId id="270" r:id="rId14"/>
    <p:sldId id="271" r:id="rId15"/>
    <p:sldId id="272" r:id="rId16"/>
    <p:sldId id="274" r:id="rId17"/>
    <p:sldId id="275" r:id="rId18"/>
    <p:sldId id="276" r:id="rId19"/>
    <p:sldId id="277" r:id="rId20"/>
    <p:sldId id="279" r:id="rId21"/>
    <p:sldId id="278" r:id="rId22"/>
    <p:sldId id="280" r:id="rId23"/>
  </p:sldIdLst>
  <p:sldSz cx="10080625" cy="71993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浩语" initials="王" lastIdx="33" clrIdx="0">
    <p:extLst>
      <p:ext uri="{19B8F6BF-5375-455C-9EA6-DF929625EA0E}">
        <p15:presenceInfo xmlns:p15="http://schemas.microsoft.com/office/powerpoint/2012/main" userId="4bb5cf047e26a0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B9BD5"/>
    <a:srgbClr val="F3A2A1"/>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65" autoAdjust="0"/>
    <p:restoredTop sz="94888" autoAdjust="0"/>
  </p:normalViewPr>
  <p:slideViewPr>
    <p:cSldViewPr snapToGrid="0">
      <p:cViewPr varScale="1">
        <p:scale>
          <a:sx n="78" d="100"/>
          <a:sy n="78" d="100"/>
        </p:scale>
        <p:origin x="17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5T22:11:54.954" idx="2">
    <p:pos x="10" y="10"/>
    <p:text>是否要这一页，还是先做横断设计，在做纵向设计</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9-05T23:07:35.077" idx="24">
    <p:pos x="3880" y="3450"/>
    <p:text>人数算百分比后不是整数的，要随机相邻整数还是四舍五入</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9-05T23:10:00.524" idx="25">
    <p:pos x="10" y="10"/>
    <p:text>如果赝本量不够，或者性别不平衡，还做不做差异性检验</p:text>
    <p:extLst>
      <p:ext uri="{C676402C-5697-4E1C-873F-D02D1690AC5C}">
        <p15:threadingInfo xmlns:p15="http://schemas.microsoft.com/office/powerpoint/2012/main" timeZoneBias="-480"/>
      </p:ext>
    </p:extLst>
  </p:cm>
  <p:cm authorId="1" dt="2018-09-06T11:02:25.323" idx="29">
    <p:pos x="146" y="146"/>
    <p:text>女孩错误率比男孩错误率低</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06T11:04:55.837" idx="30">
    <p:pos x="10" y="10"/>
    <p:text>分男女组</p:text>
    <p:extLst>
      <p:ext uri="{C676402C-5697-4E1C-873F-D02D1690AC5C}">
        <p15:threadingInfo xmlns:p15="http://schemas.microsoft.com/office/powerpoint/2012/main" timeZoneBias="-480"/>
      </p:ext>
    </p:extLst>
  </p:cm>
  <p:cm authorId="1" dt="2018-09-06T11:06:28.182" idx="31">
    <p:pos x="146" y="146"/>
    <p:text>提示，不少于20个，最多30个</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06T11:07:40.709" idx="32">
    <p:pos x="10" y="10"/>
    <p:text>每个组一个小孩，做四次，做完6个组</p:text>
    <p:extLst>
      <p:ext uri="{C676402C-5697-4E1C-873F-D02D1690AC5C}">
        <p15:threadingInfo xmlns:p15="http://schemas.microsoft.com/office/powerpoint/2012/main" timeZoneBias="-480"/>
      </p:ext>
    </p:extLst>
  </p:cm>
  <p:cm authorId="1" dt="2018-09-06T11:09:35.280" idx="33">
    <p:pos x="3450" y="1431"/>
    <p:text>不用这个按钮，点击被试组就行</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9-05T22:14:25.518" idx="4">
    <p:pos x="4658" y="2093"/>
    <p:text>实验程序中要突出红色信息</p:text>
    <p:extLst mod="1">
      <p:ext uri="{C676402C-5697-4E1C-873F-D02D1690AC5C}">
        <p15:threadingInfo xmlns:p15="http://schemas.microsoft.com/office/powerpoint/2012/main" timeZoneBias="-480"/>
      </p:ext>
    </p:extLst>
  </p:cm>
  <p:cm authorId="1" dt="2018-09-06T10:07:29.468" idx="26">
    <p:pos x="4658" y="2229"/>
    <p:text>设置显示方式</p:text>
    <p:extLst>
      <p:ext uri="{C676402C-5697-4E1C-873F-D02D1690AC5C}">
        <p15:threadingInfo xmlns:p15="http://schemas.microsoft.com/office/powerpoint/2012/main" timeZoneBias="-48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9-05T22:39:39.236" idx="14">
    <p:pos x="10" y="10"/>
    <p:text>拖进被时候，被试框要有什么变化，是否实时显示拖进的被试数量</p:text>
    <p:extLst>
      <p:ext uri="{C676402C-5697-4E1C-873F-D02D1690AC5C}">
        <p15:threadingInfo xmlns:p15="http://schemas.microsoft.com/office/powerpoint/2012/main" timeZoneBias="-480"/>
      </p:ext>
    </p:extLst>
  </p:cm>
  <p:cm authorId="1" dt="2018-09-06T10:38:48.780" idx="27">
    <p:pos x="146" y="146"/>
    <p:text>钱下面加一个显示被试数量</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9-05T22:22:37.476" idx="7">
    <p:pos x="5938" y="1241"/>
    <p:text>钱发生即时变化</p:text>
    <p:extLst mod="1">
      <p:ext uri="{C676402C-5697-4E1C-873F-D02D1690AC5C}">
        <p15:threadingInfo xmlns:p15="http://schemas.microsoft.com/office/powerpoint/2012/main" timeZoneBias="-480"/>
      </p:ext>
    </p:extLst>
  </p:cm>
  <p:cm authorId="1" dt="2018-09-05T22:54:44.854" idx="19">
    <p:pos x="6032" y="2696"/>
    <p:text>22元（有的被试可能下一步没有安排做实验）</p:text>
    <p:extLst mod="1">
      <p:ext uri="{C676402C-5697-4E1C-873F-D02D1690AC5C}">
        <p15:threadingInfo xmlns:p15="http://schemas.microsoft.com/office/powerpoint/2012/main" timeZoneBias="-480"/>
      </p:ext>
    </p:extLst>
  </p:cm>
  <p:cm authorId="1" dt="2018-09-05T22:57:46.268" idx="21">
    <p:pos x="10" y="10"/>
    <p:text>这里每个被试22元，会不会和第一轮实验的把每个被试22元重复了，这里选应该只相当于挑选被试，还没有联系被试来做实验，所以应该不用钱</p:text>
    <p:extLst>
      <p:ext uri="{C676402C-5697-4E1C-873F-D02D1690AC5C}">
        <p15:threadingInfo xmlns:p15="http://schemas.microsoft.com/office/powerpoint/2012/main" timeZoneBias="-480"/>
      </p:ext>
    </p:extLst>
  </p:cm>
  <p:cm authorId="1" dt="2018-09-05T22:59:01.531" idx="22">
    <p:pos x="146" y="146"/>
    <p:text>如果钱不够怎么办，回到第12页</p:text>
    <p:extLst mod="1">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9-05T22:23:57.285" idx="8">
    <p:pos x="-13" y="3697"/>
    <p:text>时间框是要8个</p:text>
    <p:extLst mod="1">
      <p:ext uri="{C676402C-5697-4E1C-873F-D02D1690AC5C}">
        <p15:threadingInfo xmlns:p15="http://schemas.microsoft.com/office/powerpoint/2012/main" timeZoneBias="-480"/>
      </p:ext>
    </p:extLst>
  </p:cm>
  <p:cm authorId="1" dt="2018-09-05T22:24:57.658" idx="9">
    <p:pos x="10" y="10"/>
    <p:text>要不要多分几页，一页可能会摆不下，比如一个时间框一页</p:text>
    <p:extLst>
      <p:ext uri="{C676402C-5697-4E1C-873F-D02D1690AC5C}">
        <p15:threadingInfo xmlns:p15="http://schemas.microsoft.com/office/powerpoint/2012/main" timeZoneBias="-480"/>
      </p:ext>
    </p:extLst>
  </p:cm>
  <p:cm authorId="1" dt="2018-09-05T22:29:23.027" idx="10">
    <p:pos x="6474" y="616"/>
    <p:text>从前面拖进被试框中的被试进行选择</p:text>
    <p:extLst mod="1">
      <p:ext uri="{C676402C-5697-4E1C-873F-D02D1690AC5C}">
        <p15:threadingInfo xmlns:p15="http://schemas.microsoft.com/office/powerpoint/2012/main" timeZoneBias="-480"/>
      </p:ext>
    </p:extLst>
  </p:cm>
  <p:cm authorId="1" dt="2018-09-06T10:55:37.005" idx="28">
    <p:pos x="146" y="146"/>
    <p:text>30个被试都安排实验</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9-05T22:33:43.642" idx="12">
    <p:pos x="5577" y="1092"/>
    <p:text>这里操作一个小孩，4次</p:text>
    <p:extLst mod="1">
      <p:ext uri="{C676402C-5697-4E1C-873F-D02D1690AC5C}">
        <p15:threadingInfo xmlns:p15="http://schemas.microsoft.com/office/powerpoint/2012/main" timeZoneBias="-480"/>
      </p:ext>
    </p:extLst>
  </p:cm>
  <p:cm authorId="1" dt="2018-09-05T22:49:43.342" idx="17">
    <p:pos x="5551" y="4108"/>
    <p:text>显示之后，点击确定之后就到下一页面，不用有别的操作</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9-05T22:51:18.895" idx="18">
    <p:pos x="6007" y="2525"/>
    <p:text>从第一轮做过实验的被试中间选还是从第一轮拖进被试框中的实验选</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150C4-28A2-4533-A7B0-AC19A1E749A8}" type="datetimeFigureOut">
              <a:rPr lang="zh-CN" altLang="en-US" smtClean="0"/>
              <a:t>2018-9-7</a:t>
            </a:fld>
            <a:endParaRPr lang="zh-CN" altLang="en-US"/>
          </a:p>
        </p:txBody>
      </p:sp>
      <p:sp>
        <p:nvSpPr>
          <p:cNvPr id="4" name="幻灯片图像占位符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48A6D-A344-4AF0-8790-85D4638BB0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148A6D-A344-4AF0-8790-85D4638BB074}" type="slidenum">
              <a:rPr lang="zh-CN" altLang="en-US" smtClean="0"/>
              <a:t>1</a:t>
            </a:fld>
            <a:endParaRPr lang="zh-CN" altLang="en-US"/>
          </a:p>
        </p:txBody>
      </p:sp>
    </p:spTree>
    <p:extLst>
      <p:ext uri="{BB962C8B-B14F-4D97-AF65-F5344CB8AC3E}">
        <p14:creationId xmlns:p14="http://schemas.microsoft.com/office/powerpoint/2010/main" val="168804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48A6D-A344-4AF0-8790-85D4638BB07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081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48A6D-A344-4AF0-8790-85D4638BB07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3751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48A6D-A344-4AF0-8790-85D4638BB07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0213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148A6D-A344-4AF0-8790-85D4638BB074}"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148A6D-A344-4AF0-8790-85D4638BB074}" type="slidenum">
              <a:rPr lang="zh-CN" altLang="en-US" smtClean="0"/>
              <a:t>11</a:t>
            </a:fld>
            <a:endParaRPr lang="zh-CN" altLang="en-US"/>
          </a:p>
        </p:txBody>
      </p:sp>
    </p:spTree>
    <p:extLst>
      <p:ext uri="{BB962C8B-B14F-4D97-AF65-F5344CB8AC3E}">
        <p14:creationId xmlns:p14="http://schemas.microsoft.com/office/powerpoint/2010/main" val="206872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148A6D-A344-4AF0-8790-85D4638BB074}" type="slidenum">
              <a:rPr lang="zh-CN" altLang="en-US" smtClean="0"/>
              <a:t>13</a:t>
            </a:fld>
            <a:endParaRPr lang="zh-CN" altLang="en-US"/>
          </a:p>
        </p:txBody>
      </p:sp>
    </p:spTree>
    <p:extLst>
      <p:ext uri="{BB962C8B-B14F-4D97-AF65-F5344CB8AC3E}">
        <p14:creationId xmlns:p14="http://schemas.microsoft.com/office/powerpoint/2010/main" val="1189066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148A6D-A344-4AF0-8790-85D4638BB074}" type="slidenum">
              <a:rPr lang="zh-CN" altLang="en-US" smtClean="0"/>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148A6D-A344-4AF0-8790-85D4638BB074}"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178222"/>
            <a:ext cx="8568531" cy="2506427"/>
          </a:xfrm>
        </p:spPr>
        <p:txBody>
          <a:bodyPr anchor="b"/>
          <a:lstStyle>
            <a:lvl1pPr algn="ctr">
              <a:defRPr sz="6300"/>
            </a:lvl1pPr>
          </a:lstStyle>
          <a:p>
            <a:r>
              <a:rPr lang="zh-CN" altLang="en-US"/>
              <a:t>单击此处编辑母版标题样式</a:t>
            </a:r>
            <a:endParaRPr lang="en-US" dirty="0"/>
          </a:p>
        </p:txBody>
      </p:sp>
      <p:sp>
        <p:nvSpPr>
          <p:cNvPr id="3" name="Subtitle 2"/>
          <p:cNvSpPr>
            <a:spLocks noGrp="1"/>
          </p:cNvSpPr>
          <p:nvPr>
            <p:ph type="subTitle" idx="1"/>
          </p:nvPr>
        </p:nvSpPr>
        <p:spPr>
          <a:xfrm>
            <a:off x="1260078" y="3781306"/>
            <a:ext cx="7560469" cy="17381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19605" indent="0" algn="ctr">
              <a:buNone/>
              <a:defRPr sz="1680"/>
            </a:lvl5pPr>
            <a:lvl6pPr marL="2399665" indent="0" algn="ctr">
              <a:buNone/>
              <a:defRPr sz="1680"/>
            </a:lvl6pPr>
            <a:lvl7pPr marL="2879725" indent="0" algn="ctr">
              <a:buNone/>
              <a:defRPr sz="1680"/>
            </a:lvl7pPr>
            <a:lvl8pPr marL="3359785" indent="0" algn="ctr">
              <a:buNone/>
              <a:defRPr sz="1680"/>
            </a:lvl8pPr>
            <a:lvl9pPr marL="3839845" indent="0" algn="ctr">
              <a:buNone/>
              <a:defRPr sz="168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383297"/>
            <a:ext cx="2173635" cy="610108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93044" y="383297"/>
            <a:ext cx="6394896" cy="610108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178222"/>
            <a:ext cx="8568531" cy="2506427"/>
          </a:xfrm>
        </p:spPr>
        <p:txBody>
          <a:bodyPr anchor="b"/>
          <a:lstStyle>
            <a:lvl1pPr algn="ctr">
              <a:defRPr sz="6299"/>
            </a:lvl1pPr>
          </a:lstStyle>
          <a:p>
            <a:r>
              <a:rPr lang="zh-CN" altLang="en-US"/>
              <a:t>单击此处编辑母版标题样式</a:t>
            </a:r>
            <a:endParaRPr lang="en-US" dirty="0"/>
          </a:p>
        </p:txBody>
      </p:sp>
      <p:sp>
        <p:nvSpPr>
          <p:cNvPr id="3" name="Subtitle 2"/>
          <p:cNvSpPr>
            <a:spLocks noGrp="1"/>
          </p:cNvSpPr>
          <p:nvPr>
            <p:ph type="subTitle" idx="1"/>
          </p:nvPr>
        </p:nvSpPr>
        <p:spPr>
          <a:xfrm>
            <a:off x="1260078" y="3781306"/>
            <a:ext cx="7560469"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127712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3538531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7793" y="1794831"/>
            <a:ext cx="8694539" cy="2994714"/>
          </a:xfrm>
        </p:spPr>
        <p:txBody>
          <a:bodyPr anchor="b"/>
          <a:lstStyle>
            <a:lvl1pPr>
              <a:defRPr sz="6299"/>
            </a:lvl1pPr>
          </a:lstStyle>
          <a:p>
            <a:r>
              <a:rPr lang="zh-CN" altLang="en-US"/>
              <a:t>单击此处编辑母版标题样式</a:t>
            </a:r>
            <a:endParaRPr lang="en-US" dirty="0"/>
          </a:p>
        </p:txBody>
      </p:sp>
      <p:sp>
        <p:nvSpPr>
          <p:cNvPr id="3" name="Text Placeholder 2"/>
          <p:cNvSpPr>
            <a:spLocks noGrp="1"/>
          </p:cNvSpPr>
          <p:nvPr>
            <p:ph type="body" idx="1"/>
          </p:nvPr>
        </p:nvSpPr>
        <p:spPr>
          <a:xfrm>
            <a:off x="687793" y="4817876"/>
            <a:ext cx="8694539" cy="1574849"/>
          </a:xfrm>
        </p:spPr>
        <p:txBody>
          <a:bodyPr/>
          <a:lstStyle>
            <a:lvl1pPr marL="0" indent="0">
              <a:buNone/>
              <a:defRPr sz="2520">
                <a:solidFill>
                  <a:schemeClr val="tx1"/>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2456891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93043" y="1916484"/>
            <a:ext cx="4284266" cy="456789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03316" y="1916484"/>
            <a:ext cx="4284266" cy="456789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1306567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4356" y="383299"/>
            <a:ext cx="8694539" cy="139153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94357" y="1764832"/>
            <a:ext cx="426457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zh-CN" altLang="en-US"/>
              <a:t>单击此处编辑母版文本样式</a:t>
            </a:r>
          </a:p>
        </p:txBody>
      </p:sp>
      <p:sp>
        <p:nvSpPr>
          <p:cNvPr id="4" name="Content Placeholder 3"/>
          <p:cNvSpPr>
            <a:spLocks noGrp="1"/>
          </p:cNvSpPr>
          <p:nvPr>
            <p:ph sz="half" idx="2"/>
          </p:nvPr>
        </p:nvSpPr>
        <p:spPr>
          <a:xfrm>
            <a:off x="694357" y="2629749"/>
            <a:ext cx="4264576" cy="386796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03317" y="1764832"/>
            <a:ext cx="4285579"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zh-CN" altLang="en-US"/>
              <a:t>单击此处编辑母版文本样式</a:t>
            </a:r>
          </a:p>
        </p:txBody>
      </p:sp>
      <p:sp>
        <p:nvSpPr>
          <p:cNvPr id="6" name="Content Placeholder 5"/>
          <p:cNvSpPr>
            <a:spLocks noGrp="1"/>
          </p:cNvSpPr>
          <p:nvPr>
            <p:ph sz="quarter" idx="4"/>
          </p:nvPr>
        </p:nvSpPr>
        <p:spPr>
          <a:xfrm>
            <a:off x="5103317" y="2629749"/>
            <a:ext cx="4285579" cy="386796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303808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1321616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3738461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4356" y="479954"/>
            <a:ext cx="3251264" cy="1679840"/>
          </a:xfrm>
        </p:spPr>
        <p:txBody>
          <a:bodyPr anchor="b"/>
          <a:lstStyle>
            <a:lvl1pPr>
              <a:defRPr sz="3359"/>
            </a:lvl1pPr>
          </a:lstStyle>
          <a:p>
            <a:r>
              <a:rPr lang="zh-CN" altLang="en-US"/>
              <a:t>单击此处编辑母版标题样式</a:t>
            </a:r>
            <a:endParaRPr lang="en-US" dirty="0"/>
          </a:p>
        </p:txBody>
      </p:sp>
      <p:sp>
        <p:nvSpPr>
          <p:cNvPr id="3" name="Content Placeholder 2"/>
          <p:cNvSpPr>
            <a:spLocks noGrp="1"/>
          </p:cNvSpPr>
          <p:nvPr>
            <p:ph idx="1"/>
          </p:nvPr>
        </p:nvSpPr>
        <p:spPr>
          <a:xfrm>
            <a:off x="4285579" y="1036570"/>
            <a:ext cx="5103316"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4356" y="2159794"/>
            <a:ext cx="3251264"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371598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4356" y="479954"/>
            <a:ext cx="3251264" cy="1679840"/>
          </a:xfrm>
        </p:spPr>
        <p:txBody>
          <a:bodyPr anchor="b"/>
          <a:lstStyle>
            <a:lvl1pPr>
              <a:defRPr sz="335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85579" y="1036570"/>
            <a:ext cx="5103316"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zh-CN" altLang="en-US"/>
              <a:t>单击图标添加图片</a:t>
            </a:r>
            <a:endParaRPr lang="en-US" dirty="0"/>
          </a:p>
        </p:txBody>
      </p:sp>
      <p:sp>
        <p:nvSpPr>
          <p:cNvPr id="4" name="Text Placeholder 3"/>
          <p:cNvSpPr>
            <a:spLocks noGrp="1"/>
          </p:cNvSpPr>
          <p:nvPr>
            <p:ph type="body" sz="half" idx="2"/>
          </p:nvPr>
        </p:nvSpPr>
        <p:spPr>
          <a:xfrm>
            <a:off x="694356" y="2159794"/>
            <a:ext cx="3251264"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1790041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4245076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383297"/>
            <a:ext cx="2173635" cy="610108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93044" y="383297"/>
            <a:ext cx="6394896" cy="610108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297569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7793" y="1794831"/>
            <a:ext cx="8694539" cy="2994714"/>
          </a:xfrm>
        </p:spPr>
        <p:txBody>
          <a:bodyPr anchor="b"/>
          <a:lstStyle>
            <a:lvl1pPr>
              <a:defRPr sz="6300"/>
            </a:lvl1pPr>
          </a:lstStyle>
          <a:p>
            <a:r>
              <a:rPr lang="zh-CN" altLang="en-US"/>
              <a:t>单击此处编辑母版标题样式</a:t>
            </a:r>
            <a:endParaRPr lang="en-US" dirty="0"/>
          </a:p>
        </p:txBody>
      </p:sp>
      <p:sp>
        <p:nvSpPr>
          <p:cNvPr id="3" name="Text Placeholder 2"/>
          <p:cNvSpPr>
            <a:spLocks noGrp="1"/>
          </p:cNvSpPr>
          <p:nvPr>
            <p:ph type="body" idx="1"/>
          </p:nvPr>
        </p:nvSpPr>
        <p:spPr>
          <a:xfrm>
            <a:off x="687793" y="4817876"/>
            <a:ext cx="8694539" cy="15748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19605" indent="0">
              <a:buNone/>
              <a:defRPr sz="1680">
                <a:solidFill>
                  <a:schemeClr val="tx1">
                    <a:tint val="75000"/>
                  </a:schemeClr>
                </a:solidFill>
              </a:defRPr>
            </a:lvl5pPr>
            <a:lvl6pPr marL="2399665" indent="0">
              <a:buNone/>
              <a:defRPr sz="1680">
                <a:solidFill>
                  <a:schemeClr val="tx1">
                    <a:tint val="75000"/>
                  </a:schemeClr>
                </a:solidFill>
              </a:defRPr>
            </a:lvl6pPr>
            <a:lvl7pPr marL="2879725" indent="0">
              <a:buNone/>
              <a:defRPr sz="1680">
                <a:solidFill>
                  <a:schemeClr val="tx1">
                    <a:tint val="75000"/>
                  </a:schemeClr>
                </a:solidFill>
              </a:defRPr>
            </a:lvl7pPr>
            <a:lvl8pPr marL="3359785" indent="0">
              <a:buNone/>
              <a:defRPr sz="1680">
                <a:solidFill>
                  <a:schemeClr val="tx1">
                    <a:tint val="75000"/>
                  </a:schemeClr>
                </a:solidFill>
              </a:defRPr>
            </a:lvl8pPr>
            <a:lvl9pPr marL="3839845" indent="0">
              <a:buNone/>
              <a:defRPr sz="168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93043" y="1916484"/>
            <a:ext cx="4284266" cy="456789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03316" y="1916484"/>
            <a:ext cx="4284266" cy="456789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4356" y="383299"/>
            <a:ext cx="8694539" cy="139153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94357" y="1764832"/>
            <a:ext cx="4264576" cy="86491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19605" indent="0">
              <a:buNone/>
              <a:defRPr sz="1680" b="1"/>
            </a:lvl5pPr>
            <a:lvl6pPr marL="2399665" indent="0">
              <a:buNone/>
              <a:defRPr sz="1680" b="1"/>
            </a:lvl6pPr>
            <a:lvl7pPr marL="2879725" indent="0">
              <a:buNone/>
              <a:defRPr sz="1680" b="1"/>
            </a:lvl7pPr>
            <a:lvl8pPr marL="3359785" indent="0">
              <a:buNone/>
              <a:defRPr sz="1680" b="1"/>
            </a:lvl8pPr>
            <a:lvl9pPr marL="3839845" indent="0">
              <a:buNone/>
              <a:defRPr sz="1680" b="1"/>
            </a:lvl9pPr>
          </a:lstStyle>
          <a:p>
            <a:pPr lvl="0"/>
            <a:r>
              <a:rPr lang="zh-CN" altLang="en-US"/>
              <a:t>单击此处编辑母版文本样式</a:t>
            </a:r>
          </a:p>
        </p:txBody>
      </p:sp>
      <p:sp>
        <p:nvSpPr>
          <p:cNvPr id="4" name="Content Placeholder 3"/>
          <p:cNvSpPr>
            <a:spLocks noGrp="1"/>
          </p:cNvSpPr>
          <p:nvPr>
            <p:ph sz="half" idx="2"/>
          </p:nvPr>
        </p:nvSpPr>
        <p:spPr>
          <a:xfrm>
            <a:off x="694357" y="2629749"/>
            <a:ext cx="4264576" cy="386796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03317" y="1764832"/>
            <a:ext cx="4285579" cy="86491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19605" indent="0">
              <a:buNone/>
              <a:defRPr sz="1680" b="1"/>
            </a:lvl5pPr>
            <a:lvl6pPr marL="2399665" indent="0">
              <a:buNone/>
              <a:defRPr sz="1680" b="1"/>
            </a:lvl6pPr>
            <a:lvl7pPr marL="2879725" indent="0">
              <a:buNone/>
              <a:defRPr sz="1680" b="1"/>
            </a:lvl7pPr>
            <a:lvl8pPr marL="3359785" indent="0">
              <a:buNone/>
              <a:defRPr sz="1680" b="1"/>
            </a:lvl8pPr>
            <a:lvl9pPr marL="3839845" indent="0">
              <a:buNone/>
              <a:defRPr sz="1680" b="1"/>
            </a:lvl9pPr>
          </a:lstStyle>
          <a:p>
            <a:pPr lvl="0"/>
            <a:r>
              <a:rPr lang="zh-CN" altLang="en-US"/>
              <a:t>单击此处编辑母版文本样式</a:t>
            </a:r>
          </a:p>
        </p:txBody>
      </p:sp>
      <p:sp>
        <p:nvSpPr>
          <p:cNvPr id="6" name="Content Placeholder 5"/>
          <p:cNvSpPr>
            <a:spLocks noGrp="1"/>
          </p:cNvSpPr>
          <p:nvPr>
            <p:ph sz="quarter" idx="4"/>
          </p:nvPr>
        </p:nvSpPr>
        <p:spPr>
          <a:xfrm>
            <a:off x="5103317" y="2629749"/>
            <a:ext cx="4285579" cy="386796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4356" y="479954"/>
            <a:ext cx="3251264" cy="1679840"/>
          </a:xfrm>
        </p:spPr>
        <p:txBody>
          <a:bodyPr anchor="b"/>
          <a:lstStyle>
            <a:lvl1pPr>
              <a:defRPr sz="3360"/>
            </a:lvl1pPr>
          </a:lstStyle>
          <a:p>
            <a:r>
              <a:rPr lang="zh-CN" altLang="en-US"/>
              <a:t>单击此处编辑母版标题样式</a:t>
            </a:r>
            <a:endParaRPr lang="en-US" dirty="0"/>
          </a:p>
        </p:txBody>
      </p:sp>
      <p:sp>
        <p:nvSpPr>
          <p:cNvPr id="3" name="Content Placeholder 2"/>
          <p:cNvSpPr>
            <a:spLocks noGrp="1"/>
          </p:cNvSpPr>
          <p:nvPr>
            <p:ph idx="1"/>
          </p:nvPr>
        </p:nvSpPr>
        <p:spPr>
          <a:xfrm>
            <a:off x="4285579" y="1036570"/>
            <a:ext cx="5103316" cy="5116178"/>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4356" y="2159794"/>
            <a:ext cx="3251264" cy="4001285"/>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19605" indent="0">
              <a:buNone/>
              <a:defRPr sz="1050"/>
            </a:lvl5pPr>
            <a:lvl6pPr marL="2399665" indent="0">
              <a:buNone/>
              <a:defRPr sz="1050"/>
            </a:lvl6pPr>
            <a:lvl7pPr marL="2879725" indent="0">
              <a:buNone/>
              <a:defRPr sz="1050"/>
            </a:lvl7pPr>
            <a:lvl8pPr marL="3359785" indent="0">
              <a:buNone/>
              <a:defRPr sz="1050"/>
            </a:lvl8pPr>
            <a:lvl9pPr marL="3839845" indent="0">
              <a:buNone/>
              <a:defRPr sz="10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4356" y="479954"/>
            <a:ext cx="3251264" cy="1679840"/>
          </a:xfrm>
        </p:spPr>
        <p:txBody>
          <a:bodyPr anchor="b"/>
          <a:lstStyle>
            <a:lvl1pPr>
              <a:defRPr sz="336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85579" y="1036570"/>
            <a:ext cx="5103316" cy="5116178"/>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19605" indent="0">
              <a:buNone/>
              <a:defRPr sz="2100"/>
            </a:lvl5pPr>
            <a:lvl6pPr marL="2399665" indent="0">
              <a:buNone/>
              <a:defRPr sz="2100"/>
            </a:lvl6pPr>
            <a:lvl7pPr marL="2879725" indent="0">
              <a:buNone/>
              <a:defRPr sz="2100"/>
            </a:lvl7pPr>
            <a:lvl8pPr marL="3359785" indent="0">
              <a:buNone/>
              <a:defRPr sz="2100"/>
            </a:lvl8pPr>
            <a:lvl9pPr marL="3839845" indent="0">
              <a:buNone/>
              <a:defRPr sz="2100"/>
            </a:lvl9pPr>
          </a:lstStyle>
          <a:p>
            <a:r>
              <a:rPr lang="zh-CN" altLang="en-US"/>
              <a:t>单击图标添加图片</a:t>
            </a:r>
            <a:endParaRPr lang="en-US" dirty="0"/>
          </a:p>
        </p:txBody>
      </p:sp>
      <p:sp>
        <p:nvSpPr>
          <p:cNvPr id="4" name="Text Placeholder 3"/>
          <p:cNvSpPr>
            <a:spLocks noGrp="1"/>
          </p:cNvSpPr>
          <p:nvPr>
            <p:ph type="body" sz="half" idx="2"/>
          </p:nvPr>
        </p:nvSpPr>
        <p:spPr>
          <a:xfrm>
            <a:off x="694356" y="2159794"/>
            <a:ext cx="3251264" cy="4001285"/>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19605" indent="0">
              <a:buNone/>
              <a:defRPr sz="1050"/>
            </a:lvl5pPr>
            <a:lvl6pPr marL="2399665" indent="0">
              <a:buNone/>
              <a:defRPr sz="1050"/>
            </a:lvl6pPr>
            <a:lvl7pPr marL="2879725" indent="0">
              <a:buNone/>
              <a:defRPr sz="1050"/>
            </a:lvl7pPr>
            <a:lvl8pPr marL="3359785" indent="0">
              <a:buNone/>
              <a:defRPr sz="1050"/>
            </a:lvl8pPr>
            <a:lvl9pPr marL="3839845" indent="0">
              <a:buNone/>
              <a:defRPr sz="10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E8639-96BF-4091-9334-DE1B414FE92B}" type="datetimeFigureOut">
              <a:rPr lang="zh-CN" altLang="en-US" smtClean="0"/>
              <a:t>2018-9-7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BAEA99-8FD5-4B37-93FF-A49AF7BFDBC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383299"/>
            <a:ext cx="8694539" cy="1391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3043" y="1916484"/>
            <a:ext cx="8694539" cy="45678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93043" y="6672698"/>
            <a:ext cx="2268141"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3"/>
          </p:nvPr>
        </p:nvSpPr>
        <p:spPr>
          <a:xfrm>
            <a:off x="3339207" y="6672698"/>
            <a:ext cx="3402211"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119441" y="6672698"/>
            <a:ext cx="2268141"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00BAEA99-8FD5-4B37-93FF-A49AF7BFDB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59485"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59485"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59485"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59485"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575" indent="-240030" algn="l" defTabSz="959485"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635" indent="-240030" algn="l" defTabSz="959485"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695" indent="-240030" algn="l" defTabSz="959485"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55" indent="-240030" algn="l" defTabSz="959485"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815" indent="-240030" algn="l" defTabSz="959485"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875" indent="-240030" algn="l" defTabSz="959485"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485" rtl="0" eaLnBrk="1" latinLnBrk="0" hangingPunct="1">
        <a:defRPr sz="1890" kern="1200">
          <a:solidFill>
            <a:schemeClr val="tx1"/>
          </a:solidFill>
          <a:latin typeface="+mn-lt"/>
          <a:ea typeface="+mn-ea"/>
          <a:cs typeface="+mn-cs"/>
        </a:defRPr>
      </a:lvl1pPr>
      <a:lvl2pPr marL="480060" algn="l" defTabSz="959485" rtl="0" eaLnBrk="1" latinLnBrk="0" hangingPunct="1">
        <a:defRPr sz="1890" kern="1200">
          <a:solidFill>
            <a:schemeClr val="tx1"/>
          </a:solidFill>
          <a:latin typeface="+mn-lt"/>
          <a:ea typeface="+mn-ea"/>
          <a:cs typeface="+mn-cs"/>
        </a:defRPr>
      </a:lvl2pPr>
      <a:lvl3pPr marL="960120" algn="l" defTabSz="959485" rtl="0" eaLnBrk="1" latinLnBrk="0" hangingPunct="1">
        <a:defRPr sz="1890" kern="1200">
          <a:solidFill>
            <a:schemeClr val="tx1"/>
          </a:solidFill>
          <a:latin typeface="+mn-lt"/>
          <a:ea typeface="+mn-ea"/>
          <a:cs typeface="+mn-cs"/>
        </a:defRPr>
      </a:lvl3pPr>
      <a:lvl4pPr marL="1440180" algn="l" defTabSz="959485" rtl="0" eaLnBrk="1" latinLnBrk="0" hangingPunct="1">
        <a:defRPr sz="1890" kern="1200">
          <a:solidFill>
            <a:schemeClr val="tx1"/>
          </a:solidFill>
          <a:latin typeface="+mn-lt"/>
          <a:ea typeface="+mn-ea"/>
          <a:cs typeface="+mn-cs"/>
        </a:defRPr>
      </a:lvl4pPr>
      <a:lvl5pPr marL="1919605" algn="l" defTabSz="959485" rtl="0" eaLnBrk="1" latinLnBrk="0" hangingPunct="1">
        <a:defRPr sz="1890" kern="1200">
          <a:solidFill>
            <a:schemeClr val="tx1"/>
          </a:solidFill>
          <a:latin typeface="+mn-lt"/>
          <a:ea typeface="+mn-ea"/>
          <a:cs typeface="+mn-cs"/>
        </a:defRPr>
      </a:lvl5pPr>
      <a:lvl6pPr marL="2399665" algn="l" defTabSz="959485" rtl="0" eaLnBrk="1" latinLnBrk="0" hangingPunct="1">
        <a:defRPr sz="1890" kern="1200">
          <a:solidFill>
            <a:schemeClr val="tx1"/>
          </a:solidFill>
          <a:latin typeface="+mn-lt"/>
          <a:ea typeface="+mn-ea"/>
          <a:cs typeface="+mn-cs"/>
        </a:defRPr>
      </a:lvl6pPr>
      <a:lvl7pPr marL="2879725" algn="l" defTabSz="959485" rtl="0" eaLnBrk="1" latinLnBrk="0" hangingPunct="1">
        <a:defRPr sz="1890" kern="1200">
          <a:solidFill>
            <a:schemeClr val="tx1"/>
          </a:solidFill>
          <a:latin typeface="+mn-lt"/>
          <a:ea typeface="+mn-ea"/>
          <a:cs typeface="+mn-cs"/>
        </a:defRPr>
      </a:lvl7pPr>
      <a:lvl8pPr marL="3359785" algn="l" defTabSz="959485" rtl="0" eaLnBrk="1" latinLnBrk="0" hangingPunct="1">
        <a:defRPr sz="1890" kern="1200">
          <a:solidFill>
            <a:schemeClr val="tx1"/>
          </a:solidFill>
          <a:latin typeface="+mn-lt"/>
          <a:ea typeface="+mn-ea"/>
          <a:cs typeface="+mn-cs"/>
        </a:defRPr>
      </a:lvl8pPr>
      <a:lvl9pPr marL="3839845" algn="l" defTabSz="959485" rtl="0" eaLnBrk="1" latinLnBrk="0" hangingPunct="1">
        <a:defRPr sz="189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383299"/>
            <a:ext cx="8694539" cy="1391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3043" y="1916484"/>
            <a:ext cx="8694539" cy="45678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93043" y="6672698"/>
            <a:ext cx="2268141"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40FE8639-96BF-4091-9334-DE1B414FE92B}" type="datetimeFigureOut">
              <a:rPr lang="zh-CN" altLang="en-US" smtClean="0"/>
              <a:t>2018-9-7</a:t>
            </a:fld>
            <a:endParaRPr lang="zh-CN" altLang="en-US"/>
          </a:p>
        </p:txBody>
      </p:sp>
      <p:sp>
        <p:nvSpPr>
          <p:cNvPr id="5" name="Footer Placeholder 4"/>
          <p:cNvSpPr>
            <a:spLocks noGrp="1"/>
          </p:cNvSpPr>
          <p:nvPr>
            <p:ph type="ftr" sz="quarter" idx="3"/>
          </p:nvPr>
        </p:nvSpPr>
        <p:spPr>
          <a:xfrm>
            <a:off x="3339207" y="6672698"/>
            <a:ext cx="3402211"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119441" y="6672698"/>
            <a:ext cx="2268141"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00BAEA99-8FD5-4B37-93FF-A49AF7BFDBCA}" type="slidenum">
              <a:rPr lang="zh-CN" altLang="en-US" smtClean="0"/>
              <a:t>‹#›</a:t>
            </a:fld>
            <a:endParaRPr lang="zh-CN" altLang="en-US"/>
          </a:p>
        </p:txBody>
      </p:sp>
    </p:spTree>
    <p:extLst>
      <p:ext uri="{BB962C8B-B14F-4D97-AF65-F5344CB8AC3E}">
        <p14:creationId xmlns:p14="http://schemas.microsoft.com/office/powerpoint/2010/main" val="3538460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comments" Target="../comments/comment8.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9.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omments" Target="../comments/comment10.xml"/><Relationship Id="rId5" Type="http://schemas.openxmlformats.org/officeDocument/2006/relationships/image" Target="../media/image8.png"/><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omments" Target="../comments/comment11.xml"/><Relationship Id="rId4" Type="http://schemas.openxmlformats.org/officeDocument/2006/relationships/slide" Target="slide8.xml"/></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comments" Target="../comments/comment2.xml"/><Relationship Id="rId5" Type="http://schemas.openxmlformats.org/officeDocument/2006/relationships/slide" Target="slide6.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comments" Target="../comments/comment3.xml"/><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slide" Target="slide13.xml"/><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0B2AF3-4743-466C-AA24-6F2503D0DF70}"/>
              </a:ext>
            </a:extLst>
          </p:cNvPr>
          <p:cNvSpPr/>
          <p:nvPr/>
        </p:nvSpPr>
        <p:spPr>
          <a:xfrm>
            <a:off x="1976283" y="2831691"/>
            <a:ext cx="1455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横断设计</a:t>
            </a:r>
          </a:p>
        </p:txBody>
      </p:sp>
      <p:sp>
        <p:nvSpPr>
          <p:cNvPr id="3" name="矩形 2">
            <a:extLst>
              <a:ext uri="{FF2B5EF4-FFF2-40B4-BE49-F238E27FC236}">
                <a16:creationId xmlns:a16="http://schemas.microsoft.com/office/drawing/2014/main" id="{72F2E423-BB34-462F-9EB3-2AD70435D7C7}"/>
              </a:ext>
            </a:extLst>
          </p:cNvPr>
          <p:cNvSpPr/>
          <p:nvPr/>
        </p:nvSpPr>
        <p:spPr>
          <a:xfrm>
            <a:off x="6740013" y="2831691"/>
            <a:ext cx="1455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纵向设计</a:t>
            </a:r>
          </a:p>
        </p:txBody>
      </p:sp>
      <p:sp>
        <p:nvSpPr>
          <p:cNvPr id="4" name="矩形 3">
            <a:extLst>
              <a:ext uri="{FF2B5EF4-FFF2-40B4-BE49-F238E27FC236}">
                <a16:creationId xmlns:a16="http://schemas.microsoft.com/office/drawing/2014/main" id="{3E516002-8172-4395-8609-E5CFA435D386}"/>
              </a:ext>
            </a:extLst>
          </p:cNvPr>
          <p:cNvSpPr/>
          <p:nvPr/>
        </p:nvSpPr>
        <p:spPr>
          <a:xfrm>
            <a:off x="4611329" y="5604388"/>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spTree>
    <p:extLst>
      <p:ext uri="{BB962C8B-B14F-4D97-AF65-F5344CB8AC3E}">
        <p14:creationId xmlns:p14="http://schemas.microsoft.com/office/powerpoint/2010/main" val="178461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3150870" cy="368300"/>
          </a:xfrm>
          <a:prstGeom prst="rect">
            <a:avLst/>
          </a:prstGeom>
          <a:solidFill>
            <a:schemeClr val="accent2">
              <a:lumMod val="20000"/>
              <a:lumOff val="80000"/>
            </a:schemeClr>
          </a:solidFill>
        </p:spPr>
        <p:txBody>
          <a:bodyPr wrap="none">
            <a:spAutoFit/>
          </a:bodyPr>
          <a:lstStyle/>
          <a:p>
            <a:pPr algn="l"/>
            <a:r>
              <a:rPr dirty="0"/>
              <a:t>4. 使用纵向设计考察发展特点</a:t>
            </a:r>
          </a:p>
        </p:txBody>
      </p:sp>
      <p:sp>
        <p:nvSpPr>
          <p:cNvPr id="2" name="圆角矩形 1"/>
          <p:cNvSpPr/>
          <p:nvPr/>
        </p:nvSpPr>
        <p:spPr>
          <a:xfrm>
            <a:off x="2213610" y="2614930"/>
            <a:ext cx="6529705" cy="2524125"/>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zh-CN" dirty="0"/>
              <a:t>你已选择了使用</a:t>
            </a:r>
            <a:r>
              <a:rPr lang="zh-CN" altLang="zh-CN" dirty="0">
                <a:solidFill>
                  <a:srgbClr val="FF0000"/>
                </a:solidFill>
              </a:rPr>
              <a:t>纵向设计</a:t>
            </a:r>
            <a:r>
              <a:rPr lang="zh-CN" altLang="zh-CN" dirty="0"/>
              <a:t>，得到项目经费</a:t>
            </a:r>
            <a:r>
              <a:rPr lang="zh-CN" altLang="zh-CN" dirty="0">
                <a:solidFill>
                  <a:srgbClr val="FF0000"/>
                </a:solidFill>
              </a:rPr>
              <a:t>3000</a:t>
            </a:r>
            <a:r>
              <a:rPr lang="zh-CN" altLang="zh-CN" dirty="0"/>
              <a:t>元，其中</a:t>
            </a:r>
            <a:r>
              <a:rPr lang="en-US" altLang="zh-CN" dirty="0"/>
              <a:t>:</a:t>
            </a:r>
          </a:p>
          <a:p>
            <a:pPr indent="0">
              <a:buFont typeface="Wingdings" panose="05000000000000000000" pitchFamily="2" charset="2"/>
              <a:buNone/>
            </a:pPr>
            <a:r>
              <a:rPr lang="en-US" altLang="zh-CN" dirty="0"/>
              <a:t>1</a:t>
            </a:r>
            <a:r>
              <a:rPr lang="zh-CN" altLang="en-US" dirty="0"/>
              <a:t>）</a:t>
            </a:r>
            <a:r>
              <a:rPr lang="zh-CN" altLang="zh-CN" dirty="0"/>
              <a:t>每名被试第一次参加实验将获得价值20元的被试礼物，</a:t>
            </a:r>
          </a:p>
          <a:p>
            <a:pPr indent="0">
              <a:buFont typeface="Wingdings" panose="05000000000000000000" pitchFamily="2" charset="2"/>
              <a:buNone/>
            </a:pPr>
            <a:r>
              <a:rPr lang="en-US" altLang="zh-CN" dirty="0"/>
              <a:t>2</a:t>
            </a:r>
            <a:r>
              <a:rPr lang="zh-CN" altLang="en-US" dirty="0"/>
              <a:t>）</a:t>
            </a:r>
            <a:r>
              <a:rPr lang="zh-CN" altLang="zh-CN" dirty="0"/>
              <a:t>第二次参加实验将获得价值25元的被试礼物，</a:t>
            </a:r>
          </a:p>
          <a:p>
            <a:pPr indent="0">
              <a:buFont typeface="Wingdings" panose="05000000000000000000" pitchFamily="2" charset="2"/>
              <a:buNone/>
            </a:pPr>
            <a:r>
              <a:rPr lang="en-US" altLang="zh-CN" dirty="0"/>
              <a:t>3</a:t>
            </a:r>
            <a:r>
              <a:rPr lang="zh-CN" altLang="en-US" dirty="0"/>
              <a:t>）</a:t>
            </a:r>
            <a:r>
              <a:rPr lang="zh-CN" altLang="zh-CN" dirty="0"/>
              <a:t>第三次参加实验将获得价值30元的被试礼物，</a:t>
            </a:r>
          </a:p>
          <a:p>
            <a:pPr indent="0">
              <a:buFont typeface="Wingdings" panose="05000000000000000000" pitchFamily="2" charset="2"/>
              <a:buNone/>
            </a:pPr>
            <a:r>
              <a:rPr lang="en-US" altLang="zh-CN" dirty="0"/>
              <a:t>4</a:t>
            </a:r>
            <a:r>
              <a:rPr lang="zh-CN" altLang="en-US" dirty="0"/>
              <a:t>）</a:t>
            </a:r>
            <a:r>
              <a:rPr lang="zh-CN" altLang="zh-CN" dirty="0"/>
              <a:t>每次实验消耗大约价值2元的实验材料。</a:t>
            </a:r>
          </a:p>
          <a:p>
            <a:pPr marL="285750" indent="-285750">
              <a:buFont typeface="Wingdings" panose="05000000000000000000" pitchFamily="2" charset="2"/>
              <a:buChar char="Ø"/>
            </a:pPr>
            <a:r>
              <a:rPr lang="zh-CN" altLang="zh-CN" dirty="0"/>
              <a:t>你的研究任务是</a:t>
            </a:r>
            <a:r>
              <a:rPr lang="zh-CN" altLang="zh-CN" dirty="0">
                <a:solidFill>
                  <a:srgbClr val="FF0000"/>
                </a:solidFill>
              </a:rPr>
              <a:t>比较婴儿在8个月、10个月、12个月大时在A非B任务中的表现</a:t>
            </a:r>
            <a:r>
              <a:rPr lang="zh-CN" altLang="zh-CN" dirty="0"/>
              <a:t>。</a:t>
            </a:r>
          </a:p>
          <a:p>
            <a:pPr marL="285750" indent="-285750">
              <a:buFont typeface="Wingdings" panose="05000000000000000000" pitchFamily="2" charset="2"/>
              <a:buChar char="Ø"/>
            </a:pPr>
            <a:r>
              <a:rPr lang="zh-CN" altLang="zh-CN" dirty="0"/>
              <a:t>为进行统计检验，每个组中的</a:t>
            </a:r>
            <a:r>
              <a:rPr lang="zh-CN" altLang="zh-CN" dirty="0">
                <a:solidFill>
                  <a:srgbClr val="FF0000"/>
                </a:solidFill>
              </a:rPr>
              <a:t>被试应不少于20个</a:t>
            </a:r>
            <a:r>
              <a:rPr lang="zh-CN" altLang="zh-CN" dirty="0"/>
              <a:t>。</a:t>
            </a:r>
            <a:endParaRPr lang="en-US" altLang="zh-CN" dirty="0"/>
          </a:p>
          <a:p>
            <a:pPr marL="285750" indent="-285750">
              <a:buFont typeface="Wingdings" panose="05000000000000000000" pitchFamily="2" charset="2"/>
              <a:buChar char="Ø"/>
            </a:pPr>
            <a:r>
              <a:rPr lang="zh-CN" altLang="en-US" dirty="0"/>
              <a:t>请合理利用实验经费</a:t>
            </a:r>
            <a:endParaRPr lang="zh-CN" altLang="zh-CN" dirty="0"/>
          </a:p>
        </p:txBody>
      </p:sp>
      <p:sp>
        <p:nvSpPr>
          <p:cNvPr id="14" name="圆角矩形 13">
            <a:hlinkClick r:id="rId2" action="ppaction://hlinksldjump"/>
          </p:cNvPr>
          <p:cNvSpPr/>
          <p:nvPr/>
        </p:nvSpPr>
        <p:spPr>
          <a:xfrm>
            <a:off x="4501032" y="5455828"/>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pic>
        <p:nvPicPr>
          <p:cNvPr id="3" name="图片 2"/>
          <p:cNvPicPr>
            <a:picLocks noChangeAspect="1"/>
          </p:cNvPicPr>
          <p:nvPr/>
        </p:nvPicPr>
        <p:blipFill>
          <a:blip r:embed="rId3"/>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3000</a:t>
            </a:r>
          </a:p>
        </p:txBody>
      </p:sp>
      <p:sp>
        <p:nvSpPr>
          <p:cNvPr id="9" name="圆角矩形标注 8"/>
          <p:cNvSpPr/>
          <p:nvPr/>
        </p:nvSpPr>
        <p:spPr>
          <a:xfrm>
            <a:off x="7118350" y="963295"/>
            <a:ext cx="2352040" cy="1118235"/>
          </a:xfrm>
          <a:prstGeom prst="wedgeRoundRectCallout">
            <a:avLst>
              <a:gd name="adj1" fmla="val 25404"/>
              <a:gd name="adj2" fmla="val -64423"/>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sz="1400"/>
              <a:t>1.</a:t>
            </a:r>
            <a:r>
              <a:rPr lang="zh-CN" altLang="en-US" sz="1400"/>
              <a:t>金币数量根据学生的花费情况动态更新；</a:t>
            </a:r>
          </a:p>
          <a:p>
            <a:pPr algn="l"/>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89B4B4D-D8B7-410D-B670-62E612DCBD4B}"/>
              </a:ext>
            </a:extLst>
          </p:cNvPr>
          <p:cNvSpPr txBox="1"/>
          <p:nvPr/>
        </p:nvSpPr>
        <p:spPr>
          <a:xfrm>
            <a:off x="894736" y="2338647"/>
            <a:ext cx="3647768" cy="3970318"/>
          </a:xfrm>
          <a:prstGeom prst="rect">
            <a:avLst/>
          </a:prstGeom>
          <a:solidFill>
            <a:schemeClr val="accent2">
              <a:lumMod val="40000"/>
              <a:lumOff val="60000"/>
            </a:schemeClr>
          </a:solidFill>
          <a:ln>
            <a:solidFill>
              <a:schemeClr val="accent1">
                <a:lumMod val="40000"/>
                <a:lumOff val="60000"/>
              </a:schemeClr>
            </a:solidFill>
          </a:ln>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 name="矩形 6"/>
          <p:cNvSpPr/>
          <p:nvPr/>
        </p:nvSpPr>
        <p:spPr>
          <a:xfrm>
            <a:off x="-8094" y="2300"/>
            <a:ext cx="1540510" cy="368300"/>
          </a:xfrm>
          <a:prstGeom prst="rect">
            <a:avLst/>
          </a:prstGeom>
          <a:solidFill>
            <a:schemeClr val="accent2">
              <a:lumMod val="20000"/>
              <a:lumOff val="80000"/>
            </a:schemeClr>
          </a:solidFill>
        </p:spPr>
        <p:txBody>
          <a:bodyPr wrap="none">
            <a:spAutoFit/>
          </a:bodyPr>
          <a:lstStyle/>
          <a:p>
            <a:pPr algn="l"/>
            <a:r>
              <a:rPr dirty="0"/>
              <a:t> 4.1  招募被试</a:t>
            </a:r>
          </a:p>
        </p:txBody>
      </p:sp>
      <p:sp>
        <p:nvSpPr>
          <p:cNvPr id="3" name="圆角矩形标注 2"/>
          <p:cNvSpPr/>
          <p:nvPr/>
        </p:nvSpPr>
        <p:spPr>
          <a:xfrm>
            <a:off x="1066996" y="598805"/>
            <a:ext cx="2981096" cy="1313646"/>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1. </a:t>
            </a:r>
            <a:r>
              <a:rPr dirty="0"/>
              <a:t>现在是</a:t>
            </a:r>
            <a:r>
              <a:rPr dirty="0">
                <a:solidFill>
                  <a:srgbClr val="FF0000"/>
                </a:solidFill>
              </a:rPr>
              <a:t>2017年11月20日</a:t>
            </a:r>
            <a:r>
              <a:rPr dirty="0"/>
              <a:t>，你可以在</a:t>
            </a:r>
            <a:r>
              <a:rPr dirty="0">
                <a:solidFill>
                  <a:srgbClr val="FF0000"/>
                </a:solidFill>
              </a:rPr>
              <a:t>未来的6个月</a:t>
            </a:r>
            <a:r>
              <a:rPr dirty="0"/>
              <a:t>中在婴幼儿实验室进行实验，请合理招募</a:t>
            </a:r>
            <a:r>
              <a:rPr lang="en-US" altLang="zh-CN" dirty="0"/>
              <a:t>30</a:t>
            </a:r>
            <a:r>
              <a:rPr lang="zh-CN" altLang="en-US" dirty="0"/>
              <a:t>个</a:t>
            </a:r>
            <a:r>
              <a:rPr dirty="0" err="1"/>
              <a:t>被试</a:t>
            </a:r>
            <a:r>
              <a:rPr dirty="0"/>
              <a:t>。</a:t>
            </a:r>
          </a:p>
        </p:txBody>
      </p:sp>
      <p:sp>
        <p:nvSpPr>
          <p:cNvPr id="10" name="圆角矩形标注 9"/>
          <p:cNvSpPr/>
          <p:nvPr/>
        </p:nvSpPr>
        <p:spPr>
          <a:xfrm>
            <a:off x="4108013" y="158115"/>
            <a:ext cx="3181350" cy="2348230"/>
          </a:xfrm>
          <a:prstGeom prst="wedgeRoundRectCallout">
            <a:avLst>
              <a:gd name="adj1" fmla="val 44630"/>
              <a:gd name="adj2" fmla="val 2466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bg1"/>
                </a:solidFill>
                <a:latin typeface="Times-Roman"/>
                <a:cs typeface="Times New Roman" panose="02020603050405020304" pitchFamily="18" charset="0"/>
              </a:rPr>
              <a:t>2.</a:t>
            </a:r>
            <a:r>
              <a:rPr dirty="0">
                <a:solidFill>
                  <a:schemeClr val="bg1"/>
                </a:solidFill>
                <a:latin typeface="Times-Roman"/>
                <a:cs typeface="Times New Roman" panose="02020603050405020304" pitchFamily="18" charset="0"/>
              </a:rPr>
              <a:t>请你在以下被试中选择适合的被试，并将其放入</a:t>
            </a:r>
            <a:r>
              <a:rPr dirty="0">
                <a:solidFill>
                  <a:srgbClr val="FF0000"/>
                </a:solidFill>
                <a:latin typeface="Times-Roman"/>
                <a:cs typeface="Times New Roman" panose="02020603050405020304" pitchFamily="18" charset="0"/>
              </a:rPr>
              <a:t>“被试”框</a:t>
            </a:r>
            <a:r>
              <a:rPr dirty="0">
                <a:solidFill>
                  <a:schemeClr val="bg1"/>
                </a:solidFill>
                <a:latin typeface="Times-Roman"/>
                <a:cs typeface="Times New Roman" panose="02020603050405020304" pitchFamily="18" charset="0"/>
              </a:rPr>
              <a:t>中。</a:t>
            </a:r>
          </a:p>
          <a:p>
            <a:pPr algn="l"/>
            <a:r>
              <a:rPr lang="en-US" dirty="0">
                <a:solidFill>
                  <a:schemeClr val="bg1"/>
                </a:solidFill>
                <a:latin typeface="Times-Roman"/>
                <a:cs typeface="Times New Roman" panose="02020603050405020304" pitchFamily="18" charset="0"/>
              </a:rPr>
              <a:t>3.</a:t>
            </a:r>
            <a:r>
              <a:rPr dirty="0">
                <a:solidFill>
                  <a:schemeClr val="bg1"/>
                </a:solidFill>
                <a:latin typeface="Times-Roman"/>
                <a:cs typeface="Times New Roman" panose="02020603050405020304" pitchFamily="18" charset="0"/>
              </a:rPr>
              <a:t>注意：发展心理学研究一般使用</a:t>
            </a:r>
            <a:r>
              <a:rPr dirty="0">
                <a:solidFill>
                  <a:srgbClr val="FF0000"/>
                </a:solidFill>
                <a:latin typeface="Times-Roman"/>
                <a:cs typeface="Times New Roman" panose="02020603050405020304" pitchFamily="18" charset="0"/>
              </a:rPr>
              <a:t>实足年龄</a:t>
            </a:r>
            <a:r>
              <a:rPr dirty="0">
                <a:solidFill>
                  <a:schemeClr val="bg1"/>
                </a:solidFill>
                <a:latin typeface="Times-Roman"/>
                <a:cs typeface="Times New Roman" panose="02020603050405020304" pitchFamily="18" charset="0"/>
              </a:rPr>
              <a:t>。例如：你需要将已满8个月还未满10个月的婴儿分入“8个月”组。</a:t>
            </a:r>
          </a:p>
        </p:txBody>
      </p:sp>
      <p:sp>
        <p:nvSpPr>
          <p:cNvPr id="4" name="椭圆 3"/>
          <p:cNvSpPr/>
          <p:nvPr/>
        </p:nvSpPr>
        <p:spPr>
          <a:xfrm>
            <a:off x="5310607" y="2896400"/>
            <a:ext cx="3125470" cy="213550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527290" y="1388110"/>
            <a:ext cx="2352040" cy="1118235"/>
          </a:xfrm>
          <a:prstGeom prst="wedgeRoundRectCallout">
            <a:avLst>
              <a:gd name="adj1" fmla="val -43768"/>
              <a:gd name="adj2" fmla="val 5994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a:t>1. </a:t>
            </a:r>
            <a:r>
              <a:rPr lang="zh-CN" altLang="en-US" sz="1400"/>
              <a:t>在</a:t>
            </a:r>
            <a:r>
              <a:rPr lang="zh-CN" altLang="en-US" sz="1400">
                <a:solidFill>
                  <a:srgbClr val="FF0000"/>
                </a:solidFill>
              </a:rPr>
              <a:t>界面</a:t>
            </a:r>
            <a:r>
              <a:rPr lang="zh-CN" altLang="en-US" sz="1400"/>
              <a:t>显示一个框框，可以往里面拖拽被试。</a:t>
            </a:r>
          </a:p>
          <a:p>
            <a:pPr algn="l"/>
            <a:r>
              <a:rPr lang="en-US" altLang="zh-CN" sz="1400"/>
              <a:t>2. </a:t>
            </a:r>
            <a:r>
              <a:rPr lang="zh-CN" altLang="en-US" sz="1400">
                <a:solidFill>
                  <a:srgbClr val="FF0000"/>
                </a:solidFill>
              </a:rPr>
              <a:t>（被试详情见下页）</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pic>
        <p:nvPicPr>
          <p:cNvPr id="11" name="图片 10"/>
          <p:cNvPicPr>
            <a:picLocks noChangeAspect="1"/>
          </p:cNvPicPr>
          <p:nvPr/>
        </p:nvPicPr>
        <p:blipFill>
          <a:blip r:embed="rId4"/>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2" name="文本框 1">
            <a:extLst>
              <a:ext uri="{FF2B5EF4-FFF2-40B4-BE49-F238E27FC236}">
                <a16:creationId xmlns:a16="http://schemas.microsoft.com/office/drawing/2014/main" id="{F0A3D739-D8BB-42D0-A64A-8937576BE193}"/>
              </a:ext>
            </a:extLst>
          </p:cNvPr>
          <p:cNvSpPr txBox="1"/>
          <p:nvPr/>
        </p:nvSpPr>
        <p:spPr>
          <a:xfrm>
            <a:off x="1007075" y="2552870"/>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12" name="文本框 11">
            <a:extLst>
              <a:ext uri="{FF2B5EF4-FFF2-40B4-BE49-F238E27FC236}">
                <a16:creationId xmlns:a16="http://schemas.microsoft.com/office/drawing/2014/main" id="{D9743D6A-87C3-4C84-884F-9B415B72DF1A}"/>
              </a:ext>
            </a:extLst>
          </p:cNvPr>
          <p:cNvSpPr txBox="1"/>
          <p:nvPr/>
        </p:nvSpPr>
        <p:spPr>
          <a:xfrm>
            <a:off x="1007075" y="3066343"/>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13" name="文本框 12">
            <a:extLst>
              <a:ext uri="{FF2B5EF4-FFF2-40B4-BE49-F238E27FC236}">
                <a16:creationId xmlns:a16="http://schemas.microsoft.com/office/drawing/2014/main" id="{7F7EEABA-4921-4855-813A-8056F97B10D5}"/>
              </a:ext>
            </a:extLst>
          </p:cNvPr>
          <p:cNvSpPr txBox="1"/>
          <p:nvPr/>
        </p:nvSpPr>
        <p:spPr>
          <a:xfrm>
            <a:off x="1007075" y="3625280"/>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14" name="文本框 13">
            <a:extLst>
              <a:ext uri="{FF2B5EF4-FFF2-40B4-BE49-F238E27FC236}">
                <a16:creationId xmlns:a16="http://schemas.microsoft.com/office/drawing/2014/main" id="{FC6DCCF0-29F1-4A89-B5F3-54406A4865F4}"/>
              </a:ext>
            </a:extLst>
          </p:cNvPr>
          <p:cNvSpPr txBox="1"/>
          <p:nvPr/>
        </p:nvSpPr>
        <p:spPr>
          <a:xfrm>
            <a:off x="1007075" y="4146917"/>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16" name="文本框 15">
            <a:extLst>
              <a:ext uri="{FF2B5EF4-FFF2-40B4-BE49-F238E27FC236}">
                <a16:creationId xmlns:a16="http://schemas.microsoft.com/office/drawing/2014/main" id="{DC4C075D-D859-4E0B-8266-9AF8B9F20D35}"/>
              </a:ext>
            </a:extLst>
          </p:cNvPr>
          <p:cNvSpPr txBox="1"/>
          <p:nvPr/>
        </p:nvSpPr>
        <p:spPr>
          <a:xfrm>
            <a:off x="1007074" y="4757779"/>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17" name="文本框 16">
            <a:extLst>
              <a:ext uri="{FF2B5EF4-FFF2-40B4-BE49-F238E27FC236}">
                <a16:creationId xmlns:a16="http://schemas.microsoft.com/office/drawing/2014/main" id="{D3F6B5A3-06D2-4E04-B0D8-7543BA0629E7}"/>
              </a:ext>
            </a:extLst>
          </p:cNvPr>
          <p:cNvSpPr txBox="1"/>
          <p:nvPr/>
        </p:nvSpPr>
        <p:spPr>
          <a:xfrm>
            <a:off x="1007074" y="5251814"/>
            <a:ext cx="3191898" cy="923330"/>
          </a:xfrm>
          <a:prstGeom prst="rect">
            <a:avLst/>
          </a:prstGeom>
          <a:solidFill>
            <a:schemeClr val="accent1">
              <a:lumMod val="20000"/>
              <a:lumOff val="80000"/>
            </a:schemeClr>
          </a:solidFill>
        </p:spPr>
        <p:txBody>
          <a:bodyPr wrap="square" rtlCol="0">
            <a:spAutoFit/>
          </a:bodyPr>
          <a:lstStyle/>
          <a:p>
            <a:r>
              <a:rPr lang="en-US" altLang="zh-CN" dirty="0"/>
              <a:t>59</a:t>
            </a:r>
            <a:r>
              <a:rPr lang="zh-CN" altLang="en-US" dirty="0"/>
              <a:t>个被试，旁边有滚动条，可以滚动查看</a:t>
            </a:r>
            <a:r>
              <a:rPr lang="en-US" altLang="zh-CN" dirty="0"/>
              <a:t>59</a:t>
            </a:r>
            <a:r>
              <a:rPr lang="zh-CN" altLang="en-US" dirty="0"/>
              <a:t>个被试信息，被试可以被拖进右边框里</a:t>
            </a:r>
            <a:endParaRPr lang="zh-CN" altLang="zh-CN" dirty="0"/>
          </a:p>
        </p:txBody>
      </p:sp>
      <p:sp>
        <p:nvSpPr>
          <p:cNvPr id="8" name="文本框 7">
            <a:extLst>
              <a:ext uri="{FF2B5EF4-FFF2-40B4-BE49-F238E27FC236}">
                <a16:creationId xmlns:a16="http://schemas.microsoft.com/office/drawing/2014/main" id="{7926889C-3A5F-4DAF-B1D1-2B9C6904F8D9}"/>
              </a:ext>
            </a:extLst>
          </p:cNvPr>
          <p:cNvSpPr txBox="1"/>
          <p:nvPr/>
        </p:nvSpPr>
        <p:spPr>
          <a:xfrm>
            <a:off x="6650127" y="5251814"/>
            <a:ext cx="877163" cy="369332"/>
          </a:xfrm>
          <a:prstGeom prst="rect">
            <a:avLst/>
          </a:prstGeom>
          <a:solidFill>
            <a:schemeClr val="accent6">
              <a:lumMod val="40000"/>
              <a:lumOff val="60000"/>
            </a:schemeClr>
          </a:solidFill>
        </p:spPr>
        <p:txBody>
          <a:bodyPr wrap="none" rtlCol="0">
            <a:spAutoFit/>
          </a:bodyPr>
          <a:lstStyle/>
          <a:p>
            <a:r>
              <a:rPr lang="zh-CN" altLang="en-US" dirty="0"/>
              <a:t>被试框</a:t>
            </a:r>
          </a:p>
        </p:txBody>
      </p:sp>
      <p:sp>
        <p:nvSpPr>
          <p:cNvPr id="18" name="文本框 17">
            <a:extLst>
              <a:ext uri="{FF2B5EF4-FFF2-40B4-BE49-F238E27FC236}">
                <a16:creationId xmlns:a16="http://schemas.microsoft.com/office/drawing/2014/main" id="{A060AC39-8844-41FB-9EDC-5821FCD5E752}"/>
              </a:ext>
            </a:extLst>
          </p:cNvPr>
          <p:cNvSpPr txBox="1"/>
          <p:nvPr/>
        </p:nvSpPr>
        <p:spPr>
          <a:xfrm>
            <a:off x="916114" y="3054786"/>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20" name="文本框 19">
            <a:extLst>
              <a:ext uri="{FF2B5EF4-FFF2-40B4-BE49-F238E27FC236}">
                <a16:creationId xmlns:a16="http://schemas.microsoft.com/office/drawing/2014/main" id="{7D0EC023-DAD2-4C98-96DA-E303DBCDD17A}"/>
              </a:ext>
            </a:extLst>
          </p:cNvPr>
          <p:cNvSpPr txBox="1"/>
          <p:nvPr/>
        </p:nvSpPr>
        <p:spPr>
          <a:xfrm>
            <a:off x="2164441" y="6365829"/>
            <a:ext cx="1107996" cy="369332"/>
          </a:xfrm>
          <a:prstGeom prst="rect">
            <a:avLst/>
          </a:prstGeom>
          <a:solidFill>
            <a:schemeClr val="accent6">
              <a:lumMod val="40000"/>
              <a:lumOff val="60000"/>
            </a:schemeClr>
          </a:solidFill>
        </p:spPr>
        <p:txBody>
          <a:bodyPr wrap="none" rtlCol="0">
            <a:spAutoFit/>
          </a:bodyPr>
          <a:lstStyle/>
          <a:p>
            <a:r>
              <a:rPr lang="zh-CN" altLang="en-US" dirty="0"/>
              <a:t>被试信息</a:t>
            </a:r>
          </a:p>
        </p:txBody>
      </p:sp>
      <p:sp>
        <p:nvSpPr>
          <p:cNvPr id="21" name="矩形 20">
            <a:extLst>
              <a:ext uri="{FF2B5EF4-FFF2-40B4-BE49-F238E27FC236}">
                <a16:creationId xmlns:a16="http://schemas.microsoft.com/office/drawing/2014/main" id="{6D5C061A-C457-4778-8342-4EAE6B9C665D}"/>
              </a:ext>
            </a:extLst>
          </p:cNvPr>
          <p:cNvSpPr/>
          <p:nvPr/>
        </p:nvSpPr>
        <p:spPr>
          <a:xfrm>
            <a:off x="5952782" y="6422863"/>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sp>
        <p:nvSpPr>
          <p:cNvPr id="19" name="文本框 18">
            <a:extLst>
              <a:ext uri="{FF2B5EF4-FFF2-40B4-BE49-F238E27FC236}">
                <a16:creationId xmlns:a16="http://schemas.microsoft.com/office/drawing/2014/main" id="{6BA00D86-A17A-458C-82B0-6E75AB591E84}"/>
              </a:ext>
            </a:extLst>
          </p:cNvPr>
          <p:cNvSpPr txBox="1"/>
          <p:nvPr/>
        </p:nvSpPr>
        <p:spPr>
          <a:xfrm>
            <a:off x="10746333" y="1488316"/>
            <a:ext cx="6189515" cy="369332"/>
          </a:xfrm>
          <a:prstGeom prst="rect">
            <a:avLst/>
          </a:prstGeom>
          <a:noFill/>
        </p:spPr>
        <p:txBody>
          <a:bodyPr wrap="none" rtlCol="0">
            <a:spAutoFit/>
          </a:bodyPr>
          <a:lstStyle/>
          <a:p>
            <a:r>
              <a:rPr lang="en-US" altLang="zh-CN" dirty="0"/>
              <a:t>59</a:t>
            </a:r>
            <a:r>
              <a:rPr lang="zh-CN" altLang="en-US" dirty="0"/>
              <a:t>个小孩，一个被试框，右上角有图标，实时显示小孩人数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1540510" cy="368300"/>
          </a:xfrm>
          <a:prstGeom prst="rect">
            <a:avLst/>
          </a:prstGeom>
          <a:solidFill>
            <a:schemeClr val="accent2">
              <a:lumMod val="20000"/>
              <a:lumOff val="80000"/>
            </a:schemeClr>
          </a:solidFill>
        </p:spPr>
        <p:txBody>
          <a:bodyPr wrap="none">
            <a:spAutoFit/>
          </a:bodyPr>
          <a:lstStyle/>
          <a:p>
            <a:pPr algn="l"/>
            <a:r>
              <a:rPr dirty="0"/>
              <a:t> 4.1  招募被试</a:t>
            </a:r>
          </a:p>
        </p:txBody>
      </p:sp>
      <p:sp>
        <p:nvSpPr>
          <p:cNvPr id="8" name="文本框 7"/>
          <p:cNvSpPr txBox="1"/>
          <p:nvPr/>
        </p:nvSpPr>
        <p:spPr>
          <a:xfrm>
            <a:off x="542925" y="633730"/>
            <a:ext cx="2540000" cy="5631180"/>
          </a:xfrm>
          <a:prstGeom prst="rect">
            <a:avLst/>
          </a:prstGeom>
          <a:solidFill>
            <a:srgbClr val="92D050"/>
          </a:solidFill>
        </p:spPr>
        <p:txBody>
          <a:bodyPr wrap="square" rtlCol="0" anchor="t">
            <a:spAutoFit/>
          </a:bodyPr>
          <a:lstStyle/>
          <a:p>
            <a:r>
              <a:rPr lang="zh-CN" altLang="en-US" sz="1200"/>
              <a:t>被试1. 男，2017年3月2日出生</a:t>
            </a:r>
          </a:p>
          <a:p>
            <a:r>
              <a:rPr lang="zh-CN" altLang="en-US" sz="1200"/>
              <a:t>被试2. 男，2017年3月15日出生</a:t>
            </a:r>
          </a:p>
          <a:p>
            <a:r>
              <a:rPr lang="zh-CN" altLang="en-US" sz="1200"/>
              <a:t>被试3. 男，2017年3月28日出生</a:t>
            </a:r>
          </a:p>
          <a:p>
            <a:r>
              <a:rPr lang="zh-CN" altLang="en-US" sz="1200"/>
              <a:t>被试4. 男，2017年3月29日出生</a:t>
            </a:r>
          </a:p>
          <a:p>
            <a:r>
              <a:rPr lang="zh-CN" altLang="en-US" sz="1200"/>
              <a:t>被试5. 男，2017年3月13日出生</a:t>
            </a:r>
          </a:p>
          <a:p>
            <a:r>
              <a:rPr lang="zh-CN" altLang="en-US" sz="1200"/>
              <a:t>被试6. 男，2017年3月26日出生</a:t>
            </a:r>
          </a:p>
          <a:p>
            <a:r>
              <a:rPr lang="zh-CN" altLang="en-US" sz="1200"/>
              <a:t>被试7. 男，2017年3月28日出生</a:t>
            </a:r>
          </a:p>
          <a:p>
            <a:r>
              <a:rPr lang="zh-CN" altLang="en-US" sz="1200"/>
              <a:t>被试8. 男，2017年3月18日出生</a:t>
            </a:r>
          </a:p>
          <a:p>
            <a:r>
              <a:rPr lang="zh-CN" altLang="en-US" sz="1200"/>
              <a:t>被试9. 男，2017年4月23日出生</a:t>
            </a:r>
          </a:p>
          <a:p>
            <a:r>
              <a:rPr lang="zh-CN" altLang="en-US" sz="1200"/>
              <a:t>被试10. 男，2017年4月27日出生</a:t>
            </a:r>
          </a:p>
          <a:p>
            <a:r>
              <a:rPr lang="zh-CN" altLang="en-US" sz="1200"/>
              <a:t>被试11. 男，2017年4月23日出生</a:t>
            </a:r>
          </a:p>
          <a:p>
            <a:r>
              <a:rPr lang="zh-CN" altLang="en-US" sz="1200"/>
              <a:t>被试12. 男，2017年4月1日出生</a:t>
            </a:r>
          </a:p>
          <a:p>
            <a:r>
              <a:rPr lang="zh-CN" altLang="en-US" sz="1200"/>
              <a:t>被试13. 男，2017年4月18日出生</a:t>
            </a:r>
          </a:p>
          <a:p>
            <a:r>
              <a:rPr lang="zh-CN" altLang="en-US" sz="1200"/>
              <a:t>被试14. 男，2017年4月24日出生</a:t>
            </a:r>
          </a:p>
          <a:p>
            <a:r>
              <a:rPr lang="zh-CN" altLang="en-US" sz="1200"/>
              <a:t>被试15. 男，2017年4月25日出生</a:t>
            </a:r>
          </a:p>
          <a:p>
            <a:r>
              <a:rPr lang="zh-CN" altLang="en-US" sz="1200"/>
              <a:t>被试16. 女，2017年3月25日出生</a:t>
            </a:r>
          </a:p>
          <a:p>
            <a:r>
              <a:rPr lang="zh-CN" altLang="en-US" sz="1200"/>
              <a:t>被试17. 女，2017年3月6日出生</a:t>
            </a:r>
          </a:p>
          <a:p>
            <a:r>
              <a:rPr lang="zh-CN" altLang="en-US" sz="1200"/>
              <a:t>被试18. 女，2017年3月18日出生</a:t>
            </a:r>
          </a:p>
          <a:p>
            <a:r>
              <a:rPr lang="zh-CN" altLang="en-US" sz="1200"/>
              <a:t>被试19. 女，2017年3月15日出生</a:t>
            </a:r>
          </a:p>
          <a:p>
            <a:r>
              <a:rPr lang="zh-CN" altLang="en-US" sz="1200"/>
              <a:t>被试20. 女，2017年3月15日出生</a:t>
            </a:r>
          </a:p>
          <a:p>
            <a:r>
              <a:rPr lang="zh-CN" altLang="en-US" sz="1200"/>
              <a:t>被试21. 女，2017年3月27日出生</a:t>
            </a:r>
          </a:p>
          <a:p>
            <a:r>
              <a:rPr lang="zh-CN" altLang="en-US" sz="1200"/>
              <a:t>被试22. 女，2017年3月9日出生</a:t>
            </a:r>
          </a:p>
          <a:p>
            <a:r>
              <a:rPr lang="zh-CN" altLang="en-US" sz="1200"/>
              <a:t>被试23. 女，2017年4月27日出生</a:t>
            </a:r>
          </a:p>
          <a:p>
            <a:r>
              <a:rPr lang="zh-CN" altLang="en-US" sz="1200"/>
              <a:t>被试24. 女，2017年4月20日出生</a:t>
            </a:r>
          </a:p>
          <a:p>
            <a:r>
              <a:rPr lang="zh-CN" altLang="en-US" sz="1200"/>
              <a:t>被试25. 女，2017年4月20日出生</a:t>
            </a:r>
          </a:p>
          <a:p>
            <a:r>
              <a:rPr lang="zh-CN" altLang="en-US" sz="1200"/>
              <a:t>被试26. 女，2017年4月14日出生</a:t>
            </a:r>
          </a:p>
          <a:p>
            <a:r>
              <a:rPr lang="zh-CN" altLang="en-US" sz="1200"/>
              <a:t>被试27. 女，2017年4月19日出生</a:t>
            </a:r>
          </a:p>
          <a:p>
            <a:r>
              <a:rPr lang="zh-CN" altLang="en-US" sz="1200"/>
              <a:t>被试28. 女，2017年4月19日出生</a:t>
            </a:r>
          </a:p>
          <a:p>
            <a:r>
              <a:rPr lang="zh-CN" altLang="en-US" sz="1200"/>
              <a:t>被试29. 女，2017年4月4日出生</a:t>
            </a:r>
          </a:p>
          <a:p>
            <a:r>
              <a:rPr lang="zh-CN" altLang="en-US" sz="1200"/>
              <a:t>被试30. 女，2017年4月4日出生</a:t>
            </a:r>
          </a:p>
        </p:txBody>
      </p:sp>
      <p:sp>
        <p:nvSpPr>
          <p:cNvPr id="11" name="文本框 10"/>
          <p:cNvSpPr txBox="1"/>
          <p:nvPr/>
        </p:nvSpPr>
        <p:spPr>
          <a:xfrm>
            <a:off x="3261360" y="633730"/>
            <a:ext cx="2540000" cy="5446395"/>
          </a:xfrm>
          <a:prstGeom prst="rect">
            <a:avLst/>
          </a:prstGeom>
          <a:solidFill>
            <a:srgbClr val="92D050"/>
          </a:solidFill>
        </p:spPr>
        <p:txBody>
          <a:bodyPr wrap="square" rtlCol="0" anchor="t">
            <a:spAutoFit/>
          </a:bodyPr>
          <a:lstStyle/>
          <a:p>
            <a:r>
              <a:rPr lang="zh-CN" altLang="en-US" sz="1200"/>
              <a:t>被试31. 男，2017年5月20日出生</a:t>
            </a:r>
          </a:p>
          <a:p>
            <a:r>
              <a:rPr lang="zh-CN" altLang="en-US" sz="1200"/>
              <a:t>被试32. 男，2017年5月10日出生</a:t>
            </a:r>
          </a:p>
          <a:p>
            <a:r>
              <a:rPr lang="zh-CN" altLang="en-US" sz="1200"/>
              <a:t>被试33. 男，2017年5月22日出生</a:t>
            </a:r>
          </a:p>
          <a:p>
            <a:r>
              <a:rPr lang="zh-CN" altLang="en-US" sz="1200"/>
              <a:t>被试34. 男，2017年5月7日出生</a:t>
            </a:r>
          </a:p>
          <a:p>
            <a:r>
              <a:rPr lang="zh-CN" altLang="en-US" sz="1200"/>
              <a:t>被试35. 男，2017年5月25日出生</a:t>
            </a:r>
          </a:p>
          <a:p>
            <a:r>
              <a:rPr lang="zh-CN" altLang="en-US" sz="1200"/>
              <a:t>被试36. 男，2017年5月4日出生</a:t>
            </a:r>
          </a:p>
          <a:p>
            <a:r>
              <a:rPr lang="zh-CN" altLang="en-US" sz="1200"/>
              <a:t>被试37. 男，2017年5月28日出生</a:t>
            </a:r>
          </a:p>
          <a:p>
            <a:r>
              <a:rPr lang="zh-CN" altLang="en-US" sz="1200"/>
              <a:t>被试38. 男，2017年5月30日出生</a:t>
            </a:r>
          </a:p>
          <a:p>
            <a:r>
              <a:rPr lang="zh-CN" altLang="en-US" sz="1200"/>
              <a:t>被试39. 男，2017年5月9日出生</a:t>
            </a:r>
          </a:p>
          <a:p>
            <a:r>
              <a:rPr lang="zh-CN" altLang="en-US" sz="1200"/>
              <a:t>被试40. 男，2017年5月3日出生</a:t>
            </a:r>
          </a:p>
          <a:p>
            <a:r>
              <a:rPr lang="zh-CN" altLang="en-US" sz="1200"/>
              <a:t>被试41. 男，2017年2月6日出生</a:t>
            </a:r>
          </a:p>
          <a:p>
            <a:r>
              <a:rPr lang="zh-CN" altLang="en-US" sz="1200"/>
              <a:t>被试42. 男，2017年2月10日出生</a:t>
            </a:r>
          </a:p>
          <a:p>
            <a:r>
              <a:rPr lang="zh-CN" altLang="en-US" sz="1200"/>
              <a:t>被试43. 男，2017年2月21日出生</a:t>
            </a:r>
          </a:p>
          <a:p>
            <a:r>
              <a:rPr lang="zh-CN" altLang="en-US" sz="1200"/>
              <a:t>被试44. 女，2017年1月20日出生</a:t>
            </a:r>
          </a:p>
          <a:p>
            <a:r>
              <a:rPr lang="zh-CN" altLang="en-US" sz="1200"/>
              <a:t>被试45. 女，2017年1月22日出生</a:t>
            </a:r>
          </a:p>
          <a:p>
            <a:r>
              <a:rPr lang="zh-CN" altLang="en-US" sz="1200"/>
              <a:t>被试46. 女，2017年1月19日出生</a:t>
            </a:r>
          </a:p>
          <a:p>
            <a:r>
              <a:rPr lang="zh-CN" altLang="en-US" sz="1200"/>
              <a:t>被试47. 男，2016年11月26日出生</a:t>
            </a:r>
          </a:p>
          <a:p>
            <a:r>
              <a:rPr lang="zh-CN" altLang="en-US" sz="1200"/>
              <a:t>被试48. 男，2016年11月7日出生</a:t>
            </a:r>
          </a:p>
          <a:p>
            <a:r>
              <a:rPr lang="zh-CN" altLang="en-US" sz="1200"/>
              <a:t>被试49. 男，2016年11月23日出生</a:t>
            </a:r>
          </a:p>
          <a:p>
            <a:r>
              <a:rPr lang="zh-CN" altLang="en-US" sz="1200"/>
              <a:t>被试50. 女，2016年11月23日出生</a:t>
            </a:r>
          </a:p>
          <a:p>
            <a:r>
              <a:rPr lang="zh-CN" altLang="en-US" sz="1200"/>
              <a:t>被试51. 女，2016年11月19日出生</a:t>
            </a:r>
          </a:p>
          <a:p>
            <a:r>
              <a:rPr lang="zh-CN" altLang="en-US" sz="1200"/>
              <a:t>被试52. 女，2016年11月6日出生</a:t>
            </a:r>
          </a:p>
          <a:p>
            <a:r>
              <a:rPr lang="zh-CN" altLang="en-US" sz="1200"/>
              <a:t>被试53. 男，2016年9月19日出生</a:t>
            </a:r>
          </a:p>
          <a:p>
            <a:r>
              <a:rPr lang="zh-CN" altLang="en-US" sz="1200"/>
              <a:t>被试54. 男，2016年2月26日出生</a:t>
            </a:r>
          </a:p>
          <a:p>
            <a:r>
              <a:rPr lang="zh-CN" altLang="en-US" sz="1200"/>
              <a:t>被试55. 男，2016年3月7日出生</a:t>
            </a:r>
          </a:p>
          <a:p>
            <a:r>
              <a:rPr lang="zh-CN" altLang="en-US" sz="1200"/>
              <a:t>被试56. 男，2017年6月23日出生</a:t>
            </a:r>
          </a:p>
          <a:p>
            <a:r>
              <a:rPr lang="zh-CN" altLang="en-US" sz="1200"/>
              <a:t>被试57. 男，2017年8月6日出生</a:t>
            </a:r>
          </a:p>
          <a:p>
            <a:r>
              <a:rPr lang="zh-CN" altLang="en-US" sz="1200"/>
              <a:t>被试58. 男，2016年8月6日出生</a:t>
            </a:r>
          </a:p>
          <a:p>
            <a:r>
              <a:rPr lang="zh-CN" altLang="en-US" sz="1200"/>
              <a:t>被试59. 男，2016年3月26日出生</a:t>
            </a:r>
          </a:p>
        </p:txBody>
      </p:sp>
      <p:sp>
        <p:nvSpPr>
          <p:cNvPr id="12" name="圆角矩形标注 11"/>
          <p:cNvSpPr/>
          <p:nvPr/>
        </p:nvSpPr>
        <p:spPr>
          <a:xfrm>
            <a:off x="6158824" y="1713885"/>
            <a:ext cx="2734310" cy="2381885"/>
          </a:xfrm>
          <a:prstGeom prst="wedgeRoundRectCallout">
            <a:avLst>
              <a:gd name="adj1" fmla="val -75685"/>
              <a:gd name="adj2" fmla="val 6223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dirty="0">
                <a:solidFill>
                  <a:srgbClr val="FF0000"/>
                </a:solidFill>
              </a:rPr>
              <a:t>以上算法：</a:t>
            </a:r>
          </a:p>
          <a:p>
            <a:pPr algn="l"/>
            <a:r>
              <a:rPr lang="en-US" altLang="zh-CN" sz="1400" dirty="0">
                <a:solidFill>
                  <a:schemeClr val="bg1"/>
                </a:solidFill>
              </a:rPr>
              <a:t>1</a:t>
            </a:r>
            <a:r>
              <a:rPr lang="zh-CN" altLang="en-US" sz="1400" dirty="0">
                <a:solidFill>
                  <a:schemeClr val="bg1"/>
                </a:solidFill>
              </a:rPr>
              <a:t>）被试1-40可选入</a:t>
            </a:r>
          </a:p>
          <a:p>
            <a:pPr algn="l"/>
            <a:r>
              <a:rPr lang="en-US" altLang="zh-CN" sz="1400" dirty="0">
                <a:solidFill>
                  <a:schemeClr val="bg1"/>
                </a:solidFill>
              </a:rPr>
              <a:t>2</a:t>
            </a:r>
            <a:r>
              <a:rPr lang="zh-CN" altLang="en-US" sz="1400" dirty="0">
                <a:solidFill>
                  <a:schemeClr val="bg1"/>
                </a:solidFill>
              </a:rPr>
              <a:t>）被试41-59不应选入</a:t>
            </a:r>
          </a:p>
          <a:p>
            <a:pPr algn="l"/>
            <a:r>
              <a:rPr lang="en-US" altLang="zh-CN" sz="1400" dirty="0">
                <a:solidFill>
                  <a:schemeClr val="bg1"/>
                </a:solidFill>
              </a:rPr>
              <a:t>3</a:t>
            </a:r>
            <a:r>
              <a:rPr lang="zh-CN" altLang="en-US" sz="1400" dirty="0">
                <a:solidFill>
                  <a:schemeClr val="bg1"/>
                </a:solidFill>
              </a:rPr>
              <a:t>）学生首先选择被试，每选择一名被试并拖入相应组后，项目经费减2</a:t>
            </a:r>
            <a:r>
              <a:rPr lang="en-US" altLang="zh-CN" sz="1400" dirty="0">
                <a:solidFill>
                  <a:schemeClr val="bg1"/>
                </a:solidFill>
              </a:rPr>
              <a:t>0</a:t>
            </a:r>
            <a:r>
              <a:rPr lang="zh-CN" altLang="en-US" sz="1400" dirty="0">
                <a:solidFill>
                  <a:schemeClr val="bg1"/>
                </a:solidFill>
              </a:rPr>
              <a:t>元。但</a:t>
            </a:r>
            <a:r>
              <a:rPr lang="zh-CN" altLang="en-US" sz="1400" dirty="0">
                <a:solidFill>
                  <a:srgbClr val="FF0000"/>
                </a:solidFill>
              </a:rPr>
              <a:t>此时进行反馈</a:t>
            </a:r>
            <a:r>
              <a:rPr lang="zh-CN" altLang="en-US" sz="1400" dirty="0">
                <a:solidFill>
                  <a:schemeClr val="bg1"/>
                </a:solidFill>
              </a:rPr>
              <a:t>。</a:t>
            </a:r>
            <a:endParaRPr lang="en-US" altLang="zh-CN" sz="1400" dirty="0">
              <a:solidFill>
                <a:schemeClr val="bg1"/>
              </a:solidFill>
            </a:endParaRPr>
          </a:p>
          <a:p>
            <a:pPr algn="l"/>
            <a:endParaRPr lang="en-US" altLang="zh-CN" sz="1400" dirty="0">
              <a:solidFill>
                <a:schemeClr val="bg1"/>
              </a:solidFill>
            </a:endParaRPr>
          </a:p>
          <a:p>
            <a:pPr algn="l"/>
            <a:endParaRPr lang="zh-CN" altLang="en-US" sz="1400" dirty="0">
              <a:solidFill>
                <a:schemeClr val="bg1"/>
              </a:solidFill>
            </a:endParaRPr>
          </a:p>
        </p:txBody>
      </p:sp>
      <p:pic>
        <p:nvPicPr>
          <p:cNvPr id="14" name="图片 13"/>
          <p:cNvPicPr>
            <a:picLocks noChangeAspect="1"/>
          </p:cNvPicPr>
          <p:nvPr/>
        </p:nvPicPr>
        <p:blipFill>
          <a:blip r:embed="rId2"/>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2" name="文本框 1">
            <a:extLst>
              <a:ext uri="{FF2B5EF4-FFF2-40B4-BE49-F238E27FC236}">
                <a16:creationId xmlns:a16="http://schemas.microsoft.com/office/drawing/2014/main" id="{EE4911B7-61A8-4121-9BDB-18D1A3249D57}"/>
              </a:ext>
            </a:extLst>
          </p:cNvPr>
          <p:cNvSpPr txBox="1"/>
          <p:nvPr/>
        </p:nvSpPr>
        <p:spPr>
          <a:xfrm>
            <a:off x="5706187" y="5023763"/>
            <a:ext cx="4374438" cy="923330"/>
          </a:xfrm>
          <a:prstGeom prst="rect">
            <a:avLst/>
          </a:prstGeom>
          <a:noFill/>
        </p:spPr>
        <p:txBody>
          <a:bodyPr wrap="square" rtlCol="0">
            <a:spAutoFit/>
          </a:bodyPr>
          <a:lstStyle/>
          <a:p>
            <a:r>
              <a:rPr lang="zh-CN" altLang="en-US" dirty="0"/>
              <a:t>您选择的被试中有**是正确的，有***被试是错误的，因为被试年龄不在实验范围内</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2632075" cy="368300"/>
          </a:xfrm>
          <a:prstGeom prst="rect">
            <a:avLst/>
          </a:prstGeom>
          <a:solidFill>
            <a:schemeClr val="accent2">
              <a:lumMod val="20000"/>
              <a:lumOff val="80000"/>
            </a:schemeClr>
          </a:solidFill>
        </p:spPr>
        <p:txBody>
          <a:bodyPr wrap="none">
            <a:spAutoFit/>
          </a:bodyPr>
          <a:lstStyle/>
          <a:p>
            <a:pPr algn="l"/>
            <a:r>
              <a:rPr dirty="0"/>
              <a:t>4.2  确定第一轮实验时间</a:t>
            </a:r>
          </a:p>
        </p:txBody>
      </p:sp>
      <p:sp>
        <p:nvSpPr>
          <p:cNvPr id="12" name="圆角矩形标注 11"/>
          <p:cNvSpPr/>
          <p:nvPr/>
        </p:nvSpPr>
        <p:spPr>
          <a:xfrm>
            <a:off x="9260348" y="1653872"/>
            <a:ext cx="3261360" cy="4843780"/>
          </a:xfrm>
          <a:prstGeom prst="wedgeRoundRectCallout">
            <a:avLst>
              <a:gd name="adj1" fmla="val -49094"/>
              <a:gd name="adj2" fmla="val 1185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dirty="0">
                <a:solidFill>
                  <a:srgbClr val="FF0000"/>
                </a:solidFill>
              </a:rPr>
              <a:t>以上算法：</a:t>
            </a:r>
          </a:p>
          <a:p>
            <a:pPr algn="l"/>
            <a:r>
              <a:rPr lang="en-US" altLang="zh-CN" sz="1400" dirty="0">
                <a:solidFill>
                  <a:schemeClr val="bg1"/>
                </a:solidFill>
              </a:rPr>
              <a:t>1) </a:t>
            </a:r>
            <a:r>
              <a:rPr lang="zh-CN" altLang="en-US" sz="1400" dirty="0">
                <a:solidFill>
                  <a:schemeClr val="bg1"/>
                </a:solidFill>
              </a:rPr>
              <a:t>将学生选择的</a:t>
            </a:r>
            <a:r>
              <a:rPr lang="zh-CN" altLang="en-US" sz="1400" dirty="0">
                <a:solidFill>
                  <a:srgbClr val="FF0000"/>
                </a:solidFill>
              </a:rPr>
              <a:t>实验日期和被试的出生日期相减</a:t>
            </a:r>
            <a:r>
              <a:rPr lang="zh-CN" altLang="en-US" sz="1400" dirty="0">
                <a:solidFill>
                  <a:schemeClr val="bg1"/>
                </a:solidFill>
              </a:rPr>
              <a:t>，结果应在8个月-10个月之间。小于8个月（如7个月30天）或大与等于10个月（如10个月0天）时为选择错误</a:t>
            </a:r>
            <a:r>
              <a:rPr lang="en-US" altLang="zh-CN" sz="1400" dirty="0">
                <a:solidFill>
                  <a:schemeClr val="bg1"/>
                </a:solidFill>
              </a:rPr>
              <a:t>;</a:t>
            </a:r>
          </a:p>
          <a:p>
            <a:pPr algn="l"/>
            <a:endParaRPr lang="zh-CN" altLang="en-US" sz="1400" dirty="0">
              <a:solidFill>
                <a:schemeClr val="bg1"/>
              </a:solidFill>
            </a:endParaRPr>
          </a:p>
          <a:p>
            <a:pPr algn="l"/>
            <a:r>
              <a:rPr lang="en-US" altLang="zh-CN" sz="1400" dirty="0">
                <a:solidFill>
                  <a:schemeClr val="bg1"/>
                </a:solidFill>
              </a:rPr>
              <a:t>2) </a:t>
            </a:r>
            <a:r>
              <a:rPr lang="zh-CN" altLang="en-US" sz="1400" dirty="0">
                <a:solidFill>
                  <a:schemeClr val="bg1"/>
                </a:solidFill>
              </a:rPr>
              <a:t>学生首先选择被试，每选择一名被试并拖入相应组后，</a:t>
            </a:r>
            <a:r>
              <a:rPr lang="zh-CN" altLang="en-US" sz="1400" dirty="0">
                <a:solidFill>
                  <a:srgbClr val="FF0000"/>
                </a:solidFill>
              </a:rPr>
              <a:t>项目经费减2元。但此时不进行反馈</a:t>
            </a:r>
            <a:r>
              <a:rPr lang="zh-CN" altLang="en-US" sz="1400" dirty="0">
                <a:solidFill>
                  <a:schemeClr val="bg1"/>
                </a:solidFill>
              </a:rPr>
              <a:t>。</a:t>
            </a:r>
          </a:p>
          <a:p>
            <a:pPr algn="l"/>
            <a:endParaRPr lang="en-US" altLang="zh-CN" sz="1400" dirty="0">
              <a:solidFill>
                <a:schemeClr val="bg1"/>
              </a:solidFill>
            </a:endParaRPr>
          </a:p>
          <a:p>
            <a:pPr algn="l"/>
            <a:r>
              <a:rPr lang="en-US" altLang="zh-CN" sz="1400" dirty="0">
                <a:solidFill>
                  <a:schemeClr val="bg1"/>
                </a:solidFill>
              </a:rPr>
              <a:t>3) </a:t>
            </a:r>
            <a:r>
              <a:rPr lang="zh-CN" altLang="en-US" sz="1400" dirty="0">
                <a:solidFill>
                  <a:schemeClr val="bg1"/>
                </a:solidFill>
              </a:rPr>
              <a:t>在学生选择完毕，</a:t>
            </a:r>
            <a:r>
              <a:rPr lang="zh-CN" altLang="en-US" sz="1400" dirty="0">
                <a:solidFill>
                  <a:srgbClr val="FF0000"/>
                </a:solidFill>
              </a:rPr>
              <a:t>按下“招募被试完毕”按钮后</a:t>
            </a:r>
            <a:r>
              <a:rPr lang="zh-CN" altLang="en-US" sz="1400" dirty="0">
                <a:solidFill>
                  <a:schemeClr val="bg1"/>
                </a:solidFill>
              </a:rPr>
              <a:t>，进行年龄检查：</a:t>
            </a:r>
          </a:p>
          <a:p>
            <a:pPr algn="l"/>
            <a:r>
              <a:rPr lang="zh-CN" altLang="en-US" sz="1400" dirty="0">
                <a:solidFill>
                  <a:schemeClr val="bg1"/>
                </a:solidFill>
              </a:rPr>
              <a:t>如年龄有误，显示“</a:t>
            </a:r>
            <a:r>
              <a:rPr lang="zh-CN" altLang="en-US" sz="1400" dirty="0">
                <a:solidFill>
                  <a:srgbClr val="FF0000"/>
                </a:solidFill>
              </a:rPr>
              <a:t>被试*已超过10个月”或“被试*还没到8个月”</a:t>
            </a:r>
            <a:r>
              <a:rPr lang="zh-CN" altLang="en-US" sz="1400" dirty="0">
                <a:solidFill>
                  <a:schemeClr val="bg1"/>
                </a:solidFill>
              </a:rPr>
              <a:t>，但项目经费不返还。</a:t>
            </a:r>
          </a:p>
          <a:p>
            <a:pPr algn="l"/>
            <a:endParaRPr lang="zh-CN" altLang="en-US" sz="1400" dirty="0">
              <a:solidFill>
                <a:schemeClr val="bg1"/>
              </a:solidFill>
            </a:endParaRPr>
          </a:p>
        </p:txBody>
      </p:sp>
      <p:pic>
        <p:nvPicPr>
          <p:cNvPr id="14" name="图片 13"/>
          <p:cNvPicPr>
            <a:picLocks noChangeAspect="1"/>
          </p:cNvPicPr>
          <p:nvPr/>
        </p:nvPicPr>
        <p:blipFill>
          <a:blip r:embed="rId3"/>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3" name="圆角矩形标注 2"/>
          <p:cNvSpPr/>
          <p:nvPr/>
        </p:nvSpPr>
        <p:spPr>
          <a:xfrm>
            <a:off x="1066800" y="598805"/>
            <a:ext cx="5361940" cy="813435"/>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t>请选择</a:t>
            </a:r>
            <a:r>
              <a:rPr dirty="0">
                <a:solidFill>
                  <a:srgbClr val="FF0000"/>
                </a:solidFill>
              </a:rPr>
              <a:t>实验时间</a:t>
            </a:r>
            <a:r>
              <a:rPr dirty="0"/>
              <a:t>，预约婴幼儿心理实验室，并确定每一天</a:t>
            </a:r>
            <a:r>
              <a:rPr dirty="0">
                <a:solidFill>
                  <a:srgbClr val="FF0000"/>
                </a:solidFill>
              </a:rPr>
              <a:t>来参加实验的被试</a:t>
            </a:r>
            <a:r>
              <a:rPr dirty="0"/>
              <a:t>。</a:t>
            </a:r>
          </a:p>
        </p:txBody>
      </p:sp>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sp>
        <p:nvSpPr>
          <p:cNvPr id="10" name="圆角矩形标注 9"/>
          <p:cNvSpPr/>
          <p:nvPr/>
        </p:nvSpPr>
        <p:spPr>
          <a:xfrm>
            <a:off x="1066800" y="1565275"/>
            <a:ext cx="5362575" cy="770890"/>
          </a:xfrm>
          <a:prstGeom prst="wedgeRoundRectCallout">
            <a:avLst>
              <a:gd name="adj1" fmla="val 49203"/>
              <a:gd name="adj2" fmla="val 22561"/>
              <a:gd name="adj3" fmla="val 16667"/>
            </a:avLst>
          </a:prstGeom>
          <a:solidFill>
            <a:srgbClr val="F3A2A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zh-CN" altLang="en-US" dirty="0">
                <a:solidFill>
                  <a:schemeClr val="bg1"/>
                </a:solidFill>
                <a:effectLst>
                  <a:outerShdw blurRad="38100" dist="38100" dir="2700000" algn="tl">
                    <a:srgbClr val="000000">
                      <a:alpha val="43137"/>
                    </a:srgbClr>
                  </a:outerShdw>
                </a:effectLst>
              </a:rPr>
              <a:t>第一轮：8个月时来参加实验的被试</a:t>
            </a:r>
            <a:endParaRPr lang="zh-CN" altLang="en-US" dirty="0">
              <a:solidFill>
                <a:schemeClr val="bg1"/>
              </a:solidFill>
            </a:endParaRPr>
          </a:p>
          <a:p>
            <a:pPr algn="l"/>
            <a:r>
              <a:rPr lang="zh-CN" altLang="en-US" dirty="0">
                <a:solidFill>
                  <a:schemeClr val="bg1"/>
                </a:solidFill>
              </a:rPr>
              <a:t>请选择实验时间</a:t>
            </a:r>
            <a:r>
              <a:rPr lang="en-US" altLang="zh-CN" dirty="0">
                <a:solidFill>
                  <a:schemeClr val="bg1"/>
                </a:solidFill>
              </a:rPr>
              <a:t>:</a:t>
            </a:r>
          </a:p>
        </p:txBody>
      </p:sp>
      <p:pic>
        <p:nvPicPr>
          <p:cNvPr id="2" name="图片 1"/>
          <p:cNvPicPr>
            <a:picLocks noChangeAspect="1"/>
          </p:cNvPicPr>
          <p:nvPr/>
        </p:nvPicPr>
        <p:blipFill>
          <a:blip r:embed="rId5"/>
          <a:srcRect l="25633" t="15820" r="25388" b="28582"/>
          <a:stretch>
            <a:fillRect/>
          </a:stretch>
        </p:blipFill>
        <p:spPr>
          <a:xfrm>
            <a:off x="279052" y="2546985"/>
            <a:ext cx="2153920" cy="1691640"/>
          </a:xfrm>
          <a:prstGeom prst="rect">
            <a:avLst/>
          </a:prstGeom>
        </p:spPr>
      </p:pic>
      <p:pic>
        <p:nvPicPr>
          <p:cNvPr id="4" name="图片 3"/>
          <p:cNvPicPr>
            <a:picLocks noChangeAspect="1"/>
          </p:cNvPicPr>
          <p:nvPr/>
        </p:nvPicPr>
        <p:blipFill>
          <a:blip r:embed="rId6"/>
          <a:srcRect l="49860" t="4905" r="3291" b="82120"/>
          <a:stretch>
            <a:fillRect/>
          </a:stretch>
        </p:blipFill>
        <p:spPr>
          <a:xfrm>
            <a:off x="-1606936" y="2565400"/>
            <a:ext cx="2194560" cy="312420"/>
          </a:xfrm>
          <a:prstGeom prst="rect">
            <a:avLst/>
          </a:prstGeom>
        </p:spPr>
      </p:pic>
      <p:sp>
        <p:nvSpPr>
          <p:cNvPr id="6" name="椭圆 5"/>
          <p:cNvSpPr/>
          <p:nvPr/>
        </p:nvSpPr>
        <p:spPr>
          <a:xfrm>
            <a:off x="71755" y="4564380"/>
            <a:ext cx="2472690" cy="129984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84475" y="359854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38145" y="360108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100705" y="360362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5"/>
          <a:srcRect l="25633" t="15820" r="25388" b="28582"/>
          <a:stretch>
            <a:fillRect/>
          </a:stretch>
        </p:blipFill>
        <p:spPr>
          <a:xfrm>
            <a:off x="3709035" y="2721610"/>
            <a:ext cx="2153920" cy="1691640"/>
          </a:xfrm>
          <a:prstGeom prst="rect">
            <a:avLst/>
          </a:prstGeom>
        </p:spPr>
      </p:pic>
      <p:pic>
        <p:nvPicPr>
          <p:cNvPr id="18" name="图片 17"/>
          <p:cNvPicPr>
            <a:picLocks noChangeAspect="1"/>
          </p:cNvPicPr>
          <p:nvPr/>
        </p:nvPicPr>
        <p:blipFill>
          <a:blip r:embed="rId6"/>
          <a:srcRect l="49860" t="4905" r="3291" b="82120"/>
          <a:stretch>
            <a:fillRect/>
          </a:stretch>
        </p:blipFill>
        <p:spPr>
          <a:xfrm>
            <a:off x="3668395" y="2409190"/>
            <a:ext cx="2194560" cy="312420"/>
          </a:xfrm>
          <a:prstGeom prst="rect">
            <a:avLst/>
          </a:prstGeom>
        </p:spPr>
      </p:pic>
      <p:sp>
        <p:nvSpPr>
          <p:cNvPr id="19" name="椭圆 18"/>
          <p:cNvSpPr/>
          <p:nvPr/>
        </p:nvSpPr>
        <p:spPr>
          <a:xfrm>
            <a:off x="3549650" y="4531995"/>
            <a:ext cx="2472690" cy="129984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31140" y="6023610"/>
            <a:ext cx="5790565" cy="645160"/>
          </a:xfrm>
          <a:prstGeom prst="rect">
            <a:avLst/>
          </a:prstGeom>
          <a:solidFill>
            <a:schemeClr val="bg1">
              <a:lumMod val="75000"/>
            </a:schemeClr>
          </a:solidFill>
          <a:ln>
            <a:solidFill>
              <a:schemeClr val="bg1">
                <a:lumMod val="75000"/>
              </a:schemeClr>
            </a:solidFill>
          </a:ln>
        </p:spPr>
        <p:txBody>
          <a:bodyPr wrap="square" rtlCol="0" anchor="t">
            <a:spAutoFit/>
          </a:bodyPr>
          <a:lstStyle/>
          <a:p>
            <a:pPr algn="l"/>
            <a:r>
              <a:rPr lang="zh-CN" altLang="en-US" sz="1200" dirty="0">
                <a:solidFill>
                  <a:srgbClr val="FF0000"/>
                </a:solidFill>
                <a:sym typeface="+mn-ea"/>
              </a:rPr>
              <a:t>（</a:t>
            </a:r>
            <a:r>
              <a:rPr lang="zh-CN" altLang="en-US" sz="1200" dirty="0">
                <a:solidFill>
                  <a:schemeClr val="bg1"/>
                </a:solidFill>
                <a:sym typeface="+mn-ea"/>
              </a:rPr>
              <a:t>放一个那种选择日期的东东，下面有一个框框，</a:t>
            </a:r>
            <a:r>
              <a:rPr lang="zh-CN" altLang="en-US" sz="1200" dirty="0">
                <a:solidFill>
                  <a:srgbClr val="FF0000"/>
                </a:solidFill>
                <a:sym typeface="+mn-ea"/>
              </a:rPr>
              <a:t>学生可以把相应的被试拖进去。</a:t>
            </a:r>
          </a:p>
          <a:p>
            <a:pPr algn="l"/>
            <a:r>
              <a:rPr lang="zh-CN" altLang="en-US" sz="1200" dirty="0">
                <a:solidFill>
                  <a:srgbClr val="FF0000"/>
                </a:solidFill>
                <a:sym typeface="+mn-ea"/>
              </a:rPr>
              <a:t>屏幕上有8个这种时间框可以选择和拖入</a:t>
            </a:r>
            <a:r>
              <a:rPr lang="zh-CN" altLang="en-US" sz="1200" dirty="0">
                <a:solidFill>
                  <a:schemeClr val="bg1"/>
                </a:solidFill>
                <a:sym typeface="+mn-ea"/>
              </a:rPr>
              <a:t>。</a:t>
            </a:r>
          </a:p>
          <a:p>
            <a:pPr algn="l"/>
            <a:r>
              <a:rPr lang="zh-CN" altLang="en-US" sz="1200" dirty="0">
                <a:solidFill>
                  <a:schemeClr val="bg1"/>
                </a:solidFill>
                <a:sym typeface="+mn-ea"/>
              </a:rPr>
              <a:t>每个框中</a:t>
            </a:r>
            <a:r>
              <a:rPr lang="zh-CN" altLang="en-US" sz="1200" dirty="0">
                <a:solidFill>
                  <a:srgbClr val="FF0000"/>
                </a:solidFill>
                <a:sym typeface="+mn-ea"/>
              </a:rPr>
              <a:t>只能拖入最多6个被试，超过后显示“每天最多只能预约6名被试”</a:t>
            </a:r>
            <a:r>
              <a:rPr lang="zh-CN" altLang="en-US" sz="1200" dirty="0">
                <a:solidFill>
                  <a:schemeClr val="bg1"/>
                </a:solidFill>
                <a:sym typeface="+mn-ea"/>
              </a:rPr>
              <a:t>。</a:t>
            </a:r>
          </a:p>
        </p:txBody>
      </p:sp>
      <p:sp>
        <p:nvSpPr>
          <p:cNvPr id="21" name="文本框 20">
            <a:extLst>
              <a:ext uri="{FF2B5EF4-FFF2-40B4-BE49-F238E27FC236}">
                <a16:creationId xmlns:a16="http://schemas.microsoft.com/office/drawing/2014/main" id="{52009E33-2CA1-4103-97C6-99E36C707E0B}"/>
              </a:ext>
            </a:extLst>
          </p:cNvPr>
          <p:cNvSpPr txBox="1"/>
          <p:nvPr/>
        </p:nvSpPr>
        <p:spPr>
          <a:xfrm>
            <a:off x="-2468173" y="1957407"/>
            <a:ext cx="3647768" cy="3970318"/>
          </a:xfrm>
          <a:prstGeom prst="rect">
            <a:avLst/>
          </a:prstGeom>
          <a:solidFill>
            <a:schemeClr val="accent2">
              <a:lumMod val="40000"/>
              <a:lumOff val="60000"/>
            </a:schemeClr>
          </a:solidFill>
          <a:ln>
            <a:solidFill>
              <a:schemeClr val="accent1">
                <a:lumMod val="40000"/>
                <a:lumOff val="60000"/>
              </a:schemeClr>
            </a:solidFill>
          </a:ln>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2" name="文本框 21">
            <a:extLst>
              <a:ext uri="{FF2B5EF4-FFF2-40B4-BE49-F238E27FC236}">
                <a16:creationId xmlns:a16="http://schemas.microsoft.com/office/drawing/2014/main" id="{4257D8E9-EB42-491F-B791-FC800AF25E9B}"/>
              </a:ext>
            </a:extLst>
          </p:cNvPr>
          <p:cNvSpPr txBox="1"/>
          <p:nvPr/>
        </p:nvSpPr>
        <p:spPr>
          <a:xfrm>
            <a:off x="-2090317" y="2424431"/>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23" name="文本框 22">
            <a:extLst>
              <a:ext uri="{FF2B5EF4-FFF2-40B4-BE49-F238E27FC236}">
                <a16:creationId xmlns:a16="http://schemas.microsoft.com/office/drawing/2014/main" id="{4ECDFF55-8C6B-41FF-BCB4-AFF5C5CA951D}"/>
              </a:ext>
            </a:extLst>
          </p:cNvPr>
          <p:cNvSpPr txBox="1"/>
          <p:nvPr/>
        </p:nvSpPr>
        <p:spPr>
          <a:xfrm>
            <a:off x="-2050633" y="3529553"/>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24" name="文本框 23">
            <a:extLst>
              <a:ext uri="{FF2B5EF4-FFF2-40B4-BE49-F238E27FC236}">
                <a16:creationId xmlns:a16="http://schemas.microsoft.com/office/drawing/2014/main" id="{6EE6B870-C402-43F3-A444-E1472ED0A337}"/>
              </a:ext>
            </a:extLst>
          </p:cNvPr>
          <p:cNvSpPr txBox="1"/>
          <p:nvPr/>
        </p:nvSpPr>
        <p:spPr>
          <a:xfrm>
            <a:off x="-2050633" y="4051190"/>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25" name="文本框 24">
            <a:extLst>
              <a:ext uri="{FF2B5EF4-FFF2-40B4-BE49-F238E27FC236}">
                <a16:creationId xmlns:a16="http://schemas.microsoft.com/office/drawing/2014/main" id="{EA1F2D9F-9F0E-431D-941B-6878F02065DA}"/>
              </a:ext>
            </a:extLst>
          </p:cNvPr>
          <p:cNvSpPr txBox="1"/>
          <p:nvPr/>
        </p:nvSpPr>
        <p:spPr>
          <a:xfrm>
            <a:off x="-2050634" y="4662052"/>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26" name="文本框 25">
            <a:extLst>
              <a:ext uri="{FF2B5EF4-FFF2-40B4-BE49-F238E27FC236}">
                <a16:creationId xmlns:a16="http://schemas.microsoft.com/office/drawing/2014/main" id="{B84998C8-FD08-482E-8ADB-2A9375705050}"/>
              </a:ext>
            </a:extLst>
          </p:cNvPr>
          <p:cNvSpPr txBox="1"/>
          <p:nvPr/>
        </p:nvSpPr>
        <p:spPr>
          <a:xfrm>
            <a:off x="-2141594" y="2959059"/>
            <a:ext cx="3191899" cy="369332"/>
          </a:xfrm>
          <a:prstGeom prst="rect">
            <a:avLst/>
          </a:prstGeom>
          <a:solidFill>
            <a:schemeClr val="accent1">
              <a:lumMod val="20000"/>
              <a:lumOff val="80000"/>
            </a:schemeClr>
          </a:solidFill>
        </p:spPr>
        <p:txBody>
          <a:bodyPr wrap="none" rtlCol="0">
            <a:spAutoFit/>
          </a:bodyPr>
          <a:lstStyle/>
          <a:p>
            <a:r>
              <a:rPr lang="zh-CN" altLang="zh-CN" dirty="0"/>
              <a:t>被试</a:t>
            </a:r>
            <a:r>
              <a:rPr lang="en-US" altLang="zh-CN" dirty="0"/>
              <a:t>1. </a:t>
            </a:r>
            <a:r>
              <a:rPr lang="zh-CN" altLang="zh-CN" dirty="0"/>
              <a:t>男，</a:t>
            </a:r>
            <a:r>
              <a:rPr lang="en-US" altLang="zh-CN" dirty="0"/>
              <a:t>2017</a:t>
            </a:r>
            <a:r>
              <a:rPr lang="zh-CN" altLang="zh-CN" dirty="0"/>
              <a:t>年</a:t>
            </a:r>
            <a:r>
              <a:rPr lang="en-US" altLang="zh-CN" dirty="0"/>
              <a:t>3</a:t>
            </a:r>
            <a:r>
              <a:rPr lang="zh-CN" altLang="zh-CN" dirty="0"/>
              <a:t>月</a:t>
            </a:r>
            <a:r>
              <a:rPr lang="en-US" altLang="zh-CN" dirty="0"/>
              <a:t>2</a:t>
            </a:r>
            <a:r>
              <a:rPr lang="zh-CN" altLang="zh-CN" dirty="0"/>
              <a:t>日出生</a:t>
            </a:r>
          </a:p>
        </p:txBody>
      </p:sp>
      <p:sp>
        <p:nvSpPr>
          <p:cNvPr id="27" name="文本框 26">
            <a:extLst>
              <a:ext uri="{FF2B5EF4-FFF2-40B4-BE49-F238E27FC236}">
                <a16:creationId xmlns:a16="http://schemas.microsoft.com/office/drawing/2014/main" id="{799BB275-BA74-4967-A31B-DC56C2A89D1F}"/>
              </a:ext>
            </a:extLst>
          </p:cNvPr>
          <p:cNvSpPr txBox="1"/>
          <p:nvPr/>
        </p:nvSpPr>
        <p:spPr>
          <a:xfrm>
            <a:off x="-1659069" y="6128320"/>
            <a:ext cx="1107996" cy="369332"/>
          </a:xfrm>
          <a:prstGeom prst="rect">
            <a:avLst/>
          </a:prstGeom>
          <a:solidFill>
            <a:schemeClr val="accent6">
              <a:lumMod val="40000"/>
              <a:lumOff val="60000"/>
            </a:schemeClr>
          </a:solidFill>
        </p:spPr>
        <p:txBody>
          <a:bodyPr wrap="none" rtlCol="0">
            <a:spAutoFit/>
          </a:bodyPr>
          <a:lstStyle/>
          <a:p>
            <a:r>
              <a:rPr lang="zh-CN" altLang="en-US" dirty="0"/>
              <a:t>被试信息</a:t>
            </a:r>
          </a:p>
        </p:txBody>
      </p:sp>
      <p:sp>
        <p:nvSpPr>
          <p:cNvPr id="29" name="文本框 28">
            <a:extLst>
              <a:ext uri="{FF2B5EF4-FFF2-40B4-BE49-F238E27FC236}">
                <a16:creationId xmlns:a16="http://schemas.microsoft.com/office/drawing/2014/main" id="{6942D6D5-B7A9-494C-983E-28B5D190D05F}"/>
              </a:ext>
            </a:extLst>
          </p:cNvPr>
          <p:cNvSpPr txBox="1"/>
          <p:nvPr/>
        </p:nvSpPr>
        <p:spPr>
          <a:xfrm>
            <a:off x="-2062381" y="5171690"/>
            <a:ext cx="3185487" cy="369332"/>
          </a:xfrm>
          <a:prstGeom prst="rect">
            <a:avLst/>
          </a:prstGeom>
          <a:solidFill>
            <a:schemeClr val="accent1">
              <a:lumMod val="20000"/>
              <a:lumOff val="80000"/>
            </a:schemeClr>
          </a:solidFill>
        </p:spPr>
        <p:txBody>
          <a:bodyPr wrap="none" rtlCol="0">
            <a:spAutoFit/>
          </a:bodyPr>
          <a:lstStyle/>
          <a:p>
            <a:r>
              <a:rPr lang="zh-CN" altLang="en-US" dirty="0"/>
              <a:t>上一步拖进被试框的被试信息</a:t>
            </a:r>
            <a:endParaRPr lang="zh-CN" altLang="zh-CN" dirty="0"/>
          </a:p>
        </p:txBody>
      </p:sp>
      <p:sp>
        <p:nvSpPr>
          <p:cNvPr id="30" name="文本框 29">
            <a:extLst>
              <a:ext uri="{FF2B5EF4-FFF2-40B4-BE49-F238E27FC236}">
                <a16:creationId xmlns:a16="http://schemas.microsoft.com/office/drawing/2014/main" id="{77C7771C-8176-4FE6-90BF-FBB25832534B}"/>
              </a:ext>
            </a:extLst>
          </p:cNvPr>
          <p:cNvSpPr txBox="1"/>
          <p:nvPr/>
        </p:nvSpPr>
        <p:spPr>
          <a:xfrm>
            <a:off x="5551577" y="5618019"/>
            <a:ext cx="877163" cy="369332"/>
          </a:xfrm>
          <a:prstGeom prst="rect">
            <a:avLst/>
          </a:prstGeom>
          <a:solidFill>
            <a:schemeClr val="accent6">
              <a:lumMod val="40000"/>
              <a:lumOff val="60000"/>
            </a:schemeClr>
          </a:solidFill>
        </p:spPr>
        <p:txBody>
          <a:bodyPr wrap="none" rtlCol="0">
            <a:spAutoFit/>
          </a:bodyPr>
          <a:lstStyle/>
          <a:p>
            <a:r>
              <a:rPr lang="zh-CN" altLang="en-US" dirty="0"/>
              <a:t>被试框</a:t>
            </a:r>
          </a:p>
        </p:txBody>
      </p:sp>
      <p:sp>
        <p:nvSpPr>
          <p:cNvPr id="31" name="矩形 30">
            <a:extLst>
              <a:ext uri="{FF2B5EF4-FFF2-40B4-BE49-F238E27FC236}">
                <a16:creationId xmlns:a16="http://schemas.microsoft.com/office/drawing/2014/main" id="{B9B100C5-EDB5-4314-8B67-28755C7847F1}"/>
              </a:ext>
            </a:extLst>
          </p:cNvPr>
          <p:cNvSpPr/>
          <p:nvPr/>
        </p:nvSpPr>
        <p:spPr>
          <a:xfrm>
            <a:off x="7205857" y="6276426"/>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招募被试完毕</a:t>
            </a:r>
          </a:p>
        </p:txBody>
      </p:sp>
      <p:sp>
        <p:nvSpPr>
          <p:cNvPr id="8" name="文本框 7">
            <a:extLst>
              <a:ext uri="{FF2B5EF4-FFF2-40B4-BE49-F238E27FC236}">
                <a16:creationId xmlns:a16="http://schemas.microsoft.com/office/drawing/2014/main" id="{A34E9EC3-9EEF-4BAE-B8BB-C83A3F454FCC}"/>
              </a:ext>
            </a:extLst>
          </p:cNvPr>
          <p:cNvSpPr txBox="1"/>
          <p:nvPr/>
        </p:nvSpPr>
        <p:spPr>
          <a:xfrm>
            <a:off x="6862274" y="1202525"/>
            <a:ext cx="2151551" cy="1477328"/>
          </a:xfrm>
          <a:prstGeom prst="rect">
            <a:avLst/>
          </a:prstGeom>
          <a:solidFill>
            <a:schemeClr val="accent2">
              <a:lumMod val="40000"/>
              <a:lumOff val="60000"/>
            </a:schemeClr>
          </a:solidFill>
        </p:spPr>
        <p:txBody>
          <a:bodyPr wrap="none" rtlCol="0">
            <a:spAutoFit/>
          </a:bodyPr>
          <a:lstStyle/>
          <a:p>
            <a:r>
              <a:rPr lang="zh-CN" altLang="en-US" dirty="0"/>
              <a:t>被试</a:t>
            </a:r>
            <a:r>
              <a:rPr lang="en-US" altLang="zh-CN" dirty="0"/>
              <a:t>1</a:t>
            </a:r>
            <a:r>
              <a:rPr lang="zh-CN" altLang="en-US" dirty="0"/>
              <a:t>已超过</a:t>
            </a:r>
            <a:r>
              <a:rPr lang="en-US" altLang="zh-CN" dirty="0"/>
              <a:t>10</a:t>
            </a:r>
            <a:r>
              <a:rPr lang="zh-CN" altLang="en-US" dirty="0"/>
              <a:t>个月</a:t>
            </a:r>
            <a:endParaRPr lang="en-US" altLang="zh-CN" dirty="0"/>
          </a:p>
          <a:p>
            <a:r>
              <a:rPr lang="zh-CN" altLang="en-US" dirty="0"/>
              <a:t>被试</a:t>
            </a:r>
            <a:r>
              <a:rPr lang="en-US" altLang="zh-CN" dirty="0"/>
              <a:t>2</a:t>
            </a:r>
            <a:r>
              <a:rPr lang="zh-CN" altLang="en-US" dirty="0"/>
              <a:t>已超过</a:t>
            </a:r>
            <a:r>
              <a:rPr lang="en-US" altLang="zh-CN" dirty="0"/>
              <a:t>10</a:t>
            </a:r>
            <a:r>
              <a:rPr lang="zh-CN" altLang="en-US" dirty="0"/>
              <a:t>个月</a:t>
            </a:r>
            <a:endParaRPr lang="en-US" altLang="zh-CN" dirty="0"/>
          </a:p>
          <a:p>
            <a:r>
              <a:rPr lang="zh-CN" altLang="en-US" dirty="0"/>
              <a:t>被试</a:t>
            </a:r>
            <a:r>
              <a:rPr lang="en-US" altLang="zh-CN" dirty="0"/>
              <a:t>3</a:t>
            </a:r>
            <a:r>
              <a:rPr lang="zh-CN" altLang="en-US" dirty="0"/>
              <a:t>不足</a:t>
            </a:r>
            <a:r>
              <a:rPr lang="en-US" altLang="zh-CN" dirty="0"/>
              <a:t>8</a:t>
            </a:r>
            <a:r>
              <a:rPr lang="zh-CN" altLang="en-US" dirty="0"/>
              <a:t>个月</a:t>
            </a:r>
            <a:endParaRPr lang="en-US" altLang="zh-CN" dirty="0"/>
          </a:p>
          <a:p>
            <a:r>
              <a:rPr lang="zh-CN" altLang="en-US" dirty="0"/>
              <a:t>被试</a:t>
            </a:r>
            <a:r>
              <a:rPr lang="en-US" altLang="zh-CN" dirty="0"/>
              <a:t>4</a:t>
            </a:r>
            <a:r>
              <a:rPr lang="zh-CN" altLang="en-US" dirty="0"/>
              <a:t>不足</a:t>
            </a:r>
            <a:r>
              <a:rPr lang="en-US" altLang="zh-CN" dirty="0"/>
              <a:t>8</a:t>
            </a:r>
            <a:r>
              <a:rPr lang="zh-CN" altLang="en-US" dirty="0"/>
              <a:t>个月</a:t>
            </a:r>
            <a:endParaRPr lang="en-US" altLang="zh-CN" dirty="0"/>
          </a:p>
          <a:p>
            <a:endParaRPr lang="en-US" altLang="zh-CN" dirty="0"/>
          </a:p>
        </p:txBody>
      </p:sp>
      <p:sp>
        <p:nvSpPr>
          <p:cNvPr id="32" name="矩形 31">
            <a:extLst>
              <a:ext uri="{FF2B5EF4-FFF2-40B4-BE49-F238E27FC236}">
                <a16:creationId xmlns:a16="http://schemas.microsoft.com/office/drawing/2014/main" id="{2B92283C-1474-4DA2-B65D-68D9F7CAA158}"/>
              </a:ext>
            </a:extLst>
          </p:cNvPr>
          <p:cNvSpPr/>
          <p:nvPr/>
        </p:nvSpPr>
        <p:spPr>
          <a:xfrm>
            <a:off x="7041338" y="3087101"/>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sp>
        <p:nvSpPr>
          <p:cNvPr id="11" name="文本框 10">
            <a:extLst>
              <a:ext uri="{FF2B5EF4-FFF2-40B4-BE49-F238E27FC236}">
                <a16:creationId xmlns:a16="http://schemas.microsoft.com/office/drawing/2014/main" id="{1B5DE2B8-B3C4-4C4D-80ED-B85BF7EFBE47}"/>
              </a:ext>
            </a:extLst>
          </p:cNvPr>
          <p:cNvSpPr txBox="1"/>
          <p:nvPr/>
        </p:nvSpPr>
        <p:spPr>
          <a:xfrm>
            <a:off x="11611898" y="834390"/>
            <a:ext cx="2425650" cy="1200329"/>
          </a:xfrm>
          <a:prstGeom prst="rect">
            <a:avLst/>
          </a:prstGeom>
          <a:noFill/>
        </p:spPr>
        <p:txBody>
          <a:bodyPr wrap="square" rtlCol="0">
            <a:spAutoFit/>
          </a:bodyPr>
          <a:lstStyle/>
          <a:p>
            <a:r>
              <a:rPr lang="en-US" altLang="zh-CN" dirty="0"/>
              <a:t>30</a:t>
            </a:r>
            <a:r>
              <a:rPr lang="zh-CN" altLang="en-US" dirty="0"/>
              <a:t>个被试，</a:t>
            </a:r>
            <a:r>
              <a:rPr lang="en-US" altLang="zh-CN" dirty="0"/>
              <a:t>8</a:t>
            </a:r>
            <a:r>
              <a:rPr lang="zh-CN" altLang="en-US" dirty="0"/>
              <a:t>个被试框，每个被试框上面一个年月日时间，可供自由选择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2174875" cy="368300"/>
          </a:xfrm>
          <a:prstGeom prst="rect">
            <a:avLst/>
          </a:prstGeom>
          <a:solidFill>
            <a:schemeClr val="accent2">
              <a:lumMod val="20000"/>
              <a:lumOff val="80000"/>
            </a:schemeClr>
          </a:solidFill>
        </p:spPr>
        <p:txBody>
          <a:bodyPr wrap="none">
            <a:spAutoFit/>
          </a:bodyPr>
          <a:lstStyle/>
          <a:p>
            <a:pPr algn="l"/>
            <a:r>
              <a:rPr dirty="0"/>
              <a:t>4.3  进行第一轮实验</a:t>
            </a:r>
          </a:p>
        </p:txBody>
      </p:sp>
      <p:sp>
        <p:nvSpPr>
          <p:cNvPr id="12" name="圆角矩形标注 11"/>
          <p:cNvSpPr/>
          <p:nvPr/>
        </p:nvSpPr>
        <p:spPr>
          <a:xfrm>
            <a:off x="6119495" y="1733550"/>
            <a:ext cx="2734310" cy="2381885"/>
          </a:xfrm>
          <a:prstGeom prst="wedgeRoundRectCallout">
            <a:avLst>
              <a:gd name="adj1" fmla="val -128541"/>
              <a:gd name="adj2" fmla="val -454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a:solidFill>
                  <a:schemeClr val="bg1"/>
                </a:solidFill>
              </a:rPr>
              <a:t>1</a:t>
            </a:r>
            <a:r>
              <a:rPr lang="zh-CN" altLang="en-US" sz="1400">
                <a:solidFill>
                  <a:schemeClr val="bg1"/>
                </a:solidFill>
              </a:rPr>
              <a:t>）做一个</a:t>
            </a:r>
            <a:r>
              <a:rPr lang="zh-CN" altLang="en-US" sz="1400">
                <a:solidFill>
                  <a:srgbClr val="FF0000"/>
                </a:solidFill>
              </a:rPr>
              <a:t>按钮</a:t>
            </a:r>
            <a:r>
              <a:rPr lang="zh-CN" altLang="en-US" sz="1400">
                <a:solidFill>
                  <a:schemeClr val="bg1"/>
                </a:solidFill>
              </a:rPr>
              <a:t>，上写“进行实验”。</a:t>
            </a:r>
          </a:p>
          <a:p>
            <a:pPr algn="l"/>
            <a:endParaRPr lang="en-US" altLang="zh-CN" sz="1400">
              <a:solidFill>
                <a:schemeClr val="bg1"/>
              </a:solidFill>
            </a:endParaRPr>
          </a:p>
          <a:p>
            <a:pPr algn="l"/>
            <a:r>
              <a:rPr lang="en-US" altLang="zh-CN" sz="1400">
                <a:solidFill>
                  <a:schemeClr val="bg1"/>
                </a:solidFill>
              </a:rPr>
              <a:t>2</a:t>
            </a:r>
            <a:r>
              <a:rPr lang="zh-CN" altLang="en-US" sz="1400">
                <a:solidFill>
                  <a:schemeClr val="bg1"/>
                </a:solidFill>
              </a:rPr>
              <a:t>）按下后表示实验已经做完，并显示</a:t>
            </a:r>
            <a:r>
              <a:rPr lang="zh-CN" altLang="en-US" sz="1400">
                <a:solidFill>
                  <a:srgbClr val="FF0000"/>
                </a:solidFill>
              </a:rPr>
              <a:t>“**名被试实验成功，**名被试不配合实验”</a:t>
            </a:r>
            <a:r>
              <a:rPr lang="zh-CN" altLang="en-US" sz="1400">
                <a:solidFill>
                  <a:schemeClr val="bg1"/>
                </a:solidFill>
              </a:rPr>
              <a:t>。</a:t>
            </a:r>
          </a:p>
        </p:txBody>
      </p:sp>
      <p:pic>
        <p:nvPicPr>
          <p:cNvPr id="14" name="图片 13"/>
          <p:cNvPicPr>
            <a:picLocks noChangeAspect="1"/>
          </p:cNvPicPr>
          <p:nvPr/>
        </p:nvPicPr>
        <p:blipFill>
          <a:blip r:embed="rId2"/>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3" name="圆角矩形标注 2"/>
          <p:cNvSpPr/>
          <p:nvPr/>
        </p:nvSpPr>
        <p:spPr>
          <a:xfrm>
            <a:off x="1066800" y="598805"/>
            <a:ext cx="5361940" cy="813435"/>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t>现在，你已经招募了所有被试，请进行实验吧</a:t>
            </a:r>
            <a:r>
              <a:rPr lang="en-US" dirty="0"/>
              <a:t>!</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sp>
        <p:nvSpPr>
          <p:cNvPr id="2" name="圆角矩形 1">
            <a:hlinkClick r:id="rId4" action="ppaction://hlinksldjump"/>
          </p:cNvPr>
          <p:cNvSpPr/>
          <p:nvPr/>
        </p:nvSpPr>
        <p:spPr>
          <a:xfrm>
            <a:off x="1729105" y="2492375"/>
            <a:ext cx="2189480" cy="1102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进行实验</a:t>
            </a:r>
          </a:p>
        </p:txBody>
      </p:sp>
      <p:sp>
        <p:nvSpPr>
          <p:cNvPr id="4" name="圆角矩形标注 3"/>
          <p:cNvSpPr/>
          <p:nvPr/>
        </p:nvSpPr>
        <p:spPr>
          <a:xfrm>
            <a:off x="6209665" y="4581525"/>
            <a:ext cx="3915410" cy="2598420"/>
          </a:xfrm>
          <a:prstGeom prst="wedgeRoundRectCallout">
            <a:avLst>
              <a:gd name="adj1" fmla="val -49094"/>
              <a:gd name="adj2" fmla="val 1185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dirty="0">
                <a:solidFill>
                  <a:srgbClr val="FF0000"/>
                </a:solidFill>
              </a:rPr>
              <a:t>以上算法：</a:t>
            </a:r>
          </a:p>
          <a:p>
            <a:pPr algn="l"/>
            <a:r>
              <a:rPr lang="en-US" altLang="zh-CN" sz="1400" dirty="0">
                <a:solidFill>
                  <a:schemeClr val="bg1"/>
                </a:solidFill>
              </a:rPr>
              <a:t>1</a:t>
            </a:r>
            <a:r>
              <a:rPr lang="zh-CN" altLang="en-US" sz="1400" dirty="0">
                <a:solidFill>
                  <a:schemeClr val="bg1"/>
                </a:solidFill>
              </a:rPr>
              <a:t>）</a:t>
            </a:r>
            <a:r>
              <a:rPr sz="1400" dirty="0"/>
              <a:t>男孩和女孩各有</a:t>
            </a:r>
            <a:r>
              <a:rPr sz="1400" dirty="0">
                <a:solidFill>
                  <a:srgbClr val="FF0000"/>
                </a:solidFill>
              </a:rPr>
              <a:t>10%</a:t>
            </a:r>
            <a:r>
              <a:rPr sz="1400" dirty="0"/>
              <a:t>左右不配合实验。</a:t>
            </a:r>
          </a:p>
          <a:p>
            <a:pPr algn="l"/>
            <a:endParaRPr lang="zh-CN" altLang="en-US" sz="1400" dirty="0">
              <a:solidFill>
                <a:srgbClr val="FF0000"/>
              </a:solidFill>
            </a:endParaRPr>
          </a:p>
        </p:txBody>
      </p:sp>
      <p:sp>
        <p:nvSpPr>
          <p:cNvPr id="6" name="文本框 5">
            <a:extLst>
              <a:ext uri="{FF2B5EF4-FFF2-40B4-BE49-F238E27FC236}">
                <a16:creationId xmlns:a16="http://schemas.microsoft.com/office/drawing/2014/main" id="{C5922E71-84DB-4DFC-B05F-DD3D1D6E331E}"/>
              </a:ext>
            </a:extLst>
          </p:cNvPr>
          <p:cNvSpPr txBox="1"/>
          <p:nvPr/>
        </p:nvSpPr>
        <p:spPr>
          <a:xfrm>
            <a:off x="732036" y="4212193"/>
            <a:ext cx="5724644" cy="646331"/>
          </a:xfrm>
          <a:prstGeom prst="rect">
            <a:avLst/>
          </a:prstGeom>
          <a:noFill/>
        </p:spPr>
        <p:txBody>
          <a:bodyPr wrap="none" rtlCol="0">
            <a:spAutoFit/>
          </a:bodyPr>
          <a:lstStyle/>
          <a:p>
            <a:r>
              <a:rPr lang="zh-CN" altLang="en-US" dirty="0"/>
              <a:t>实验结束，***名被试实验成功，***名被试不配合实验</a:t>
            </a:r>
            <a:endParaRPr lang="en-US" altLang="zh-CN" dirty="0"/>
          </a:p>
          <a:p>
            <a:endParaRPr lang="zh-CN" altLang="en-US" dirty="0"/>
          </a:p>
        </p:txBody>
      </p:sp>
      <p:sp>
        <p:nvSpPr>
          <p:cNvPr id="13" name="矩形 12">
            <a:extLst>
              <a:ext uri="{FF2B5EF4-FFF2-40B4-BE49-F238E27FC236}">
                <a16:creationId xmlns:a16="http://schemas.microsoft.com/office/drawing/2014/main" id="{686074C6-5E6B-42EF-AE75-ED6741453575}"/>
              </a:ext>
            </a:extLst>
          </p:cNvPr>
          <p:cNvSpPr/>
          <p:nvPr/>
        </p:nvSpPr>
        <p:spPr>
          <a:xfrm>
            <a:off x="2452987" y="6093440"/>
            <a:ext cx="141797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标注 11"/>
          <p:cNvSpPr/>
          <p:nvPr/>
        </p:nvSpPr>
        <p:spPr>
          <a:xfrm>
            <a:off x="7160895" y="2428875"/>
            <a:ext cx="3261360" cy="4843780"/>
          </a:xfrm>
          <a:prstGeom prst="wedgeRoundRectCallout">
            <a:avLst>
              <a:gd name="adj1" fmla="val -49094"/>
              <a:gd name="adj2" fmla="val 1185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dirty="0">
                <a:solidFill>
                  <a:srgbClr val="FF0000"/>
                </a:solidFill>
              </a:rPr>
              <a:t>以上算法：</a:t>
            </a:r>
          </a:p>
          <a:p>
            <a:pPr algn="l"/>
            <a:r>
              <a:rPr lang="en-US" altLang="zh-CN" sz="1400" dirty="0">
                <a:solidFill>
                  <a:schemeClr val="bg1"/>
                </a:solidFill>
              </a:rPr>
              <a:t>1) </a:t>
            </a:r>
            <a:r>
              <a:rPr sz="1400" dirty="0"/>
              <a:t>将学生</a:t>
            </a:r>
            <a:r>
              <a:rPr sz="1400" dirty="0">
                <a:solidFill>
                  <a:srgbClr val="FF0000"/>
                </a:solidFill>
              </a:rPr>
              <a:t>选择的实验日期和被试的出生日期相减</a:t>
            </a:r>
            <a:r>
              <a:rPr sz="1400" dirty="0"/>
              <a:t>，结果</a:t>
            </a:r>
            <a:r>
              <a:rPr sz="1400" dirty="0">
                <a:solidFill>
                  <a:srgbClr val="FF0000"/>
                </a:solidFill>
              </a:rPr>
              <a:t>应在10个月-12个月之间</a:t>
            </a:r>
            <a:r>
              <a:rPr sz="1400" dirty="0"/>
              <a:t>。小于10个月（如9个月30天）或大与等于12个月（如12个月0天）时为选择错误。</a:t>
            </a:r>
          </a:p>
          <a:p>
            <a:pPr algn="l"/>
            <a:r>
              <a:rPr lang="en-US" altLang="zh-CN" sz="1400" dirty="0">
                <a:solidFill>
                  <a:schemeClr val="bg1"/>
                </a:solidFill>
              </a:rPr>
              <a:t>2</a:t>
            </a:r>
            <a:r>
              <a:rPr lang="zh-CN" altLang="en-US" sz="1400" dirty="0">
                <a:solidFill>
                  <a:schemeClr val="bg1"/>
                </a:solidFill>
              </a:rPr>
              <a:t>）此外，从之前学生选择的被试</a:t>
            </a:r>
            <a:r>
              <a:rPr lang="zh-CN" altLang="en-US" sz="1400" dirty="0">
                <a:solidFill>
                  <a:srgbClr val="FF0000"/>
                </a:solidFill>
              </a:rPr>
              <a:t>随机删去10%</a:t>
            </a:r>
            <a:r>
              <a:rPr lang="zh-CN" altLang="en-US" sz="1400" dirty="0">
                <a:solidFill>
                  <a:schemeClr val="bg1"/>
                </a:solidFill>
              </a:rPr>
              <a:t>，剩余被试备选。</a:t>
            </a:r>
          </a:p>
          <a:p>
            <a:pPr algn="l"/>
            <a:r>
              <a:rPr lang="en-US" altLang="zh-CN" sz="1400" dirty="0">
                <a:solidFill>
                  <a:schemeClr val="bg1"/>
                </a:solidFill>
              </a:rPr>
              <a:t>3</a:t>
            </a:r>
            <a:r>
              <a:rPr lang="zh-CN" altLang="en-US" sz="1400" dirty="0">
                <a:solidFill>
                  <a:schemeClr val="bg1"/>
                </a:solidFill>
              </a:rPr>
              <a:t>）学生首先选择被试，每选择一名被试并拖入相应时间组后，</a:t>
            </a:r>
            <a:r>
              <a:rPr lang="zh-CN" altLang="en-US" sz="1400" dirty="0">
                <a:solidFill>
                  <a:srgbClr val="FF0000"/>
                </a:solidFill>
              </a:rPr>
              <a:t>项目经费减27元。但此时不进行反馈</a:t>
            </a:r>
            <a:r>
              <a:rPr lang="zh-CN" altLang="en-US" sz="1400" dirty="0">
                <a:solidFill>
                  <a:schemeClr val="bg1"/>
                </a:solidFill>
              </a:rPr>
              <a:t>。</a:t>
            </a:r>
          </a:p>
          <a:p>
            <a:pPr algn="l"/>
            <a:r>
              <a:rPr lang="en-US" altLang="zh-CN" sz="1400" dirty="0">
                <a:solidFill>
                  <a:schemeClr val="bg1"/>
                </a:solidFill>
              </a:rPr>
              <a:t>4</a:t>
            </a:r>
            <a:r>
              <a:rPr lang="zh-CN" altLang="en-US" sz="1400" dirty="0">
                <a:solidFill>
                  <a:schemeClr val="bg1"/>
                </a:solidFill>
              </a:rPr>
              <a:t>）在学生选择完毕，按下“招募被试完毕”按钮后，进行年龄检查。</a:t>
            </a:r>
          </a:p>
          <a:p>
            <a:pPr algn="l"/>
            <a:r>
              <a:rPr lang="zh-CN" altLang="en-US" sz="1400" dirty="0">
                <a:solidFill>
                  <a:schemeClr val="bg1"/>
                </a:solidFill>
              </a:rPr>
              <a:t>如年龄有误，显示</a:t>
            </a:r>
            <a:r>
              <a:rPr lang="zh-CN" altLang="en-US" sz="1400" dirty="0">
                <a:solidFill>
                  <a:srgbClr val="FF0000"/>
                </a:solidFill>
              </a:rPr>
              <a:t>“被试*已超过12个月”或“被试*还没到10个月”，但项目经费不返还。</a:t>
            </a:r>
          </a:p>
        </p:txBody>
      </p:sp>
      <p:pic>
        <p:nvPicPr>
          <p:cNvPr id="14" name="图片 13"/>
          <p:cNvPicPr>
            <a:picLocks noChangeAspect="1"/>
          </p:cNvPicPr>
          <p:nvPr/>
        </p:nvPicPr>
        <p:blipFill>
          <a:blip r:embed="rId2"/>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tx1"/>
                </a:solidFill>
              </a:rPr>
              <a:t>xxxx</a:t>
            </a:r>
            <a:endParaRPr lang="en-US" altLang="zh-CN" sz="2800" b="1" dirty="0">
              <a:solidFill>
                <a:schemeClr val="tx1"/>
              </a:solidFill>
            </a:endParaRPr>
          </a:p>
        </p:txBody>
      </p:sp>
      <p:sp>
        <p:nvSpPr>
          <p:cNvPr id="3" name="圆角矩形标注 2"/>
          <p:cNvSpPr/>
          <p:nvPr/>
        </p:nvSpPr>
        <p:spPr>
          <a:xfrm>
            <a:off x="1066800" y="812165"/>
            <a:ext cx="6697980" cy="813435"/>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600" dirty="0"/>
              <a:t>请选择</a:t>
            </a:r>
            <a:r>
              <a:rPr sz="1600" dirty="0">
                <a:solidFill>
                  <a:srgbClr val="FF0000"/>
                </a:solidFill>
              </a:rPr>
              <a:t>第二轮实验时间</a:t>
            </a:r>
            <a:r>
              <a:rPr sz="1600" dirty="0"/>
              <a:t>，预约婴幼儿心理实验室，并</a:t>
            </a:r>
            <a:r>
              <a:rPr sz="1600" dirty="0">
                <a:solidFill>
                  <a:srgbClr val="FF0000"/>
                </a:solidFill>
              </a:rPr>
              <a:t>确定每一天来参加实验的被试</a:t>
            </a:r>
            <a:r>
              <a:rPr sz="1600" dirty="0"/>
              <a:t>。</a:t>
            </a:r>
          </a:p>
          <a:p>
            <a:pPr algn="l"/>
            <a:r>
              <a:rPr sz="1600" dirty="0" err="1">
                <a:solidFill>
                  <a:srgbClr val="FF0000"/>
                </a:solidFill>
              </a:rPr>
              <a:t>注意：在追踪过程中，被试有部分流失，比第一轮实验时人数减少</a:t>
            </a:r>
            <a:r>
              <a:rPr sz="1600" dirty="0">
                <a:solidFill>
                  <a:srgbClr val="FF0000"/>
                </a:solidFill>
              </a:rPr>
              <a:t>。</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sp>
        <p:nvSpPr>
          <p:cNvPr id="10" name="圆角矩形标注 9"/>
          <p:cNvSpPr/>
          <p:nvPr/>
        </p:nvSpPr>
        <p:spPr>
          <a:xfrm>
            <a:off x="1066800" y="1645285"/>
            <a:ext cx="5362575" cy="770890"/>
          </a:xfrm>
          <a:prstGeom prst="wedgeRoundRectCallout">
            <a:avLst>
              <a:gd name="adj1" fmla="val 49203"/>
              <a:gd name="adj2" fmla="val 22561"/>
              <a:gd name="adj3" fmla="val 16667"/>
            </a:avLst>
          </a:prstGeom>
          <a:solidFill>
            <a:srgbClr val="F3A2A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zh-CN" altLang="en-US" dirty="0">
                <a:solidFill>
                  <a:schemeClr val="bg1"/>
                </a:solidFill>
                <a:effectLst>
                  <a:outerShdw blurRad="38100" dist="38100" dir="2700000" algn="tl">
                    <a:srgbClr val="000000">
                      <a:alpha val="43137"/>
                    </a:srgbClr>
                  </a:outerShdw>
                </a:effectLst>
              </a:rPr>
              <a:t>第二轮：</a:t>
            </a:r>
            <a:r>
              <a:rPr lang="en-US" altLang="zh-CN" dirty="0">
                <a:solidFill>
                  <a:schemeClr val="bg1"/>
                </a:solidFill>
                <a:effectLst>
                  <a:outerShdw blurRad="38100" dist="38100" dir="2700000" algn="tl">
                    <a:srgbClr val="000000">
                      <a:alpha val="43137"/>
                    </a:srgbClr>
                  </a:outerShdw>
                </a:effectLst>
              </a:rPr>
              <a:t>10</a:t>
            </a:r>
            <a:r>
              <a:rPr lang="zh-CN" altLang="en-US" dirty="0">
                <a:solidFill>
                  <a:schemeClr val="bg1"/>
                </a:solidFill>
                <a:effectLst>
                  <a:outerShdw blurRad="38100" dist="38100" dir="2700000" algn="tl">
                    <a:srgbClr val="000000">
                      <a:alpha val="43137"/>
                    </a:srgbClr>
                  </a:outerShdw>
                </a:effectLst>
              </a:rPr>
              <a:t>个月时来参加实验的被试</a:t>
            </a:r>
            <a:endParaRPr lang="zh-CN" altLang="en-US" dirty="0">
              <a:solidFill>
                <a:schemeClr val="bg1"/>
              </a:solidFill>
            </a:endParaRPr>
          </a:p>
          <a:p>
            <a:pPr algn="l"/>
            <a:r>
              <a:rPr lang="zh-CN" altLang="en-US" dirty="0">
                <a:solidFill>
                  <a:schemeClr val="bg1"/>
                </a:solidFill>
              </a:rPr>
              <a:t>请选择实验时间</a:t>
            </a:r>
            <a:r>
              <a:rPr lang="en-US" altLang="zh-CN" dirty="0">
                <a:solidFill>
                  <a:schemeClr val="bg1"/>
                </a:solidFill>
              </a:rPr>
              <a:t>:</a:t>
            </a:r>
          </a:p>
        </p:txBody>
      </p:sp>
      <p:pic>
        <p:nvPicPr>
          <p:cNvPr id="2" name="图片 1"/>
          <p:cNvPicPr>
            <a:picLocks noChangeAspect="1"/>
          </p:cNvPicPr>
          <p:nvPr/>
        </p:nvPicPr>
        <p:blipFill>
          <a:blip r:embed="rId4"/>
          <a:srcRect l="25633" t="15820" r="25388" b="28582"/>
          <a:stretch>
            <a:fillRect/>
          </a:stretch>
        </p:blipFill>
        <p:spPr>
          <a:xfrm>
            <a:off x="231140" y="2753995"/>
            <a:ext cx="2153920" cy="1691640"/>
          </a:xfrm>
          <a:prstGeom prst="rect">
            <a:avLst/>
          </a:prstGeom>
        </p:spPr>
      </p:pic>
      <p:pic>
        <p:nvPicPr>
          <p:cNvPr id="4" name="图片 3"/>
          <p:cNvPicPr>
            <a:picLocks noChangeAspect="1"/>
          </p:cNvPicPr>
          <p:nvPr/>
        </p:nvPicPr>
        <p:blipFill>
          <a:blip r:embed="rId5"/>
          <a:srcRect l="49860" t="4905" r="3291" b="82120"/>
          <a:stretch>
            <a:fillRect/>
          </a:stretch>
        </p:blipFill>
        <p:spPr>
          <a:xfrm>
            <a:off x="190500" y="2441575"/>
            <a:ext cx="2194560" cy="312420"/>
          </a:xfrm>
          <a:prstGeom prst="rect">
            <a:avLst/>
          </a:prstGeom>
        </p:spPr>
      </p:pic>
      <p:sp>
        <p:nvSpPr>
          <p:cNvPr id="6" name="椭圆 5"/>
          <p:cNvSpPr/>
          <p:nvPr/>
        </p:nvSpPr>
        <p:spPr>
          <a:xfrm>
            <a:off x="71755" y="4564380"/>
            <a:ext cx="2472690" cy="129984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84475" y="359854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38145" y="360108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100705" y="360362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srcRect l="25633" t="15820" r="25388" b="28582"/>
          <a:stretch>
            <a:fillRect/>
          </a:stretch>
        </p:blipFill>
        <p:spPr>
          <a:xfrm>
            <a:off x="3709035" y="2721610"/>
            <a:ext cx="2153920" cy="1691640"/>
          </a:xfrm>
          <a:prstGeom prst="rect">
            <a:avLst/>
          </a:prstGeom>
        </p:spPr>
      </p:pic>
      <p:pic>
        <p:nvPicPr>
          <p:cNvPr id="18" name="图片 17"/>
          <p:cNvPicPr>
            <a:picLocks noChangeAspect="1"/>
          </p:cNvPicPr>
          <p:nvPr/>
        </p:nvPicPr>
        <p:blipFill>
          <a:blip r:embed="rId5"/>
          <a:srcRect l="49860" t="4905" r="3291" b="82120"/>
          <a:stretch>
            <a:fillRect/>
          </a:stretch>
        </p:blipFill>
        <p:spPr>
          <a:xfrm>
            <a:off x="3668395" y="2409190"/>
            <a:ext cx="2194560" cy="312420"/>
          </a:xfrm>
          <a:prstGeom prst="rect">
            <a:avLst/>
          </a:prstGeom>
        </p:spPr>
      </p:pic>
      <p:sp>
        <p:nvSpPr>
          <p:cNvPr id="19" name="椭圆 18"/>
          <p:cNvSpPr/>
          <p:nvPr/>
        </p:nvSpPr>
        <p:spPr>
          <a:xfrm>
            <a:off x="3549650" y="4531995"/>
            <a:ext cx="2472690" cy="129984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31140" y="6023610"/>
            <a:ext cx="5790565" cy="645160"/>
          </a:xfrm>
          <a:prstGeom prst="rect">
            <a:avLst/>
          </a:prstGeom>
          <a:solidFill>
            <a:schemeClr val="bg1">
              <a:lumMod val="75000"/>
            </a:schemeClr>
          </a:solidFill>
          <a:ln>
            <a:solidFill>
              <a:schemeClr val="bg1">
                <a:lumMod val="75000"/>
              </a:schemeClr>
            </a:solidFill>
          </a:ln>
        </p:spPr>
        <p:txBody>
          <a:bodyPr wrap="square" rtlCol="0" anchor="t">
            <a:spAutoFit/>
          </a:bodyPr>
          <a:lstStyle/>
          <a:p>
            <a:pPr algn="l"/>
            <a:r>
              <a:rPr lang="zh-CN" altLang="en-US" sz="1200">
                <a:solidFill>
                  <a:srgbClr val="FF0000"/>
                </a:solidFill>
                <a:sym typeface="+mn-ea"/>
              </a:rPr>
              <a:t>（</a:t>
            </a:r>
            <a:r>
              <a:rPr lang="zh-CN" altLang="en-US" sz="1200">
                <a:solidFill>
                  <a:schemeClr val="bg1"/>
                </a:solidFill>
                <a:sym typeface="+mn-ea"/>
              </a:rPr>
              <a:t>放一个那种选择日期的东东，下面有一个框框，</a:t>
            </a:r>
            <a:r>
              <a:rPr lang="zh-CN" altLang="en-US" sz="1200">
                <a:solidFill>
                  <a:srgbClr val="FF0000"/>
                </a:solidFill>
                <a:sym typeface="+mn-ea"/>
              </a:rPr>
              <a:t>学生可以把相应的被试拖进去。</a:t>
            </a:r>
          </a:p>
          <a:p>
            <a:pPr algn="l"/>
            <a:r>
              <a:rPr lang="zh-CN" altLang="en-US" sz="1200">
                <a:solidFill>
                  <a:srgbClr val="FF0000"/>
                </a:solidFill>
                <a:sym typeface="+mn-ea"/>
              </a:rPr>
              <a:t>屏幕上有8个或者10个这种时间框可以选择和拖入</a:t>
            </a:r>
            <a:r>
              <a:rPr lang="zh-CN" altLang="en-US" sz="1200">
                <a:solidFill>
                  <a:schemeClr val="bg1"/>
                </a:solidFill>
                <a:sym typeface="+mn-ea"/>
              </a:rPr>
              <a:t>。</a:t>
            </a:r>
          </a:p>
          <a:p>
            <a:pPr algn="l"/>
            <a:r>
              <a:rPr lang="zh-CN" altLang="en-US" sz="1200">
                <a:solidFill>
                  <a:schemeClr val="bg1"/>
                </a:solidFill>
                <a:sym typeface="+mn-ea"/>
              </a:rPr>
              <a:t>每个框中</a:t>
            </a:r>
            <a:r>
              <a:rPr lang="zh-CN" altLang="en-US" sz="1200">
                <a:solidFill>
                  <a:srgbClr val="FF0000"/>
                </a:solidFill>
                <a:sym typeface="+mn-ea"/>
              </a:rPr>
              <a:t>只能拖入最多6个被试，超过后显示“每天最多只能预约6名被试”</a:t>
            </a:r>
            <a:r>
              <a:rPr lang="zh-CN" altLang="en-US" sz="1200">
                <a:solidFill>
                  <a:schemeClr val="bg1"/>
                </a:solidFill>
                <a:sym typeface="+mn-ea"/>
              </a:rPr>
              <a:t>。</a:t>
            </a:r>
          </a:p>
        </p:txBody>
      </p:sp>
      <p:sp>
        <p:nvSpPr>
          <p:cNvPr id="8" name="矩形 7"/>
          <p:cNvSpPr/>
          <p:nvPr/>
        </p:nvSpPr>
        <p:spPr>
          <a:xfrm>
            <a:off x="-8094" y="2300"/>
            <a:ext cx="3140710" cy="368300"/>
          </a:xfrm>
          <a:prstGeom prst="rect">
            <a:avLst/>
          </a:prstGeom>
          <a:solidFill>
            <a:schemeClr val="accent2">
              <a:lumMod val="20000"/>
              <a:lumOff val="80000"/>
            </a:schemeClr>
          </a:solidFill>
        </p:spPr>
        <p:txBody>
          <a:bodyPr wrap="none">
            <a:spAutoFit/>
          </a:bodyPr>
          <a:lstStyle/>
          <a:p>
            <a:pPr algn="l"/>
            <a:r>
              <a:rPr dirty="0"/>
              <a:t> 4.4  进行第二轮和第三轮实验</a:t>
            </a:r>
          </a:p>
        </p:txBody>
      </p:sp>
      <p:sp>
        <p:nvSpPr>
          <p:cNvPr id="11" name="矩形 10"/>
          <p:cNvSpPr/>
          <p:nvPr/>
        </p:nvSpPr>
        <p:spPr>
          <a:xfrm>
            <a:off x="216696" y="440450"/>
            <a:ext cx="2856865" cy="368300"/>
          </a:xfrm>
          <a:prstGeom prst="rect">
            <a:avLst/>
          </a:prstGeom>
          <a:solidFill>
            <a:schemeClr val="accent2">
              <a:lumMod val="20000"/>
              <a:lumOff val="80000"/>
            </a:schemeClr>
          </a:solidFill>
        </p:spPr>
        <p:txBody>
          <a:bodyPr wrap="none">
            <a:spAutoFit/>
          </a:bodyPr>
          <a:lstStyle/>
          <a:p>
            <a:pPr algn="l"/>
            <a:r>
              <a:rPr dirty="0"/>
              <a:t> 4.4.1  确定第二轮实验时间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2348230" cy="368300"/>
          </a:xfrm>
          <a:prstGeom prst="rect">
            <a:avLst/>
          </a:prstGeom>
          <a:solidFill>
            <a:schemeClr val="accent2">
              <a:lumMod val="20000"/>
              <a:lumOff val="80000"/>
            </a:schemeClr>
          </a:solidFill>
        </p:spPr>
        <p:txBody>
          <a:bodyPr wrap="none">
            <a:spAutoFit/>
          </a:bodyPr>
          <a:lstStyle/>
          <a:p>
            <a:pPr algn="l"/>
            <a:r>
              <a:rPr dirty="0"/>
              <a:t> 4.4.2 进行第二轮实验</a:t>
            </a:r>
          </a:p>
        </p:txBody>
      </p:sp>
      <p:sp>
        <p:nvSpPr>
          <p:cNvPr id="12" name="圆角矩形标注 11"/>
          <p:cNvSpPr/>
          <p:nvPr/>
        </p:nvSpPr>
        <p:spPr>
          <a:xfrm>
            <a:off x="6119495" y="1733550"/>
            <a:ext cx="2734310" cy="2381885"/>
          </a:xfrm>
          <a:prstGeom prst="wedgeRoundRectCallout">
            <a:avLst>
              <a:gd name="adj1" fmla="val -128541"/>
              <a:gd name="adj2" fmla="val -454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a:solidFill>
                  <a:schemeClr val="bg1"/>
                </a:solidFill>
              </a:rPr>
              <a:t>(</a:t>
            </a:r>
            <a:r>
              <a:rPr lang="zh-CN" altLang="en-US" sz="1400">
                <a:solidFill>
                  <a:srgbClr val="FF0000"/>
                </a:solidFill>
              </a:rPr>
              <a:t>与</a:t>
            </a:r>
            <a:r>
              <a:rPr lang="en-US" altLang="zh-CN" sz="1400">
                <a:solidFill>
                  <a:srgbClr val="FF0000"/>
                </a:solidFill>
              </a:rPr>
              <a:t>4.3</a:t>
            </a:r>
            <a:r>
              <a:rPr lang="zh-CN" altLang="en-US" sz="1400">
                <a:solidFill>
                  <a:srgbClr val="FF0000"/>
                </a:solidFill>
              </a:rPr>
              <a:t>部分相同</a:t>
            </a:r>
            <a:r>
              <a:rPr lang="en-US" altLang="zh-CN" sz="1400">
                <a:solidFill>
                  <a:schemeClr val="bg1"/>
                </a:solidFill>
              </a:rPr>
              <a:t>)</a:t>
            </a:r>
          </a:p>
          <a:p>
            <a:pPr algn="l"/>
            <a:r>
              <a:rPr lang="en-US" altLang="zh-CN" sz="1400">
                <a:solidFill>
                  <a:schemeClr val="bg1"/>
                </a:solidFill>
              </a:rPr>
              <a:t>1</a:t>
            </a:r>
            <a:r>
              <a:rPr lang="zh-CN" altLang="en-US" sz="1400">
                <a:solidFill>
                  <a:schemeClr val="bg1"/>
                </a:solidFill>
              </a:rPr>
              <a:t>）做一个</a:t>
            </a:r>
            <a:r>
              <a:rPr lang="zh-CN" altLang="en-US" sz="1400">
                <a:solidFill>
                  <a:srgbClr val="FF0000"/>
                </a:solidFill>
              </a:rPr>
              <a:t>按钮</a:t>
            </a:r>
            <a:r>
              <a:rPr lang="zh-CN" altLang="en-US" sz="1400">
                <a:solidFill>
                  <a:schemeClr val="bg1"/>
                </a:solidFill>
              </a:rPr>
              <a:t>，上写“进行实验”。</a:t>
            </a:r>
          </a:p>
          <a:p>
            <a:pPr algn="l"/>
            <a:endParaRPr lang="en-US" altLang="zh-CN" sz="1400">
              <a:solidFill>
                <a:schemeClr val="bg1"/>
              </a:solidFill>
            </a:endParaRPr>
          </a:p>
          <a:p>
            <a:pPr algn="l"/>
            <a:r>
              <a:rPr lang="en-US" altLang="zh-CN" sz="1400">
                <a:solidFill>
                  <a:schemeClr val="bg1"/>
                </a:solidFill>
              </a:rPr>
              <a:t>2</a:t>
            </a:r>
            <a:r>
              <a:rPr lang="zh-CN" altLang="en-US" sz="1400">
                <a:solidFill>
                  <a:schemeClr val="bg1"/>
                </a:solidFill>
              </a:rPr>
              <a:t>）按下后表示实验已经做完，并显示</a:t>
            </a:r>
            <a:r>
              <a:rPr lang="zh-CN" altLang="en-US" sz="1400">
                <a:solidFill>
                  <a:srgbClr val="FF0000"/>
                </a:solidFill>
              </a:rPr>
              <a:t>“**名被试实验成功，**名被试不配合实验”</a:t>
            </a:r>
            <a:r>
              <a:rPr lang="zh-CN" altLang="en-US" sz="1400">
                <a:solidFill>
                  <a:schemeClr val="bg1"/>
                </a:solidFill>
              </a:rPr>
              <a:t>。</a:t>
            </a:r>
          </a:p>
        </p:txBody>
      </p:sp>
      <p:pic>
        <p:nvPicPr>
          <p:cNvPr id="14" name="图片 13"/>
          <p:cNvPicPr>
            <a:picLocks noChangeAspect="1"/>
          </p:cNvPicPr>
          <p:nvPr/>
        </p:nvPicPr>
        <p:blipFill>
          <a:blip r:embed="rId2"/>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3" name="圆角矩形标注 2"/>
          <p:cNvSpPr/>
          <p:nvPr/>
        </p:nvSpPr>
        <p:spPr>
          <a:xfrm>
            <a:off x="1066800" y="598805"/>
            <a:ext cx="5933440" cy="813435"/>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t>现在，你已经招募了所有被试，请进行</a:t>
            </a:r>
            <a:r>
              <a:rPr lang="zh-CN" dirty="0"/>
              <a:t>第二轮</a:t>
            </a:r>
            <a:r>
              <a:rPr dirty="0"/>
              <a:t>实验吧</a:t>
            </a:r>
            <a:r>
              <a:rPr lang="en-US" dirty="0"/>
              <a:t>!</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sp>
        <p:nvSpPr>
          <p:cNvPr id="2" name="圆角矩形 1">
            <a:hlinkClick r:id="rId4" action="ppaction://hlinksldjump"/>
          </p:cNvPr>
          <p:cNvSpPr/>
          <p:nvPr/>
        </p:nvSpPr>
        <p:spPr>
          <a:xfrm>
            <a:off x="1729105" y="2492375"/>
            <a:ext cx="2189480" cy="1102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进行实验</a:t>
            </a:r>
          </a:p>
        </p:txBody>
      </p:sp>
      <p:sp>
        <p:nvSpPr>
          <p:cNvPr id="4" name="圆角矩形标注 3"/>
          <p:cNvSpPr/>
          <p:nvPr/>
        </p:nvSpPr>
        <p:spPr>
          <a:xfrm>
            <a:off x="6209665" y="4581525"/>
            <a:ext cx="3915410" cy="862965"/>
          </a:xfrm>
          <a:prstGeom prst="wedgeRoundRectCallout">
            <a:avLst>
              <a:gd name="adj1" fmla="val -49094"/>
              <a:gd name="adj2" fmla="val 1185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zh-CN" altLang="en-US" sz="1400" dirty="0">
              <a:solidFill>
                <a:srgbClr val="FF0000"/>
              </a:solidFill>
            </a:endParaRPr>
          </a:p>
          <a:p>
            <a:pPr algn="l"/>
            <a:r>
              <a:rPr lang="zh-CN" altLang="en-US" sz="1400" dirty="0">
                <a:solidFill>
                  <a:srgbClr val="FF0000"/>
                </a:solidFill>
              </a:rPr>
              <a:t>以上算法：</a:t>
            </a:r>
          </a:p>
          <a:p>
            <a:pPr algn="l"/>
            <a:r>
              <a:rPr lang="en-US" altLang="zh-CN" sz="1400" dirty="0">
                <a:solidFill>
                  <a:schemeClr val="bg1"/>
                </a:solidFill>
              </a:rPr>
              <a:t>1</a:t>
            </a:r>
            <a:r>
              <a:rPr lang="zh-CN" altLang="en-US" sz="1400" dirty="0">
                <a:solidFill>
                  <a:schemeClr val="bg1"/>
                </a:solidFill>
              </a:rPr>
              <a:t>）</a:t>
            </a:r>
            <a:r>
              <a:rPr sz="1400" dirty="0"/>
              <a:t>男孩和女孩各有</a:t>
            </a:r>
            <a:r>
              <a:rPr lang="en-US" altLang="zh-CN" sz="1400" dirty="0">
                <a:solidFill>
                  <a:srgbClr val="FF0000"/>
                </a:solidFill>
              </a:rPr>
              <a:t>8</a:t>
            </a:r>
            <a:r>
              <a:rPr sz="1400" dirty="0">
                <a:solidFill>
                  <a:srgbClr val="FF0000"/>
                </a:solidFill>
              </a:rPr>
              <a:t>%</a:t>
            </a:r>
            <a:r>
              <a:rPr sz="1400" dirty="0"/>
              <a:t>左右不配合实验。</a:t>
            </a:r>
          </a:p>
          <a:p>
            <a:pPr algn="l"/>
            <a:endParaRPr sz="1400" dirty="0">
              <a:solidFill>
                <a:srgbClr val="FF0000"/>
              </a:solidFill>
            </a:endParaRPr>
          </a:p>
          <a:p>
            <a:pPr algn="l"/>
            <a:endParaRPr lang="zh-CN" altLang="en-US" sz="14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标注 11"/>
          <p:cNvSpPr/>
          <p:nvPr/>
        </p:nvSpPr>
        <p:spPr>
          <a:xfrm>
            <a:off x="6863715" y="2336165"/>
            <a:ext cx="3261360" cy="4843780"/>
          </a:xfrm>
          <a:prstGeom prst="wedgeRoundRectCallout">
            <a:avLst>
              <a:gd name="adj1" fmla="val -49094"/>
              <a:gd name="adj2" fmla="val 1185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dirty="0">
                <a:solidFill>
                  <a:srgbClr val="FF0000"/>
                </a:solidFill>
              </a:rPr>
              <a:t>以上算法：</a:t>
            </a:r>
          </a:p>
          <a:p>
            <a:pPr algn="l"/>
            <a:r>
              <a:rPr lang="en-US" altLang="zh-CN" sz="1400" dirty="0">
                <a:solidFill>
                  <a:schemeClr val="bg1"/>
                </a:solidFill>
              </a:rPr>
              <a:t>1) </a:t>
            </a:r>
            <a:r>
              <a:rPr sz="1400" dirty="0"/>
              <a:t>将学生</a:t>
            </a:r>
            <a:r>
              <a:rPr sz="1400" dirty="0">
                <a:solidFill>
                  <a:srgbClr val="FF0000"/>
                </a:solidFill>
              </a:rPr>
              <a:t>选择的实验日期和被试的出生日期相减</a:t>
            </a:r>
            <a:r>
              <a:rPr sz="1400" dirty="0"/>
              <a:t>，结果</a:t>
            </a:r>
            <a:r>
              <a:rPr sz="1400" dirty="0">
                <a:solidFill>
                  <a:srgbClr val="FF0000"/>
                </a:solidFill>
              </a:rPr>
              <a:t>应在1</a:t>
            </a:r>
            <a:r>
              <a:rPr lang="en-US" sz="1400" dirty="0">
                <a:solidFill>
                  <a:srgbClr val="FF0000"/>
                </a:solidFill>
              </a:rPr>
              <a:t>2</a:t>
            </a:r>
            <a:r>
              <a:rPr sz="1400" dirty="0">
                <a:solidFill>
                  <a:srgbClr val="FF0000"/>
                </a:solidFill>
              </a:rPr>
              <a:t>个月-1</a:t>
            </a:r>
            <a:r>
              <a:rPr lang="en-US" sz="1400" dirty="0">
                <a:solidFill>
                  <a:srgbClr val="FF0000"/>
                </a:solidFill>
              </a:rPr>
              <a:t>4</a:t>
            </a:r>
            <a:r>
              <a:rPr sz="1400" dirty="0">
                <a:solidFill>
                  <a:srgbClr val="FF0000"/>
                </a:solidFill>
              </a:rPr>
              <a:t>个月之间</a:t>
            </a:r>
            <a:r>
              <a:rPr sz="1400" dirty="0"/>
              <a:t>。小于1</a:t>
            </a:r>
            <a:r>
              <a:rPr lang="en-US" sz="1400" dirty="0"/>
              <a:t>2</a:t>
            </a:r>
            <a:r>
              <a:rPr sz="1400" dirty="0"/>
              <a:t>个月（如</a:t>
            </a:r>
            <a:r>
              <a:rPr lang="en-US" sz="1400" dirty="0"/>
              <a:t>11</a:t>
            </a:r>
            <a:r>
              <a:rPr sz="1400" dirty="0"/>
              <a:t>个月30天）或大与等于1</a:t>
            </a:r>
            <a:r>
              <a:rPr lang="en-US" sz="1400" dirty="0"/>
              <a:t>4</a:t>
            </a:r>
            <a:r>
              <a:rPr sz="1400" dirty="0"/>
              <a:t>个月（如1</a:t>
            </a:r>
            <a:r>
              <a:rPr lang="en-US" sz="1400" dirty="0"/>
              <a:t>4</a:t>
            </a:r>
            <a:r>
              <a:rPr sz="1400" dirty="0"/>
              <a:t>个月0天）时为选择错误。</a:t>
            </a:r>
          </a:p>
          <a:p>
            <a:pPr algn="l"/>
            <a:r>
              <a:rPr lang="en-US" altLang="zh-CN" sz="1400" dirty="0">
                <a:solidFill>
                  <a:schemeClr val="bg1"/>
                </a:solidFill>
              </a:rPr>
              <a:t>2</a:t>
            </a:r>
            <a:r>
              <a:rPr lang="zh-CN" altLang="en-US" sz="1400" dirty="0">
                <a:solidFill>
                  <a:schemeClr val="bg1"/>
                </a:solidFill>
              </a:rPr>
              <a:t>）此外，从第二轮被试中</a:t>
            </a:r>
            <a:r>
              <a:rPr lang="zh-CN" altLang="en-US" sz="1400" dirty="0">
                <a:solidFill>
                  <a:srgbClr val="FF0000"/>
                </a:solidFill>
              </a:rPr>
              <a:t>随机删去</a:t>
            </a:r>
            <a:r>
              <a:rPr lang="en-US" altLang="zh-CN" sz="1400" dirty="0">
                <a:solidFill>
                  <a:srgbClr val="FF0000"/>
                </a:solidFill>
              </a:rPr>
              <a:t>5</a:t>
            </a:r>
            <a:r>
              <a:rPr lang="zh-CN" altLang="en-US" sz="1400" dirty="0">
                <a:solidFill>
                  <a:srgbClr val="FF0000"/>
                </a:solidFill>
              </a:rPr>
              <a:t>%</a:t>
            </a:r>
            <a:r>
              <a:rPr lang="zh-CN" altLang="en-US" sz="1400" dirty="0">
                <a:solidFill>
                  <a:schemeClr val="bg1"/>
                </a:solidFill>
              </a:rPr>
              <a:t>，剩余被试备选。</a:t>
            </a:r>
          </a:p>
          <a:p>
            <a:pPr algn="l"/>
            <a:r>
              <a:rPr lang="en-US" altLang="zh-CN" sz="1400" dirty="0">
                <a:solidFill>
                  <a:schemeClr val="bg1"/>
                </a:solidFill>
              </a:rPr>
              <a:t>3</a:t>
            </a:r>
            <a:r>
              <a:rPr lang="zh-CN" altLang="en-US" sz="1400" dirty="0">
                <a:solidFill>
                  <a:schemeClr val="bg1"/>
                </a:solidFill>
              </a:rPr>
              <a:t>）学生首先选择被试，每选择一名被试并拖入相应时间组后，</a:t>
            </a:r>
            <a:r>
              <a:rPr lang="zh-CN" altLang="en-US" sz="1400" dirty="0">
                <a:solidFill>
                  <a:srgbClr val="FF0000"/>
                </a:solidFill>
              </a:rPr>
              <a:t>项目经费减</a:t>
            </a:r>
            <a:r>
              <a:rPr lang="en-US" altLang="zh-CN" sz="1400" dirty="0">
                <a:solidFill>
                  <a:srgbClr val="FF0000"/>
                </a:solidFill>
              </a:rPr>
              <a:t>32</a:t>
            </a:r>
            <a:r>
              <a:rPr lang="zh-CN" altLang="en-US" sz="1400" dirty="0">
                <a:solidFill>
                  <a:srgbClr val="FF0000"/>
                </a:solidFill>
              </a:rPr>
              <a:t>元。但此时不进行反馈</a:t>
            </a:r>
            <a:r>
              <a:rPr lang="zh-CN" altLang="en-US" sz="1400" dirty="0">
                <a:solidFill>
                  <a:schemeClr val="bg1"/>
                </a:solidFill>
              </a:rPr>
              <a:t>。</a:t>
            </a:r>
          </a:p>
          <a:p>
            <a:pPr algn="l"/>
            <a:r>
              <a:rPr lang="en-US" altLang="zh-CN" sz="1400" dirty="0">
                <a:solidFill>
                  <a:schemeClr val="bg1"/>
                </a:solidFill>
              </a:rPr>
              <a:t>4</a:t>
            </a:r>
            <a:r>
              <a:rPr lang="zh-CN" altLang="en-US" sz="1400" dirty="0">
                <a:solidFill>
                  <a:schemeClr val="bg1"/>
                </a:solidFill>
              </a:rPr>
              <a:t>）在学生选择完毕，按下“招募被试完毕”按钮后，进行年龄检查。</a:t>
            </a:r>
          </a:p>
          <a:p>
            <a:pPr algn="l"/>
            <a:r>
              <a:rPr lang="zh-CN" altLang="en-US" sz="1400" dirty="0">
                <a:solidFill>
                  <a:schemeClr val="bg1"/>
                </a:solidFill>
              </a:rPr>
              <a:t>如年龄有误，显示</a:t>
            </a:r>
            <a:r>
              <a:rPr lang="zh-CN" altLang="en-US" sz="1400" dirty="0">
                <a:solidFill>
                  <a:srgbClr val="FF0000"/>
                </a:solidFill>
              </a:rPr>
              <a:t>“被试*已超过1</a:t>
            </a:r>
            <a:r>
              <a:rPr lang="en-US" altLang="zh-CN" sz="1400" dirty="0">
                <a:solidFill>
                  <a:srgbClr val="FF0000"/>
                </a:solidFill>
              </a:rPr>
              <a:t>4</a:t>
            </a:r>
            <a:r>
              <a:rPr lang="zh-CN" altLang="en-US" sz="1400" dirty="0">
                <a:solidFill>
                  <a:srgbClr val="FF0000"/>
                </a:solidFill>
              </a:rPr>
              <a:t>个月”或“被试*还没到1</a:t>
            </a:r>
            <a:r>
              <a:rPr lang="en-US" altLang="zh-CN" sz="1400" dirty="0">
                <a:solidFill>
                  <a:srgbClr val="FF0000"/>
                </a:solidFill>
              </a:rPr>
              <a:t>2</a:t>
            </a:r>
            <a:r>
              <a:rPr lang="zh-CN" altLang="en-US" sz="1400" dirty="0">
                <a:solidFill>
                  <a:srgbClr val="FF0000"/>
                </a:solidFill>
              </a:rPr>
              <a:t>个月”，但项目经费不返还。</a:t>
            </a:r>
          </a:p>
          <a:p>
            <a:pPr algn="l"/>
            <a:r>
              <a:rPr lang="en-US" altLang="zh-CN" sz="1400" dirty="0">
                <a:solidFill>
                  <a:schemeClr val="bg1"/>
                </a:solidFill>
              </a:rPr>
              <a:t>5</a:t>
            </a:r>
            <a:r>
              <a:rPr lang="zh-CN" altLang="en-US" sz="1400" dirty="0">
                <a:solidFill>
                  <a:schemeClr val="bg1"/>
                </a:solidFill>
              </a:rPr>
              <a:t>）</a:t>
            </a:r>
          </a:p>
        </p:txBody>
      </p:sp>
      <p:pic>
        <p:nvPicPr>
          <p:cNvPr id="14" name="图片 13"/>
          <p:cNvPicPr>
            <a:picLocks noChangeAspect="1"/>
          </p:cNvPicPr>
          <p:nvPr/>
        </p:nvPicPr>
        <p:blipFill>
          <a:blip r:embed="rId2"/>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3" name="圆角矩形标注 2"/>
          <p:cNvSpPr/>
          <p:nvPr/>
        </p:nvSpPr>
        <p:spPr>
          <a:xfrm>
            <a:off x="1066800" y="812165"/>
            <a:ext cx="6697980" cy="813435"/>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600" dirty="0"/>
              <a:t>请选择</a:t>
            </a:r>
            <a:r>
              <a:rPr sz="1600" dirty="0">
                <a:solidFill>
                  <a:srgbClr val="FF0000"/>
                </a:solidFill>
              </a:rPr>
              <a:t>第</a:t>
            </a:r>
            <a:r>
              <a:rPr lang="zh-CN" sz="1600" dirty="0">
                <a:solidFill>
                  <a:srgbClr val="FF0000"/>
                </a:solidFill>
              </a:rPr>
              <a:t>三</a:t>
            </a:r>
            <a:r>
              <a:rPr sz="1600" dirty="0">
                <a:solidFill>
                  <a:srgbClr val="FF0000"/>
                </a:solidFill>
              </a:rPr>
              <a:t>轮实验时间</a:t>
            </a:r>
            <a:r>
              <a:rPr sz="1600" dirty="0"/>
              <a:t>，预约婴幼儿心理实验室，并</a:t>
            </a:r>
            <a:r>
              <a:rPr sz="1600" dirty="0">
                <a:solidFill>
                  <a:srgbClr val="FF0000"/>
                </a:solidFill>
              </a:rPr>
              <a:t>确定每一天来参加实验的被试</a:t>
            </a:r>
            <a:r>
              <a:rPr sz="1600" dirty="0"/>
              <a:t>。</a:t>
            </a:r>
          </a:p>
          <a:p>
            <a:pPr algn="l"/>
            <a:r>
              <a:rPr sz="1600" dirty="0">
                <a:solidFill>
                  <a:srgbClr val="FF0000"/>
                </a:solidFill>
              </a:rPr>
              <a:t>注意：在追踪过程中，被试有部分流失，比第</a:t>
            </a:r>
            <a:r>
              <a:rPr lang="zh-CN" sz="1600" dirty="0">
                <a:solidFill>
                  <a:srgbClr val="FF0000"/>
                </a:solidFill>
              </a:rPr>
              <a:t>二</a:t>
            </a:r>
            <a:r>
              <a:rPr sz="1600" dirty="0">
                <a:solidFill>
                  <a:srgbClr val="FF0000"/>
                </a:solidFill>
              </a:rPr>
              <a:t>轮实验时人数减少。</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sp>
        <p:nvSpPr>
          <p:cNvPr id="10" name="圆角矩形标注 9"/>
          <p:cNvSpPr/>
          <p:nvPr/>
        </p:nvSpPr>
        <p:spPr>
          <a:xfrm>
            <a:off x="1066800" y="1645285"/>
            <a:ext cx="5362575" cy="770890"/>
          </a:xfrm>
          <a:prstGeom prst="wedgeRoundRectCallout">
            <a:avLst>
              <a:gd name="adj1" fmla="val 49203"/>
              <a:gd name="adj2" fmla="val 22561"/>
              <a:gd name="adj3" fmla="val 16667"/>
            </a:avLst>
          </a:prstGeom>
          <a:solidFill>
            <a:srgbClr val="F3A2A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zh-CN" altLang="en-US" dirty="0">
                <a:solidFill>
                  <a:schemeClr val="bg1"/>
                </a:solidFill>
                <a:effectLst>
                  <a:outerShdw blurRad="38100" dist="38100" dir="2700000" algn="tl">
                    <a:srgbClr val="000000">
                      <a:alpha val="43137"/>
                    </a:srgbClr>
                  </a:outerShdw>
                </a:effectLst>
              </a:rPr>
              <a:t>第三轮：</a:t>
            </a:r>
            <a:r>
              <a:rPr lang="en-US" altLang="zh-CN" dirty="0">
                <a:solidFill>
                  <a:schemeClr val="bg1"/>
                </a:solidFill>
                <a:effectLst>
                  <a:outerShdw blurRad="38100" dist="38100" dir="2700000" algn="tl">
                    <a:srgbClr val="000000">
                      <a:alpha val="43137"/>
                    </a:srgbClr>
                  </a:outerShdw>
                </a:effectLst>
              </a:rPr>
              <a:t>10</a:t>
            </a:r>
            <a:r>
              <a:rPr lang="zh-CN" altLang="en-US" dirty="0">
                <a:solidFill>
                  <a:schemeClr val="bg1"/>
                </a:solidFill>
                <a:effectLst>
                  <a:outerShdw blurRad="38100" dist="38100" dir="2700000" algn="tl">
                    <a:srgbClr val="000000">
                      <a:alpha val="43137"/>
                    </a:srgbClr>
                  </a:outerShdw>
                </a:effectLst>
              </a:rPr>
              <a:t>个月时来参加实验的被试</a:t>
            </a:r>
            <a:endParaRPr lang="zh-CN" altLang="en-US" dirty="0">
              <a:solidFill>
                <a:schemeClr val="bg1"/>
              </a:solidFill>
            </a:endParaRPr>
          </a:p>
          <a:p>
            <a:pPr algn="l"/>
            <a:r>
              <a:rPr lang="zh-CN" altLang="en-US" dirty="0">
                <a:solidFill>
                  <a:schemeClr val="bg1"/>
                </a:solidFill>
              </a:rPr>
              <a:t>请选择实验时间</a:t>
            </a:r>
            <a:r>
              <a:rPr lang="en-US" altLang="zh-CN" dirty="0">
                <a:solidFill>
                  <a:schemeClr val="bg1"/>
                </a:solidFill>
              </a:rPr>
              <a:t>:</a:t>
            </a:r>
          </a:p>
        </p:txBody>
      </p:sp>
      <p:pic>
        <p:nvPicPr>
          <p:cNvPr id="2" name="图片 1"/>
          <p:cNvPicPr>
            <a:picLocks noChangeAspect="1"/>
          </p:cNvPicPr>
          <p:nvPr/>
        </p:nvPicPr>
        <p:blipFill>
          <a:blip r:embed="rId4"/>
          <a:srcRect l="25633" t="15820" r="25388" b="28582"/>
          <a:stretch>
            <a:fillRect/>
          </a:stretch>
        </p:blipFill>
        <p:spPr>
          <a:xfrm>
            <a:off x="231140" y="2753995"/>
            <a:ext cx="2153920" cy="1691640"/>
          </a:xfrm>
          <a:prstGeom prst="rect">
            <a:avLst/>
          </a:prstGeom>
        </p:spPr>
      </p:pic>
      <p:pic>
        <p:nvPicPr>
          <p:cNvPr id="4" name="图片 3"/>
          <p:cNvPicPr>
            <a:picLocks noChangeAspect="1"/>
          </p:cNvPicPr>
          <p:nvPr/>
        </p:nvPicPr>
        <p:blipFill>
          <a:blip r:embed="rId5"/>
          <a:srcRect l="49860" t="4905" r="3291" b="82120"/>
          <a:stretch>
            <a:fillRect/>
          </a:stretch>
        </p:blipFill>
        <p:spPr>
          <a:xfrm>
            <a:off x="190500" y="2441575"/>
            <a:ext cx="2194560" cy="312420"/>
          </a:xfrm>
          <a:prstGeom prst="rect">
            <a:avLst/>
          </a:prstGeom>
        </p:spPr>
      </p:pic>
      <p:sp>
        <p:nvSpPr>
          <p:cNvPr id="6" name="椭圆 5"/>
          <p:cNvSpPr/>
          <p:nvPr/>
        </p:nvSpPr>
        <p:spPr>
          <a:xfrm>
            <a:off x="71755" y="4564380"/>
            <a:ext cx="2472690" cy="129984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84475" y="359854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38145" y="360108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100705" y="3603625"/>
            <a:ext cx="90805" cy="81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srcRect l="25633" t="15820" r="25388" b="28582"/>
          <a:stretch>
            <a:fillRect/>
          </a:stretch>
        </p:blipFill>
        <p:spPr>
          <a:xfrm>
            <a:off x="3709035" y="2721610"/>
            <a:ext cx="2153920" cy="1691640"/>
          </a:xfrm>
          <a:prstGeom prst="rect">
            <a:avLst/>
          </a:prstGeom>
        </p:spPr>
      </p:pic>
      <p:pic>
        <p:nvPicPr>
          <p:cNvPr id="18" name="图片 17"/>
          <p:cNvPicPr>
            <a:picLocks noChangeAspect="1"/>
          </p:cNvPicPr>
          <p:nvPr/>
        </p:nvPicPr>
        <p:blipFill>
          <a:blip r:embed="rId5"/>
          <a:srcRect l="49860" t="4905" r="3291" b="82120"/>
          <a:stretch>
            <a:fillRect/>
          </a:stretch>
        </p:blipFill>
        <p:spPr>
          <a:xfrm>
            <a:off x="3668395" y="2409190"/>
            <a:ext cx="2194560" cy="312420"/>
          </a:xfrm>
          <a:prstGeom prst="rect">
            <a:avLst/>
          </a:prstGeom>
        </p:spPr>
      </p:pic>
      <p:sp>
        <p:nvSpPr>
          <p:cNvPr id="19" name="椭圆 18"/>
          <p:cNvSpPr/>
          <p:nvPr/>
        </p:nvSpPr>
        <p:spPr>
          <a:xfrm>
            <a:off x="3549650" y="4531995"/>
            <a:ext cx="2472690" cy="1299845"/>
          </a:xfrm>
          <a:prstGeom prst="ellipse">
            <a:avLst/>
          </a:prstGeom>
          <a:solidFill>
            <a:srgbClr val="F3A2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31140" y="6023610"/>
            <a:ext cx="5790565" cy="645160"/>
          </a:xfrm>
          <a:prstGeom prst="rect">
            <a:avLst/>
          </a:prstGeom>
          <a:solidFill>
            <a:schemeClr val="bg1">
              <a:lumMod val="75000"/>
            </a:schemeClr>
          </a:solidFill>
          <a:ln>
            <a:solidFill>
              <a:schemeClr val="bg1">
                <a:lumMod val="75000"/>
              </a:schemeClr>
            </a:solidFill>
          </a:ln>
        </p:spPr>
        <p:txBody>
          <a:bodyPr wrap="square" rtlCol="0" anchor="t">
            <a:spAutoFit/>
          </a:bodyPr>
          <a:lstStyle/>
          <a:p>
            <a:pPr algn="l"/>
            <a:r>
              <a:rPr lang="zh-CN" altLang="en-US" sz="1200">
                <a:solidFill>
                  <a:srgbClr val="FF0000"/>
                </a:solidFill>
                <a:sym typeface="+mn-ea"/>
              </a:rPr>
              <a:t>（</a:t>
            </a:r>
            <a:r>
              <a:rPr lang="zh-CN" altLang="en-US" sz="1200">
                <a:solidFill>
                  <a:schemeClr val="bg1"/>
                </a:solidFill>
                <a:sym typeface="+mn-ea"/>
              </a:rPr>
              <a:t>放一个那种选择日期的东东，下面有一个框框，</a:t>
            </a:r>
            <a:r>
              <a:rPr lang="zh-CN" altLang="en-US" sz="1200">
                <a:solidFill>
                  <a:srgbClr val="FF0000"/>
                </a:solidFill>
                <a:sym typeface="+mn-ea"/>
              </a:rPr>
              <a:t>学生可以把相应的被试拖进去。</a:t>
            </a:r>
          </a:p>
          <a:p>
            <a:pPr algn="l"/>
            <a:r>
              <a:rPr lang="zh-CN" altLang="en-US" sz="1200">
                <a:solidFill>
                  <a:srgbClr val="FF0000"/>
                </a:solidFill>
                <a:sym typeface="+mn-ea"/>
              </a:rPr>
              <a:t>屏幕上有8个或者10个这种时间框可以选择和拖入</a:t>
            </a:r>
            <a:r>
              <a:rPr lang="zh-CN" altLang="en-US" sz="1200">
                <a:solidFill>
                  <a:schemeClr val="bg1"/>
                </a:solidFill>
                <a:sym typeface="+mn-ea"/>
              </a:rPr>
              <a:t>。</a:t>
            </a:r>
          </a:p>
          <a:p>
            <a:pPr algn="l"/>
            <a:r>
              <a:rPr lang="zh-CN" altLang="en-US" sz="1200">
                <a:solidFill>
                  <a:schemeClr val="bg1"/>
                </a:solidFill>
                <a:sym typeface="+mn-ea"/>
              </a:rPr>
              <a:t>每个框中</a:t>
            </a:r>
            <a:r>
              <a:rPr lang="zh-CN" altLang="en-US" sz="1200">
                <a:solidFill>
                  <a:srgbClr val="FF0000"/>
                </a:solidFill>
                <a:sym typeface="+mn-ea"/>
              </a:rPr>
              <a:t>只能拖入最多6个被试，超过后显示“每天最多只能预约6名被试”</a:t>
            </a:r>
            <a:r>
              <a:rPr lang="zh-CN" altLang="en-US" sz="1200">
                <a:solidFill>
                  <a:schemeClr val="bg1"/>
                </a:solidFill>
                <a:sym typeface="+mn-ea"/>
              </a:rPr>
              <a:t>。</a:t>
            </a:r>
          </a:p>
        </p:txBody>
      </p:sp>
      <p:sp>
        <p:nvSpPr>
          <p:cNvPr id="11" name="矩形 10"/>
          <p:cNvSpPr/>
          <p:nvPr/>
        </p:nvSpPr>
        <p:spPr>
          <a:xfrm>
            <a:off x="81441" y="140730"/>
            <a:ext cx="2805430" cy="368300"/>
          </a:xfrm>
          <a:prstGeom prst="rect">
            <a:avLst/>
          </a:prstGeom>
          <a:solidFill>
            <a:schemeClr val="accent2">
              <a:lumMod val="20000"/>
              <a:lumOff val="80000"/>
            </a:schemeClr>
          </a:solidFill>
        </p:spPr>
        <p:txBody>
          <a:bodyPr wrap="none">
            <a:spAutoFit/>
          </a:bodyPr>
          <a:lstStyle/>
          <a:p>
            <a:pPr algn="l"/>
            <a:r>
              <a:rPr dirty="0"/>
              <a:t>4.4.3  确定第三轮实验时间</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2502535" cy="368300"/>
          </a:xfrm>
          <a:prstGeom prst="rect">
            <a:avLst/>
          </a:prstGeom>
          <a:solidFill>
            <a:schemeClr val="accent2">
              <a:lumMod val="20000"/>
              <a:lumOff val="80000"/>
            </a:schemeClr>
          </a:solidFill>
        </p:spPr>
        <p:txBody>
          <a:bodyPr wrap="none">
            <a:spAutoFit/>
          </a:bodyPr>
          <a:lstStyle/>
          <a:p>
            <a:pPr algn="l"/>
            <a:r>
              <a:rPr dirty="0"/>
              <a:t>    4.4.4 进行第三轮实验</a:t>
            </a:r>
          </a:p>
        </p:txBody>
      </p:sp>
      <p:sp>
        <p:nvSpPr>
          <p:cNvPr id="12" name="圆角矩形标注 11"/>
          <p:cNvSpPr/>
          <p:nvPr/>
        </p:nvSpPr>
        <p:spPr>
          <a:xfrm>
            <a:off x="6119495" y="1733550"/>
            <a:ext cx="2734310" cy="2381885"/>
          </a:xfrm>
          <a:prstGeom prst="wedgeRoundRectCallout">
            <a:avLst>
              <a:gd name="adj1" fmla="val -128541"/>
              <a:gd name="adj2" fmla="val -454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a:solidFill>
                  <a:schemeClr val="bg1"/>
                </a:solidFill>
              </a:rPr>
              <a:t>(</a:t>
            </a:r>
            <a:r>
              <a:rPr lang="zh-CN" altLang="en-US" sz="1400">
                <a:solidFill>
                  <a:srgbClr val="FF0000"/>
                </a:solidFill>
              </a:rPr>
              <a:t>与</a:t>
            </a:r>
            <a:r>
              <a:rPr lang="en-US" altLang="zh-CN" sz="1400">
                <a:solidFill>
                  <a:srgbClr val="FF0000"/>
                </a:solidFill>
              </a:rPr>
              <a:t>4.3</a:t>
            </a:r>
            <a:r>
              <a:rPr lang="zh-CN" altLang="en-US" sz="1400">
                <a:solidFill>
                  <a:srgbClr val="FF0000"/>
                </a:solidFill>
              </a:rPr>
              <a:t>部分相同</a:t>
            </a:r>
            <a:r>
              <a:rPr lang="en-US" altLang="zh-CN" sz="1400">
                <a:solidFill>
                  <a:schemeClr val="bg1"/>
                </a:solidFill>
              </a:rPr>
              <a:t>)</a:t>
            </a:r>
          </a:p>
          <a:p>
            <a:pPr algn="l"/>
            <a:r>
              <a:rPr lang="en-US" altLang="zh-CN" sz="1400">
                <a:solidFill>
                  <a:schemeClr val="bg1"/>
                </a:solidFill>
              </a:rPr>
              <a:t>1</a:t>
            </a:r>
            <a:r>
              <a:rPr lang="zh-CN" altLang="en-US" sz="1400">
                <a:solidFill>
                  <a:schemeClr val="bg1"/>
                </a:solidFill>
              </a:rPr>
              <a:t>）做一个</a:t>
            </a:r>
            <a:r>
              <a:rPr lang="zh-CN" altLang="en-US" sz="1400">
                <a:solidFill>
                  <a:srgbClr val="FF0000"/>
                </a:solidFill>
              </a:rPr>
              <a:t>按钮</a:t>
            </a:r>
            <a:r>
              <a:rPr lang="zh-CN" altLang="en-US" sz="1400">
                <a:solidFill>
                  <a:schemeClr val="bg1"/>
                </a:solidFill>
              </a:rPr>
              <a:t>，上写“进行实验”。</a:t>
            </a:r>
          </a:p>
          <a:p>
            <a:pPr algn="l"/>
            <a:endParaRPr lang="en-US" altLang="zh-CN" sz="1400">
              <a:solidFill>
                <a:schemeClr val="bg1"/>
              </a:solidFill>
            </a:endParaRPr>
          </a:p>
          <a:p>
            <a:pPr algn="l"/>
            <a:r>
              <a:rPr lang="en-US" altLang="zh-CN" sz="1400">
                <a:solidFill>
                  <a:schemeClr val="bg1"/>
                </a:solidFill>
              </a:rPr>
              <a:t>2</a:t>
            </a:r>
            <a:r>
              <a:rPr lang="zh-CN" altLang="en-US" sz="1400">
                <a:solidFill>
                  <a:schemeClr val="bg1"/>
                </a:solidFill>
              </a:rPr>
              <a:t>）按下后表示实验已经做完，并显示</a:t>
            </a:r>
            <a:r>
              <a:rPr lang="zh-CN" altLang="en-US" sz="1400">
                <a:solidFill>
                  <a:srgbClr val="FF0000"/>
                </a:solidFill>
              </a:rPr>
              <a:t>“**名被试实验成功，**名被试不配合实验”</a:t>
            </a:r>
            <a:r>
              <a:rPr lang="zh-CN" altLang="en-US" sz="1400">
                <a:solidFill>
                  <a:schemeClr val="bg1"/>
                </a:solidFill>
              </a:rPr>
              <a:t>。</a:t>
            </a:r>
          </a:p>
        </p:txBody>
      </p:sp>
      <p:pic>
        <p:nvPicPr>
          <p:cNvPr id="14" name="图片 13"/>
          <p:cNvPicPr>
            <a:picLocks noChangeAspect="1"/>
          </p:cNvPicPr>
          <p:nvPr/>
        </p:nvPicPr>
        <p:blipFill>
          <a:blip r:embed="rId2"/>
          <a:srcRect b="10454"/>
          <a:stretch>
            <a:fillRect/>
          </a:stretch>
        </p:blipFill>
        <p:spPr>
          <a:xfrm>
            <a:off x="7390765" y="2540"/>
            <a:ext cx="1132840" cy="1060450"/>
          </a:xfrm>
          <a:prstGeom prst="rect">
            <a:avLst/>
          </a:prstGeom>
        </p:spPr>
      </p:pic>
      <p:sp>
        <p:nvSpPr>
          <p:cNvPr id="15" name="矩形 14"/>
          <p:cNvSpPr/>
          <p:nvPr/>
        </p:nvSpPr>
        <p:spPr>
          <a:xfrm>
            <a:off x="8289290" y="370840"/>
            <a:ext cx="1254760" cy="463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rPr>
              <a:t>xxxx</a:t>
            </a:r>
          </a:p>
        </p:txBody>
      </p:sp>
      <p:sp>
        <p:nvSpPr>
          <p:cNvPr id="3" name="圆角矩形标注 2"/>
          <p:cNvSpPr/>
          <p:nvPr/>
        </p:nvSpPr>
        <p:spPr>
          <a:xfrm>
            <a:off x="1066800" y="598805"/>
            <a:ext cx="5933440" cy="813435"/>
          </a:xfrm>
          <a:prstGeom prst="wedgeRoundRectCallout">
            <a:avLst>
              <a:gd name="adj1" fmla="val 48211"/>
              <a:gd name="adj2" fmla="val 31740"/>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t>现在，你已经招募了所有被试，请进行</a:t>
            </a:r>
            <a:r>
              <a:rPr lang="zh-CN" dirty="0"/>
              <a:t>第三轮</a:t>
            </a:r>
            <a:r>
              <a:rPr dirty="0"/>
              <a:t>实验吧</a:t>
            </a:r>
            <a:r>
              <a:rPr lang="en-US" dirty="0"/>
              <a:t>!</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8224" y="598773"/>
            <a:ext cx="1015299" cy="1258875"/>
          </a:xfrm>
          <a:prstGeom prst="rect">
            <a:avLst/>
          </a:prstGeom>
        </p:spPr>
      </p:pic>
      <p:sp>
        <p:nvSpPr>
          <p:cNvPr id="2" name="圆角矩形 1">
            <a:hlinkClick r:id="rId4" action="ppaction://hlinksldjump"/>
          </p:cNvPr>
          <p:cNvSpPr/>
          <p:nvPr/>
        </p:nvSpPr>
        <p:spPr>
          <a:xfrm>
            <a:off x="1729105" y="2492375"/>
            <a:ext cx="2189480" cy="1102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进行实验</a:t>
            </a:r>
          </a:p>
        </p:txBody>
      </p:sp>
      <p:sp>
        <p:nvSpPr>
          <p:cNvPr id="4" name="圆角矩形标注 3"/>
          <p:cNvSpPr/>
          <p:nvPr/>
        </p:nvSpPr>
        <p:spPr>
          <a:xfrm>
            <a:off x="6209665" y="4581525"/>
            <a:ext cx="3915410" cy="862965"/>
          </a:xfrm>
          <a:prstGeom prst="wedgeRoundRectCallout">
            <a:avLst>
              <a:gd name="adj1" fmla="val -49094"/>
              <a:gd name="adj2" fmla="val 1185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zh-CN" altLang="en-US" sz="1400">
              <a:solidFill>
                <a:srgbClr val="FF0000"/>
              </a:solidFill>
            </a:endParaRPr>
          </a:p>
          <a:p>
            <a:pPr algn="l"/>
            <a:r>
              <a:rPr lang="zh-CN" altLang="en-US" sz="1400">
                <a:solidFill>
                  <a:srgbClr val="FF0000"/>
                </a:solidFill>
              </a:rPr>
              <a:t>以上算法：</a:t>
            </a:r>
          </a:p>
          <a:p>
            <a:pPr algn="l"/>
            <a:r>
              <a:rPr lang="en-US" altLang="zh-CN" sz="1400">
                <a:solidFill>
                  <a:schemeClr val="bg1"/>
                </a:solidFill>
              </a:rPr>
              <a:t>1</a:t>
            </a:r>
            <a:r>
              <a:rPr lang="zh-CN" altLang="en-US" sz="1400">
                <a:solidFill>
                  <a:schemeClr val="bg1"/>
                </a:solidFill>
              </a:rPr>
              <a:t>）</a:t>
            </a:r>
            <a:r>
              <a:rPr sz="1400"/>
              <a:t>男孩和女孩各有</a:t>
            </a:r>
            <a:r>
              <a:rPr lang="en-US" sz="1400"/>
              <a:t>5</a:t>
            </a:r>
            <a:r>
              <a:rPr sz="1400">
                <a:solidFill>
                  <a:srgbClr val="FF0000"/>
                </a:solidFill>
              </a:rPr>
              <a:t>%</a:t>
            </a:r>
            <a:r>
              <a:rPr sz="1400"/>
              <a:t>左右不配合实验。</a:t>
            </a:r>
          </a:p>
          <a:p>
            <a:pPr algn="l"/>
            <a:endParaRPr sz="1400">
              <a:solidFill>
                <a:srgbClr val="FF0000"/>
              </a:solidFill>
            </a:endParaRPr>
          </a:p>
          <a:p>
            <a:pPr algn="l"/>
            <a:endParaRPr lang="zh-CN" altLang="en-US" sz="1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1591945" cy="368300"/>
          </a:xfrm>
          <a:prstGeom prst="rect">
            <a:avLst/>
          </a:prstGeom>
          <a:solidFill>
            <a:schemeClr val="accent2">
              <a:lumMod val="20000"/>
              <a:lumOff val="80000"/>
            </a:schemeClr>
          </a:solidFill>
        </p:spPr>
        <p:txBody>
          <a:bodyPr wrap="none">
            <a:spAutoFit/>
          </a:bodyPr>
          <a:lstStyle/>
          <a:p>
            <a:pPr algn="l"/>
            <a:r>
              <a:rPr lang="zh-CN" altLang="en-US" dirty="0"/>
              <a:t>  4.4  分析数据</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475646" y="512413"/>
            <a:ext cx="1015299" cy="1258875"/>
          </a:xfrm>
          <a:prstGeom prst="rect">
            <a:avLst/>
          </a:prstGeom>
        </p:spPr>
      </p:pic>
      <p:sp>
        <p:nvSpPr>
          <p:cNvPr id="29" name="椭圆 28">
            <a:hlinkClick r:id="rId4" action="ppaction://hlinksldjump"/>
          </p:cNvPr>
          <p:cNvSpPr/>
          <p:nvPr/>
        </p:nvSpPr>
        <p:spPr>
          <a:xfrm>
            <a:off x="1431290" y="664845"/>
            <a:ext cx="4478655" cy="9340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快来下载你的实验数据，并进行分析吧！</a:t>
            </a:r>
          </a:p>
        </p:txBody>
      </p:sp>
      <p:sp>
        <p:nvSpPr>
          <p:cNvPr id="5" name="圆角矩形标注 4"/>
          <p:cNvSpPr/>
          <p:nvPr/>
        </p:nvSpPr>
        <p:spPr>
          <a:xfrm>
            <a:off x="6008370" y="73660"/>
            <a:ext cx="4025900" cy="1908175"/>
          </a:xfrm>
          <a:prstGeom prst="wedgeRoundRectCallout">
            <a:avLst>
              <a:gd name="adj1" fmla="val -57318"/>
              <a:gd name="adj2" fmla="val 3708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a:t>1</a:t>
            </a:r>
            <a:r>
              <a:rPr lang="zh-CN" altLang="en-US" sz="1400"/>
              <a:t>）生成一个EXCEL数据表，可供下载。</a:t>
            </a:r>
          </a:p>
          <a:p>
            <a:pPr algn="l"/>
            <a:r>
              <a:rPr lang="en-US" altLang="zh-CN" sz="1400"/>
              <a:t>2</a:t>
            </a:r>
            <a:r>
              <a:rPr lang="zh-CN" altLang="en-US" sz="1400"/>
              <a:t>）表格结构：被试编号（和前面一样），性别（和前面一样），8个月，10个月，12个月。</a:t>
            </a:r>
          </a:p>
        </p:txBody>
      </p:sp>
      <p:sp>
        <p:nvSpPr>
          <p:cNvPr id="9" name="圆角矩形标注 8"/>
          <p:cNvSpPr/>
          <p:nvPr/>
        </p:nvSpPr>
        <p:spPr>
          <a:xfrm>
            <a:off x="564515" y="4264025"/>
            <a:ext cx="7724140" cy="2662555"/>
          </a:xfrm>
          <a:prstGeom prst="wedgeRoundRectCallout">
            <a:avLst>
              <a:gd name="adj1" fmla="val -33763"/>
              <a:gd name="adj2" fmla="val 4757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dirty="0">
                <a:solidFill>
                  <a:srgbClr val="FF0000"/>
                </a:solidFill>
              </a:rPr>
              <a:t>以上算法：</a:t>
            </a:r>
            <a:endParaRPr lang="zh-CN" altLang="en-US" sz="1400" dirty="0"/>
          </a:p>
          <a:p>
            <a:pPr algn="l"/>
            <a:r>
              <a:rPr lang="en-US" altLang="zh-CN" sz="1400" dirty="0"/>
              <a:t>1</a:t>
            </a:r>
            <a:r>
              <a:rPr lang="zh-CN" altLang="en-US" sz="1400" dirty="0"/>
              <a:t>）根据4.4.3部分学生的选择确定哪些被试进入，只有学生选择了的被试会出现在此表格中。即流失掉的被试不进入。</a:t>
            </a:r>
          </a:p>
          <a:p>
            <a:pPr algn="l"/>
            <a:r>
              <a:rPr lang="en-US" altLang="zh-CN" sz="1400" dirty="0"/>
              <a:t>2</a:t>
            </a:r>
            <a:r>
              <a:rPr lang="zh-CN" altLang="en-US" sz="1400" dirty="0"/>
              <a:t>）选定进入的case后，表格前两列均与之前完全相同。CDE列需随机生成：</a:t>
            </a:r>
          </a:p>
          <a:p>
            <a:pPr algn="l"/>
            <a:r>
              <a:rPr lang="zh-CN" altLang="en-US" sz="1400" dirty="0"/>
              <a:t>     C列生成规则：“不配合实验”的比率为10%，选择A的比率为60%，选择B的比率为30%；</a:t>
            </a:r>
          </a:p>
          <a:p>
            <a:pPr algn="l"/>
            <a:r>
              <a:rPr lang="zh-CN" altLang="en-US" sz="1400" dirty="0"/>
              <a:t>     D列生成规则：“不配合实验”的比率为8%，选择A的比率为65%，选择B的比率为27%；</a:t>
            </a:r>
          </a:p>
          <a:p>
            <a:pPr algn="l"/>
            <a:r>
              <a:rPr lang="zh-CN" altLang="en-US" sz="1400" dirty="0"/>
              <a:t>     E列生成规则：“不配合实验”的比率为5%，选择A的比率为30%，选择B的比率为65%。</a:t>
            </a:r>
          </a:p>
          <a:p>
            <a:pPr algn="l"/>
            <a:r>
              <a:rPr lang="en-US" altLang="zh-CN" sz="1400" dirty="0"/>
              <a:t>3</a:t>
            </a:r>
            <a:r>
              <a:rPr lang="zh-CN" altLang="en-US" sz="1400" dirty="0"/>
              <a:t>）此外，C列选择B的，D列有更高概率选择B；D列选择B的，E列有更高比例选择B。</a:t>
            </a:r>
          </a:p>
          <a:p>
            <a:pPr algn="l"/>
            <a:r>
              <a:rPr lang="en-US" altLang="zh-CN" sz="1400" dirty="0"/>
              <a:t>4</a:t>
            </a:r>
            <a:r>
              <a:rPr lang="zh-CN" altLang="en-US" sz="1400" dirty="0"/>
              <a:t>）若2.2部分出现错误2或3，则：C列“不配合实验”的比率为20%，选择A的比率为50%，选择B的比率为30%）</a:t>
            </a:r>
          </a:p>
          <a:p>
            <a:pPr algn="l"/>
            <a:endParaRPr lang="zh-CN" altLang="en-US" sz="1400" dirty="0"/>
          </a:p>
        </p:txBody>
      </p:sp>
      <p:pic>
        <p:nvPicPr>
          <p:cNvPr id="2" name="图片 5"/>
          <p:cNvPicPr>
            <a:picLocks noChangeAspect="1"/>
          </p:cNvPicPr>
          <p:nvPr/>
        </p:nvPicPr>
        <p:blipFill>
          <a:blip r:embed="rId5"/>
          <a:stretch>
            <a:fillRect/>
          </a:stretch>
        </p:blipFill>
        <p:spPr>
          <a:xfrm>
            <a:off x="1359535" y="1668145"/>
            <a:ext cx="4752340" cy="1741170"/>
          </a:xfrm>
          <a:prstGeom prst="rect">
            <a:avLst/>
          </a:prstGeom>
        </p:spPr>
      </p:pic>
      <p:sp>
        <p:nvSpPr>
          <p:cNvPr id="8" name="矩形 7">
            <a:extLst>
              <a:ext uri="{FF2B5EF4-FFF2-40B4-BE49-F238E27FC236}">
                <a16:creationId xmlns:a16="http://schemas.microsoft.com/office/drawing/2014/main" id="{1209A14F-56F1-406B-8FAB-1CFA07A173E0}"/>
              </a:ext>
            </a:extLst>
          </p:cNvPr>
          <p:cNvSpPr/>
          <p:nvPr/>
        </p:nvSpPr>
        <p:spPr>
          <a:xfrm>
            <a:off x="2715772" y="3789998"/>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下载</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94" y="2300"/>
            <a:ext cx="3182281" cy="369332"/>
          </a:xfrm>
          <a:prstGeom prst="rect">
            <a:avLst/>
          </a:prstGeom>
          <a:solidFill>
            <a:schemeClr val="accent2">
              <a:lumMod val="20000"/>
              <a:lumOff val="8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使用横断设计考察发展特点</a:t>
            </a:r>
            <a:endParaRPr kumimoji="0" lang="zh-CN"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圆角矩形 2"/>
          <p:cNvSpPr/>
          <p:nvPr/>
        </p:nvSpPr>
        <p:spPr>
          <a:xfrm>
            <a:off x="2394219" y="1309647"/>
            <a:ext cx="6057875" cy="1378845"/>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、你已选择了使用横断设计，得到项目经费</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2000</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元</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、其中每名被试将获得价值</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20</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元</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的被试礼物，并消耗大约价值</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1</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元</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的实验材料。</a:t>
            </a:r>
            <a:endPar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圆角矩形 3"/>
          <p:cNvSpPr/>
          <p:nvPr/>
        </p:nvSpPr>
        <p:spPr>
          <a:xfrm>
            <a:off x="2394219" y="2937084"/>
            <a:ext cx="6057875" cy="1378845"/>
          </a:xfrm>
          <a:prstGeom prst="roundRect">
            <a:avLst/>
          </a:prstGeom>
          <a:solidFill>
            <a:srgbClr val="F3A2A1">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、你的研究任务是比较</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8</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个月、</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10</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个月、</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12</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个月</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三个年龄组的婴儿在</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非</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任务中的表现。</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4</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、为进行统计检验，每个组中的被试应</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不少于</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20</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个</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 4">
            <a:hlinkClick r:id="rId3" action="ppaction://hlinksldjump"/>
          </p:cNvPr>
          <p:cNvSpPr/>
          <p:nvPr/>
        </p:nvSpPr>
        <p:spPr>
          <a:xfrm>
            <a:off x="4609897" y="4688162"/>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确定</a:t>
            </a:r>
          </a:p>
        </p:txBody>
      </p:sp>
    </p:spTree>
    <p:extLst>
      <p:ext uri="{BB962C8B-B14F-4D97-AF65-F5344CB8AC3E}">
        <p14:creationId xmlns:p14="http://schemas.microsoft.com/office/powerpoint/2010/main" val="352135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1591945" cy="368300"/>
          </a:xfrm>
          <a:prstGeom prst="rect">
            <a:avLst/>
          </a:prstGeom>
          <a:solidFill>
            <a:schemeClr val="accent2">
              <a:lumMod val="20000"/>
              <a:lumOff val="80000"/>
            </a:schemeClr>
          </a:solidFill>
        </p:spPr>
        <p:txBody>
          <a:bodyPr wrap="none">
            <a:spAutoFit/>
          </a:bodyPr>
          <a:lstStyle/>
          <a:p>
            <a:pPr algn="l"/>
            <a:r>
              <a:rPr lang="zh-CN" altLang="en-US" dirty="0"/>
              <a:t>  4.4  分析数据</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475646" y="512413"/>
            <a:ext cx="1015299" cy="1258875"/>
          </a:xfrm>
          <a:prstGeom prst="rect">
            <a:avLst/>
          </a:prstGeom>
        </p:spPr>
      </p:pic>
      <p:sp>
        <p:nvSpPr>
          <p:cNvPr id="29" name="椭圆 28">
            <a:hlinkClick r:id="rId4" action="ppaction://hlinksldjump"/>
          </p:cNvPr>
          <p:cNvSpPr/>
          <p:nvPr/>
        </p:nvSpPr>
        <p:spPr>
          <a:xfrm>
            <a:off x="1431290" y="664845"/>
            <a:ext cx="4478655" cy="1224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使用</a:t>
            </a:r>
            <a:r>
              <a:rPr lang="zh-CN" altLang="zh-CN" dirty="0">
                <a:solidFill>
                  <a:srgbClr val="FF0000"/>
                </a:solidFill>
              </a:rPr>
              <a:t>统计软件</a:t>
            </a:r>
            <a:r>
              <a:rPr lang="zh-CN" altLang="zh-CN" dirty="0"/>
              <a:t>进行</a:t>
            </a:r>
            <a:r>
              <a:rPr lang="zh-CN" altLang="zh-CN" dirty="0">
                <a:solidFill>
                  <a:srgbClr val="FF0000"/>
                </a:solidFill>
              </a:rPr>
              <a:t>描述性统计</a:t>
            </a:r>
            <a:r>
              <a:rPr lang="zh-CN" altLang="zh-CN" dirty="0"/>
              <a:t>后，请在表格中填入被试出现A非B错误的比率：</a:t>
            </a:r>
          </a:p>
        </p:txBody>
      </p:sp>
      <p:graphicFrame>
        <p:nvGraphicFramePr>
          <p:cNvPr id="4" name="表格 3"/>
          <p:cNvGraphicFramePr/>
          <p:nvPr/>
        </p:nvGraphicFramePr>
        <p:xfrm>
          <a:off x="342900" y="2181225"/>
          <a:ext cx="8420730" cy="914400"/>
        </p:xfrm>
        <a:graphic>
          <a:graphicData uri="http://schemas.openxmlformats.org/drawingml/2006/table">
            <a:tbl>
              <a:tblPr firstRow="1" bandRow="1">
                <a:tableStyleId>{5940675A-B579-460E-94D1-54222C63F5DA}</a:tableStyleId>
              </a:tblPr>
              <a:tblGrid>
                <a:gridCol w="842073">
                  <a:extLst>
                    <a:ext uri="{9D8B030D-6E8A-4147-A177-3AD203B41FA5}">
                      <a16:colId xmlns:a16="http://schemas.microsoft.com/office/drawing/2014/main" val="20000"/>
                    </a:ext>
                  </a:extLst>
                </a:gridCol>
                <a:gridCol w="842073">
                  <a:extLst>
                    <a:ext uri="{9D8B030D-6E8A-4147-A177-3AD203B41FA5}">
                      <a16:colId xmlns:a16="http://schemas.microsoft.com/office/drawing/2014/main" val="20001"/>
                    </a:ext>
                  </a:extLst>
                </a:gridCol>
                <a:gridCol w="842073">
                  <a:extLst>
                    <a:ext uri="{9D8B030D-6E8A-4147-A177-3AD203B41FA5}">
                      <a16:colId xmlns:a16="http://schemas.microsoft.com/office/drawing/2014/main" val="20002"/>
                    </a:ext>
                  </a:extLst>
                </a:gridCol>
                <a:gridCol w="842073">
                  <a:extLst>
                    <a:ext uri="{9D8B030D-6E8A-4147-A177-3AD203B41FA5}">
                      <a16:colId xmlns:a16="http://schemas.microsoft.com/office/drawing/2014/main" val="20003"/>
                    </a:ext>
                  </a:extLst>
                </a:gridCol>
                <a:gridCol w="842073">
                  <a:extLst>
                    <a:ext uri="{9D8B030D-6E8A-4147-A177-3AD203B41FA5}">
                      <a16:colId xmlns:a16="http://schemas.microsoft.com/office/drawing/2014/main" val="20004"/>
                    </a:ext>
                  </a:extLst>
                </a:gridCol>
                <a:gridCol w="842073">
                  <a:extLst>
                    <a:ext uri="{9D8B030D-6E8A-4147-A177-3AD203B41FA5}">
                      <a16:colId xmlns:a16="http://schemas.microsoft.com/office/drawing/2014/main" val="20005"/>
                    </a:ext>
                  </a:extLst>
                </a:gridCol>
                <a:gridCol w="842073">
                  <a:extLst>
                    <a:ext uri="{9D8B030D-6E8A-4147-A177-3AD203B41FA5}">
                      <a16:colId xmlns:a16="http://schemas.microsoft.com/office/drawing/2014/main" val="20006"/>
                    </a:ext>
                  </a:extLst>
                </a:gridCol>
                <a:gridCol w="842073">
                  <a:extLst>
                    <a:ext uri="{9D8B030D-6E8A-4147-A177-3AD203B41FA5}">
                      <a16:colId xmlns:a16="http://schemas.microsoft.com/office/drawing/2014/main" val="20007"/>
                    </a:ext>
                  </a:extLst>
                </a:gridCol>
                <a:gridCol w="842073">
                  <a:extLst>
                    <a:ext uri="{9D8B030D-6E8A-4147-A177-3AD203B41FA5}">
                      <a16:colId xmlns:a16="http://schemas.microsoft.com/office/drawing/2014/main" val="20008"/>
                    </a:ext>
                  </a:extLst>
                </a:gridCol>
                <a:gridCol w="842073">
                  <a:extLst>
                    <a:ext uri="{9D8B030D-6E8A-4147-A177-3AD203B41FA5}">
                      <a16:colId xmlns:a16="http://schemas.microsoft.com/office/drawing/2014/main" val="20009"/>
                    </a:ext>
                  </a:extLst>
                </a:gridCol>
              </a:tblGrid>
              <a:tr h="152400">
                <a:tc>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8个月</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hMerge="1">
                  <a:txBody>
                    <a:bodyPr/>
                    <a:lstStyle/>
                    <a:p>
                      <a:endParaRPr lang="zh-CN"/>
                    </a:p>
                  </a:txBody>
                  <a:tcP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10个月</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hMerge="1">
                  <a:txBody>
                    <a:bodyPr/>
                    <a:lstStyle/>
                    <a:p>
                      <a:endParaRPr lang="zh-CN"/>
                    </a:p>
                  </a:txBody>
                  <a:tcP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12个月</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hMerge="1">
                  <a:txBody>
                    <a:bodyPr/>
                    <a:lstStyle/>
                    <a:p>
                      <a:endParaRPr lang="zh-CN"/>
                    </a:p>
                  </a:txBody>
                  <a:tcP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extLst>
                  <a:ext uri="{0D108BD9-81ED-4DB2-BD59-A6C34878D82A}">
                    <a16:rowId xmlns:a16="http://schemas.microsoft.com/office/drawing/2014/main" val="10000"/>
                  </a:ext>
                </a:extLst>
              </a:tr>
              <a:tr h="0">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M</a:t>
                      </a:r>
                    </a:p>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平均值）</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SD</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（标准差）</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（被试数）</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M</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（平均值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SD</a:t>
                      </a:r>
                    </a:p>
                    <a:p>
                      <a:pPr indent="0" algn="ctr">
                        <a:buNone/>
                      </a:pPr>
                      <a:r>
                        <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标准差</a:t>
                      </a:r>
                      <a:r>
                        <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（被试数）</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M</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（平均值）</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SD</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（标准差）</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（被试数）</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1"/>
                  </a:ext>
                </a:extLst>
              </a:tr>
              <a:tr h="0">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男孩</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0">
                <a:tc>
                  <a:txBody>
                    <a:bodyPr/>
                    <a:lstStyle/>
                    <a:p>
                      <a:pPr indent="0" algn="ctr">
                        <a:buNone/>
                      </a:pPr>
                      <a:r>
                        <a:rPr lang="en-US" sz="1000" b="0">
                          <a:solidFill>
                            <a:srgbClr val="000000"/>
                          </a:solidFill>
                          <a:latin typeface="Times-Roman" charset="0"/>
                          <a:cs typeface="Times-Roman" charset="0"/>
                        </a:rPr>
                        <a:t>女孩</a:t>
                      </a:r>
                      <a:endParaRPr lang="en-US" altLang="en-US" sz="1000" b="0">
                        <a:solidFill>
                          <a:srgbClr val="000000"/>
                        </a:solidFill>
                        <a:latin typeface="Times-Roman" charset="0"/>
                        <a:ea typeface="Times-Roman" charset="0"/>
                        <a:cs typeface="Times-Roman" charset="0"/>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3"/>
                  </a:ext>
                </a:extLst>
              </a:tr>
              <a:tr h="0">
                <a:tc>
                  <a:txBody>
                    <a:bodyPr/>
                    <a:lstStyle/>
                    <a:p>
                      <a:pPr indent="0" algn="ctr">
                        <a:buNone/>
                      </a:pPr>
                      <a:r>
                        <a:rPr lang="en-US" sz="1000" b="0">
                          <a:solidFill>
                            <a:srgbClr val="000000"/>
                          </a:solidFill>
                          <a:latin typeface="Times-Roman" charset="0"/>
                          <a:cs typeface="Times-Roman" charset="0"/>
                        </a:rPr>
                        <a:t>总</a:t>
                      </a:r>
                      <a:endParaRPr lang="en-US" altLang="en-US" sz="1000" b="0">
                        <a:solidFill>
                          <a:srgbClr val="000000"/>
                        </a:solidFill>
                        <a:latin typeface="Times-Roman" charset="0"/>
                        <a:ea typeface="Times-Roman" charset="0"/>
                        <a:cs typeface="Times-Roman" charset="0"/>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5" name="圆角矩形标注 4"/>
          <p:cNvSpPr/>
          <p:nvPr/>
        </p:nvSpPr>
        <p:spPr>
          <a:xfrm>
            <a:off x="6008370" y="73660"/>
            <a:ext cx="4025900" cy="1908175"/>
          </a:xfrm>
          <a:prstGeom prst="wedgeRoundRectCallout">
            <a:avLst>
              <a:gd name="adj1" fmla="val -43768"/>
              <a:gd name="adj2" fmla="val 5994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dirty="0"/>
              <a:t>1.</a:t>
            </a:r>
            <a:r>
              <a:rPr lang="zh-CN" altLang="en-US" sz="1400" dirty="0"/>
              <a:t>在</a:t>
            </a:r>
            <a:r>
              <a:rPr lang="zh-CN" altLang="en-US" sz="1400" dirty="0">
                <a:solidFill>
                  <a:srgbClr val="FF0000"/>
                </a:solidFill>
              </a:rPr>
              <a:t>界面显示该表格</a:t>
            </a:r>
            <a:r>
              <a:rPr lang="en-US" altLang="zh-CN" sz="1400" dirty="0"/>
              <a:t>;</a:t>
            </a:r>
            <a:endParaRPr lang="zh-CN" altLang="en-US" sz="1400" dirty="0"/>
          </a:p>
          <a:p>
            <a:pPr algn="l"/>
            <a:r>
              <a:rPr lang="en-US" altLang="zh-CN" sz="1400" dirty="0"/>
              <a:t>2.</a:t>
            </a:r>
            <a:r>
              <a:rPr lang="zh-CN" altLang="en-US" sz="1400" dirty="0"/>
              <a:t>后台</a:t>
            </a:r>
            <a:r>
              <a:rPr lang="zh-CN" altLang="en-US" sz="1400" dirty="0">
                <a:solidFill>
                  <a:srgbClr val="FF0000"/>
                </a:solidFill>
              </a:rPr>
              <a:t>自动检查填的正确性</a:t>
            </a:r>
            <a:r>
              <a:rPr lang="zh-CN" altLang="en-US" sz="1400" dirty="0"/>
              <a:t>：</a:t>
            </a:r>
          </a:p>
          <a:p>
            <a:pPr algn="l"/>
            <a:r>
              <a:rPr lang="en-US" altLang="zh-CN" sz="1400" dirty="0"/>
              <a:t>1)</a:t>
            </a:r>
            <a:r>
              <a:rPr lang="en-US" altLang="zh-CN" sz="1400" dirty="0" err="1"/>
              <a:t>例如N列应该填有效被试</a:t>
            </a:r>
            <a:r>
              <a:rPr lang="en-US" altLang="zh-CN" sz="1400" dirty="0"/>
              <a:t>。</a:t>
            </a:r>
          </a:p>
          <a:p>
            <a:pPr algn="l"/>
            <a:r>
              <a:rPr lang="en-US" altLang="zh-CN" sz="1400" dirty="0"/>
              <a:t>2)</a:t>
            </a:r>
            <a:r>
              <a:rPr lang="zh-CN" altLang="en-US" sz="1400" dirty="0"/>
              <a:t>若“总”行N列任何一格小于20，显示“单元格内样本量不够，无法进行差异检验”；</a:t>
            </a:r>
          </a:p>
          <a:p>
            <a:pPr algn="l"/>
            <a:r>
              <a:rPr lang="en-US" altLang="zh-CN" sz="1400" dirty="0"/>
              <a:t>3)</a:t>
            </a:r>
            <a:r>
              <a:rPr lang="zh-CN" altLang="en-US" sz="1400" dirty="0"/>
              <a:t>若某个年龄组的“男孩”“女孩”的N差异超过1:2，显示“被试招募时没有考虑性别平衡”</a:t>
            </a:r>
            <a:r>
              <a:rPr lang="en-US" altLang="zh-CN" sz="1400" dirty="0"/>
              <a:t>;</a:t>
            </a:r>
            <a:endParaRPr lang="zh-CN" altLang="en-US" sz="1400" dirty="0"/>
          </a:p>
          <a:p>
            <a:pPr algn="l"/>
            <a:endParaRPr lang="zh-CN" altLang="en-US" sz="1400" dirty="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473741" y="3213068"/>
            <a:ext cx="1015299" cy="1258875"/>
          </a:xfrm>
          <a:prstGeom prst="rect">
            <a:avLst/>
          </a:prstGeom>
        </p:spPr>
      </p:pic>
      <p:sp>
        <p:nvSpPr>
          <p:cNvPr id="8" name="椭圆 7">
            <a:hlinkClick r:id="rId4" action="ppaction://hlinksldjump"/>
          </p:cNvPr>
          <p:cNvSpPr/>
          <p:nvPr/>
        </p:nvSpPr>
        <p:spPr>
          <a:xfrm>
            <a:off x="1429385" y="3365500"/>
            <a:ext cx="4478655" cy="1224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使用统计软件进行</a:t>
            </a:r>
            <a:r>
              <a:rPr lang="zh-CN" altLang="zh-CN" dirty="0">
                <a:solidFill>
                  <a:srgbClr val="FF0000"/>
                </a:solidFill>
              </a:rPr>
              <a:t>差异检验</a:t>
            </a:r>
            <a:r>
              <a:rPr lang="zh-CN" altLang="zh-CN" dirty="0"/>
              <a:t>后，请填写与年龄差异有关的分析结果：</a:t>
            </a:r>
          </a:p>
        </p:txBody>
      </p:sp>
      <p:sp>
        <p:nvSpPr>
          <p:cNvPr id="9" name="圆角矩形标注 8"/>
          <p:cNvSpPr/>
          <p:nvPr/>
        </p:nvSpPr>
        <p:spPr>
          <a:xfrm>
            <a:off x="7581900" y="3427730"/>
            <a:ext cx="2352040" cy="1908175"/>
          </a:xfrm>
          <a:prstGeom prst="wedgeRoundRectCallout">
            <a:avLst>
              <a:gd name="adj1" fmla="val -43768"/>
              <a:gd name="adj2" fmla="val 5994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a:t>在</a:t>
            </a:r>
            <a:r>
              <a:rPr lang="zh-CN" altLang="en-US" sz="1400">
                <a:solidFill>
                  <a:srgbClr val="FF0000"/>
                </a:solidFill>
              </a:rPr>
              <a:t>界面</a:t>
            </a:r>
            <a:r>
              <a:rPr lang="zh-CN" altLang="en-US" sz="1400"/>
              <a:t>显示</a:t>
            </a:r>
          </a:p>
        </p:txBody>
      </p:sp>
      <p:sp>
        <p:nvSpPr>
          <p:cNvPr id="2" name="圆角矩形 1"/>
          <p:cNvSpPr/>
          <p:nvPr/>
        </p:nvSpPr>
        <p:spPr>
          <a:xfrm>
            <a:off x="1524000" y="4653915"/>
            <a:ext cx="6057900" cy="2061210"/>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Wingdings" panose="05000000000000000000" pitchFamily="2" charset="2"/>
              <a:buNone/>
            </a:pPr>
            <a:r>
              <a:rPr lang="zh-CN" dirty="0">
                <a:solidFill>
                  <a:srgbClr val="000000"/>
                </a:solidFill>
                <a:latin typeface="Times-Roman" charset="0"/>
                <a:ea typeface="宋体" panose="02010600030101010101" pitchFamily="2" charset="-122"/>
                <a:sym typeface="+mn-ea"/>
              </a:rPr>
              <a:t>实验表明，被试在不同年龄的表现之间的差异</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a:t>
            </a:r>
            <a:r>
              <a:rPr lang="en-US" i="1" dirty="0">
                <a:solidFill>
                  <a:srgbClr val="000000"/>
                </a:solidFill>
                <a:latin typeface="Times-Roman" charset="0"/>
                <a:ea typeface="宋体" panose="02010600030101010101" pitchFamily="2" charset="-122"/>
                <a:cs typeface="Times New Roman" panose="02020603050405020304" pitchFamily="18" charset="0"/>
                <a:sym typeface="+mn-ea"/>
              </a:rPr>
              <a:t>F</a:t>
            </a:r>
            <a:r>
              <a:rPr lang="en-US" dirty="0">
                <a:solidFill>
                  <a:srgbClr val="000000"/>
                </a:solidFill>
                <a:latin typeface="Times-Roman" charset="0"/>
                <a:ea typeface="宋体" panose="02010600030101010101" pitchFamily="2" charset="-122"/>
                <a:cs typeface="Times New Roman" panose="02020603050405020304" pitchFamily="18" charset="0"/>
                <a:sym typeface="+mn-ea"/>
              </a:rPr>
              <a:t>(</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i="1" dirty="0">
                <a:solidFill>
                  <a:srgbClr val="000000"/>
                </a:solidFill>
                <a:latin typeface="Times-Roman" charset="0"/>
                <a:ea typeface="宋体" panose="02010600030101010101" pitchFamily="2" charset="-122"/>
                <a:cs typeface="Times New Roman" panose="02020603050405020304" pitchFamily="18" charset="0"/>
                <a:sym typeface="+mn-ea"/>
              </a:rPr>
              <a:t>p</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partial </a:t>
            </a:r>
            <a:r>
              <a:rPr lang="zh-CN" dirty="0">
                <a:solidFill>
                  <a:srgbClr val="000000"/>
                </a:solidFill>
                <a:latin typeface="Times-Roman" charset="0"/>
                <a:ea typeface="宋体" panose="02010600030101010101" pitchFamily="2" charset="-122"/>
                <a:sym typeface="+mn-ea"/>
              </a:rPr>
              <a:t>（</a:t>
            </a:r>
            <a:r>
              <a:rPr lang="zh-CN" dirty="0">
                <a:solidFill>
                  <a:srgbClr val="FF0000"/>
                </a:solidFill>
                <a:latin typeface="Times-Roman" charset="0"/>
                <a:ea typeface="宋体" panose="02010600030101010101" pitchFamily="2" charset="-122"/>
                <a:sym typeface="+mn-ea"/>
              </a:rPr>
              <a:t>我在新电脑上实在找不到那个符号了，麻烦魏聪加一下，谢谢</a:t>
            </a:r>
            <a:r>
              <a:rPr lang="zh-CN" dirty="0">
                <a:solidFill>
                  <a:srgbClr val="000000"/>
                </a:solidFill>
                <a:latin typeface="Times-Roman" charset="0"/>
                <a:ea typeface="宋体" panose="02010600030101010101" pitchFamily="2" charset="-122"/>
                <a:sym typeface="+mn-ea"/>
              </a:rPr>
              <a:t>）</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a:t>
            </a:r>
            <a:r>
              <a:rPr lang="zh-CN" dirty="0">
                <a:solidFill>
                  <a:srgbClr val="000000"/>
                </a:solidFill>
                <a:ea typeface="宋体" panose="02010600030101010101" pitchFamily="2" charset="-122"/>
                <a:sym typeface="+mn-ea"/>
              </a:rPr>
              <a:t>多重比较结果表明</a:t>
            </a:r>
            <a:r>
              <a:rPr lang="zh-CN" dirty="0">
                <a:solidFill>
                  <a:srgbClr val="000000"/>
                </a:solidFill>
                <a:latin typeface="Times-Roman" charset="0"/>
                <a:ea typeface="宋体" panose="02010600030101010101" pitchFamily="2" charset="-122"/>
                <a:sym typeface="+mn-ea"/>
              </a:rPr>
              <a:t>，</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dirty="0">
                <a:solidFill>
                  <a:srgbClr val="000000"/>
                </a:solidFill>
                <a:ea typeface="宋体" panose="02010600030101010101" pitchFamily="2" charset="-122"/>
                <a:sym typeface="+mn-ea"/>
              </a:rPr>
              <a:t>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__</a:t>
            </a:r>
            <a:r>
              <a:rPr dirty="0" err="1">
                <a:solidFill>
                  <a:srgbClr val="000000"/>
                </a:solidFill>
                <a:ea typeface="宋体" panose="02010600030101010101" pitchFamily="2" charset="-122"/>
                <a:sym typeface="+mn-ea"/>
              </a:rPr>
              <a:t>岁时的A非B错误显著少于</a:t>
            </a:r>
            <a:r>
              <a:rPr lang="en-US" dirty="0">
                <a:solidFill>
                  <a:srgbClr val="000000"/>
                </a:solidFill>
                <a:ea typeface="宋体" panose="02010600030101010101" pitchFamily="2" charset="-122"/>
                <a:sym typeface="+mn-ea"/>
              </a:rPr>
              <a:t>___</a:t>
            </a:r>
            <a:r>
              <a:rPr dirty="0">
                <a:solidFill>
                  <a:srgbClr val="000000"/>
                </a:solidFill>
                <a:ea typeface="宋体" panose="02010600030101010101" pitchFamily="2" charset="-122"/>
                <a:sym typeface="+mn-ea"/>
              </a:rPr>
              <a:t> </a:t>
            </a:r>
            <a:r>
              <a:rPr dirty="0" err="1">
                <a:solidFill>
                  <a:srgbClr val="000000"/>
                </a:solidFill>
                <a:ea typeface="宋体" panose="02010600030101010101" pitchFamily="2" charset="-122"/>
                <a:sym typeface="+mn-ea"/>
              </a:rPr>
              <a:t>时和</a:t>
            </a:r>
            <a:r>
              <a:rPr lang="en-US" dirty="0">
                <a:solidFill>
                  <a:srgbClr val="000000"/>
                </a:solidFill>
                <a:ea typeface="宋体" panose="02010600030101010101" pitchFamily="2" charset="-122"/>
                <a:sym typeface="+mn-ea"/>
              </a:rPr>
              <a:t>__</a:t>
            </a:r>
            <a:r>
              <a:rPr dirty="0">
                <a:solidFill>
                  <a:srgbClr val="000000"/>
                </a:solidFill>
                <a:ea typeface="宋体" panose="02010600030101010101" pitchFamily="2" charset="-122"/>
                <a:sym typeface="+mn-ea"/>
              </a:rPr>
              <a:t>时</a:t>
            </a:r>
            <a:r>
              <a:rPr lang="zh-CN" dirty="0">
                <a:solidFill>
                  <a:srgbClr val="000000"/>
                </a:solidFill>
                <a:ea typeface="宋体" panose="02010600030101010101" pitchFamily="2" charset="-122"/>
                <a:sym typeface="+mn-ea"/>
              </a:rPr>
              <a:t>，</a:t>
            </a:r>
            <a:r>
              <a:rPr lang="en-US" dirty="0">
                <a:solidFill>
                  <a:srgbClr val="000000"/>
                </a:solidFill>
                <a:ea typeface="宋体" panose="02010600030101010101" pitchFamily="2" charset="-122"/>
                <a:sym typeface="+mn-ea"/>
              </a:rPr>
              <a:t>___</a:t>
            </a:r>
            <a:r>
              <a:rPr dirty="0" err="1">
                <a:solidFill>
                  <a:srgbClr val="000000"/>
                </a:solidFill>
                <a:ea typeface="宋体" panose="02010600030101010101" pitchFamily="2" charset="-122"/>
                <a:sym typeface="+mn-ea"/>
              </a:rPr>
              <a:t>岁时</a:t>
            </a:r>
            <a:r>
              <a:rPr lang="en-US" dirty="0">
                <a:solidFill>
                  <a:srgbClr val="000000"/>
                </a:solidFill>
                <a:ea typeface="宋体" panose="02010600030101010101" pitchFamily="2" charset="-122"/>
                <a:sym typeface="+mn-ea"/>
              </a:rPr>
              <a:t>__</a:t>
            </a:r>
            <a:r>
              <a:rPr dirty="0">
                <a:solidFill>
                  <a:srgbClr val="000000"/>
                </a:solidFill>
                <a:ea typeface="宋体" panose="02010600030101010101" pitchFamily="2" charset="-122"/>
                <a:sym typeface="+mn-ea"/>
              </a:rPr>
              <a:t> </a:t>
            </a:r>
            <a:r>
              <a:rPr dirty="0" err="1">
                <a:solidFill>
                  <a:srgbClr val="000000"/>
                </a:solidFill>
                <a:ea typeface="宋体" panose="02010600030101010101" pitchFamily="2" charset="-122"/>
                <a:sym typeface="+mn-ea"/>
              </a:rPr>
              <a:t>岁时没有显著差异</a:t>
            </a:r>
            <a:r>
              <a:rPr dirty="0">
                <a:solidFill>
                  <a:srgbClr val="000000"/>
                </a:solidFill>
                <a:ea typeface="宋体" panose="02010600030101010101" pitchFamily="2" charset="-122"/>
                <a:sym typeface="+mn-ea"/>
              </a:rPr>
              <a:t>。</a:t>
            </a:r>
            <a:endParaRPr lang="zh-CN" altLang="zh-CN" dirty="0"/>
          </a:p>
        </p:txBody>
      </p:sp>
      <p:sp>
        <p:nvSpPr>
          <p:cNvPr id="3" name="文本框 2">
            <a:extLst>
              <a:ext uri="{FF2B5EF4-FFF2-40B4-BE49-F238E27FC236}">
                <a16:creationId xmlns:a16="http://schemas.microsoft.com/office/drawing/2014/main" id="{2F1E66C7-7A45-48E8-8B7C-F1F644C2AD7E}"/>
              </a:ext>
            </a:extLst>
          </p:cNvPr>
          <p:cNvSpPr txBox="1"/>
          <p:nvPr/>
        </p:nvSpPr>
        <p:spPr>
          <a:xfrm>
            <a:off x="-3193568" y="3900939"/>
            <a:ext cx="4339650" cy="923330"/>
          </a:xfrm>
          <a:prstGeom prst="rect">
            <a:avLst/>
          </a:prstGeom>
          <a:solidFill>
            <a:schemeClr val="accent2">
              <a:lumMod val="40000"/>
              <a:lumOff val="60000"/>
            </a:schemeClr>
          </a:solidFill>
        </p:spPr>
        <p:txBody>
          <a:bodyPr wrap="none" rtlCol="0">
            <a:spAutoFit/>
          </a:bodyPr>
          <a:lstStyle/>
          <a:p>
            <a:r>
              <a:rPr lang="zh-CN" altLang="en-US" dirty="0"/>
              <a:t>单元格内样本量不够，无法进行差异检验</a:t>
            </a:r>
            <a:endParaRPr lang="en-US" altLang="zh-CN" dirty="0"/>
          </a:p>
          <a:p>
            <a:endParaRPr lang="en-US" altLang="zh-CN" dirty="0"/>
          </a:p>
          <a:p>
            <a:endParaRPr lang="zh-CN" altLang="en-US" dirty="0"/>
          </a:p>
        </p:txBody>
      </p:sp>
      <p:sp>
        <p:nvSpPr>
          <p:cNvPr id="12" name="矩形 11">
            <a:extLst>
              <a:ext uri="{FF2B5EF4-FFF2-40B4-BE49-F238E27FC236}">
                <a16:creationId xmlns:a16="http://schemas.microsoft.com/office/drawing/2014/main" id="{1C35500E-3993-4013-98A7-3593ED79FDC2}"/>
              </a:ext>
            </a:extLst>
          </p:cNvPr>
          <p:cNvSpPr/>
          <p:nvPr/>
        </p:nvSpPr>
        <p:spPr>
          <a:xfrm>
            <a:off x="-1023743" y="4381817"/>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1489075" cy="368300"/>
          </a:xfrm>
          <a:prstGeom prst="rect">
            <a:avLst/>
          </a:prstGeom>
          <a:solidFill>
            <a:schemeClr val="accent2">
              <a:lumMod val="20000"/>
              <a:lumOff val="80000"/>
            </a:schemeClr>
          </a:solidFill>
        </p:spPr>
        <p:txBody>
          <a:bodyPr wrap="none">
            <a:spAutoFit/>
          </a:bodyPr>
          <a:lstStyle/>
          <a:p>
            <a:pPr algn="l"/>
            <a:r>
              <a:rPr lang="en-US" dirty="0"/>
              <a:t>4</a:t>
            </a:r>
            <a:r>
              <a:rPr dirty="0"/>
              <a:t>.</a:t>
            </a:r>
            <a:r>
              <a:rPr lang="en-US" dirty="0"/>
              <a:t>5</a:t>
            </a:r>
            <a:r>
              <a:rPr dirty="0"/>
              <a:t>  得出结论</a:t>
            </a: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b="4155"/>
          <a:stretch>
            <a:fillRect/>
          </a:stretch>
        </p:blipFill>
        <p:spPr>
          <a:xfrm>
            <a:off x="728376" y="704183"/>
            <a:ext cx="1015299" cy="1258875"/>
          </a:xfrm>
          <a:prstGeom prst="rect">
            <a:avLst/>
          </a:prstGeom>
        </p:spPr>
      </p:pic>
      <p:sp>
        <p:nvSpPr>
          <p:cNvPr id="8" name="椭圆 7">
            <a:hlinkClick r:id="rId3" action="ppaction://hlinksldjump"/>
          </p:cNvPr>
          <p:cNvSpPr/>
          <p:nvPr/>
        </p:nvSpPr>
        <p:spPr>
          <a:xfrm>
            <a:off x="1684020" y="856615"/>
            <a:ext cx="4478655" cy="1224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实验做完啦！请根据数据分析结果填写结论：</a:t>
            </a:r>
          </a:p>
        </p:txBody>
      </p:sp>
      <p:sp>
        <p:nvSpPr>
          <p:cNvPr id="19" name="圆角矩形 18"/>
          <p:cNvSpPr/>
          <p:nvPr/>
        </p:nvSpPr>
        <p:spPr>
          <a:xfrm>
            <a:off x="1743710" y="2781935"/>
            <a:ext cx="6057900" cy="2061210"/>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Wingdings" panose="05000000000000000000" pitchFamily="2" charset="2"/>
              <a:buNone/>
            </a:pPr>
            <a:r>
              <a:rPr lang="zh-CN" altLang="zh-CN" dirty="0"/>
              <a:t>实验结论：</a:t>
            </a:r>
          </a:p>
          <a:p>
            <a:pPr indent="0">
              <a:buFont typeface="Wingdings" panose="05000000000000000000" pitchFamily="2" charset="2"/>
              <a:buNone/>
            </a:pPr>
            <a:r>
              <a:rPr lang="en-US" altLang="zh-CN" dirty="0"/>
              <a:t>________________A</a:t>
            </a:r>
            <a:r>
              <a:rPr lang="zh-CN" altLang="en-US" dirty="0"/>
              <a:t>非</a:t>
            </a:r>
            <a:r>
              <a:rPr lang="en-US" altLang="zh-CN" dirty="0"/>
              <a:t>B</a:t>
            </a:r>
            <a:r>
              <a:rPr lang="zh-CN" altLang="en-US" dirty="0"/>
              <a:t>错误只会出现在</a:t>
            </a:r>
            <a:r>
              <a:rPr lang="en-US" altLang="zh-CN" dirty="0"/>
              <a:t>8</a:t>
            </a:r>
            <a:r>
              <a:rPr lang="zh-CN" altLang="en-US" dirty="0"/>
              <a:t>月龄的儿童中间，随着年龄增长，错误减少</a:t>
            </a:r>
            <a:r>
              <a:rPr lang="en-US" altLang="zh-CN" dirty="0"/>
              <a:t>________________________________</a:t>
            </a:r>
          </a:p>
          <a:p>
            <a:pPr indent="0">
              <a:buFont typeface="Wingdings" panose="05000000000000000000" pitchFamily="2" charset="2"/>
              <a:buNone/>
            </a:pPr>
            <a:endParaRPr lang="en-US" altLang="zh-CN" dirty="0"/>
          </a:p>
          <a:p>
            <a:pPr indent="0">
              <a:buFont typeface="Wingdings" panose="05000000000000000000" pitchFamily="2" charset="2"/>
              <a:buNone/>
            </a:pPr>
            <a:r>
              <a:rPr lang="en-US" altLang="zh-CN" dirty="0"/>
              <a:t>________________________________________________</a:t>
            </a:r>
          </a:p>
        </p:txBody>
      </p:sp>
      <p:sp>
        <p:nvSpPr>
          <p:cNvPr id="9" name="矩形 8">
            <a:extLst>
              <a:ext uri="{FF2B5EF4-FFF2-40B4-BE49-F238E27FC236}">
                <a16:creationId xmlns:a16="http://schemas.microsoft.com/office/drawing/2014/main" id="{C0573AC5-44ED-4243-B0F0-004B6C7D352C}"/>
              </a:ext>
            </a:extLst>
          </p:cNvPr>
          <p:cNvSpPr/>
          <p:nvPr/>
        </p:nvSpPr>
        <p:spPr>
          <a:xfrm>
            <a:off x="3608547" y="5818731"/>
            <a:ext cx="1710813"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94" y="2300"/>
            <a:ext cx="1558440" cy="369332"/>
          </a:xfrm>
          <a:prstGeom prst="rect">
            <a:avLst/>
          </a:prstGeom>
          <a:solidFill>
            <a:schemeClr val="accent2">
              <a:lumMod val="20000"/>
              <a:lumOff val="8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3.1  </a:t>
            </a:r>
            <a:r>
              <a:rPr kumimoji="0" lang="zh-CN"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招募被试</a:t>
            </a:r>
          </a:p>
        </p:txBody>
      </p:sp>
      <p:sp>
        <p:nvSpPr>
          <p:cNvPr id="3" name="圆角矩形 2"/>
          <p:cNvSpPr/>
          <p:nvPr/>
        </p:nvSpPr>
        <p:spPr>
          <a:xfrm>
            <a:off x="1667387" y="1559739"/>
            <a:ext cx="6273043" cy="2308876"/>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你已预约</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2017</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年</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12</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月</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日</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-15</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日在婴幼儿实验室进行实验，请合理招募被试。</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请你在以下被试中选择适合的被试，并将其放入对应的组中。</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注意：发展心理学研究一般使用实足年龄。例如：你需要将已满</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个月还未满</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10</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个月的婴儿分入“</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个月”组。</a:t>
            </a:r>
            <a:endPar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圆角矩形 4">
            <a:hlinkClick r:id="rId3" action="ppaction://hlinksldjump"/>
          </p:cNvPr>
          <p:cNvSpPr/>
          <p:nvPr/>
        </p:nvSpPr>
        <p:spPr>
          <a:xfrm>
            <a:off x="4063373" y="4234870"/>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确定</a:t>
            </a:r>
          </a:p>
        </p:txBody>
      </p:sp>
    </p:spTree>
    <p:extLst>
      <p:ext uri="{BB962C8B-B14F-4D97-AF65-F5344CB8AC3E}">
        <p14:creationId xmlns:p14="http://schemas.microsoft.com/office/powerpoint/2010/main" val="266473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94" y="2300"/>
            <a:ext cx="1558440" cy="369332"/>
          </a:xfrm>
          <a:prstGeom prst="rect">
            <a:avLst/>
          </a:prstGeom>
          <a:solidFill>
            <a:schemeClr val="accent2">
              <a:lumMod val="20000"/>
              <a:lumOff val="8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3.1  </a:t>
            </a:r>
            <a:r>
              <a:rPr kumimoji="0" lang="zh-CN"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招募被试</a:t>
            </a:r>
          </a:p>
        </p:txBody>
      </p:sp>
      <p:sp>
        <p:nvSpPr>
          <p:cNvPr id="4" name="椭圆 3"/>
          <p:cNvSpPr/>
          <p:nvPr/>
        </p:nvSpPr>
        <p:spPr>
          <a:xfrm>
            <a:off x="1448947" y="1879691"/>
            <a:ext cx="2352432" cy="1720868"/>
          </a:xfrm>
          <a:prstGeom prst="ellipse">
            <a:avLst/>
          </a:prstGeom>
          <a:solidFill>
            <a:srgbClr val="F3A2A1">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3858430" y="1781257"/>
            <a:ext cx="2352432" cy="1720868"/>
          </a:xfrm>
          <a:prstGeom prst="ellipse">
            <a:avLst/>
          </a:prstGeom>
          <a:solidFill>
            <a:srgbClr val="F3A2A1">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6355446" y="1771017"/>
            <a:ext cx="2352432" cy="1720868"/>
          </a:xfrm>
          <a:prstGeom prst="ellipse">
            <a:avLst/>
          </a:prstGeom>
          <a:solidFill>
            <a:srgbClr val="F3A2A1">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1355552" y="3556833"/>
            <a:ext cx="2352432" cy="1720868"/>
          </a:xfrm>
          <a:prstGeom prst="ellipse">
            <a:avLst/>
          </a:prstGeom>
          <a:solidFill>
            <a:srgbClr val="F3A2A1">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3902390" y="3556833"/>
            <a:ext cx="2352432" cy="1720868"/>
          </a:xfrm>
          <a:prstGeom prst="ellipse">
            <a:avLst/>
          </a:prstGeom>
          <a:solidFill>
            <a:srgbClr val="F3A2A1">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6449228" y="3556833"/>
            <a:ext cx="2352432" cy="1720868"/>
          </a:xfrm>
          <a:prstGeom prst="ellipse">
            <a:avLst/>
          </a:prstGeom>
          <a:solidFill>
            <a:srgbClr val="F3A2A1">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p:blipFill>
        <p:spPr>
          <a:xfrm>
            <a:off x="112905" y="429306"/>
            <a:ext cx="1015299" cy="1258875"/>
          </a:xfrm>
          <a:prstGeom prst="rect">
            <a:avLst/>
          </a:prstGeom>
        </p:spPr>
      </p:pic>
      <p:sp>
        <p:nvSpPr>
          <p:cNvPr id="12" name="椭圆 11">
            <a:hlinkClick r:id="rId4" action="ppaction://hlinksldjump"/>
          </p:cNvPr>
          <p:cNvSpPr/>
          <p:nvPr/>
        </p:nvSpPr>
        <p:spPr>
          <a:xfrm>
            <a:off x="1068798" y="581997"/>
            <a:ext cx="3511017" cy="9888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请</a:t>
            </a: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将下面的被试标志拖拽到</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正确的</a:t>
            </a: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圈里面去</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199956" y="5488066"/>
            <a:ext cx="24064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(90</a:t>
            </a: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个被试描述见下页</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t>
            </a:r>
            <a:endParaRPr kumimoji="0" lang="zh-CN"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14" name="圆角矩形 13">
            <a:hlinkClick r:id="rId5" action="ppaction://hlinksldjump"/>
          </p:cNvPr>
          <p:cNvSpPr/>
          <p:nvPr/>
        </p:nvSpPr>
        <p:spPr>
          <a:xfrm>
            <a:off x="4238512" y="6087116"/>
            <a:ext cx="1836495"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招募被试完毕</a:t>
            </a:r>
          </a:p>
        </p:txBody>
      </p:sp>
      <p:sp>
        <p:nvSpPr>
          <p:cNvPr id="15" name="圆角矩形标注 14"/>
          <p:cNvSpPr/>
          <p:nvPr/>
        </p:nvSpPr>
        <p:spPr>
          <a:xfrm>
            <a:off x="6449229" y="5342650"/>
            <a:ext cx="3538834" cy="1800612"/>
          </a:xfrm>
          <a:prstGeom prst="wedgeRoundRectCallout">
            <a:avLst>
              <a:gd name="adj1" fmla="val -60229"/>
              <a:gd name="adj2" fmla="val -264"/>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招募被试</a:t>
            </a:r>
            <a:r>
              <a:rPr kumimoji="0" lang="zh-CN" altLang="zh-CN" sz="105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算法</a:t>
            </a:r>
            <a:r>
              <a:rPr kumimoji="0" lang="zh-CN" altLang="en-US" sz="105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规则：</a:t>
            </a:r>
            <a:endParaRPr kumimoji="0" lang="en-US" altLang="zh-CN" sz="105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学生首先选择被试，每选择一名被试并拖入相应组后，项目经费减</a:t>
            </a:r>
            <a:r>
              <a:rPr kumimoji="0" lang="en-US"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21</a:t>
            </a:r>
            <a:r>
              <a:rPr kumimoji="0" lang="zh-CN"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元。但此时不进行反馈。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a:t>
            </a:r>
            <a:r>
              <a:rPr kumimoji="0" lang="zh-CN" altLang="en-US"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在学生选择完毕，按下</a:t>
            </a:r>
            <a:r>
              <a:rPr kumimoji="0" lang="zh-CN" altLang="zh-CN" sz="105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“招募被试完毕”按钮</a:t>
            </a:r>
            <a:r>
              <a:rPr kumimoji="0" lang="zh-CN"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后，进行归组检查。</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a:t>
            </a:r>
            <a:r>
              <a:rPr kumimoji="0" lang="zh-CN" altLang="en-US"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如归组有误，显示</a:t>
            </a:r>
            <a:r>
              <a:rPr kumimoji="0" lang="zh-CN" altLang="zh-CN" sz="105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“被试</a:t>
            </a:r>
            <a:r>
              <a:rPr kumimoji="0" lang="en-US" altLang="zh-CN" sz="105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t>
            </a:r>
            <a:r>
              <a:rPr kumimoji="0" lang="zh-CN" altLang="zh-CN" sz="105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不应归入</a:t>
            </a:r>
            <a:r>
              <a:rPr kumimoji="0" lang="en-US" altLang="zh-CN" sz="105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t>
            </a:r>
            <a:r>
              <a:rPr kumimoji="0" lang="zh-CN" altLang="zh-CN" sz="105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组”</a:t>
            </a:r>
            <a:r>
              <a:rPr kumimoji="0" lang="zh-CN"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，但项目经费不返还。</a:t>
            </a:r>
            <a:endParaRPr kumimoji="0" lang="en-US" altLang="zh-CN" sz="10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 name="矩形 2">
            <a:extLst>
              <a:ext uri="{FF2B5EF4-FFF2-40B4-BE49-F238E27FC236}">
                <a16:creationId xmlns:a16="http://schemas.microsoft.com/office/drawing/2014/main" id="{4822B21A-8B16-4591-85B3-D021DF68BFC1}"/>
              </a:ext>
            </a:extLst>
          </p:cNvPr>
          <p:cNvSpPr/>
          <p:nvPr/>
        </p:nvSpPr>
        <p:spPr>
          <a:xfrm>
            <a:off x="1278964" y="1771016"/>
            <a:ext cx="2446215" cy="371704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86AACDE-01F7-43F2-A6AB-71189B788E72}"/>
              </a:ext>
            </a:extLst>
          </p:cNvPr>
          <p:cNvSpPr/>
          <p:nvPr/>
        </p:nvSpPr>
        <p:spPr>
          <a:xfrm>
            <a:off x="3864096" y="1714161"/>
            <a:ext cx="2446215" cy="371704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BB8BB5C-D0FE-45C8-AED5-156E79939711}"/>
              </a:ext>
            </a:extLst>
          </p:cNvPr>
          <p:cNvSpPr txBox="1"/>
          <p:nvPr/>
        </p:nvSpPr>
        <p:spPr>
          <a:xfrm>
            <a:off x="10903974" y="2231923"/>
            <a:ext cx="8956298" cy="369332"/>
          </a:xfrm>
          <a:prstGeom prst="rect">
            <a:avLst/>
          </a:prstGeom>
          <a:noFill/>
        </p:spPr>
        <p:txBody>
          <a:bodyPr wrap="none" rtlCol="0">
            <a:spAutoFit/>
          </a:bodyPr>
          <a:lstStyle/>
          <a:p>
            <a:r>
              <a:rPr lang="zh-CN" altLang="en-US" dirty="0"/>
              <a:t>旁边一百个小孩的图片，然后六个被试框，被试框里设计图片，展示有很多小孩的样子</a:t>
            </a:r>
          </a:p>
        </p:txBody>
      </p:sp>
    </p:spTree>
    <p:extLst>
      <p:ext uri="{BB962C8B-B14F-4D97-AF65-F5344CB8AC3E}">
        <p14:creationId xmlns:p14="http://schemas.microsoft.com/office/powerpoint/2010/main" val="200187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43166" y="523128"/>
            <a:ext cx="5038725" cy="4708981"/>
          </a:xfrm>
          <a:prstGeom prst="rect">
            <a:avLst/>
          </a:prstGeom>
        </p:spPr>
        <p:txBody>
          <a:bodyPr>
            <a:spAutoFit/>
          </a:bodyPr>
          <a:lstStyle/>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634633" y="514808"/>
            <a:ext cx="5038725" cy="4708981"/>
          </a:xfrm>
          <a:prstGeom prst="rect">
            <a:avLst/>
          </a:prstGeom>
        </p:spPr>
        <p:txBody>
          <a:bodyPr>
            <a:spAutoFit/>
          </a:bodyPr>
          <a:lstStyle/>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6096000" y="513801"/>
            <a:ext cx="5035306" cy="6401753"/>
          </a:xfrm>
          <a:prstGeom prst="rect">
            <a:avLst/>
          </a:prstGeom>
        </p:spPr>
        <p:txBody>
          <a:bodyPr wrap="square">
            <a:spAutoFit/>
          </a:bodyPr>
          <a:lstStyle/>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11</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91.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4</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92.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5</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93.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女，</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94.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19</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95.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96.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97.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98.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2017</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99.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8</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ts val="1200"/>
              </a:lnSpc>
              <a:spcBef>
                <a:spcPts val="0"/>
              </a:spcBef>
              <a:spcAft>
                <a:spcPts val="0"/>
              </a:spcAft>
              <a:buClrTx/>
              <a:buSzTx/>
              <a:buFontTx/>
              <a:buNone/>
              <a:tabLst/>
              <a:defRPr/>
            </a:pP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被试</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100. </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男，</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2016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年</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3</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月</a:t>
            </a:r>
            <a:r>
              <a:rPr kumimoji="0" lang="en-US"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26</a:t>
            </a:r>
            <a:r>
              <a:rPr kumimoji="0" lang="zh-CN" altLang="zh-CN" sz="1200" b="0" i="0" u="none" strike="noStrike" kern="100" cap="none" spc="0" normalizeH="0" baseline="0" noProof="0" dirty="0">
                <a:ln>
                  <a:noFill/>
                </a:ln>
                <a:solidFill>
                  <a:srgbClr val="000000"/>
                </a:solidFill>
                <a:effectLst/>
                <a:uLnTx/>
                <a:uFillTx/>
                <a:latin typeface="Times-Roman"/>
                <a:ea typeface="宋体" panose="02010600030101010101" pitchFamily="2" charset="-122"/>
                <a:cs typeface="Times New Roman" panose="02020603050405020304" pitchFamily="18" charset="0"/>
              </a:rPr>
              <a:t>日出生</a:t>
            </a:r>
            <a:endParaRPr kumimoji="0" lang="zh-CN" altLang="zh-CN" sz="12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8094" y="2300"/>
            <a:ext cx="1558440" cy="369332"/>
          </a:xfrm>
          <a:prstGeom prst="rect">
            <a:avLst/>
          </a:prstGeom>
          <a:solidFill>
            <a:schemeClr val="accent2">
              <a:lumMod val="20000"/>
              <a:lumOff val="8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3.1  </a:t>
            </a:r>
            <a:r>
              <a:rPr kumimoji="0" lang="zh-CN"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招募被试</a:t>
            </a:r>
          </a:p>
        </p:txBody>
      </p:sp>
      <p:sp>
        <p:nvSpPr>
          <p:cNvPr id="8" name="矩形 7"/>
          <p:cNvSpPr/>
          <p:nvPr/>
        </p:nvSpPr>
        <p:spPr>
          <a:xfrm>
            <a:off x="0" y="5240429"/>
            <a:ext cx="6096000" cy="195888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算法</a:t>
            </a:r>
            <a:r>
              <a:rPr kumimoji="0" lang="zh-CN" altLang="en-US" sz="1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规则：</a:t>
            </a:r>
            <a:endParaRPr kumimoji="0" lang="en-US" altLang="zh-CN" sz="1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1-15</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，应拖入“</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个月男孩”组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16-30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，应拖入“</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个月女孩”组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31-45</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，应拖入“</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个月男孩”组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46-60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，应拖入“</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个月女孩”组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61-75</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，应拖入“</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12</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个月男孩”组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76-90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，应拖入“</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12</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个月女孩”组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91-100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，不应入任何一组</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4038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4" y="2300"/>
            <a:ext cx="1558440" cy="369332"/>
          </a:xfrm>
          <a:prstGeom prst="rect">
            <a:avLst/>
          </a:prstGeom>
          <a:solidFill>
            <a:schemeClr val="accent2">
              <a:lumMod val="20000"/>
              <a:lumOff val="8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3.2  </a:t>
            </a:r>
            <a:r>
              <a:rPr kumimoji="0" lang="zh-CN"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进行实验</a:t>
            </a: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4155"/>
          <a:stretch/>
        </p:blipFill>
        <p:spPr>
          <a:xfrm>
            <a:off x="475646" y="512413"/>
            <a:ext cx="1015299" cy="1258875"/>
          </a:xfrm>
          <a:prstGeom prst="rect">
            <a:avLst/>
          </a:prstGeom>
        </p:spPr>
      </p:pic>
      <p:sp>
        <p:nvSpPr>
          <p:cNvPr id="6" name="椭圆 5">
            <a:hlinkClick r:id="rId3" action="ppaction://hlinksldjump"/>
          </p:cNvPr>
          <p:cNvSpPr/>
          <p:nvPr/>
        </p:nvSpPr>
        <p:spPr>
          <a:xfrm>
            <a:off x="1431539" y="665104"/>
            <a:ext cx="2588011" cy="12250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现在，你已经招募了所有被试，请进行实验吧！</a:t>
            </a:r>
          </a:p>
        </p:txBody>
      </p:sp>
      <p:sp>
        <p:nvSpPr>
          <p:cNvPr id="2" name="矩形 1"/>
          <p:cNvSpPr/>
          <p:nvPr/>
        </p:nvSpPr>
        <p:spPr>
          <a:xfrm>
            <a:off x="2579077" y="2163330"/>
            <a:ext cx="1938215" cy="50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个月男孩组</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2575170" y="2823730"/>
            <a:ext cx="1938215" cy="50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2579076" y="3531021"/>
            <a:ext cx="1938215" cy="50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2575169" y="5606003"/>
            <a:ext cx="1938215" cy="50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12</a:t>
            </a: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女</a:t>
            </a: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孩组</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2575170" y="4191421"/>
            <a:ext cx="1938215" cy="50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2579076" y="4898712"/>
            <a:ext cx="1938215" cy="50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12" name="Picture 2" descr="https://timgsa.baidu.com/timg?image&amp;quality=80&amp;size=b9999_10000&amp;sec=1535629771206&amp;di=4e83b2aac03d1053097ff06eb410cdd5&amp;imgtype=0&amp;src=http%3A%2F%2Fimgsrc.baidu.com%2Fimgad%2Fpic%2Fitem%2F279759ee3d6d55fbacf24f1b66224f4a20a4ddd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7342"/>
          <a:stretch/>
        </p:blipFill>
        <p:spPr bwMode="auto">
          <a:xfrm>
            <a:off x="2046328" y="2173787"/>
            <a:ext cx="528841" cy="4556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timgsa.baidu.com/timg?image&amp;quality=80&amp;size=b9999_10000&amp;sec=1535629767654&amp;di=7c9c35f77b8f15730449b88511e2be0a&amp;imgtype=0&amp;src=http%3A%2F%2Fimgsrc.baidu.com%2Fimgad%2Fpic%2Fitem%2F8435e5dde71190ef065ca8e2c51b9d16fdfa606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389"/>
          <a:stretch/>
        </p:blipFill>
        <p:spPr bwMode="auto">
          <a:xfrm>
            <a:off x="2046328" y="5606003"/>
            <a:ext cx="531376" cy="497426"/>
          </a:xfrm>
          <a:prstGeom prst="rect">
            <a:avLst/>
          </a:prstGeom>
          <a:noFill/>
          <a:extLst>
            <a:ext uri="{909E8E84-426E-40DD-AFC4-6F175D3DCCD1}">
              <a14:hiddenFill xmlns:a14="http://schemas.microsoft.com/office/drawing/2010/main">
                <a:solidFill>
                  <a:srgbClr val="FFFFFF"/>
                </a:solidFill>
              </a14:hiddenFill>
            </a:ext>
          </a:extLst>
        </p:spPr>
      </p:pic>
      <p:sp>
        <p:nvSpPr>
          <p:cNvPr id="15" name="圆角矩形 14">
            <a:hlinkClick r:id="rId6" action="ppaction://hlinksldjump"/>
          </p:cNvPr>
          <p:cNvSpPr/>
          <p:nvPr/>
        </p:nvSpPr>
        <p:spPr>
          <a:xfrm>
            <a:off x="4741913" y="2207360"/>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进行实验</a:t>
            </a:r>
          </a:p>
        </p:txBody>
      </p:sp>
      <p:sp>
        <p:nvSpPr>
          <p:cNvPr id="17" name="圆角矩形 16">
            <a:hlinkClick r:id="rId6" action="ppaction://hlinksldjump"/>
          </p:cNvPr>
          <p:cNvSpPr/>
          <p:nvPr/>
        </p:nvSpPr>
        <p:spPr>
          <a:xfrm>
            <a:off x="4741913" y="2848968"/>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进行实验</a:t>
            </a:r>
          </a:p>
        </p:txBody>
      </p:sp>
      <p:sp>
        <p:nvSpPr>
          <p:cNvPr id="19" name="圆角矩形 18">
            <a:hlinkClick r:id="rId6" action="ppaction://hlinksldjump"/>
          </p:cNvPr>
          <p:cNvSpPr/>
          <p:nvPr/>
        </p:nvSpPr>
        <p:spPr>
          <a:xfrm>
            <a:off x="4741913" y="3535974"/>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进行实验</a:t>
            </a:r>
          </a:p>
        </p:txBody>
      </p:sp>
      <p:sp>
        <p:nvSpPr>
          <p:cNvPr id="20" name="圆角矩形 19">
            <a:hlinkClick r:id="rId6" action="ppaction://hlinksldjump"/>
          </p:cNvPr>
          <p:cNvSpPr/>
          <p:nvPr/>
        </p:nvSpPr>
        <p:spPr>
          <a:xfrm>
            <a:off x="4741913" y="4231244"/>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进行实验</a:t>
            </a:r>
          </a:p>
        </p:txBody>
      </p:sp>
      <p:sp>
        <p:nvSpPr>
          <p:cNvPr id="21" name="圆角矩形 20">
            <a:hlinkClick r:id="rId6" action="ppaction://hlinksldjump"/>
          </p:cNvPr>
          <p:cNvSpPr/>
          <p:nvPr/>
        </p:nvSpPr>
        <p:spPr>
          <a:xfrm>
            <a:off x="4741913" y="4986773"/>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进行实验</a:t>
            </a:r>
          </a:p>
        </p:txBody>
      </p:sp>
      <p:sp>
        <p:nvSpPr>
          <p:cNvPr id="22" name="圆角矩形 21">
            <a:hlinkClick r:id="rId6" action="ppaction://hlinksldjump"/>
          </p:cNvPr>
          <p:cNvSpPr/>
          <p:nvPr/>
        </p:nvSpPr>
        <p:spPr>
          <a:xfrm>
            <a:off x="4741913" y="5691305"/>
            <a:ext cx="1481070" cy="41212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进行实验</a:t>
            </a:r>
          </a:p>
        </p:txBody>
      </p:sp>
      <p:sp>
        <p:nvSpPr>
          <p:cNvPr id="23" name="圆角矩形标注 22"/>
          <p:cNvSpPr/>
          <p:nvPr/>
        </p:nvSpPr>
        <p:spPr>
          <a:xfrm>
            <a:off x="7854965" y="1297523"/>
            <a:ext cx="2743200" cy="1321961"/>
          </a:xfrm>
          <a:prstGeom prst="wedgeRoundRectCallout">
            <a:avLst>
              <a:gd name="adj1" fmla="val -71260"/>
              <a:gd name="adj2" fmla="val 34659"/>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按下后表示这个组的实验已经做完，并显示“</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t>
            </a:r>
            <a:r>
              <a:rPr kumimoji="0" lang="zh-CN"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名被试实验成功，</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t>
            </a:r>
            <a:r>
              <a:rPr kumimoji="0" lang="zh-CN"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名被试不配合实验</a:t>
            </a: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p>
        </p:txBody>
      </p:sp>
      <p:sp>
        <p:nvSpPr>
          <p:cNvPr id="24" name="圆角矩形标注 23"/>
          <p:cNvSpPr/>
          <p:nvPr/>
        </p:nvSpPr>
        <p:spPr>
          <a:xfrm>
            <a:off x="7186285" y="2965666"/>
            <a:ext cx="2942492" cy="2131079"/>
          </a:xfrm>
          <a:prstGeom prst="wedgeRoundRectCallout">
            <a:avLst>
              <a:gd name="adj1" fmla="val -50462"/>
              <a:gd name="adj2" fmla="val 24250"/>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以上算法：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个月组（包括男孩和女孩），各有</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10%</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左右不配合实验。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10</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个月组（包括男孩和女孩），各有</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8%</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左右不配合实验。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12</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个月组（包括男孩和女孩），各有</a:t>
            </a:r>
            <a:r>
              <a:rPr kumimoji="0" lang="en-US" altLang="zh-CN" sz="1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5%</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左右不配合实验。</a:t>
            </a:r>
          </a:p>
        </p:txBody>
      </p:sp>
    </p:spTree>
    <p:extLst>
      <p:ext uri="{BB962C8B-B14F-4D97-AF65-F5344CB8AC3E}">
        <p14:creationId xmlns:p14="http://schemas.microsoft.com/office/powerpoint/2010/main" val="279940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标注 3"/>
          <p:cNvSpPr/>
          <p:nvPr/>
        </p:nvSpPr>
        <p:spPr>
          <a:xfrm>
            <a:off x="5658338" y="1771288"/>
            <a:ext cx="4103078" cy="2131079"/>
          </a:xfrm>
          <a:prstGeom prst="wedgeRoundRectCallout">
            <a:avLst>
              <a:gd name="adj1" fmla="val -62271"/>
              <a:gd name="adj2" fmla="val 29018"/>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下载的</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EXCEL</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数据表</a:t>
            </a:r>
            <a:r>
              <a:rPr kumimoji="0" lang="zh-CN" altLang="en-US" sz="14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格式：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、表格结构：</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被试编号（和前面一样）</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性别（和前面一样）</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年龄组（按前面的分组，如“</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个月男孩组”中的，这项全为“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（选了</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 or B</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、表格可下载</a:t>
            </a:r>
          </a:p>
        </p:txBody>
      </p:sp>
      <p:sp>
        <p:nvSpPr>
          <p:cNvPr id="3" name="矩形 2"/>
          <p:cNvSpPr/>
          <p:nvPr/>
        </p:nvSpPr>
        <p:spPr>
          <a:xfrm>
            <a:off x="-8094" y="2300"/>
            <a:ext cx="1558440" cy="369332"/>
          </a:xfrm>
          <a:prstGeom prst="rect">
            <a:avLst/>
          </a:prstGeom>
          <a:solidFill>
            <a:schemeClr val="accent2">
              <a:lumMod val="20000"/>
              <a:lumOff val="8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3.3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分析数据</a:t>
            </a:r>
            <a:endParaRPr kumimoji="0" lang="zh-CN"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4155"/>
          <a:stretch/>
        </p:blipFill>
        <p:spPr>
          <a:xfrm>
            <a:off x="475646" y="512413"/>
            <a:ext cx="1015299" cy="1258875"/>
          </a:xfrm>
          <a:prstGeom prst="rect">
            <a:avLst/>
          </a:prstGeom>
        </p:spPr>
      </p:pic>
      <p:sp>
        <p:nvSpPr>
          <p:cNvPr id="6" name="椭圆 5">
            <a:hlinkClick r:id="rId3" action="ppaction://hlinksldjump"/>
          </p:cNvPr>
          <p:cNvSpPr/>
          <p:nvPr/>
        </p:nvSpPr>
        <p:spPr>
          <a:xfrm>
            <a:off x="1431539" y="665104"/>
            <a:ext cx="3859476" cy="85889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快来下载你的实验数据，并进行分析吧！</a:t>
            </a:r>
          </a:p>
        </p:txBody>
      </p:sp>
      <p:pic>
        <p:nvPicPr>
          <p:cNvPr id="7" name="图片 6"/>
          <p:cNvPicPr/>
          <p:nvPr/>
        </p:nvPicPr>
        <p:blipFill>
          <a:blip r:embed="rId4"/>
          <a:stretch>
            <a:fillRect/>
          </a:stretch>
        </p:blipFill>
        <p:spPr>
          <a:xfrm>
            <a:off x="830873" y="2113195"/>
            <a:ext cx="4233496" cy="1711569"/>
          </a:xfrm>
          <a:prstGeom prst="rect">
            <a:avLst/>
          </a:prstGeom>
        </p:spPr>
      </p:pic>
      <p:sp>
        <p:nvSpPr>
          <p:cNvPr id="8" name="圆角矩形标注 7"/>
          <p:cNvSpPr/>
          <p:nvPr/>
        </p:nvSpPr>
        <p:spPr>
          <a:xfrm>
            <a:off x="1135515" y="4244274"/>
            <a:ext cx="8311000" cy="2476373"/>
          </a:xfrm>
          <a:prstGeom prst="wedgeRoundRectCallout">
            <a:avLst>
              <a:gd name="adj1" fmla="val -15826"/>
              <a:gd name="adj2" fmla="val -69623"/>
              <a:gd name="adj3" fmla="val 1666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表格内容</a:t>
            </a:r>
            <a:r>
              <a:rPr kumimoji="0" lang="zh-CN" altLang="en-US" sz="14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算法：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根据</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3.1</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部分学生的选择确定哪些被试进入，只有学生选择了的被试会出现在此表格中。</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选定</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被试后</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，表格前三列均与之前完全相同。</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D</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列需随机生成。</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D</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列“选择”生成规则：</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r>
              <a:rPr kumimoji="0" lang="zh-CN" altLang="en-US"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个月”年龄组，“不配合实验”的比率为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60%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个月”年龄组，“不配合实验”的比率为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8%</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65%</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27%</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12</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个月”年龄组，“不配合实验”的比率为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5%</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30%</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，选择</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的比率为</a:t>
            </a:r>
            <a:r>
              <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65%</a:t>
            </a:r>
            <a:r>
              <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8228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1437640" cy="368300"/>
          </a:xfrm>
          <a:prstGeom prst="rect">
            <a:avLst/>
          </a:prstGeom>
          <a:solidFill>
            <a:schemeClr val="accent2">
              <a:lumMod val="20000"/>
              <a:lumOff val="80000"/>
            </a:schemeClr>
          </a:solidFill>
        </p:spPr>
        <p:txBody>
          <a:bodyPr wrap="none">
            <a:spAutoFit/>
          </a:bodyPr>
          <a:lstStyle/>
          <a:p>
            <a:r>
              <a:rPr lang="en-US" altLang="zh-CN" dirty="0"/>
              <a:t>3.3 </a:t>
            </a:r>
            <a:r>
              <a:rPr lang="zh-CN" altLang="en-US" dirty="0"/>
              <a:t>分析数据</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475646" y="512413"/>
            <a:ext cx="1015299" cy="1258875"/>
          </a:xfrm>
          <a:prstGeom prst="rect">
            <a:avLst/>
          </a:prstGeom>
        </p:spPr>
      </p:pic>
      <p:sp>
        <p:nvSpPr>
          <p:cNvPr id="29" name="椭圆 28">
            <a:hlinkClick r:id="rId4" action="ppaction://hlinksldjump"/>
          </p:cNvPr>
          <p:cNvSpPr/>
          <p:nvPr/>
        </p:nvSpPr>
        <p:spPr>
          <a:xfrm>
            <a:off x="1431290" y="664845"/>
            <a:ext cx="4478655" cy="1224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使用</a:t>
            </a:r>
            <a:r>
              <a:rPr lang="zh-CN" altLang="zh-CN" dirty="0">
                <a:solidFill>
                  <a:srgbClr val="FF0000"/>
                </a:solidFill>
              </a:rPr>
              <a:t>统计软件</a:t>
            </a:r>
            <a:r>
              <a:rPr lang="zh-CN" altLang="zh-CN" dirty="0"/>
              <a:t>进行</a:t>
            </a:r>
            <a:r>
              <a:rPr lang="zh-CN" altLang="zh-CN" dirty="0">
                <a:solidFill>
                  <a:srgbClr val="FF0000"/>
                </a:solidFill>
              </a:rPr>
              <a:t>描述性统计</a:t>
            </a:r>
            <a:r>
              <a:rPr lang="zh-CN" altLang="zh-CN" dirty="0"/>
              <a:t>后，请在表格中填入被试出现A非B错误的比率：</a:t>
            </a:r>
          </a:p>
        </p:txBody>
      </p:sp>
      <p:graphicFrame>
        <p:nvGraphicFramePr>
          <p:cNvPr id="4" name="表格 3"/>
          <p:cNvGraphicFramePr/>
          <p:nvPr/>
        </p:nvGraphicFramePr>
        <p:xfrm>
          <a:off x="342900" y="2181225"/>
          <a:ext cx="8420730" cy="914400"/>
        </p:xfrm>
        <a:graphic>
          <a:graphicData uri="http://schemas.openxmlformats.org/drawingml/2006/table">
            <a:tbl>
              <a:tblPr firstRow="1" bandRow="1">
                <a:tableStyleId>{5940675A-B579-460E-94D1-54222C63F5DA}</a:tableStyleId>
              </a:tblPr>
              <a:tblGrid>
                <a:gridCol w="842073">
                  <a:extLst>
                    <a:ext uri="{9D8B030D-6E8A-4147-A177-3AD203B41FA5}">
                      <a16:colId xmlns:a16="http://schemas.microsoft.com/office/drawing/2014/main" val="20000"/>
                    </a:ext>
                  </a:extLst>
                </a:gridCol>
                <a:gridCol w="842073">
                  <a:extLst>
                    <a:ext uri="{9D8B030D-6E8A-4147-A177-3AD203B41FA5}">
                      <a16:colId xmlns:a16="http://schemas.microsoft.com/office/drawing/2014/main" val="20001"/>
                    </a:ext>
                  </a:extLst>
                </a:gridCol>
                <a:gridCol w="842073">
                  <a:extLst>
                    <a:ext uri="{9D8B030D-6E8A-4147-A177-3AD203B41FA5}">
                      <a16:colId xmlns:a16="http://schemas.microsoft.com/office/drawing/2014/main" val="20002"/>
                    </a:ext>
                  </a:extLst>
                </a:gridCol>
                <a:gridCol w="842073">
                  <a:extLst>
                    <a:ext uri="{9D8B030D-6E8A-4147-A177-3AD203B41FA5}">
                      <a16:colId xmlns:a16="http://schemas.microsoft.com/office/drawing/2014/main" val="20003"/>
                    </a:ext>
                  </a:extLst>
                </a:gridCol>
                <a:gridCol w="842073">
                  <a:extLst>
                    <a:ext uri="{9D8B030D-6E8A-4147-A177-3AD203B41FA5}">
                      <a16:colId xmlns:a16="http://schemas.microsoft.com/office/drawing/2014/main" val="20004"/>
                    </a:ext>
                  </a:extLst>
                </a:gridCol>
                <a:gridCol w="842073">
                  <a:extLst>
                    <a:ext uri="{9D8B030D-6E8A-4147-A177-3AD203B41FA5}">
                      <a16:colId xmlns:a16="http://schemas.microsoft.com/office/drawing/2014/main" val="20005"/>
                    </a:ext>
                  </a:extLst>
                </a:gridCol>
                <a:gridCol w="842073">
                  <a:extLst>
                    <a:ext uri="{9D8B030D-6E8A-4147-A177-3AD203B41FA5}">
                      <a16:colId xmlns:a16="http://schemas.microsoft.com/office/drawing/2014/main" val="20006"/>
                    </a:ext>
                  </a:extLst>
                </a:gridCol>
                <a:gridCol w="842073">
                  <a:extLst>
                    <a:ext uri="{9D8B030D-6E8A-4147-A177-3AD203B41FA5}">
                      <a16:colId xmlns:a16="http://schemas.microsoft.com/office/drawing/2014/main" val="20007"/>
                    </a:ext>
                  </a:extLst>
                </a:gridCol>
                <a:gridCol w="842073">
                  <a:extLst>
                    <a:ext uri="{9D8B030D-6E8A-4147-A177-3AD203B41FA5}">
                      <a16:colId xmlns:a16="http://schemas.microsoft.com/office/drawing/2014/main" val="20008"/>
                    </a:ext>
                  </a:extLst>
                </a:gridCol>
                <a:gridCol w="842073">
                  <a:extLst>
                    <a:ext uri="{9D8B030D-6E8A-4147-A177-3AD203B41FA5}">
                      <a16:colId xmlns:a16="http://schemas.microsoft.com/office/drawing/2014/main" val="20009"/>
                    </a:ext>
                  </a:extLst>
                </a:gridCol>
              </a:tblGrid>
              <a:tr h="152400">
                <a:tc>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8个月</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hMerge="1">
                  <a:txBody>
                    <a:bodyPr/>
                    <a:lstStyle/>
                    <a:p>
                      <a:endParaRPr lang="zh-CN"/>
                    </a:p>
                  </a:txBody>
                  <a:tcP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10个月</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hMerge="1">
                  <a:txBody>
                    <a:bodyPr/>
                    <a:lstStyle/>
                    <a:p>
                      <a:endParaRPr lang="zh-CN"/>
                    </a:p>
                  </a:txBody>
                  <a:tcP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gridSpan="3">
                  <a:txBody>
                    <a:bodyPr/>
                    <a:lstStyle/>
                    <a:p>
                      <a:pPr indent="0" algn="ctr">
                        <a:buNone/>
                      </a:pPr>
                      <a:r>
                        <a:rPr lang="en-US" sz="1000" b="0">
                          <a:solidFill>
                            <a:srgbClr val="FFFFFF"/>
                          </a:solidFill>
                          <a:latin typeface="宋体" panose="02010600030101010101" pitchFamily="2" charset="-122"/>
                          <a:ea typeface="宋体" panose="02010600030101010101" pitchFamily="2" charset="-122"/>
                          <a:cs typeface="宋体" panose="02010600030101010101" pitchFamily="2" charset="-122"/>
                        </a:rPr>
                        <a:t>12个月</a:t>
                      </a:r>
                      <a:endParaRPr lang="en-US" altLang="en-US" sz="1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solidFill>
                  </a:tcPr>
                </a:tc>
                <a:tc hMerge="1">
                  <a:txBody>
                    <a:bodyPr/>
                    <a:lstStyle/>
                    <a:p>
                      <a:endParaRPr lang="zh-CN"/>
                    </a:p>
                  </a:txBody>
                  <a:tcP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FFFFFF"/>
                      </a:solidFill>
                      <a:prstDash val="solid"/>
                      <a:headEnd type="none" w="med" len="med"/>
                      <a:tailEnd type="none" w="med" len="med"/>
                    </a:lnB>
                  </a:tcPr>
                </a:tc>
                <a:extLst>
                  <a:ext uri="{0D108BD9-81ED-4DB2-BD59-A6C34878D82A}">
                    <a16:rowId xmlns:a16="http://schemas.microsoft.com/office/drawing/2014/main" val="10000"/>
                  </a:ext>
                </a:extLst>
              </a:tr>
              <a:tr h="0">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M</a:t>
                      </a:r>
                    </a:p>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平均值）</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SD</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（标准差）</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（被试数）</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rPr>
                        <a:t>M</a:t>
                      </a:r>
                    </a:p>
                    <a:p>
                      <a:pPr indent="0" algn="ctr">
                        <a:buNone/>
                      </a:pPr>
                      <a:r>
                        <a:rPr lang="zh-CN" alt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rPr>
                        <a:t>（平均值</a:t>
                      </a:r>
                      <a:r>
                        <a:rPr lang="en-US" altLang="zh-CN" sz="1000" b="0" dirty="0">
                          <a:solidFill>
                            <a:srgbClr val="000000"/>
                          </a:solidFill>
                          <a:latin typeface="宋体" panose="02010600030101010101" pitchFamily="2" charset="-122"/>
                          <a:ea typeface="宋体" panose="02010600030101010101" pitchFamily="2" charset="-122"/>
                          <a:cs typeface="宋体" panose="02010600030101010101" pitchFamily="2" charset="-122"/>
                        </a:rPr>
                        <a:t>)</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SD</a:t>
                      </a:r>
                    </a:p>
                    <a:p>
                      <a:pPr indent="0" algn="ctr">
                        <a:buNone/>
                      </a:pPr>
                      <a:r>
                        <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标准差</a:t>
                      </a:r>
                      <a:r>
                        <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（被试数）</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M</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（平均值）</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SD</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（标准差）</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p>
                    <a:p>
                      <a:pPr indent="0" algn="ctr">
                        <a:buNone/>
                      </a:pP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（被试数）</a:t>
                      </a: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1"/>
                  </a:ext>
                </a:extLst>
              </a:tr>
              <a:tr h="0">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男孩</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0">
                <a:tc>
                  <a:txBody>
                    <a:bodyPr/>
                    <a:lstStyle/>
                    <a:p>
                      <a:pPr indent="0" algn="ctr">
                        <a:buNone/>
                      </a:pPr>
                      <a:r>
                        <a:rPr lang="en-US" sz="1000" b="0">
                          <a:solidFill>
                            <a:srgbClr val="000000"/>
                          </a:solidFill>
                          <a:latin typeface="Times-Roman" charset="0"/>
                          <a:cs typeface="Times-Roman" charset="0"/>
                        </a:rPr>
                        <a:t>女孩</a:t>
                      </a:r>
                      <a:endParaRPr lang="en-US" altLang="en-US" sz="1000" b="0">
                        <a:solidFill>
                          <a:srgbClr val="000000"/>
                        </a:solidFill>
                        <a:latin typeface="Times-Roman" charset="0"/>
                        <a:ea typeface="Times-Roman" charset="0"/>
                        <a:cs typeface="Times-Roman" charset="0"/>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3"/>
                  </a:ext>
                </a:extLst>
              </a:tr>
              <a:tr h="0">
                <a:tc>
                  <a:txBody>
                    <a:bodyPr/>
                    <a:lstStyle/>
                    <a:p>
                      <a:pPr indent="0" algn="ctr">
                        <a:buNone/>
                      </a:pPr>
                      <a:r>
                        <a:rPr lang="en-US" sz="1000" b="0">
                          <a:solidFill>
                            <a:srgbClr val="000000"/>
                          </a:solidFill>
                          <a:latin typeface="Times-Roman" charset="0"/>
                          <a:cs typeface="Times-Roman" charset="0"/>
                        </a:rPr>
                        <a:t>总</a:t>
                      </a:r>
                      <a:endParaRPr lang="en-US" altLang="en-US" sz="1000" b="0">
                        <a:solidFill>
                          <a:srgbClr val="000000"/>
                        </a:solidFill>
                        <a:latin typeface="Times-Roman" charset="0"/>
                        <a:ea typeface="Times-Roman" charset="0"/>
                        <a:cs typeface="Times-Roman" charset="0"/>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0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5" name="圆角矩形标注 4"/>
          <p:cNvSpPr/>
          <p:nvPr/>
        </p:nvSpPr>
        <p:spPr>
          <a:xfrm>
            <a:off x="6008370" y="73660"/>
            <a:ext cx="4025900" cy="1908175"/>
          </a:xfrm>
          <a:prstGeom prst="wedgeRoundRectCallout">
            <a:avLst>
              <a:gd name="adj1" fmla="val -43768"/>
              <a:gd name="adj2" fmla="val 5994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en-US" altLang="zh-CN" sz="1400" dirty="0"/>
              <a:t>1.</a:t>
            </a:r>
            <a:r>
              <a:rPr lang="zh-CN" altLang="en-US" sz="1400" dirty="0"/>
              <a:t>在</a:t>
            </a:r>
            <a:r>
              <a:rPr lang="zh-CN" altLang="en-US" sz="1400" dirty="0">
                <a:solidFill>
                  <a:srgbClr val="FF0000"/>
                </a:solidFill>
              </a:rPr>
              <a:t>界面显示该表格</a:t>
            </a:r>
            <a:r>
              <a:rPr lang="en-US" altLang="zh-CN" sz="1400" dirty="0"/>
              <a:t>;</a:t>
            </a:r>
            <a:endParaRPr lang="zh-CN" altLang="en-US" sz="1400" dirty="0"/>
          </a:p>
          <a:p>
            <a:pPr algn="l"/>
            <a:r>
              <a:rPr lang="en-US" altLang="zh-CN" sz="1400" dirty="0"/>
              <a:t>2.</a:t>
            </a:r>
            <a:r>
              <a:rPr lang="zh-CN" altLang="en-US" sz="1400" dirty="0"/>
              <a:t>后台</a:t>
            </a:r>
            <a:r>
              <a:rPr lang="zh-CN" altLang="en-US" sz="1400" dirty="0">
                <a:solidFill>
                  <a:srgbClr val="FF0000"/>
                </a:solidFill>
              </a:rPr>
              <a:t>自动检查填的正确性</a:t>
            </a:r>
            <a:r>
              <a:rPr lang="zh-CN" altLang="en-US" sz="1400" dirty="0"/>
              <a:t>：</a:t>
            </a:r>
          </a:p>
          <a:p>
            <a:pPr algn="l"/>
            <a:r>
              <a:rPr lang="en-US" altLang="zh-CN" sz="1400" dirty="0"/>
              <a:t>1)</a:t>
            </a:r>
            <a:r>
              <a:rPr lang="en-US" altLang="zh-CN" sz="1400" dirty="0" err="1"/>
              <a:t>例如N列应该填有效被试</a:t>
            </a:r>
            <a:r>
              <a:rPr lang="en-US" altLang="zh-CN" sz="1400" dirty="0"/>
              <a:t>。</a:t>
            </a:r>
          </a:p>
          <a:p>
            <a:pPr algn="l"/>
            <a:r>
              <a:rPr lang="en-US" altLang="zh-CN" sz="1400" dirty="0"/>
              <a:t>2)</a:t>
            </a:r>
            <a:r>
              <a:rPr lang="zh-CN" altLang="en-US" sz="1400" dirty="0"/>
              <a:t>若“总”行N列任何一格小于20，显示“单元格内样本量不够，无法进行差异检验”；</a:t>
            </a:r>
          </a:p>
          <a:p>
            <a:pPr algn="l"/>
            <a:r>
              <a:rPr lang="en-US" altLang="zh-CN" sz="1400" dirty="0"/>
              <a:t>3)</a:t>
            </a:r>
            <a:r>
              <a:rPr lang="zh-CN" altLang="en-US" sz="1400" dirty="0"/>
              <a:t>若某个年龄组的“男孩”“女孩”的N差异超过1:2，显示“被试招募时没有考虑性别平衡”</a:t>
            </a:r>
            <a:r>
              <a:rPr lang="en-US" altLang="zh-CN" sz="1400" dirty="0"/>
              <a:t>;</a:t>
            </a:r>
            <a:endParaRPr lang="zh-CN" altLang="en-US" sz="1400" dirty="0"/>
          </a:p>
          <a:p>
            <a:pPr algn="l"/>
            <a:endParaRPr lang="zh-CN" altLang="en-US" sz="1400" dirty="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4155"/>
          <a:stretch>
            <a:fillRect/>
          </a:stretch>
        </p:blipFill>
        <p:spPr>
          <a:xfrm>
            <a:off x="473741" y="3213068"/>
            <a:ext cx="1015299" cy="1258875"/>
          </a:xfrm>
          <a:prstGeom prst="rect">
            <a:avLst/>
          </a:prstGeom>
        </p:spPr>
      </p:pic>
      <p:sp>
        <p:nvSpPr>
          <p:cNvPr id="8" name="椭圆 7">
            <a:hlinkClick r:id="rId4" action="ppaction://hlinksldjump"/>
          </p:cNvPr>
          <p:cNvSpPr/>
          <p:nvPr/>
        </p:nvSpPr>
        <p:spPr>
          <a:xfrm>
            <a:off x="1429385" y="3365500"/>
            <a:ext cx="4478655" cy="1224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使用统计软件进行</a:t>
            </a:r>
            <a:r>
              <a:rPr lang="zh-CN" altLang="zh-CN" dirty="0">
                <a:solidFill>
                  <a:srgbClr val="FF0000"/>
                </a:solidFill>
              </a:rPr>
              <a:t>差异检验</a:t>
            </a:r>
            <a:r>
              <a:rPr lang="zh-CN" altLang="zh-CN" dirty="0"/>
              <a:t>后，请填写与年龄差异有关的分析结果：</a:t>
            </a:r>
          </a:p>
        </p:txBody>
      </p:sp>
      <p:sp>
        <p:nvSpPr>
          <p:cNvPr id="19" name="圆角矩形 18"/>
          <p:cNvSpPr/>
          <p:nvPr/>
        </p:nvSpPr>
        <p:spPr>
          <a:xfrm>
            <a:off x="1524000" y="4653915"/>
            <a:ext cx="6057900" cy="2061210"/>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Wingdings" panose="05000000000000000000" pitchFamily="2" charset="2"/>
              <a:buNone/>
            </a:pPr>
            <a:r>
              <a:rPr lang="zh-CN" dirty="0">
                <a:solidFill>
                  <a:srgbClr val="000000"/>
                </a:solidFill>
                <a:latin typeface="Times-Roman" charset="0"/>
                <a:ea typeface="宋体" panose="02010600030101010101" pitchFamily="2" charset="-122"/>
                <a:sym typeface="+mn-ea"/>
              </a:rPr>
              <a:t>实验表明，不同年龄组之间的差异</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a:t>
            </a:r>
            <a:r>
              <a:rPr lang="en-US" i="1" dirty="0">
                <a:solidFill>
                  <a:srgbClr val="000000"/>
                </a:solidFill>
                <a:latin typeface="Times-Roman" charset="0"/>
                <a:ea typeface="宋体" panose="02010600030101010101" pitchFamily="2" charset="-122"/>
                <a:cs typeface="Times New Roman" panose="02020603050405020304" pitchFamily="18" charset="0"/>
                <a:sym typeface="+mn-ea"/>
              </a:rPr>
              <a:t>F</a:t>
            </a:r>
            <a:r>
              <a:rPr lang="en-US" dirty="0">
                <a:solidFill>
                  <a:srgbClr val="000000"/>
                </a:solidFill>
                <a:latin typeface="Times-Roman" charset="0"/>
                <a:ea typeface="宋体" panose="02010600030101010101" pitchFamily="2" charset="-122"/>
                <a:cs typeface="Times New Roman" panose="02020603050405020304" pitchFamily="18" charset="0"/>
                <a:sym typeface="+mn-ea"/>
              </a:rPr>
              <a:t>(</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i="1" dirty="0">
                <a:solidFill>
                  <a:srgbClr val="000000"/>
                </a:solidFill>
                <a:latin typeface="Times-Roman" charset="0"/>
                <a:ea typeface="宋体" panose="02010600030101010101" pitchFamily="2" charset="-122"/>
                <a:cs typeface="Times New Roman" panose="02020603050405020304" pitchFamily="18" charset="0"/>
                <a:sym typeface="+mn-ea"/>
              </a:rPr>
              <a:t>p</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partial </a:t>
            </a:r>
            <a:r>
              <a:rPr lang="zh-CN" dirty="0">
                <a:solidFill>
                  <a:srgbClr val="000000"/>
                </a:solidFill>
                <a:latin typeface="Times-Roman" charset="0"/>
                <a:ea typeface="宋体" panose="02010600030101010101" pitchFamily="2" charset="-122"/>
                <a:sym typeface="+mn-ea"/>
              </a:rPr>
              <a:t>（</a:t>
            </a:r>
            <a:r>
              <a:rPr lang="zh-CN" dirty="0">
                <a:solidFill>
                  <a:srgbClr val="FF0000"/>
                </a:solidFill>
                <a:latin typeface="Times-Roman" charset="0"/>
                <a:ea typeface="宋体" panose="02010600030101010101" pitchFamily="2" charset="-122"/>
                <a:sym typeface="+mn-ea"/>
              </a:rPr>
              <a:t>我在新电脑上实在找不到那个符号了，麻烦魏聪加一下，谢谢</a:t>
            </a:r>
            <a:r>
              <a:rPr lang="zh-CN" dirty="0">
                <a:solidFill>
                  <a:srgbClr val="000000"/>
                </a:solidFill>
                <a:latin typeface="Times-Roman" charset="0"/>
                <a:ea typeface="宋体" panose="02010600030101010101" pitchFamily="2" charset="-122"/>
                <a:sym typeface="+mn-ea"/>
              </a:rPr>
              <a:t>）</a:t>
            </a:r>
            <a:r>
              <a:rPr lang="en-US" dirty="0">
                <a:solidFill>
                  <a:srgbClr val="000000"/>
                </a:solidFill>
                <a:latin typeface="Times-Roman" charset="0"/>
                <a:ea typeface="宋体" panose="02010600030101010101" pitchFamily="2" charset="-122"/>
                <a:cs typeface="Times New Roman" panose="02020603050405020304" pitchFamily="18" charset="0"/>
                <a:sym typeface="+mn-ea"/>
              </a:rPr>
              <a:t>= </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a:t>
            </a:r>
            <a:r>
              <a:rPr lang="zh-CN" dirty="0">
                <a:solidFill>
                  <a:srgbClr val="000000"/>
                </a:solidFill>
                <a:ea typeface="宋体" panose="02010600030101010101" pitchFamily="2" charset="-122"/>
                <a:sym typeface="+mn-ea"/>
              </a:rPr>
              <a:t>多重比较结果表明</a:t>
            </a:r>
            <a:r>
              <a:rPr lang="zh-CN" dirty="0">
                <a:solidFill>
                  <a:srgbClr val="000000"/>
                </a:solidFill>
                <a:latin typeface="Times-Roman" charset="0"/>
                <a:ea typeface="宋体" panose="02010600030101010101" pitchFamily="2" charset="-122"/>
                <a:sym typeface="+mn-ea"/>
              </a:rPr>
              <a:t>，</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岁组的</a:t>
            </a:r>
            <a:r>
              <a:rPr lang="en-US" dirty="0">
                <a:solidFill>
                  <a:srgbClr val="000000"/>
                </a:solidFill>
                <a:latin typeface="Times-Roman" charset="0"/>
                <a:ea typeface="宋体" panose="02010600030101010101" pitchFamily="2" charset="-122"/>
                <a:cs typeface="Times New Roman" panose="02020603050405020304" pitchFamily="18" charset="0"/>
                <a:sym typeface="+mn-ea"/>
              </a:rPr>
              <a:t>A</a:t>
            </a:r>
            <a:r>
              <a:rPr lang="zh-CN" dirty="0">
                <a:solidFill>
                  <a:srgbClr val="000000"/>
                </a:solidFill>
                <a:latin typeface="Times-Roman" charset="0"/>
                <a:ea typeface="宋体" panose="02010600030101010101" pitchFamily="2" charset="-122"/>
                <a:sym typeface="+mn-ea"/>
              </a:rPr>
              <a:t>非</a:t>
            </a:r>
            <a:r>
              <a:rPr lang="en-US" dirty="0">
                <a:solidFill>
                  <a:srgbClr val="000000"/>
                </a:solidFill>
                <a:latin typeface="Times-Roman" charset="0"/>
                <a:ea typeface="宋体" panose="02010600030101010101" pitchFamily="2" charset="-122"/>
                <a:sym typeface="+mn-ea"/>
              </a:rPr>
              <a:t>B</a:t>
            </a:r>
            <a:r>
              <a:rPr lang="zh-CN" dirty="0">
                <a:solidFill>
                  <a:srgbClr val="000000"/>
                </a:solidFill>
                <a:latin typeface="Times-Roman" charset="0"/>
                <a:ea typeface="宋体" panose="02010600030101010101" pitchFamily="2" charset="-122"/>
                <a:sym typeface="+mn-ea"/>
              </a:rPr>
              <a:t>错误显著少于</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ea typeface="宋体" panose="02010600030101010101" pitchFamily="2" charset="-122"/>
                <a:sym typeface="+mn-ea"/>
              </a:rPr>
              <a:t>组和</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组，</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岁组和</a:t>
            </a:r>
            <a:r>
              <a:rPr lang="en-US" u="sng" dirty="0">
                <a:solidFill>
                  <a:srgbClr val="000000"/>
                </a:solidFill>
                <a:latin typeface="Times-Roman" charset="0"/>
                <a:ea typeface="宋体" panose="02010600030101010101" pitchFamily="2" charset="-122"/>
                <a:cs typeface="Times New Roman" panose="02020603050405020304" pitchFamily="18" charset="0"/>
                <a:sym typeface="+mn-ea"/>
              </a:rPr>
              <a:t>    </a:t>
            </a:r>
            <a:r>
              <a:rPr lang="zh-CN" dirty="0">
                <a:solidFill>
                  <a:srgbClr val="000000"/>
                </a:solidFill>
                <a:latin typeface="Times-Roman" charset="0"/>
                <a:ea typeface="宋体" panose="02010600030101010101" pitchFamily="2" charset="-122"/>
                <a:sym typeface="+mn-ea"/>
              </a:rPr>
              <a:t>岁组之间没有显著差异。</a:t>
            </a:r>
            <a:endParaRPr lang="zh-CN" altLang="zh-CN" dirty="0"/>
          </a:p>
        </p:txBody>
      </p:sp>
      <p:sp>
        <p:nvSpPr>
          <p:cNvPr id="9" name="圆角矩形标注 8"/>
          <p:cNvSpPr/>
          <p:nvPr/>
        </p:nvSpPr>
        <p:spPr>
          <a:xfrm>
            <a:off x="7581900" y="3427730"/>
            <a:ext cx="2352040" cy="1908175"/>
          </a:xfrm>
          <a:prstGeom prst="wedgeRoundRectCallout">
            <a:avLst>
              <a:gd name="adj1" fmla="val -43768"/>
              <a:gd name="adj2" fmla="val 5994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r>
              <a:rPr lang="zh-CN" altLang="en-US" sz="1400"/>
              <a:t>在</a:t>
            </a:r>
            <a:r>
              <a:rPr lang="zh-CN" altLang="en-US" sz="1400">
                <a:solidFill>
                  <a:srgbClr val="FF0000"/>
                </a:solidFill>
              </a:rPr>
              <a:t>界面</a:t>
            </a:r>
            <a:r>
              <a:rPr lang="zh-CN" altLang="en-US" sz="1400"/>
              <a:t>显示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094" y="2300"/>
            <a:ext cx="1489075" cy="368300"/>
          </a:xfrm>
          <a:prstGeom prst="rect">
            <a:avLst/>
          </a:prstGeom>
          <a:solidFill>
            <a:schemeClr val="accent2">
              <a:lumMod val="20000"/>
              <a:lumOff val="80000"/>
            </a:schemeClr>
          </a:solidFill>
        </p:spPr>
        <p:txBody>
          <a:bodyPr wrap="none">
            <a:spAutoFit/>
          </a:bodyPr>
          <a:lstStyle/>
          <a:p>
            <a:pPr algn="l"/>
            <a:r>
              <a:rPr dirty="0"/>
              <a:t>3.4  得出结论</a:t>
            </a: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b="4155"/>
          <a:stretch>
            <a:fillRect/>
          </a:stretch>
        </p:blipFill>
        <p:spPr>
          <a:xfrm>
            <a:off x="728376" y="704183"/>
            <a:ext cx="1015299" cy="1258875"/>
          </a:xfrm>
          <a:prstGeom prst="rect">
            <a:avLst/>
          </a:prstGeom>
        </p:spPr>
      </p:pic>
      <p:sp>
        <p:nvSpPr>
          <p:cNvPr id="8" name="椭圆 7">
            <a:hlinkClick r:id="rId3" action="ppaction://hlinksldjump"/>
          </p:cNvPr>
          <p:cNvSpPr/>
          <p:nvPr/>
        </p:nvSpPr>
        <p:spPr>
          <a:xfrm>
            <a:off x="1684020" y="856615"/>
            <a:ext cx="4478655" cy="1224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实验做完啦！请根据数据分析结果填写结论：</a:t>
            </a:r>
          </a:p>
        </p:txBody>
      </p:sp>
      <p:sp>
        <p:nvSpPr>
          <p:cNvPr id="19" name="圆角矩形 18"/>
          <p:cNvSpPr/>
          <p:nvPr/>
        </p:nvSpPr>
        <p:spPr>
          <a:xfrm>
            <a:off x="1743710" y="2781935"/>
            <a:ext cx="6057900" cy="2061210"/>
          </a:xfrm>
          <a:prstGeom prst="roundRect">
            <a:avLst/>
          </a:prstGeom>
          <a:solidFill>
            <a:srgbClr val="5B9BD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Wingdings" panose="05000000000000000000" pitchFamily="2" charset="2"/>
              <a:buNone/>
            </a:pPr>
            <a:r>
              <a:rPr lang="zh-CN" altLang="zh-CN" dirty="0"/>
              <a:t>实验结论：</a:t>
            </a:r>
          </a:p>
          <a:p>
            <a:pPr indent="0">
              <a:buFont typeface="Wingdings" panose="05000000000000000000" pitchFamily="2" charset="2"/>
              <a:buNone/>
            </a:pPr>
            <a:r>
              <a:rPr lang="en-US" altLang="zh-CN" dirty="0"/>
              <a:t>________________________________________________</a:t>
            </a:r>
          </a:p>
          <a:p>
            <a:pPr indent="0">
              <a:buFont typeface="Wingdings" panose="05000000000000000000" pitchFamily="2" charset="2"/>
              <a:buNone/>
            </a:pPr>
            <a:endParaRPr lang="en-US" altLang="zh-CN" dirty="0"/>
          </a:p>
          <a:p>
            <a:pPr indent="0">
              <a:buFont typeface="Wingdings" panose="05000000000000000000" pitchFamily="2" charset="2"/>
              <a:buNone/>
            </a:pPr>
            <a:r>
              <a:rPr lang="en-US" altLang="zh-CN" dirty="0"/>
              <a:t>________________________________________________</a:t>
            </a: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TotalTime>
  <Words>5051</Words>
  <Application>Microsoft Office PowerPoint</Application>
  <PresentationFormat>自定义</PresentationFormat>
  <Paragraphs>543</Paragraphs>
  <Slides>21</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Times-Roman</vt:lpstr>
      <vt:lpstr>宋体</vt:lpstr>
      <vt:lpstr>Arial</vt:lpstr>
      <vt:lpstr>Calibri</vt:lpstr>
      <vt:lpstr>Calibri Light</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1424A</dc:creator>
  <cp:lastModifiedBy>王 浩语</cp:lastModifiedBy>
  <cp:revision>185</cp:revision>
  <dcterms:created xsi:type="dcterms:W3CDTF">2018-08-30T08:02:00Z</dcterms:created>
  <dcterms:modified xsi:type="dcterms:W3CDTF">2018-09-07T09:48:56Z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