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2"/>
  </p:handoutMasterIdLst>
  <p:sldIdLst>
    <p:sldId id="256" r:id="rId3"/>
    <p:sldId id="387" r:id="rId5"/>
    <p:sldId id="329" r:id="rId6"/>
    <p:sldId id="410" r:id="rId7"/>
    <p:sldId id="461" r:id="rId8"/>
    <p:sldId id="442" r:id="rId9"/>
    <p:sldId id="443" r:id="rId10"/>
    <p:sldId id="478" r:id="rId11"/>
    <p:sldId id="446" r:id="rId12"/>
    <p:sldId id="479" r:id="rId13"/>
    <p:sldId id="447" r:id="rId14"/>
    <p:sldId id="448" r:id="rId15"/>
    <p:sldId id="412" r:id="rId16"/>
    <p:sldId id="480" r:id="rId17"/>
    <p:sldId id="481" r:id="rId18"/>
    <p:sldId id="460" r:id="rId19"/>
    <p:sldId id="438" r:id="rId20"/>
    <p:sldId id="355" r:id="rId21"/>
    <p:sldId id="363" r:id="rId22"/>
    <p:sldId id="376" r:id="rId23"/>
    <p:sldId id="482" r:id="rId24"/>
    <p:sldId id="483" r:id="rId25"/>
    <p:sldId id="348" r:id="rId26"/>
    <p:sldId id="402" r:id="rId27"/>
    <p:sldId id="484" r:id="rId28"/>
    <p:sldId id="485" r:id="rId29"/>
    <p:sldId id="475" r:id="rId30"/>
    <p:sldId id="489" r:id="rId31"/>
    <p:sldId id="490" r:id="rId32"/>
    <p:sldId id="491" r:id="rId33"/>
    <p:sldId id="492" r:id="rId34"/>
    <p:sldId id="493" r:id="rId35"/>
    <p:sldId id="494" r:id="rId36"/>
    <p:sldId id="495" r:id="rId37"/>
    <p:sldId id="486" r:id="rId38"/>
    <p:sldId id="487" r:id="rId39"/>
    <p:sldId id="488" r:id="rId40"/>
    <p:sldId id="385" r:id="rId4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5FD"/>
    <a:srgbClr val="E2F5FE"/>
    <a:srgbClr val="EBF9EC"/>
    <a:srgbClr val="FBFFFE"/>
    <a:srgbClr val="852C09"/>
    <a:srgbClr val="FCF1DC"/>
    <a:srgbClr val="FFCC99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89" autoAdjust="0"/>
    <p:restoredTop sz="81559" autoAdjust="0"/>
  </p:normalViewPr>
  <p:slideViewPr>
    <p:cSldViewPr>
      <p:cViewPr varScale="1">
        <p:scale>
          <a:sx n="67" d="100"/>
          <a:sy n="67" d="100"/>
        </p:scale>
        <p:origin x="-1026" y="-108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7FDA20-5FEB-40B0-9085-08FCE71926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A2E6AC9-8376-43BB-ABC9-EE6E59C57037}">
      <dgm:prSet phldrT="[文本]"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zh-CN" altLang="en-US" sz="2400" b="1" dirty="0" smtClean="0"/>
            <a:t>      根据页面结构布局整体页面</a:t>
          </a:r>
          <a:endParaRPr lang="zh-CN" altLang="en-US" sz="2400" b="1" dirty="0"/>
        </a:p>
      </dgm:t>
    </dgm:pt>
    <dgm:pt modelId="{61EB136B-22C3-4EC3-B21D-C6354F671EC5}" cxnId="{C757B789-E4B2-4BD1-8CE1-257CE501563E}" type="sibTrans">
      <dgm:prSet/>
      <dgm:spPr/>
      <dgm:t>
        <a:bodyPr/>
        <a:lstStyle/>
        <a:p>
          <a:endParaRPr lang="zh-CN" altLang="en-US" b="1"/>
        </a:p>
      </dgm:t>
    </dgm:pt>
    <dgm:pt modelId="{FDDB8B70-BFB8-41A6-9AB3-6E26F073E03C}" cxnId="{C757B789-E4B2-4BD1-8CE1-257CE501563E}" type="parTrans">
      <dgm:prSet/>
      <dgm:spPr/>
      <dgm:t>
        <a:bodyPr/>
        <a:lstStyle/>
        <a:p>
          <a:endParaRPr lang="zh-CN" altLang="en-US" b="1"/>
        </a:p>
      </dgm:t>
    </dgm:pt>
    <dgm:pt modelId="{5E3D27E7-5169-496E-98D0-82569438029E}" type="pres">
      <dgm:prSet presAssocID="{A27FDA20-5FEB-40B0-9085-08FCE7192649}" presName="Name0" presStyleCnt="0">
        <dgm:presLayoutVars>
          <dgm:dir/>
          <dgm:resizeHandles val="exact"/>
        </dgm:presLayoutVars>
      </dgm:prSet>
      <dgm:spPr/>
    </dgm:pt>
    <dgm:pt modelId="{09B5AA69-B89D-42A7-83BE-C70679FA2039}" type="pres">
      <dgm:prSet presAssocID="{1A2E6AC9-8376-43BB-ABC9-EE6E59C57037}" presName="parTxOnly" presStyleLbl="node1" presStyleIdx="0" presStyleCnt="1" custScaleX="100098" custLinFactY="-51666" custLinFactNeighborX="-279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757B789-E4B2-4BD1-8CE1-257CE501563E}" srcId="{A27FDA20-5FEB-40B0-9085-08FCE7192649}" destId="{1A2E6AC9-8376-43BB-ABC9-EE6E59C57037}" srcOrd="0" destOrd="0" parTransId="{FDDB8B70-BFB8-41A6-9AB3-6E26F073E03C}" sibTransId="{61EB136B-22C3-4EC3-B21D-C6354F671EC5}"/>
    <dgm:cxn modelId="{124D9362-E0BC-4D69-84B1-05D0BCBBE05D}" type="presOf" srcId="{A27FDA20-5FEB-40B0-9085-08FCE7192649}" destId="{5E3D27E7-5169-496E-98D0-82569438029E}" srcOrd="0" destOrd="0" presId="urn:microsoft.com/office/officeart/2005/8/layout/hChevron3"/>
    <dgm:cxn modelId="{040149D4-C576-4EF4-B3DB-8D88043C426A}" type="presOf" srcId="{1A2E6AC9-8376-43BB-ABC9-EE6E59C57037}" destId="{09B5AA69-B89D-42A7-83BE-C70679FA2039}" srcOrd="0" destOrd="0" presId="urn:microsoft.com/office/officeart/2005/8/layout/hChevron3"/>
    <dgm:cxn modelId="{6A2817E7-A1A8-44BE-ACD1-279D934D6B0A}" type="presParOf" srcId="{5E3D27E7-5169-496E-98D0-82569438029E}" destId="{09B5AA69-B89D-42A7-83BE-C70679FA203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7FDA20-5FEB-40B0-9085-08FCE71926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A2E6AC9-8376-43BB-ABC9-EE6E59C57037}">
      <dgm:prSet phldrT="[文本]"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zh-CN" altLang="en-US" sz="2400" b="1" dirty="0" smtClean="0"/>
            <a:t>      合理地在单元格中嵌套表格</a:t>
          </a:r>
          <a:endParaRPr lang="zh-CN" altLang="en-US" sz="2400" b="1" dirty="0"/>
        </a:p>
      </dgm:t>
    </dgm:pt>
    <dgm:pt modelId="{61EB136B-22C3-4EC3-B21D-C6354F671EC5}" cxnId="{C757B789-E4B2-4BD1-8CE1-257CE501563E}" type="sibTrans">
      <dgm:prSet/>
      <dgm:spPr/>
      <dgm:t>
        <a:bodyPr/>
        <a:lstStyle/>
        <a:p>
          <a:endParaRPr lang="zh-CN" altLang="en-US" b="1"/>
        </a:p>
      </dgm:t>
    </dgm:pt>
    <dgm:pt modelId="{FDDB8B70-BFB8-41A6-9AB3-6E26F073E03C}" cxnId="{C757B789-E4B2-4BD1-8CE1-257CE501563E}" type="parTrans">
      <dgm:prSet/>
      <dgm:spPr/>
      <dgm:t>
        <a:bodyPr/>
        <a:lstStyle/>
        <a:p>
          <a:endParaRPr lang="zh-CN" altLang="en-US" b="1"/>
        </a:p>
      </dgm:t>
    </dgm:pt>
    <dgm:pt modelId="{5E3D27E7-5169-496E-98D0-82569438029E}" type="pres">
      <dgm:prSet presAssocID="{A27FDA20-5FEB-40B0-9085-08FCE7192649}" presName="Name0" presStyleCnt="0">
        <dgm:presLayoutVars>
          <dgm:dir/>
          <dgm:resizeHandles val="exact"/>
        </dgm:presLayoutVars>
      </dgm:prSet>
      <dgm:spPr/>
    </dgm:pt>
    <dgm:pt modelId="{09B5AA69-B89D-42A7-83BE-C70679FA2039}" type="pres">
      <dgm:prSet presAssocID="{1A2E6AC9-8376-43BB-ABC9-EE6E59C57037}" presName="parTxOnly" presStyleLbl="node1" presStyleIdx="0" presStyleCnt="1" custScaleX="100098" custLinFactY="25000" custLinFactNeighborX="340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8D90A91-C846-4749-B040-89D85D21B68D}" type="presOf" srcId="{1A2E6AC9-8376-43BB-ABC9-EE6E59C57037}" destId="{09B5AA69-B89D-42A7-83BE-C70679FA2039}" srcOrd="0" destOrd="0" presId="urn:microsoft.com/office/officeart/2005/8/layout/hChevron3"/>
    <dgm:cxn modelId="{C757B789-E4B2-4BD1-8CE1-257CE501563E}" srcId="{A27FDA20-5FEB-40B0-9085-08FCE7192649}" destId="{1A2E6AC9-8376-43BB-ABC9-EE6E59C57037}" srcOrd="0" destOrd="0" parTransId="{FDDB8B70-BFB8-41A6-9AB3-6E26F073E03C}" sibTransId="{61EB136B-22C3-4EC3-B21D-C6354F671EC5}"/>
    <dgm:cxn modelId="{D7103F2B-493F-4634-9C9E-6EA9EBE32222}" type="presOf" srcId="{A27FDA20-5FEB-40B0-9085-08FCE7192649}" destId="{5E3D27E7-5169-496E-98D0-82569438029E}" srcOrd="0" destOrd="0" presId="urn:microsoft.com/office/officeart/2005/8/layout/hChevron3"/>
    <dgm:cxn modelId="{B01169AE-BE9E-4642-80FD-D8C2B9D1734E}" type="presParOf" srcId="{5E3D27E7-5169-496E-98D0-82569438029E}" destId="{09B5AA69-B89D-42A7-83BE-C70679FA203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7FDA20-5FEB-40B0-9085-08FCE71926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A2E6AC9-8376-43BB-ABC9-EE6E59C57037}">
      <dgm:prSet phldrT="[文本]"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zh-CN" altLang="en-US" sz="2400" b="1" dirty="0" smtClean="0"/>
            <a:t>      设置单元格的跨行或跨列</a:t>
          </a:r>
          <a:endParaRPr lang="zh-CN" altLang="en-US" sz="2400" b="1" dirty="0"/>
        </a:p>
      </dgm:t>
    </dgm:pt>
    <dgm:pt modelId="{61EB136B-22C3-4EC3-B21D-C6354F671EC5}" cxnId="{C757B789-E4B2-4BD1-8CE1-257CE501563E}" type="sibTrans">
      <dgm:prSet/>
      <dgm:spPr/>
      <dgm:t>
        <a:bodyPr/>
        <a:lstStyle/>
        <a:p>
          <a:endParaRPr lang="zh-CN" altLang="en-US" b="1"/>
        </a:p>
      </dgm:t>
    </dgm:pt>
    <dgm:pt modelId="{FDDB8B70-BFB8-41A6-9AB3-6E26F073E03C}" cxnId="{C757B789-E4B2-4BD1-8CE1-257CE501563E}" type="parTrans">
      <dgm:prSet/>
      <dgm:spPr/>
      <dgm:t>
        <a:bodyPr/>
        <a:lstStyle/>
        <a:p>
          <a:endParaRPr lang="zh-CN" altLang="en-US" b="1"/>
        </a:p>
      </dgm:t>
    </dgm:pt>
    <dgm:pt modelId="{5E3D27E7-5169-496E-98D0-82569438029E}" type="pres">
      <dgm:prSet presAssocID="{A27FDA20-5FEB-40B0-9085-08FCE7192649}" presName="Name0" presStyleCnt="0">
        <dgm:presLayoutVars>
          <dgm:dir/>
          <dgm:resizeHandles val="exact"/>
        </dgm:presLayoutVars>
      </dgm:prSet>
      <dgm:spPr/>
    </dgm:pt>
    <dgm:pt modelId="{09B5AA69-B89D-42A7-83BE-C70679FA2039}" type="pres">
      <dgm:prSet presAssocID="{1A2E6AC9-8376-43BB-ABC9-EE6E59C57037}" presName="parTxOnly" presStyleLbl="node1" presStyleIdx="0" presStyleCnt="1" custScaleX="100098" custLinFactY="25000" custLinFactNeighborX="340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0057CF0-8408-4EA9-8204-1CF3F0ABDD5A}" type="presOf" srcId="{1A2E6AC9-8376-43BB-ABC9-EE6E59C57037}" destId="{09B5AA69-B89D-42A7-83BE-C70679FA2039}" srcOrd="0" destOrd="0" presId="urn:microsoft.com/office/officeart/2005/8/layout/hChevron3"/>
    <dgm:cxn modelId="{C4405FAC-019D-42FB-924A-50B0D383E6B5}" type="presOf" srcId="{A27FDA20-5FEB-40B0-9085-08FCE7192649}" destId="{5E3D27E7-5169-496E-98D0-82569438029E}" srcOrd="0" destOrd="0" presId="urn:microsoft.com/office/officeart/2005/8/layout/hChevron3"/>
    <dgm:cxn modelId="{C757B789-E4B2-4BD1-8CE1-257CE501563E}" srcId="{A27FDA20-5FEB-40B0-9085-08FCE7192649}" destId="{1A2E6AC9-8376-43BB-ABC9-EE6E59C57037}" srcOrd="0" destOrd="0" parTransId="{FDDB8B70-BFB8-41A6-9AB3-6E26F073E03C}" sibTransId="{61EB136B-22C3-4EC3-B21D-C6354F671EC5}"/>
    <dgm:cxn modelId="{77B07C5A-603A-40E7-8E3A-9E28E416F226}" type="presParOf" srcId="{5E3D27E7-5169-496E-98D0-82569438029E}" destId="{09B5AA69-B89D-42A7-83BE-C70679FA203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7FDA20-5FEB-40B0-9085-08FCE719264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A2E6AC9-8376-43BB-ABC9-EE6E59C57037}">
      <dgm:prSet phldrT="[文本]"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zh-CN" altLang="en-US" sz="2400" b="1" dirty="0" smtClean="0"/>
            <a:t>      设置单元格的水平对齐方式</a:t>
          </a:r>
          <a:endParaRPr lang="zh-CN" altLang="en-US" sz="2400" b="1" dirty="0"/>
        </a:p>
      </dgm:t>
    </dgm:pt>
    <dgm:pt modelId="{61EB136B-22C3-4EC3-B21D-C6354F671EC5}" cxnId="{C757B789-E4B2-4BD1-8CE1-257CE501563E}" type="sibTrans">
      <dgm:prSet/>
      <dgm:spPr/>
      <dgm:t>
        <a:bodyPr/>
        <a:lstStyle/>
        <a:p>
          <a:endParaRPr lang="zh-CN" altLang="en-US" b="1"/>
        </a:p>
      </dgm:t>
    </dgm:pt>
    <dgm:pt modelId="{FDDB8B70-BFB8-41A6-9AB3-6E26F073E03C}" cxnId="{C757B789-E4B2-4BD1-8CE1-257CE501563E}" type="parTrans">
      <dgm:prSet/>
      <dgm:spPr/>
      <dgm:t>
        <a:bodyPr/>
        <a:lstStyle/>
        <a:p>
          <a:endParaRPr lang="zh-CN" altLang="en-US" b="1"/>
        </a:p>
      </dgm:t>
    </dgm:pt>
    <dgm:pt modelId="{5E3D27E7-5169-496E-98D0-82569438029E}" type="pres">
      <dgm:prSet presAssocID="{A27FDA20-5FEB-40B0-9085-08FCE7192649}" presName="Name0" presStyleCnt="0">
        <dgm:presLayoutVars>
          <dgm:dir/>
          <dgm:resizeHandles val="exact"/>
        </dgm:presLayoutVars>
      </dgm:prSet>
      <dgm:spPr/>
    </dgm:pt>
    <dgm:pt modelId="{09B5AA69-B89D-42A7-83BE-C70679FA2039}" type="pres">
      <dgm:prSet presAssocID="{1A2E6AC9-8376-43BB-ABC9-EE6E59C57037}" presName="parTxOnly" presStyleLbl="node1" presStyleIdx="0" presStyleCnt="1" custScaleX="100098" custLinFactY="25000" custLinFactNeighborX="340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A10DB69-30ED-4778-842C-CD620A6FE233}" type="presOf" srcId="{1A2E6AC9-8376-43BB-ABC9-EE6E59C57037}" destId="{09B5AA69-B89D-42A7-83BE-C70679FA2039}" srcOrd="0" destOrd="0" presId="urn:microsoft.com/office/officeart/2005/8/layout/hChevron3"/>
    <dgm:cxn modelId="{C757B789-E4B2-4BD1-8CE1-257CE501563E}" srcId="{A27FDA20-5FEB-40B0-9085-08FCE7192649}" destId="{1A2E6AC9-8376-43BB-ABC9-EE6E59C57037}" srcOrd="0" destOrd="0" parTransId="{FDDB8B70-BFB8-41A6-9AB3-6E26F073E03C}" sibTransId="{61EB136B-22C3-4EC3-B21D-C6354F671EC5}"/>
    <dgm:cxn modelId="{2DCE8BA6-DAB1-4E5B-BAFB-A40F919D2797}" type="presOf" srcId="{A27FDA20-5FEB-40B0-9085-08FCE7192649}" destId="{5E3D27E7-5169-496E-98D0-82569438029E}" srcOrd="0" destOrd="0" presId="urn:microsoft.com/office/officeart/2005/8/layout/hChevron3"/>
    <dgm:cxn modelId="{5D7360CA-F7B1-4E5F-838F-049F34EC9AD7}" type="presParOf" srcId="{5E3D27E7-5169-496E-98D0-82569438029E}" destId="{09B5AA69-B89D-42A7-83BE-C70679FA203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143536" cy="571504"/>
        <a:chOff x="0" y="0"/>
        <a:chExt cx="5143536" cy="571504"/>
      </a:xfrm>
    </dsp:grpSpPr>
    <dsp:sp modelId="{09B5AA69-B89D-42A7-83BE-C70679FA2039}">
      <dsp:nvSpPr>
        <dsp:cNvPr id="3" name="五边形 2"/>
        <dsp:cNvSpPr/>
      </dsp:nvSpPr>
      <dsp:spPr bwMode="white">
        <a:xfrm>
          <a:off x="0" y="0"/>
          <a:ext cx="5143536" cy="571504"/>
        </a:xfrm>
        <a:prstGeom prst="homePlate">
          <a:avLst/>
        </a:prstGeom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8016" tIns="64008" rIns="32004" bIns="64008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dirty="0" smtClean="0"/>
            <a:t>      根据页面结构布局整体页面</a:t>
          </a:r>
          <a:endParaRPr lang="zh-CN" altLang="en-US" sz="2400" b="1" dirty="0"/>
        </a:p>
      </dsp:txBody>
      <dsp:txXfrm>
        <a:off x="0" y="0"/>
        <a:ext cx="5143536" cy="5715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143536" cy="571504"/>
        <a:chOff x="0" y="0"/>
        <a:chExt cx="5143536" cy="571504"/>
      </a:xfrm>
    </dsp:grpSpPr>
    <dsp:sp modelId="{09B5AA69-B89D-42A7-83BE-C70679FA2039}">
      <dsp:nvSpPr>
        <dsp:cNvPr id="3" name="五边形 2"/>
        <dsp:cNvSpPr/>
      </dsp:nvSpPr>
      <dsp:spPr bwMode="white">
        <a:xfrm>
          <a:off x="0" y="0"/>
          <a:ext cx="5143536" cy="571504"/>
        </a:xfrm>
        <a:prstGeom prst="homePlate">
          <a:avLst/>
        </a:prstGeom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8016" tIns="64008" rIns="32004" bIns="64008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dirty="0" smtClean="0"/>
            <a:t>      合理地在单元格中嵌套表格</a:t>
          </a:r>
          <a:endParaRPr lang="zh-CN" altLang="en-US" sz="2400" b="1" dirty="0"/>
        </a:p>
      </dsp:txBody>
      <dsp:txXfrm>
        <a:off x="0" y="0"/>
        <a:ext cx="5143536" cy="5715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143536" cy="571504"/>
        <a:chOff x="0" y="0"/>
        <a:chExt cx="5143536" cy="571504"/>
      </a:xfrm>
    </dsp:grpSpPr>
    <dsp:sp modelId="{09B5AA69-B89D-42A7-83BE-C70679FA2039}">
      <dsp:nvSpPr>
        <dsp:cNvPr id="3" name="五边形 2"/>
        <dsp:cNvSpPr/>
      </dsp:nvSpPr>
      <dsp:spPr bwMode="white">
        <a:xfrm>
          <a:off x="0" y="0"/>
          <a:ext cx="5143536" cy="571504"/>
        </a:xfrm>
        <a:prstGeom prst="homePlate">
          <a:avLst/>
        </a:prstGeom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8016" tIns="64008" rIns="32004" bIns="64008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dirty="0" smtClean="0"/>
            <a:t>      设置单元格的跨行或跨列</a:t>
          </a:r>
          <a:endParaRPr lang="zh-CN" altLang="en-US" sz="2400" b="1" dirty="0"/>
        </a:p>
      </dsp:txBody>
      <dsp:txXfrm>
        <a:off x="0" y="0"/>
        <a:ext cx="5143536" cy="5715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143536" cy="571504"/>
        <a:chOff x="0" y="0"/>
        <a:chExt cx="5143536" cy="571504"/>
      </a:xfrm>
    </dsp:grpSpPr>
    <dsp:sp modelId="{09B5AA69-B89D-42A7-83BE-C70679FA2039}">
      <dsp:nvSpPr>
        <dsp:cNvPr id="3" name="五边形 2"/>
        <dsp:cNvSpPr/>
      </dsp:nvSpPr>
      <dsp:spPr bwMode="white">
        <a:xfrm>
          <a:off x="0" y="0"/>
          <a:ext cx="5143536" cy="571504"/>
        </a:xfrm>
        <a:prstGeom prst="homePlate">
          <a:avLst/>
        </a:prstGeom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8016" tIns="64008" rIns="32004" bIns="64008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dirty="0" smtClean="0"/>
            <a:t>      设置单元格的水平对齐方式</a:t>
          </a:r>
          <a:endParaRPr lang="zh-CN" altLang="en-US" sz="2400" b="1" dirty="0"/>
        </a:p>
      </dsp:txBody>
      <dsp:txXfrm>
        <a:off x="0" y="0"/>
        <a:ext cx="5143536" cy="571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、说明与无序列表一样，也可以使用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改变有序列表的项目符号，也是简单介绍，并且说明在实际网页制作中通常使用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来设置项目符号，在后面章节讲解，这种方法大家了解即可。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、然后演示示例，边演示边讲解如何创建有序列表，在浏览器中查看演示效果图，主要是看不同取值项目符号的改变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、首先详细讲解定义列表的标签含义，如何创建定义列表，让学员看定义列表显示的效果图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、与无序列表、有序列表对比讲解，说明异同点，定义列表也可以嵌套列表、包含图片、文本、其他标签等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、然后演示示例定义列表，从创建定义列表开始，然后在浏览器中让学员看页面效果图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、最后说明在以后的网页制作中经常会用到定义列表，特别是图文混排的情况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、对比讲解，主要介绍各自的标签含义，应用特点和应用场合，项目符号简单带过即可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、强调列表之间可以互相嵌套，进行页面的局部布局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、首先讲解需求，然后提示学员使用无序列表和列表嵌套来实现，列表前的项目符号使用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属性来实现，也可以根据列表嵌套关系显示不同的列表项目符号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、让学员自己操作，教员巡回指导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、首先讲解需求，然后提示学员使用有序列表和列表嵌套来实现，题目列表前的项目符号使用默认值，试题选项列表项目符号使用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属性设置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、让学员自己操作，教员巡回指导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、首先讲解需求，然后提示学员使用定义列表来实现，图片放在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标签中，价格和文字说明放在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标签中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、打开页面让学员看到完整的页面效果图，并且把素材中的完整页面效果图提供的学员，让学员根据效果图制作，页面顶部直接使用图片代替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、让学员自己操作，教员巡回指导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2CD08B-D38A-46D8-B8F0-B146865F4D6D}" type="slidenum">
              <a:rPr lang="zh-CN" altLang="en-US"/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、简单介绍使用表格的原因，说明表格常用于结构一致的数据，例如学员成绩表、购物网站上购物车中的列表信息等，然后拍出图片讲解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、然后讲解表格的基本结构，对照缩小的图说明表格的行、列和单元格</a:t>
            </a:r>
            <a:endParaRPr lang="en-US" altLang="zh-CN" dirty="0" smtClean="0"/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EBFBE4-A425-44C5-B009-C4B4E27CBA05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、讲解表格标签，创建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表格标签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&lt;table&gt;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……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&lt;/table&gt;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；行标签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&lt;tr&gt;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……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&lt;/tr&gt;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，可以有多行；单元格标签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&lt;td&gt;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……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&lt;/td&gt;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，可以有多个单元格。</a:t>
            </a:r>
            <a:endParaRPr lang="en-US" altLang="zh-CN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、介绍表格的属性，例如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width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border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，说明这些属性在后面使用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设置表格样式时会讲到，并且制作网页时通常使用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设置表格样式</a:t>
            </a:r>
            <a:endParaRPr lang="en-US" altLang="zh-CN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、边演示边讲解创建表格的步骤：第一步是创建表格标签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&lt;table&gt;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……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&lt;/table&gt;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；第二步是在表格标签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&lt;table&gt;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……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&lt;/table&gt;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里创建行标签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&lt;tr&gt;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……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&lt;/tr&gt;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，可以有多行；第三步是在行标签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&lt;tr&gt;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……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&lt;/tr&gt;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里创建单元格标签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&lt;td&gt;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……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&lt;/td&gt;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，可以有多个单元格。</a:t>
            </a:r>
            <a:endParaRPr lang="en-US" altLang="zh-CN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、演示时也要演示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width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border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的作用，并且说明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width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对于单元格也是适用的</a:t>
            </a:r>
            <a:endParaRPr lang="zh-CN" altLang="en-US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、表格的对齐方式常用的居中对齐，因此</a:t>
            </a:r>
            <a:r>
              <a:rPr lang="zh-CN" altLang="en-US" baseline="0" dirty="0" smtClean="0"/>
              <a:t>主要介绍居中对齐的代码即可，并且告诉学员在实际网页制作中设置对齐方式通常使用</a:t>
            </a:r>
            <a:r>
              <a:rPr lang="en-US" altLang="zh-CN" baseline="0" dirty="0" smtClean="0"/>
              <a:t>CSS</a:t>
            </a:r>
            <a:r>
              <a:rPr lang="zh-CN" altLang="en-US" baseline="0" dirty="0" smtClean="0"/>
              <a:t>设置，这里了解、会用即可</a:t>
            </a:r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、单元格的对齐方式在实际网页制作中用到的比较多，并且告诉学员在实际网页制作中设置对齐方式通常使用</a:t>
            </a:r>
            <a:r>
              <a:rPr lang="en-US" altLang="zh-CN" baseline="0" dirty="0" smtClean="0"/>
              <a:t>CSS</a:t>
            </a:r>
            <a:r>
              <a:rPr lang="zh-CN" altLang="en-US" baseline="0" dirty="0" smtClean="0"/>
              <a:t>设置，这里主要讲解水平对齐方式，演示一个小例子，让学员看到水平对齐方式效果即可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回顾：上次课的教学内容和学员已学过的相关技术内容</a:t>
            </a:r>
            <a:endParaRPr lang="en-US" altLang="zh-CN" dirty="0" smtClean="0"/>
          </a:p>
          <a:p>
            <a:r>
              <a:rPr lang="zh-CN" altLang="en-US" dirty="0" smtClean="0"/>
              <a:t>作业点评：点评作业的提交情况和共性问题，目的是给学员作业反馈以促进学员完成作业的积极性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colspan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属性的用法</a:t>
            </a:r>
            <a:endParaRPr lang="en-US" altLang="zh-CN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、演示示例，演示如何创建跨列，及跨列的页面效果展示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rowspan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属性的用法</a:t>
            </a:r>
            <a:endParaRPr lang="en-US" altLang="zh-CN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、演示示例，演示如何创建跨行，及跨行的页面效果展示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、简单说明在同一个表格中可以根据需要同时设置跨行和跨列</a:t>
            </a:r>
            <a:endParaRPr lang="en-US" altLang="zh-CN" sz="12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、演示示例，演示如何在同一个表格中创建跨行和跨列，及展示页面效果，并说明表格设置跨行和跨列后，并不影响表格原始的单元格的宽度和高度，同一列的单元格宽度一致，同一行的单元格高度一致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教学指导：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演示页面效果，介绍页面结构，根据效果让学员制作网页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学员制作网页，教员巡回指导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、打开页面演示完整的页面效果图，说明页面中底部和上面“正在热议”部分文字背景不用学员实现，如果有兴趣可以课后查看资料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、把素材中的完整页面效果图提供的学员，让学员根据效果图制作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、让学员自己操作，教员巡回指导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、在讲解为什么使用框架时，介绍框架的使用场合，根据图介绍使用框架的优点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4E1F16-5A1C-4E06-812C-31A2E125EE4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、详细讲解语法，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&lt;frameset&gt;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描述窗口的分割，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&lt;frame&gt;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定义放置在每个框架中的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页面，以及各个参数的含义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、介绍使用框架分割窗口的几种方法：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纵向、横向以及横纵向同时分割的实现方法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演示示例，边演示边再次讲解各个参数的含义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以提问的方式检查预习情况，学员能够</a:t>
            </a:r>
            <a:r>
              <a:rPr lang="zh-CN" altLang="en-US" baseline="0" dirty="0" smtClean="0"/>
              <a:t>说出来就可以了，不需要编写代码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演示示例，边演示边再次讲解各个参数的含义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、演示示例，边演示边再次讲解各个参数的含义，说明在实际开发中如果使用</a:t>
            </a:r>
            <a:r>
              <a:rPr lang="en-US" altLang="zh-CN" dirty="0" smtClean="0"/>
              <a:t>&lt;frameset&gt;</a:t>
            </a:r>
            <a:r>
              <a:rPr lang="zh-CN" altLang="en-US" dirty="0" smtClean="0"/>
              <a:t>，通常会同时使用横向分割和纵向分割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、在横向和纵向分割同时使用时，讲解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框架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&lt;frame&gt;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的常用属性，例如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scrolling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（是否显示滚动条）、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noresize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（是否允许调整框架窗口大小）、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name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（框架标识名），并且着重说明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name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，它的作用主要是实现窗口间的关联。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、演示时主要讲解如何创建一个链接，此链接在框架窗口中打开，讲解框架中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的作用和创建超链接时，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属性的值设置为框架窗口名称。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、介绍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的值，上一章已讲解了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的值为</a:t>
            </a:r>
            <a:r>
              <a:rPr lang="en-US" altLang="zh-CN" dirty="0" smtClean="0"/>
              <a:t>_blank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_self</a:t>
            </a:r>
            <a:r>
              <a:rPr lang="zh-CN" altLang="en-US" dirty="0" smtClean="0"/>
              <a:t>，再介绍两个值</a:t>
            </a:r>
            <a:r>
              <a:rPr lang="pt-BR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_parent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lang="pt-BR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_top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，说明在以后的章节中会经常用到这些值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、与</a:t>
            </a:r>
            <a:r>
              <a:rPr lang="en-US" dirty="0" smtClean="0"/>
              <a:t>&lt;frameset&gt;</a:t>
            </a:r>
            <a:r>
              <a:rPr lang="zh-CN" altLang="en-US" dirty="0" smtClean="0"/>
              <a:t>框架对比讲解参数，然后演示示例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、演示示例时，边演示边讲解说明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、演示示例，主要讲解如何创建在内联框架中打开页面的超链接，并且进行演示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、演示讲解时对比</a:t>
            </a:r>
            <a:r>
              <a:rPr lang="en-US" dirty="0" smtClean="0"/>
              <a:t>&lt;frameset&gt;</a:t>
            </a:r>
            <a:r>
              <a:rPr lang="zh-CN" altLang="en-US" dirty="0" smtClean="0"/>
              <a:t>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、打开页面演示效果，单击章节名称在页面下方显示对应的章节内容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、把素材提供的学员，让学员根据演示效果制作网页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、让学员自己操作，教员巡回指导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、打开登录页面和注册演示效果，讲解需求，学员只需要修改</a:t>
            </a:r>
            <a:r>
              <a:rPr lang="en-US" altLang="zh-CN" dirty="0" smtClean="0"/>
              <a:t>login.htm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register.htm</a:t>
            </a:r>
            <a:r>
              <a:rPr lang="zh-CN" altLang="en-US" dirty="0" smtClean="0"/>
              <a:t>两个页面中关于内联框架中的代码即可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、把素材提供的学员，让学员根据演示效果修改页面代码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、让学员自己操作，教员巡回指导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、着重总结无序列表、定义列表的标签组成、应用场合，如何创建无序列表和定义列表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、如何设置表格的跨行和跨列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由于本章需要学员上机操作的练习较多，所以教员要打开这些页面让学员看到实际的页面效果，告诉学员学习完本章后就可以独立制作这样的页面，增加学员学习的自信心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、强调无序列表和定义列表在网页制作中应用非常广泛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可以重用页面内容，在制作网页时可以减少工作量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、简单说明什么是列表就可以了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、重点说明网页中常用的几种列表形式，讲解列表分类时对照图说明各种列表在网页上展示的样式，并且说明定义列表常用于图文混排的局部布局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、首先讲解如何创建无序列表，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表示的含义，强调标签均为成对出现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、说明列表项中可以包含图片、文本，还可以嵌套列表、其他标签等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、然后演示示例，边演示边讲解如何创建无序列表，在浏览器中查看演示效果图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、简单介绍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可改变无序列表的项目符号即可，并且说明在实际网页制作中通常使用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来设置项目符号，在后面章节讲解，这种方法大家了解即可。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、然后演示示例，边演示边讲解如何创建无序列表，在浏览器中查看演示效果图，主要是看不同取值项目符号的改变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、首先讲解如何创建有序列表，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ol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表示的含义，强调标签均为成对出现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、说明有序列表默认以数字序号显示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、说明有序列表与无序列表一样，也可以嵌套列表、可以包含图片、文本、其他标签等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、然后演示示例，边演示边讲解如何创建有序列表，在浏览器中查看演示效果图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F7375-6634-4311-8ECD-C6F40EB237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010170"/>
          </a:xfrm>
        </p:spPr>
        <p:txBody>
          <a:bodyPr/>
          <a:lstStyle>
            <a:lvl1pPr>
              <a:buSzPct val="80000"/>
              <a:buFontTx/>
              <a:buBlip>
                <a:blip r:embed="rId2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3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4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76350"/>
            <a:ext cx="7931150" cy="5248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80963"/>
            <a:ext cx="8229600" cy="900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2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3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Blip>
          <a:blip r:embed="rId14"/>
        </a:buBlip>
        <a:defRPr sz="2000" b="1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3" Type="http://schemas.openxmlformats.org/officeDocument/2006/relationships/notesSlide" Target="../notesSlides/notesSlide24.xml"/><Relationship Id="rId22" Type="http://schemas.openxmlformats.org/officeDocument/2006/relationships/slideLayout" Target="../slideLayouts/slideLayout2.xml"/><Relationship Id="rId21" Type="http://schemas.microsoft.com/office/2007/relationships/diagramDrawing" Target="../diagrams/drawing4.xml"/><Relationship Id="rId20" Type="http://schemas.openxmlformats.org/officeDocument/2006/relationships/diagramColors" Target="../diagrams/colors4.xml"/><Relationship Id="rId2" Type="http://schemas.openxmlformats.org/officeDocument/2006/relationships/diagramLayout" Target="../diagrams/layout1.xml"/><Relationship Id="rId19" Type="http://schemas.openxmlformats.org/officeDocument/2006/relationships/diagramQuickStyle" Target="../diagrams/quickStyle4.xml"/><Relationship Id="rId18" Type="http://schemas.openxmlformats.org/officeDocument/2006/relationships/diagramLayout" Target="../diagrams/layout4.xml"/><Relationship Id="rId17" Type="http://schemas.openxmlformats.org/officeDocument/2006/relationships/diagramData" Target="../diagrams/data4.xml"/><Relationship Id="rId16" Type="http://schemas.microsoft.com/office/2007/relationships/diagramDrawing" Target="../diagrams/drawing3.xml"/><Relationship Id="rId15" Type="http://schemas.openxmlformats.org/officeDocument/2006/relationships/diagramColors" Target="../diagrams/colors3.xml"/><Relationship Id="rId14" Type="http://schemas.openxmlformats.org/officeDocument/2006/relationships/diagramQuickStyle" Target="../diagrams/quickStyle3.xml"/><Relationship Id="rId13" Type="http://schemas.openxmlformats.org/officeDocument/2006/relationships/diagramLayout" Target="../diagrams/layout3.xml"/><Relationship Id="rId12" Type="http://schemas.openxmlformats.org/officeDocument/2006/relationships/diagramData" Target="../diagrams/data3.xml"/><Relationship Id="rId11" Type="http://schemas.openxmlformats.org/officeDocument/2006/relationships/image" Target="../media/image19.png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1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7158" y="3492507"/>
            <a:ext cx="4214842" cy="86518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列表、表格与框架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5784" y="2643182"/>
            <a:ext cx="2000250" cy="50006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第二章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列表的应用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5-4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" name="内容占位符 2"/>
          <p:cNvSpPr>
            <a:spLocks noGrp="1"/>
          </p:cNvSpPr>
          <p:nvPr>
            <p:ph idx="1"/>
          </p:nvPr>
        </p:nvSpPr>
        <p:spPr>
          <a:xfrm>
            <a:off x="681328" y="1327135"/>
            <a:ext cx="6573857" cy="13573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有序列表的类型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type</a:t>
            </a:r>
            <a:r>
              <a:rPr lang="zh-CN" altLang="en-US" dirty="0" smtClean="0"/>
              <a:t>取值</a:t>
            </a:r>
            <a:endParaRPr lang="en-US" altLang="zh-CN" dirty="0" smtClean="0"/>
          </a:p>
        </p:txBody>
      </p:sp>
      <p:grpSp>
        <p:nvGrpSpPr>
          <p:cNvPr id="2" name="组合 25"/>
          <p:cNvGrpSpPr/>
          <p:nvPr/>
        </p:nvGrpSpPr>
        <p:grpSpPr bwMode="auto">
          <a:xfrm>
            <a:off x="2643188" y="5997575"/>
            <a:ext cx="4071952" cy="431800"/>
            <a:chOff x="4071935" y="5500702"/>
            <a:chExt cx="4071981" cy="431800"/>
          </a:xfrm>
          <a:solidFill>
            <a:srgbClr val="0070C0"/>
          </a:solidFill>
        </p:grpSpPr>
        <p:sp>
          <p:nvSpPr>
            <p:cNvPr id="53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071981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54" name="Picture 8" descr="说话气泡new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55" name="TextBox 1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3102153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4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：有序列表的类型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6" name="Group 29"/>
          <p:cNvGraphicFramePr>
            <a:graphicFrameLocks noGrp="1"/>
          </p:cNvGraphicFramePr>
          <p:nvPr/>
        </p:nvGraphicFramePr>
        <p:xfrm>
          <a:off x="1285852" y="2857496"/>
          <a:ext cx="6786610" cy="2428892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500198"/>
                <a:gridCol w="5286412"/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取值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说明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algn="just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1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使用数字作为项目符号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50">
                <a:tc>
                  <a:txBody>
                    <a:bodyPr/>
                    <a:lstStyle/>
                    <a:p>
                      <a:pPr algn="just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+mn-lt"/>
                          <a:ea typeface="+mn-ea"/>
                          <a:cs typeface="Times New Roman" panose="02020603050405020304"/>
                        </a:rPr>
                        <a:t>A/a</a:t>
                      </a:r>
                      <a:endParaRPr lang="zh-CN" sz="1800" b="1" kern="10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使用大写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/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小写字母作为项目符号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634">
                <a:tc>
                  <a:txBody>
                    <a:bodyPr/>
                    <a:lstStyle/>
                    <a:p>
                      <a:pPr algn="just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+mn-lt"/>
                          <a:ea typeface="+mn-ea"/>
                          <a:cs typeface="Times New Roman" panose="02020603050405020304"/>
                        </a:rPr>
                        <a:t>I/i</a:t>
                      </a:r>
                      <a:endParaRPr lang="zh-CN" sz="1800" b="1" kern="10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使用大写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/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小写罗马数字作为项目符号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列表的应用</a:t>
            </a:r>
            <a:r>
              <a:rPr lang="en-US" altLang="zh-CN" dirty="0" smtClean="0"/>
              <a:t>5-5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723889"/>
          </a:xfrm>
        </p:spPr>
        <p:txBody>
          <a:bodyPr/>
          <a:lstStyle/>
          <a:p>
            <a:r>
              <a:rPr lang="zh-CN" altLang="en-US" dirty="0" smtClean="0"/>
              <a:t>定义列表</a:t>
            </a:r>
            <a:endParaRPr lang="zh-CN" altLang="en-US" dirty="0" smtClean="0"/>
          </a:p>
        </p:txBody>
      </p:sp>
      <p:grpSp>
        <p:nvGrpSpPr>
          <p:cNvPr id="13" name="组合 9"/>
          <p:cNvGrpSpPr/>
          <p:nvPr/>
        </p:nvGrpSpPr>
        <p:grpSpPr bwMode="auto">
          <a:xfrm>
            <a:off x="2428875" y="6143625"/>
            <a:ext cx="3500447" cy="431800"/>
            <a:chOff x="1643063" y="6143625"/>
            <a:chExt cx="3500446" cy="431800"/>
          </a:xfrm>
          <a:solidFill>
            <a:srgbClr val="0070C0"/>
          </a:solidFill>
        </p:grpSpPr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3500446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5" name="TextBox 13"/>
            <p:cNvSpPr txBox="1">
              <a:spLocks noChangeArrowheads="1"/>
            </p:cNvSpPr>
            <p:nvPr/>
          </p:nvSpPr>
          <p:spPr bwMode="auto">
            <a:xfrm>
              <a:off x="2428875" y="6143644"/>
              <a:ext cx="2404825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：定义列表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857375" y="6143644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1142976" y="2071678"/>
            <a:ext cx="4071966" cy="257176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&lt;dl&gt;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dt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所属学院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dt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计算机应用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dt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所属专业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dt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计算机软件工程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&lt;/dl&gt;</a:t>
            </a:r>
            <a:endParaRPr lang="it-IT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it-IT" altLang="zh-CN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cxnSp>
        <p:nvCxnSpPr>
          <p:cNvPr id="25" name="直接箭头连接符 24"/>
          <p:cNvCxnSpPr>
            <a:stCxn id="26" idx="1"/>
          </p:cNvCxnSpPr>
          <p:nvPr/>
        </p:nvCxnSpPr>
        <p:spPr bwMode="auto">
          <a:xfrm rot="10800000" flipV="1">
            <a:off x="1643042" y="1990238"/>
            <a:ext cx="928694" cy="36719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2571736" y="1785926"/>
            <a:ext cx="160982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声明定义列表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28" name="直接箭头连接符 27"/>
          <p:cNvCxnSpPr>
            <a:stCxn id="29" idx="1"/>
          </p:cNvCxnSpPr>
          <p:nvPr/>
        </p:nvCxnSpPr>
        <p:spPr bwMode="auto">
          <a:xfrm rot="10800000" flipV="1">
            <a:off x="3428992" y="2561742"/>
            <a:ext cx="571504" cy="15287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4000496" y="2357430"/>
            <a:ext cx="1385920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声明列表项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33" name="直接箭头连接符 32"/>
          <p:cNvCxnSpPr>
            <a:stCxn id="34" idx="1"/>
          </p:cNvCxnSpPr>
          <p:nvPr/>
        </p:nvCxnSpPr>
        <p:spPr bwMode="auto">
          <a:xfrm rot="10800000">
            <a:off x="1928794" y="4071948"/>
            <a:ext cx="500066" cy="56149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AutoShape 5"/>
          <p:cNvSpPr>
            <a:spLocks noChangeArrowheads="1"/>
          </p:cNvSpPr>
          <p:nvPr/>
        </p:nvSpPr>
        <p:spPr bwMode="auto">
          <a:xfrm>
            <a:off x="2428860" y="4429132"/>
            <a:ext cx="2071702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定义列表项内容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pic>
        <p:nvPicPr>
          <p:cNvPr id="36" name="图片 35" descr="2－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46" y="2000240"/>
            <a:ext cx="3175000" cy="2755900"/>
          </a:xfrm>
          <a:prstGeom prst="rect">
            <a:avLst/>
          </a:prstGeom>
        </p:spPr>
      </p:pic>
      <p:cxnSp>
        <p:nvCxnSpPr>
          <p:cNvPr id="37" name="直接箭头连接符 36"/>
          <p:cNvCxnSpPr>
            <a:stCxn id="24" idx="3"/>
            <a:endCxn id="36" idx="1"/>
          </p:cNvCxnSpPr>
          <p:nvPr/>
        </p:nvCxnSpPr>
        <p:spPr bwMode="auto">
          <a:xfrm>
            <a:off x="5214942" y="3357562"/>
            <a:ext cx="571504" cy="20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灯片编号占位符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735013" y="28575"/>
            <a:ext cx="8229600" cy="90011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小结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010150"/>
          </a:xfrm>
        </p:spPr>
        <p:txBody>
          <a:bodyPr/>
          <a:lstStyle/>
          <a:p>
            <a:r>
              <a:rPr lang="zh-CN" altLang="en-US" dirty="0" smtClean="0"/>
              <a:t>列表对比</a:t>
            </a:r>
            <a:endParaRPr lang="zh-CN" altLang="en-US" dirty="0" smtClean="0"/>
          </a:p>
        </p:txBody>
      </p:sp>
      <p:graphicFrame>
        <p:nvGraphicFramePr>
          <p:cNvPr id="8" name="Group 29"/>
          <p:cNvGraphicFramePr>
            <a:graphicFrameLocks noGrp="1"/>
          </p:cNvGraphicFramePr>
          <p:nvPr/>
        </p:nvGraphicFramePr>
        <p:xfrm>
          <a:off x="357159" y="1857364"/>
          <a:ext cx="8072494" cy="4399018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214445"/>
                <a:gridCol w="2643206"/>
                <a:gridCol w="4214843"/>
              </a:tblGrid>
              <a:tr h="571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类型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说明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项目符号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9471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无序列表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以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&lt;</a:t>
                      </a:r>
                      <a:r>
                        <a:rPr lang="en-US" sz="1800" b="1" kern="100" dirty="0" err="1">
                          <a:latin typeface="+mn-lt"/>
                          <a:ea typeface="+mn-ea"/>
                          <a:cs typeface="Times New Roman" panose="02020603050405020304"/>
                        </a:rPr>
                        <a:t>ul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&gt;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标签来实现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以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&lt;</a:t>
                      </a:r>
                      <a:r>
                        <a:rPr lang="en-US" sz="1800" b="1" kern="100" dirty="0" err="1">
                          <a:latin typeface="+mn-lt"/>
                          <a:ea typeface="+mn-ea"/>
                          <a:cs typeface="Times New Roman" panose="02020603050405020304"/>
                        </a:rPr>
                        <a:t>li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&gt;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标签表示列表项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通过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type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属性设置项目符号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latin typeface="+mn-lt"/>
                          <a:ea typeface="+mn-ea"/>
                          <a:cs typeface="Times New Roman" panose="02020603050405020304"/>
                        </a:rPr>
                        <a:t>disc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（默认）、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square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和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circle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60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有序列表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以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&lt;</a:t>
                      </a:r>
                      <a:r>
                        <a:rPr lang="en-US" sz="1800" b="1" kern="100" dirty="0" err="1">
                          <a:latin typeface="+mn-lt"/>
                          <a:ea typeface="+mn-ea"/>
                          <a:cs typeface="Times New Roman" panose="02020603050405020304"/>
                        </a:rPr>
                        <a:t>ol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&gt;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标签来实现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以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&lt;</a:t>
                      </a:r>
                      <a:r>
                        <a:rPr lang="en-US" sz="1800" b="1" kern="100" dirty="0" err="1">
                          <a:latin typeface="+mn-lt"/>
                          <a:ea typeface="+mn-ea"/>
                          <a:cs typeface="Times New Roman" panose="02020603050405020304"/>
                        </a:rPr>
                        <a:t>li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&gt;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标签表示列表项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通过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type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属性设置项目顺序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latin typeface="+mn-lt"/>
                          <a:ea typeface="+mn-ea"/>
                          <a:cs typeface="Times New Roman" panose="02020603050405020304"/>
                        </a:rPr>
                        <a:t>1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(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数字，默认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)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、</a:t>
                      </a:r>
                      <a:r>
                        <a:rPr lang="en-US" sz="1800" b="1" kern="100" spc="25" dirty="0">
                          <a:latin typeface="+mn-lt"/>
                          <a:ea typeface="+mn-ea"/>
                          <a:cs typeface="Times New Roman" panose="02020603050405020304"/>
                        </a:rPr>
                        <a:t>A</a:t>
                      </a:r>
                      <a:r>
                        <a:rPr lang="zh-CN" sz="1800" b="1" kern="100" spc="25" dirty="0">
                          <a:latin typeface="+mn-lt"/>
                          <a:ea typeface="+mn-ea"/>
                          <a:cs typeface="Times New Roman" panose="02020603050405020304"/>
                        </a:rPr>
                        <a:t>（大写字母）、</a:t>
                      </a:r>
                      <a:r>
                        <a:rPr lang="en-US" sz="1800" b="1" kern="100" spc="25" dirty="0">
                          <a:latin typeface="+mn-lt"/>
                          <a:ea typeface="+mn-ea"/>
                          <a:cs typeface="Times New Roman" panose="02020603050405020304"/>
                        </a:rPr>
                        <a:t>a</a:t>
                      </a:r>
                      <a:r>
                        <a:rPr lang="zh-CN" sz="1800" b="1" kern="100" spc="25" dirty="0">
                          <a:latin typeface="+mn-lt"/>
                          <a:ea typeface="+mn-ea"/>
                          <a:cs typeface="Times New Roman" panose="02020603050405020304"/>
                        </a:rPr>
                        <a:t>（小写字母）、</a:t>
                      </a:r>
                      <a:r>
                        <a:rPr lang="en-US" sz="1800" b="1" kern="100" spc="25" dirty="0">
                          <a:latin typeface="+mn-lt"/>
                          <a:ea typeface="+mn-ea"/>
                          <a:cs typeface="Times New Roman" panose="02020603050405020304"/>
                        </a:rPr>
                        <a:t>I</a:t>
                      </a:r>
                      <a:r>
                        <a:rPr lang="zh-CN" sz="1800" b="1" kern="100" spc="25" dirty="0">
                          <a:latin typeface="+mn-lt"/>
                          <a:ea typeface="+mn-ea"/>
                          <a:cs typeface="Times New Roman" panose="02020603050405020304"/>
                        </a:rPr>
                        <a:t>（大写罗马数字）和</a:t>
                      </a:r>
                      <a:r>
                        <a:rPr lang="en-US" sz="1800" b="1" kern="100" spc="25" dirty="0" err="1">
                          <a:latin typeface="+mn-lt"/>
                          <a:ea typeface="+mn-ea"/>
                          <a:cs typeface="Times New Roman" panose="02020603050405020304"/>
                        </a:rPr>
                        <a:t>i</a:t>
                      </a:r>
                      <a:r>
                        <a:rPr lang="zh-CN" sz="1800" b="1" kern="100" spc="25" dirty="0">
                          <a:latin typeface="+mn-lt"/>
                          <a:ea typeface="+mn-ea"/>
                          <a:cs typeface="Times New Roman" panose="02020603050405020304"/>
                        </a:rPr>
                        <a:t>（小写罗马数字）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定义类表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以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&lt;dl&gt;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标签是实现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以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&lt;</a:t>
                      </a:r>
                      <a:r>
                        <a:rPr lang="en-US" sz="1800" b="1" kern="100" dirty="0" err="1">
                          <a:latin typeface="+mn-lt"/>
                          <a:ea typeface="+mn-ea"/>
                          <a:cs typeface="Times New Roman" panose="02020603050405020304"/>
                        </a:rPr>
                        <a:t>dt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&gt;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标签定义列表项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以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&lt;</a:t>
                      </a:r>
                      <a:r>
                        <a:rPr lang="en-US" sz="1800" b="1" kern="100" dirty="0" err="1">
                          <a:latin typeface="+mn-lt"/>
                          <a:ea typeface="+mn-ea"/>
                          <a:cs typeface="Times New Roman" panose="02020603050405020304"/>
                        </a:rPr>
                        <a:t>dd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&gt;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标签定义内容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无项目</a:t>
                      </a:r>
                      <a:r>
                        <a:rPr lang="zh-CN" sz="1800" b="1" kern="100" dirty="0" smtClean="0">
                          <a:latin typeface="+mn-lt"/>
                          <a:ea typeface="+mn-ea"/>
                          <a:cs typeface="Times New Roman" panose="02020603050405020304"/>
                        </a:rPr>
                        <a:t>符号</a:t>
                      </a:r>
                      <a:r>
                        <a:rPr lang="zh-CN" altLang="en-US" sz="1800" b="1" kern="100" dirty="0" smtClean="0">
                          <a:latin typeface="+mn-lt"/>
                          <a:ea typeface="+mn-ea"/>
                          <a:cs typeface="Times New Roman" panose="02020603050405020304"/>
                        </a:rPr>
                        <a:t>和</a:t>
                      </a:r>
                      <a:r>
                        <a:rPr lang="zh-CN" sz="1800" b="1" kern="100" dirty="0" smtClean="0">
                          <a:latin typeface="+mn-lt"/>
                          <a:ea typeface="+mn-ea"/>
                          <a:cs typeface="Times New Roman" panose="02020603050405020304"/>
                        </a:rPr>
                        <a:t>显示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顺序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42963" y="274638"/>
            <a:ext cx="8229600" cy="490537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en-US" dirty="0" smtClean="0"/>
              <a:t>制作树形菜单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87426" y="1428736"/>
            <a:ext cx="4141764" cy="3643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模拟我的电脑中的磁盘文件管理，显示磁盘与文件夹之间的关系</a:t>
            </a:r>
            <a:endParaRPr lang="zh-CN" altLang="en-US" dirty="0" smtClean="0"/>
          </a:p>
        </p:txBody>
      </p:sp>
      <p:grpSp>
        <p:nvGrpSpPr>
          <p:cNvPr id="18438" name="组合 10"/>
          <p:cNvGrpSpPr/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8443" name="TextBox 10"/>
            <p:cNvSpPr txBox="1">
              <a:spLocks noChangeArrowheads="1"/>
            </p:cNvSpPr>
            <p:nvPr/>
          </p:nvSpPr>
          <p:spPr bwMode="auto">
            <a:xfrm>
              <a:off x="4575176" y="5500720"/>
              <a:ext cx="2068526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10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3" name="图片 12" descr="2－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6" y="1643050"/>
            <a:ext cx="3175000" cy="4178300"/>
          </a:xfrm>
          <a:prstGeom prst="rect">
            <a:avLst/>
          </a:prstGeom>
        </p:spPr>
      </p:pic>
      <p:sp>
        <p:nvSpPr>
          <p:cNvPr id="18" name="灯片编号占位符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42963" y="274638"/>
            <a:ext cx="8229600" cy="490537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en-US" dirty="0" smtClean="0"/>
              <a:t>制作模拟考试试卷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87426" y="1428736"/>
            <a:ext cx="4141764" cy="3643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模拟考试试卷的选择题的题型格式，使用有序列表完成模拟试卷</a:t>
            </a:r>
            <a:endParaRPr lang="zh-CN" altLang="en-US" dirty="0" smtClean="0"/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1928794" y="621508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8443" name="TextBox 10"/>
            <p:cNvSpPr txBox="1">
              <a:spLocks noChangeArrowheads="1"/>
            </p:cNvSpPr>
            <p:nvPr/>
          </p:nvSpPr>
          <p:spPr bwMode="auto">
            <a:xfrm>
              <a:off x="4575176" y="5500720"/>
              <a:ext cx="2068526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10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grpSp>
        <p:nvGrpSpPr>
          <p:cNvPr id="3" name="组合 13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2" name="图片 11" descr="2－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6" y="1000108"/>
            <a:ext cx="3643338" cy="5439554"/>
          </a:xfrm>
          <a:prstGeom prst="rect">
            <a:avLst/>
          </a:prstGeom>
        </p:spPr>
      </p:pic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42963" y="274638"/>
            <a:ext cx="8229600" cy="490537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en-US" dirty="0" smtClean="0"/>
              <a:t>制作易趣商品列表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87426" y="1428736"/>
            <a:ext cx="4141764" cy="3643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使用定义列表制作易趣商品列表页面</a:t>
            </a:r>
            <a:endParaRPr lang="zh-CN" altLang="en-US" dirty="0" smtClean="0"/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1928794" y="621508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8443" name="TextBox 10"/>
            <p:cNvSpPr txBox="1">
              <a:spLocks noChangeArrowheads="1"/>
            </p:cNvSpPr>
            <p:nvPr/>
          </p:nvSpPr>
          <p:spPr bwMode="auto">
            <a:xfrm>
              <a:off x="4575176" y="5500720"/>
              <a:ext cx="2068526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10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grpSp>
        <p:nvGrpSpPr>
          <p:cNvPr id="3" name="组合 13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3" name="图片 12" descr="2－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4" y="1000108"/>
            <a:ext cx="3672592" cy="5357850"/>
          </a:xfrm>
          <a:prstGeom prst="rect">
            <a:avLst/>
          </a:prstGeom>
        </p:spPr>
      </p:pic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8"/>
          <p:cNvSpPr>
            <a:spLocks noGrp="1" noChangeArrowheads="1"/>
          </p:cNvSpPr>
          <p:nvPr>
            <p:ph type="title"/>
          </p:nvPr>
        </p:nvSpPr>
        <p:spPr>
          <a:xfrm>
            <a:off x="771525" y="223838"/>
            <a:ext cx="8229600" cy="561975"/>
          </a:xfrm>
        </p:spPr>
        <p:txBody>
          <a:bodyPr/>
          <a:lstStyle/>
          <a:p>
            <a:r>
              <a:rPr lang="zh-CN" altLang="en-US" dirty="0" smtClean="0"/>
              <a:t>表格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626" name="内容占位符 6"/>
          <p:cNvSpPr>
            <a:spLocks noGrp="1"/>
          </p:cNvSpPr>
          <p:nvPr>
            <p:ph idx="1"/>
          </p:nvPr>
        </p:nvSpPr>
        <p:spPr>
          <a:xfrm>
            <a:off x="784225" y="1347788"/>
            <a:ext cx="7645400" cy="45815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为什么使用表格</a:t>
            </a:r>
            <a:endParaRPr lang="en-US" altLang="zh-CN" sz="3200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简单通用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结构稳定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基本结构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单元格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列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endParaRPr lang="zh-CN" altLang="en-US" dirty="0" smtClean="0"/>
          </a:p>
        </p:txBody>
      </p:sp>
      <p:pic>
        <p:nvPicPr>
          <p:cNvPr id="9" name="图片 8" descr="2－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282" y="2285992"/>
            <a:ext cx="8674100" cy="3937000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037E-7 L 0.17552 -3.7037E-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表格的基本语法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6884" name="AutoShape 4"/>
          <p:cNvSpPr>
            <a:spLocks noChangeArrowheads="1"/>
          </p:cNvSpPr>
          <p:nvPr/>
        </p:nvSpPr>
        <p:spPr bwMode="auto">
          <a:xfrm>
            <a:off x="928662" y="1714488"/>
            <a:ext cx="7326313" cy="3416320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&lt;table&gt;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&lt;td&gt;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第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个单元格的内容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&lt;td&gt;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第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2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个单元格的内容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……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&lt;td&gt;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第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个单元格的内容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&lt;td&gt;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第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2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个单元格的内容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……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&lt;/table&gt;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1" name="矩形标注 10"/>
          <p:cNvSpPr/>
          <p:nvPr/>
        </p:nvSpPr>
        <p:spPr bwMode="auto">
          <a:xfrm>
            <a:off x="2571736" y="1214422"/>
            <a:ext cx="1114408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表格标签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3" name="直接箭头连接符 12"/>
          <p:cNvCxnSpPr>
            <a:stCxn id="11" idx="1"/>
          </p:cNvCxnSpPr>
          <p:nvPr/>
        </p:nvCxnSpPr>
        <p:spPr>
          <a:xfrm rot="10800000" flipV="1">
            <a:off x="1714480" y="1399088"/>
            <a:ext cx="857256" cy="4582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组合 71"/>
          <p:cNvGrpSpPr/>
          <p:nvPr/>
        </p:nvGrpSpPr>
        <p:grpSpPr>
          <a:xfrm>
            <a:off x="500034" y="1142984"/>
            <a:ext cx="1071570" cy="400110"/>
            <a:chOff x="1000100" y="1801286"/>
            <a:chExt cx="1071570" cy="400110"/>
          </a:xfrm>
        </p:grpSpPr>
        <p:pic>
          <p:nvPicPr>
            <p:cNvPr id="1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370837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9" name="组合 9"/>
          <p:cNvGrpSpPr/>
          <p:nvPr/>
        </p:nvGrpSpPr>
        <p:grpSpPr bwMode="auto">
          <a:xfrm>
            <a:off x="2428875" y="6143625"/>
            <a:ext cx="3500447" cy="431800"/>
            <a:chOff x="1643063" y="6143625"/>
            <a:chExt cx="3500446" cy="431800"/>
          </a:xfrm>
          <a:solidFill>
            <a:srgbClr val="0070C0"/>
          </a:solidFill>
        </p:grpSpPr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3500446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1" name="TextBox 13"/>
            <p:cNvSpPr txBox="1">
              <a:spLocks noChangeArrowheads="1"/>
            </p:cNvSpPr>
            <p:nvPr/>
          </p:nvSpPr>
          <p:spPr bwMode="auto">
            <a:xfrm>
              <a:off x="2428875" y="6143644"/>
              <a:ext cx="2404825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6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：基本表格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57375" y="6143644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sp>
        <p:nvSpPr>
          <p:cNvPr id="26" name="矩形标注 25"/>
          <p:cNvSpPr/>
          <p:nvPr/>
        </p:nvSpPr>
        <p:spPr bwMode="auto">
          <a:xfrm>
            <a:off x="2857488" y="1785926"/>
            <a:ext cx="1071570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行标签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27" name="直接箭头连接符 26"/>
          <p:cNvCxnSpPr>
            <a:stCxn id="26" idx="1"/>
          </p:cNvCxnSpPr>
          <p:nvPr/>
        </p:nvCxnSpPr>
        <p:spPr>
          <a:xfrm rot="10800000" flipV="1">
            <a:off x="1643042" y="1970592"/>
            <a:ext cx="1214446" cy="24396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矩形标注 29"/>
          <p:cNvSpPr/>
          <p:nvPr/>
        </p:nvSpPr>
        <p:spPr bwMode="auto">
          <a:xfrm>
            <a:off x="5357818" y="1857364"/>
            <a:ext cx="1346844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单元格标签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31" name="直接箭头连接符 30"/>
          <p:cNvCxnSpPr>
            <a:stCxn id="30" idx="1"/>
          </p:cNvCxnSpPr>
          <p:nvPr/>
        </p:nvCxnSpPr>
        <p:spPr>
          <a:xfrm rot="10800000" flipV="1">
            <a:off x="4500562" y="2042030"/>
            <a:ext cx="857256" cy="4582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灯片编号占位符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6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对齐方式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757238" y="1285875"/>
            <a:ext cx="7931150" cy="2143126"/>
          </a:xfrm>
        </p:spPr>
        <p:txBody>
          <a:bodyPr/>
          <a:lstStyle/>
          <a:p>
            <a:r>
              <a:rPr lang="zh-CN" altLang="en-US" dirty="0" smtClean="0"/>
              <a:t>表格对齐方式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默认对齐、居中对齐、左对齐、右对齐</a:t>
            </a:r>
            <a:endParaRPr lang="en-US" altLang="zh-CN" dirty="0" smtClean="0"/>
          </a:p>
          <a:p>
            <a:r>
              <a:rPr lang="zh-CN" altLang="en-US" dirty="0" smtClean="0"/>
              <a:t>单元格对齐方式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水平对齐方式、垂直对齐方式</a:t>
            </a:r>
            <a:endParaRPr lang="zh-CN" altLang="en-US" dirty="0" smtClean="0"/>
          </a:p>
        </p:txBody>
      </p:sp>
      <p:graphicFrame>
        <p:nvGraphicFramePr>
          <p:cNvPr id="10" name="Group 29"/>
          <p:cNvGraphicFramePr>
            <a:graphicFrameLocks noGrp="1"/>
          </p:cNvGraphicFramePr>
          <p:nvPr/>
        </p:nvGraphicFramePr>
        <p:xfrm>
          <a:off x="1428727" y="3357562"/>
          <a:ext cx="7000926" cy="3338918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214579"/>
                <a:gridCol w="2246189"/>
                <a:gridCol w="2540158"/>
              </a:tblGrid>
              <a:tr h="318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属性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值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说明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378703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align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+mn-lt"/>
                          <a:ea typeface="+mn-ea"/>
                          <a:cs typeface="Times New Roman" panose="02020603050405020304"/>
                        </a:rPr>
                        <a:t>水平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对齐</a:t>
                      </a:r>
                      <a:r>
                        <a:rPr lang="zh-CN" sz="1800" b="1" kern="100" dirty="0" smtClean="0">
                          <a:latin typeface="+mn-lt"/>
                          <a:ea typeface="+mn-ea"/>
                          <a:cs typeface="Times New Roman" panose="02020603050405020304"/>
                        </a:rPr>
                        <a:t>方式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left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左对齐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502">
                <a:tc vMerge="1"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center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居中对齐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 vMerge="1"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right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右对齐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latin typeface="+mn-lt"/>
                          <a:ea typeface="+mn-ea"/>
                          <a:cs typeface="Times New Roman" panose="02020603050405020304"/>
                        </a:rPr>
                        <a:t>valign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+mn-lt"/>
                          <a:ea typeface="+mn-ea"/>
                          <a:cs typeface="Times New Roman" panose="02020603050405020304"/>
                        </a:rPr>
                        <a:t>垂直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对齐</a:t>
                      </a:r>
                      <a:r>
                        <a:rPr lang="zh-CN" sz="1800" b="1" kern="100" dirty="0" smtClean="0">
                          <a:latin typeface="+mn-lt"/>
                          <a:ea typeface="+mn-ea"/>
                          <a:cs typeface="Times New Roman" panose="02020603050405020304"/>
                        </a:rPr>
                        <a:t>方式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top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顶端对齐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657">
                <a:tc vMerge="1"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+mn-lt"/>
                          <a:ea typeface="+mn-ea"/>
                          <a:cs typeface="Times New Roman" panose="02020603050405020304"/>
                        </a:rPr>
                        <a:t>middle</a:t>
                      </a:r>
                      <a:endParaRPr lang="zh-CN" sz="1800" b="1" kern="10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居中对齐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657">
                <a:tc vMerge="1"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+mn-lt"/>
                          <a:ea typeface="+mn-ea"/>
                          <a:cs typeface="Times New Roman" panose="02020603050405020304"/>
                        </a:rPr>
                        <a:t>bottom</a:t>
                      </a:r>
                      <a:endParaRPr lang="zh-CN" sz="1800" b="1" kern="10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底端对齐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657">
                <a:tc vMerge="1"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+mn-lt"/>
                          <a:ea typeface="+mn-ea"/>
                          <a:cs typeface="Times New Roman" panose="02020603050405020304"/>
                        </a:rPr>
                        <a:t>baseline</a:t>
                      </a:r>
                      <a:endParaRPr lang="zh-CN" sz="1800" b="1" kern="10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基线对齐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矩形标注 10"/>
          <p:cNvSpPr/>
          <p:nvPr/>
        </p:nvSpPr>
        <p:spPr bwMode="auto">
          <a:xfrm>
            <a:off x="4572000" y="1214422"/>
            <a:ext cx="1588898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align=center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2" name="直接箭头连接符 11"/>
          <p:cNvCxnSpPr>
            <a:stCxn id="11" idx="1"/>
          </p:cNvCxnSpPr>
          <p:nvPr/>
        </p:nvCxnSpPr>
        <p:spPr>
          <a:xfrm rot="10800000" flipV="1">
            <a:off x="4000496" y="1399088"/>
            <a:ext cx="571504" cy="4582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回顾与作业点评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784252" y="1285875"/>
            <a:ext cx="7645400" cy="278606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如果一个网页中的文字出现乱码可能是什么原因造成的？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在网页中打开超链接页面在目标窗口中打开的常用两种方式是什么？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找出下面代码的错误之处</a:t>
            </a:r>
            <a:endParaRPr lang="zh-CN" altLang="en-GB" dirty="0" smtClean="0"/>
          </a:p>
          <a:p>
            <a:pPr eaLnBrk="1" hangingPunct="1">
              <a:lnSpc>
                <a:spcPct val="150000"/>
              </a:lnSpc>
            </a:pPr>
            <a:endParaRPr lang="zh-CN" altLang="en-US" dirty="0" smtClean="0"/>
          </a:p>
        </p:txBody>
      </p:sp>
      <p:grpSp>
        <p:nvGrpSpPr>
          <p:cNvPr id="18" name="组合 17"/>
          <p:cNvGrpSpPr/>
          <p:nvPr/>
        </p:nvGrpSpPr>
        <p:grpSpPr>
          <a:xfrm>
            <a:off x="142844" y="857232"/>
            <a:ext cx="958752" cy="430730"/>
            <a:chOff x="3643306" y="2500357"/>
            <a:chExt cx="958752" cy="430730"/>
          </a:xfrm>
        </p:grpSpPr>
        <p:pic>
          <p:nvPicPr>
            <p:cNvPr id="20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1285852" y="4929198"/>
            <a:ext cx="6858048" cy="114300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&lt;h1&gt;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北京是中国的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&lt;p&gt;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首都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&lt;p&gt;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香山的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&lt;strong&gt;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红叶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&lt;/strong&gt;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在秋季非常漂亮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&lt;/p&gt;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95934" y="500063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&lt;/h1&gt;&lt;/p&gt;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表格的跨行和跨列</a:t>
            </a:r>
            <a:r>
              <a:rPr lang="en-US" altLang="zh-CN" dirty="0" smtClean="0"/>
              <a:t>3-1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内容占位符 2"/>
          <p:cNvSpPr>
            <a:spLocks noGrp="1"/>
          </p:cNvSpPr>
          <p:nvPr>
            <p:ph idx="1"/>
          </p:nvPr>
        </p:nvSpPr>
        <p:spPr>
          <a:xfrm>
            <a:off x="785813" y="1357313"/>
            <a:ext cx="7643812" cy="500051"/>
          </a:xfrm>
        </p:spPr>
        <p:txBody>
          <a:bodyPr/>
          <a:lstStyle/>
          <a:p>
            <a:r>
              <a:rPr lang="zh-CN" altLang="en-US" dirty="0" smtClean="0"/>
              <a:t>表格的跨列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928662" y="2143116"/>
            <a:ext cx="7326313" cy="286232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&lt;table&gt;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&lt;td 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colspan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="n"&gt;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单元格内容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&lt;td&gt;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单元格内容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……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......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&lt;/table&gt;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9" name="矩形标注 28"/>
          <p:cNvSpPr/>
          <p:nvPr/>
        </p:nvSpPr>
        <p:spPr bwMode="auto">
          <a:xfrm>
            <a:off x="3428992" y="2143116"/>
            <a:ext cx="1346844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所跨的列数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34" name="直接箭头连接符 33"/>
          <p:cNvCxnSpPr>
            <a:stCxn id="29" idx="1"/>
          </p:cNvCxnSpPr>
          <p:nvPr/>
        </p:nvCxnSpPr>
        <p:spPr>
          <a:xfrm rot="10800000" flipV="1">
            <a:off x="2857488" y="2327782"/>
            <a:ext cx="571504" cy="4582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5" name="组合 9"/>
          <p:cNvGrpSpPr/>
          <p:nvPr/>
        </p:nvGrpSpPr>
        <p:grpSpPr bwMode="auto">
          <a:xfrm>
            <a:off x="2428875" y="6143625"/>
            <a:ext cx="3714761" cy="431800"/>
            <a:chOff x="1643063" y="6143625"/>
            <a:chExt cx="3714760" cy="431800"/>
          </a:xfrm>
          <a:solidFill>
            <a:srgbClr val="0070C0"/>
          </a:solidFill>
        </p:grpSpPr>
        <p:sp>
          <p:nvSpPr>
            <p:cNvPr id="36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371476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37" name="TextBox 13"/>
            <p:cNvSpPr txBox="1">
              <a:spLocks noChangeArrowheads="1"/>
            </p:cNvSpPr>
            <p:nvPr/>
          </p:nvSpPr>
          <p:spPr bwMode="auto">
            <a:xfrm>
              <a:off x="2428875" y="6143644"/>
              <a:ext cx="263726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7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：表格的跨列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38" name="Picture 8" descr="说话气泡new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857375" y="6143644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表格的跨行和跨列</a:t>
            </a:r>
            <a:r>
              <a:rPr lang="en-US" altLang="zh-CN" dirty="0" smtClean="0"/>
              <a:t>3-2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内容占位符 2"/>
          <p:cNvSpPr>
            <a:spLocks noGrp="1"/>
          </p:cNvSpPr>
          <p:nvPr>
            <p:ph idx="1"/>
          </p:nvPr>
        </p:nvSpPr>
        <p:spPr>
          <a:xfrm>
            <a:off x="785813" y="1357313"/>
            <a:ext cx="7643812" cy="642927"/>
          </a:xfrm>
        </p:spPr>
        <p:txBody>
          <a:bodyPr/>
          <a:lstStyle/>
          <a:p>
            <a:r>
              <a:rPr lang="zh-CN" altLang="en-US" dirty="0" smtClean="0"/>
              <a:t>表格的跨行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928662" y="2143116"/>
            <a:ext cx="7326313" cy="2585323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&lt;table 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&lt;td 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rowspan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n"&gt;&amp;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nbsp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;&lt;/td&gt;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&lt;td&gt;&amp;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nbsp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;&lt;/td&gt;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&lt;td&gt;&amp;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nbsp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;&lt;/td&gt;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&lt;/table&gt;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9" name="矩形标注 28"/>
          <p:cNvSpPr/>
          <p:nvPr/>
        </p:nvSpPr>
        <p:spPr bwMode="auto">
          <a:xfrm>
            <a:off x="3428992" y="2143116"/>
            <a:ext cx="1346844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所跨的行数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34" name="直接箭头连接符 33"/>
          <p:cNvCxnSpPr>
            <a:stCxn id="29" idx="1"/>
          </p:cNvCxnSpPr>
          <p:nvPr/>
        </p:nvCxnSpPr>
        <p:spPr>
          <a:xfrm rot="10800000" flipV="1">
            <a:off x="2857488" y="2327782"/>
            <a:ext cx="571504" cy="4582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组合 9"/>
          <p:cNvGrpSpPr/>
          <p:nvPr/>
        </p:nvGrpSpPr>
        <p:grpSpPr bwMode="auto">
          <a:xfrm>
            <a:off x="2428875" y="6143625"/>
            <a:ext cx="3714761" cy="431800"/>
            <a:chOff x="1643063" y="6143625"/>
            <a:chExt cx="3714760" cy="431800"/>
          </a:xfrm>
          <a:solidFill>
            <a:srgbClr val="0070C0"/>
          </a:solidFill>
        </p:grpSpPr>
        <p:sp>
          <p:nvSpPr>
            <p:cNvPr id="36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371476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37" name="TextBox 13"/>
            <p:cNvSpPr txBox="1">
              <a:spLocks noChangeArrowheads="1"/>
            </p:cNvSpPr>
            <p:nvPr/>
          </p:nvSpPr>
          <p:spPr bwMode="auto">
            <a:xfrm>
              <a:off x="2428875" y="6143644"/>
              <a:ext cx="263726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8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：表格的跨行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38" name="Picture 8" descr="说话气泡new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857375" y="6143644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表格的跨行和跨列</a:t>
            </a:r>
            <a:r>
              <a:rPr lang="en-US" altLang="zh-CN" dirty="0" smtClean="0"/>
              <a:t>3-2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内容占位符 2"/>
          <p:cNvSpPr>
            <a:spLocks noGrp="1"/>
          </p:cNvSpPr>
          <p:nvPr>
            <p:ph idx="1"/>
          </p:nvPr>
        </p:nvSpPr>
        <p:spPr>
          <a:xfrm>
            <a:off x="785813" y="1357313"/>
            <a:ext cx="7643812" cy="642927"/>
          </a:xfrm>
        </p:spPr>
        <p:txBody>
          <a:bodyPr/>
          <a:lstStyle/>
          <a:p>
            <a:r>
              <a:rPr lang="zh-CN" altLang="en-US" dirty="0" smtClean="0"/>
              <a:t>表格的跨行和跨列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928662" y="2143116"/>
            <a:ext cx="7326313" cy="286232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&lt;td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colspan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="3"&gt;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学生成绩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&lt;td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rowspan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="2"&gt;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张三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&lt;td&gt;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语文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&lt;td&gt;98&lt;/td&gt;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9" name="矩形标注 28"/>
          <p:cNvSpPr/>
          <p:nvPr/>
        </p:nvSpPr>
        <p:spPr bwMode="auto">
          <a:xfrm>
            <a:off x="3071802" y="2143116"/>
            <a:ext cx="649538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跨列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34" name="直接箭头连接符 33"/>
          <p:cNvCxnSpPr>
            <a:stCxn id="29" idx="1"/>
          </p:cNvCxnSpPr>
          <p:nvPr/>
        </p:nvCxnSpPr>
        <p:spPr>
          <a:xfrm rot="10800000" flipV="1">
            <a:off x="2500298" y="2327782"/>
            <a:ext cx="571504" cy="4582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组合 9"/>
          <p:cNvGrpSpPr/>
          <p:nvPr/>
        </p:nvGrpSpPr>
        <p:grpSpPr bwMode="auto">
          <a:xfrm>
            <a:off x="2428875" y="6143625"/>
            <a:ext cx="4143389" cy="431800"/>
            <a:chOff x="1643063" y="6143625"/>
            <a:chExt cx="4143388" cy="431800"/>
          </a:xfrm>
          <a:solidFill>
            <a:srgbClr val="0070C0"/>
          </a:solidFill>
        </p:grpSpPr>
        <p:sp>
          <p:nvSpPr>
            <p:cNvPr id="36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4143388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37" name="TextBox 13"/>
            <p:cNvSpPr txBox="1">
              <a:spLocks noChangeArrowheads="1"/>
            </p:cNvSpPr>
            <p:nvPr/>
          </p:nvSpPr>
          <p:spPr bwMode="auto">
            <a:xfrm>
              <a:off x="2428875" y="6143644"/>
              <a:ext cx="310213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9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：跨行跨列的表格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38" name="Picture 8" descr="说话气泡new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857375" y="6143644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sp>
        <p:nvSpPr>
          <p:cNvPr id="12" name="矩形标注 11"/>
          <p:cNvSpPr/>
          <p:nvPr/>
        </p:nvSpPr>
        <p:spPr bwMode="auto">
          <a:xfrm>
            <a:off x="3143240" y="3131106"/>
            <a:ext cx="649538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跨行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3" name="直接箭头连接符 12"/>
          <p:cNvCxnSpPr>
            <a:stCxn id="12" idx="1"/>
          </p:cNvCxnSpPr>
          <p:nvPr/>
        </p:nvCxnSpPr>
        <p:spPr>
          <a:xfrm rot="10800000" flipV="1">
            <a:off x="2786050" y="3315772"/>
            <a:ext cx="357190" cy="32754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—</a:t>
            </a:r>
            <a:r>
              <a:rPr lang="zh-CN" altLang="en-US" dirty="0" smtClean="0"/>
              <a:t>制作淘宝页面</a:t>
            </a:r>
            <a:r>
              <a:rPr lang="en-US" altLang="zh-CN" dirty="0" smtClean="0"/>
              <a:t>2-1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785813" y="1357313"/>
            <a:ext cx="7643812" cy="40719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训练要点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掌握表格、单元格的属性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使用表格的嵌套制作网页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制作淘宝店铺列表页面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  <p:grpSp>
        <p:nvGrpSpPr>
          <p:cNvPr id="37892" name="组合 5"/>
          <p:cNvGrpSpPr/>
          <p:nvPr/>
        </p:nvGrpSpPr>
        <p:grpSpPr bwMode="auto">
          <a:xfrm>
            <a:off x="2928938" y="5857875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37897" name="TextBox 8"/>
            <p:cNvSpPr txBox="1">
              <a:spLocks noChangeArrowheads="1"/>
            </p:cNvSpPr>
            <p:nvPr/>
          </p:nvSpPr>
          <p:spPr bwMode="auto">
            <a:xfrm>
              <a:off x="4849816" y="5538802"/>
              <a:ext cx="1579573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FBFFFE"/>
                  </a:solidFill>
                </a:rPr>
                <a:t>教员讲解需求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—</a:t>
            </a:r>
            <a:r>
              <a:rPr lang="zh-CN" altLang="en-US" dirty="0" smtClean="0"/>
              <a:t>制作淘宝页面</a:t>
            </a:r>
            <a:r>
              <a:rPr lang="en-US" altLang="zh-CN" dirty="0" smtClean="0"/>
              <a:t>2-2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785813" y="1214450"/>
            <a:ext cx="7643812" cy="571476"/>
          </a:xfrm>
        </p:spPr>
        <p:txBody>
          <a:bodyPr/>
          <a:lstStyle/>
          <a:p>
            <a:r>
              <a:rPr lang="zh-CN" altLang="en-US" dirty="0" smtClean="0"/>
              <a:t>实现思路</a:t>
            </a:r>
            <a:endParaRPr lang="en-US" altLang="zh-CN" dirty="0" smtClean="0"/>
          </a:p>
        </p:txBody>
      </p:sp>
      <p:graphicFrame>
        <p:nvGraphicFramePr>
          <p:cNvPr id="16" name="内容占位符 3"/>
          <p:cNvGraphicFramePr/>
          <p:nvPr/>
        </p:nvGraphicFramePr>
        <p:xfrm>
          <a:off x="1357290" y="1857364"/>
          <a:ext cx="5143536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椭圆 4"/>
          <p:cNvSpPr/>
          <p:nvPr/>
        </p:nvSpPr>
        <p:spPr bwMode="auto">
          <a:xfrm>
            <a:off x="1428750" y="1928809"/>
            <a:ext cx="333994" cy="357188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38922" name="组合 9"/>
          <p:cNvGrpSpPr/>
          <p:nvPr/>
        </p:nvGrpSpPr>
        <p:grpSpPr bwMode="auto">
          <a:xfrm>
            <a:off x="2857500" y="614045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38929" name="TextBox 13"/>
            <p:cNvSpPr txBox="1">
              <a:spLocks noChangeArrowheads="1"/>
            </p:cNvSpPr>
            <p:nvPr/>
          </p:nvSpPr>
          <p:spPr bwMode="auto">
            <a:xfrm>
              <a:off x="4575176" y="5503896"/>
              <a:ext cx="2068526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完成时间：</a:t>
              </a:r>
              <a:r>
                <a:rPr lang="en-US" altLang="zh-CN" b="1" dirty="0">
                  <a:solidFill>
                    <a:srgbClr val="FBFFFE"/>
                  </a:solidFill>
                </a:rPr>
                <a:t>10</a:t>
              </a:r>
              <a:r>
                <a:rPr lang="zh-CN" altLang="en-US" b="1" dirty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graphicFrame>
        <p:nvGraphicFramePr>
          <p:cNvPr id="20" name="内容占位符 3"/>
          <p:cNvGraphicFramePr/>
          <p:nvPr/>
        </p:nvGraphicFramePr>
        <p:xfrm>
          <a:off x="1357290" y="2571744"/>
          <a:ext cx="5143536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1" name="椭圆 20"/>
          <p:cNvSpPr/>
          <p:nvPr/>
        </p:nvSpPr>
        <p:spPr bwMode="auto">
          <a:xfrm>
            <a:off x="1428750" y="2643184"/>
            <a:ext cx="333994" cy="357188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5605" y="857232"/>
            <a:ext cx="1109759" cy="500066"/>
            <a:chOff x="6072198" y="1142984"/>
            <a:chExt cx="1109759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aphicFrame>
        <p:nvGraphicFramePr>
          <p:cNvPr id="28" name="内容占位符 3"/>
          <p:cNvGraphicFramePr/>
          <p:nvPr/>
        </p:nvGraphicFramePr>
        <p:xfrm>
          <a:off x="1357290" y="3357558"/>
          <a:ext cx="5143536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9" name="椭圆 28"/>
          <p:cNvSpPr/>
          <p:nvPr/>
        </p:nvSpPr>
        <p:spPr bwMode="auto">
          <a:xfrm>
            <a:off x="1428750" y="3428998"/>
            <a:ext cx="333994" cy="357188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30" name="内容占位符 3"/>
          <p:cNvGraphicFramePr/>
          <p:nvPr/>
        </p:nvGraphicFramePr>
        <p:xfrm>
          <a:off x="1357290" y="4157658"/>
          <a:ext cx="5143536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1" name="椭圆 30"/>
          <p:cNvSpPr/>
          <p:nvPr/>
        </p:nvSpPr>
        <p:spPr bwMode="auto">
          <a:xfrm>
            <a:off x="1428750" y="4229098"/>
            <a:ext cx="333994" cy="357188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4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42963" y="274638"/>
            <a:ext cx="8229600" cy="490537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en-US" dirty="0" smtClean="0"/>
              <a:t>新浪微博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87426" y="1428736"/>
            <a:ext cx="3570260" cy="3643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根据效果图制作新浪微博首页</a:t>
            </a:r>
            <a:endParaRPr lang="zh-CN" altLang="en-US" dirty="0" smtClean="0"/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1928794" y="621508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8443" name="TextBox 10"/>
            <p:cNvSpPr txBox="1">
              <a:spLocks noChangeArrowheads="1"/>
            </p:cNvSpPr>
            <p:nvPr/>
          </p:nvSpPr>
          <p:spPr bwMode="auto">
            <a:xfrm>
              <a:off x="4575176" y="5500720"/>
              <a:ext cx="2068526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10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grpSp>
        <p:nvGrpSpPr>
          <p:cNvPr id="3" name="组合 13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2" name="图片 11" descr="2－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146" y="1928802"/>
            <a:ext cx="4446010" cy="4214818"/>
          </a:xfrm>
          <a:prstGeom prst="rect">
            <a:avLst/>
          </a:prstGeom>
        </p:spPr>
      </p:pic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框架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990599"/>
            <a:ext cx="7645398" cy="32242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为什么使用框架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常用框架技术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&lt;frameset&gt;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&lt;</a:t>
            </a:r>
            <a:r>
              <a:rPr lang="en-US" dirty="0" err="1" smtClean="0"/>
              <a:t>iframe</a:t>
            </a:r>
            <a:r>
              <a:rPr lang="en-US" dirty="0" smtClean="0"/>
              <a:t>&gt;</a:t>
            </a:r>
            <a:r>
              <a:rPr lang="zh-CN" altLang="en-US" dirty="0" smtClean="0"/>
              <a:t>内联框架</a:t>
            </a:r>
            <a:endParaRPr lang="zh-CN" altLang="en-US" dirty="0"/>
          </a:p>
        </p:txBody>
      </p:sp>
      <p:pic>
        <p:nvPicPr>
          <p:cNvPr id="9" name="图片 8" descr="2－1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8926" y="1586423"/>
            <a:ext cx="6000792" cy="51287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auto">
          <a:xfrm>
            <a:off x="2928926" y="1571612"/>
            <a:ext cx="6000792" cy="857256"/>
          </a:xfrm>
          <a:prstGeom prst="rect">
            <a:avLst/>
          </a:prstGeom>
          <a:ln w="25400"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2928926" y="2428868"/>
            <a:ext cx="1143008" cy="3357586"/>
          </a:xfrm>
          <a:prstGeom prst="rect">
            <a:avLst/>
          </a:prstGeom>
          <a:ln w="25400"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 bwMode="auto">
          <a:xfrm>
            <a:off x="4143372" y="2428868"/>
            <a:ext cx="4786346" cy="3357586"/>
          </a:xfrm>
          <a:prstGeom prst="rect">
            <a:avLst/>
          </a:prstGeom>
          <a:ln w="25400"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 bwMode="auto">
          <a:xfrm>
            <a:off x="2928926" y="5786454"/>
            <a:ext cx="6000792" cy="857256"/>
          </a:xfrm>
          <a:prstGeom prst="rect">
            <a:avLst/>
          </a:prstGeom>
          <a:ln w="25400"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标注 15"/>
          <p:cNvSpPr/>
          <p:nvPr/>
        </p:nvSpPr>
        <p:spPr bwMode="auto">
          <a:xfrm>
            <a:off x="5643570" y="857232"/>
            <a:ext cx="1579278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重用网站顶部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7" name="直接箭头连接符 16"/>
          <p:cNvCxnSpPr>
            <a:stCxn id="16" idx="2"/>
            <a:endCxn id="10" idx="0"/>
          </p:cNvCxnSpPr>
          <p:nvPr/>
        </p:nvCxnSpPr>
        <p:spPr>
          <a:xfrm rot="5400000">
            <a:off x="6008742" y="1147145"/>
            <a:ext cx="345048" cy="50388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矩形标注 20"/>
          <p:cNvSpPr/>
          <p:nvPr/>
        </p:nvSpPr>
        <p:spPr bwMode="auto">
          <a:xfrm>
            <a:off x="785786" y="6143619"/>
            <a:ext cx="1579278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重用网站底部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22" name="直接箭头连接符 21"/>
          <p:cNvCxnSpPr>
            <a:stCxn id="21" idx="3"/>
            <a:endCxn id="13" idx="1"/>
          </p:cNvCxnSpPr>
          <p:nvPr/>
        </p:nvCxnSpPr>
        <p:spPr>
          <a:xfrm flipV="1">
            <a:off x="2365064" y="6215082"/>
            <a:ext cx="563862" cy="11320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矩形标注 24"/>
          <p:cNvSpPr/>
          <p:nvPr/>
        </p:nvSpPr>
        <p:spPr bwMode="auto">
          <a:xfrm>
            <a:off x="1000100" y="4143380"/>
            <a:ext cx="1579278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左侧导航目录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26" name="直接箭头连接符 25"/>
          <p:cNvCxnSpPr>
            <a:stCxn id="25" idx="3"/>
          </p:cNvCxnSpPr>
          <p:nvPr/>
        </p:nvCxnSpPr>
        <p:spPr>
          <a:xfrm flipV="1">
            <a:off x="2579378" y="4214843"/>
            <a:ext cx="563862" cy="11320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矩形标注 26"/>
          <p:cNvSpPr/>
          <p:nvPr/>
        </p:nvSpPr>
        <p:spPr bwMode="auto">
          <a:xfrm>
            <a:off x="6072198" y="4786322"/>
            <a:ext cx="2650848" cy="923330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单击左侧导航，改变右侧内容，顶部和底部不需要再次加载</a:t>
            </a:r>
            <a:endParaRPr lang="zh-CN" altLang="en-US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6" grpId="0" animBg="1"/>
      <p:bldP spid="16" grpId="1" animBg="1"/>
      <p:bldP spid="21" grpId="0" animBg="1"/>
      <p:bldP spid="21" grpId="1" animBg="1"/>
      <p:bldP spid="25" grpId="0" animBg="1"/>
      <p:bldP spid="25" grpId="1" animBg="1"/>
      <p:bldP spid="27" grpId="0" animBg="1"/>
      <p:bldP spid="2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&lt;frameset&gt;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5-1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928662" y="2857496"/>
            <a:ext cx="7326313" cy="2118529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&lt;frameset cols="25%,50%,*"  rows ="50%,*" border="5"&gt; 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&lt;frame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="the_first.html "&gt; 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&lt;frame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="the_second.html "&gt;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……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&lt;/frameset&gt;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6" name="组合 71"/>
          <p:cNvGrpSpPr/>
          <p:nvPr/>
        </p:nvGrpSpPr>
        <p:grpSpPr>
          <a:xfrm>
            <a:off x="571472" y="1214422"/>
            <a:ext cx="1058023" cy="400110"/>
            <a:chOff x="1000100" y="1801286"/>
            <a:chExt cx="1058023" cy="400110"/>
          </a:xfrm>
        </p:grpSpPr>
        <p:pic>
          <p:nvPicPr>
            <p:cNvPr id="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357290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9" name="矩形标注 8"/>
          <p:cNvSpPr/>
          <p:nvPr/>
        </p:nvSpPr>
        <p:spPr bwMode="auto">
          <a:xfrm>
            <a:off x="2071670" y="2214554"/>
            <a:ext cx="1579278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表示横向分割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0" name="直接箭头连接符 9"/>
          <p:cNvCxnSpPr>
            <a:stCxn id="9" idx="2"/>
          </p:cNvCxnSpPr>
          <p:nvPr/>
        </p:nvCxnSpPr>
        <p:spPr>
          <a:xfrm rot="5400000">
            <a:off x="2436842" y="2575905"/>
            <a:ext cx="416486" cy="43244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矩形标注 11"/>
          <p:cNvSpPr/>
          <p:nvPr/>
        </p:nvSpPr>
        <p:spPr bwMode="auto">
          <a:xfrm>
            <a:off x="4071934" y="2143116"/>
            <a:ext cx="1579278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表示纵向分割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3" name="直接箭头连接符 12"/>
          <p:cNvCxnSpPr>
            <a:stCxn id="12" idx="2"/>
          </p:cNvCxnSpPr>
          <p:nvPr/>
        </p:nvCxnSpPr>
        <p:spPr>
          <a:xfrm rot="5400000">
            <a:off x="4365667" y="2575906"/>
            <a:ext cx="559365" cy="43244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矩形标注 14"/>
          <p:cNvSpPr/>
          <p:nvPr/>
        </p:nvSpPr>
        <p:spPr bwMode="auto">
          <a:xfrm>
            <a:off x="2428860" y="4500570"/>
            <a:ext cx="2357454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表示引用页面的地址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6" name="直接箭头连接符 15"/>
          <p:cNvCxnSpPr>
            <a:stCxn id="15" idx="0"/>
          </p:cNvCxnSpPr>
          <p:nvPr/>
        </p:nvCxnSpPr>
        <p:spPr>
          <a:xfrm rot="16200000" flipV="1">
            <a:off x="2732472" y="3625454"/>
            <a:ext cx="428628" cy="132160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灯片编号占位符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&lt;frameset&gt;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5-2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071546"/>
            <a:ext cx="7645398" cy="12953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纵向分割窗口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dirty="0" smtClean="0"/>
              <a:t> </a:t>
            </a:r>
            <a:r>
              <a:rPr lang="zh-CN" altLang="en-US" dirty="0" smtClean="0"/>
              <a:t>“</a:t>
            </a:r>
            <a:r>
              <a:rPr lang="en-US" dirty="0" smtClean="0"/>
              <a:t>rows</a:t>
            </a:r>
            <a:r>
              <a:rPr lang="zh-CN" altLang="en-US" dirty="0" smtClean="0"/>
              <a:t>” 属性</a:t>
            </a:r>
            <a:endParaRPr lang="zh-CN" altLang="en-US" dirty="0" smtClean="0"/>
          </a:p>
        </p:txBody>
      </p:sp>
      <p:pic>
        <p:nvPicPr>
          <p:cNvPr id="5" name="图片 4" descr="2－1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414" y="2428868"/>
            <a:ext cx="6046164" cy="3409208"/>
          </a:xfrm>
          <a:prstGeom prst="rect">
            <a:avLst/>
          </a:prstGeom>
        </p:spPr>
      </p:pic>
      <p:grpSp>
        <p:nvGrpSpPr>
          <p:cNvPr id="6" name="组合 9"/>
          <p:cNvGrpSpPr/>
          <p:nvPr/>
        </p:nvGrpSpPr>
        <p:grpSpPr bwMode="auto">
          <a:xfrm>
            <a:off x="2428875" y="6143625"/>
            <a:ext cx="3714761" cy="431800"/>
            <a:chOff x="1643063" y="6143625"/>
            <a:chExt cx="3714760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371476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8" name="TextBox 13"/>
            <p:cNvSpPr txBox="1">
              <a:spLocks noChangeArrowheads="1"/>
            </p:cNvSpPr>
            <p:nvPr/>
          </p:nvSpPr>
          <p:spPr bwMode="auto">
            <a:xfrm>
              <a:off x="2428875" y="6143644"/>
              <a:ext cx="2533065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10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：纵向分割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57375" y="6143644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预习检查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5841" y="1214422"/>
            <a:ext cx="7929563" cy="43910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中支持哪几种列表的使用方式？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如何修改无序列表项前的项目符号？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如何在页面中使用</a:t>
            </a:r>
            <a:r>
              <a:rPr lang="en-US" altLang="zh-CN" dirty="0" err="1" smtClean="0"/>
              <a:t>iframe</a:t>
            </a:r>
            <a:r>
              <a:rPr lang="zh-CN" altLang="en-US" dirty="0" smtClean="0"/>
              <a:t>框架？</a:t>
            </a:r>
            <a:endParaRPr lang="zh-CN" altLang="en-US" dirty="0" smtClean="0"/>
          </a:p>
        </p:txBody>
      </p:sp>
      <p:grpSp>
        <p:nvGrpSpPr>
          <p:cNvPr id="9" name="组合 8"/>
          <p:cNvGrpSpPr/>
          <p:nvPr/>
        </p:nvGrpSpPr>
        <p:grpSpPr>
          <a:xfrm>
            <a:off x="142844" y="857232"/>
            <a:ext cx="958752" cy="430730"/>
            <a:chOff x="3643306" y="2500357"/>
            <a:chExt cx="958752" cy="430730"/>
          </a:xfrm>
        </p:grpSpPr>
        <p:pic>
          <p:nvPicPr>
            <p:cNvPr id="11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&lt;frameset&gt;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5-3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071546"/>
            <a:ext cx="7645398" cy="12953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横向分割窗口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dirty="0" smtClean="0"/>
              <a:t> </a:t>
            </a:r>
            <a:r>
              <a:rPr lang="zh-CN" altLang="en-US" dirty="0" smtClean="0"/>
              <a:t>“</a:t>
            </a:r>
            <a:r>
              <a:rPr lang="en-US" dirty="0" smtClean="0"/>
              <a:t>cols</a:t>
            </a:r>
            <a:r>
              <a:rPr lang="zh-CN" altLang="en-US" dirty="0" smtClean="0"/>
              <a:t>” 属性</a:t>
            </a:r>
            <a:endParaRPr lang="zh-CN" altLang="en-US" dirty="0" smtClean="0"/>
          </a:p>
        </p:txBody>
      </p:sp>
      <p:grpSp>
        <p:nvGrpSpPr>
          <p:cNvPr id="6" name="组合 9"/>
          <p:cNvGrpSpPr/>
          <p:nvPr/>
        </p:nvGrpSpPr>
        <p:grpSpPr bwMode="auto">
          <a:xfrm>
            <a:off x="2428875" y="6143625"/>
            <a:ext cx="3714761" cy="431800"/>
            <a:chOff x="1643063" y="6143625"/>
            <a:chExt cx="3714760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371476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8" name="TextBox 13"/>
            <p:cNvSpPr txBox="1">
              <a:spLocks noChangeArrowheads="1"/>
            </p:cNvSpPr>
            <p:nvPr/>
          </p:nvSpPr>
          <p:spPr bwMode="auto">
            <a:xfrm>
              <a:off x="2428875" y="6143644"/>
              <a:ext cx="2520304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11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：横向分割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857375" y="6143644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pic>
        <p:nvPicPr>
          <p:cNvPr id="11" name="图片 10" descr="2－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423154"/>
            <a:ext cx="7279858" cy="3649052"/>
          </a:xfrm>
          <a:prstGeom prst="rect">
            <a:avLst/>
          </a:prstGeom>
        </p:spPr>
      </p:pic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&lt;frameset&gt;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5-4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000108"/>
            <a:ext cx="7645398" cy="7953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横向和纵向同时分割窗口</a:t>
            </a:r>
            <a:endParaRPr lang="zh-CN" altLang="en-US" dirty="0" smtClean="0"/>
          </a:p>
        </p:txBody>
      </p:sp>
      <p:pic>
        <p:nvPicPr>
          <p:cNvPr id="5" name="图片 4" descr="2－1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282" y="1714488"/>
            <a:ext cx="7295775" cy="42097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285720" y="2285992"/>
            <a:ext cx="7143800" cy="642942"/>
          </a:xfrm>
          <a:prstGeom prst="rect">
            <a:avLst/>
          </a:prstGeom>
          <a:ln w="25400"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285720" y="3000372"/>
            <a:ext cx="1428760" cy="2714644"/>
          </a:xfrm>
          <a:prstGeom prst="rect">
            <a:avLst/>
          </a:prstGeom>
          <a:ln w="25400"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1785918" y="3000372"/>
            <a:ext cx="5643602" cy="2714644"/>
          </a:xfrm>
          <a:prstGeom prst="rect">
            <a:avLst/>
          </a:prstGeom>
          <a:ln w="25400"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AutoShape 7"/>
          <p:cNvSpPr/>
          <p:nvPr/>
        </p:nvSpPr>
        <p:spPr bwMode="auto">
          <a:xfrm>
            <a:off x="7500910" y="2571752"/>
            <a:ext cx="428625" cy="2714625"/>
          </a:xfrm>
          <a:prstGeom prst="rightBrace">
            <a:avLst>
              <a:gd name="adj1" fmla="val 56502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gray">
          <a:xfrm>
            <a:off x="7929586" y="3643314"/>
            <a:ext cx="1142976" cy="49371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上下分割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1" name="AutoShape 7"/>
          <p:cNvSpPr/>
          <p:nvPr/>
        </p:nvSpPr>
        <p:spPr bwMode="auto">
          <a:xfrm rot="5400000">
            <a:off x="2285976" y="4429140"/>
            <a:ext cx="428625" cy="2714625"/>
          </a:xfrm>
          <a:prstGeom prst="rightBrace">
            <a:avLst>
              <a:gd name="adj1" fmla="val 56502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gray">
          <a:xfrm>
            <a:off x="1857356" y="5935659"/>
            <a:ext cx="1357290" cy="49371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左右分割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13" name="组合 9"/>
          <p:cNvGrpSpPr/>
          <p:nvPr/>
        </p:nvGrpSpPr>
        <p:grpSpPr bwMode="auto">
          <a:xfrm>
            <a:off x="3571868" y="6143644"/>
            <a:ext cx="3857652" cy="431800"/>
            <a:chOff x="1643063" y="6143625"/>
            <a:chExt cx="3857651" cy="431800"/>
          </a:xfrm>
          <a:solidFill>
            <a:srgbClr val="0070C0"/>
          </a:solidFill>
        </p:grpSpPr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3857651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5" name="TextBox 13"/>
            <p:cNvSpPr txBox="1">
              <a:spLocks noChangeArrowheads="1"/>
            </p:cNvSpPr>
            <p:nvPr/>
          </p:nvSpPr>
          <p:spPr bwMode="auto">
            <a:xfrm>
              <a:off x="2428875" y="6143644"/>
              <a:ext cx="276550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12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：多框架页面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57375" y="6143644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sp>
        <p:nvSpPr>
          <p:cNvPr id="18" name="灯片编号占位符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&lt;frameset&gt;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5-5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窗口间的关联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57224" y="2357430"/>
            <a:ext cx="7326313" cy="1338828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&lt;frame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subframe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/right.html" name="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rightframe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="right.html"  target="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rightFrame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"&gt;……&lt;/a&gt;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" name="矩形标注 5"/>
          <p:cNvSpPr/>
          <p:nvPr/>
        </p:nvSpPr>
        <p:spPr bwMode="auto">
          <a:xfrm>
            <a:off x="3929058" y="4357694"/>
            <a:ext cx="3000396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在框架窗口中打开链接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7" name="直接箭头连接符 6"/>
          <p:cNvCxnSpPr>
            <a:stCxn id="6" idx="0"/>
          </p:cNvCxnSpPr>
          <p:nvPr/>
        </p:nvCxnSpPr>
        <p:spPr>
          <a:xfrm rot="16200000" flipV="1">
            <a:off x="4714876" y="3643314"/>
            <a:ext cx="785818" cy="64294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矩形标注 10"/>
          <p:cNvSpPr/>
          <p:nvPr/>
        </p:nvSpPr>
        <p:spPr bwMode="auto">
          <a:xfrm>
            <a:off x="4786314" y="1428736"/>
            <a:ext cx="2214578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框架窗口名称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2" name="直接箭头连接符 11"/>
          <p:cNvCxnSpPr>
            <a:stCxn id="11" idx="2"/>
          </p:cNvCxnSpPr>
          <p:nvPr/>
        </p:nvCxnSpPr>
        <p:spPr>
          <a:xfrm rot="5400000">
            <a:off x="5488906" y="2167047"/>
            <a:ext cx="773676" cy="3571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组合 9"/>
          <p:cNvGrpSpPr/>
          <p:nvPr/>
        </p:nvGrpSpPr>
        <p:grpSpPr bwMode="auto">
          <a:xfrm>
            <a:off x="2500298" y="6143644"/>
            <a:ext cx="4572032" cy="431800"/>
            <a:chOff x="1643063" y="6143625"/>
            <a:chExt cx="4572031" cy="431800"/>
          </a:xfrm>
          <a:solidFill>
            <a:srgbClr val="0070C0"/>
          </a:solidFill>
        </p:grpSpPr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4572031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8" name="TextBox 13"/>
            <p:cNvSpPr txBox="1">
              <a:spLocks noChangeArrowheads="1"/>
            </p:cNvSpPr>
            <p:nvPr/>
          </p:nvSpPr>
          <p:spPr bwMode="auto">
            <a:xfrm>
              <a:off x="2428875" y="6143644"/>
              <a:ext cx="346280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13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：窗口间的连接位置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857375" y="6143644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sp>
        <p:nvSpPr>
          <p:cNvPr id="21" name="灯片编号占位符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iframe</a:t>
            </a:r>
            <a:r>
              <a:rPr lang="en-US" dirty="0" smtClean="0"/>
              <a:t>&gt;</a:t>
            </a:r>
            <a:r>
              <a:rPr lang="zh-CN" altLang="en-US" dirty="0" smtClean="0"/>
              <a:t>内联框架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85720" y="2714620"/>
            <a:ext cx="8643998" cy="923330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iframe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path" name="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mainFrame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frameborder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x" scrolling=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yes/no"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noresize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noresize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width=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x" height=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y"&gt;&lt;/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iframe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6" name="组合 71"/>
          <p:cNvGrpSpPr/>
          <p:nvPr/>
        </p:nvGrpSpPr>
        <p:grpSpPr>
          <a:xfrm>
            <a:off x="571472" y="1214422"/>
            <a:ext cx="1058023" cy="400110"/>
            <a:chOff x="1000100" y="1801286"/>
            <a:chExt cx="1058023" cy="400110"/>
          </a:xfrm>
        </p:grpSpPr>
        <p:pic>
          <p:nvPicPr>
            <p:cNvPr id="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357290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9" name="矩形标注 8"/>
          <p:cNvSpPr/>
          <p:nvPr/>
        </p:nvSpPr>
        <p:spPr bwMode="auto">
          <a:xfrm>
            <a:off x="1571604" y="1714488"/>
            <a:ext cx="1785950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引用页面地址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0" name="直接箭头连接符 9"/>
          <p:cNvCxnSpPr>
            <a:stCxn id="9" idx="2"/>
          </p:cNvCxnSpPr>
          <p:nvPr/>
        </p:nvCxnSpPr>
        <p:spPr>
          <a:xfrm rot="5400000">
            <a:off x="1809849" y="2274204"/>
            <a:ext cx="845114" cy="46434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标注 12"/>
          <p:cNvSpPr/>
          <p:nvPr/>
        </p:nvSpPr>
        <p:spPr bwMode="auto">
          <a:xfrm>
            <a:off x="3500430" y="1714488"/>
            <a:ext cx="1571636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框架标识名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4" name="直接箭头连接符 13"/>
          <p:cNvCxnSpPr>
            <a:stCxn id="13" idx="2"/>
          </p:cNvCxnSpPr>
          <p:nvPr/>
        </p:nvCxnSpPr>
        <p:spPr>
          <a:xfrm rot="5400000">
            <a:off x="3577939" y="2149187"/>
            <a:ext cx="773676" cy="64294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标注 16"/>
          <p:cNvSpPr/>
          <p:nvPr/>
        </p:nvSpPr>
        <p:spPr bwMode="auto">
          <a:xfrm>
            <a:off x="5500694" y="1714488"/>
            <a:ext cx="928694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边框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8" name="直接箭头连接符 17"/>
          <p:cNvCxnSpPr>
            <a:stCxn id="17" idx="2"/>
          </p:cNvCxnSpPr>
          <p:nvPr/>
        </p:nvCxnSpPr>
        <p:spPr>
          <a:xfrm rot="16200000" flipH="1">
            <a:off x="5667499" y="2381361"/>
            <a:ext cx="916554" cy="32147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矩形标注 19"/>
          <p:cNvSpPr/>
          <p:nvPr/>
        </p:nvSpPr>
        <p:spPr bwMode="auto">
          <a:xfrm>
            <a:off x="6786578" y="1714488"/>
            <a:ext cx="2000264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是否出现滚动条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21" name="直接箭头连接符 20"/>
          <p:cNvCxnSpPr>
            <a:stCxn id="20" idx="2"/>
          </p:cNvCxnSpPr>
          <p:nvPr/>
        </p:nvCxnSpPr>
        <p:spPr>
          <a:xfrm rot="16200000" flipH="1">
            <a:off x="7370224" y="2500306"/>
            <a:ext cx="904410" cy="7143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矩形标注 29"/>
          <p:cNvSpPr/>
          <p:nvPr/>
        </p:nvSpPr>
        <p:spPr bwMode="auto">
          <a:xfrm>
            <a:off x="500034" y="4429132"/>
            <a:ext cx="3143272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是否允许调整框架窗口大小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31" name="直接箭头连接符 30"/>
          <p:cNvCxnSpPr>
            <a:stCxn id="30" idx="0"/>
          </p:cNvCxnSpPr>
          <p:nvPr/>
        </p:nvCxnSpPr>
        <p:spPr>
          <a:xfrm rot="16200000" flipV="1">
            <a:off x="1250133" y="3607595"/>
            <a:ext cx="928694" cy="71438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矩形标注 34"/>
          <p:cNvSpPr/>
          <p:nvPr/>
        </p:nvSpPr>
        <p:spPr bwMode="auto">
          <a:xfrm>
            <a:off x="3929058" y="4429132"/>
            <a:ext cx="1428760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框架宽度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36" name="直接箭头连接符 35"/>
          <p:cNvCxnSpPr>
            <a:stCxn id="35" idx="0"/>
          </p:cNvCxnSpPr>
          <p:nvPr/>
        </p:nvCxnSpPr>
        <p:spPr>
          <a:xfrm rot="16200000" flipV="1">
            <a:off x="3607587" y="3393281"/>
            <a:ext cx="928694" cy="114300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矩形标注 39"/>
          <p:cNvSpPr/>
          <p:nvPr/>
        </p:nvSpPr>
        <p:spPr bwMode="auto">
          <a:xfrm>
            <a:off x="5572132" y="4429132"/>
            <a:ext cx="1428760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框架高度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41" name="直接箭头连接符 40"/>
          <p:cNvCxnSpPr>
            <a:stCxn id="40" idx="0"/>
          </p:cNvCxnSpPr>
          <p:nvPr/>
        </p:nvCxnSpPr>
        <p:spPr>
          <a:xfrm rot="16200000" flipV="1">
            <a:off x="5107785" y="3250405"/>
            <a:ext cx="928694" cy="142876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4" name="组合 9"/>
          <p:cNvGrpSpPr/>
          <p:nvPr/>
        </p:nvGrpSpPr>
        <p:grpSpPr bwMode="auto">
          <a:xfrm>
            <a:off x="2500298" y="6143644"/>
            <a:ext cx="4000528" cy="431800"/>
            <a:chOff x="1643063" y="6143625"/>
            <a:chExt cx="4000527" cy="431800"/>
          </a:xfrm>
          <a:solidFill>
            <a:srgbClr val="0070C0"/>
          </a:solidFill>
        </p:grpSpPr>
        <p:sp>
          <p:nvSpPr>
            <p:cNvPr id="45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4000527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46" name="TextBox 13"/>
            <p:cNvSpPr txBox="1">
              <a:spLocks noChangeArrowheads="1"/>
            </p:cNvSpPr>
            <p:nvPr/>
          </p:nvSpPr>
          <p:spPr bwMode="auto">
            <a:xfrm>
              <a:off x="2428875" y="6143644"/>
              <a:ext cx="282481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14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b="1" dirty="0" err="1" smtClean="0">
                  <a:solidFill>
                    <a:schemeClr val="bg1"/>
                  </a:solidFill>
                </a:rPr>
                <a:t>iframe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框架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47" name="Picture 8" descr="说话气泡ne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57375" y="6143644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sp>
        <p:nvSpPr>
          <p:cNvPr id="49" name="灯片编号占位符 4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7" grpId="0" animBg="1"/>
      <p:bldP spid="20" grpId="0" animBg="1"/>
      <p:bldP spid="30" grpId="0" animBg="1"/>
      <p:bldP spid="35" grpId="0" animBg="1"/>
      <p:bldP spid="4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iframe</a:t>
            </a:r>
            <a:r>
              <a:rPr lang="en-US" dirty="0" smtClean="0"/>
              <a:t>&gt;</a:t>
            </a:r>
            <a:r>
              <a:rPr lang="zh-CN" altLang="en-US" dirty="0" smtClean="0"/>
              <a:t>内联框架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795327"/>
          </a:xfrm>
        </p:spPr>
        <p:txBody>
          <a:bodyPr/>
          <a:lstStyle/>
          <a:p>
            <a:r>
              <a:rPr lang="zh-CN" altLang="en-US" dirty="0" smtClean="0"/>
              <a:t>在内联框架中打开页面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71670" y="2000239"/>
            <a:ext cx="4643470" cy="3768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9"/>
          <p:cNvGrpSpPr/>
          <p:nvPr/>
        </p:nvGrpSpPr>
        <p:grpSpPr bwMode="auto">
          <a:xfrm>
            <a:off x="2500298" y="6143644"/>
            <a:ext cx="4572032" cy="431800"/>
            <a:chOff x="1643063" y="6143625"/>
            <a:chExt cx="4572031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4572031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8" name="TextBox 13"/>
            <p:cNvSpPr txBox="1">
              <a:spLocks noChangeArrowheads="1"/>
            </p:cNvSpPr>
            <p:nvPr/>
          </p:nvSpPr>
          <p:spPr bwMode="auto">
            <a:xfrm>
              <a:off x="2428875" y="6143644"/>
              <a:ext cx="3225562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err="1" smtClean="0">
                  <a:solidFill>
                    <a:schemeClr val="bg1"/>
                  </a:solidFill>
                </a:rPr>
                <a:t>iframe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常用属性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57375" y="6143644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42963" y="274638"/>
            <a:ext cx="8229600" cy="490537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en-US" dirty="0" smtClean="0"/>
              <a:t>引用</a:t>
            </a:r>
            <a:r>
              <a:rPr lang="en-US" dirty="0" smtClean="0"/>
              <a:t>Google</a:t>
            </a:r>
            <a:r>
              <a:rPr lang="zh-CN" altLang="en-US" dirty="0" smtClean="0"/>
              <a:t>主页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87426" y="1428736"/>
            <a:ext cx="6642094" cy="3643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引用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主页。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单击章节名称在下方显示章节内容</a:t>
            </a:r>
            <a:endParaRPr lang="en-US" altLang="zh-CN" dirty="0" smtClean="0"/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1928794" y="621508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8443" name="TextBox 10"/>
            <p:cNvSpPr txBox="1">
              <a:spLocks noChangeArrowheads="1"/>
            </p:cNvSpPr>
            <p:nvPr/>
          </p:nvSpPr>
          <p:spPr bwMode="auto">
            <a:xfrm>
              <a:off x="4575176" y="5500720"/>
              <a:ext cx="2068526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10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grpSp>
        <p:nvGrpSpPr>
          <p:cNvPr id="3" name="组合 13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42963" y="274638"/>
            <a:ext cx="8229600" cy="490537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—</a:t>
            </a:r>
            <a:r>
              <a:rPr lang="zh-CN" altLang="en-US" dirty="0" smtClean="0"/>
              <a:t>公共模板复用及链接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87426" y="1428736"/>
            <a:ext cx="8142292" cy="3643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在给出的登录和注册页中重用贵美页面顶部和底部。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找到</a:t>
            </a:r>
            <a:r>
              <a:rPr lang="en-US" altLang="zh-CN" dirty="0" smtClean="0"/>
              <a:t>login.htm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register.htm</a:t>
            </a:r>
            <a:r>
              <a:rPr lang="zh-CN" altLang="en-US" dirty="0" smtClean="0"/>
              <a:t>页面中的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代码行，增加相关属性</a:t>
            </a:r>
            <a:endParaRPr lang="en-US" altLang="zh-CN" dirty="0" smtClean="0"/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1928794" y="621508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8443" name="TextBox 10"/>
            <p:cNvSpPr txBox="1">
              <a:spLocks noChangeArrowheads="1"/>
            </p:cNvSpPr>
            <p:nvPr/>
          </p:nvSpPr>
          <p:spPr bwMode="auto">
            <a:xfrm>
              <a:off x="4575176" y="5500720"/>
              <a:ext cx="1939968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5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grpSp>
        <p:nvGrpSpPr>
          <p:cNvPr id="3" name="组合 13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总结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785813" y="1285875"/>
            <a:ext cx="8072467" cy="52244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无序列表由</a:t>
            </a: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r>
              <a:rPr lang="zh-CN" altLang="en-US" dirty="0" smtClean="0"/>
              <a:t>和</a:t>
            </a:r>
            <a:r>
              <a:rPr lang="en-US" dirty="0" smtClean="0"/>
              <a:t>&lt;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r>
              <a:rPr lang="zh-CN" altLang="en-US" dirty="0" smtClean="0"/>
              <a:t>标签组成，有序列表由</a:t>
            </a:r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  <a:r>
              <a:rPr lang="zh-CN" altLang="en-US" dirty="0" smtClean="0"/>
              <a:t>和</a:t>
            </a:r>
            <a:r>
              <a:rPr lang="en-US" dirty="0" smtClean="0"/>
              <a:t>&lt;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r>
              <a:rPr lang="zh-CN" altLang="en-US" dirty="0" smtClean="0"/>
              <a:t>标签组成，定义列表由</a:t>
            </a:r>
            <a:r>
              <a:rPr lang="en-US" dirty="0" smtClean="0"/>
              <a:t>&lt;dl&gt;</a:t>
            </a:r>
            <a:r>
              <a:rPr lang="zh-CN" altLang="en-US" dirty="0" smtClean="0"/>
              <a:t>、</a:t>
            </a:r>
            <a:r>
              <a:rPr lang="en-US" dirty="0" smtClean="0"/>
              <a:t>&lt;</a:t>
            </a:r>
            <a:r>
              <a:rPr lang="en-US" dirty="0" err="1" smtClean="0"/>
              <a:t>dt</a:t>
            </a:r>
            <a:r>
              <a:rPr lang="en-US" dirty="0" smtClean="0"/>
              <a:t>&gt;</a:t>
            </a:r>
            <a:r>
              <a:rPr lang="zh-CN" altLang="en-US" dirty="0" smtClean="0"/>
              <a:t>和</a:t>
            </a:r>
            <a:r>
              <a:rPr lang="en-US" dirty="0" smtClean="0"/>
              <a:t>&lt;</a:t>
            </a:r>
            <a:r>
              <a:rPr lang="en-US" dirty="0" err="1" smtClean="0"/>
              <a:t>dd</a:t>
            </a:r>
            <a:r>
              <a:rPr lang="en-US" dirty="0" smtClean="0"/>
              <a:t>&gt;</a:t>
            </a:r>
            <a:r>
              <a:rPr lang="zh-CN" altLang="en-US" dirty="0" smtClean="0"/>
              <a:t>标签组成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dirty="0" smtClean="0"/>
              <a:t>&lt;table&gt;</a:t>
            </a:r>
            <a:r>
              <a:rPr lang="zh-CN" altLang="en-US" dirty="0" smtClean="0"/>
              <a:t>、</a:t>
            </a: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r>
              <a:rPr lang="zh-CN" altLang="en-US" dirty="0" smtClean="0"/>
              <a:t>、</a:t>
            </a:r>
            <a:r>
              <a:rPr lang="en-US" dirty="0" smtClean="0"/>
              <a:t>&lt;td&gt;</a:t>
            </a:r>
            <a:r>
              <a:rPr lang="zh-CN" altLang="en-US" dirty="0" smtClean="0"/>
              <a:t>创建表格，使用</a:t>
            </a:r>
            <a:r>
              <a:rPr lang="en-US" altLang="zh-CN" dirty="0" smtClean="0"/>
              <a:t>width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border</a:t>
            </a:r>
            <a:r>
              <a:rPr lang="zh-CN" altLang="en-US" dirty="0" smtClean="0"/>
              <a:t>设置表格的宽度和边框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dirty="0" err="1" smtClean="0"/>
              <a:t>colspan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rowspan</a:t>
            </a:r>
            <a:r>
              <a:rPr lang="zh-CN" altLang="en-US" dirty="0" smtClean="0"/>
              <a:t>设置表格的跨列和跨行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框架包括</a:t>
            </a:r>
            <a:r>
              <a:rPr lang="en-US" dirty="0" smtClean="0"/>
              <a:t>&lt;frameset&gt;</a:t>
            </a:r>
            <a:r>
              <a:rPr lang="zh-CN" altLang="en-US" dirty="0" smtClean="0"/>
              <a:t>框架和</a:t>
            </a:r>
            <a:r>
              <a:rPr lang="en-US" dirty="0" smtClean="0"/>
              <a:t>&lt;</a:t>
            </a:r>
            <a:r>
              <a:rPr lang="en-US" dirty="0" err="1" smtClean="0"/>
              <a:t>iframe</a:t>
            </a:r>
            <a:r>
              <a:rPr lang="en-US" dirty="0" smtClean="0"/>
              <a:t>&gt;</a:t>
            </a:r>
            <a:r>
              <a:rPr lang="zh-CN" altLang="en-US" dirty="0" smtClean="0"/>
              <a:t>内嵌框架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1644650" y="21431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本章任务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制作树形菜单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制作模拟考试试卷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制作易趣商品列表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制作淘宝店铺列表页面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制作新浪微博页面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引用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主页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实现页面重用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35013" y="28558"/>
            <a:ext cx="8229600" cy="90011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本章目标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84225" y="1142984"/>
            <a:ext cx="5716601" cy="50101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会使用有序列表实现数据展示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会使用无序列表实现数据展示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会使用定义列表实现数据展示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会使用表格实现数据展示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会使用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进行页面设计</a:t>
            </a:r>
            <a:endParaRPr lang="zh-CN" altLang="en-US" dirty="0" smtClean="0"/>
          </a:p>
        </p:txBody>
      </p:sp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929454" y="2571744"/>
            <a:ext cx="714380" cy="719772"/>
          </a:xfrm>
          <a:prstGeom prst="rect">
            <a:avLst/>
          </a:prstGeom>
          <a:noFill/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929454" y="1857364"/>
            <a:ext cx="714380" cy="719772"/>
          </a:xfrm>
          <a:prstGeom prst="rect">
            <a:avLst/>
          </a:prstGeom>
          <a:noFill/>
        </p:spPr>
      </p:pic>
      <p:pic>
        <p:nvPicPr>
          <p:cNvPr id="14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357" y="4137988"/>
            <a:ext cx="643477" cy="648334"/>
          </a:xfrm>
          <a:prstGeom prst="rect">
            <a:avLst/>
          </a:prstGeom>
          <a:noFill/>
        </p:spPr>
      </p:pic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4500561" y="80963"/>
            <a:ext cx="4464051" cy="90011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列表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85860"/>
            <a:ext cx="2787643" cy="3786214"/>
          </a:xfrm>
        </p:spPr>
        <p:txBody>
          <a:bodyPr/>
          <a:lstStyle/>
          <a:p>
            <a:r>
              <a:rPr lang="zh-CN" altLang="en-US" dirty="0" smtClean="0"/>
              <a:t>什么是列表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列表的分类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无序列表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有序列表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定义列表</a:t>
            </a:r>
            <a:endParaRPr lang="en-US" altLang="zh-CN" dirty="0" smtClean="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714744" y="1428736"/>
            <a:ext cx="4295236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6643702" y="3286124"/>
            <a:ext cx="114674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有序列表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8" name="直接箭头连接符 17"/>
          <p:cNvCxnSpPr>
            <a:stCxn id="17" idx="1"/>
          </p:cNvCxnSpPr>
          <p:nvPr/>
        </p:nvCxnSpPr>
        <p:spPr bwMode="auto">
          <a:xfrm rot="10800000" flipV="1">
            <a:off x="5643570" y="3490436"/>
            <a:ext cx="1000132" cy="1000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AutoShape 5"/>
          <p:cNvSpPr>
            <a:spLocks noChangeArrowheads="1"/>
          </p:cNvSpPr>
          <p:nvPr/>
        </p:nvSpPr>
        <p:spPr bwMode="auto">
          <a:xfrm>
            <a:off x="6643702" y="4657724"/>
            <a:ext cx="114674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无序列表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32" name="直接箭头连接符 31"/>
          <p:cNvCxnSpPr>
            <a:stCxn id="31" idx="1"/>
          </p:cNvCxnSpPr>
          <p:nvPr/>
        </p:nvCxnSpPr>
        <p:spPr bwMode="auto">
          <a:xfrm rot="10800000">
            <a:off x="6215074" y="4857760"/>
            <a:ext cx="428628" cy="42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4" name="图片 33" descr="2－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3116126"/>
            <a:ext cx="7684358" cy="3527584"/>
          </a:xfrm>
          <a:prstGeom prst="rect">
            <a:avLst/>
          </a:prstGeom>
        </p:spPr>
      </p:pic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3786182" y="3259002"/>
            <a:ext cx="114674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定义列表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1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列表的应用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5-1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" name="内容占位符 2"/>
          <p:cNvSpPr>
            <a:spLocks noGrp="1"/>
          </p:cNvSpPr>
          <p:nvPr>
            <p:ph idx="1"/>
          </p:nvPr>
        </p:nvSpPr>
        <p:spPr>
          <a:xfrm>
            <a:off x="784225" y="1285860"/>
            <a:ext cx="6573857" cy="642942"/>
          </a:xfrm>
        </p:spPr>
        <p:txBody>
          <a:bodyPr/>
          <a:lstStyle/>
          <a:p>
            <a:r>
              <a:rPr lang="zh-CN" altLang="en-US" dirty="0" smtClean="0"/>
              <a:t>无序列表</a:t>
            </a:r>
            <a:endParaRPr lang="en-US" altLang="zh-CN" dirty="0" smtClean="0"/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1357290" y="2285992"/>
            <a:ext cx="3429024" cy="228601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&lt;ul&gt;</a:t>
            </a:r>
            <a:endParaRPr lang="it-IT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    &lt;li&gt;</a:t>
            </a:r>
            <a:r>
              <a:rPr lang="zh-CN" altLang="it-IT" b="1" dirty="0" smtClean="0">
                <a:solidFill>
                  <a:schemeClr val="accent5">
                    <a:lumMod val="10000"/>
                  </a:schemeClr>
                </a:solidFill>
              </a:rPr>
              <a:t>桔子</a:t>
            </a: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&lt;/li&gt;</a:t>
            </a:r>
            <a:endParaRPr lang="it-IT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    &lt;li&gt;</a:t>
            </a:r>
            <a:r>
              <a:rPr lang="zh-CN" altLang="it-IT" b="1" dirty="0" smtClean="0">
                <a:solidFill>
                  <a:schemeClr val="accent5">
                    <a:lumMod val="10000"/>
                  </a:schemeClr>
                </a:solidFill>
              </a:rPr>
              <a:t>香蕉</a:t>
            </a: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&lt;/li&gt;</a:t>
            </a:r>
            <a:endParaRPr lang="it-IT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    &lt;li&gt;</a:t>
            </a:r>
            <a:r>
              <a:rPr lang="zh-CN" altLang="it-IT" b="1" dirty="0" smtClean="0">
                <a:solidFill>
                  <a:schemeClr val="accent5">
                    <a:lumMod val="10000"/>
                  </a:schemeClr>
                </a:solidFill>
              </a:rPr>
              <a:t>苹果</a:t>
            </a: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&lt;/li&gt;</a:t>
            </a:r>
            <a:endParaRPr lang="it-IT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&lt;/ul&gt;</a:t>
            </a:r>
            <a:endParaRPr lang="it-IT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it-IT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it-IT" altLang="zh-CN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7" name="AutoShape 5"/>
          <p:cNvSpPr>
            <a:spLocks noChangeArrowheads="1"/>
          </p:cNvSpPr>
          <p:nvPr/>
        </p:nvSpPr>
        <p:spPr bwMode="auto">
          <a:xfrm>
            <a:off x="2786050" y="2000240"/>
            <a:ext cx="160982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声明无序列表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38" name="直接箭头连接符 37"/>
          <p:cNvCxnSpPr>
            <a:stCxn id="37" idx="1"/>
          </p:cNvCxnSpPr>
          <p:nvPr/>
        </p:nvCxnSpPr>
        <p:spPr bwMode="auto">
          <a:xfrm rot="10800000" flipV="1">
            <a:off x="1928794" y="2204552"/>
            <a:ext cx="857256" cy="29575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AutoShape 5"/>
          <p:cNvSpPr>
            <a:spLocks noChangeArrowheads="1"/>
          </p:cNvSpPr>
          <p:nvPr/>
        </p:nvSpPr>
        <p:spPr bwMode="auto">
          <a:xfrm>
            <a:off x="3071802" y="4071942"/>
            <a:ext cx="160982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声明列表项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44" name="直接箭头连接符 43"/>
          <p:cNvCxnSpPr>
            <a:stCxn id="43" idx="1"/>
          </p:cNvCxnSpPr>
          <p:nvPr/>
        </p:nvCxnSpPr>
        <p:spPr bwMode="auto">
          <a:xfrm rot="10800000">
            <a:off x="2071670" y="3857628"/>
            <a:ext cx="1000132" cy="41862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6" name="图片 45" descr="2－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9256" y="2214554"/>
            <a:ext cx="3175000" cy="2349500"/>
          </a:xfrm>
          <a:prstGeom prst="rect">
            <a:avLst/>
          </a:prstGeom>
        </p:spPr>
      </p:pic>
      <p:cxnSp>
        <p:nvCxnSpPr>
          <p:cNvPr id="47" name="直接箭头连接符 46"/>
          <p:cNvCxnSpPr>
            <a:stCxn id="36" idx="3"/>
            <a:endCxn id="46" idx="1"/>
          </p:cNvCxnSpPr>
          <p:nvPr/>
        </p:nvCxnSpPr>
        <p:spPr bwMode="auto">
          <a:xfrm flipV="1">
            <a:off x="4786314" y="3389304"/>
            <a:ext cx="642942" cy="3969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1" name="组合 25"/>
          <p:cNvGrpSpPr/>
          <p:nvPr/>
        </p:nvGrpSpPr>
        <p:grpSpPr bwMode="auto">
          <a:xfrm>
            <a:off x="2643188" y="5997575"/>
            <a:ext cx="3500448" cy="431800"/>
            <a:chOff x="4071935" y="5500702"/>
            <a:chExt cx="3500473" cy="431800"/>
          </a:xfrm>
          <a:solidFill>
            <a:srgbClr val="0070C0"/>
          </a:solidFill>
        </p:grpSpPr>
        <p:sp>
          <p:nvSpPr>
            <p:cNvPr id="53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500473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54" name="Picture 8" descr="说话气泡ne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55" name="TextBox 1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2404843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>
                  <a:solidFill>
                    <a:schemeClr val="bg1"/>
                  </a:solidFill>
                </a:rPr>
                <a:t>1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：无序列表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列表的应用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5-2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" name="内容占位符 2"/>
          <p:cNvSpPr>
            <a:spLocks noGrp="1"/>
          </p:cNvSpPr>
          <p:nvPr>
            <p:ph idx="1"/>
          </p:nvPr>
        </p:nvSpPr>
        <p:spPr>
          <a:xfrm>
            <a:off x="714348" y="1285860"/>
            <a:ext cx="6573857" cy="13573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无序列表的类型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type</a:t>
            </a:r>
            <a:r>
              <a:rPr lang="zh-CN" altLang="en-US" dirty="0" smtClean="0"/>
              <a:t>取值</a:t>
            </a:r>
            <a:endParaRPr lang="en-US" altLang="zh-CN" dirty="0" smtClean="0"/>
          </a:p>
        </p:txBody>
      </p:sp>
      <p:grpSp>
        <p:nvGrpSpPr>
          <p:cNvPr id="2" name="组合 25"/>
          <p:cNvGrpSpPr/>
          <p:nvPr/>
        </p:nvGrpSpPr>
        <p:grpSpPr bwMode="auto">
          <a:xfrm>
            <a:off x="2643188" y="5997575"/>
            <a:ext cx="4071952" cy="431800"/>
            <a:chOff x="4071935" y="5500702"/>
            <a:chExt cx="4071981" cy="431800"/>
          </a:xfrm>
          <a:solidFill>
            <a:srgbClr val="0070C0"/>
          </a:solidFill>
        </p:grpSpPr>
        <p:sp>
          <p:nvSpPr>
            <p:cNvPr id="53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071981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54" name="Picture 8" descr="说话气泡new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55" name="TextBox 1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3102153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：无序列表的类型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6" name="Group 29"/>
          <p:cNvGraphicFramePr>
            <a:graphicFrameLocks noGrp="1"/>
          </p:cNvGraphicFramePr>
          <p:nvPr/>
        </p:nvGraphicFramePr>
        <p:xfrm>
          <a:off x="1285852" y="2857496"/>
          <a:ext cx="6786610" cy="2428892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500198"/>
                <a:gridCol w="5286412"/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取值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说明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algn="just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disc</a:t>
                      </a:r>
                      <a:endParaRPr lang="zh-CN" sz="20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项目符号显示为实体圆心</a:t>
                      </a:r>
                      <a:r>
                        <a:rPr lang="en-US" sz="20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,</a:t>
                      </a:r>
                      <a:r>
                        <a:rPr lang="zh-CN" sz="20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默认值</a:t>
                      </a:r>
                      <a:endParaRPr lang="zh-CN" sz="20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50">
                <a:tc>
                  <a:txBody>
                    <a:bodyPr/>
                    <a:lstStyle/>
                    <a:p>
                      <a:pPr algn="just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+mn-lt"/>
                          <a:ea typeface="+mn-ea"/>
                          <a:cs typeface="Times New Roman" panose="02020603050405020304"/>
                        </a:rPr>
                        <a:t>square</a:t>
                      </a:r>
                      <a:endParaRPr lang="zh-CN" sz="2000" b="1" kern="10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项目符号显示为实体方心</a:t>
                      </a:r>
                      <a:endParaRPr lang="zh-CN" sz="20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634">
                <a:tc>
                  <a:txBody>
                    <a:bodyPr/>
                    <a:lstStyle/>
                    <a:p>
                      <a:pPr algn="just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+mn-lt"/>
                          <a:ea typeface="+mn-ea"/>
                          <a:cs typeface="Times New Roman" panose="02020603050405020304"/>
                        </a:rPr>
                        <a:t>circle</a:t>
                      </a:r>
                      <a:endParaRPr lang="zh-CN" sz="2000" b="1" kern="10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+mn-lt"/>
                          <a:ea typeface="+mn-ea"/>
                          <a:cs typeface="Times New Roman" panose="02020603050405020304"/>
                        </a:rPr>
                        <a:t>项目符号显示为空心圆</a:t>
                      </a:r>
                      <a:endParaRPr lang="zh-CN" sz="2000" b="1" kern="100" dirty="0"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列表的应用</a:t>
            </a:r>
            <a:r>
              <a:rPr lang="en-US" altLang="zh-CN" dirty="0" smtClean="0"/>
              <a:t>5-2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81013"/>
          </a:xfrm>
        </p:spPr>
        <p:txBody>
          <a:bodyPr/>
          <a:lstStyle/>
          <a:p>
            <a:r>
              <a:rPr lang="zh-CN" altLang="en-US" dirty="0" smtClean="0"/>
              <a:t>有序列表</a:t>
            </a:r>
            <a:endParaRPr lang="zh-CN" altLang="en-US" dirty="0" smtClean="0"/>
          </a:p>
        </p:txBody>
      </p:sp>
      <p:grpSp>
        <p:nvGrpSpPr>
          <p:cNvPr id="2" name="组合 25"/>
          <p:cNvGrpSpPr/>
          <p:nvPr/>
        </p:nvGrpSpPr>
        <p:grpSpPr bwMode="auto">
          <a:xfrm>
            <a:off x="2643188" y="5997575"/>
            <a:ext cx="3714762" cy="431800"/>
            <a:chOff x="4071935" y="5500702"/>
            <a:chExt cx="3714788" cy="431800"/>
          </a:xfrm>
          <a:solidFill>
            <a:srgbClr val="0070C0"/>
          </a:solidFill>
        </p:grpSpPr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714788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20499" name="Picture 8" descr="说话气泡new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0500" name="TextBox 17"/>
            <p:cNvSpPr txBox="1">
              <a:spLocks noChangeArrowheads="1"/>
            </p:cNvSpPr>
            <p:nvPr/>
          </p:nvSpPr>
          <p:spPr bwMode="auto">
            <a:xfrm>
              <a:off x="4857752" y="5503895"/>
              <a:ext cx="2404843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3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：有序列表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1357290" y="2285992"/>
            <a:ext cx="3429024" cy="228601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&lt;ol&gt;</a:t>
            </a:r>
            <a:endParaRPr lang="it-IT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    &lt;li&gt;</a:t>
            </a:r>
            <a:r>
              <a:rPr lang="zh-CN" altLang="it-IT" b="1" dirty="0" smtClean="0">
                <a:solidFill>
                  <a:schemeClr val="accent5">
                    <a:lumMod val="10000"/>
                  </a:schemeClr>
                </a:solidFill>
              </a:rPr>
              <a:t>桔子</a:t>
            </a: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&lt;/li&gt;</a:t>
            </a:r>
            <a:endParaRPr lang="it-IT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    &lt;li&gt;</a:t>
            </a:r>
            <a:r>
              <a:rPr lang="zh-CN" altLang="it-IT" b="1" dirty="0" smtClean="0">
                <a:solidFill>
                  <a:schemeClr val="accent5">
                    <a:lumMod val="10000"/>
                  </a:schemeClr>
                </a:solidFill>
              </a:rPr>
              <a:t>香蕉</a:t>
            </a: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&lt;/li&gt;</a:t>
            </a:r>
            <a:endParaRPr lang="it-IT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    &lt;li&gt;</a:t>
            </a:r>
            <a:r>
              <a:rPr lang="zh-CN" altLang="it-IT" b="1" dirty="0" smtClean="0">
                <a:solidFill>
                  <a:schemeClr val="accent5">
                    <a:lumMod val="10000"/>
                  </a:schemeClr>
                </a:solidFill>
              </a:rPr>
              <a:t>苹果</a:t>
            </a: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&lt;/li&gt;</a:t>
            </a:r>
            <a:endParaRPr lang="it-IT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&lt;/ol&gt;</a:t>
            </a:r>
            <a:endParaRPr lang="it-IT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it-IT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it-IT" altLang="zh-CN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 rot="10800000" flipV="1">
            <a:off x="1928794" y="2204552"/>
            <a:ext cx="857256" cy="29575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3071802" y="4071942"/>
            <a:ext cx="160982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声明列表项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31" name="直接箭头连接符 30"/>
          <p:cNvCxnSpPr>
            <a:stCxn id="30" idx="1"/>
          </p:cNvCxnSpPr>
          <p:nvPr/>
        </p:nvCxnSpPr>
        <p:spPr bwMode="auto">
          <a:xfrm rot="10800000">
            <a:off x="2071670" y="3857628"/>
            <a:ext cx="1000132" cy="41862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2786050" y="2000240"/>
            <a:ext cx="160982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声明有序列表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pic>
        <p:nvPicPr>
          <p:cNvPr id="33" name="图片 32" descr="2－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46" y="2025660"/>
            <a:ext cx="3175000" cy="2832100"/>
          </a:xfrm>
          <a:prstGeom prst="rect">
            <a:avLst/>
          </a:prstGeom>
        </p:spPr>
      </p:pic>
      <p:cxnSp>
        <p:nvCxnSpPr>
          <p:cNvPr id="34" name="直接箭头连接符 33"/>
          <p:cNvCxnSpPr>
            <a:stCxn id="24" idx="3"/>
            <a:endCxn id="33" idx="1"/>
          </p:cNvCxnSpPr>
          <p:nvPr/>
        </p:nvCxnSpPr>
        <p:spPr bwMode="auto">
          <a:xfrm>
            <a:off x="4786314" y="3429000"/>
            <a:ext cx="1000132" cy="1271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灯片编号占位符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分学期样式模版-S1</Template>
  <TotalTime>0</TotalTime>
  <Words>3577</Words>
  <Application>WPS 演示</Application>
  <PresentationFormat>全屏显示(4:3)</PresentationFormat>
  <Paragraphs>645</Paragraphs>
  <Slides>38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Arial</vt:lpstr>
      <vt:lpstr>宋体</vt:lpstr>
      <vt:lpstr>Wingdings</vt:lpstr>
      <vt:lpstr>黑体</vt:lpstr>
      <vt:lpstr>楷体_GB2312</vt:lpstr>
      <vt:lpstr>Tahoma</vt:lpstr>
      <vt:lpstr>Times New Roman</vt:lpstr>
      <vt:lpstr>微软雅黑</vt:lpstr>
      <vt:lpstr>Arial</vt:lpstr>
      <vt:lpstr>Times New Roman</vt:lpstr>
      <vt:lpstr>新宋体</vt:lpstr>
      <vt:lpstr>模板</vt:lpstr>
      <vt:lpstr>PowerPoint 演示文稿</vt:lpstr>
      <vt:lpstr>回顾与作业点评</vt:lpstr>
      <vt:lpstr>预习检查</vt:lpstr>
      <vt:lpstr>本章任务</vt:lpstr>
      <vt:lpstr>本章目标</vt:lpstr>
      <vt:lpstr>列表</vt:lpstr>
      <vt:lpstr>列表的应用5-1</vt:lpstr>
      <vt:lpstr>列表的应用5-2</vt:lpstr>
      <vt:lpstr>列表的应用5-2</vt:lpstr>
      <vt:lpstr>列表的应用5-4</vt:lpstr>
      <vt:lpstr>列表的应用5-5</vt:lpstr>
      <vt:lpstr>小结</vt:lpstr>
      <vt:lpstr>学员操作——制作树形菜单</vt:lpstr>
      <vt:lpstr>学员操作——制作模拟考试试卷</vt:lpstr>
      <vt:lpstr>学员操作——制作易趣商品列表</vt:lpstr>
      <vt:lpstr>共性问题集中讲解</vt:lpstr>
      <vt:lpstr>表格</vt:lpstr>
      <vt:lpstr>表格的基本语法</vt:lpstr>
      <vt:lpstr>对齐方式</vt:lpstr>
      <vt:lpstr>表格的跨行和跨列3-1</vt:lpstr>
      <vt:lpstr>表格的跨行和跨列3-2</vt:lpstr>
      <vt:lpstr>表格的跨行和跨列3-2</vt:lpstr>
      <vt:lpstr>学员操作—制作淘宝页面2-1</vt:lpstr>
      <vt:lpstr>学员操作—制作淘宝页面2-2</vt:lpstr>
      <vt:lpstr>学员操作——新浪微博</vt:lpstr>
      <vt:lpstr>共性问题集中讲解</vt:lpstr>
      <vt:lpstr>框架</vt:lpstr>
      <vt:lpstr>&lt;frameset&gt;框架5-1</vt:lpstr>
      <vt:lpstr>&lt;frameset&gt;框架5-2</vt:lpstr>
      <vt:lpstr>&lt;frameset&gt;框架5-3</vt:lpstr>
      <vt:lpstr>&lt;frameset&gt;框架5-4</vt:lpstr>
      <vt:lpstr>&lt;frameset&gt;框架5-5</vt:lpstr>
      <vt:lpstr>&lt;iframe&gt;内联框架2-1</vt:lpstr>
      <vt:lpstr>&lt;iframe&gt;内联框架2-2</vt:lpstr>
      <vt:lpstr>学员操作——引用Google主页</vt:lpstr>
      <vt:lpstr>学员操作—公共模板复用及链接</vt:lpstr>
      <vt:lpstr>共性问题集中讲解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Administrator</cp:lastModifiedBy>
  <cp:revision>991</cp:revision>
  <dcterms:created xsi:type="dcterms:W3CDTF">2006-03-08T06:55:00Z</dcterms:created>
  <dcterms:modified xsi:type="dcterms:W3CDTF">2018-09-29T09:22:10Z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2052-10.1.0.6390</vt:lpwstr>
  </property>
</Properties>
</file>