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71" r:id="rId3"/>
    <p:sldId id="272" r:id="rId4"/>
    <p:sldId id="273" r:id="rId5"/>
    <p:sldId id="276" r:id="rId6"/>
    <p:sldId id="274" r:id="rId7"/>
    <p:sldId id="275" r:id="rId8"/>
    <p:sldId id="279" r:id="rId9"/>
    <p:sldId id="278" r:id="rId10"/>
    <p:sldId id="258" r:id="rId11"/>
    <p:sldId id="261" r:id="rId12"/>
    <p:sldId id="277" r:id="rId13"/>
    <p:sldId id="265" r:id="rId14"/>
    <p:sldId id="266" r:id="rId15"/>
    <p:sldId id="267" r:id="rId16"/>
    <p:sldId id="268" r:id="rId17"/>
  </p:sldIdLst>
  <p:sldSz cx="18288000" cy="10287000"/>
  <p:notesSz cx="6858000" cy="9144000"/>
  <p:embeddedFontLst>
    <p:embeddedFont>
      <p:font typeface="함초롬돋움" panose="020B0604000101010101" pitchFamily="50" charset="-127"/>
      <p:regular r:id="rId19"/>
      <p:bold r:id="rId20"/>
    </p:embeddedFont>
    <p:embeddedFont>
      <p:font typeface="Inter" panose="020B0600000101010101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vnUFCVXvQEHcFwnFR49jwFQi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E53"/>
    <a:srgbClr val="BA895A"/>
    <a:srgbClr val="036243"/>
    <a:srgbClr val="EBA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0" autoAdjust="0"/>
  </p:normalViewPr>
  <p:slideViewPr>
    <p:cSldViewPr snapToGrid="0">
      <p:cViewPr varScale="1">
        <p:scale>
          <a:sx n="32" d="100"/>
          <a:sy n="32" d="100"/>
        </p:scale>
        <p:origin x="53" y="9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320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739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저는 이번 프로젝트를 데모를 </a:t>
            </a:r>
            <a:r>
              <a:rPr lang="ko-KR" altLang="en-US" dirty="0" err="1" smtClean="0"/>
              <a:t>만들고나서</a:t>
            </a:r>
            <a:r>
              <a:rPr lang="ko-KR" altLang="en-US" dirty="0" smtClean="0"/>
              <a:t> 데이터베이스에 </a:t>
            </a:r>
            <a:r>
              <a:rPr lang="ko-KR" altLang="en-US" dirty="0" err="1" smtClean="0"/>
              <a:t>연동하는것을</a:t>
            </a:r>
            <a:r>
              <a:rPr lang="ko-KR" altLang="en-US" dirty="0" smtClean="0"/>
              <a:t> 목표로 삼았습니다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장기적이거나 대규모의 프로젝트의 경우에는 처음부터 데이터베이스와 </a:t>
            </a:r>
            <a:r>
              <a:rPr lang="ko-KR" altLang="en-US" dirty="0" err="1" smtClean="0"/>
              <a:t>연동하는것이</a:t>
            </a:r>
            <a:r>
              <a:rPr lang="ko-KR" altLang="en-US" dirty="0" smtClean="0"/>
              <a:t> 좋지만 이번 프로젝트에 경우에는 시간도 짧고 초기단계에서 </a:t>
            </a:r>
            <a:r>
              <a:rPr lang="ko-KR" altLang="en-US" dirty="0" err="1" smtClean="0"/>
              <a:t>기획했던것과</a:t>
            </a:r>
            <a:r>
              <a:rPr lang="ko-KR" altLang="en-US" dirty="0" smtClean="0"/>
              <a:t> 다르게 변경될 가능성이 높기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데모를 만들어보고 데이터베이스와 연동하기로 결정했습니다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9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8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31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65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필요함</a:t>
            </a:r>
            <a:endParaRPr dirty="0"/>
          </a:p>
        </p:txBody>
      </p:sp>
      <p:sp>
        <p:nvSpPr>
          <p:cNvPr id="316" name="Google Shape;3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073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76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209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64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521402" y="5774446"/>
            <a:ext cx="3057345" cy="684736"/>
          </a:xfrm>
          <a:custGeom>
            <a:avLst/>
            <a:gdLst/>
            <a:ahLst/>
            <a:cxnLst/>
            <a:rect l="l" t="t" r="r" b="b"/>
            <a:pathLst>
              <a:path w="3057345" h="684736" extrusionOk="0">
                <a:moveTo>
                  <a:pt x="0" y="0"/>
                </a:moveTo>
                <a:lnTo>
                  <a:pt x="3057345" y="0"/>
                </a:lnTo>
                <a:lnTo>
                  <a:pt x="3057345" y="684736"/>
                </a:lnTo>
                <a:lnTo>
                  <a:pt x="0" y="684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8954790" y="5770972"/>
            <a:ext cx="3057345" cy="684736"/>
          </a:xfrm>
          <a:custGeom>
            <a:avLst/>
            <a:gdLst/>
            <a:ahLst/>
            <a:cxnLst/>
            <a:rect l="l" t="t" r="r" b="b"/>
            <a:pathLst>
              <a:path w="3057345" h="684736" extrusionOk="0">
                <a:moveTo>
                  <a:pt x="0" y="0"/>
                </a:moveTo>
                <a:lnTo>
                  <a:pt x="3057346" y="0"/>
                </a:lnTo>
                <a:lnTo>
                  <a:pt x="3057346" y="684736"/>
                </a:lnTo>
                <a:lnTo>
                  <a:pt x="0" y="684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7291810" y="5766288"/>
            <a:ext cx="4193608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6F6E9"/>
                </a:solidFill>
                <a:latin typeface="+mj-ea"/>
                <a:ea typeface="+mj-ea"/>
                <a:cs typeface="함초롬돋움" panose="020B0604000101010101" pitchFamily="50" charset="-127"/>
                <a:sym typeface="Inter"/>
              </a:rPr>
              <a:t>영어단어 주머니에 담다</a:t>
            </a:r>
            <a:endParaRPr sz="2800" b="1" dirty="0"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331633" y="3907229"/>
            <a:ext cx="706404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0" b="1" dirty="0" smtClean="0">
                <a:solidFill>
                  <a:srgbClr val="692900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  <a:sym typeface="Inter"/>
              </a:rPr>
              <a:t>Englishman</a:t>
            </a:r>
            <a:endParaRPr dirty="0"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8" name="Google Shape;88;p1"/>
          <p:cNvSpPr txBox="1"/>
          <p:nvPr/>
        </p:nvSpPr>
        <p:spPr>
          <a:xfrm rot="793163">
            <a:off x="12216584" y="3745477"/>
            <a:ext cx="1470874" cy="19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93" b="1" i="0" u="none" strike="noStrike" cap="none" dirty="0">
                <a:solidFill>
                  <a:srgbClr val="FFB905"/>
                </a:solidFill>
                <a:latin typeface="Inter"/>
                <a:ea typeface="Inter"/>
                <a:cs typeface="Inter"/>
                <a:sym typeface="Inter"/>
              </a:rPr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4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 rot="-5400000">
            <a:off x="8083016" y="1005941"/>
            <a:ext cx="1028700" cy="1093268"/>
          </a:xfrm>
          <a:custGeom>
            <a:avLst/>
            <a:gdLst/>
            <a:ahLst/>
            <a:cxnLst/>
            <a:rect l="l" t="t" r="r" b="b"/>
            <a:pathLst>
              <a:path w="800717" h="850975" extrusionOk="0">
                <a:moveTo>
                  <a:pt x="0" y="0"/>
                </a:moveTo>
                <a:lnTo>
                  <a:pt x="800717" y="0"/>
                </a:lnTo>
                <a:lnTo>
                  <a:pt x="800717" y="850975"/>
                </a:lnTo>
                <a:lnTo>
                  <a:pt x="0" y="850975"/>
                </a:lnTo>
                <a:lnTo>
                  <a:pt x="0" y="0"/>
                </a:lnTo>
              </a:path>
            </a:pathLst>
          </a:custGeom>
          <a:solidFill>
            <a:srgbClr val="FFB905"/>
          </a:solid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 rot="-5400000">
            <a:off x="9086850" y="1085850"/>
            <a:ext cx="8229600" cy="8115300"/>
          </a:xfrm>
          <a:custGeom>
            <a:avLst/>
            <a:gdLst/>
            <a:ahLst/>
            <a:cxnLst/>
            <a:rect l="l" t="t" r="r" b="b"/>
            <a:pathLst>
              <a:path w="6405735" h="6316767" extrusionOk="0">
                <a:moveTo>
                  <a:pt x="0" y="0"/>
                </a:moveTo>
                <a:lnTo>
                  <a:pt x="6405735" y="0"/>
                </a:lnTo>
                <a:lnTo>
                  <a:pt x="6405735" y="6316767"/>
                </a:lnTo>
                <a:lnTo>
                  <a:pt x="0" y="631676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9909545" y="2039234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7B3911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10052668" y="2182356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7B39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10299615" y="2396685"/>
            <a:ext cx="396203" cy="404289"/>
          </a:xfrm>
          <a:custGeom>
            <a:avLst/>
            <a:gdLst/>
            <a:ahLst/>
            <a:cxnLst/>
            <a:rect l="l" t="t" r="r" b="b"/>
            <a:pathLst>
              <a:path w="396203" h="404289" extrusionOk="0">
                <a:moveTo>
                  <a:pt x="0" y="0"/>
                </a:moveTo>
                <a:lnTo>
                  <a:pt x="396203" y="0"/>
                </a:lnTo>
                <a:lnTo>
                  <a:pt x="396203" y="404290"/>
                </a:lnTo>
                <a:lnTo>
                  <a:pt x="0" y="40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Google Shape;110;p3"/>
          <p:cNvSpPr txBox="1"/>
          <p:nvPr/>
        </p:nvSpPr>
        <p:spPr>
          <a:xfrm>
            <a:off x="1252818" y="3267778"/>
            <a:ext cx="8115300" cy="130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9" b="0" i="0" u="none" strike="noStrike" cap="none" dirty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We </a:t>
            </a:r>
            <a:r>
              <a:rPr lang="ko-KR" altLang="en-US" sz="6059" b="0" i="0" u="none" strike="noStrike" cap="none" dirty="0" smtClean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배경 </a:t>
            </a:r>
            <a:r>
              <a:rPr lang="en-US" sz="6059" b="0" i="0" u="none" strike="noStrike" cap="none" dirty="0" smtClean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anywhere</a:t>
            </a:r>
            <a:endParaRPr dirty="0"/>
          </a:p>
        </p:txBody>
      </p:sp>
      <p:sp>
        <p:nvSpPr>
          <p:cNvPr id="111" name="Google Shape;111;p3"/>
          <p:cNvSpPr txBox="1"/>
          <p:nvPr/>
        </p:nvSpPr>
        <p:spPr>
          <a:xfrm>
            <a:off x="1252818" y="2706368"/>
            <a:ext cx="4293434" cy="38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7B3911"/>
                </a:solidFill>
                <a:latin typeface="Inter"/>
                <a:ea typeface="Inter"/>
                <a:cs typeface="Inter"/>
                <a:sym typeface="Inter"/>
              </a:rPr>
              <a:t>Online Meeting.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1573967" y="2182324"/>
            <a:ext cx="4653285" cy="48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44" b="1" i="0" u="none" strike="noStrike" cap="none" dirty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What </a:t>
            </a:r>
            <a:r>
              <a:rPr lang="ko-KR" altLang="en-US" sz="2244" b="1" i="0" u="none" strike="noStrike" cap="none" dirty="0" smtClean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목표</a:t>
            </a:r>
            <a:r>
              <a:rPr lang="en-US" sz="2244" b="1" i="0" u="none" strike="noStrike" cap="none" dirty="0" smtClean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11573967" y="2725146"/>
            <a:ext cx="5685333" cy="29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Briefly elaborate on what you want to discuss.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l="23393" r="23392"/>
          <a:stretch/>
        </p:blipFill>
        <p:spPr>
          <a:xfrm>
            <a:off x="0" y="0"/>
            <a:ext cx="364939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/>
          <p:nvPr/>
        </p:nvSpPr>
        <p:spPr>
          <a:xfrm rot="-5400000">
            <a:off x="6225117" y="571381"/>
            <a:ext cx="4183103" cy="11697206"/>
          </a:xfrm>
          <a:custGeom>
            <a:avLst/>
            <a:gdLst/>
            <a:ahLst/>
            <a:cxnLst/>
            <a:rect l="l" t="t" r="r" b="b"/>
            <a:pathLst>
              <a:path w="3256033" h="9104841" extrusionOk="0">
                <a:moveTo>
                  <a:pt x="0" y="0"/>
                </a:moveTo>
                <a:lnTo>
                  <a:pt x="3256033" y="0"/>
                </a:lnTo>
                <a:lnTo>
                  <a:pt x="3256033" y="9104841"/>
                </a:lnTo>
                <a:lnTo>
                  <a:pt x="0" y="9104841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 rot="-5400000">
            <a:off x="12045673" y="3166668"/>
            <a:ext cx="4312869" cy="3953059"/>
          </a:xfrm>
          <a:custGeom>
            <a:avLst/>
            <a:gdLst/>
            <a:ahLst/>
            <a:cxnLst/>
            <a:rect l="l" t="t" r="r" b="b"/>
            <a:pathLst>
              <a:path w="3709963" h="3400452" extrusionOk="0">
                <a:moveTo>
                  <a:pt x="0" y="0"/>
                </a:moveTo>
                <a:lnTo>
                  <a:pt x="3709963" y="0"/>
                </a:lnTo>
                <a:lnTo>
                  <a:pt x="3709963" y="3400452"/>
                </a:lnTo>
                <a:lnTo>
                  <a:pt x="0" y="3400452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grpSp>
        <p:nvGrpSpPr>
          <p:cNvPr id="175" name="Google Shape;175;p6"/>
          <p:cNvGrpSpPr/>
          <p:nvPr/>
        </p:nvGrpSpPr>
        <p:grpSpPr>
          <a:xfrm>
            <a:off x="13021156" y="3596647"/>
            <a:ext cx="2382133" cy="2370525"/>
            <a:chOff x="-74109" y="-2404"/>
            <a:chExt cx="3176178" cy="3160700"/>
          </a:xfrm>
        </p:grpSpPr>
        <p:sp>
          <p:nvSpPr>
            <p:cNvPr id="176" name="Google Shape;176;p6"/>
            <p:cNvSpPr txBox="1"/>
            <p:nvPr/>
          </p:nvSpPr>
          <p:spPr>
            <a:xfrm>
              <a:off x="786601" y="989442"/>
              <a:ext cx="1427783" cy="936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2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>
                  <a:solidFill>
                    <a:srgbClr val="F6F6E9"/>
                  </a:solidFill>
                  <a:latin typeface="Inter"/>
                  <a:ea typeface="Inter"/>
                  <a:cs typeface="Inter"/>
                  <a:sym typeface="Inter"/>
                </a:rPr>
                <a:t>67%</a:t>
              </a:r>
              <a:endParaRPr/>
            </a:p>
          </p:txBody>
        </p:sp>
        <p:grpSp>
          <p:nvGrpSpPr>
            <p:cNvPr id="177" name="Google Shape;177;p6"/>
            <p:cNvGrpSpPr/>
            <p:nvPr/>
          </p:nvGrpSpPr>
          <p:grpSpPr>
            <a:xfrm>
              <a:off x="-74109" y="-2404"/>
              <a:ext cx="3176178" cy="3160700"/>
              <a:chOff x="-62725" y="-2035"/>
              <a:chExt cx="2688282" cy="2675182"/>
            </a:xfrm>
          </p:grpSpPr>
          <p:sp>
            <p:nvSpPr>
              <p:cNvPr id="178" name="Google Shape;178;p6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 extrusionOk="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256035"/>
                    </a:lnTo>
                    <a:cubicBezTo>
                      <a:pt x="968661" y="254407"/>
                      <a:pt x="631553" y="447698"/>
                      <a:pt x="449049" y="762719"/>
                    </a:cubicBezTo>
                    <a:cubicBezTo>
                      <a:pt x="266545" y="1077739"/>
                      <a:pt x="266545" y="1466331"/>
                      <a:pt x="449049" y="1781351"/>
                    </a:cubicBezTo>
                    <a:cubicBezTo>
                      <a:pt x="631553" y="2096372"/>
                      <a:pt x="968661" y="2289663"/>
                      <a:pt x="1332725" y="2288035"/>
                    </a:cubicBezTo>
                    <a:cubicBezTo>
                      <a:pt x="1696789" y="2289663"/>
                      <a:pt x="2033897" y="2096372"/>
                      <a:pt x="2216401" y="1781351"/>
                    </a:cubicBezTo>
                    <a:cubicBezTo>
                      <a:pt x="2398905" y="1466331"/>
                      <a:pt x="2398905" y="1077739"/>
                      <a:pt x="2216401" y="762719"/>
                    </a:cubicBezTo>
                    <a:cubicBezTo>
                      <a:pt x="2033897" y="447698"/>
                      <a:pt x="1696789" y="254407"/>
                      <a:pt x="1332725" y="256035"/>
                    </a:cubicBezTo>
                    <a:close/>
                  </a:path>
                </a:pathLst>
              </a:custGeom>
              <a:solidFill>
                <a:srgbClr val="F6F6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157091" y="0"/>
                <a:ext cx="2468466" cy="2673147"/>
              </a:xfrm>
              <a:custGeom>
                <a:avLst/>
                <a:gdLst/>
                <a:ahLst/>
                <a:cxnLst/>
                <a:rect l="l" t="t" r="r" b="b"/>
                <a:pathLst>
                  <a:path w="2468466" h="2673147" extrusionOk="0">
                    <a:moveTo>
                      <a:pt x="1112909" y="0"/>
                    </a:moveTo>
                    <a:cubicBezTo>
                      <a:pt x="1732581" y="0"/>
                      <a:pt x="2261782" y="447210"/>
                      <a:pt x="2365124" y="1058204"/>
                    </a:cubicBezTo>
                    <a:cubicBezTo>
                      <a:pt x="2468466" y="1669198"/>
                      <a:pt x="2115773" y="2265568"/>
                      <a:pt x="1530570" y="2469358"/>
                    </a:cubicBezTo>
                    <a:cubicBezTo>
                      <a:pt x="945366" y="2673147"/>
                      <a:pt x="298529" y="2424850"/>
                      <a:pt x="0" y="1881827"/>
                    </a:cubicBezTo>
                    <a:lnTo>
                      <a:pt x="222581" y="1759462"/>
                    </a:lnTo>
                    <a:cubicBezTo>
                      <a:pt x="461405" y="2193880"/>
                      <a:pt x="978875" y="2392518"/>
                      <a:pt x="1447038" y="2229486"/>
                    </a:cubicBezTo>
                    <a:cubicBezTo>
                      <a:pt x="1915200" y="2066455"/>
                      <a:pt x="2197354" y="1589358"/>
                      <a:pt x="2114681" y="1100563"/>
                    </a:cubicBezTo>
                    <a:cubicBezTo>
                      <a:pt x="2032007" y="611768"/>
                      <a:pt x="1608647" y="254000"/>
                      <a:pt x="1112909" y="254000"/>
                    </a:cubicBez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180;p6"/>
          <p:cNvGrpSpPr/>
          <p:nvPr/>
        </p:nvGrpSpPr>
        <p:grpSpPr>
          <a:xfrm>
            <a:off x="3157644" y="6478301"/>
            <a:ext cx="8518366" cy="455619"/>
            <a:chOff x="0" y="0"/>
            <a:chExt cx="11357822" cy="607492"/>
          </a:xfrm>
        </p:grpSpPr>
        <p:sp>
          <p:nvSpPr>
            <p:cNvPr id="181" name="Google Shape;181;p6"/>
            <p:cNvSpPr txBox="1"/>
            <p:nvPr/>
          </p:nvSpPr>
          <p:spPr>
            <a:xfrm>
              <a:off x="10631113" y="64039"/>
              <a:ext cx="726709" cy="431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3" b="1" i="0" u="none" strike="noStrike" cap="none">
                  <a:solidFill>
                    <a:srgbClr val="F6F6E9"/>
                  </a:solidFill>
                  <a:latin typeface="Inter"/>
                  <a:ea typeface="Inter"/>
                  <a:cs typeface="Inter"/>
                  <a:sym typeface="Inter"/>
                </a:rPr>
                <a:t>90%</a:t>
              </a:r>
              <a:endParaRPr/>
            </a:p>
          </p:txBody>
        </p:sp>
        <p:grpSp>
          <p:nvGrpSpPr>
            <p:cNvPr id="182" name="Google Shape;182;p6"/>
            <p:cNvGrpSpPr/>
            <p:nvPr/>
          </p:nvGrpSpPr>
          <p:grpSpPr>
            <a:xfrm>
              <a:off x="0" y="0"/>
              <a:ext cx="10124869" cy="607492"/>
              <a:chOff x="0" y="0"/>
              <a:chExt cx="1270000" cy="762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1270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76200" extrusionOk="0">
                    <a:moveTo>
                      <a:pt x="0" y="0"/>
                    </a:moveTo>
                    <a:lnTo>
                      <a:pt x="1270000" y="0"/>
                    </a:lnTo>
                    <a:lnTo>
                      <a:pt x="1270000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E9"/>
              </a:solidFill>
              <a:ln>
                <a:noFill/>
              </a:ln>
            </p:spPr>
          </p:sp>
          <p:sp>
            <p:nvSpPr>
              <p:cNvPr id="184" name="Google Shape;184;p6"/>
              <p:cNvSpPr/>
              <p:nvPr/>
            </p:nvSpPr>
            <p:spPr>
              <a:xfrm>
                <a:off x="0" y="0"/>
                <a:ext cx="1143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143000" h="76200" extrusionOk="0">
                    <a:moveTo>
                      <a:pt x="0" y="0"/>
                    </a:moveTo>
                    <a:lnTo>
                      <a:pt x="1143000" y="0"/>
                    </a:lnTo>
                    <a:lnTo>
                      <a:pt x="1143000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A327"/>
              </a:solidFill>
              <a:ln>
                <a:noFill/>
              </a:ln>
            </p:spPr>
          </p:sp>
        </p:grpSp>
      </p:grpSp>
      <p:grpSp>
        <p:nvGrpSpPr>
          <p:cNvPr id="185" name="Google Shape;185;p6"/>
          <p:cNvGrpSpPr/>
          <p:nvPr/>
        </p:nvGrpSpPr>
        <p:grpSpPr>
          <a:xfrm>
            <a:off x="3157644" y="7354679"/>
            <a:ext cx="8502195" cy="455619"/>
            <a:chOff x="0" y="0"/>
            <a:chExt cx="11336260" cy="607492"/>
          </a:xfrm>
        </p:grpSpPr>
        <p:sp>
          <p:nvSpPr>
            <p:cNvPr id="186" name="Google Shape;186;p6"/>
            <p:cNvSpPr txBox="1"/>
            <p:nvPr/>
          </p:nvSpPr>
          <p:spPr>
            <a:xfrm>
              <a:off x="10631113" y="64039"/>
              <a:ext cx="705147" cy="431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3" b="1" i="0" u="none" strike="noStrike" cap="none">
                  <a:solidFill>
                    <a:srgbClr val="F6F6E9"/>
                  </a:solidFill>
                  <a:latin typeface="Inter"/>
                  <a:ea typeface="Inter"/>
                  <a:cs typeface="Inter"/>
                  <a:sym typeface="Inter"/>
                </a:rPr>
                <a:t>70%</a:t>
              </a:r>
              <a:endParaRPr/>
            </a:p>
          </p:txBody>
        </p:sp>
        <p:grpSp>
          <p:nvGrpSpPr>
            <p:cNvPr id="187" name="Google Shape;187;p6"/>
            <p:cNvGrpSpPr/>
            <p:nvPr/>
          </p:nvGrpSpPr>
          <p:grpSpPr>
            <a:xfrm>
              <a:off x="0" y="0"/>
              <a:ext cx="10124869" cy="607492"/>
              <a:chOff x="0" y="0"/>
              <a:chExt cx="1270000" cy="76200"/>
            </a:xfrm>
          </p:grpSpPr>
          <p:sp>
            <p:nvSpPr>
              <p:cNvPr id="188" name="Google Shape;188;p6"/>
              <p:cNvSpPr/>
              <p:nvPr/>
            </p:nvSpPr>
            <p:spPr>
              <a:xfrm>
                <a:off x="0" y="0"/>
                <a:ext cx="1270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76200" extrusionOk="0">
                    <a:moveTo>
                      <a:pt x="0" y="0"/>
                    </a:moveTo>
                    <a:lnTo>
                      <a:pt x="1270000" y="0"/>
                    </a:lnTo>
                    <a:lnTo>
                      <a:pt x="1270000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E9"/>
              </a:solidFill>
              <a:ln>
                <a:noFill/>
              </a:ln>
            </p:spPr>
          </p:sp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889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89000" h="76200" extrusionOk="0">
                    <a:moveTo>
                      <a:pt x="0" y="0"/>
                    </a:moveTo>
                    <a:lnTo>
                      <a:pt x="889000" y="0"/>
                    </a:lnTo>
                    <a:lnTo>
                      <a:pt x="889000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7151"/>
              </a:solidFill>
              <a:ln>
                <a:noFill/>
              </a:ln>
            </p:spPr>
          </p:sp>
        </p:grpSp>
      </p:grpSp>
      <p:sp>
        <p:nvSpPr>
          <p:cNvPr id="190" name="Google Shape;190;p6"/>
          <p:cNvSpPr txBox="1"/>
          <p:nvPr/>
        </p:nvSpPr>
        <p:spPr>
          <a:xfrm>
            <a:off x="12225578" y="6344730"/>
            <a:ext cx="414755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Collaboration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4485359" y="2200937"/>
            <a:ext cx="7246010" cy="103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9" b="0" i="0" u="none" strike="noStrike" cap="none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Diagrams Slide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4508757" y="1641025"/>
            <a:ext cx="4293434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7B3911"/>
                </a:solidFill>
                <a:latin typeface="Inter"/>
                <a:ea typeface="Inter"/>
                <a:cs typeface="Inter"/>
                <a:sym typeface="Inter"/>
              </a:rPr>
              <a:t>Online Meeting.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3157644" y="4886698"/>
            <a:ext cx="414755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Collaboration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3157644" y="5464255"/>
            <a:ext cx="8726125" cy="38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 rot="-5400000">
            <a:off x="8666247" y="1061595"/>
            <a:ext cx="3012777" cy="11546938"/>
          </a:xfrm>
          <a:custGeom>
            <a:avLst/>
            <a:gdLst/>
            <a:ahLst/>
            <a:cxnLst/>
            <a:rect l="l" t="t" r="r" b="b"/>
            <a:pathLst>
              <a:path w="3522548" h="13500715" extrusionOk="0">
                <a:moveTo>
                  <a:pt x="0" y="0"/>
                </a:moveTo>
                <a:lnTo>
                  <a:pt x="3522548" y="0"/>
                </a:lnTo>
                <a:lnTo>
                  <a:pt x="3522548" y="13500715"/>
                </a:lnTo>
                <a:lnTo>
                  <a:pt x="0" y="13500715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27" name="Google Shape;227;p8"/>
          <p:cNvSpPr txBox="1"/>
          <p:nvPr/>
        </p:nvSpPr>
        <p:spPr>
          <a:xfrm>
            <a:off x="9195487" y="3742968"/>
            <a:ext cx="872612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8"/>
              </a:lnSpc>
            </a:pPr>
            <a:r>
              <a:rPr lang="ko-KR" altLang="en-US" dirty="0"/>
              <a:t>이 코드는 </a:t>
            </a:r>
            <a:r>
              <a:rPr lang="en-US" altLang="ko-KR" dirty="0"/>
              <a:t>SQLite</a:t>
            </a:r>
            <a:r>
              <a:rPr lang="ko-KR" altLang="en-US" dirty="0"/>
              <a:t>를 사용하여 로컬에서 실행되는 단어장 프로그램입니다</a:t>
            </a:r>
            <a:r>
              <a:rPr lang="en-US" altLang="ko-KR" dirty="0"/>
              <a:t>. </a:t>
            </a:r>
            <a:r>
              <a:rPr lang="ko-KR" altLang="en-US" dirty="0"/>
              <a:t>웹에서 액세스하려면 웹 프레임워크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Flask, Django)</a:t>
            </a:r>
            <a:r>
              <a:rPr lang="ko-KR" altLang="en-US" dirty="0"/>
              <a:t>와 웹 호스팅 서비스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AWS, </a:t>
            </a:r>
            <a:r>
              <a:rPr lang="en-US" altLang="ko-KR" dirty="0" err="1"/>
              <a:t>Heroku</a:t>
            </a:r>
            <a:r>
              <a:rPr lang="en-US" altLang="ko-KR" dirty="0"/>
              <a:t>)</a:t>
            </a:r>
            <a:r>
              <a:rPr lang="ko-KR" altLang="en-US" dirty="0"/>
              <a:t>를 사용해야 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2" name="Google Shape;232;p8"/>
          <p:cNvSpPr txBox="1"/>
          <p:nvPr/>
        </p:nvSpPr>
        <p:spPr>
          <a:xfrm>
            <a:off x="4672726" y="6216787"/>
            <a:ext cx="9661721" cy="47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 dirty="0" smtClean="0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d. </a:t>
            </a:r>
            <a:endParaRPr dirty="0"/>
          </a:p>
        </p:txBody>
      </p:sp>
      <p:sp>
        <p:nvSpPr>
          <p:cNvPr id="11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Library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6" name="Picture 4" descr="SQL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487" y="1499360"/>
            <a:ext cx="4309166" cy="19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/>
        </p:nvSpPr>
        <p:spPr>
          <a:xfrm>
            <a:off x="1252818" y="914400"/>
            <a:ext cx="14751100" cy="103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9" b="0" i="0" u="none" strike="noStrike" cap="none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Fun Fact About Remote Work</a:t>
            </a:r>
            <a:endParaRPr/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3">
            <a:alphaModFix/>
          </a:blip>
          <a:srcRect l="1385" r="1384"/>
          <a:stretch/>
        </p:blipFill>
        <p:spPr>
          <a:xfrm>
            <a:off x="10044499" y="3292231"/>
            <a:ext cx="6128686" cy="420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4">
            <a:alphaModFix/>
          </a:blip>
          <a:srcRect l="1385" r="1384"/>
          <a:stretch/>
        </p:blipFill>
        <p:spPr>
          <a:xfrm>
            <a:off x="2426544" y="3292231"/>
            <a:ext cx="6128686" cy="42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/>
          <p:nvPr/>
        </p:nvSpPr>
        <p:spPr>
          <a:xfrm rot="-5400000">
            <a:off x="3557301" y="5158802"/>
            <a:ext cx="907025" cy="3791996"/>
          </a:xfrm>
          <a:custGeom>
            <a:avLst/>
            <a:gdLst/>
            <a:ahLst/>
            <a:cxnLst/>
            <a:rect l="l" t="t" r="r" b="b"/>
            <a:pathLst>
              <a:path w="841605" h="3518498" extrusionOk="0">
                <a:moveTo>
                  <a:pt x="0" y="0"/>
                </a:moveTo>
                <a:lnTo>
                  <a:pt x="841605" y="0"/>
                </a:lnTo>
                <a:lnTo>
                  <a:pt x="841605" y="3518498"/>
                </a:lnTo>
                <a:lnTo>
                  <a:pt x="0" y="3518498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60" name="Google Shape;260;p10"/>
          <p:cNvSpPr/>
          <p:nvPr/>
        </p:nvSpPr>
        <p:spPr>
          <a:xfrm rot="-5400000">
            <a:off x="11171792" y="5158802"/>
            <a:ext cx="907025" cy="3791996"/>
          </a:xfrm>
          <a:custGeom>
            <a:avLst/>
            <a:gdLst/>
            <a:ahLst/>
            <a:cxnLst/>
            <a:rect l="l" t="t" r="r" b="b"/>
            <a:pathLst>
              <a:path w="841605" h="3518498" extrusionOk="0">
                <a:moveTo>
                  <a:pt x="0" y="0"/>
                </a:moveTo>
                <a:lnTo>
                  <a:pt x="841605" y="0"/>
                </a:lnTo>
                <a:lnTo>
                  <a:pt x="841605" y="3518498"/>
                </a:lnTo>
                <a:lnTo>
                  <a:pt x="0" y="3518498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61" name="Google Shape;261;p10"/>
          <p:cNvSpPr txBox="1"/>
          <p:nvPr/>
        </p:nvSpPr>
        <p:spPr>
          <a:xfrm>
            <a:off x="2507211" y="6804862"/>
            <a:ext cx="3399601" cy="4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6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Make Strategy</a:t>
            </a:r>
            <a:endParaRPr/>
          </a:p>
        </p:txBody>
      </p:sp>
      <p:sp>
        <p:nvSpPr>
          <p:cNvPr id="262" name="Google Shape;262;p10"/>
          <p:cNvSpPr txBox="1"/>
          <p:nvPr/>
        </p:nvSpPr>
        <p:spPr>
          <a:xfrm>
            <a:off x="10188377" y="6804862"/>
            <a:ext cx="3399601" cy="4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6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New Ideas</a:t>
            </a: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4445664" y="5489192"/>
            <a:ext cx="1744080" cy="5782321"/>
          </a:xfrm>
          <a:custGeom>
            <a:avLst/>
            <a:gdLst/>
            <a:ahLst/>
            <a:cxnLst/>
            <a:rect l="l" t="t" r="r" b="b"/>
            <a:pathLst>
              <a:path w="2039184" h="6760707" extrusionOk="0">
                <a:moveTo>
                  <a:pt x="0" y="0"/>
                </a:moveTo>
                <a:lnTo>
                  <a:pt x="2039184" y="0"/>
                </a:lnTo>
                <a:lnTo>
                  <a:pt x="2039184" y="6760707"/>
                </a:lnTo>
                <a:lnTo>
                  <a:pt x="0" y="676070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64" name="Google Shape;264;p10"/>
          <p:cNvSpPr/>
          <p:nvPr/>
        </p:nvSpPr>
        <p:spPr>
          <a:xfrm rot="-5400000">
            <a:off x="12063619" y="5495099"/>
            <a:ext cx="1744080" cy="5782321"/>
          </a:xfrm>
          <a:custGeom>
            <a:avLst/>
            <a:gdLst/>
            <a:ahLst/>
            <a:cxnLst/>
            <a:rect l="l" t="t" r="r" b="b"/>
            <a:pathLst>
              <a:path w="2039184" h="6760707" extrusionOk="0">
                <a:moveTo>
                  <a:pt x="0" y="0"/>
                </a:moveTo>
                <a:lnTo>
                  <a:pt x="2039184" y="0"/>
                </a:lnTo>
                <a:lnTo>
                  <a:pt x="2039184" y="6760707"/>
                </a:lnTo>
                <a:lnTo>
                  <a:pt x="0" y="676070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65" name="Google Shape;265;p10"/>
          <p:cNvSpPr txBox="1"/>
          <p:nvPr/>
        </p:nvSpPr>
        <p:spPr>
          <a:xfrm>
            <a:off x="2818939" y="7776091"/>
            <a:ext cx="5990244" cy="116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tetur adipiscing elit donec quis 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erat et quam.</a:t>
            </a:r>
            <a:endParaRPr/>
          </a:p>
        </p:txBody>
      </p:sp>
      <p:sp>
        <p:nvSpPr>
          <p:cNvPr id="266" name="Google Shape;266;p10"/>
          <p:cNvSpPr txBox="1"/>
          <p:nvPr/>
        </p:nvSpPr>
        <p:spPr>
          <a:xfrm>
            <a:off x="10436894" y="7781998"/>
            <a:ext cx="5944155" cy="116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tetur adipiscing elit donec quis 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erat et quam.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/>
          <p:nvPr/>
        </p:nvSpPr>
        <p:spPr>
          <a:xfrm rot="-5400000">
            <a:off x="10481980" y="440557"/>
            <a:ext cx="5787727" cy="7766912"/>
          </a:xfrm>
          <a:custGeom>
            <a:avLst/>
            <a:gdLst/>
            <a:ahLst/>
            <a:cxnLst/>
            <a:rect l="l" t="t" r="r" b="b"/>
            <a:pathLst>
              <a:path w="6767028" h="9081097" extrusionOk="0">
                <a:moveTo>
                  <a:pt x="0" y="0"/>
                </a:moveTo>
                <a:lnTo>
                  <a:pt x="6767028" y="0"/>
                </a:lnTo>
                <a:lnTo>
                  <a:pt x="6767028" y="9081097"/>
                </a:lnTo>
                <a:lnTo>
                  <a:pt x="0" y="908109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72" name="Google Shape;272;p11"/>
          <p:cNvSpPr/>
          <p:nvPr/>
        </p:nvSpPr>
        <p:spPr>
          <a:xfrm rot="-5400000">
            <a:off x="8781853" y="84310"/>
            <a:ext cx="2278001" cy="14676892"/>
          </a:xfrm>
          <a:custGeom>
            <a:avLst/>
            <a:gdLst/>
            <a:ahLst/>
            <a:cxnLst/>
            <a:rect l="l" t="t" r="r" b="b"/>
            <a:pathLst>
              <a:path w="2663445" h="17160266" extrusionOk="0">
                <a:moveTo>
                  <a:pt x="0" y="0"/>
                </a:moveTo>
                <a:lnTo>
                  <a:pt x="2663445" y="0"/>
                </a:lnTo>
                <a:lnTo>
                  <a:pt x="2663445" y="17160266"/>
                </a:lnTo>
                <a:lnTo>
                  <a:pt x="0" y="17160266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73" name="Google Shape;273;p11"/>
          <p:cNvSpPr/>
          <p:nvPr/>
        </p:nvSpPr>
        <p:spPr>
          <a:xfrm>
            <a:off x="14927919" y="6274231"/>
            <a:ext cx="1291763" cy="730078"/>
          </a:xfrm>
          <a:custGeom>
            <a:avLst/>
            <a:gdLst/>
            <a:ahLst/>
            <a:cxnLst/>
            <a:rect l="l" t="t" r="r" b="b"/>
            <a:pathLst>
              <a:path w="2296510" h="1297940" extrusionOk="0">
                <a:moveTo>
                  <a:pt x="0" y="0"/>
                </a:moveTo>
                <a:lnTo>
                  <a:pt x="1148255" y="1297940"/>
                </a:lnTo>
                <a:lnTo>
                  <a:pt x="2296510" y="0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74" name="Google Shape;274;p11"/>
          <p:cNvSpPr txBox="1"/>
          <p:nvPr/>
        </p:nvSpPr>
        <p:spPr>
          <a:xfrm>
            <a:off x="1252818" y="2588942"/>
            <a:ext cx="7696576" cy="211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9" b="0" i="0" u="none" strike="noStrike" cap="none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Agenda Virtual Meeting</a:t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1276216" y="2029031"/>
            <a:ext cx="4293434" cy="38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7B3911"/>
                </a:solidFill>
                <a:latin typeface="Inter"/>
                <a:ea typeface="Inter"/>
                <a:cs typeface="Inter"/>
                <a:sym typeface="Inter"/>
              </a:rPr>
              <a:t>Online Meeting.</a:t>
            </a:r>
            <a:endParaRPr/>
          </a:p>
        </p:txBody>
      </p:sp>
      <p:sp>
        <p:nvSpPr>
          <p:cNvPr id="276" name="Google Shape;276;p11"/>
          <p:cNvSpPr txBox="1"/>
          <p:nvPr/>
        </p:nvSpPr>
        <p:spPr>
          <a:xfrm>
            <a:off x="10228157" y="2045628"/>
            <a:ext cx="5211220" cy="43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6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Company Background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10228157" y="2696439"/>
            <a:ext cx="6295375" cy="77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 donec quis erat et quam.</a:t>
            </a:r>
            <a:endParaRPr/>
          </a:p>
        </p:txBody>
      </p:sp>
      <p:cxnSp>
        <p:nvCxnSpPr>
          <p:cNvPr id="278" name="Google Shape;278;p11"/>
          <p:cNvCxnSpPr/>
          <p:nvPr/>
        </p:nvCxnSpPr>
        <p:spPr>
          <a:xfrm rot="5389487">
            <a:off x="5581980" y="7413232"/>
            <a:ext cx="1557445" cy="0"/>
          </a:xfrm>
          <a:prstGeom prst="straightConnector1">
            <a:avLst/>
          </a:prstGeom>
          <a:noFill/>
          <a:ln w="19050" cap="rnd" cmpd="sng">
            <a:solidFill>
              <a:srgbClr val="F6F6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11"/>
          <p:cNvSpPr txBox="1"/>
          <p:nvPr/>
        </p:nvSpPr>
        <p:spPr>
          <a:xfrm>
            <a:off x="10228157" y="4263495"/>
            <a:ext cx="5211220" cy="43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6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Enterprise Challenges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10228157" y="4914306"/>
            <a:ext cx="6295375" cy="77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7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 donec quis erat et quam.</a:t>
            </a:r>
            <a:endParaRPr/>
          </a:p>
        </p:txBody>
      </p:sp>
      <p:sp>
        <p:nvSpPr>
          <p:cNvPr id="281" name="Google Shape;281;p11"/>
          <p:cNvSpPr txBox="1"/>
          <p:nvPr/>
        </p:nvSpPr>
        <p:spPr>
          <a:xfrm>
            <a:off x="3376568" y="6724236"/>
            <a:ext cx="2455592" cy="99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5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90%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3376568" y="7822594"/>
            <a:ext cx="2715519" cy="27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1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dolor.</a:t>
            </a:r>
            <a:endParaRPr/>
          </a:p>
        </p:txBody>
      </p:sp>
      <p:sp>
        <p:nvSpPr>
          <p:cNvPr id="283" name="Google Shape;283;p11"/>
          <p:cNvSpPr txBox="1"/>
          <p:nvPr/>
        </p:nvSpPr>
        <p:spPr>
          <a:xfrm>
            <a:off x="7282464" y="6747074"/>
            <a:ext cx="3671846" cy="43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6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Make Strategy</a:t>
            </a:r>
            <a:endParaRPr/>
          </a:p>
        </p:txBody>
      </p:sp>
      <p:sp>
        <p:nvSpPr>
          <p:cNvPr id="284" name="Google Shape;284;p11"/>
          <p:cNvSpPr txBox="1"/>
          <p:nvPr/>
        </p:nvSpPr>
        <p:spPr>
          <a:xfrm>
            <a:off x="7282464" y="7327596"/>
            <a:ext cx="8937218" cy="7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</a:t>
            </a:r>
            <a:endParaRPr/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Cras in libero sit amet nisl cursus fringilla.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2"/>
          <p:cNvPicPr preferRelativeResize="0"/>
          <p:nvPr/>
        </p:nvPicPr>
        <p:blipFill rotWithShape="1">
          <a:blip r:embed="rId3">
            <a:alphaModFix/>
          </a:blip>
          <a:srcRect t="24105" b="24105"/>
          <a:stretch/>
        </p:blipFill>
        <p:spPr>
          <a:xfrm>
            <a:off x="0" y="924791"/>
            <a:ext cx="18288000" cy="63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 rot="-5400000">
            <a:off x="6129511" y="437214"/>
            <a:ext cx="2691574" cy="14950597"/>
          </a:xfrm>
          <a:custGeom>
            <a:avLst/>
            <a:gdLst/>
            <a:ahLst/>
            <a:cxnLst/>
            <a:rect l="l" t="t" r="r" b="b"/>
            <a:pathLst>
              <a:path w="3146997" h="17480282" extrusionOk="0">
                <a:moveTo>
                  <a:pt x="0" y="0"/>
                </a:moveTo>
                <a:lnTo>
                  <a:pt x="3146997" y="0"/>
                </a:lnTo>
                <a:lnTo>
                  <a:pt x="3146997" y="17480282"/>
                </a:lnTo>
                <a:lnTo>
                  <a:pt x="0" y="17480282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grpSp>
        <p:nvGrpSpPr>
          <p:cNvPr id="291" name="Google Shape;291;p12"/>
          <p:cNvGrpSpPr/>
          <p:nvPr/>
        </p:nvGrpSpPr>
        <p:grpSpPr>
          <a:xfrm>
            <a:off x="14091426" y="6159932"/>
            <a:ext cx="1276789" cy="1276789"/>
            <a:chOff x="0" y="0"/>
            <a:chExt cx="1702385" cy="1702385"/>
          </a:xfrm>
        </p:grpSpPr>
        <p:sp>
          <p:nvSpPr>
            <p:cNvPr id="292" name="Google Shape;292;p12"/>
            <p:cNvSpPr/>
            <p:nvPr/>
          </p:nvSpPr>
          <p:spPr>
            <a:xfrm>
              <a:off x="0" y="0"/>
              <a:ext cx="1702385" cy="170238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FFB90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214058" y="214058"/>
              <a:ext cx="1274269" cy="127426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91984" y="590603"/>
              <a:ext cx="718416" cy="521178"/>
            </a:xfrm>
            <a:custGeom>
              <a:avLst/>
              <a:gdLst/>
              <a:ahLst/>
              <a:cxnLst/>
              <a:rect l="l" t="t" r="r" b="b"/>
              <a:pathLst>
                <a:path w="718416" h="521178" extrusionOk="0">
                  <a:moveTo>
                    <a:pt x="0" y="0"/>
                  </a:moveTo>
                  <a:lnTo>
                    <a:pt x="718417" y="0"/>
                  </a:lnTo>
                  <a:lnTo>
                    <a:pt x="718417" y="521179"/>
                  </a:lnTo>
                  <a:lnTo>
                    <a:pt x="0" y="5211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95" name="Google Shape;295;p12"/>
          <p:cNvSpPr txBox="1"/>
          <p:nvPr/>
        </p:nvSpPr>
        <p:spPr>
          <a:xfrm>
            <a:off x="1252818" y="6901808"/>
            <a:ext cx="14112398" cy="190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36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Virtual Meeting is a Privilege for </a:t>
            </a:r>
            <a:endParaRPr/>
          </a:p>
          <a:p>
            <a:pPr marL="0" marR="0" lvl="0" indent="0" algn="l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36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Remote Workers / Telecommuters.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/>
          <p:nvPr/>
        </p:nvSpPr>
        <p:spPr>
          <a:xfrm>
            <a:off x="2685927" y="6314198"/>
            <a:ext cx="15602073" cy="2944102"/>
          </a:xfrm>
          <a:custGeom>
            <a:avLst/>
            <a:gdLst/>
            <a:ahLst/>
            <a:cxnLst/>
            <a:rect l="l" t="t" r="r" b="b"/>
            <a:pathLst>
              <a:path w="5449603" h="1028337" extrusionOk="0">
                <a:moveTo>
                  <a:pt x="0" y="0"/>
                </a:moveTo>
                <a:lnTo>
                  <a:pt x="5449603" y="0"/>
                </a:lnTo>
                <a:lnTo>
                  <a:pt x="5449603" y="1028337"/>
                </a:lnTo>
                <a:lnTo>
                  <a:pt x="0" y="1028337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 t="22651" b="19213"/>
          <a:stretch/>
        </p:blipFill>
        <p:spPr>
          <a:xfrm>
            <a:off x="0" y="0"/>
            <a:ext cx="16699005" cy="63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1850465" y="5560015"/>
            <a:ext cx="8682057" cy="1397100"/>
          </a:xfrm>
          <a:custGeom>
            <a:avLst/>
            <a:gdLst/>
            <a:ahLst/>
            <a:cxnLst/>
            <a:rect l="l" t="t" r="r" b="b"/>
            <a:pathLst>
              <a:path w="5235799" h="842534" extrusionOk="0">
                <a:moveTo>
                  <a:pt x="0" y="0"/>
                </a:moveTo>
                <a:lnTo>
                  <a:pt x="5235799" y="0"/>
                </a:lnTo>
                <a:lnTo>
                  <a:pt x="5235799" y="842534"/>
                </a:lnTo>
                <a:lnTo>
                  <a:pt x="0" y="842534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303" name="Google Shape;303;p13"/>
          <p:cNvSpPr/>
          <p:nvPr/>
        </p:nvSpPr>
        <p:spPr>
          <a:xfrm>
            <a:off x="2273536" y="5844717"/>
            <a:ext cx="462551" cy="351539"/>
          </a:xfrm>
          <a:custGeom>
            <a:avLst/>
            <a:gdLst/>
            <a:ahLst/>
            <a:cxnLst/>
            <a:rect l="l" t="t" r="r" b="b"/>
            <a:pathLst>
              <a:path w="462551" h="351539" extrusionOk="0">
                <a:moveTo>
                  <a:pt x="0" y="0"/>
                </a:moveTo>
                <a:lnTo>
                  <a:pt x="462550" y="0"/>
                </a:lnTo>
                <a:lnTo>
                  <a:pt x="462550" y="351539"/>
                </a:lnTo>
                <a:lnTo>
                  <a:pt x="0" y="351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304" name="Google Shape;304;p13"/>
          <p:cNvCxnSpPr/>
          <p:nvPr/>
        </p:nvCxnSpPr>
        <p:spPr>
          <a:xfrm rot="-5400000">
            <a:off x="11001393" y="7762304"/>
            <a:ext cx="1870760" cy="0"/>
          </a:xfrm>
          <a:prstGeom prst="straightConnector1">
            <a:avLst/>
          </a:prstGeom>
          <a:noFill/>
          <a:ln w="19050" cap="rnd" cmpd="sng">
            <a:solidFill>
              <a:srgbClr val="F6F6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13"/>
          <p:cNvSpPr txBox="1"/>
          <p:nvPr/>
        </p:nvSpPr>
        <p:spPr>
          <a:xfrm>
            <a:off x="3062017" y="5845156"/>
            <a:ext cx="8671078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To create a stunning presentation, it’s best to </a:t>
            </a:r>
            <a:endParaRPr/>
          </a:p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simplify your thoughts.</a:t>
            </a:r>
            <a:endParaRPr/>
          </a:p>
        </p:txBody>
      </p:sp>
      <p:sp>
        <p:nvSpPr>
          <p:cNvPr id="306" name="Google Shape;306;p13"/>
          <p:cNvSpPr txBox="1"/>
          <p:nvPr/>
        </p:nvSpPr>
        <p:spPr>
          <a:xfrm>
            <a:off x="3323049" y="7382074"/>
            <a:ext cx="3333860" cy="43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6" b="1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Make Strategy</a:t>
            </a:r>
            <a:endParaRPr/>
          </a:p>
        </p:txBody>
      </p:sp>
      <p:sp>
        <p:nvSpPr>
          <p:cNvPr id="307" name="Google Shape;307;p13"/>
          <p:cNvSpPr txBox="1"/>
          <p:nvPr/>
        </p:nvSpPr>
        <p:spPr>
          <a:xfrm>
            <a:off x="3323049" y="7962596"/>
            <a:ext cx="8410046" cy="7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</a:t>
            </a:r>
            <a:endParaRPr/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Cras in libero sit amet nisl cursus fringilla. </a:t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12709822" y="7056137"/>
            <a:ext cx="330897" cy="288014"/>
          </a:xfrm>
          <a:custGeom>
            <a:avLst/>
            <a:gdLst/>
            <a:ahLst/>
            <a:cxnLst/>
            <a:rect l="l" t="t" r="r" b="b"/>
            <a:pathLst>
              <a:path w="330897" h="288014" extrusionOk="0">
                <a:moveTo>
                  <a:pt x="0" y="0"/>
                </a:moveTo>
                <a:lnTo>
                  <a:pt x="330896" y="0"/>
                </a:lnTo>
                <a:lnTo>
                  <a:pt x="330896" y="288014"/>
                </a:lnTo>
                <a:lnTo>
                  <a:pt x="0" y="2880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9" name="Google Shape;309;p13"/>
          <p:cNvSpPr txBox="1"/>
          <p:nvPr/>
        </p:nvSpPr>
        <p:spPr>
          <a:xfrm>
            <a:off x="13330030" y="7018037"/>
            <a:ext cx="3630446" cy="36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Video and Audio</a:t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12709822" y="7651566"/>
            <a:ext cx="330897" cy="288014"/>
          </a:xfrm>
          <a:custGeom>
            <a:avLst/>
            <a:gdLst/>
            <a:ahLst/>
            <a:cxnLst/>
            <a:rect l="l" t="t" r="r" b="b"/>
            <a:pathLst>
              <a:path w="330897" h="288014" extrusionOk="0">
                <a:moveTo>
                  <a:pt x="0" y="0"/>
                </a:moveTo>
                <a:lnTo>
                  <a:pt x="330896" y="0"/>
                </a:lnTo>
                <a:lnTo>
                  <a:pt x="330896" y="288013"/>
                </a:lnTo>
                <a:lnTo>
                  <a:pt x="0" y="288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1" name="Google Shape;311;p13"/>
          <p:cNvSpPr/>
          <p:nvPr/>
        </p:nvSpPr>
        <p:spPr>
          <a:xfrm>
            <a:off x="12709822" y="8242594"/>
            <a:ext cx="330897" cy="288014"/>
          </a:xfrm>
          <a:custGeom>
            <a:avLst/>
            <a:gdLst/>
            <a:ahLst/>
            <a:cxnLst/>
            <a:rect l="l" t="t" r="r" b="b"/>
            <a:pathLst>
              <a:path w="330897" h="288014" extrusionOk="0">
                <a:moveTo>
                  <a:pt x="0" y="0"/>
                </a:moveTo>
                <a:lnTo>
                  <a:pt x="330896" y="0"/>
                </a:lnTo>
                <a:lnTo>
                  <a:pt x="330896" y="288014"/>
                </a:lnTo>
                <a:lnTo>
                  <a:pt x="0" y="2880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2" name="Google Shape;312;p13"/>
          <p:cNvSpPr txBox="1"/>
          <p:nvPr/>
        </p:nvSpPr>
        <p:spPr>
          <a:xfrm>
            <a:off x="13330030" y="7613466"/>
            <a:ext cx="3630446" cy="36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Collaboration</a:t>
            </a:r>
            <a:endParaRPr/>
          </a:p>
        </p:txBody>
      </p:sp>
      <p:sp>
        <p:nvSpPr>
          <p:cNvPr id="313" name="Google Shape;313;p13"/>
          <p:cNvSpPr txBox="1"/>
          <p:nvPr/>
        </p:nvSpPr>
        <p:spPr>
          <a:xfrm>
            <a:off x="13330030" y="8204494"/>
            <a:ext cx="3630446" cy="36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b="0" i="0" u="none" strike="noStrike" cap="none">
                <a:solidFill>
                  <a:srgbClr val="F6F6E9"/>
                </a:solidFill>
                <a:latin typeface="Inter"/>
                <a:ea typeface="Inter"/>
                <a:cs typeface="Inter"/>
                <a:sym typeface="Inter"/>
              </a:rPr>
              <a:t>HD Quality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 rot="-5400000">
            <a:off x="12704486" y="4109826"/>
            <a:ext cx="4964982" cy="4038175"/>
          </a:xfrm>
          <a:custGeom>
            <a:avLst/>
            <a:gdLst/>
            <a:ahLst/>
            <a:cxnLst/>
            <a:rect l="l" t="t" r="r" b="b"/>
            <a:pathLst>
              <a:path w="3864630" h="3143225" extrusionOk="0">
                <a:moveTo>
                  <a:pt x="0" y="0"/>
                </a:moveTo>
                <a:lnTo>
                  <a:pt x="3864630" y="0"/>
                </a:lnTo>
                <a:lnTo>
                  <a:pt x="3864630" y="3143225"/>
                </a:lnTo>
                <a:lnTo>
                  <a:pt x="0" y="3143225"/>
                </a:lnTo>
                <a:lnTo>
                  <a:pt x="0" y="0"/>
                </a:lnTo>
              </a:path>
            </a:pathLst>
          </a:custGeom>
          <a:solidFill>
            <a:srgbClr val="036243"/>
          </a:solidFill>
          <a:ln>
            <a:noFill/>
          </a:ln>
        </p:spPr>
      </p:sp>
      <p:sp>
        <p:nvSpPr>
          <p:cNvPr id="144" name="Google Shape;144;p5"/>
          <p:cNvSpPr/>
          <p:nvPr/>
        </p:nvSpPr>
        <p:spPr>
          <a:xfrm rot="-5400000">
            <a:off x="4647185" y="4109827"/>
            <a:ext cx="4964982" cy="4038175"/>
          </a:xfrm>
          <a:custGeom>
            <a:avLst/>
            <a:gdLst/>
            <a:ahLst/>
            <a:cxnLst/>
            <a:rect l="l" t="t" r="r" b="b"/>
            <a:pathLst>
              <a:path w="3864630" h="3143225" extrusionOk="0">
                <a:moveTo>
                  <a:pt x="0" y="0"/>
                </a:moveTo>
                <a:lnTo>
                  <a:pt x="3864630" y="0"/>
                </a:lnTo>
                <a:lnTo>
                  <a:pt x="3864630" y="3143225"/>
                </a:lnTo>
                <a:lnTo>
                  <a:pt x="0" y="3143225"/>
                </a:lnTo>
                <a:lnTo>
                  <a:pt x="0" y="0"/>
                </a:lnTo>
              </a:path>
            </a:pathLst>
          </a:custGeom>
          <a:solidFill>
            <a:srgbClr val="EBA327"/>
          </a:solidFill>
          <a:ln>
            <a:noFill/>
          </a:ln>
        </p:spPr>
      </p:sp>
      <p:sp>
        <p:nvSpPr>
          <p:cNvPr id="145" name="Google Shape;145;p5"/>
          <p:cNvSpPr/>
          <p:nvPr/>
        </p:nvSpPr>
        <p:spPr>
          <a:xfrm rot="-5400000">
            <a:off x="618533" y="4109827"/>
            <a:ext cx="4964982" cy="4038175"/>
          </a:xfrm>
          <a:custGeom>
            <a:avLst/>
            <a:gdLst/>
            <a:ahLst/>
            <a:cxnLst/>
            <a:rect l="l" t="t" r="r" b="b"/>
            <a:pathLst>
              <a:path w="3864630" h="3143225" extrusionOk="0">
                <a:moveTo>
                  <a:pt x="0" y="0"/>
                </a:moveTo>
                <a:lnTo>
                  <a:pt x="3864630" y="0"/>
                </a:lnTo>
                <a:lnTo>
                  <a:pt x="3864630" y="3143225"/>
                </a:lnTo>
                <a:lnTo>
                  <a:pt x="0" y="3143225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146" name="Google Shape;146;p5"/>
          <p:cNvSpPr/>
          <p:nvPr/>
        </p:nvSpPr>
        <p:spPr>
          <a:xfrm rot="-5400000">
            <a:off x="8675834" y="4109827"/>
            <a:ext cx="4964982" cy="4038175"/>
          </a:xfrm>
          <a:custGeom>
            <a:avLst/>
            <a:gdLst/>
            <a:ahLst/>
            <a:cxnLst/>
            <a:rect l="l" t="t" r="r" b="b"/>
            <a:pathLst>
              <a:path w="3864630" h="3143225" extrusionOk="0">
                <a:moveTo>
                  <a:pt x="0" y="0"/>
                </a:moveTo>
                <a:lnTo>
                  <a:pt x="3864630" y="0"/>
                </a:lnTo>
                <a:lnTo>
                  <a:pt x="3864630" y="3143225"/>
                </a:lnTo>
                <a:lnTo>
                  <a:pt x="0" y="3143225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147" name="Google Shape;147;p5"/>
          <p:cNvSpPr/>
          <p:nvPr/>
        </p:nvSpPr>
        <p:spPr>
          <a:xfrm>
            <a:off x="6551029" y="4290520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6694151" y="4433642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2512853" y="4365203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2655976" y="4508325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0570154" y="4373211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10713276" y="4516334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4598804" y="4357195"/>
            <a:ext cx="1138243" cy="113824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14741927" y="4500317"/>
            <a:ext cx="851998" cy="85199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5615332" y="1538146"/>
            <a:ext cx="70572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Index</a:t>
            </a:r>
            <a:endParaRPr sz="66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5046374" y="6146448"/>
            <a:ext cx="4147552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프로그램 제작</a:t>
            </a:r>
            <a:endParaRPr sz="2800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008199" y="6154456"/>
            <a:ext cx="41475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프로젝트 개요</a:t>
            </a:r>
            <a:endParaRPr sz="2800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9065499" y="6162464"/>
            <a:ext cx="4147552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데이터베이스 설계</a:t>
            </a:r>
            <a:endParaRPr sz="2800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3094150" y="6146448"/>
            <a:ext cx="4147552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6F6E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Inter"/>
              </a:rPr>
              <a:t> </a:t>
            </a:r>
            <a:r>
              <a:rPr lang="ko-KR" altLang="en-US" sz="2800" b="1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최종 배포</a:t>
            </a:r>
            <a:endParaRPr sz="2800" b="1" dirty="0"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27" name="Google Shape;136;p4"/>
          <p:cNvSpPr txBox="1"/>
          <p:nvPr/>
        </p:nvSpPr>
        <p:spPr>
          <a:xfrm>
            <a:off x="2099370" y="6880641"/>
            <a:ext cx="1965157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프로젝트 배경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  <a:p>
            <a:pPr marR="0" lvl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프로젝트 목표</a:t>
            </a:r>
            <a:endParaRPr sz="2400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30" name="Google Shape;136;p4"/>
          <p:cNvSpPr txBox="1"/>
          <p:nvPr/>
        </p:nvSpPr>
        <p:spPr>
          <a:xfrm>
            <a:off x="9992063" y="6880641"/>
            <a:ext cx="2680469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코드 변환 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데이터베이스 연동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31" name="Google Shape;136;p4"/>
          <p:cNvSpPr txBox="1"/>
          <p:nvPr/>
        </p:nvSpPr>
        <p:spPr>
          <a:xfrm>
            <a:off x="14020712" y="6880640"/>
            <a:ext cx="262578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8"/>
              </a:lnSpc>
            </a:pPr>
            <a:r>
              <a:rPr lang="ko-KR" altLang="en-US" sz="2400" dirty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통합 시스템 </a:t>
            </a:r>
            <a:r>
              <a:rPr lang="ko-KR" altLang="en-US" sz="2400" dirty="0" smtClean="0">
                <a:solidFill>
                  <a:srgbClr val="F6F6E9"/>
                </a:solidFill>
                <a:latin typeface="+mn-ea"/>
                <a:ea typeface="+mn-ea"/>
                <a:cs typeface="함초롬돋움" panose="020B0604000101010101" pitchFamily="50" charset="-127"/>
                <a:sym typeface="Inter"/>
              </a:rPr>
              <a:t>시연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결론 및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개선방안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 </a:t>
            </a:r>
            <a:endParaRPr sz="2400" b="1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2" y="4579238"/>
            <a:ext cx="710172" cy="7101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06" y="4574905"/>
            <a:ext cx="643062" cy="643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674" y="4592627"/>
            <a:ext cx="693013" cy="693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90" y="4543197"/>
            <a:ext cx="798270" cy="798270"/>
          </a:xfrm>
          <a:prstGeom prst="rect">
            <a:avLst/>
          </a:prstGeom>
        </p:spPr>
      </p:pic>
      <p:sp>
        <p:nvSpPr>
          <p:cNvPr id="36" name="Google Shape;136;p4"/>
          <p:cNvSpPr txBox="1"/>
          <p:nvPr/>
        </p:nvSpPr>
        <p:spPr>
          <a:xfrm>
            <a:off x="6008979" y="6880641"/>
            <a:ext cx="2258309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순서도 작성</a:t>
            </a:r>
            <a:endParaRPr lang="en-US" altLang="ko-KR" sz="2400" dirty="0" smtClean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  <a:p>
            <a:pPr marR="0" lvl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 데모 배포</a:t>
            </a:r>
            <a:endParaRPr sz="2400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2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7"/>
          <p:cNvPicPr preferRelativeResize="0"/>
          <p:nvPr/>
        </p:nvPicPr>
        <p:blipFill rotWithShape="1">
          <a:blip r:embed="rId3">
            <a:alphaModFix/>
          </a:blip>
          <a:srcRect t="7051" b="7051"/>
          <a:stretch/>
        </p:blipFill>
        <p:spPr>
          <a:xfrm>
            <a:off x="1649581" y="3500811"/>
            <a:ext cx="4146430" cy="237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Project Overview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4">
            <a:alphaModFix/>
          </a:blip>
          <a:srcRect t="7051" b="7051"/>
          <a:stretch/>
        </p:blipFill>
        <p:spPr>
          <a:xfrm>
            <a:off x="5395664" y="6495305"/>
            <a:ext cx="4146430" cy="237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 rot="-5400000">
            <a:off x="8156958" y="1144619"/>
            <a:ext cx="2374432" cy="7096324"/>
          </a:xfrm>
          <a:custGeom>
            <a:avLst/>
            <a:gdLst/>
            <a:ahLst/>
            <a:cxnLst/>
            <a:rect l="l" t="t" r="r" b="b"/>
            <a:pathLst>
              <a:path w="2374311" h="7095963" extrusionOk="0">
                <a:moveTo>
                  <a:pt x="0" y="0"/>
                </a:moveTo>
                <a:lnTo>
                  <a:pt x="2374311" y="0"/>
                </a:lnTo>
                <a:lnTo>
                  <a:pt x="2374311" y="7095963"/>
                </a:lnTo>
                <a:lnTo>
                  <a:pt x="0" y="7095963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03" name="Google Shape;203;p7"/>
          <p:cNvSpPr/>
          <p:nvPr/>
        </p:nvSpPr>
        <p:spPr>
          <a:xfrm>
            <a:off x="5261160" y="4227363"/>
            <a:ext cx="1069705" cy="106970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5395664" y="4361868"/>
            <a:ext cx="800695" cy="80069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5278039" y="4456002"/>
            <a:ext cx="102412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30" b="0" i="0" u="none" strike="noStrike" cap="none" dirty="0" smtClean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dirty="0"/>
          </a:p>
        </p:txBody>
      </p:sp>
      <p:sp>
        <p:nvSpPr>
          <p:cNvPr id="209" name="Google Shape;209;p7"/>
          <p:cNvSpPr txBox="1"/>
          <p:nvPr/>
        </p:nvSpPr>
        <p:spPr>
          <a:xfrm>
            <a:off x="6465370" y="3967830"/>
            <a:ext cx="6020706" cy="14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18"/>
              </a:lnSpc>
            </a:pP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현대 사회에서 영어 학습의 중요성이 점점 부각되면서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효율적이고 편리한 학습 도구에 대한 수요가 지속적으로 증가하고 있다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.</a:t>
            </a:r>
            <a:endParaRPr sz="2400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211" name="Google Shape;211;p7"/>
          <p:cNvSpPr/>
          <p:nvPr/>
        </p:nvSpPr>
        <p:spPr>
          <a:xfrm rot="-5400000">
            <a:off x="11903041" y="4134359"/>
            <a:ext cx="2374432" cy="7096324"/>
          </a:xfrm>
          <a:custGeom>
            <a:avLst/>
            <a:gdLst/>
            <a:ahLst/>
            <a:cxnLst/>
            <a:rect l="l" t="t" r="r" b="b"/>
            <a:pathLst>
              <a:path w="2374311" h="7095963" extrusionOk="0">
                <a:moveTo>
                  <a:pt x="0" y="0"/>
                </a:moveTo>
                <a:lnTo>
                  <a:pt x="2374311" y="0"/>
                </a:lnTo>
                <a:lnTo>
                  <a:pt x="2374311" y="7095963"/>
                </a:lnTo>
                <a:lnTo>
                  <a:pt x="0" y="7095963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12" name="Google Shape;212;p7"/>
          <p:cNvSpPr/>
          <p:nvPr/>
        </p:nvSpPr>
        <p:spPr>
          <a:xfrm>
            <a:off x="9007242" y="7217102"/>
            <a:ext cx="1069705" cy="106970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>
              <a:alpha val="3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9141747" y="7351607"/>
            <a:ext cx="800695" cy="80069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6F6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9030035" y="7450496"/>
            <a:ext cx="102412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30" b="0" i="0" u="none" strike="noStrike" cap="none" dirty="0">
                <a:solidFill>
                  <a:srgbClr val="692900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0211452" y="6722258"/>
            <a:ext cx="6426967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18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디지털 단어장을 통해 사용자에게 개인화된 학습 경험을 제공하며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다양한 기기에서 언제든지 단어 학습과 검토가 가능하게 하는 것을 목표로 한다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  <a:ea typeface="+mn-ea"/>
                <a:cs typeface="함초롬돋움" panose="020B0604000101010101" pitchFamily="50" charset="-127"/>
              </a:rPr>
              <a:t>.</a:t>
            </a:r>
            <a:endParaRPr sz="2400" dirty="0">
              <a:solidFill>
                <a:schemeClr val="bg1"/>
              </a:solidFill>
              <a:latin typeface="+mn-ea"/>
              <a:ea typeface="+mn-ea"/>
              <a:cs typeface="함초롬돋움" panose="020B0604000101010101" pitchFamily="50" charset="-127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3804744" y="4473064"/>
            <a:ext cx="243598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2085132" y="7536991"/>
            <a:ext cx="243598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Goals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4"/>
          <p:cNvSpPr/>
          <p:nvPr/>
        </p:nvSpPr>
        <p:spPr>
          <a:xfrm>
            <a:off x="13705136" y="4250111"/>
            <a:ext cx="3343241" cy="1669187"/>
          </a:xfrm>
          <a:custGeom>
            <a:avLst/>
            <a:gdLst/>
            <a:ahLst/>
            <a:cxnLst/>
            <a:rect l="l" t="t" r="r" b="b"/>
            <a:pathLst>
              <a:path w="3343241" h="1671621">
                <a:moveTo>
                  <a:pt x="0" y="0"/>
                </a:moveTo>
                <a:lnTo>
                  <a:pt x="3343241" y="0"/>
                </a:lnTo>
                <a:lnTo>
                  <a:pt x="3343241" y="1671621"/>
                </a:lnTo>
                <a:lnTo>
                  <a:pt x="0" y="1671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Flowchart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Freeform 2"/>
          <p:cNvSpPr/>
          <p:nvPr/>
        </p:nvSpPr>
        <p:spPr>
          <a:xfrm>
            <a:off x="1071921" y="4300777"/>
            <a:ext cx="3329876" cy="1664938"/>
          </a:xfrm>
          <a:custGeom>
            <a:avLst/>
            <a:gdLst/>
            <a:ahLst/>
            <a:cxnLst/>
            <a:rect l="l" t="t" r="r" b="b"/>
            <a:pathLst>
              <a:path w="3329876" h="1664938">
                <a:moveTo>
                  <a:pt x="0" y="0"/>
                </a:moveTo>
                <a:lnTo>
                  <a:pt x="3329876" y="0"/>
                </a:lnTo>
                <a:lnTo>
                  <a:pt x="3329876" y="1664938"/>
                </a:lnTo>
                <a:lnTo>
                  <a:pt x="0" y="16649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4"/>
          <p:cNvSpPr/>
          <p:nvPr/>
        </p:nvSpPr>
        <p:spPr>
          <a:xfrm>
            <a:off x="7386021" y="4296528"/>
            <a:ext cx="3343241" cy="1671621"/>
          </a:xfrm>
          <a:custGeom>
            <a:avLst/>
            <a:gdLst/>
            <a:ahLst/>
            <a:cxnLst/>
            <a:rect l="l" t="t" r="r" b="b"/>
            <a:pathLst>
              <a:path w="3343241" h="1671621">
                <a:moveTo>
                  <a:pt x="0" y="0"/>
                </a:moveTo>
                <a:lnTo>
                  <a:pt x="3343241" y="0"/>
                </a:lnTo>
                <a:lnTo>
                  <a:pt x="3343241" y="1671621"/>
                </a:lnTo>
                <a:lnTo>
                  <a:pt x="0" y="1671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13"/>
          <p:cNvGrpSpPr/>
          <p:nvPr/>
        </p:nvGrpSpPr>
        <p:grpSpPr>
          <a:xfrm>
            <a:off x="1666780" y="4790795"/>
            <a:ext cx="2166177" cy="2166177"/>
            <a:chOff x="0" y="0"/>
            <a:chExt cx="812800" cy="812800"/>
          </a:xfrm>
        </p:grpSpPr>
        <p:sp>
          <p:nvSpPr>
            <p:cNvPr id="37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</p:spPr>
        </p:sp>
        <p:sp>
          <p:nvSpPr>
            <p:cNvPr id="38" name="TextBox 1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</a:p>
          </p:txBody>
        </p:sp>
      </p:grpSp>
      <p:grpSp>
        <p:nvGrpSpPr>
          <p:cNvPr id="39" name="Group 16"/>
          <p:cNvGrpSpPr/>
          <p:nvPr/>
        </p:nvGrpSpPr>
        <p:grpSpPr>
          <a:xfrm>
            <a:off x="4830462" y="4884877"/>
            <a:ext cx="2166177" cy="2166177"/>
            <a:chOff x="0" y="0"/>
            <a:chExt cx="812800" cy="812800"/>
          </a:xfrm>
        </p:grpSpPr>
        <p:sp>
          <p:nvSpPr>
            <p:cNvPr id="40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EBA327"/>
            </a:solidFill>
          </p:spPr>
        </p:sp>
        <p:sp>
          <p:nvSpPr>
            <p:cNvPr id="41" name="TextBox 18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</a:p>
          </p:txBody>
        </p:sp>
      </p:grpSp>
      <p:grpSp>
        <p:nvGrpSpPr>
          <p:cNvPr id="42" name="Group 19"/>
          <p:cNvGrpSpPr/>
          <p:nvPr/>
        </p:nvGrpSpPr>
        <p:grpSpPr>
          <a:xfrm>
            <a:off x="7995393" y="4790795"/>
            <a:ext cx="2166177" cy="2166177"/>
            <a:chOff x="0" y="0"/>
            <a:chExt cx="812800" cy="812800"/>
          </a:xfrm>
        </p:grpSpPr>
        <p:sp>
          <p:nvSpPr>
            <p:cNvPr id="43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44" name="TextBox 21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</a:p>
          </p:txBody>
        </p:sp>
      </p:grpSp>
      <p:grpSp>
        <p:nvGrpSpPr>
          <p:cNvPr id="45" name="Group 22"/>
          <p:cNvGrpSpPr/>
          <p:nvPr/>
        </p:nvGrpSpPr>
        <p:grpSpPr>
          <a:xfrm>
            <a:off x="11160787" y="4882626"/>
            <a:ext cx="2166177" cy="2166177"/>
            <a:chOff x="0" y="0"/>
            <a:chExt cx="812800" cy="812800"/>
          </a:xfrm>
        </p:grpSpPr>
        <p:sp>
          <p:nvSpPr>
            <p:cNvPr id="46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36243"/>
            </a:solidFill>
          </p:spPr>
        </p:sp>
        <p:sp>
          <p:nvSpPr>
            <p:cNvPr id="47" name="TextBox 2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</a:p>
          </p:txBody>
        </p:sp>
      </p:grpSp>
      <p:grpSp>
        <p:nvGrpSpPr>
          <p:cNvPr id="48" name="Group 25"/>
          <p:cNvGrpSpPr/>
          <p:nvPr/>
        </p:nvGrpSpPr>
        <p:grpSpPr>
          <a:xfrm>
            <a:off x="14314508" y="4781086"/>
            <a:ext cx="2166177" cy="2166177"/>
            <a:chOff x="0" y="0"/>
            <a:chExt cx="812800" cy="812800"/>
          </a:xfrm>
        </p:grpSpPr>
        <p:sp>
          <p:nvSpPr>
            <p:cNvPr id="49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</p:spPr>
        </p:sp>
        <p:sp>
          <p:nvSpPr>
            <p:cNvPr id="50" name="TextBox 2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</a:p>
          </p:txBody>
        </p:sp>
      </p:grpSp>
      <p:sp>
        <p:nvSpPr>
          <p:cNvPr id="51" name="TextBox 28"/>
          <p:cNvSpPr txBox="1"/>
          <p:nvPr/>
        </p:nvSpPr>
        <p:spPr>
          <a:xfrm>
            <a:off x="1491916" y="7172410"/>
            <a:ext cx="243598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Library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29"/>
          <p:cNvSpPr txBox="1"/>
          <p:nvPr/>
        </p:nvSpPr>
        <p:spPr>
          <a:xfrm>
            <a:off x="8095656" y="7048803"/>
            <a:ext cx="196564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14033277" y="7026488"/>
            <a:ext cx="2686957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DB link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31"/>
          <p:cNvSpPr txBox="1"/>
          <p:nvPr/>
        </p:nvSpPr>
        <p:spPr>
          <a:xfrm>
            <a:off x="4830462" y="4254117"/>
            <a:ext cx="212403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Coding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32"/>
          <p:cNvSpPr txBox="1"/>
          <p:nvPr/>
        </p:nvSpPr>
        <p:spPr>
          <a:xfrm>
            <a:off x="11207698" y="4209489"/>
            <a:ext cx="2019002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3200" b="1" spc="77" dirty="0" smtClean="0">
                <a:solidFill>
                  <a:srgbClr val="191919"/>
                </a:solidFill>
                <a:latin typeface="Comic Sans MS" panose="030F0702030302020204" pitchFamily="66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Demo</a:t>
            </a:r>
            <a:endParaRPr lang="en-US" sz="3200" b="1" u="none" spc="77" dirty="0">
              <a:solidFill>
                <a:srgbClr val="191919"/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Freeform 4"/>
          <p:cNvSpPr/>
          <p:nvPr/>
        </p:nvSpPr>
        <p:spPr>
          <a:xfrm rot="10800000">
            <a:off x="10539742" y="5919299"/>
            <a:ext cx="3343241" cy="1669187"/>
          </a:xfrm>
          <a:custGeom>
            <a:avLst/>
            <a:gdLst/>
            <a:ahLst/>
            <a:cxnLst/>
            <a:rect l="l" t="t" r="r" b="b"/>
            <a:pathLst>
              <a:path w="3343241" h="1671621">
                <a:moveTo>
                  <a:pt x="0" y="0"/>
                </a:moveTo>
                <a:lnTo>
                  <a:pt x="3343241" y="0"/>
                </a:lnTo>
                <a:lnTo>
                  <a:pt x="3343241" y="1671621"/>
                </a:lnTo>
                <a:lnTo>
                  <a:pt x="0" y="1671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1" name="Freeform 4"/>
          <p:cNvSpPr/>
          <p:nvPr/>
        </p:nvSpPr>
        <p:spPr>
          <a:xfrm rot="10800000">
            <a:off x="4220627" y="5965715"/>
            <a:ext cx="3343241" cy="1671621"/>
          </a:xfrm>
          <a:custGeom>
            <a:avLst/>
            <a:gdLst/>
            <a:ahLst/>
            <a:cxnLst/>
            <a:rect l="l" t="t" r="r" b="b"/>
            <a:pathLst>
              <a:path w="3343241" h="1671621">
                <a:moveTo>
                  <a:pt x="0" y="0"/>
                </a:moveTo>
                <a:lnTo>
                  <a:pt x="3343241" y="0"/>
                </a:lnTo>
                <a:lnTo>
                  <a:pt x="3343241" y="1671621"/>
                </a:lnTo>
                <a:lnTo>
                  <a:pt x="0" y="1671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8" name="Group 7"/>
          <p:cNvGrpSpPr>
            <a:grpSpLocks noChangeAspect="1"/>
          </p:cNvGrpSpPr>
          <p:nvPr/>
        </p:nvGrpSpPr>
        <p:grpSpPr>
          <a:xfrm>
            <a:off x="3889175" y="5687592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69" name="Freeform 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34" name="Group 11"/>
          <p:cNvGrpSpPr>
            <a:grpSpLocks noChangeAspect="1"/>
          </p:cNvGrpSpPr>
          <p:nvPr/>
        </p:nvGrpSpPr>
        <p:grpSpPr>
          <a:xfrm>
            <a:off x="16534377" y="5687592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35" name="Freeform 12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2" name="Group 7"/>
          <p:cNvGrpSpPr>
            <a:grpSpLocks noChangeAspect="1"/>
          </p:cNvGrpSpPr>
          <p:nvPr/>
        </p:nvGrpSpPr>
        <p:grpSpPr>
          <a:xfrm rot="10800000">
            <a:off x="13405235" y="5579044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63" name="Freeform 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4" name="Group 7"/>
          <p:cNvGrpSpPr>
            <a:grpSpLocks noChangeAspect="1"/>
          </p:cNvGrpSpPr>
          <p:nvPr/>
        </p:nvGrpSpPr>
        <p:grpSpPr>
          <a:xfrm>
            <a:off x="10237697" y="5687592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65" name="Freeform 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6" name="Group 7"/>
          <p:cNvGrpSpPr>
            <a:grpSpLocks noChangeAspect="1"/>
          </p:cNvGrpSpPr>
          <p:nvPr/>
        </p:nvGrpSpPr>
        <p:grpSpPr>
          <a:xfrm rot="10800000">
            <a:off x="7072709" y="5471666"/>
            <a:ext cx="848136" cy="570260"/>
            <a:chOff x="0" y="0"/>
            <a:chExt cx="1930400" cy="1297940"/>
          </a:xfrm>
          <a:solidFill>
            <a:srgbClr val="BA895A"/>
          </a:solidFill>
        </p:grpSpPr>
        <p:sp>
          <p:nvSpPr>
            <p:cNvPr id="67" name="Freeform 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5025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 rot="-5400000">
            <a:off x="3300935" y="3973286"/>
            <a:ext cx="3012777" cy="9614647"/>
          </a:xfrm>
          <a:custGeom>
            <a:avLst/>
            <a:gdLst/>
            <a:ahLst/>
            <a:cxnLst/>
            <a:rect l="l" t="t" r="r" b="b"/>
            <a:pathLst>
              <a:path w="3522548" h="13500715" extrusionOk="0">
                <a:moveTo>
                  <a:pt x="0" y="0"/>
                </a:moveTo>
                <a:lnTo>
                  <a:pt x="3522548" y="0"/>
                </a:lnTo>
                <a:lnTo>
                  <a:pt x="3522548" y="13500715"/>
                </a:lnTo>
                <a:lnTo>
                  <a:pt x="0" y="13500715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27" name="Google Shape;227;p8"/>
          <p:cNvSpPr txBox="1"/>
          <p:nvPr/>
        </p:nvSpPr>
        <p:spPr>
          <a:xfrm>
            <a:off x="6893731" y="1505004"/>
            <a:ext cx="999245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8"/>
              </a:lnSpc>
            </a:pPr>
            <a:r>
              <a:rPr lang="ko-KR" altLang="en-US" sz="2000" dirty="0" smtClean="0">
                <a:latin typeface="+mn-ea"/>
                <a:ea typeface="+mn-ea"/>
              </a:rPr>
              <a:t>웹에서 </a:t>
            </a:r>
            <a:r>
              <a:rPr lang="ko-KR" altLang="en-US" sz="2000" dirty="0">
                <a:latin typeface="+mn-ea"/>
                <a:ea typeface="+mn-ea"/>
              </a:rPr>
              <a:t>액세스하려면 웹 프레임워크 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예</a:t>
            </a:r>
            <a:r>
              <a:rPr lang="en-US" altLang="ko-KR" sz="2000" dirty="0">
                <a:latin typeface="+mn-ea"/>
                <a:ea typeface="+mn-ea"/>
              </a:rPr>
              <a:t>: Flask, Django)</a:t>
            </a:r>
            <a:r>
              <a:rPr lang="ko-KR" altLang="en-US" sz="2000" dirty="0">
                <a:latin typeface="+mn-ea"/>
                <a:ea typeface="+mn-ea"/>
              </a:rPr>
              <a:t>와 웹 호스팅 서비스 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예</a:t>
            </a:r>
            <a:r>
              <a:rPr lang="en-US" altLang="ko-KR" sz="2000" dirty="0">
                <a:latin typeface="+mn-ea"/>
                <a:ea typeface="+mn-ea"/>
              </a:rPr>
              <a:t>: AWS, </a:t>
            </a:r>
            <a:r>
              <a:rPr lang="en-US" altLang="ko-KR" sz="2000" dirty="0" err="1">
                <a:latin typeface="+mn-ea"/>
                <a:ea typeface="+mn-ea"/>
              </a:rPr>
              <a:t>Heroku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  <a:r>
              <a:rPr lang="ko-KR" altLang="en-US" sz="2000" dirty="0">
                <a:latin typeface="+mn-ea"/>
                <a:ea typeface="+mn-ea"/>
              </a:rPr>
              <a:t>를 사용해야 합니다</a:t>
            </a:r>
            <a:r>
              <a:rPr lang="en-US" altLang="ko-KR" sz="2000" dirty="0" smtClean="0">
                <a:latin typeface="+mn-ea"/>
                <a:ea typeface="+mn-ea"/>
              </a:rPr>
              <a:t>. </a:t>
            </a:r>
            <a:r>
              <a:rPr lang="ko-KR" altLang="en-US" sz="2000" dirty="0" smtClean="0">
                <a:latin typeface="+mn-ea"/>
                <a:ea typeface="+mn-ea"/>
              </a:rPr>
              <a:t>일단 </a:t>
            </a:r>
            <a:r>
              <a:rPr lang="ko-KR" altLang="en-US" sz="2000" dirty="0" err="1" smtClean="0">
                <a:latin typeface="+mn-ea"/>
                <a:ea typeface="+mn-ea"/>
              </a:rPr>
              <a:t>웹페이지가</a:t>
            </a:r>
            <a:r>
              <a:rPr lang="ko-KR" altLang="en-US" sz="2000" dirty="0" smtClean="0">
                <a:latin typeface="+mn-ea"/>
                <a:ea typeface="+mn-ea"/>
              </a:rPr>
              <a:t> 될지안될지를 </a:t>
            </a:r>
            <a:r>
              <a:rPr lang="ko-KR" altLang="en-US" sz="2000" dirty="0" err="1" smtClean="0">
                <a:latin typeface="+mn-ea"/>
                <a:ea typeface="+mn-ea"/>
              </a:rPr>
              <a:t>모르겟다</a:t>
            </a:r>
            <a:r>
              <a:rPr lang="en-US" altLang="ko-KR" sz="2000" dirty="0" smtClean="0">
                <a:latin typeface="+mn-ea"/>
                <a:ea typeface="+mn-ea"/>
              </a:rPr>
              <a:t>,.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11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Library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6" name="Picture 4" descr="SQL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54" y="4411773"/>
            <a:ext cx="2574147" cy="11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331;p14"/>
          <p:cNvSpPr/>
          <p:nvPr/>
        </p:nvSpPr>
        <p:spPr>
          <a:xfrm>
            <a:off x="9614647" y="7274222"/>
            <a:ext cx="8673354" cy="3012778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32" name="Google Shape;232;p8"/>
          <p:cNvSpPr txBox="1"/>
          <p:nvPr/>
        </p:nvSpPr>
        <p:spPr>
          <a:xfrm>
            <a:off x="673309" y="7703391"/>
            <a:ext cx="7725344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b="1" dirty="0" smtClean="0"/>
              <a:t>SQLite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서버가 필요 없음</a:t>
            </a:r>
            <a:r>
              <a:rPr lang="en-US" altLang="ko-KR" dirty="0"/>
              <a:t>: SQLite</a:t>
            </a:r>
            <a:r>
              <a:rPr lang="ko-KR" altLang="en-US" dirty="0"/>
              <a:t>는 </a:t>
            </a:r>
            <a:r>
              <a:rPr lang="ko-KR" altLang="en-US" dirty="0" err="1"/>
              <a:t>서버리스</a:t>
            </a:r>
            <a:r>
              <a:rPr lang="ko-KR" altLang="en-US" dirty="0"/>
              <a:t> 데이터베이스이므로 별도의 서버 설치나 설정이 필요하지 않습니다</a:t>
            </a:r>
            <a:r>
              <a:rPr lang="en-US" altLang="ko-KR" dirty="0"/>
              <a:t>. </a:t>
            </a:r>
            <a:r>
              <a:rPr lang="ko-KR" altLang="en-US" dirty="0"/>
              <a:t>그대신 단일 파일 형식으로 데이터를 저장합니다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경량</a:t>
            </a:r>
            <a:r>
              <a:rPr lang="en-US" altLang="ko-KR" dirty="0"/>
              <a:t>: SQLite</a:t>
            </a:r>
            <a:r>
              <a:rPr lang="ko-KR" altLang="en-US" dirty="0"/>
              <a:t>는 코드 베이스가 작고</a:t>
            </a:r>
            <a:r>
              <a:rPr lang="en-US" altLang="ko-KR" dirty="0"/>
              <a:t>, </a:t>
            </a:r>
            <a:r>
              <a:rPr lang="ko-KR" altLang="en-US" dirty="0"/>
              <a:t>라이브러리 자체가 경량이므로 어플리케이션에 쉽게 포함시킬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 err="1"/>
              <a:t>포터빌리티</a:t>
            </a:r>
            <a:r>
              <a:rPr lang="en-US" altLang="ko-KR" dirty="0"/>
              <a:t>: SQLite </a:t>
            </a:r>
            <a:r>
              <a:rPr lang="ko-KR" altLang="en-US" dirty="0"/>
              <a:t>데이터베이스는 단일 파일로 관리되므로 파일을 이동하거나 복사하는 것만으로 데이터베이스를 이동할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비용</a:t>
            </a:r>
            <a:r>
              <a:rPr lang="en-US" altLang="ko-KR" dirty="0"/>
              <a:t>: SQLite</a:t>
            </a:r>
            <a:r>
              <a:rPr lang="ko-KR" altLang="en-US" dirty="0"/>
              <a:t>는 오픈 소스이며 무료로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용도</a:t>
            </a:r>
            <a:r>
              <a:rPr lang="en-US" altLang="ko-KR" dirty="0"/>
              <a:t>: </a:t>
            </a:r>
            <a:r>
              <a:rPr lang="ko-KR" altLang="en-US" dirty="0"/>
              <a:t>작은 규모의 어플리케이션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임베디드</a:t>
            </a:r>
            <a:r>
              <a:rPr lang="ko-KR" altLang="en-US" dirty="0"/>
              <a:t> 시스템</a:t>
            </a:r>
            <a:r>
              <a:rPr lang="en-US" altLang="ko-KR" dirty="0"/>
              <a:t>, </a:t>
            </a:r>
            <a:r>
              <a:rPr lang="ko-KR" altLang="en-US" dirty="0"/>
              <a:t>로컬 저장용 등에서 주로 사용됩니다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1" name="Google Shape;232;p8"/>
          <p:cNvSpPr txBox="1"/>
          <p:nvPr/>
        </p:nvSpPr>
        <p:spPr>
          <a:xfrm>
            <a:off x="10830641" y="7595669"/>
            <a:ext cx="7028985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b="1" dirty="0" smtClean="0"/>
              <a:t>Oracle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서버 기반</a:t>
            </a:r>
            <a:r>
              <a:rPr lang="en-US" altLang="ko-KR" dirty="0"/>
              <a:t>: Oracle</a:t>
            </a:r>
            <a:r>
              <a:rPr lang="ko-KR" altLang="en-US" dirty="0"/>
              <a:t>은 강력한 </a:t>
            </a:r>
            <a:r>
              <a:rPr lang="en-US" altLang="ko-KR" dirty="0"/>
              <a:t>RDBMS</a:t>
            </a:r>
            <a:r>
              <a:rPr lang="ko-KR" altLang="en-US" dirty="0"/>
              <a:t>로서 대규모 엔터프라이즈 환경에서 사용되며</a:t>
            </a:r>
            <a:r>
              <a:rPr lang="en-US" altLang="ko-KR" dirty="0"/>
              <a:t>, </a:t>
            </a:r>
            <a:r>
              <a:rPr lang="ko-KR" altLang="en-US" dirty="0"/>
              <a:t>별도의 서버 설치와 설정이 필요합니다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기능</a:t>
            </a:r>
            <a:r>
              <a:rPr lang="en-US" altLang="ko-KR" dirty="0"/>
              <a:t>: Oracle</a:t>
            </a:r>
            <a:r>
              <a:rPr lang="ko-KR" altLang="en-US" dirty="0"/>
              <a:t>은 트랜잭션</a:t>
            </a:r>
            <a:r>
              <a:rPr lang="en-US" altLang="ko-KR" dirty="0"/>
              <a:t>, </a:t>
            </a:r>
            <a:r>
              <a:rPr lang="ko-KR" altLang="en-US" dirty="0"/>
              <a:t>복제</a:t>
            </a:r>
            <a:r>
              <a:rPr lang="en-US" altLang="ko-KR" dirty="0"/>
              <a:t>, </a:t>
            </a:r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복원</a:t>
            </a:r>
            <a:r>
              <a:rPr lang="en-US" altLang="ko-KR" dirty="0"/>
              <a:t>, </a:t>
            </a:r>
            <a:r>
              <a:rPr lang="ko-KR" altLang="en-US" dirty="0"/>
              <a:t>고급 쿼리 최적화 등의 고급 기능을 제공합니다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확장성</a:t>
            </a:r>
            <a:r>
              <a:rPr lang="en-US" altLang="ko-KR" dirty="0"/>
              <a:t>: </a:t>
            </a:r>
            <a:r>
              <a:rPr lang="ko-KR" altLang="en-US" dirty="0"/>
              <a:t>대규모 데이터와 동시에 수많은 사용자를 처리할 수 있도록 설계되었습니다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비용</a:t>
            </a:r>
            <a:r>
              <a:rPr lang="en-US" altLang="ko-KR" dirty="0"/>
              <a:t>: Oracle</a:t>
            </a:r>
            <a:r>
              <a:rPr lang="ko-KR" altLang="en-US" dirty="0"/>
              <a:t>은 라이선스 비용이 발생하며</a:t>
            </a:r>
            <a:r>
              <a:rPr lang="en-US" altLang="ko-KR" dirty="0"/>
              <a:t>, </a:t>
            </a:r>
            <a:r>
              <a:rPr lang="ko-KR" altLang="en-US" dirty="0"/>
              <a:t>가격이 상당히 높을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용도</a:t>
            </a:r>
            <a:r>
              <a:rPr lang="en-US" altLang="ko-KR" dirty="0"/>
              <a:t>: </a:t>
            </a:r>
            <a:r>
              <a:rPr lang="ko-KR" altLang="en-US" dirty="0"/>
              <a:t>대규모 엔터프라이즈 환경</a:t>
            </a:r>
            <a:r>
              <a:rPr lang="en-US" altLang="ko-KR" dirty="0"/>
              <a:t>, </a:t>
            </a:r>
            <a:r>
              <a:rPr lang="ko-KR" altLang="en-US" dirty="0"/>
              <a:t>금융 기관</a:t>
            </a:r>
            <a:r>
              <a:rPr lang="en-US" altLang="ko-KR" dirty="0"/>
              <a:t>, </a:t>
            </a:r>
            <a:r>
              <a:rPr lang="ko-KR" altLang="en-US" dirty="0"/>
              <a:t>정부 기관 등에서 주로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</a:t>
            </a:r>
            <a:r>
              <a:rPr lang="en-US" altLang="ko-KR" dirty="0"/>
              <a:t>, SQLite</a:t>
            </a:r>
            <a:r>
              <a:rPr lang="ko-KR" altLang="en-US" dirty="0"/>
              <a:t>는 간단하고 빠르게 프로토타입을 만들거나 소규모 프로젝트에 적합한 반면</a:t>
            </a:r>
            <a:r>
              <a:rPr lang="en-US" altLang="ko-KR" dirty="0"/>
              <a:t>, Oracle</a:t>
            </a:r>
            <a:r>
              <a:rPr lang="ko-KR" altLang="en-US" dirty="0"/>
              <a:t>은 대규모 및 높은 성능이 요구되는 엔터프라이즈 환경에서 사용되는 데이터베이스입니다</a:t>
            </a:r>
            <a:r>
              <a:rPr lang="en-US" altLang="ko-KR" dirty="0"/>
              <a:t>.</a:t>
            </a:r>
          </a:p>
        </p:txBody>
      </p:sp>
      <p:pic>
        <p:nvPicPr>
          <p:cNvPr id="3078" name="Picture 6" descr="ORAC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463" y="3572794"/>
            <a:ext cx="3327213" cy="24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/>
          <p:nvPr/>
        </p:nvSpPr>
        <p:spPr>
          <a:xfrm>
            <a:off x="6466115" y="858982"/>
            <a:ext cx="10802078" cy="9173292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6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Main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Google Shape;114;p3"/>
          <p:cNvSpPr txBox="1"/>
          <p:nvPr/>
        </p:nvSpPr>
        <p:spPr>
          <a:xfrm>
            <a:off x="7027818" y="1149197"/>
            <a:ext cx="4206239" cy="81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</a:pPr>
            <a:endParaRPr lang="en-US" dirty="0">
              <a:solidFill>
                <a:srgbClr val="F6F6E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Inter"/>
            </a:endParaRPr>
          </a:p>
          <a:p>
            <a:pPr lvl="0">
              <a:lnSpc>
                <a:spcPct val="140000"/>
              </a:lnSpc>
            </a:pPr>
            <a:r>
              <a:rPr lang="en-US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def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main():</a:t>
            </a:r>
          </a:p>
          <a:p>
            <a:pPr lvl="0">
              <a:lnSpc>
                <a:spcPct val="140000"/>
              </a:lnSpc>
            </a:pP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while True:</a:t>
            </a:r>
          </a:p>
          <a:p>
            <a:pPr lvl="0">
              <a:lnSpc>
                <a:spcPct val="140000"/>
              </a:lnSpc>
            </a:pP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print("\n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영어 단어장 프로그램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print("1.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단어 추가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print("2.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단어 삭제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print("3.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전체 단어 보기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print("4.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단어 랜덤 테스트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print("5. </a:t>
            </a:r>
            <a:r>
              <a:rPr lang="ko-KR" alt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종료</a:t>
            </a: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")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</a:p>
          <a:p>
            <a:pPr lvl="0">
              <a:lnSpc>
                <a:spcPct val="140000"/>
              </a:lnSpc>
            </a:pPr>
            <a:r>
              <a:rPr lang="en-US" altLang="ko-KR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choice = input("</a:t>
            </a:r>
            <a:r>
              <a:rPr lang="ko-KR" alt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원하시는 번호를 입력하세요</a:t>
            </a: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: ")</a:t>
            </a:r>
          </a:p>
          <a:p>
            <a:pPr lvl="0">
              <a:lnSpc>
                <a:spcPct val="140000"/>
              </a:lnSpc>
            </a:pP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if choice == "1":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pass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elif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choice == "2":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pass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elif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choice == "3":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pass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elif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choice == "4":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pass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</a:t>
            </a:r>
            <a:r>
              <a:rPr lang="en-US" u="sng" dirty="0" err="1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elif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choice == "5":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print("</a:t>
            </a:r>
            <a:r>
              <a:rPr lang="ko-KR" alt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프로그램을 종료합니다</a:t>
            </a: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.")</a:t>
            </a:r>
          </a:p>
          <a:p>
            <a:pPr lvl="0">
              <a:lnSpc>
                <a:spcPct val="140000"/>
              </a:lnSpc>
            </a:pP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</a:t>
            </a: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break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else: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        print("</a:t>
            </a:r>
            <a:r>
              <a:rPr lang="ko-KR" alt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잘못된 입력입니다</a:t>
            </a: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. </a:t>
            </a:r>
            <a:r>
              <a:rPr lang="ko-KR" alt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다시 선택해주세요</a:t>
            </a:r>
            <a:r>
              <a:rPr lang="en-US" altLang="ko-KR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.")</a:t>
            </a:r>
          </a:p>
          <a:p>
            <a:pPr lvl="0">
              <a:lnSpc>
                <a:spcPct val="140000"/>
              </a:lnSpc>
            </a:pPr>
            <a:r>
              <a:rPr lang="en-US" u="sng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if __name__ == "__main__":</a:t>
            </a:r>
          </a:p>
          <a:p>
            <a:pPr lvl="0">
              <a:lnSpc>
                <a:spcPct val="140000"/>
              </a:lnSpc>
            </a:pPr>
            <a:r>
              <a:rPr lang="en-US" dirty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   main()</a:t>
            </a:r>
          </a:p>
        </p:txBody>
      </p:sp>
      <p:sp>
        <p:nvSpPr>
          <p:cNvPr id="7" name="Google Shape;224;p8"/>
          <p:cNvSpPr/>
          <p:nvPr/>
        </p:nvSpPr>
        <p:spPr>
          <a:xfrm rot="-5400000">
            <a:off x="-460464" y="3477983"/>
            <a:ext cx="7269477" cy="6348549"/>
          </a:xfrm>
          <a:custGeom>
            <a:avLst/>
            <a:gdLst/>
            <a:ahLst/>
            <a:cxnLst/>
            <a:rect l="l" t="t" r="r" b="b"/>
            <a:pathLst>
              <a:path w="3522548" h="13500715" extrusionOk="0">
                <a:moveTo>
                  <a:pt x="0" y="0"/>
                </a:moveTo>
                <a:lnTo>
                  <a:pt x="3522548" y="0"/>
                </a:lnTo>
                <a:lnTo>
                  <a:pt x="3522548" y="13500715"/>
                </a:lnTo>
                <a:lnTo>
                  <a:pt x="0" y="13500715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8" name="Google Shape;114;p3"/>
          <p:cNvSpPr txBox="1"/>
          <p:nvPr/>
        </p:nvSpPr>
        <p:spPr>
          <a:xfrm>
            <a:off x="876116" y="4637313"/>
            <a:ext cx="4206239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</a:pPr>
            <a:r>
              <a:rPr lang="ko-KR" altLang="en-US" dirty="0" smtClean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여기에 </a:t>
            </a:r>
            <a:r>
              <a:rPr lang="ko-KR" altLang="en-US" dirty="0" err="1" smtClean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메인을</a:t>
            </a:r>
            <a:r>
              <a:rPr lang="ko-KR" altLang="en-US" dirty="0" smtClean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 박는데 일단 </a:t>
            </a:r>
            <a:r>
              <a:rPr lang="ko-KR" altLang="en-US" dirty="0" err="1" smtClean="0">
                <a:solidFill>
                  <a:srgbClr val="F6F6E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nter"/>
              </a:rPr>
              <a:t>이렇다는거지</a:t>
            </a:r>
            <a:endParaRPr lang="en-US" dirty="0">
              <a:solidFill>
                <a:srgbClr val="F6F6E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588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Function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8" name="Google Shape;238;p9"/>
          <p:cNvSpPr/>
          <p:nvPr/>
        </p:nvSpPr>
        <p:spPr>
          <a:xfrm rot="-5400000">
            <a:off x="3514542" y="5984374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41" name="Google Shape;241;p9"/>
          <p:cNvSpPr/>
          <p:nvPr/>
        </p:nvSpPr>
        <p:spPr>
          <a:xfrm rot="-5400000">
            <a:off x="8502600" y="5979298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FFB905"/>
          </a:solidFill>
          <a:ln>
            <a:noFill/>
          </a:ln>
        </p:spPr>
      </p:sp>
      <p:sp>
        <p:nvSpPr>
          <p:cNvPr id="242" name="Google Shape;242;p9"/>
          <p:cNvSpPr/>
          <p:nvPr/>
        </p:nvSpPr>
        <p:spPr>
          <a:xfrm rot="-5400000">
            <a:off x="13490657" y="5973925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44" name="Google Shape;244;p9"/>
          <p:cNvSpPr txBox="1"/>
          <p:nvPr/>
        </p:nvSpPr>
        <p:spPr>
          <a:xfrm>
            <a:off x="3332302" y="7850547"/>
            <a:ext cx="144571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save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Google Shape;244;p9"/>
          <p:cNvSpPr txBox="1"/>
          <p:nvPr/>
        </p:nvSpPr>
        <p:spPr>
          <a:xfrm>
            <a:off x="8360920" y="7886256"/>
            <a:ext cx="1364589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load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Google Shape;244;p9"/>
          <p:cNvSpPr txBox="1"/>
          <p:nvPr/>
        </p:nvSpPr>
        <p:spPr>
          <a:xfrm>
            <a:off x="12977323" y="7886256"/>
            <a:ext cx="2107897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delete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Test</a:t>
            </a: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8" name="Google Shape;238;p9"/>
          <p:cNvSpPr/>
          <p:nvPr/>
        </p:nvSpPr>
        <p:spPr>
          <a:xfrm rot="-5400000">
            <a:off x="3514542" y="5984374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241" name="Google Shape;241;p9"/>
          <p:cNvSpPr/>
          <p:nvPr/>
        </p:nvSpPr>
        <p:spPr>
          <a:xfrm rot="-5400000">
            <a:off x="8502600" y="5979298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FFB905"/>
          </a:solidFill>
          <a:ln>
            <a:noFill/>
          </a:ln>
        </p:spPr>
      </p:sp>
      <p:sp>
        <p:nvSpPr>
          <p:cNvPr id="242" name="Google Shape;242;p9"/>
          <p:cNvSpPr/>
          <p:nvPr/>
        </p:nvSpPr>
        <p:spPr>
          <a:xfrm rot="-5400000">
            <a:off x="13490657" y="5973925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44" name="Google Shape;244;p9"/>
          <p:cNvSpPr txBox="1"/>
          <p:nvPr/>
        </p:nvSpPr>
        <p:spPr>
          <a:xfrm>
            <a:off x="3332302" y="7850547"/>
            <a:ext cx="144571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save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Google Shape;244;p9"/>
          <p:cNvSpPr txBox="1"/>
          <p:nvPr/>
        </p:nvSpPr>
        <p:spPr>
          <a:xfrm>
            <a:off x="8360920" y="7886256"/>
            <a:ext cx="1364589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load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Google Shape;244;p9"/>
          <p:cNvSpPr txBox="1"/>
          <p:nvPr/>
        </p:nvSpPr>
        <p:spPr>
          <a:xfrm>
            <a:off x="12977323" y="7886256"/>
            <a:ext cx="2107897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delete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 rot="-5400000">
            <a:off x="3509317" y="5979149"/>
            <a:ext cx="1091679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DC661F"/>
          </a:solidFill>
          <a:ln>
            <a:noFill/>
          </a:ln>
        </p:spPr>
      </p:sp>
      <p:sp>
        <p:nvSpPr>
          <p:cNvPr id="17" name="Google Shape;199;p7"/>
          <p:cNvSpPr txBox="1"/>
          <p:nvPr/>
        </p:nvSpPr>
        <p:spPr>
          <a:xfrm>
            <a:off x="1159346" y="1043342"/>
            <a:ext cx="14751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6"/>
              </a:lnSpc>
            </a:pPr>
            <a:r>
              <a:rPr lang="en-US" altLang="ko-KR" sz="6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Demo </a:t>
            </a:r>
            <a:endParaRPr sz="6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1" name="Google Shape;241;p9"/>
          <p:cNvSpPr/>
          <p:nvPr/>
        </p:nvSpPr>
        <p:spPr>
          <a:xfrm rot="-5400000">
            <a:off x="8502600" y="5979298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FFB905"/>
          </a:solidFill>
          <a:ln>
            <a:noFill/>
          </a:ln>
        </p:spPr>
      </p:sp>
      <p:sp>
        <p:nvSpPr>
          <p:cNvPr id="242" name="Google Shape;242;p9"/>
          <p:cNvSpPr/>
          <p:nvPr/>
        </p:nvSpPr>
        <p:spPr>
          <a:xfrm rot="-5400000">
            <a:off x="13490657" y="5973925"/>
            <a:ext cx="1081230" cy="4988058"/>
          </a:xfrm>
          <a:custGeom>
            <a:avLst/>
            <a:gdLst/>
            <a:ahLst/>
            <a:cxnLst/>
            <a:rect l="l" t="t" r="r" b="b"/>
            <a:pathLst>
              <a:path w="841605" h="3882592" extrusionOk="0">
                <a:moveTo>
                  <a:pt x="0" y="0"/>
                </a:moveTo>
                <a:lnTo>
                  <a:pt x="841605" y="0"/>
                </a:lnTo>
                <a:lnTo>
                  <a:pt x="841605" y="3882592"/>
                </a:lnTo>
                <a:lnTo>
                  <a:pt x="0" y="3882592"/>
                </a:lnTo>
                <a:lnTo>
                  <a:pt x="0" y="0"/>
                </a:lnTo>
              </a:path>
            </a:pathLst>
          </a:custGeom>
          <a:solidFill>
            <a:srgbClr val="7B3911"/>
          </a:solidFill>
          <a:ln>
            <a:noFill/>
          </a:ln>
        </p:spPr>
      </p:sp>
      <p:sp>
        <p:nvSpPr>
          <p:cNvPr id="244" name="Google Shape;244;p9"/>
          <p:cNvSpPr txBox="1"/>
          <p:nvPr/>
        </p:nvSpPr>
        <p:spPr>
          <a:xfrm>
            <a:off x="3332302" y="7850547"/>
            <a:ext cx="144571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save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Google Shape;244;p9"/>
          <p:cNvSpPr txBox="1"/>
          <p:nvPr/>
        </p:nvSpPr>
        <p:spPr>
          <a:xfrm>
            <a:off x="8360920" y="7886256"/>
            <a:ext cx="1364589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load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Google Shape;244;p9"/>
          <p:cNvSpPr txBox="1"/>
          <p:nvPr/>
        </p:nvSpPr>
        <p:spPr>
          <a:xfrm>
            <a:off x="12977323" y="7886256"/>
            <a:ext cx="2107897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delete</a:t>
            </a:r>
            <a:endParaRPr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21426" y="791258"/>
            <a:ext cx="11247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latin typeface="+mn-lt"/>
              </a:rPr>
              <a:t>PyInstaller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: 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가장 널리 사용되는 도구 중 하나로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, Python 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스크립트를 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Windows, </a:t>
            </a:r>
            <a:r>
              <a:rPr lang="en-US" altLang="ko-KR" sz="3200" dirty="0" err="1">
                <a:solidFill>
                  <a:srgbClr val="374151"/>
                </a:solidFill>
                <a:latin typeface="+mn-lt"/>
              </a:rPr>
              <a:t>macOS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, Linux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에서 실행 가능한 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standalone 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실행 파일로 </a:t>
            </a:r>
            <a:r>
              <a:rPr lang="ko-KR" altLang="en-US" sz="3200" dirty="0" err="1">
                <a:solidFill>
                  <a:srgbClr val="374151"/>
                </a:solidFill>
                <a:latin typeface="+mn-lt"/>
              </a:rPr>
              <a:t>패키징</a:t>
            </a:r>
            <a:r>
              <a:rPr lang="ko-KR" altLang="en-US" sz="3200" dirty="0">
                <a:solidFill>
                  <a:srgbClr val="374151"/>
                </a:solidFill>
                <a:latin typeface="+mn-lt"/>
              </a:rPr>
              <a:t> 할 수 있습니다</a:t>
            </a:r>
            <a:r>
              <a:rPr lang="en-US" altLang="ko-KR" sz="3200" dirty="0">
                <a:solidFill>
                  <a:srgbClr val="374151"/>
                </a:solidFill>
                <a:latin typeface="+mn-lt"/>
              </a:rPr>
              <a:t>.</a:t>
            </a:r>
            <a:endParaRPr lang="ko-KR" altLang="en-US" sz="3200" dirty="0">
              <a:latin typeface="+mn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6911" y="2803215"/>
            <a:ext cx="16057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+mn-ea"/>
                <a:ea typeface="+mn-ea"/>
              </a:rPr>
              <a:t>아나콘다 </a:t>
            </a:r>
            <a:r>
              <a:rPr lang="ko-KR" altLang="en-US" sz="2400" dirty="0" err="1" smtClean="0">
                <a:latin typeface="+mn-ea"/>
                <a:ea typeface="+mn-ea"/>
              </a:rPr>
              <a:t>프롬포트에</a:t>
            </a:r>
            <a:r>
              <a:rPr lang="ko-KR" altLang="en-US" sz="2400" dirty="0" smtClean="0">
                <a:latin typeface="+mn-ea"/>
                <a:ea typeface="+mn-ea"/>
              </a:rPr>
              <a:t> 들어가서 </a:t>
            </a:r>
            <a:r>
              <a:rPr lang="ko-KR" altLang="en-US" sz="2400" dirty="0" err="1" smtClean="0">
                <a:latin typeface="+mn-ea"/>
                <a:ea typeface="+mn-ea"/>
              </a:rPr>
              <a:t>pip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r>
              <a:rPr lang="ko-KR" altLang="en-US" sz="2400" dirty="0" err="1">
                <a:latin typeface="+mn-ea"/>
                <a:ea typeface="+mn-ea"/>
              </a:rPr>
              <a:t>install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ko-KR" altLang="en-US" sz="2400" dirty="0" err="1" smtClean="0">
                <a:latin typeface="+mn-ea"/>
                <a:ea typeface="+mn-ea"/>
              </a:rPr>
              <a:t>pyinstaller</a:t>
            </a: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400" dirty="0" err="1" smtClean="0">
                <a:latin typeface="+mn-ea"/>
                <a:ea typeface="+mn-ea"/>
              </a:rPr>
              <a:t>하고나서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r>
              <a:rPr lang="ko-KR" altLang="en-US" sz="2400" dirty="0" err="1" smtClean="0">
                <a:latin typeface="+mn-ea"/>
                <a:ea typeface="+mn-ea"/>
              </a:rPr>
              <a:t>파일이있는</a:t>
            </a:r>
            <a:r>
              <a:rPr lang="ko-KR" altLang="en-US" sz="2400" dirty="0" smtClean="0">
                <a:latin typeface="+mn-ea"/>
                <a:ea typeface="+mn-ea"/>
              </a:rPr>
              <a:t> 디렉토리에 </a:t>
            </a: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en-US" altLang="ko-KR" sz="2400" dirty="0">
                <a:latin typeface="+mn-ea"/>
                <a:ea typeface="+mn-ea"/>
              </a:rPr>
              <a:t>c</a:t>
            </a:r>
            <a:r>
              <a:rPr lang="en-US" altLang="ko-KR" sz="2400" dirty="0" smtClean="0">
                <a:latin typeface="+mn-ea"/>
                <a:ea typeface="+mn-ea"/>
              </a:rPr>
              <a:t>d </a:t>
            </a:r>
            <a:r>
              <a:rPr lang="ko-KR" altLang="en-US" sz="2400" dirty="0" smtClean="0">
                <a:latin typeface="+mn-ea"/>
                <a:ea typeface="+mn-ea"/>
              </a:rPr>
              <a:t>파일 경로해서 접근을 해야해요 </a:t>
            </a:r>
            <a:r>
              <a:rPr lang="en-US" altLang="ko-KR" sz="2400" dirty="0">
                <a:latin typeface="+mn-ea"/>
                <a:ea typeface="+mn-ea"/>
              </a:rPr>
              <a:t>C:\k_digital\python Basic\source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82784" y="4293942"/>
            <a:ext cx="1130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i="1" dirty="0">
                <a:solidFill>
                  <a:srgbClr val="FF0000"/>
                </a:solidFill>
                <a:latin typeface="+mj-ea"/>
                <a:ea typeface="+mj-ea"/>
              </a:rPr>
              <a:t># </a:t>
            </a:r>
            <a:r>
              <a:rPr lang="ko-KR" altLang="en-US" sz="3600" i="1" dirty="0">
                <a:solidFill>
                  <a:srgbClr val="FF0000"/>
                </a:solidFill>
                <a:latin typeface="+mj-ea"/>
                <a:ea typeface="+mj-ea"/>
              </a:rPr>
              <a:t>가장 기본적인 사용법</a:t>
            </a:r>
            <a:r>
              <a:rPr lang="ko-KR" altLang="en-US" sz="3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+mj-ea"/>
                <a:ea typeface="+mj-ea"/>
              </a:rPr>
              <a:t>pyinstaller</a:t>
            </a:r>
            <a:r>
              <a:rPr lang="en-US" altLang="ko-KR" sz="3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+mj-ea"/>
                <a:ea typeface="+mj-ea"/>
              </a:rPr>
              <a:t>파이썬</a:t>
            </a:r>
            <a:r>
              <a:rPr lang="ko-KR" altLang="en-US" sz="3600" dirty="0">
                <a:solidFill>
                  <a:srgbClr val="FF0000"/>
                </a:solidFill>
                <a:latin typeface="+mj-ea"/>
                <a:ea typeface="+mj-ea"/>
              </a:rPr>
              <a:t> 파일명</a:t>
            </a:r>
            <a:r>
              <a:rPr lang="en-US" altLang="ko-KR" sz="3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3600" dirty="0" err="1">
                <a:solidFill>
                  <a:srgbClr val="FF0000"/>
                </a:solidFill>
                <a:latin typeface="+mj-ea"/>
                <a:ea typeface="+mj-ea"/>
              </a:rPr>
              <a:t>py</a:t>
            </a:r>
            <a:endParaRPr lang="ko-KR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3508" y="6367454"/>
            <a:ext cx="1242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파일생기는거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귗낳으니가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3600" dirty="0" err="1" smtClean="0">
                <a:solidFill>
                  <a:srgbClr val="FF0000"/>
                </a:solidFill>
                <a:latin typeface="+mj-lt"/>
              </a:rPr>
              <a:t>pyinstaller</a:t>
            </a:r>
            <a:r>
              <a:rPr lang="en-US" altLang="ko-KR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+mj-lt"/>
              </a:rPr>
              <a:t>-F </a:t>
            </a:r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파이썬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+mj-lt"/>
              </a:rPr>
              <a:t>파일명</a:t>
            </a:r>
            <a:r>
              <a:rPr lang="en-US" altLang="ko-KR" sz="3600" dirty="0">
                <a:solidFill>
                  <a:srgbClr val="FF0000"/>
                </a:solidFill>
                <a:latin typeface="+mj-lt"/>
              </a:rPr>
              <a:t>.</a:t>
            </a:r>
            <a:r>
              <a:rPr lang="en-US" altLang="ko-KR" sz="3600" dirty="0" err="1">
                <a:solidFill>
                  <a:srgbClr val="FF0000"/>
                </a:solidFill>
                <a:latin typeface="+mj-lt"/>
              </a:rPr>
              <a:t>py</a:t>
            </a:r>
            <a:endParaRPr lang="ko-KR" alt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98617" y="5230671"/>
            <a:ext cx="1391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주피터 </a:t>
            </a:r>
            <a:r>
              <a:rPr lang="ko-KR" alt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노트북이라서</a:t>
            </a:r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ko-KR" sz="2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–to </a:t>
            </a:r>
            <a:r>
              <a:rPr lang="en-US" altLang="ko-KR" sz="2800" dirty="0">
                <a:solidFill>
                  <a:srgbClr val="FF0000"/>
                </a:solidFill>
                <a:latin typeface="Courier New" panose="02070309020205020404" pitchFamily="49" charset="0"/>
              </a:rPr>
              <a:t>script </a:t>
            </a:r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파일명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2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ipynb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096" y="6898211"/>
            <a:ext cx="14518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요로케도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되요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3600" dirty="0" err="1" smtClean="0">
                <a:solidFill>
                  <a:srgbClr val="FF0000"/>
                </a:solidFill>
                <a:latin typeface="+mj-lt"/>
              </a:rPr>
              <a:t>pyinstaller</a:t>
            </a:r>
            <a:r>
              <a:rPr lang="en-US" altLang="ko-KR" sz="3600" dirty="0" smtClean="0">
                <a:solidFill>
                  <a:srgbClr val="FF0000"/>
                </a:solidFill>
                <a:latin typeface="+mj-lt"/>
              </a:rPr>
              <a:t> --</a:t>
            </a:r>
            <a:r>
              <a:rPr lang="en-US" altLang="ko-KR" sz="3600" dirty="0" err="1" smtClean="0">
                <a:solidFill>
                  <a:srgbClr val="FF0000"/>
                </a:solidFill>
                <a:latin typeface="+mj-lt"/>
              </a:rPr>
              <a:t>onefile</a:t>
            </a:r>
            <a:r>
              <a:rPr lang="en-US" altLang="ko-KR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+mj-lt"/>
              </a:rPr>
              <a:t>파이썬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+mj-lt"/>
              </a:rPr>
              <a:t>파일명</a:t>
            </a:r>
            <a:r>
              <a:rPr lang="en-US" altLang="ko-KR" sz="3600" dirty="0">
                <a:solidFill>
                  <a:srgbClr val="FF0000"/>
                </a:solidFill>
                <a:latin typeface="+mj-lt"/>
              </a:rPr>
              <a:t>.</a:t>
            </a:r>
            <a:r>
              <a:rPr lang="en-US" altLang="ko-KR" sz="3600" dirty="0" err="1">
                <a:solidFill>
                  <a:srgbClr val="FF0000"/>
                </a:solidFill>
                <a:latin typeface="+mj-lt"/>
              </a:rPr>
              <a:t>py</a:t>
            </a:r>
            <a:endParaRPr lang="ko-KR" alt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7299" y="5735400"/>
            <a:ext cx="1391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그것도 귀찮으면 쥬피터노트북에서 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file</a:t>
            </a:r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누리고 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download as .</a:t>
            </a:r>
            <a:r>
              <a:rPr lang="en-US" altLang="ko-KR" sz="2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py</a:t>
            </a:r>
            <a:r>
              <a:rPr lang="en-US" altLang="ko-KR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해도 된다  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847</Words>
  <Application>Microsoft Office PowerPoint</Application>
  <PresentationFormat>사용자 지정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함초롬돋움</vt:lpstr>
      <vt:lpstr>Arial</vt:lpstr>
      <vt:lpstr>Courier New</vt:lpstr>
      <vt:lpstr>Inter</vt:lpstr>
      <vt:lpstr>Calibri</vt:lpstr>
      <vt:lpstr>Comic Sans MS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NT551_11TH</cp:lastModifiedBy>
  <cp:revision>36</cp:revision>
  <dcterms:created xsi:type="dcterms:W3CDTF">2006-08-16T00:00:00Z</dcterms:created>
  <dcterms:modified xsi:type="dcterms:W3CDTF">2023-09-04T08:05:47Z</dcterms:modified>
</cp:coreProperties>
</file>