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7.xml" ContentType="application/vnd.openxmlformats-officedocument.presentationml.notesSlide+xml"/>
  <Override PartName="/ppt/tags/tag46.xml" ContentType="application/vnd.openxmlformats-officedocument.presentationml.tags+xml"/>
  <Override PartName="/ppt/notesSlides/notesSlide8.xml" ContentType="application/vnd.openxmlformats-officedocument.presentationml.notesSlide+xml"/>
  <Override PartName="/ppt/tags/tag47.xml" ContentType="application/vnd.openxmlformats-officedocument.presentationml.tags+xml"/>
  <Override PartName="/ppt/notesSlides/notesSlide9.xml" ContentType="application/vnd.openxmlformats-officedocument.presentationml.notesSlide+xml"/>
  <Override PartName="/ppt/tags/tag48.xml" ContentType="application/vnd.openxmlformats-officedocument.presentationml.tags+xml"/>
  <Override PartName="/ppt/notesSlides/notesSlide1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11.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12.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13.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notesSlides/notesSlide14.xml" ContentType="application/vnd.openxmlformats-officedocument.presentationml.notesSlide+xml"/>
  <Override PartName="/ppt/tags/tag176.xml" ContentType="application/vnd.openxmlformats-officedocument.presentationml.tags+xml"/>
  <Override PartName="/ppt/notesSlides/notesSlide15.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notesSlides/notesSlide20.xml" ContentType="application/vnd.openxmlformats-officedocument.presentationml.notesSlide+xml"/>
  <Override PartName="/ppt/tags/tag263.xml" ContentType="application/vnd.openxmlformats-officedocument.presentationml.tags+xml"/>
  <Override PartName="/ppt/notesSlides/notesSlide21.xml" ContentType="application/vnd.openxmlformats-officedocument.presentationml.notesSlide+xml"/>
  <Override PartName="/ppt/tags/tag264.xml" ContentType="application/vnd.openxmlformats-officedocument.presentationml.tags+xml"/>
  <Override PartName="/ppt/notesSlides/notesSlide22.xml" ContentType="application/vnd.openxmlformats-officedocument.presentationml.notesSlide+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notesSlides/notesSlide23.xml" ContentType="application/vnd.openxmlformats-officedocument.presentationml.notesSlide+xml"/>
  <Override PartName="/ppt/tags/tag280.xml" ContentType="application/vnd.openxmlformats-officedocument.presentationml.tags+xml"/>
  <Override PartName="/ppt/notesSlides/notesSlide24.xml" ContentType="application/vnd.openxmlformats-officedocument.presentationml.notesSlide+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notesSlides/notesSlide25.xml" ContentType="application/vnd.openxmlformats-officedocument.presentationml.notesSlide+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notesSlides/notesSlide26.xml" ContentType="application/vnd.openxmlformats-officedocument.presentationml.notesSlide+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notesSlides/notesSlide27.xml" ContentType="application/vnd.openxmlformats-officedocument.presentationml.notesSlide+xml"/>
  <Override PartName="/ppt/tags/tag324.xml" ContentType="application/vnd.openxmlformats-officedocument.presentationml.tags+xml"/>
  <Override PartName="/ppt/notesSlides/notesSlide28.xml" ContentType="application/vnd.openxmlformats-officedocument.presentationml.notesSlide+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notesSlides/notesSlide29.xml" ContentType="application/vnd.openxmlformats-officedocument.presentationml.notesSlide+xml"/>
  <Override PartName="/ppt/tags/tag328.xml" ContentType="application/vnd.openxmlformats-officedocument.presentationml.tags+xml"/>
  <Override PartName="/ppt/notesSlides/notesSlide30.xml" ContentType="application/vnd.openxmlformats-officedocument.presentationml.notesSlide+xml"/>
  <Override PartName="/ppt/tags/tag329.xml" ContentType="application/vnd.openxmlformats-officedocument.presentationml.tags+xml"/>
  <Override PartName="/ppt/notesSlides/notesSlide31.xml" ContentType="application/vnd.openxmlformats-officedocument.presentationml.notesSlide+xml"/>
  <Override PartName="/ppt/tags/tag330.xml" ContentType="application/vnd.openxmlformats-officedocument.presentationml.tags+xml"/>
  <Override PartName="/ppt/notesSlides/notesSlide32.xml" ContentType="application/vnd.openxmlformats-officedocument.presentationml.notesSlide+xml"/>
  <Override PartName="/ppt/tags/tag331.xml" ContentType="application/vnd.openxmlformats-officedocument.presentationml.tags+xml"/>
  <Override PartName="/ppt/notesSlides/notesSlide33.xml" ContentType="application/vnd.openxmlformats-officedocument.presentationml.notesSlide+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81" r:id="rId1"/>
  </p:sldMasterIdLst>
  <p:notesMasterIdLst>
    <p:notesMasterId r:id="rId95"/>
  </p:notesMasterIdLst>
  <p:handoutMasterIdLst>
    <p:handoutMasterId r:id="rId96"/>
  </p:handoutMasterIdLst>
  <p:sldIdLst>
    <p:sldId id="2288" r:id="rId2"/>
    <p:sldId id="2561" r:id="rId3"/>
    <p:sldId id="794" r:id="rId4"/>
    <p:sldId id="2674" r:id="rId5"/>
    <p:sldId id="1020" r:id="rId6"/>
    <p:sldId id="1021" r:id="rId7"/>
    <p:sldId id="1713" r:id="rId8"/>
    <p:sldId id="2675" r:id="rId9"/>
    <p:sldId id="2676" r:id="rId10"/>
    <p:sldId id="1714" r:id="rId11"/>
    <p:sldId id="1715" r:id="rId12"/>
    <p:sldId id="475" r:id="rId13"/>
    <p:sldId id="983" r:id="rId14"/>
    <p:sldId id="2677" r:id="rId15"/>
    <p:sldId id="479" r:id="rId16"/>
    <p:sldId id="2678" r:id="rId17"/>
    <p:sldId id="1187" r:id="rId18"/>
    <p:sldId id="1190" r:id="rId19"/>
    <p:sldId id="2679" r:id="rId20"/>
    <p:sldId id="1188" r:id="rId21"/>
    <p:sldId id="2680" r:id="rId22"/>
    <p:sldId id="2426" r:id="rId23"/>
    <p:sldId id="2427" r:id="rId24"/>
    <p:sldId id="2681" r:id="rId25"/>
    <p:sldId id="2682" r:id="rId26"/>
    <p:sldId id="1291" r:id="rId27"/>
    <p:sldId id="2683" r:id="rId28"/>
    <p:sldId id="1294" r:id="rId29"/>
    <p:sldId id="1295" r:id="rId30"/>
    <p:sldId id="1296" r:id="rId31"/>
    <p:sldId id="1297" r:id="rId32"/>
    <p:sldId id="1298" r:id="rId33"/>
    <p:sldId id="1300" r:id="rId34"/>
    <p:sldId id="1301" r:id="rId35"/>
    <p:sldId id="1302" r:id="rId36"/>
    <p:sldId id="2684" r:id="rId37"/>
    <p:sldId id="1304" r:id="rId38"/>
    <p:sldId id="1305" r:id="rId39"/>
    <p:sldId id="1306" r:id="rId40"/>
    <p:sldId id="1307" r:id="rId41"/>
    <p:sldId id="2286" r:id="rId42"/>
    <p:sldId id="2685" r:id="rId43"/>
    <p:sldId id="985" r:id="rId44"/>
    <p:sldId id="987" r:id="rId45"/>
    <p:sldId id="988" r:id="rId46"/>
    <p:sldId id="989" r:id="rId47"/>
    <p:sldId id="2686" r:id="rId48"/>
    <p:sldId id="1191" r:id="rId49"/>
    <p:sldId id="991" r:id="rId50"/>
    <p:sldId id="2687" r:id="rId51"/>
    <p:sldId id="1004" r:id="rId52"/>
    <p:sldId id="1005" r:id="rId53"/>
    <p:sldId id="1006" r:id="rId54"/>
    <p:sldId id="1288" r:id="rId55"/>
    <p:sldId id="2287" r:id="rId56"/>
    <p:sldId id="2380" r:id="rId57"/>
    <p:sldId id="2381" r:id="rId58"/>
    <p:sldId id="2378" r:id="rId59"/>
    <p:sldId id="2688" r:id="rId60"/>
    <p:sldId id="1193" r:id="rId61"/>
    <p:sldId id="1194" r:id="rId62"/>
    <p:sldId id="1195" r:id="rId63"/>
    <p:sldId id="1196" r:id="rId64"/>
    <p:sldId id="1197" r:id="rId65"/>
    <p:sldId id="2689" r:id="rId66"/>
    <p:sldId id="2690" r:id="rId67"/>
    <p:sldId id="1996" r:id="rId68"/>
    <p:sldId id="1997" r:id="rId69"/>
    <p:sldId id="1998" r:id="rId70"/>
    <p:sldId id="1999" r:id="rId71"/>
    <p:sldId id="2691" r:id="rId72"/>
    <p:sldId id="1287" r:id="rId73"/>
    <p:sldId id="480" r:id="rId74"/>
    <p:sldId id="481" r:id="rId75"/>
    <p:sldId id="2692" r:id="rId76"/>
    <p:sldId id="1716" r:id="rId77"/>
    <p:sldId id="1205" r:id="rId78"/>
    <p:sldId id="1206" r:id="rId79"/>
    <p:sldId id="2693" r:id="rId80"/>
    <p:sldId id="1204" r:id="rId81"/>
    <p:sldId id="2694" r:id="rId82"/>
    <p:sldId id="483" r:id="rId83"/>
    <p:sldId id="2695" r:id="rId84"/>
    <p:sldId id="2651" r:id="rId85"/>
    <p:sldId id="2696" r:id="rId86"/>
    <p:sldId id="831" r:id="rId87"/>
    <p:sldId id="844" r:id="rId88"/>
    <p:sldId id="2697" r:id="rId89"/>
    <p:sldId id="845" r:id="rId90"/>
    <p:sldId id="1199" r:id="rId91"/>
    <p:sldId id="1200" r:id="rId92"/>
    <p:sldId id="1201" r:id="rId93"/>
    <p:sldId id="1973" r:id="rId94"/>
  </p:sldIdLst>
  <p:sldSz cx="9144000" cy="6858000" type="screen4x3"/>
  <p:notesSz cx="7315200" cy="9601200"/>
  <p:defaultTextStyle>
    <a:defPPr>
      <a:defRPr lang="en-US"/>
    </a:defPPr>
    <a:lvl1pPr algn="l" rtl="0" eaLnBrk="0" fontAlgn="base" hangingPunct="0">
      <a:lnSpc>
        <a:spcPct val="80000"/>
      </a:lnSpc>
      <a:spcBef>
        <a:spcPct val="50000"/>
      </a:spcBef>
      <a:spcAft>
        <a:spcPct val="0"/>
      </a:spcAft>
      <a:defRPr sz="2400" b="1" kern="1200">
        <a:solidFill>
          <a:schemeClr val="tx1"/>
        </a:solidFill>
        <a:latin typeface="Arial" charset="0"/>
        <a:ea typeface="+mn-ea"/>
        <a:cs typeface="+mn-cs"/>
      </a:defRPr>
    </a:lvl1pPr>
    <a:lvl2pPr marL="457200" algn="l" rtl="0" eaLnBrk="0" fontAlgn="base" hangingPunct="0">
      <a:lnSpc>
        <a:spcPct val="80000"/>
      </a:lnSpc>
      <a:spcBef>
        <a:spcPct val="50000"/>
      </a:spcBef>
      <a:spcAft>
        <a:spcPct val="0"/>
      </a:spcAft>
      <a:defRPr sz="2400" b="1" kern="1200">
        <a:solidFill>
          <a:schemeClr val="tx1"/>
        </a:solidFill>
        <a:latin typeface="Arial" charset="0"/>
        <a:ea typeface="+mn-ea"/>
        <a:cs typeface="+mn-cs"/>
      </a:defRPr>
    </a:lvl2pPr>
    <a:lvl3pPr marL="914400" algn="l" rtl="0" eaLnBrk="0" fontAlgn="base" hangingPunct="0">
      <a:lnSpc>
        <a:spcPct val="80000"/>
      </a:lnSpc>
      <a:spcBef>
        <a:spcPct val="50000"/>
      </a:spcBef>
      <a:spcAft>
        <a:spcPct val="0"/>
      </a:spcAft>
      <a:defRPr sz="2400" b="1" kern="1200">
        <a:solidFill>
          <a:schemeClr val="tx1"/>
        </a:solidFill>
        <a:latin typeface="Arial" charset="0"/>
        <a:ea typeface="+mn-ea"/>
        <a:cs typeface="+mn-cs"/>
      </a:defRPr>
    </a:lvl3pPr>
    <a:lvl4pPr marL="1371600" algn="l" rtl="0" eaLnBrk="0" fontAlgn="base" hangingPunct="0">
      <a:lnSpc>
        <a:spcPct val="80000"/>
      </a:lnSpc>
      <a:spcBef>
        <a:spcPct val="50000"/>
      </a:spcBef>
      <a:spcAft>
        <a:spcPct val="0"/>
      </a:spcAft>
      <a:defRPr sz="2400" b="1" kern="1200">
        <a:solidFill>
          <a:schemeClr val="tx1"/>
        </a:solidFill>
        <a:latin typeface="Arial" charset="0"/>
        <a:ea typeface="+mn-ea"/>
        <a:cs typeface="+mn-cs"/>
      </a:defRPr>
    </a:lvl4pPr>
    <a:lvl5pPr marL="1828800" algn="l" rtl="0" eaLnBrk="0" fontAlgn="base" hangingPunct="0">
      <a:lnSpc>
        <a:spcPct val="80000"/>
      </a:lnSpc>
      <a:spcBef>
        <a:spcPct val="5000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66"/>
    <a:srgbClr val="EAEAEA"/>
    <a:srgbClr val="969696"/>
    <a:srgbClr val="808080"/>
    <a:srgbClr val="B2B2B2"/>
    <a:srgbClr val="C0C0C0"/>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46" autoAdjust="0"/>
    <p:restoredTop sz="91705" autoAdjust="0"/>
  </p:normalViewPr>
  <p:slideViewPr>
    <p:cSldViewPr>
      <p:cViewPr>
        <p:scale>
          <a:sx n="90" d="100"/>
          <a:sy n="90" d="100"/>
        </p:scale>
        <p:origin x="-1440" y="-234"/>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5388"/>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3" Type="http://schemas.openxmlformats.org/officeDocument/2006/relationships/slide" Target="slides/slide92.xml"/><Relationship Id="rId2" Type="http://schemas.openxmlformats.org/officeDocument/2006/relationships/slide" Target="slides/slide91.xml"/><Relationship Id="rId1" Type="http://schemas.openxmlformats.org/officeDocument/2006/relationships/slide" Target="slides/slide9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defTabSz="966788">
              <a:defRPr sz="1100" b="0" i="1">
                <a:effectLst/>
                <a:latin typeface="Times New Roman" pitchFamily="18" charset="0"/>
              </a:defRPr>
            </a:lvl1pPr>
          </a:lstStyle>
          <a:p>
            <a:pPr>
              <a:defRPr/>
            </a:pPr>
            <a:endParaRPr lang="en-US"/>
          </a:p>
        </p:txBody>
      </p:sp>
      <p:sp>
        <p:nvSpPr>
          <p:cNvPr id="307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algn="r" defTabSz="966788">
              <a:defRPr sz="1100" b="0" i="1">
                <a:effectLst/>
                <a:latin typeface="Times New Roman" pitchFamily="18" charset="0"/>
              </a:defRPr>
            </a:lvl1pPr>
          </a:lstStyle>
          <a:p>
            <a:pPr>
              <a:defRPr/>
            </a:pPr>
            <a:endParaRPr lang="en-US"/>
          </a:p>
        </p:txBody>
      </p:sp>
      <p:sp>
        <p:nvSpPr>
          <p:cNvPr id="307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defTabSz="966788">
              <a:defRPr sz="1100" b="0" i="1">
                <a:effectLst/>
                <a:latin typeface="Times New Roman" pitchFamily="18" charset="0"/>
              </a:defRPr>
            </a:lvl1pPr>
          </a:lstStyle>
          <a:p>
            <a:pPr>
              <a:defRPr/>
            </a:pPr>
            <a:endParaRPr lang="en-US"/>
          </a:p>
        </p:txBody>
      </p:sp>
      <p:sp>
        <p:nvSpPr>
          <p:cNvPr id="307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algn="r" defTabSz="966788">
              <a:defRPr sz="1100" b="0" i="1">
                <a:effectLst/>
                <a:latin typeface="Times New Roman" pitchFamily="18" charset="0"/>
              </a:defRPr>
            </a:lvl1pPr>
          </a:lstStyle>
          <a:p>
            <a:pPr>
              <a:defRPr/>
            </a:pPr>
            <a:fld id="{45C2CCF8-F831-46AE-9A7F-537116EE1595}" type="slidenum">
              <a:rPr lang="en-US"/>
              <a:pPr>
                <a:defRPr/>
              </a:pPr>
              <a:t>‹#›</a:t>
            </a:fld>
            <a:endParaRPr lang="en-US"/>
          </a:p>
        </p:txBody>
      </p:sp>
    </p:spTree>
    <p:extLst>
      <p:ext uri="{BB962C8B-B14F-4D97-AF65-F5344CB8AC3E}">
        <p14:creationId xmlns:p14="http://schemas.microsoft.com/office/powerpoint/2010/main" val="2565920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defTabSz="966788">
              <a:lnSpc>
                <a:spcPct val="100000"/>
              </a:lnSpc>
              <a:spcBef>
                <a:spcPct val="0"/>
              </a:spcBef>
              <a:defRPr sz="1100" b="0" i="1">
                <a:effectLst/>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algn="r" defTabSz="966788">
              <a:lnSpc>
                <a:spcPct val="100000"/>
              </a:lnSpc>
              <a:spcBef>
                <a:spcPct val="0"/>
              </a:spcBef>
              <a:defRPr sz="1100" b="0" i="1">
                <a:effectLst/>
                <a:latin typeface="Times New Roman" pitchFamily="18" charset="0"/>
              </a:defRPr>
            </a:lvl1pPr>
          </a:lstStyle>
          <a:p>
            <a:pPr>
              <a:defRPr/>
            </a:pPr>
            <a:endParaRPr lang="en-US"/>
          </a:p>
        </p:txBody>
      </p:sp>
      <p:sp>
        <p:nvSpPr>
          <p:cNvPr id="2052" name="Rectangle 4"/>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defTabSz="966788">
              <a:lnSpc>
                <a:spcPct val="100000"/>
              </a:lnSpc>
              <a:spcBef>
                <a:spcPct val="0"/>
              </a:spcBef>
              <a:defRPr sz="1100" b="0" i="1">
                <a:effectLst/>
                <a:latin typeface="Times New Roman" pitchFamily="18" charset="0"/>
              </a:defRPr>
            </a:lvl1pPr>
          </a:lstStyle>
          <a:p>
            <a:pPr>
              <a:defRPr/>
            </a:pPr>
            <a:endParaRPr lang="en-US"/>
          </a:p>
        </p:txBody>
      </p:sp>
      <p:sp>
        <p:nvSpPr>
          <p:cNvPr id="2053" name="Rectangle 5"/>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algn="r" defTabSz="966788">
              <a:lnSpc>
                <a:spcPct val="100000"/>
              </a:lnSpc>
              <a:spcBef>
                <a:spcPct val="0"/>
              </a:spcBef>
              <a:defRPr sz="1100" b="0" i="1">
                <a:effectLst/>
                <a:latin typeface="Times New Roman" pitchFamily="18" charset="0"/>
              </a:defRPr>
            </a:lvl1pPr>
          </a:lstStyle>
          <a:p>
            <a:pPr>
              <a:defRPr/>
            </a:pPr>
            <a:fld id="{FBA41D6B-84C1-48AC-9E0B-46A11CD492CE}" type="slidenum">
              <a:rPr lang="en-US"/>
              <a:pPr>
                <a:defRPr/>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332" tIns="48667" rIns="97332" bIns="4866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0119" name="Rectangle 7"/>
          <p:cNvSpPr>
            <a:spLocks noGrp="1" noRot="1" noChangeAspect="1" noChangeArrowheads="1" noTextEdit="1"/>
          </p:cNvSpPr>
          <p:nvPr>
            <p:ph type="sldImg" idx="2"/>
          </p:nvPr>
        </p:nvSpPr>
        <p:spPr bwMode="auto">
          <a:xfrm>
            <a:off x="1266825" y="727075"/>
            <a:ext cx="4781550" cy="3586163"/>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28689682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sldNum" sz="quarter" idx="5"/>
          </p:nvPr>
        </p:nvSpPr>
        <p:spPr>
          <a:noFill/>
        </p:spPr>
        <p:txBody>
          <a:bodyPr/>
          <a:lstStyle/>
          <a:p>
            <a:fld id="{39CB4184-8FEE-4AF7-B378-43D37B964F09}" type="slidenum">
              <a:rPr lang="en-US" smtClean="0">
                <a:solidFill>
                  <a:prstClr val="black"/>
                </a:solidFill>
              </a:rPr>
              <a:pPr/>
              <a:t>1</a:t>
            </a:fld>
            <a:endParaRPr lang="en-US" smtClean="0">
              <a:solidFill>
                <a:prstClr val="black"/>
              </a:solidFill>
            </a:endParaRPr>
          </a:p>
        </p:txBody>
      </p:sp>
      <p:sp>
        <p:nvSpPr>
          <p:cNvPr id="32771" name="Rectangle 2"/>
          <p:cNvSpPr>
            <a:spLocks noGrp="1" noRot="1" noChangeAspect="1" noChangeArrowheads="1" noTextEdit="1"/>
          </p:cNvSpPr>
          <p:nvPr>
            <p:ph type="sldImg"/>
          </p:nvPr>
        </p:nvSpPr>
        <p:spPr>
          <a:solidFill>
            <a:srgbClr val="FFFFFF"/>
          </a:solidFill>
          <a:ln/>
        </p:spPr>
      </p:sp>
      <p:sp>
        <p:nvSpPr>
          <p:cNvPr id="32772" name="Rectangle 3"/>
          <p:cNvSpPr>
            <a:spLocks noGrp="1" noChangeArrowheads="1"/>
          </p:cNvSpPr>
          <p:nvPr>
            <p:ph type="body" idx="1"/>
          </p:nvPr>
        </p:nvSpPr>
        <p:spPr>
          <a:xfrm>
            <a:off x="1112838" y="4643438"/>
            <a:ext cx="5964237" cy="4564062"/>
          </a:xfrm>
          <a:solidFill>
            <a:srgbClr val="FFFFFF"/>
          </a:solidFill>
          <a:ln>
            <a:solidFill>
              <a:srgbClr val="000000"/>
            </a:solidFill>
          </a:ln>
        </p:spPr>
        <p:txBody>
          <a:bodyPr lIns="94854" tIns="47427" rIns="94854" bIns="47427"/>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r>
              <a:rPr lang="en-US" smtClean="0"/>
              <a:t>“External reference” means that a function or global is OUTSIDE the scope of what the compiler can see.</a:t>
            </a:r>
          </a:p>
          <a:p>
            <a:endParaRPr lang="en-US" smtClean="0"/>
          </a:p>
          <a:p>
            <a:r>
              <a:rPr lang="en-US" smtClean="0"/>
              <a:t>-op0: External function and external global references exist (least aggressive)</a:t>
            </a:r>
          </a:p>
          <a:p>
            <a:r>
              <a:rPr lang="en-US" smtClean="0"/>
              <a:t>-op1: External data (global) references exist, but no ext’l fxn refs</a:t>
            </a:r>
          </a:p>
          <a:p>
            <a:r>
              <a:rPr lang="en-US" smtClean="0"/>
              <a:t>-op2: NONE – no external data or function references (MOST AGGRESSIVE)</a:t>
            </a:r>
          </a:p>
          <a:p>
            <a:r>
              <a:rPr lang="en-US" smtClean="0"/>
              <a:t>-op3: Ext’l fxn refs, but no ext’l data refs</a:t>
            </a:r>
          </a:p>
        </p:txBody>
      </p:sp>
      <p:sp>
        <p:nvSpPr>
          <p:cNvPr id="99332" name="Slide Number Placeholder 3"/>
          <p:cNvSpPr>
            <a:spLocks noGrp="1"/>
          </p:cNvSpPr>
          <p:nvPr>
            <p:ph type="sldNum" sz="quarter" idx="5"/>
          </p:nvPr>
        </p:nvSpPr>
        <p:spPr>
          <a:noFill/>
        </p:spPr>
        <p:txBody>
          <a:bodyPr/>
          <a:lstStyle/>
          <a:p>
            <a:fld id="{C461E95C-F748-45D1-B863-DCDA091AF6C4}" type="slidenum">
              <a:rPr lang="en-US" smtClean="0"/>
              <a:pPr/>
              <a:t>13</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348E874-5DAE-40E4-94B5-2558BAA46D1F}" type="slidenum">
              <a:rPr lang="en-US">
                <a:solidFill>
                  <a:prstClr val="black"/>
                </a:solidFill>
              </a:rPr>
              <a:pPr/>
              <a:t>22</a:t>
            </a:fld>
            <a:endParaRPr lang="en-US">
              <a:solidFill>
                <a:prstClr val="black"/>
              </a:solidFill>
            </a:endParaRPr>
          </a:p>
        </p:txBody>
      </p:sp>
      <p:sp>
        <p:nvSpPr>
          <p:cNvPr id="26626" name="Rectangle 2"/>
          <p:cNvSpPr>
            <a:spLocks noGrp="1" noRot="1" noChangeAspect="1" noChangeArrowheads="1" noTextEdit="1"/>
          </p:cNvSpPr>
          <p:nvPr>
            <p:ph type="sldImg"/>
          </p:nvPr>
        </p:nvSpPr>
        <p:spPr>
          <a:xfrm>
            <a:off x="1347788" y="727075"/>
            <a:ext cx="4783137" cy="3586163"/>
          </a:xfrm>
          <a:ln/>
        </p:spPr>
      </p:sp>
      <p:sp>
        <p:nvSpPr>
          <p:cNvPr id="26627" name="Rectangle 3"/>
          <p:cNvSpPr>
            <a:spLocks noGrp="1" noChangeArrowheads="1"/>
          </p:cNvSpPr>
          <p:nvPr>
            <p:ph type="body" idx="1"/>
          </p:nvPr>
        </p:nvSpPr>
        <p:spPr>
          <a:xfrm>
            <a:off x="731520" y="4560570"/>
            <a:ext cx="6014720" cy="4400550"/>
          </a:xfrm>
        </p:spPr>
        <p:txBody>
          <a:bodyPr/>
          <a:lstStyle/>
          <a:p>
            <a:r>
              <a:rPr lang="en-US"/>
              <a:t>The key points here are: (1) you have three options to generate code; (2) each option is independent of the other (three different types of input files: C, serial assembly, ASM); (3) Assuming that hand-coded asm provides 100% efficiency (as good as you can get performance wise), the C compiler and linear assembler trade off performance with coding effort; (4)  80% is VERY high for a C compiler - therefore, many people choose to use C as the majority means to write code for the C6x.</a:t>
            </a:r>
          </a:p>
          <a:p>
            <a:r>
              <a:rPr lang="en-US"/>
              <a:t>Some people might ask “so where did you get these numbers?” The tools group ran many popular algorithms through each tool. Sometimes the C compiler actually beat hand-coded asm, but other times it did not. On average, the compiler produced code that was 80% the efficiency of hand-optimized asm. Currently, this benchmark is for LOOPs ONLY. If you have more operating-system-like code (decision trees, bit testing, branches, etc), the efficiency will be lower because the decisions are more serial and the processor cannot make the best use of all 8 functional units as well as w/loops. The priority at the start was to make loops efficient and then begin working on serial, o/s-type code.</a:t>
            </a:r>
          </a:p>
          <a:p>
            <a:r>
              <a:rPr lang="en-US"/>
              <a:t>I also tell them that they will be exploring each option throughout the workshop and be able to benchmark code using each method.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347788" y="727075"/>
            <a:ext cx="4783137" cy="3586163"/>
          </a:xfrm>
          <a:ln/>
        </p:spPr>
      </p:sp>
      <p:sp>
        <p:nvSpPr>
          <p:cNvPr id="100355" name="Rectangle 3"/>
          <p:cNvSpPr>
            <a:spLocks noGrp="1" noChangeArrowheads="1"/>
          </p:cNvSpPr>
          <p:nvPr>
            <p:ph type="body" idx="1"/>
          </p:nvPr>
        </p:nvSpPr>
        <p:spPr>
          <a:xfrm>
            <a:off x="731838" y="4560888"/>
            <a:ext cx="6015037" cy="4400550"/>
          </a:xfrm>
          <a:noFill/>
          <a:ln/>
        </p:spPr>
        <p:txBody>
          <a:bodyPr lIns="96643" tIns="48321" rIns="96643" bIns="48321"/>
          <a:lstStyle/>
          <a:p>
            <a:pPr marL="242888" indent="-242888"/>
            <a:r>
              <a:rPr lang="en-US" smtClean="0"/>
              <a:t>We cover this here for lack of any better place to do this in the workshop. </a:t>
            </a:r>
          </a:p>
          <a:p>
            <a:pPr marL="242888" indent="-242888"/>
            <a:r>
              <a:rPr lang="en-US" smtClean="0"/>
              <a:t>Here’s the key points to get across during this foil …</a:t>
            </a:r>
          </a:p>
          <a:p>
            <a:pPr marL="242888" indent="-242888"/>
            <a:endParaRPr lang="en-US" smtClean="0"/>
          </a:p>
          <a:p>
            <a:pPr marL="242888" indent="-242888"/>
            <a:r>
              <a:rPr lang="en-US" smtClean="0"/>
              <a:t>1.	</a:t>
            </a:r>
            <a:r>
              <a:rPr lang="en-US" b="1" i="1" smtClean="0"/>
              <a:t>int</a:t>
            </a:r>
            <a:r>
              <a:rPr lang="en-US" smtClean="0"/>
              <a:t> is 32-bits. Use int or unsigned int for loop counters to avoid unnecessary sign extension</a:t>
            </a:r>
          </a:p>
          <a:p>
            <a:pPr marL="242888" indent="-242888"/>
            <a:r>
              <a:rPr lang="en-US" smtClean="0"/>
              <a:t>2.	Use </a:t>
            </a:r>
            <a:r>
              <a:rPr lang="en-US" b="1" i="1" smtClean="0"/>
              <a:t>shorts</a:t>
            </a:r>
            <a:r>
              <a:rPr lang="en-US" smtClean="0"/>
              <a:t> for integer multiplication inputs since this makes the most efficient use of the 16 x 16-bit integer multipliers.</a:t>
            </a:r>
          </a:p>
          <a:p>
            <a:pPr marL="242888" indent="-242888"/>
            <a:r>
              <a:rPr lang="en-US" smtClean="0"/>
              <a:t>3.	On ‘C67x devices, 32-bit </a:t>
            </a:r>
            <a:r>
              <a:rPr lang="en-US" b="1" i="1" smtClean="0"/>
              <a:t>float</a:t>
            </a:r>
            <a:r>
              <a:rPr lang="en-US" smtClean="0"/>
              <a:t> operations are performed in hardware. The ‘C6000 supports IEEE 32-bit floating-point math.</a:t>
            </a:r>
          </a:p>
          <a:p>
            <a:pPr marL="242888" indent="-242888"/>
            <a:r>
              <a:rPr lang="en-US" smtClean="0"/>
              <a:t>4.	</a:t>
            </a:r>
            <a:r>
              <a:rPr lang="en-US" b="1" i="1" smtClean="0"/>
              <a:t>long</a:t>
            </a:r>
            <a:r>
              <a:rPr lang="en-US" smtClean="0"/>
              <a:t> operands are 40-bits in length:</a:t>
            </a:r>
          </a:p>
          <a:p>
            <a:pPr marL="730250" lvl="1" indent="-247650"/>
            <a:r>
              <a:rPr lang="en-US" smtClean="0"/>
              <a:t>--	This implementation choice was made since the ‘C6000 has hardware support for 40-bit arithmetic. </a:t>
            </a:r>
          </a:p>
          <a:p>
            <a:pPr marL="730250" lvl="1" indent="-247650"/>
            <a:r>
              <a:rPr lang="en-US" smtClean="0"/>
              <a:t>--	Ordinarily used to provide headroom in integer operations.</a:t>
            </a:r>
          </a:p>
          <a:p>
            <a:pPr marL="730250" lvl="1" indent="-247650"/>
            <a:r>
              <a:rPr lang="en-US" smtClean="0"/>
              <a:t>--	Provides 8-bit “carry bit”.</a:t>
            </a:r>
          </a:p>
          <a:p>
            <a:pPr marL="730250" lvl="1" indent="-247650"/>
            <a:r>
              <a:rPr lang="en-US" smtClean="0"/>
              <a:t>--	Avoid coding longs and ints as the same size. </a:t>
            </a:r>
            <a:br>
              <a:rPr lang="en-US" smtClean="0"/>
            </a:br>
            <a:r>
              <a:rPr lang="en-US" smtClean="0"/>
              <a:t>(common practice on some processors)</a:t>
            </a:r>
          </a:p>
          <a:p>
            <a:pPr marL="242888" indent="-242888"/>
            <a:r>
              <a:rPr lang="en-US" smtClean="0"/>
              <a:t>5.	</a:t>
            </a:r>
            <a:r>
              <a:rPr lang="en-US" b="1" i="1" smtClean="0"/>
              <a:t>double</a:t>
            </a:r>
            <a:r>
              <a:rPr lang="en-US" smtClean="0"/>
              <a:t> precision floating-point hardware supports IEEE 64-bit floating-point math.</a:t>
            </a:r>
          </a:p>
          <a:p>
            <a:pPr marL="242888" indent="-242888"/>
            <a:r>
              <a:rPr lang="en-US" smtClean="0"/>
              <a:t>6.	</a:t>
            </a:r>
            <a:r>
              <a:rPr lang="en-US" b="1" i="1" smtClean="0"/>
              <a:t>pointer</a:t>
            </a:r>
            <a:r>
              <a:rPr lang="en-US" smtClean="0"/>
              <a:t>’s can reach the entire length of the memory map, all 32-bits.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5"/>
          <p:cNvSpPr>
            <a:spLocks noGrp="1" noChangeArrowheads="1"/>
          </p:cNvSpPr>
          <p:nvPr>
            <p:ph type="sldNum" sz="quarter" idx="5"/>
          </p:nvPr>
        </p:nvSpPr>
        <p:spPr>
          <a:noFill/>
        </p:spPr>
        <p:txBody>
          <a:bodyPr/>
          <a:lstStyle/>
          <a:p>
            <a:fld id="{DCF786AF-F44D-43B4-AC6C-5CA673E0AE28}" type="slidenum">
              <a:rPr lang="en-US" smtClean="0"/>
              <a:pPr/>
              <a:t>28</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r>
              <a:rPr lang="en-US" smtClean="0"/>
              <a:t>Hidden slide for Word Doc only.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5"/>
          <p:cNvSpPr>
            <a:spLocks noGrp="1" noChangeArrowheads="1"/>
          </p:cNvSpPr>
          <p:nvPr>
            <p:ph type="sldNum" sz="quarter" idx="5"/>
          </p:nvPr>
        </p:nvSpPr>
        <p:spPr>
          <a:noFill/>
        </p:spPr>
        <p:txBody>
          <a:bodyPr/>
          <a:lstStyle/>
          <a:p>
            <a:fld id="{97295210-E798-415E-9E11-5FB1A75011FB}" type="slidenum">
              <a:rPr lang="en-US" smtClean="0"/>
              <a:pPr/>
              <a:t>44</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xfrm>
            <a:off x="1381125" y="5110163"/>
            <a:ext cx="5688013" cy="3370262"/>
          </a:xfrm>
          <a:noFill/>
          <a:ln/>
        </p:spPr>
        <p:txBody>
          <a:bodyPr/>
          <a:lstStyle/>
          <a:p>
            <a:r>
              <a:rPr lang="en-US" dirty="0" smtClean="0"/>
              <a:t>If *in could equal *out, then they could point to the same memory location. This is called an alias. Generated “pipelined” ASM code won’t work.</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5"/>
          <p:cNvSpPr>
            <a:spLocks noGrp="1" noChangeArrowheads="1"/>
          </p:cNvSpPr>
          <p:nvPr>
            <p:ph type="sldNum" sz="quarter" idx="5"/>
          </p:nvPr>
        </p:nvSpPr>
        <p:spPr>
          <a:noFill/>
        </p:spPr>
        <p:txBody>
          <a:bodyPr/>
          <a:lstStyle/>
          <a:p>
            <a:fld id="{121B904D-99CC-4E44-8854-71E720CA5E84}" type="slidenum">
              <a:rPr lang="en-US" smtClean="0"/>
              <a:pPr/>
              <a:t>45</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xfrm>
            <a:off x="1381125" y="5110163"/>
            <a:ext cx="5688013" cy="3370262"/>
          </a:xfrm>
          <a:noFill/>
          <a:ln/>
        </p:spPr>
        <p:txBody>
          <a:bodyPr/>
          <a:lstStyle/>
          <a:p>
            <a:r>
              <a:rPr lang="en-US" smtClean="0"/>
              <a:t>If *in could equal *out, then they could point to the same memory location. This is called an alias.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noChangeArrowheads="1"/>
          </p:cNvSpPr>
          <p:nvPr>
            <p:ph type="sldNum" sz="quarter" idx="5"/>
          </p:nvPr>
        </p:nvSpPr>
        <p:spPr>
          <a:noFill/>
        </p:spPr>
        <p:txBody>
          <a:bodyPr/>
          <a:lstStyle/>
          <a:p>
            <a:fld id="{F5E59A99-3A52-4676-85D3-B772B0223FD2}" type="slidenum">
              <a:rPr lang="en-US">
                <a:solidFill>
                  <a:prstClr val="black"/>
                </a:solidFill>
              </a:rPr>
              <a:pPr/>
              <a:t>67</a:t>
            </a:fld>
            <a:endParaRPr lang="en-US">
              <a:solidFill>
                <a:prstClr val="black"/>
              </a:solidFill>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noChangeArrowheads="1"/>
          </p:cNvSpPr>
          <p:nvPr>
            <p:ph type="sldNum" sz="quarter" idx="5"/>
          </p:nvPr>
        </p:nvSpPr>
        <p:spPr>
          <a:noFill/>
        </p:spPr>
        <p:txBody>
          <a:bodyPr/>
          <a:lstStyle/>
          <a:p>
            <a:fld id="{F5E59A99-3A52-4676-85D3-B772B0223FD2}" type="slidenum">
              <a:rPr lang="en-US">
                <a:solidFill>
                  <a:prstClr val="black"/>
                </a:solidFill>
              </a:rPr>
              <a:pPr/>
              <a:t>68</a:t>
            </a:fld>
            <a:endParaRPr lang="en-US">
              <a:solidFill>
                <a:prstClr val="black"/>
              </a:solidFill>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842"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1059843"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noChangeArrowheads="1"/>
          </p:cNvSpPr>
          <p:nvPr>
            <p:ph type="sldNum" sz="quarter" idx="5"/>
          </p:nvPr>
        </p:nvSpPr>
        <p:spPr>
          <a:noFill/>
        </p:spPr>
        <p:txBody>
          <a:bodyPr/>
          <a:lstStyle/>
          <a:p>
            <a:fld id="{F5E59A99-3A52-4676-85D3-B772B0223FD2}" type="slidenum">
              <a:rPr lang="en-US">
                <a:solidFill>
                  <a:prstClr val="black"/>
                </a:solidFill>
              </a:rPr>
              <a:pPr/>
              <a:t>70</a:t>
            </a:fld>
            <a:endParaRPr lang="en-US">
              <a:solidFill>
                <a:prstClr val="black"/>
              </a:solidFill>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sldNum" sz="quarter" idx="5"/>
          </p:nvPr>
        </p:nvSpPr>
        <p:spPr>
          <a:noFill/>
        </p:spPr>
        <p:txBody>
          <a:bodyPr/>
          <a:lstStyle/>
          <a:p>
            <a:fld id="{39CB4184-8FEE-4AF7-B378-43D37B964F09}" type="slidenum">
              <a:rPr lang="en-US" smtClean="0">
                <a:solidFill>
                  <a:prstClr val="black"/>
                </a:solidFill>
              </a:rPr>
              <a:pPr/>
              <a:t>2</a:t>
            </a:fld>
            <a:endParaRPr lang="en-US" smtClean="0">
              <a:solidFill>
                <a:prstClr val="black"/>
              </a:solidFill>
            </a:endParaRPr>
          </a:p>
        </p:txBody>
      </p:sp>
      <p:sp>
        <p:nvSpPr>
          <p:cNvPr id="32771" name="Rectangle 2"/>
          <p:cNvSpPr>
            <a:spLocks noGrp="1" noRot="1" noChangeAspect="1" noChangeArrowheads="1" noTextEdit="1"/>
          </p:cNvSpPr>
          <p:nvPr>
            <p:ph type="sldImg"/>
          </p:nvPr>
        </p:nvSpPr>
        <p:spPr>
          <a:solidFill>
            <a:srgbClr val="FFFFFF"/>
          </a:solidFill>
          <a:ln/>
        </p:spPr>
      </p:sp>
      <p:sp>
        <p:nvSpPr>
          <p:cNvPr id="32772" name="Rectangle 3"/>
          <p:cNvSpPr>
            <a:spLocks noGrp="1" noChangeArrowheads="1"/>
          </p:cNvSpPr>
          <p:nvPr>
            <p:ph type="body" idx="1"/>
          </p:nvPr>
        </p:nvSpPr>
        <p:spPr>
          <a:xfrm>
            <a:off x="1112838" y="4643438"/>
            <a:ext cx="5964237" cy="4564062"/>
          </a:xfrm>
          <a:solidFill>
            <a:srgbClr val="FFFFFF"/>
          </a:solidFill>
          <a:ln>
            <a:solidFill>
              <a:srgbClr val="000000"/>
            </a:solidFill>
          </a:ln>
        </p:spPr>
        <p:txBody>
          <a:bodyPr lIns="94854" tIns="47427" rIns="94854" bIns="47427"/>
          <a:lstStyle/>
          <a:p>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5"/>
          <p:cNvSpPr>
            <a:spLocks noGrp="1" noChangeArrowheads="1"/>
          </p:cNvSpPr>
          <p:nvPr>
            <p:ph type="sldNum" sz="quarter" idx="5"/>
          </p:nvPr>
        </p:nvSpPr>
        <p:spPr>
          <a:noFill/>
        </p:spPr>
        <p:txBody>
          <a:bodyPr/>
          <a:lstStyle/>
          <a:p>
            <a:fld id="{2FC636D1-77B7-48C3-892B-E6115312BC97}" type="slidenum">
              <a:rPr lang="en-US" smtClean="0"/>
              <a:pPr/>
              <a:t>72</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r>
              <a:rPr lang="en-US" smtClean="0"/>
              <a:t>When you create a custom section, you must use a userlinker.cmd file and link in (-l, that’s a minus L) the linker command file generated by the cdb. This user linker command file will contain just a SECTIONS directive and the memory area you specify can be set up in the .cdb file and Mem Manager.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5"/>
          <p:cNvSpPr>
            <a:spLocks noGrp="1" noChangeArrowheads="1"/>
          </p:cNvSpPr>
          <p:nvPr>
            <p:ph type="sldNum" sz="quarter" idx="5"/>
          </p:nvPr>
        </p:nvSpPr>
        <p:spPr>
          <a:noFill/>
        </p:spPr>
        <p:txBody>
          <a:bodyPr/>
          <a:lstStyle/>
          <a:p>
            <a:fld id="{0579CD9A-C109-45E4-A3C8-F7436C680D3E}" type="slidenum">
              <a:rPr lang="en-US" smtClean="0"/>
              <a:pPr/>
              <a:t>73</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r>
              <a:rPr lang="en-US" smtClean="0"/>
              <a:t>When you create a custom section, you must use a userlinker.cmd file and link in (-l, that’s a minus L) the linker command file generated by the cdb. This user linker command file will contain just a SECTIONS directive and the memory area you specify can be set up in the .cdb file and Mem Manager.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5"/>
          <p:cNvSpPr>
            <a:spLocks noGrp="1" noChangeArrowheads="1"/>
          </p:cNvSpPr>
          <p:nvPr>
            <p:ph type="sldNum" sz="quarter" idx="5"/>
          </p:nvPr>
        </p:nvSpPr>
        <p:spPr>
          <a:noFill/>
        </p:spPr>
        <p:txBody>
          <a:bodyPr/>
          <a:lstStyle/>
          <a:p>
            <a:fld id="{EE4EC7F1-1B43-4975-A0FC-4D8B70CC2ACD}" type="slidenum">
              <a:rPr lang="en-US" smtClean="0"/>
              <a:pPr/>
              <a:t>74</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a:lnSpc>
                <a:spcPct val="90000"/>
              </a:lnSpc>
              <a:spcBef>
                <a:spcPct val="50000"/>
              </a:spcBef>
              <a:buClr>
                <a:schemeClr val="tx2"/>
              </a:buClr>
              <a:buSzPct val="75000"/>
              <a:buFont typeface="Wingdings" pitchFamily="2" charset="2"/>
              <a:buChar char=""/>
            </a:pPr>
            <a:r>
              <a:rPr lang="en-US" b="1" smtClean="0"/>
              <a:t>Do not modify appcfg.cmd – your changes will be</a:t>
            </a:r>
            <a:br>
              <a:rPr lang="en-US" b="1" smtClean="0"/>
            </a:br>
            <a:r>
              <a:rPr lang="en-US" b="1" smtClean="0"/>
              <a:t>overwritten during “Build” (or “Rebuild”)</a:t>
            </a:r>
          </a:p>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5"/>
          <p:cNvSpPr>
            <a:spLocks noGrp="1" noChangeArrowheads="1"/>
          </p:cNvSpPr>
          <p:nvPr>
            <p:ph type="sldNum" sz="quarter" idx="5"/>
          </p:nvPr>
        </p:nvSpPr>
        <p:spPr>
          <a:noFill/>
        </p:spPr>
        <p:txBody>
          <a:bodyPr/>
          <a:lstStyle/>
          <a:p>
            <a:fld id="{84DC3217-276E-46EE-9C75-61BC99C5E07F}" type="slidenum">
              <a:rPr lang="en-US" smtClean="0"/>
              <a:pPr/>
              <a:t>76</a:t>
            </a:fld>
            <a:endParaRPr lang="en-US" smtClean="0"/>
          </a:p>
        </p:txBody>
      </p:sp>
      <p:sp>
        <p:nvSpPr>
          <p:cNvPr id="108547" name="Rectangle 2"/>
          <p:cNvSpPr>
            <a:spLocks noGrp="1" noRot="1" noChangeAspect="1" noChangeArrowheads="1" noTextEdit="1"/>
          </p:cNvSpPr>
          <p:nvPr>
            <p:ph type="sldImg"/>
          </p:nvPr>
        </p:nvSpPr>
        <p:spPr>
          <a:xfrm>
            <a:off x="1290638" y="757238"/>
            <a:ext cx="4733925" cy="3549650"/>
          </a:xfrm>
          <a:ln/>
        </p:spPr>
      </p:sp>
      <p:sp>
        <p:nvSpPr>
          <p:cNvPr id="108548" name="Rectangle 3"/>
          <p:cNvSpPr>
            <a:spLocks noGrp="1" noChangeArrowheads="1"/>
          </p:cNvSpPr>
          <p:nvPr>
            <p:ph type="body" idx="1"/>
          </p:nvPr>
        </p:nvSpPr>
        <p:spPr>
          <a:xfrm>
            <a:off x="974725" y="4557713"/>
            <a:ext cx="5365750" cy="4292600"/>
          </a:xfrm>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a:spLocks noGrp="1" noChangeArrowheads="1"/>
          </p:cNvSpPr>
          <p:nvPr>
            <p:ph type="sldNum" sz="quarter" idx="5"/>
          </p:nvPr>
        </p:nvSpPr>
        <p:spPr>
          <a:noFill/>
        </p:spPr>
        <p:txBody>
          <a:bodyPr/>
          <a:lstStyle/>
          <a:p>
            <a:fld id="{BF397D63-B2EC-4227-94D7-61EAAB26CAF5}" type="slidenum">
              <a:rPr lang="en-US" smtClean="0"/>
              <a:pPr/>
              <a:t>77</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r>
              <a:rPr lang="en-US" smtClean="0"/>
              <a:t>DM6437 – 128 PSETS, 8 QDMA channels, 3 Queues, 64 TCCs</a:t>
            </a:r>
          </a:p>
          <a:p>
            <a:r>
              <a:rPr lang="en-US" smtClean="0"/>
              <a:t>DM6446 – 128/8/2/64</a:t>
            </a:r>
          </a:p>
          <a:p>
            <a:r>
              <a:rPr lang="en-US" smtClean="0"/>
              <a:t>6455 – 256/4/4/64</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5"/>
          <p:cNvSpPr>
            <a:spLocks noGrp="1" noChangeArrowheads="1"/>
          </p:cNvSpPr>
          <p:nvPr>
            <p:ph type="sldNum" sz="quarter" idx="5"/>
          </p:nvPr>
        </p:nvSpPr>
        <p:spPr>
          <a:noFill/>
        </p:spPr>
        <p:txBody>
          <a:bodyPr/>
          <a:lstStyle/>
          <a:p>
            <a:fld id="{F669CEB0-0105-4AFE-B5C8-95BC2F7FE020}" type="slidenum">
              <a:rPr lang="en-US" smtClean="0"/>
              <a:pPr/>
              <a:t>80</a:t>
            </a:fld>
            <a:endParaRPr lang="en-US" smtClean="0"/>
          </a:p>
        </p:txBody>
      </p:sp>
      <p:sp>
        <p:nvSpPr>
          <p:cNvPr id="110595" name="Rectangle 2"/>
          <p:cNvSpPr>
            <a:spLocks noGrp="1" noRot="1" noChangeAspect="1" noChangeArrowheads="1" noTextEdit="1"/>
          </p:cNvSpPr>
          <p:nvPr>
            <p:ph type="sldImg"/>
          </p:nvPr>
        </p:nvSpPr>
        <p:spPr>
          <a:xfrm>
            <a:off x="1292225" y="757238"/>
            <a:ext cx="4732338" cy="3549650"/>
          </a:xfrm>
          <a:ln/>
        </p:spPr>
      </p:sp>
      <p:sp>
        <p:nvSpPr>
          <p:cNvPr id="110596" name="Rectangle 3"/>
          <p:cNvSpPr>
            <a:spLocks noGrp="1" noChangeArrowheads="1"/>
          </p:cNvSpPr>
          <p:nvPr>
            <p:ph type="body" idx="1"/>
          </p:nvPr>
        </p:nvSpPr>
        <p:spPr>
          <a:xfrm>
            <a:off x="974725" y="4557713"/>
            <a:ext cx="5365750" cy="4292600"/>
          </a:xfrm>
          <a:noFill/>
          <a:ln/>
        </p:spPr>
        <p:txBody>
          <a:bodyPr/>
          <a:lstStyle/>
          <a:p>
            <a:r>
              <a:rPr lang="en-US" smtClean="0"/>
              <a:t>When using the internal memory as memory-mapped RAM, you can either copy all your tasks (or at least the critical ones) into internal memory and execute as needed.</a:t>
            </a:r>
          </a:p>
          <a:p>
            <a:r>
              <a:rPr lang="en-US" smtClean="0"/>
              <a:t>Some systems even “overlay” tasks, that is, they have the DMA copy in new programs threads (routines) while executing others. In this way they can be available as they’re needed. This is often done when the entire program code cannot fit on chip all-at-once.</a:t>
            </a:r>
          </a:p>
          <a:p>
            <a:endParaRPr lang="en-US" smtClean="0"/>
          </a:p>
          <a:p>
            <a:r>
              <a:rPr lang="en-US" smtClean="0"/>
              <a:t>Of course, if it seems like all your DMA bandwidth is spent copying program code into the internal program memory, you could instead enable the cache. Why? Because this is exactly what a cache is for. It automatically stores program code into internal memory as it is used. Then it’ll be available on-chip whenever it’s needed again. Since most DSP code consists of many loops, this is a great solution.</a:t>
            </a:r>
          </a:p>
          <a:p>
            <a:r>
              <a:rPr lang="en-US" smtClean="0"/>
              <a:t>The cache keeps track of what’s in internal memory and when it runs out of internal memory, it dumps the oldest stuff. AND, it does all this without using any of your DMA channels. Cool!</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5"/>
          <p:cNvSpPr>
            <a:spLocks noGrp="1" noChangeArrowheads="1"/>
          </p:cNvSpPr>
          <p:nvPr>
            <p:ph type="sldNum" sz="quarter" idx="5"/>
          </p:nvPr>
        </p:nvSpPr>
        <p:spPr>
          <a:noFill/>
        </p:spPr>
        <p:txBody>
          <a:bodyPr/>
          <a:lstStyle/>
          <a:p>
            <a:fld id="{CD9DC13B-7F83-4432-922B-AF51E7CE8D32}" type="slidenum">
              <a:rPr lang="en-US" smtClean="0"/>
              <a:pPr/>
              <a:t>82</a:t>
            </a:fld>
            <a:endParaRPr lang="en-US" smtClean="0"/>
          </a:p>
        </p:txBody>
      </p:sp>
      <p:sp>
        <p:nvSpPr>
          <p:cNvPr id="111619" name="Rectangle 2"/>
          <p:cNvSpPr>
            <a:spLocks noGrp="1" noRot="1" noChangeAspect="1" noChangeArrowheads="1" noTextEdit="1"/>
          </p:cNvSpPr>
          <p:nvPr>
            <p:ph type="sldImg"/>
          </p:nvPr>
        </p:nvSpPr>
        <p:spPr>
          <a:xfrm>
            <a:off x="1258888" y="720725"/>
            <a:ext cx="4800600" cy="3600450"/>
          </a:xfrm>
          <a:ln/>
        </p:spPr>
      </p:sp>
      <p:sp>
        <p:nvSpPr>
          <p:cNvPr id="111620" name="Rectangle 3"/>
          <p:cNvSpPr>
            <a:spLocks noGrp="1" noChangeArrowheads="1"/>
          </p:cNvSpPr>
          <p:nvPr>
            <p:ph type="body" idx="1"/>
          </p:nvPr>
        </p:nvSpPr>
        <p:spPr>
          <a:xfrm>
            <a:off x="731838" y="4560888"/>
            <a:ext cx="5851525" cy="4319587"/>
          </a:xfrm>
          <a:noFill/>
          <a:ln/>
        </p:spPr>
        <p:txBody>
          <a:bodyPr/>
          <a:lstStyle/>
          <a:p>
            <a:r>
              <a:rPr lang="en-US" smtClean="0"/>
              <a:t>If masters of the same priority access the same resource, they will share that resource in a round-robin fashion.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Grp="1" noChangeArrowheads="1"/>
          </p:cNvSpPr>
          <p:nvPr>
            <p:ph type="sldNum" sz="quarter" idx="5"/>
          </p:nvPr>
        </p:nvSpPr>
        <p:spPr>
          <a:noFill/>
        </p:spPr>
        <p:txBody>
          <a:bodyPr/>
          <a:lstStyle/>
          <a:p>
            <a:fld id="{24F973C7-70D6-4FF6-841C-D86482BF03A5}" type="slidenum">
              <a:rPr lang="en-US" smtClean="0">
                <a:solidFill>
                  <a:prstClr val="black"/>
                </a:solidFill>
              </a:rPr>
              <a:pPr/>
              <a:t>84</a:t>
            </a:fld>
            <a:endParaRPr lang="en-US" smtClean="0">
              <a:solidFill>
                <a:prstClr val="black"/>
              </a:solidFill>
            </a:endParaRPr>
          </a:p>
        </p:txBody>
      </p:sp>
      <p:sp>
        <p:nvSpPr>
          <p:cNvPr id="53251" name="Rectangle 2"/>
          <p:cNvSpPr>
            <a:spLocks noGrp="1" noRot="1" noChangeAspect="1" noChangeArrowheads="1" noTextEdit="1"/>
          </p:cNvSpPr>
          <p:nvPr>
            <p:ph type="sldImg"/>
          </p:nvPr>
        </p:nvSpPr>
        <p:spPr>
          <a:xfrm>
            <a:off x="1258888" y="720725"/>
            <a:ext cx="4800600" cy="3600450"/>
          </a:xfrm>
          <a:ln/>
        </p:spPr>
      </p:sp>
      <p:sp>
        <p:nvSpPr>
          <p:cNvPr id="53252" name="Rectangle 3"/>
          <p:cNvSpPr>
            <a:spLocks noGrp="1" noChangeArrowheads="1"/>
          </p:cNvSpPr>
          <p:nvPr>
            <p:ph type="body" idx="1"/>
          </p:nvPr>
        </p:nvSpPr>
        <p:spPr>
          <a:xfrm>
            <a:off x="731838" y="4560888"/>
            <a:ext cx="5851525" cy="4319587"/>
          </a:xfrm>
          <a:noFill/>
          <a:ln/>
        </p:spPr>
        <p:txBody>
          <a:bodyPr/>
          <a:lstStyle/>
          <a:p>
            <a:r>
              <a:rPr lang="en-US" dirty="0" smtClean="0"/>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Grp="1" noChangeArrowheads="1"/>
          </p:cNvSpPr>
          <p:nvPr>
            <p:ph type="sldNum" sz="quarter" idx="5"/>
          </p:nvPr>
        </p:nvSpPr>
        <p:spPr>
          <a:noFill/>
        </p:spPr>
        <p:txBody>
          <a:bodyPr/>
          <a:lstStyle/>
          <a:p>
            <a:fld id="{24F973C7-70D6-4FF6-841C-D86482BF03A5}" type="slidenum">
              <a:rPr lang="en-US" smtClean="0">
                <a:solidFill>
                  <a:prstClr val="black"/>
                </a:solidFill>
              </a:rPr>
              <a:pPr/>
              <a:t>85</a:t>
            </a:fld>
            <a:endParaRPr lang="en-US" smtClean="0">
              <a:solidFill>
                <a:prstClr val="black"/>
              </a:solidFill>
            </a:endParaRPr>
          </a:p>
        </p:txBody>
      </p:sp>
      <p:sp>
        <p:nvSpPr>
          <p:cNvPr id="53251" name="Rectangle 2"/>
          <p:cNvSpPr>
            <a:spLocks noGrp="1" noRot="1" noChangeAspect="1" noChangeArrowheads="1" noTextEdit="1"/>
          </p:cNvSpPr>
          <p:nvPr>
            <p:ph type="sldImg"/>
          </p:nvPr>
        </p:nvSpPr>
        <p:spPr>
          <a:xfrm>
            <a:off x="1258888" y="720725"/>
            <a:ext cx="4800600" cy="3600450"/>
          </a:xfrm>
          <a:ln/>
        </p:spPr>
      </p:sp>
      <p:sp>
        <p:nvSpPr>
          <p:cNvPr id="53252" name="Rectangle 3"/>
          <p:cNvSpPr>
            <a:spLocks noGrp="1" noChangeArrowheads="1"/>
          </p:cNvSpPr>
          <p:nvPr>
            <p:ph type="body" idx="1"/>
          </p:nvPr>
        </p:nvSpPr>
        <p:spPr>
          <a:xfrm>
            <a:off x="731838" y="4560888"/>
            <a:ext cx="5851525" cy="4319587"/>
          </a:xfrm>
          <a:noFill/>
          <a:ln/>
        </p:spPr>
        <p:txBody>
          <a:bodyPr/>
          <a:lstStyle/>
          <a:p>
            <a:r>
              <a:rPr lang="en-US" dirty="0" smtClean="0"/>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sldNum" sz="quarter" idx="5"/>
          </p:nvPr>
        </p:nvSpPr>
        <p:spPr>
          <a:noFill/>
        </p:spPr>
        <p:txBody>
          <a:bodyPr/>
          <a:lstStyle/>
          <a:p>
            <a:fld id="{A6CF76D9-8C4F-404E-B421-838159FF4993}" type="slidenum">
              <a:rPr lang="en-US" smtClean="0">
                <a:solidFill>
                  <a:prstClr val="black"/>
                </a:solidFill>
              </a:rPr>
              <a:pPr/>
              <a:t>88</a:t>
            </a:fld>
            <a:endParaRPr lang="en-US" smtClean="0">
              <a:solidFill>
                <a:prstClr val="black"/>
              </a:solidFill>
            </a:endParaRPr>
          </a:p>
        </p:txBody>
      </p:sp>
      <p:sp>
        <p:nvSpPr>
          <p:cNvPr id="40963" name="Rectangle 2"/>
          <p:cNvSpPr>
            <a:spLocks noGrp="1" noRot="1" noChangeAspect="1" noChangeArrowheads="1" noTextEdit="1"/>
          </p:cNvSpPr>
          <p:nvPr>
            <p:ph type="sldImg"/>
          </p:nvPr>
        </p:nvSpPr>
        <p:spPr>
          <a:ln cap="flat"/>
        </p:spPr>
      </p:sp>
      <p:sp>
        <p:nvSpPr>
          <p:cNvPr id="409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5"/>
          <p:cNvSpPr>
            <a:spLocks noGrp="1" noChangeArrowheads="1"/>
          </p:cNvSpPr>
          <p:nvPr>
            <p:ph type="sldNum" sz="quarter" idx="5"/>
          </p:nvPr>
        </p:nvSpPr>
        <p:spPr>
          <a:noFill/>
        </p:spPr>
        <p:txBody>
          <a:bodyPr/>
          <a:lstStyle/>
          <a:p>
            <a:fld id="{BAC69B2C-F2F3-41E9-A769-70EA7DA4AF00}" type="slidenum">
              <a:rPr lang="en-US" smtClean="0"/>
              <a:pPr/>
              <a:t>3</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5"/>
          <p:cNvSpPr>
            <a:spLocks noGrp="1" noChangeArrowheads="1"/>
          </p:cNvSpPr>
          <p:nvPr>
            <p:ph type="sldNum" sz="quarter" idx="5"/>
          </p:nvPr>
        </p:nvSpPr>
        <p:spPr>
          <a:noFill/>
        </p:spPr>
        <p:txBody>
          <a:bodyPr/>
          <a:lstStyle/>
          <a:p>
            <a:fld id="{70771D77-8604-4C7A-A104-31D878349E80}" type="slidenum">
              <a:rPr lang="en-US" smtClean="0"/>
              <a:pPr/>
              <a:t>89</a:t>
            </a:fld>
            <a:endParaRPr lang="en-US"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xfrm>
            <a:off x="477838" y="4643438"/>
            <a:ext cx="6599237" cy="4564062"/>
          </a:xfrm>
          <a:noFill/>
          <a:ln/>
        </p:spPr>
        <p:txBody>
          <a:bodyPr lIns="94845" tIns="47423" rIns="94845" bIns="47423"/>
          <a:lstStyle/>
          <a:p>
            <a:r>
              <a:rPr lang="en-US" smtClean="0"/>
              <a:t>.cproc makes this routine C-callabe. Pm, pn, count are incoming parameters. .reg specifies which values go into registers.</a:t>
            </a:r>
          </a:p>
          <a:p>
            <a:endParaRPr lang="en-US" smtClean="0"/>
          </a:p>
          <a:p>
            <a:r>
              <a:rPr lang="en-US" smtClean="0"/>
              <a:t>Highly recommend using INTRINSICS vs. linear assembly. You have MORE control over the results and the compiler LOVES consuming intrinsics (you’re speaking the native langauge of the device).</a:t>
            </a:r>
          </a:p>
        </p:txBody>
      </p:sp>
      <p:sp>
        <p:nvSpPr>
          <p:cNvPr id="794628" name="Text Box 4"/>
          <p:cNvSpPr txBox="1">
            <a:spLocks noChangeArrowheads="1"/>
          </p:cNvSpPr>
          <p:nvPr/>
        </p:nvSpPr>
        <p:spPr bwMode="auto">
          <a:xfrm rot="-1937063">
            <a:off x="2386013" y="5824538"/>
            <a:ext cx="2470150" cy="604837"/>
          </a:xfrm>
          <a:prstGeom prst="rect">
            <a:avLst/>
          </a:prstGeom>
          <a:noFill/>
          <a:ln w="12700">
            <a:noFill/>
            <a:miter lim="800000"/>
            <a:headEnd type="none" w="sm" len="sm"/>
            <a:tailEnd type="none" w="sm" len="sm"/>
          </a:ln>
          <a:effectLst/>
        </p:spPr>
        <p:txBody>
          <a:bodyPr wrap="none" lIns="95504" tIns="47752" rIns="95504" bIns="47752" anchor="ctr">
            <a:spAutoFit/>
          </a:bodyPr>
          <a:lstStyle/>
          <a:p>
            <a:pPr algn="ctr" defTabSz="947738">
              <a:lnSpc>
                <a:spcPct val="90000"/>
              </a:lnSpc>
              <a:spcBef>
                <a:spcPct val="0"/>
              </a:spcBef>
              <a:defRPr/>
            </a:pPr>
            <a:r>
              <a:rPr lang="en-US" sz="3700">
                <a:effectLst>
                  <a:outerShdw blurRad="38100" dist="38100" dir="2700000" algn="tl">
                    <a:srgbClr val="C0C0C0"/>
                  </a:outerShdw>
                </a:effectLst>
              </a:rPr>
              <a:t>OLD INFO</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5"/>
          <p:cNvSpPr>
            <a:spLocks noGrp="1" noChangeArrowheads="1"/>
          </p:cNvSpPr>
          <p:nvPr>
            <p:ph type="sldNum" sz="quarter" idx="5"/>
          </p:nvPr>
        </p:nvSpPr>
        <p:spPr>
          <a:noFill/>
        </p:spPr>
        <p:txBody>
          <a:bodyPr/>
          <a:lstStyle/>
          <a:p>
            <a:fld id="{CC5FE0D2-1DF9-40D6-BCFB-3738EFC07F55}" type="slidenum">
              <a:rPr lang="en-US" smtClean="0"/>
              <a:pPr/>
              <a:t>90</a:t>
            </a:fld>
            <a:endParaRPr lang="en-US" smtClean="0"/>
          </a:p>
        </p:txBody>
      </p:sp>
      <p:sp>
        <p:nvSpPr>
          <p:cNvPr id="115715" name="Rectangle 2"/>
          <p:cNvSpPr>
            <a:spLocks noGrp="1" noRot="1" noChangeAspect="1" noChangeArrowheads="1" noTextEdit="1"/>
          </p:cNvSpPr>
          <p:nvPr>
            <p:ph type="sldImg"/>
          </p:nvPr>
        </p:nvSpPr>
        <p:spPr>
          <a:xfrm>
            <a:off x="1347788" y="727075"/>
            <a:ext cx="4781550" cy="3586163"/>
          </a:xfrm>
          <a:ln/>
        </p:spPr>
      </p:sp>
      <p:sp>
        <p:nvSpPr>
          <p:cNvPr id="115716" name="Rectangle 3"/>
          <p:cNvSpPr>
            <a:spLocks noGrp="1" noChangeArrowheads="1"/>
          </p:cNvSpPr>
          <p:nvPr>
            <p:ph type="body" idx="1"/>
          </p:nvPr>
        </p:nvSpPr>
        <p:spPr>
          <a:xfrm>
            <a:off x="731838" y="4560888"/>
            <a:ext cx="6015037" cy="4400550"/>
          </a:xfrm>
          <a:noFill/>
          <a:ln/>
        </p:spPr>
        <p:txBody>
          <a:bodyPr/>
          <a:lstStyle/>
          <a:p>
            <a:r>
              <a:rPr lang="en-US" smtClean="0"/>
              <a:t>If there are two IDMA transfers, IDMA0 will have higher priority – there is no way to change this.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5"/>
          <p:cNvSpPr>
            <a:spLocks noGrp="1" noChangeArrowheads="1"/>
          </p:cNvSpPr>
          <p:nvPr>
            <p:ph type="sldNum" sz="quarter" idx="5"/>
          </p:nvPr>
        </p:nvSpPr>
        <p:spPr>
          <a:noFill/>
        </p:spPr>
        <p:txBody>
          <a:bodyPr/>
          <a:lstStyle/>
          <a:p>
            <a:fld id="{B1C78125-E3D8-47B2-9296-DE9A15C15EB4}" type="slidenum">
              <a:rPr lang="en-US" smtClean="0"/>
              <a:pPr/>
              <a:t>91</a:t>
            </a:fld>
            <a:endParaRPr lang="en-US" smtClean="0"/>
          </a:p>
        </p:txBody>
      </p:sp>
      <p:sp>
        <p:nvSpPr>
          <p:cNvPr id="116739" name="Rectangle 2"/>
          <p:cNvSpPr>
            <a:spLocks noGrp="1" noRot="1" noChangeAspect="1" noChangeArrowheads="1" noTextEdit="1"/>
          </p:cNvSpPr>
          <p:nvPr>
            <p:ph type="sldImg"/>
          </p:nvPr>
        </p:nvSpPr>
        <p:spPr>
          <a:xfrm>
            <a:off x="1347788" y="727075"/>
            <a:ext cx="4781550" cy="3586163"/>
          </a:xfrm>
          <a:ln/>
        </p:spPr>
      </p:sp>
      <p:sp>
        <p:nvSpPr>
          <p:cNvPr id="116740" name="Rectangle 3"/>
          <p:cNvSpPr>
            <a:spLocks noGrp="1" noChangeArrowheads="1"/>
          </p:cNvSpPr>
          <p:nvPr>
            <p:ph type="body" idx="1"/>
          </p:nvPr>
        </p:nvSpPr>
        <p:spPr>
          <a:xfrm>
            <a:off x="731838" y="4560888"/>
            <a:ext cx="6015037" cy="4400550"/>
          </a:xfrm>
          <a:no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5"/>
          <p:cNvSpPr>
            <a:spLocks noGrp="1" noChangeArrowheads="1"/>
          </p:cNvSpPr>
          <p:nvPr>
            <p:ph type="sldNum" sz="quarter" idx="5"/>
          </p:nvPr>
        </p:nvSpPr>
        <p:spPr>
          <a:noFill/>
        </p:spPr>
        <p:txBody>
          <a:bodyPr/>
          <a:lstStyle/>
          <a:p>
            <a:fld id="{16F72681-DC1A-4562-B484-8FE9227A7A57}" type="slidenum">
              <a:rPr lang="en-US" smtClean="0"/>
              <a:pPr/>
              <a:t>92</a:t>
            </a:fld>
            <a:endParaRPr lang="en-US" smtClean="0"/>
          </a:p>
        </p:txBody>
      </p:sp>
      <p:sp>
        <p:nvSpPr>
          <p:cNvPr id="117763" name="Rectangle 2"/>
          <p:cNvSpPr>
            <a:spLocks noGrp="1" noRot="1" noChangeAspect="1" noChangeArrowheads="1" noTextEdit="1"/>
          </p:cNvSpPr>
          <p:nvPr>
            <p:ph type="sldImg"/>
          </p:nvPr>
        </p:nvSpPr>
        <p:spPr>
          <a:xfrm>
            <a:off x="1347788" y="727075"/>
            <a:ext cx="4781550" cy="3586163"/>
          </a:xfrm>
          <a:ln/>
        </p:spPr>
      </p:sp>
      <p:sp>
        <p:nvSpPr>
          <p:cNvPr id="117764" name="Rectangle 3"/>
          <p:cNvSpPr>
            <a:spLocks noGrp="1" noChangeArrowheads="1"/>
          </p:cNvSpPr>
          <p:nvPr>
            <p:ph type="body" idx="1"/>
          </p:nvPr>
        </p:nvSpPr>
        <p:spPr>
          <a:xfrm>
            <a:off x="731838" y="4560888"/>
            <a:ext cx="6015037" cy="4400550"/>
          </a:xfrm>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r>
              <a:rPr lang="en-US" smtClean="0"/>
              <a:t>The point here is that everyone has a different definition of “optimal” or “best in class” or “good enough”. The goal here is NOT to give the ultimate definition that everyone must adhere to. It is simply to say “everyone is different”, but let’s spend some time given you the best info we can so that you have a great tool set to work with in terms of optimization techniques.</a:t>
            </a:r>
          </a:p>
          <a:p>
            <a:endParaRPr lang="en-US" smtClean="0"/>
          </a:p>
          <a:p>
            <a:r>
              <a:rPr lang="en-US" smtClean="0"/>
              <a:t>What is implied by the last statement is “if you don’t know many techniques, well, you have handcuffed yourself”. The more you know, the more tricks you have to apply.</a:t>
            </a:r>
          </a:p>
        </p:txBody>
      </p:sp>
      <p:sp>
        <p:nvSpPr>
          <p:cNvPr id="93188" name="Slide Number Placeholder 3"/>
          <p:cNvSpPr>
            <a:spLocks noGrp="1"/>
          </p:cNvSpPr>
          <p:nvPr>
            <p:ph type="sldNum" sz="quarter" idx="5"/>
          </p:nvPr>
        </p:nvSpPr>
        <p:spPr>
          <a:noFill/>
        </p:spPr>
        <p:txBody>
          <a:bodyPr/>
          <a:lstStyle/>
          <a:p>
            <a:fld id="{D8D0B19D-E6C3-4E40-A6F2-516F7654C6BB}" type="slidenum">
              <a:rPr lang="en-US" smtClean="0"/>
              <a:pPr/>
              <a:t>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endParaRPr lang="en-US" smtClean="0"/>
          </a:p>
        </p:txBody>
      </p:sp>
      <p:sp>
        <p:nvSpPr>
          <p:cNvPr id="94212" name="Slide Number Placeholder 3"/>
          <p:cNvSpPr>
            <a:spLocks noGrp="1"/>
          </p:cNvSpPr>
          <p:nvPr>
            <p:ph type="sldNum" sz="quarter" idx="5"/>
          </p:nvPr>
        </p:nvSpPr>
        <p:spPr>
          <a:noFill/>
        </p:spPr>
        <p:txBody>
          <a:bodyPr/>
          <a:lstStyle/>
          <a:p>
            <a:fld id="{38512FC4-208C-48EC-97D6-5660811DA174}" type="slidenum">
              <a:rPr lang="en-US" smtClean="0"/>
              <a:pPr/>
              <a:t>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endParaRPr lang="en-US" smtClean="0"/>
          </a:p>
        </p:txBody>
      </p:sp>
      <p:sp>
        <p:nvSpPr>
          <p:cNvPr id="95236" name="Slide Number Placeholder 3"/>
          <p:cNvSpPr>
            <a:spLocks noGrp="1"/>
          </p:cNvSpPr>
          <p:nvPr>
            <p:ph type="sldNum" sz="quarter" idx="5"/>
          </p:nvPr>
        </p:nvSpPr>
        <p:spPr>
          <a:noFill/>
        </p:spPr>
        <p:txBody>
          <a:bodyPr/>
          <a:lstStyle/>
          <a:p>
            <a:fld id="{C1D285EC-F3F8-4B6B-A936-D20A00AC5963}" type="slidenum">
              <a:rPr lang="en-US" smtClean="0"/>
              <a:pPr/>
              <a:t>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endParaRPr lang="en-US" smtClean="0"/>
          </a:p>
        </p:txBody>
      </p:sp>
      <p:sp>
        <p:nvSpPr>
          <p:cNvPr id="96260" name="Slide Number Placeholder 3"/>
          <p:cNvSpPr>
            <a:spLocks noGrp="1"/>
          </p:cNvSpPr>
          <p:nvPr>
            <p:ph type="sldNum" sz="quarter" idx="5"/>
          </p:nvPr>
        </p:nvSpPr>
        <p:spPr>
          <a:noFill/>
        </p:spPr>
        <p:txBody>
          <a:bodyPr/>
          <a:lstStyle/>
          <a:p>
            <a:fld id="{81B5B8C2-0BAB-4D04-8F3D-4D13BB60F994}" type="slidenum">
              <a:rPr lang="en-US" smtClean="0"/>
              <a:pPr/>
              <a:t>10</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p:spPr>
        <p:txBody>
          <a:bodyPr/>
          <a:lstStyle/>
          <a:p>
            <a:endParaRPr lang="en-US" smtClean="0"/>
          </a:p>
        </p:txBody>
      </p:sp>
      <p:sp>
        <p:nvSpPr>
          <p:cNvPr id="97284" name="Slide Number Placeholder 3"/>
          <p:cNvSpPr>
            <a:spLocks noGrp="1"/>
          </p:cNvSpPr>
          <p:nvPr>
            <p:ph type="sldNum" sz="quarter" idx="5"/>
          </p:nvPr>
        </p:nvSpPr>
        <p:spPr>
          <a:noFill/>
        </p:spPr>
        <p:txBody>
          <a:bodyPr/>
          <a:lstStyle/>
          <a:p>
            <a:fld id="{C27BB7BE-D897-4718-8CD3-1ADD7CCB9054}" type="slidenum">
              <a:rPr lang="en-US" smtClean="0"/>
              <a:pPr/>
              <a:t>11</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Grp="1" noChangeArrowheads="1"/>
          </p:cNvSpPr>
          <p:nvPr>
            <p:ph type="sldNum" sz="quarter" idx="5"/>
          </p:nvPr>
        </p:nvSpPr>
        <p:spPr>
          <a:noFill/>
        </p:spPr>
        <p:txBody>
          <a:bodyPr/>
          <a:lstStyle/>
          <a:p>
            <a:fld id="{2A784B8B-EE21-423A-9C89-CAB417A230A5}" type="slidenum">
              <a:rPr lang="en-US" smtClean="0"/>
              <a:pPr/>
              <a:t>12</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lIns="95135" tIns="47567" rIns="95135" bIns="47567"/>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noFill/>
        </p:spPr>
        <p:txBody>
          <a:bodyPr/>
          <a:lstStyle>
            <a:lvl1pPr algn="l">
              <a:defRPr>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810000"/>
            <a:ext cx="7772400" cy="1752600"/>
          </a:xfrm>
        </p:spPr>
        <p:txBody>
          <a:bodyPr>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F89BD6-E300-4C67-B175-76E5828D27B4}" type="datetimeFigureOut">
              <a:rPr lang="en-US" smtClean="0"/>
              <a:pPr/>
              <a:t>9/7/2013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pic>
        <p:nvPicPr>
          <p:cNvPr id="8" name="Picture 7" descr="ti_pptbar_white.png"/>
          <p:cNvPicPr>
            <a:picLocks noChangeAspect="1"/>
          </p:cNvPicPr>
          <p:nvPr/>
        </p:nvPicPr>
        <p:blipFill>
          <a:blip r:embed="rId2" cstate="print"/>
          <a:stretch>
            <a:fillRect/>
          </a:stretch>
        </p:blipFill>
        <p:spPr>
          <a:xfrm>
            <a:off x="326486" y="6324600"/>
            <a:ext cx="8491027" cy="481544"/>
          </a:xfrm>
          <a:prstGeom prst="rect">
            <a:avLst/>
          </a:prstGeom>
        </p:spPr>
      </p:pic>
      <p:grpSp>
        <p:nvGrpSpPr>
          <p:cNvPr id="10" name="Group 16"/>
          <p:cNvGrpSpPr>
            <a:grpSpLocks/>
          </p:cNvGrpSpPr>
          <p:nvPr/>
        </p:nvGrpSpPr>
        <p:grpSpPr bwMode="auto">
          <a:xfrm>
            <a:off x="-7938" y="6323013"/>
            <a:ext cx="8815388" cy="466725"/>
            <a:chOff x="-7620" y="6323077"/>
            <a:chExt cx="8814816" cy="466344"/>
          </a:xfrm>
        </p:grpSpPr>
        <p:cxnSp>
          <p:nvCxnSpPr>
            <p:cNvPr id="11" name="Straight Connector 10"/>
            <p:cNvCxnSpPr/>
            <p:nvPr userDrawn="1"/>
          </p:nvCxnSpPr>
          <p:spPr>
            <a:xfrm>
              <a:off x="-7620" y="6789421"/>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userDrawn="1"/>
          </p:nvCxnSpPr>
          <p:spPr>
            <a:xfrm>
              <a:off x="-7620" y="6324663"/>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userDrawn="1"/>
          </p:nvCxnSpPr>
          <p:spPr>
            <a:xfrm rot="16200000">
              <a:off x="8570849" y="6556249"/>
              <a:ext cx="466344" cy="0"/>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14" name="Picture 8" descr="ti_logo_powerpoint_1_lin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5438" y="6440488"/>
            <a:ext cx="187483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pPr/>
              <a:t>9/7/2013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pPr/>
              <a:t>9/7/2013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0" y="50800"/>
            <a:ext cx="9144000" cy="609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914400"/>
            <a:ext cx="3810000" cy="1884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914400"/>
            <a:ext cx="3810000" cy="1884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4" name="Picture 6" descr="selected_powerpoint_bg_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18"/>
          <p:cNvGrpSpPr>
            <a:grpSpLocks/>
          </p:cNvGrpSpPr>
          <p:nvPr/>
        </p:nvGrpSpPr>
        <p:grpSpPr bwMode="auto">
          <a:xfrm>
            <a:off x="-7938" y="6323013"/>
            <a:ext cx="8815388" cy="466725"/>
            <a:chOff x="-7620" y="6323077"/>
            <a:chExt cx="8814816" cy="466344"/>
          </a:xfrm>
        </p:grpSpPr>
        <p:cxnSp>
          <p:nvCxnSpPr>
            <p:cNvPr id="7" name="Straight Connector 6"/>
            <p:cNvCxnSpPr/>
            <p:nvPr userDrawn="1"/>
          </p:nvCxnSpPr>
          <p:spPr>
            <a:xfrm>
              <a:off x="-7620" y="6789421"/>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userDrawn="1"/>
          </p:nvCxnSpPr>
          <p:spPr>
            <a:xfrm>
              <a:off x="-7620" y="6324663"/>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rot="16200000">
              <a:off x="8570849" y="6556249"/>
              <a:ext cx="466344" cy="0"/>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10" name="Picture 25" descr="ti_logo_powerpoint_1_lin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5438" y="6440488"/>
            <a:ext cx="187483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342900" y="1943100"/>
            <a:ext cx="8458200" cy="1470025"/>
          </a:xfrm>
        </p:spPr>
        <p:txBody>
          <a:bodyPr>
            <a:normAutofit/>
          </a:bodyPr>
          <a:lstStyle>
            <a:lvl1pPr algn="l">
              <a:defRPr sz="3600">
                <a:solidFill>
                  <a:schemeClr val="tx2"/>
                </a:solidFill>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342900" y="3698875"/>
            <a:ext cx="8458200" cy="1485900"/>
          </a:xfrm>
          <a:ln/>
        </p:spPr>
        <p:txBody>
          <a:bodyPr>
            <a:normAutofit/>
          </a:bodyPr>
          <a:lstStyle>
            <a:lvl1pPr marL="0" indent="0">
              <a:buFontTx/>
              <a:buNone/>
              <a:defRPr sz="2800" b="1"/>
            </a:lvl1pPr>
          </a:lstStyle>
          <a:p>
            <a:r>
              <a:rPr lang="en-US" smtClean="0"/>
              <a:t>Click to edit Master subtitle style</a:t>
            </a:r>
            <a:endParaRPr lang="en-US" dirty="0"/>
          </a:p>
        </p:txBody>
      </p:sp>
    </p:spTree>
    <p:extLst>
      <p:ext uri="{BB962C8B-B14F-4D97-AF65-F5344CB8AC3E}">
        <p14:creationId xmlns:p14="http://schemas.microsoft.com/office/powerpoint/2010/main" val="187672641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13"/>
          <p:cNvGrpSpPr>
            <a:grpSpLocks/>
          </p:cNvGrpSpPr>
          <p:nvPr/>
        </p:nvGrpSpPr>
        <p:grpSpPr bwMode="auto">
          <a:xfrm>
            <a:off x="-7938" y="6323013"/>
            <a:ext cx="8815388" cy="466725"/>
            <a:chOff x="-7620" y="6323077"/>
            <a:chExt cx="8814816" cy="466344"/>
          </a:xfrm>
        </p:grpSpPr>
        <p:cxnSp>
          <p:nvCxnSpPr>
            <p:cNvPr id="7" name="Straight Connector 6"/>
            <p:cNvCxnSpPr/>
            <p:nvPr userDrawn="1"/>
          </p:nvCxnSpPr>
          <p:spPr>
            <a:xfrm>
              <a:off x="-7620" y="6789421"/>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userDrawn="1"/>
          </p:nvCxnSpPr>
          <p:spPr>
            <a:xfrm>
              <a:off x="-7620" y="6324663"/>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rot="16200000">
              <a:off x="8570849" y="6556249"/>
              <a:ext cx="466344" cy="0"/>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10" name="Picture 25" descr="ti_logo_powerpoint_1_lin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5438" y="6440488"/>
            <a:ext cx="187483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342900" y="1943100"/>
            <a:ext cx="8458200" cy="1470025"/>
          </a:xfrm>
        </p:spPr>
        <p:txBody>
          <a:bodyPr>
            <a:normAutofit/>
          </a:bodyPr>
          <a:lstStyle>
            <a:lvl1pPr algn="l">
              <a:defRPr sz="3600">
                <a:solidFill>
                  <a:schemeClr val="tx2"/>
                </a:solidFill>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342900" y="3698875"/>
            <a:ext cx="8458200" cy="1485900"/>
          </a:xfrm>
          <a:ln/>
        </p:spPr>
        <p:txBody>
          <a:bodyPr>
            <a:normAutofit/>
          </a:bodyPr>
          <a:lstStyle>
            <a:lvl1pPr marL="0" indent="0">
              <a:buFontTx/>
              <a:buNone/>
              <a:defRPr sz="2800" b="1"/>
            </a:lvl1pPr>
          </a:lstStyle>
          <a:p>
            <a:r>
              <a:rPr lang="en-US" smtClean="0"/>
              <a:t>Click to edit Master subtitle style</a:t>
            </a:r>
            <a:endParaRPr lang="en-US" dirty="0"/>
          </a:p>
        </p:txBody>
      </p:sp>
      <p:sp>
        <p:nvSpPr>
          <p:cNvPr id="11" name="Rectangle 24"/>
          <p:cNvSpPr>
            <a:spLocks noGrp="1" noChangeArrowheads="1"/>
          </p:cNvSpPr>
          <p:nvPr>
            <p:ph type="sldNum" sz="quarter" idx="10"/>
          </p:nvPr>
        </p:nvSpPr>
        <p:spPr>
          <a:xfrm>
            <a:off x="6642100" y="6038850"/>
            <a:ext cx="2133600" cy="206375"/>
          </a:xfrm>
        </p:spPr>
        <p:txBody>
          <a:bodyPr/>
          <a:lstStyle>
            <a:lvl1pPr>
              <a:defRPr/>
            </a:lvl1pPr>
          </a:lstStyle>
          <a:p>
            <a:fld id="{E427ED86-F7CD-4E74-A97C-6D3BAEB1029D}" type="slidenum">
              <a:rPr lang="en-US" smtClean="0"/>
              <a:t>‹#›</a:t>
            </a:fld>
            <a:endParaRPr lang="en-US"/>
          </a:p>
        </p:txBody>
      </p:sp>
    </p:spTree>
    <p:extLst>
      <p:ext uri="{BB962C8B-B14F-4D97-AF65-F5344CB8AC3E}">
        <p14:creationId xmlns:p14="http://schemas.microsoft.com/office/powerpoint/2010/main" val="93994255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6" descr="selected_powerpoint_bg_1_gre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324600"/>
            <a:ext cx="878205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13"/>
          <p:cNvGrpSpPr>
            <a:grpSpLocks/>
          </p:cNvGrpSpPr>
          <p:nvPr/>
        </p:nvGrpSpPr>
        <p:grpSpPr bwMode="auto">
          <a:xfrm>
            <a:off x="-7938" y="6323013"/>
            <a:ext cx="8815388" cy="466725"/>
            <a:chOff x="-7620" y="6323077"/>
            <a:chExt cx="8814816" cy="466344"/>
          </a:xfrm>
        </p:grpSpPr>
        <p:cxnSp>
          <p:nvCxnSpPr>
            <p:cNvPr id="7" name="Straight Connector 6"/>
            <p:cNvCxnSpPr/>
            <p:nvPr userDrawn="1"/>
          </p:nvCxnSpPr>
          <p:spPr>
            <a:xfrm>
              <a:off x="-7620" y="6789421"/>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userDrawn="1"/>
          </p:nvCxnSpPr>
          <p:spPr>
            <a:xfrm>
              <a:off x="-7620" y="6324663"/>
              <a:ext cx="88148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rot="16200000">
              <a:off x="8570849" y="6556249"/>
              <a:ext cx="466344" cy="0"/>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10" name="Picture 25" descr="ti_logo_powerpoint_1_lin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5438" y="6440488"/>
            <a:ext cx="187483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342900" y="1943100"/>
            <a:ext cx="8458200" cy="1470025"/>
          </a:xfrm>
        </p:spPr>
        <p:txBody>
          <a:bodyPr>
            <a:normAutofit/>
          </a:bodyPr>
          <a:lstStyle>
            <a:lvl1pPr algn="l">
              <a:defRPr sz="3600">
                <a:solidFill>
                  <a:schemeClr val="tx2"/>
                </a:solidFill>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342900" y="3698875"/>
            <a:ext cx="8458200" cy="1485900"/>
          </a:xfrm>
          <a:ln/>
        </p:spPr>
        <p:txBody>
          <a:bodyPr>
            <a:normAutofit/>
          </a:bodyPr>
          <a:lstStyle>
            <a:lvl1pPr marL="0" indent="0">
              <a:buFontTx/>
              <a:buNone/>
              <a:defRPr sz="2800" b="1"/>
            </a:lvl1pPr>
          </a:lstStyle>
          <a:p>
            <a:r>
              <a:rPr lang="en-US" smtClean="0"/>
              <a:t>Click to edit Master subtitle style</a:t>
            </a:r>
            <a:endParaRPr lang="en-US" dirty="0"/>
          </a:p>
        </p:txBody>
      </p:sp>
    </p:spTree>
    <p:extLst>
      <p:ext uri="{BB962C8B-B14F-4D97-AF65-F5344CB8AC3E}">
        <p14:creationId xmlns:p14="http://schemas.microsoft.com/office/powerpoint/2010/main" val="196952706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pPr/>
              <a:t>9/7/2013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F89BD6-E300-4C67-B175-76E5828D27B4}" type="datetimeFigureOut">
              <a:rPr lang="en-US" smtClean="0"/>
              <a:pPr/>
              <a:t>9/7/2013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F89BD6-E300-4C67-B175-76E5828D27B4}" type="datetimeFigureOut">
              <a:rPr lang="en-US" smtClean="0"/>
              <a:pPr/>
              <a:t>9/7/2013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F89BD6-E300-4C67-B175-76E5828D27B4}" type="datetimeFigureOut">
              <a:rPr lang="en-US" smtClean="0"/>
              <a:pPr/>
              <a:t>9/7/2013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89BD6-E300-4C67-B175-76E5828D27B4}" type="datetimeFigureOut">
              <a:rPr lang="en-US" smtClean="0"/>
              <a:pPr/>
              <a:t>9/7/2013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144000" cy="74295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762000"/>
            <a:ext cx="8229600" cy="5562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89BD6-E300-4C67-B175-76E5828D27B4}" type="datetimeFigureOut">
              <a:rPr lang="en-US" smtClean="0"/>
              <a:pPr/>
              <a:t>9/7/2013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82210-5FCA-4178-AB04-4337EADA3D81}" type="slidenum">
              <a:rPr lang="en-US" smtClean="0"/>
              <a:pPr/>
              <a:t>‹#›</a:t>
            </a:fld>
            <a:endParaRPr lang="en-US"/>
          </a:p>
        </p:txBody>
      </p:sp>
      <p:pic>
        <p:nvPicPr>
          <p:cNvPr id="7" name="TI Logo Color One Line" descr="tilogo_color_oneline.png" hidden="1"/>
          <p:cNvPicPr>
            <a:picLocks noChangeAspect="1"/>
          </p:cNvPicPr>
          <p:nvPr/>
        </p:nvPicPr>
        <p:blipFill>
          <a:blip r:embed="rId14" cstate="print"/>
          <a:stretch>
            <a:fillRect/>
          </a:stretch>
        </p:blipFill>
        <p:spPr>
          <a:xfrm>
            <a:off x="147730" y="6101890"/>
            <a:ext cx="1840840" cy="237724"/>
          </a:xfrm>
          <a:prstGeom prst="rect">
            <a:avLst/>
          </a:prstGeom>
        </p:spPr>
      </p:pic>
      <p:pic>
        <p:nvPicPr>
          <p:cNvPr id="8" name="TI Logo White One Line" descr="tilogo_bw_oneline.png" hidden="1"/>
          <p:cNvPicPr>
            <a:picLocks noChangeAspect="1"/>
          </p:cNvPicPr>
          <p:nvPr/>
        </p:nvPicPr>
        <p:blipFill>
          <a:blip r:embed="rId15" cstate="print"/>
          <a:stretch>
            <a:fillRect/>
          </a:stretch>
        </p:blipFill>
        <p:spPr>
          <a:xfrm>
            <a:off x="136939" y="5288938"/>
            <a:ext cx="1822553" cy="237724"/>
          </a:xfrm>
          <a:prstGeom prst="rect">
            <a:avLst/>
          </a:prstGeom>
        </p:spPr>
      </p:pic>
      <p:pic>
        <p:nvPicPr>
          <p:cNvPr id="9" name="TI Logo White Stack" descr="tilogo_bw_twoline.png" hidden="1"/>
          <p:cNvPicPr>
            <a:picLocks noChangeAspect="1"/>
          </p:cNvPicPr>
          <p:nvPr/>
        </p:nvPicPr>
        <p:blipFill>
          <a:blip r:embed="rId16" cstate="print"/>
          <a:stretch>
            <a:fillRect/>
          </a:stretch>
        </p:blipFill>
        <p:spPr>
          <a:xfrm>
            <a:off x="121847" y="5656160"/>
            <a:ext cx="1456824" cy="353539"/>
          </a:xfrm>
          <a:prstGeom prst="rect">
            <a:avLst/>
          </a:prstGeom>
        </p:spPr>
      </p:pic>
      <p:pic>
        <p:nvPicPr>
          <p:cNvPr id="10" name="TI Logo Color Stack" descr="tilogo_color_twoline.png" hidden="1"/>
          <p:cNvPicPr>
            <a:picLocks noChangeAspect="1"/>
          </p:cNvPicPr>
          <p:nvPr/>
        </p:nvPicPr>
        <p:blipFill>
          <a:blip r:embed="rId17" cstate="print"/>
          <a:stretch>
            <a:fillRect/>
          </a:stretch>
        </p:blipFill>
        <p:spPr>
          <a:xfrm>
            <a:off x="127241" y="6399926"/>
            <a:ext cx="1438537" cy="347443"/>
          </a:xfrm>
          <a:prstGeom prst="rect">
            <a:avLst/>
          </a:prstGeom>
        </p:spPr>
      </p:pic>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Lst>
  <p:transition>
    <p:fade/>
  </p:transition>
  <p:timing>
    <p:tnLst>
      <p:par>
        <p:cTn id="1" dur="indefinite" restart="never" nodeType="tmRoot"/>
      </p:par>
    </p:tnLst>
  </p:timing>
  <p:txStyles>
    <p:titleStyle>
      <a:lvl1pPr algn="ctr" defTabSz="914400" rtl="0" eaLnBrk="1" latinLnBrk="0" hangingPunct="1">
        <a:spcBef>
          <a:spcPct val="0"/>
        </a:spcBef>
        <a:buNone/>
        <a:defRPr sz="3600" b="1" kern="1200" baseline="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4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4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4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48.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tags" Target="../tags/tag61.xml"/><Relationship Id="rId18" Type="http://schemas.openxmlformats.org/officeDocument/2006/relationships/slide" Target="slide4.xml"/><Relationship Id="rId26" Type="http://schemas.openxmlformats.org/officeDocument/2006/relationships/slide" Target="slide42.xml"/><Relationship Id="rId3" Type="http://schemas.openxmlformats.org/officeDocument/2006/relationships/tags" Target="../tags/tag51.xml"/><Relationship Id="rId21" Type="http://schemas.openxmlformats.org/officeDocument/2006/relationships/slide" Target="slide14.xml"/><Relationship Id="rId7" Type="http://schemas.openxmlformats.org/officeDocument/2006/relationships/tags" Target="../tags/tag55.xml"/><Relationship Id="rId12" Type="http://schemas.openxmlformats.org/officeDocument/2006/relationships/tags" Target="../tags/tag60.xml"/><Relationship Id="rId17" Type="http://schemas.openxmlformats.org/officeDocument/2006/relationships/image" Target="../media/image15.png"/><Relationship Id="rId25" Type="http://schemas.openxmlformats.org/officeDocument/2006/relationships/slide" Target="slide24.xml"/><Relationship Id="rId2" Type="http://schemas.openxmlformats.org/officeDocument/2006/relationships/tags" Target="../tags/tag50.xml"/><Relationship Id="rId16" Type="http://schemas.openxmlformats.org/officeDocument/2006/relationships/slideLayout" Target="../slideLayouts/slideLayout8.xml"/><Relationship Id="rId20" Type="http://schemas.openxmlformats.org/officeDocument/2006/relationships/slide" Target="slide9.xml"/><Relationship Id="rId29" Type="http://schemas.openxmlformats.org/officeDocument/2006/relationships/slide" Target="slide59.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24" Type="http://schemas.openxmlformats.org/officeDocument/2006/relationships/slide" Target="slide21.xml"/><Relationship Id="rId5" Type="http://schemas.openxmlformats.org/officeDocument/2006/relationships/tags" Target="../tags/tag53.xml"/><Relationship Id="rId15" Type="http://schemas.openxmlformats.org/officeDocument/2006/relationships/tags" Target="../tags/tag63.xml"/><Relationship Id="rId23" Type="http://schemas.openxmlformats.org/officeDocument/2006/relationships/slide" Target="slide19.xml"/><Relationship Id="rId28" Type="http://schemas.openxmlformats.org/officeDocument/2006/relationships/slide" Target="slide50.xml"/><Relationship Id="rId10" Type="http://schemas.openxmlformats.org/officeDocument/2006/relationships/tags" Target="../tags/tag58.xml"/><Relationship Id="rId19" Type="http://schemas.openxmlformats.org/officeDocument/2006/relationships/slide" Target="slide8.xml"/><Relationship Id="rId31" Type="http://schemas.openxmlformats.org/officeDocument/2006/relationships/slide" Target="slide83.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tags" Target="../tags/tag62.xml"/><Relationship Id="rId22" Type="http://schemas.openxmlformats.org/officeDocument/2006/relationships/slide" Target="slide16.xml"/><Relationship Id="rId27" Type="http://schemas.openxmlformats.org/officeDocument/2006/relationships/slide" Target="slide47.xml"/><Relationship Id="rId30" Type="http://schemas.openxmlformats.org/officeDocument/2006/relationships/slide" Target="slide6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tags" Target="../tags/tag76.xml"/><Relationship Id="rId18" Type="http://schemas.openxmlformats.org/officeDocument/2006/relationships/slide" Target="slide4.xml"/><Relationship Id="rId26" Type="http://schemas.openxmlformats.org/officeDocument/2006/relationships/slide" Target="slide42.xml"/><Relationship Id="rId3" Type="http://schemas.openxmlformats.org/officeDocument/2006/relationships/tags" Target="../tags/tag66.xml"/><Relationship Id="rId21" Type="http://schemas.openxmlformats.org/officeDocument/2006/relationships/slide" Target="slide14.xml"/><Relationship Id="rId7" Type="http://schemas.openxmlformats.org/officeDocument/2006/relationships/tags" Target="../tags/tag70.xml"/><Relationship Id="rId12" Type="http://schemas.openxmlformats.org/officeDocument/2006/relationships/tags" Target="../tags/tag75.xml"/><Relationship Id="rId17" Type="http://schemas.openxmlformats.org/officeDocument/2006/relationships/image" Target="../media/image15.png"/><Relationship Id="rId25" Type="http://schemas.openxmlformats.org/officeDocument/2006/relationships/slide" Target="slide24.xml"/><Relationship Id="rId2" Type="http://schemas.openxmlformats.org/officeDocument/2006/relationships/tags" Target="../tags/tag65.xml"/><Relationship Id="rId16" Type="http://schemas.openxmlformats.org/officeDocument/2006/relationships/slideLayout" Target="../slideLayouts/slideLayout8.xml"/><Relationship Id="rId20" Type="http://schemas.openxmlformats.org/officeDocument/2006/relationships/slide" Target="slide9.xml"/><Relationship Id="rId29" Type="http://schemas.openxmlformats.org/officeDocument/2006/relationships/slide" Target="slide59.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tags" Target="../tags/tag74.xml"/><Relationship Id="rId24" Type="http://schemas.openxmlformats.org/officeDocument/2006/relationships/slide" Target="slide21.xml"/><Relationship Id="rId5" Type="http://schemas.openxmlformats.org/officeDocument/2006/relationships/tags" Target="../tags/tag68.xml"/><Relationship Id="rId15" Type="http://schemas.openxmlformats.org/officeDocument/2006/relationships/tags" Target="../tags/tag78.xml"/><Relationship Id="rId23" Type="http://schemas.openxmlformats.org/officeDocument/2006/relationships/slide" Target="slide19.xml"/><Relationship Id="rId28" Type="http://schemas.openxmlformats.org/officeDocument/2006/relationships/slide" Target="slide50.xml"/><Relationship Id="rId10" Type="http://schemas.openxmlformats.org/officeDocument/2006/relationships/tags" Target="../tags/tag73.xml"/><Relationship Id="rId19" Type="http://schemas.openxmlformats.org/officeDocument/2006/relationships/slide" Target="slide8.xml"/><Relationship Id="rId31" Type="http://schemas.openxmlformats.org/officeDocument/2006/relationships/slide" Target="slide83.xml"/><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tags" Target="../tags/tag77.xml"/><Relationship Id="rId22" Type="http://schemas.openxmlformats.org/officeDocument/2006/relationships/slide" Target="slide16.xml"/><Relationship Id="rId27" Type="http://schemas.openxmlformats.org/officeDocument/2006/relationships/slide" Target="slide47.xml"/><Relationship Id="rId30" Type="http://schemas.openxmlformats.org/officeDocument/2006/relationships/slide" Target="slide65.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tags" Target="../tags/tag91.xml"/><Relationship Id="rId18" Type="http://schemas.openxmlformats.org/officeDocument/2006/relationships/slide" Target="slide4.xml"/><Relationship Id="rId26" Type="http://schemas.openxmlformats.org/officeDocument/2006/relationships/slide" Target="slide42.xml"/><Relationship Id="rId3" Type="http://schemas.openxmlformats.org/officeDocument/2006/relationships/tags" Target="../tags/tag81.xml"/><Relationship Id="rId21" Type="http://schemas.openxmlformats.org/officeDocument/2006/relationships/slide" Target="slide14.xml"/><Relationship Id="rId7" Type="http://schemas.openxmlformats.org/officeDocument/2006/relationships/tags" Target="../tags/tag85.xml"/><Relationship Id="rId12" Type="http://schemas.openxmlformats.org/officeDocument/2006/relationships/tags" Target="../tags/tag90.xml"/><Relationship Id="rId17" Type="http://schemas.openxmlformats.org/officeDocument/2006/relationships/image" Target="../media/image15.png"/><Relationship Id="rId25" Type="http://schemas.openxmlformats.org/officeDocument/2006/relationships/slide" Target="slide24.xml"/><Relationship Id="rId2" Type="http://schemas.openxmlformats.org/officeDocument/2006/relationships/tags" Target="../tags/tag80.xml"/><Relationship Id="rId16" Type="http://schemas.openxmlformats.org/officeDocument/2006/relationships/slideLayout" Target="../slideLayouts/slideLayout8.xml"/><Relationship Id="rId20" Type="http://schemas.openxmlformats.org/officeDocument/2006/relationships/slide" Target="slide9.xml"/><Relationship Id="rId29" Type="http://schemas.openxmlformats.org/officeDocument/2006/relationships/slide" Target="slide59.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24" Type="http://schemas.openxmlformats.org/officeDocument/2006/relationships/slide" Target="slide21.xml"/><Relationship Id="rId5" Type="http://schemas.openxmlformats.org/officeDocument/2006/relationships/tags" Target="../tags/tag83.xml"/><Relationship Id="rId15" Type="http://schemas.openxmlformats.org/officeDocument/2006/relationships/tags" Target="../tags/tag93.xml"/><Relationship Id="rId23" Type="http://schemas.openxmlformats.org/officeDocument/2006/relationships/slide" Target="slide19.xml"/><Relationship Id="rId28" Type="http://schemas.openxmlformats.org/officeDocument/2006/relationships/slide" Target="slide50.xml"/><Relationship Id="rId10" Type="http://schemas.openxmlformats.org/officeDocument/2006/relationships/tags" Target="../tags/tag88.xml"/><Relationship Id="rId19" Type="http://schemas.openxmlformats.org/officeDocument/2006/relationships/slide" Target="slide8.xml"/><Relationship Id="rId31" Type="http://schemas.openxmlformats.org/officeDocument/2006/relationships/slide" Target="slide83.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tags" Target="../tags/tag92.xml"/><Relationship Id="rId22" Type="http://schemas.openxmlformats.org/officeDocument/2006/relationships/slide" Target="slide16.xml"/><Relationship Id="rId27" Type="http://schemas.openxmlformats.org/officeDocument/2006/relationships/slide" Target="slide47.xml"/><Relationship Id="rId30" Type="http://schemas.openxmlformats.org/officeDocument/2006/relationships/slide" Target="slide6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8" Type="http://schemas.openxmlformats.org/officeDocument/2006/relationships/tags" Target="../tags/tag101.xml"/><Relationship Id="rId13" Type="http://schemas.openxmlformats.org/officeDocument/2006/relationships/tags" Target="../tags/tag106.xml"/><Relationship Id="rId18" Type="http://schemas.openxmlformats.org/officeDocument/2006/relationships/slide" Target="slide4.xml"/><Relationship Id="rId26" Type="http://schemas.openxmlformats.org/officeDocument/2006/relationships/slide" Target="slide42.xml"/><Relationship Id="rId3" Type="http://schemas.openxmlformats.org/officeDocument/2006/relationships/tags" Target="../tags/tag96.xml"/><Relationship Id="rId21" Type="http://schemas.openxmlformats.org/officeDocument/2006/relationships/slide" Target="slide14.xml"/><Relationship Id="rId7" Type="http://schemas.openxmlformats.org/officeDocument/2006/relationships/tags" Target="../tags/tag100.xml"/><Relationship Id="rId12" Type="http://schemas.openxmlformats.org/officeDocument/2006/relationships/tags" Target="../tags/tag105.xml"/><Relationship Id="rId17" Type="http://schemas.openxmlformats.org/officeDocument/2006/relationships/image" Target="../media/image15.png"/><Relationship Id="rId25" Type="http://schemas.openxmlformats.org/officeDocument/2006/relationships/slide" Target="slide24.xml"/><Relationship Id="rId2" Type="http://schemas.openxmlformats.org/officeDocument/2006/relationships/tags" Target="../tags/tag95.xml"/><Relationship Id="rId16" Type="http://schemas.openxmlformats.org/officeDocument/2006/relationships/slideLayout" Target="../slideLayouts/slideLayout8.xml"/><Relationship Id="rId20" Type="http://schemas.openxmlformats.org/officeDocument/2006/relationships/slide" Target="slide9.xml"/><Relationship Id="rId29" Type="http://schemas.openxmlformats.org/officeDocument/2006/relationships/slide" Target="slide59.xml"/><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tags" Target="../tags/tag104.xml"/><Relationship Id="rId24" Type="http://schemas.openxmlformats.org/officeDocument/2006/relationships/slide" Target="slide21.xml"/><Relationship Id="rId5" Type="http://schemas.openxmlformats.org/officeDocument/2006/relationships/tags" Target="../tags/tag98.xml"/><Relationship Id="rId15" Type="http://schemas.openxmlformats.org/officeDocument/2006/relationships/tags" Target="../tags/tag108.xml"/><Relationship Id="rId23" Type="http://schemas.openxmlformats.org/officeDocument/2006/relationships/slide" Target="slide19.xml"/><Relationship Id="rId28" Type="http://schemas.openxmlformats.org/officeDocument/2006/relationships/slide" Target="slide50.xml"/><Relationship Id="rId10" Type="http://schemas.openxmlformats.org/officeDocument/2006/relationships/tags" Target="../tags/tag103.xml"/><Relationship Id="rId19" Type="http://schemas.openxmlformats.org/officeDocument/2006/relationships/slide" Target="slide8.xml"/><Relationship Id="rId31" Type="http://schemas.openxmlformats.org/officeDocument/2006/relationships/slide" Target="slide83.xml"/><Relationship Id="rId4" Type="http://schemas.openxmlformats.org/officeDocument/2006/relationships/tags" Target="../tags/tag97.xml"/><Relationship Id="rId9" Type="http://schemas.openxmlformats.org/officeDocument/2006/relationships/tags" Target="../tags/tag102.xml"/><Relationship Id="rId14" Type="http://schemas.openxmlformats.org/officeDocument/2006/relationships/tags" Target="../tags/tag107.xml"/><Relationship Id="rId22" Type="http://schemas.openxmlformats.org/officeDocument/2006/relationships/slide" Target="slide16.xml"/><Relationship Id="rId27" Type="http://schemas.openxmlformats.org/officeDocument/2006/relationships/slide" Target="slide47.xml"/><Relationship Id="rId30" Type="http://schemas.openxmlformats.org/officeDocument/2006/relationships/slide" Target="slide65.xml"/></Relationships>
</file>

<file path=ppt/slides/_rels/slide2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09.xml"/></Relationships>
</file>

<file path=ppt/slides/_rels/slide24.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tags" Target="../tags/tag122.xml"/><Relationship Id="rId18" Type="http://schemas.openxmlformats.org/officeDocument/2006/relationships/slide" Target="slide24.xml"/><Relationship Id="rId26" Type="http://schemas.openxmlformats.org/officeDocument/2006/relationships/slide" Target="slide65.xml"/><Relationship Id="rId3" Type="http://schemas.openxmlformats.org/officeDocument/2006/relationships/tags" Target="../tags/tag112.xml"/><Relationship Id="rId21" Type="http://schemas.openxmlformats.org/officeDocument/2006/relationships/slide" Target="slide36.xml"/><Relationship Id="rId7" Type="http://schemas.openxmlformats.org/officeDocument/2006/relationships/tags" Target="../tags/tag116.xml"/><Relationship Id="rId12" Type="http://schemas.openxmlformats.org/officeDocument/2006/relationships/tags" Target="../tags/tag121.xml"/><Relationship Id="rId17" Type="http://schemas.openxmlformats.org/officeDocument/2006/relationships/slide" Target="slide8.xml"/><Relationship Id="rId25" Type="http://schemas.openxmlformats.org/officeDocument/2006/relationships/slide" Target="slide59.xml"/><Relationship Id="rId2" Type="http://schemas.openxmlformats.org/officeDocument/2006/relationships/tags" Target="../tags/tag111.xml"/><Relationship Id="rId16" Type="http://schemas.openxmlformats.org/officeDocument/2006/relationships/slide" Target="slide4.xml"/><Relationship Id="rId20" Type="http://schemas.openxmlformats.org/officeDocument/2006/relationships/slide" Target="slide27.xml"/><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tags" Target="../tags/tag120.xml"/><Relationship Id="rId24" Type="http://schemas.openxmlformats.org/officeDocument/2006/relationships/slide" Target="slide50.xml"/><Relationship Id="rId5" Type="http://schemas.openxmlformats.org/officeDocument/2006/relationships/tags" Target="../tags/tag114.xml"/><Relationship Id="rId15" Type="http://schemas.openxmlformats.org/officeDocument/2006/relationships/image" Target="../media/image15.png"/><Relationship Id="rId23" Type="http://schemas.openxmlformats.org/officeDocument/2006/relationships/slide" Target="slide47.xml"/><Relationship Id="rId10" Type="http://schemas.openxmlformats.org/officeDocument/2006/relationships/tags" Target="../tags/tag119.xml"/><Relationship Id="rId19" Type="http://schemas.openxmlformats.org/officeDocument/2006/relationships/slide" Target="slide25.xml"/><Relationship Id="rId4" Type="http://schemas.openxmlformats.org/officeDocument/2006/relationships/tags" Target="../tags/tag113.xml"/><Relationship Id="rId9" Type="http://schemas.openxmlformats.org/officeDocument/2006/relationships/tags" Target="../tags/tag118.xml"/><Relationship Id="rId14" Type="http://schemas.openxmlformats.org/officeDocument/2006/relationships/slideLayout" Target="../slideLayouts/slideLayout8.xml"/><Relationship Id="rId22" Type="http://schemas.openxmlformats.org/officeDocument/2006/relationships/slide" Target="slide42.xml"/><Relationship Id="rId27" Type="http://schemas.openxmlformats.org/officeDocument/2006/relationships/slide" Target="slide83.xml"/></Relationships>
</file>

<file path=ppt/slides/_rels/slide25.xml.rels><?xml version="1.0" encoding="UTF-8" standalone="yes"?>
<Relationships xmlns="http://schemas.openxmlformats.org/package/2006/relationships"><Relationship Id="rId8" Type="http://schemas.openxmlformats.org/officeDocument/2006/relationships/tags" Target="../tags/tag130.xml"/><Relationship Id="rId13" Type="http://schemas.openxmlformats.org/officeDocument/2006/relationships/tags" Target="../tags/tag135.xml"/><Relationship Id="rId18" Type="http://schemas.openxmlformats.org/officeDocument/2006/relationships/slide" Target="slide24.xml"/><Relationship Id="rId26" Type="http://schemas.openxmlformats.org/officeDocument/2006/relationships/slide" Target="slide65.xml"/><Relationship Id="rId3" Type="http://schemas.openxmlformats.org/officeDocument/2006/relationships/tags" Target="../tags/tag125.xml"/><Relationship Id="rId21" Type="http://schemas.openxmlformats.org/officeDocument/2006/relationships/slide" Target="slide36.xml"/><Relationship Id="rId7" Type="http://schemas.openxmlformats.org/officeDocument/2006/relationships/tags" Target="../tags/tag129.xml"/><Relationship Id="rId12" Type="http://schemas.openxmlformats.org/officeDocument/2006/relationships/tags" Target="../tags/tag134.xml"/><Relationship Id="rId17" Type="http://schemas.openxmlformats.org/officeDocument/2006/relationships/slide" Target="slide8.xml"/><Relationship Id="rId25" Type="http://schemas.openxmlformats.org/officeDocument/2006/relationships/slide" Target="slide59.xml"/><Relationship Id="rId2" Type="http://schemas.openxmlformats.org/officeDocument/2006/relationships/tags" Target="../tags/tag124.xml"/><Relationship Id="rId16" Type="http://schemas.openxmlformats.org/officeDocument/2006/relationships/slide" Target="slide4.xml"/><Relationship Id="rId20" Type="http://schemas.openxmlformats.org/officeDocument/2006/relationships/slide" Target="slide27.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24" Type="http://schemas.openxmlformats.org/officeDocument/2006/relationships/slide" Target="slide50.xml"/><Relationship Id="rId5" Type="http://schemas.openxmlformats.org/officeDocument/2006/relationships/tags" Target="../tags/tag127.xml"/><Relationship Id="rId15" Type="http://schemas.openxmlformats.org/officeDocument/2006/relationships/image" Target="../media/image15.png"/><Relationship Id="rId23" Type="http://schemas.openxmlformats.org/officeDocument/2006/relationships/slide" Target="slide47.xml"/><Relationship Id="rId10" Type="http://schemas.openxmlformats.org/officeDocument/2006/relationships/tags" Target="../tags/tag132.xml"/><Relationship Id="rId19" Type="http://schemas.openxmlformats.org/officeDocument/2006/relationships/slide" Target="slide25.xml"/><Relationship Id="rId4" Type="http://schemas.openxmlformats.org/officeDocument/2006/relationships/tags" Target="../tags/tag126.xml"/><Relationship Id="rId9" Type="http://schemas.openxmlformats.org/officeDocument/2006/relationships/tags" Target="../tags/tag131.xml"/><Relationship Id="rId14" Type="http://schemas.openxmlformats.org/officeDocument/2006/relationships/slideLayout" Target="../slideLayouts/slideLayout8.xml"/><Relationship Id="rId22" Type="http://schemas.openxmlformats.org/officeDocument/2006/relationships/slide" Target="slide42.xml"/><Relationship Id="rId27" Type="http://schemas.openxmlformats.org/officeDocument/2006/relationships/slide" Target="slide8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8" Type="http://schemas.openxmlformats.org/officeDocument/2006/relationships/tags" Target="../tags/tag143.xml"/><Relationship Id="rId13" Type="http://schemas.openxmlformats.org/officeDocument/2006/relationships/tags" Target="../tags/tag148.xml"/><Relationship Id="rId18" Type="http://schemas.openxmlformats.org/officeDocument/2006/relationships/slide" Target="slide24.xml"/><Relationship Id="rId26" Type="http://schemas.openxmlformats.org/officeDocument/2006/relationships/slide" Target="slide65.xml"/><Relationship Id="rId3" Type="http://schemas.openxmlformats.org/officeDocument/2006/relationships/tags" Target="../tags/tag138.xml"/><Relationship Id="rId21" Type="http://schemas.openxmlformats.org/officeDocument/2006/relationships/slide" Target="slide36.xml"/><Relationship Id="rId7" Type="http://schemas.openxmlformats.org/officeDocument/2006/relationships/tags" Target="../tags/tag142.xml"/><Relationship Id="rId12" Type="http://schemas.openxmlformats.org/officeDocument/2006/relationships/tags" Target="../tags/tag147.xml"/><Relationship Id="rId17" Type="http://schemas.openxmlformats.org/officeDocument/2006/relationships/slide" Target="slide8.xml"/><Relationship Id="rId25" Type="http://schemas.openxmlformats.org/officeDocument/2006/relationships/slide" Target="slide59.xml"/><Relationship Id="rId2" Type="http://schemas.openxmlformats.org/officeDocument/2006/relationships/tags" Target="../tags/tag137.xml"/><Relationship Id="rId16" Type="http://schemas.openxmlformats.org/officeDocument/2006/relationships/slide" Target="slide4.xml"/><Relationship Id="rId20" Type="http://schemas.openxmlformats.org/officeDocument/2006/relationships/slide" Target="slide27.xml"/><Relationship Id="rId1" Type="http://schemas.openxmlformats.org/officeDocument/2006/relationships/tags" Target="../tags/tag136.xml"/><Relationship Id="rId6" Type="http://schemas.openxmlformats.org/officeDocument/2006/relationships/tags" Target="../tags/tag141.xml"/><Relationship Id="rId11" Type="http://schemas.openxmlformats.org/officeDocument/2006/relationships/tags" Target="../tags/tag146.xml"/><Relationship Id="rId24" Type="http://schemas.openxmlformats.org/officeDocument/2006/relationships/slide" Target="slide50.xml"/><Relationship Id="rId5" Type="http://schemas.openxmlformats.org/officeDocument/2006/relationships/tags" Target="../tags/tag140.xml"/><Relationship Id="rId15" Type="http://schemas.openxmlformats.org/officeDocument/2006/relationships/image" Target="../media/image15.png"/><Relationship Id="rId23" Type="http://schemas.openxmlformats.org/officeDocument/2006/relationships/slide" Target="slide47.xml"/><Relationship Id="rId10" Type="http://schemas.openxmlformats.org/officeDocument/2006/relationships/tags" Target="../tags/tag145.xml"/><Relationship Id="rId19" Type="http://schemas.openxmlformats.org/officeDocument/2006/relationships/slide" Target="slide25.xml"/><Relationship Id="rId4" Type="http://schemas.openxmlformats.org/officeDocument/2006/relationships/tags" Target="../tags/tag139.xml"/><Relationship Id="rId9" Type="http://schemas.openxmlformats.org/officeDocument/2006/relationships/tags" Target="../tags/tag144.xml"/><Relationship Id="rId14" Type="http://schemas.openxmlformats.org/officeDocument/2006/relationships/slideLayout" Target="../slideLayouts/slideLayout8.xml"/><Relationship Id="rId22" Type="http://schemas.openxmlformats.org/officeDocument/2006/relationships/slide" Target="slide42.xml"/><Relationship Id="rId27" Type="http://schemas.openxmlformats.org/officeDocument/2006/relationships/slide" Target="slide83.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3.xml"/><Relationship Id="rId4" Type="http://schemas.openxmlformats.org/officeDocument/2006/relationships/image" Target="../media/image14.wmf"/></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8.xml"/><Relationship Id="rId1" Type="http://schemas.openxmlformats.org/officeDocument/2006/relationships/tags" Target="../tags/tag149.xml"/><Relationship Id="rId4" Type="http://schemas.openxmlformats.org/officeDocument/2006/relationships/slide" Target="slide1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8" Type="http://schemas.openxmlformats.org/officeDocument/2006/relationships/tags" Target="../tags/tag157.xml"/><Relationship Id="rId13" Type="http://schemas.openxmlformats.org/officeDocument/2006/relationships/tags" Target="../tags/tag162.xml"/><Relationship Id="rId18" Type="http://schemas.openxmlformats.org/officeDocument/2006/relationships/slide" Target="slide24.xml"/><Relationship Id="rId26" Type="http://schemas.openxmlformats.org/officeDocument/2006/relationships/slide" Target="slide65.xml"/><Relationship Id="rId3" Type="http://schemas.openxmlformats.org/officeDocument/2006/relationships/tags" Target="../tags/tag152.xml"/><Relationship Id="rId21" Type="http://schemas.openxmlformats.org/officeDocument/2006/relationships/slide" Target="slide36.xml"/><Relationship Id="rId7" Type="http://schemas.openxmlformats.org/officeDocument/2006/relationships/tags" Target="../tags/tag156.xml"/><Relationship Id="rId12" Type="http://schemas.openxmlformats.org/officeDocument/2006/relationships/tags" Target="../tags/tag161.xml"/><Relationship Id="rId17" Type="http://schemas.openxmlformats.org/officeDocument/2006/relationships/slide" Target="slide8.xml"/><Relationship Id="rId25" Type="http://schemas.openxmlformats.org/officeDocument/2006/relationships/slide" Target="slide59.xml"/><Relationship Id="rId2" Type="http://schemas.openxmlformats.org/officeDocument/2006/relationships/tags" Target="../tags/tag151.xml"/><Relationship Id="rId16" Type="http://schemas.openxmlformats.org/officeDocument/2006/relationships/slide" Target="slide4.xml"/><Relationship Id="rId20" Type="http://schemas.openxmlformats.org/officeDocument/2006/relationships/slide" Target="slide27.xml"/><Relationship Id="rId1" Type="http://schemas.openxmlformats.org/officeDocument/2006/relationships/tags" Target="../tags/tag150.xml"/><Relationship Id="rId6" Type="http://schemas.openxmlformats.org/officeDocument/2006/relationships/tags" Target="../tags/tag155.xml"/><Relationship Id="rId11" Type="http://schemas.openxmlformats.org/officeDocument/2006/relationships/tags" Target="../tags/tag160.xml"/><Relationship Id="rId24" Type="http://schemas.openxmlformats.org/officeDocument/2006/relationships/slide" Target="slide50.xml"/><Relationship Id="rId5" Type="http://schemas.openxmlformats.org/officeDocument/2006/relationships/tags" Target="../tags/tag154.xml"/><Relationship Id="rId15" Type="http://schemas.openxmlformats.org/officeDocument/2006/relationships/image" Target="../media/image15.png"/><Relationship Id="rId23" Type="http://schemas.openxmlformats.org/officeDocument/2006/relationships/slide" Target="slide47.xml"/><Relationship Id="rId10" Type="http://schemas.openxmlformats.org/officeDocument/2006/relationships/tags" Target="../tags/tag159.xml"/><Relationship Id="rId19" Type="http://schemas.openxmlformats.org/officeDocument/2006/relationships/slide" Target="slide25.xml"/><Relationship Id="rId4" Type="http://schemas.openxmlformats.org/officeDocument/2006/relationships/tags" Target="../tags/tag153.xml"/><Relationship Id="rId9" Type="http://schemas.openxmlformats.org/officeDocument/2006/relationships/tags" Target="../tags/tag158.xml"/><Relationship Id="rId14" Type="http://schemas.openxmlformats.org/officeDocument/2006/relationships/slideLayout" Target="../slideLayouts/slideLayout8.xml"/><Relationship Id="rId22" Type="http://schemas.openxmlformats.org/officeDocument/2006/relationships/slide" Target="slide42.xml"/><Relationship Id="rId27" Type="http://schemas.openxmlformats.org/officeDocument/2006/relationships/slide" Target="slide83.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63.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0.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slide" Target="slide4.xml"/><Relationship Id="rId18" Type="http://schemas.openxmlformats.org/officeDocument/2006/relationships/slide" Target="slide50.xml"/><Relationship Id="rId3" Type="http://schemas.openxmlformats.org/officeDocument/2006/relationships/tags" Target="../tags/tag6.xml"/><Relationship Id="rId21" Type="http://schemas.openxmlformats.org/officeDocument/2006/relationships/slide" Target="slide83.xml"/><Relationship Id="rId7" Type="http://schemas.openxmlformats.org/officeDocument/2006/relationships/tags" Target="../tags/tag10.xml"/><Relationship Id="rId12" Type="http://schemas.openxmlformats.org/officeDocument/2006/relationships/image" Target="../media/image15.png"/><Relationship Id="rId17" Type="http://schemas.openxmlformats.org/officeDocument/2006/relationships/slide" Target="slide47.xml"/><Relationship Id="rId2" Type="http://schemas.openxmlformats.org/officeDocument/2006/relationships/tags" Target="../tags/tag5.xml"/><Relationship Id="rId16" Type="http://schemas.openxmlformats.org/officeDocument/2006/relationships/slide" Target="slide42.xml"/><Relationship Id="rId20" Type="http://schemas.openxmlformats.org/officeDocument/2006/relationships/slide" Target="slide6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slideLayout" Target="../slideLayouts/slideLayout8.xml"/><Relationship Id="rId5" Type="http://schemas.openxmlformats.org/officeDocument/2006/relationships/tags" Target="../tags/tag8.xml"/><Relationship Id="rId15" Type="http://schemas.openxmlformats.org/officeDocument/2006/relationships/slide" Target="slide24.xml"/><Relationship Id="rId10" Type="http://schemas.openxmlformats.org/officeDocument/2006/relationships/tags" Target="../tags/tag13.xml"/><Relationship Id="rId19" Type="http://schemas.openxmlformats.org/officeDocument/2006/relationships/slide" Target="slide59.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slide" Target="slide8.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slide" Target="slide4.xml"/><Relationship Id="rId18" Type="http://schemas.openxmlformats.org/officeDocument/2006/relationships/slide" Target="slide50.xml"/><Relationship Id="rId3" Type="http://schemas.openxmlformats.org/officeDocument/2006/relationships/tags" Target="../tags/tag166.xml"/><Relationship Id="rId21" Type="http://schemas.openxmlformats.org/officeDocument/2006/relationships/slide" Target="slide83.xml"/><Relationship Id="rId7" Type="http://schemas.openxmlformats.org/officeDocument/2006/relationships/tags" Target="../tags/tag170.xml"/><Relationship Id="rId12" Type="http://schemas.openxmlformats.org/officeDocument/2006/relationships/image" Target="../media/image15.png"/><Relationship Id="rId17" Type="http://schemas.openxmlformats.org/officeDocument/2006/relationships/slide" Target="slide47.xml"/><Relationship Id="rId2" Type="http://schemas.openxmlformats.org/officeDocument/2006/relationships/tags" Target="../tags/tag165.xml"/><Relationship Id="rId16" Type="http://schemas.openxmlformats.org/officeDocument/2006/relationships/slide" Target="slide42.xml"/><Relationship Id="rId20" Type="http://schemas.openxmlformats.org/officeDocument/2006/relationships/slide" Target="slide65.xml"/><Relationship Id="rId1" Type="http://schemas.openxmlformats.org/officeDocument/2006/relationships/tags" Target="../tags/tag164.xml"/><Relationship Id="rId6" Type="http://schemas.openxmlformats.org/officeDocument/2006/relationships/tags" Target="../tags/tag169.xml"/><Relationship Id="rId11" Type="http://schemas.openxmlformats.org/officeDocument/2006/relationships/slideLayout" Target="../slideLayouts/slideLayout8.xml"/><Relationship Id="rId5" Type="http://schemas.openxmlformats.org/officeDocument/2006/relationships/tags" Target="../tags/tag168.xml"/><Relationship Id="rId15" Type="http://schemas.openxmlformats.org/officeDocument/2006/relationships/slide" Target="slide24.xml"/><Relationship Id="rId10" Type="http://schemas.openxmlformats.org/officeDocument/2006/relationships/tags" Target="../tags/tag173.xml"/><Relationship Id="rId19" Type="http://schemas.openxmlformats.org/officeDocument/2006/relationships/slide" Target="slide59.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slide" Target="slide8.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7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175.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176.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77.xml"/></Relationships>
</file>

<file path=ppt/slides/_rels/slide47.xml.rels><?xml version="1.0" encoding="UTF-8" standalone="yes"?>
<Relationships xmlns="http://schemas.openxmlformats.org/package/2006/relationships"><Relationship Id="rId8" Type="http://schemas.openxmlformats.org/officeDocument/2006/relationships/tags" Target="../tags/tag185.xml"/><Relationship Id="rId13" Type="http://schemas.openxmlformats.org/officeDocument/2006/relationships/slide" Target="slide4.xml"/><Relationship Id="rId18" Type="http://schemas.openxmlformats.org/officeDocument/2006/relationships/slide" Target="slide50.xml"/><Relationship Id="rId3" Type="http://schemas.openxmlformats.org/officeDocument/2006/relationships/tags" Target="../tags/tag180.xml"/><Relationship Id="rId21" Type="http://schemas.openxmlformats.org/officeDocument/2006/relationships/slide" Target="slide83.xml"/><Relationship Id="rId7" Type="http://schemas.openxmlformats.org/officeDocument/2006/relationships/tags" Target="../tags/tag184.xml"/><Relationship Id="rId12" Type="http://schemas.openxmlformats.org/officeDocument/2006/relationships/image" Target="../media/image15.png"/><Relationship Id="rId17" Type="http://schemas.openxmlformats.org/officeDocument/2006/relationships/slide" Target="slide47.xml"/><Relationship Id="rId2" Type="http://schemas.openxmlformats.org/officeDocument/2006/relationships/tags" Target="../tags/tag179.xml"/><Relationship Id="rId16" Type="http://schemas.openxmlformats.org/officeDocument/2006/relationships/slide" Target="slide42.xml"/><Relationship Id="rId20" Type="http://schemas.openxmlformats.org/officeDocument/2006/relationships/slide" Target="slide65.xml"/><Relationship Id="rId1" Type="http://schemas.openxmlformats.org/officeDocument/2006/relationships/tags" Target="../tags/tag178.xml"/><Relationship Id="rId6" Type="http://schemas.openxmlformats.org/officeDocument/2006/relationships/tags" Target="../tags/tag183.xml"/><Relationship Id="rId11" Type="http://schemas.openxmlformats.org/officeDocument/2006/relationships/slideLayout" Target="../slideLayouts/slideLayout8.xml"/><Relationship Id="rId5" Type="http://schemas.openxmlformats.org/officeDocument/2006/relationships/tags" Target="../tags/tag182.xml"/><Relationship Id="rId15" Type="http://schemas.openxmlformats.org/officeDocument/2006/relationships/slide" Target="slide24.xml"/><Relationship Id="rId10" Type="http://schemas.openxmlformats.org/officeDocument/2006/relationships/tags" Target="../tags/tag187.xml"/><Relationship Id="rId19" Type="http://schemas.openxmlformats.org/officeDocument/2006/relationships/slide" Target="slide59.xml"/><Relationship Id="rId4" Type="http://schemas.openxmlformats.org/officeDocument/2006/relationships/tags" Target="../tags/tag181.xml"/><Relationship Id="rId9" Type="http://schemas.openxmlformats.org/officeDocument/2006/relationships/tags" Target="../tags/tag186.xml"/><Relationship Id="rId14" Type="http://schemas.openxmlformats.org/officeDocument/2006/relationships/slide" Target="slide8.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88.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8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8" Type="http://schemas.openxmlformats.org/officeDocument/2006/relationships/tags" Target="../tags/tag197.xml"/><Relationship Id="rId13" Type="http://schemas.openxmlformats.org/officeDocument/2006/relationships/slide" Target="slide4.xml"/><Relationship Id="rId18" Type="http://schemas.openxmlformats.org/officeDocument/2006/relationships/slide" Target="slide50.xml"/><Relationship Id="rId3" Type="http://schemas.openxmlformats.org/officeDocument/2006/relationships/tags" Target="../tags/tag192.xml"/><Relationship Id="rId21" Type="http://schemas.openxmlformats.org/officeDocument/2006/relationships/slide" Target="slide83.xml"/><Relationship Id="rId7" Type="http://schemas.openxmlformats.org/officeDocument/2006/relationships/tags" Target="../tags/tag196.xml"/><Relationship Id="rId12" Type="http://schemas.openxmlformats.org/officeDocument/2006/relationships/image" Target="../media/image15.png"/><Relationship Id="rId17" Type="http://schemas.openxmlformats.org/officeDocument/2006/relationships/slide" Target="slide47.xml"/><Relationship Id="rId2" Type="http://schemas.openxmlformats.org/officeDocument/2006/relationships/tags" Target="../tags/tag191.xml"/><Relationship Id="rId16" Type="http://schemas.openxmlformats.org/officeDocument/2006/relationships/slide" Target="slide42.xml"/><Relationship Id="rId20" Type="http://schemas.openxmlformats.org/officeDocument/2006/relationships/slide" Target="slide65.xml"/><Relationship Id="rId1" Type="http://schemas.openxmlformats.org/officeDocument/2006/relationships/tags" Target="../tags/tag190.xml"/><Relationship Id="rId6" Type="http://schemas.openxmlformats.org/officeDocument/2006/relationships/tags" Target="../tags/tag195.xml"/><Relationship Id="rId11" Type="http://schemas.openxmlformats.org/officeDocument/2006/relationships/slideLayout" Target="../slideLayouts/slideLayout8.xml"/><Relationship Id="rId5" Type="http://schemas.openxmlformats.org/officeDocument/2006/relationships/tags" Target="../tags/tag194.xml"/><Relationship Id="rId15" Type="http://schemas.openxmlformats.org/officeDocument/2006/relationships/slide" Target="slide24.xml"/><Relationship Id="rId10" Type="http://schemas.openxmlformats.org/officeDocument/2006/relationships/tags" Target="../tags/tag199.xml"/><Relationship Id="rId19" Type="http://schemas.openxmlformats.org/officeDocument/2006/relationships/slide" Target="slide59.xml"/><Relationship Id="rId4" Type="http://schemas.openxmlformats.org/officeDocument/2006/relationships/tags" Target="../tags/tag193.xml"/><Relationship Id="rId9" Type="http://schemas.openxmlformats.org/officeDocument/2006/relationships/tags" Target="../tags/tag198.xml"/><Relationship Id="rId14" Type="http://schemas.openxmlformats.org/officeDocument/2006/relationships/slide" Target="slide8.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200.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201.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0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8.xml"/><Relationship Id="rId1" Type="http://schemas.openxmlformats.org/officeDocument/2006/relationships/tags" Target="../tags/tag203.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205.xml"/></Relationships>
</file>

<file path=ppt/slides/_rels/slide59.xml.rels><?xml version="1.0" encoding="UTF-8" standalone="yes"?>
<Relationships xmlns="http://schemas.openxmlformats.org/package/2006/relationships"><Relationship Id="rId8" Type="http://schemas.openxmlformats.org/officeDocument/2006/relationships/tags" Target="../tags/tag213.xml"/><Relationship Id="rId13" Type="http://schemas.openxmlformats.org/officeDocument/2006/relationships/slide" Target="slide4.xml"/><Relationship Id="rId18" Type="http://schemas.openxmlformats.org/officeDocument/2006/relationships/slide" Target="slide50.xml"/><Relationship Id="rId3" Type="http://schemas.openxmlformats.org/officeDocument/2006/relationships/tags" Target="../tags/tag208.xml"/><Relationship Id="rId21" Type="http://schemas.openxmlformats.org/officeDocument/2006/relationships/slide" Target="slide83.xml"/><Relationship Id="rId7" Type="http://schemas.openxmlformats.org/officeDocument/2006/relationships/tags" Target="../tags/tag212.xml"/><Relationship Id="rId12" Type="http://schemas.openxmlformats.org/officeDocument/2006/relationships/image" Target="../media/image15.png"/><Relationship Id="rId17" Type="http://schemas.openxmlformats.org/officeDocument/2006/relationships/slide" Target="slide47.xml"/><Relationship Id="rId2" Type="http://schemas.openxmlformats.org/officeDocument/2006/relationships/tags" Target="../tags/tag207.xml"/><Relationship Id="rId16" Type="http://schemas.openxmlformats.org/officeDocument/2006/relationships/slide" Target="slide42.xml"/><Relationship Id="rId20" Type="http://schemas.openxmlformats.org/officeDocument/2006/relationships/slide" Target="slide65.xml"/><Relationship Id="rId1" Type="http://schemas.openxmlformats.org/officeDocument/2006/relationships/tags" Target="../tags/tag206.xml"/><Relationship Id="rId6" Type="http://schemas.openxmlformats.org/officeDocument/2006/relationships/tags" Target="../tags/tag211.xml"/><Relationship Id="rId11" Type="http://schemas.openxmlformats.org/officeDocument/2006/relationships/slideLayout" Target="../slideLayouts/slideLayout8.xml"/><Relationship Id="rId5" Type="http://schemas.openxmlformats.org/officeDocument/2006/relationships/tags" Target="../tags/tag210.xml"/><Relationship Id="rId15" Type="http://schemas.openxmlformats.org/officeDocument/2006/relationships/slide" Target="slide24.xml"/><Relationship Id="rId10" Type="http://schemas.openxmlformats.org/officeDocument/2006/relationships/tags" Target="../tags/tag215.xml"/><Relationship Id="rId19" Type="http://schemas.openxmlformats.org/officeDocument/2006/relationships/slide" Target="slide59.xml"/><Relationship Id="rId4" Type="http://schemas.openxmlformats.org/officeDocument/2006/relationships/tags" Target="../tags/tag209.xml"/><Relationship Id="rId9" Type="http://schemas.openxmlformats.org/officeDocument/2006/relationships/tags" Target="../tags/tag214.xml"/><Relationship Id="rId14" Type="http://schemas.openxmlformats.org/officeDocument/2006/relationships/slide" Target="slide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14.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8.xml"/><Relationship Id="rId1" Type="http://schemas.openxmlformats.org/officeDocument/2006/relationships/tags" Target="../tags/tag216.xml"/></Relationships>
</file>

<file path=ppt/slides/_rels/slide65.xml.rels><?xml version="1.0" encoding="UTF-8" standalone="yes"?>
<Relationships xmlns="http://schemas.openxmlformats.org/package/2006/relationships"><Relationship Id="rId8" Type="http://schemas.openxmlformats.org/officeDocument/2006/relationships/tags" Target="../tags/tag224.xml"/><Relationship Id="rId13" Type="http://schemas.openxmlformats.org/officeDocument/2006/relationships/tags" Target="../tags/tag229.xml"/><Relationship Id="rId18" Type="http://schemas.openxmlformats.org/officeDocument/2006/relationships/slide" Target="slide4.xml"/><Relationship Id="rId26" Type="http://schemas.openxmlformats.org/officeDocument/2006/relationships/slide" Target="slide66.xml"/><Relationship Id="rId3" Type="http://schemas.openxmlformats.org/officeDocument/2006/relationships/tags" Target="../tags/tag219.xml"/><Relationship Id="rId21" Type="http://schemas.openxmlformats.org/officeDocument/2006/relationships/slide" Target="slide42.xml"/><Relationship Id="rId7" Type="http://schemas.openxmlformats.org/officeDocument/2006/relationships/tags" Target="../tags/tag223.xml"/><Relationship Id="rId12" Type="http://schemas.openxmlformats.org/officeDocument/2006/relationships/tags" Target="../tags/tag228.xml"/><Relationship Id="rId17" Type="http://schemas.openxmlformats.org/officeDocument/2006/relationships/image" Target="../media/image15.png"/><Relationship Id="rId25" Type="http://schemas.openxmlformats.org/officeDocument/2006/relationships/slide" Target="slide65.xml"/><Relationship Id="rId2" Type="http://schemas.openxmlformats.org/officeDocument/2006/relationships/tags" Target="../tags/tag218.xml"/><Relationship Id="rId16" Type="http://schemas.openxmlformats.org/officeDocument/2006/relationships/slideLayout" Target="../slideLayouts/slideLayout8.xml"/><Relationship Id="rId20" Type="http://schemas.openxmlformats.org/officeDocument/2006/relationships/slide" Target="slide24.xml"/><Relationship Id="rId29" Type="http://schemas.openxmlformats.org/officeDocument/2006/relationships/slide" Target="slide79.xml"/><Relationship Id="rId1" Type="http://schemas.openxmlformats.org/officeDocument/2006/relationships/tags" Target="../tags/tag217.xml"/><Relationship Id="rId6" Type="http://schemas.openxmlformats.org/officeDocument/2006/relationships/tags" Target="../tags/tag222.xml"/><Relationship Id="rId11" Type="http://schemas.openxmlformats.org/officeDocument/2006/relationships/tags" Target="../tags/tag227.xml"/><Relationship Id="rId24" Type="http://schemas.openxmlformats.org/officeDocument/2006/relationships/slide" Target="slide59.xml"/><Relationship Id="rId5" Type="http://schemas.openxmlformats.org/officeDocument/2006/relationships/tags" Target="../tags/tag221.xml"/><Relationship Id="rId15" Type="http://schemas.openxmlformats.org/officeDocument/2006/relationships/tags" Target="../tags/tag231.xml"/><Relationship Id="rId23" Type="http://schemas.openxmlformats.org/officeDocument/2006/relationships/slide" Target="slide50.xml"/><Relationship Id="rId28" Type="http://schemas.openxmlformats.org/officeDocument/2006/relationships/slide" Target="slide75.xml"/><Relationship Id="rId10" Type="http://schemas.openxmlformats.org/officeDocument/2006/relationships/tags" Target="../tags/tag226.xml"/><Relationship Id="rId19" Type="http://schemas.openxmlformats.org/officeDocument/2006/relationships/slide" Target="slide8.xml"/><Relationship Id="rId31" Type="http://schemas.openxmlformats.org/officeDocument/2006/relationships/slide" Target="slide83.xml"/><Relationship Id="rId4" Type="http://schemas.openxmlformats.org/officeDocument/2006/relationships/tags" Target="../tags/tag220.xml"/><Relationship Id="rId9" Type="http://schemas.openxmlformats.org/officeDocument/2006/relationships/tags" Target="../tags/tag225.xml"/><Relationship Id="rId14" Type="http://schemas.openxmlformats.org/officeDocument/2006/relationships/tags" Target="../tags/tag230.xml"/><Relationship Id="rId22" Type="http://schemas.openxmlformats.org/officeDocument/2006/relationships/slide" Target="slide47.xml"/><Relationship Id="rId27" Type="http://schemas.openxmlformats.org/officeDocument/2006/relationships/slide" Target="slide71.xml"/><Relationship Id="rId30" Type="http://schemas.openxmlformats.org/officeDocument/2006/relationships/slide" Target="slide81.xml"/></Relationships>
</file>

<file path=ppt/slides/_rels/slide66.xml.rels><?xml version="1.0" encoding="UTF-8" standalone="yes"?>
<Relationships xmlns="http://schemas.openxmlformats.org/package/2006/relationships"><Relationship Id="rId8" Type="http://schemas.openxmlformats.org/officeDocument/2006/relationships/tags" Target="../tags/tag239.xml"/><Relationship Id="rId13" Type="http://schemas.openxmlformats.org/officeDocument/2006/relationships/tags" Target="../tags/tag244.xml"/><Relationship Id="rId18" Type="http://schemas.openxmlformats.org/officeDocument/2006/relationships/slide" Target="slide4.xml"/><Relationship Id="rId26" Type="http://schemas.openxmlformats.org/officeDocument/2006/relationships/slide" Target="slide66.xml"/><Relationship Id="rId3" Type="http://schemas.openxmlformats.org/officeDocument/2006/relationships/tags" Target="../tags/tag234.xml"/><Relationship Id="rId21" Type="http://schemas.openxmlformats.org/officeDocument/2006/relationships/slide" Target="slide42.xml"/><Relationship Id="rId7" Type="http://schemas.openxmlformats.org/officeDocument/2006/relationships/tags" Target="../tags/tag238.xml"/><Relationship Id="rId12" Type="http://schemas.openxmlformats.org/officeDocument/2006/relationships/tags" Target="../tags/tag243.xml"/><Relationship Id="rId17" Type="http://schemas.openxmlformats.org/officeDocument/2006/relationships/image" Target="../media/image15.png"/><Relationship Id="rId25" Type="http://schemas.openxmlformats.org/officeDocument/2006/relationships/slide" Target="slide65.xml"/><Relationship Id="rId2" Type="http://schemas.openxmlformats.org/officeDocument/2006/relationships/tags" Target="../tags/tag233.xml"/><Relationship Id="rId16" Type="http://schemas.openxmlformats.org/officeDocument/2006/relationships/slideLayout" Target="../slideLayouts/slideLayout8.xml"/><Relationship Id="rId20" Type="http://schemas.openxmlformats.org/officeDocument/2006/relationships/slide" Target="slide24.xml"/><Relationship Id="rId29" Type="http://schemas.openxmlformats.org/officeDocument/2006/relationships/slide" Target="slide79.xml"/><Relationship Id="rId1" Type="http://schemas.openxmlformats.org/officeDocument/2006/relationships/tags" Target="../tags/tag232.xml"/><Relationship Id="rId6" Type="http://schemas.openxmlformats.org/officeDocument/2006/relationships/tags" Target="../tags/tag237.xml"/><Relationship Id="rId11" Type="http://schemas.openxmlformats.org/officeDocument/2006/relationships/tags" Target="../tags/tag242.xml"/><Relationship Id="rId24" Type="http://schemas.openxmlformats.org/officeDocument/2006/relationships/slide" Target="slide59.xml"/><Relationship Id="rId5" Type="http://schemas.openxmlformats.org/officeDocument/2006/relationships/tags" Target="../tags/tag236.xml"/><Relationship Id="rId15" Type="http://schemas.openxmlformats.org/officeDocument/2006/relationships/tags" Target="../tags/tag246.xml"/><Relationship Id="rId23" Type="http://schemas.openxmlformats.org/officeDocument/2006/relationships/slide" Target="slide50.xml"/><Relationship Id="rId28" Type="http://schemas.openxmlformats.org/officeDocument/2006/relationships/slide" Target="slide75.xml"/><Relationship Id="rId10" Type="http://schemas.openxmlformats.org/officeDocument/2006/relationships/tags" Target="../tags/tag241.xml"/><Relationship Id="rId19" Type="http://schemas.openxmlformats.org/officeDocument/2006/relationships/slide" Target="slide8.xml"/><Relationship Id="rId31" Type="http://schemas.openxmlformats.org/officeDocument/2006/relationships/slide" Target="slide83.xml"/><Relationship Id="rId4" Type="http://schemas.openxmlformats.org/officeDocument/2006/relationships/tags" Target="../tags/tag235.xml"/><Relationship Id="rId9" Type="http://schemas.openxmlformats.org/officeDocument/2006/relationships/tags" Target="../tags/tag240.xml"/><Relationship Id="rId14" Type="http://schemas.openxmlformats.org/officeDocument/2006/relationships/tags" Target="../tags/tag245.xml"/><Relationship Id="rId22" Type="http://schemas.openxmlformats.org/officeDocument/2006/relationships/slide" Target="slide47.xml"/><Relationship Id="rId27" Type="http://schemas.openxmlformats.org/officeDocument/2006/relationships/slide" Target="slide71.xml"/><Relationship Id="rId30" Type="http://schemas.openxmlformats.org/officeDocument/2006/relationships/slide" Target="slide81.xml"/></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wmf"/></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6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18.png"/></Relationships>
</file>

<file path=ppt/slides/_rels/slide71.xml.rels><?xml version="1.0" encoding="UTF-8" standalone="yes"?>
<Relationships xmlns="http://schemas.openxmlformats.org/package/2006/relationships"><Relationship Id="rId8" Type="http://schemas.openxmlformats.org/officeDocument/2006/relationships/tags" Target="../tags/tag254.xml"/><Relationship Id="rId13" Type="http://schemas.openxmlformats.org/officeDocument/2006/relationships/tags" Target="../tags/tag259.xml"/><Relationship Id="rId18" Type="http://schemas.openxmlformats.org/officeDocument/2006/relationships/slide" Target="slide4.xml"/><Relationship Id="rId26" Type="http://schemas.openxmlformats.org/officeDocument/2006/relationships/slide" Target="slide66.xml"/><Relationship Id="rId3" Type="http://schemas.openxmlformats.org/officeDocument/2006/relationships/tags" Target="../tags/tag249.xml"/><Relationship Id="rId21" Type="http://schemas.openxmlformats.org/officeDocument/2006/relationships/slide" Target="slide42.xml"/><Relationship Id="rId7" Type="http://schemas.openxmlformats.org/officeDocument/2006/relationships/tags" Target="../tags/tag253.xml"/><Relationship Id="rId12" Type="http://schemas.openxmlformats.org/officeDocument/2006/relationships/tags" Target="../tags/tag258.xml"/><Relationship Id="rId17" Type="http://schemas.openxmlformats.org/officeDocument/2006/relationships/image" Target="../media/image15.png"/><Relationship Id="rId25" Type="http://schemas.openxmlformats.org/officeDocument/2006/relationships/slide" Target="slide65.xml"/><Relationship Id="rId2" Type="http://schemas.openxmlformats.org/officeDocument/2006/relationships/tags" Target="../tags/tag248.xml"/><Relationship Id="rId16" Type="http://schemas.openxmlformats.org/officeDocument/2006/relationships/slideLayout" Target="../slideLayouts/slideLayout8.xml"/><Relationship Id="rId20" Type="http://schemas.openxmlformats.org/officeDocument/2006/relationships/slide" Target="slide24.xml"/><Relationship Id="rId29" Type="http://schemas.openxmlformats.org/officeDocument/2006/relationships/slide" Target="slide79.xml"/><Relationship Id="rId1" Type="http://schemas.openxmlformats.org/officeDocument/2006/relationships/tags" Target="../tags/tag247.xml"/><Relationship Id="rId6" Type="http://schemas.openxmlformats.org/officeDocument/2006/relationships/tags" Target="../tags/tag252.xml"/><Relationship Id="rId11" Type="http://schemas.openxmlformats.org/officeDocument/2006/relationships/tags" Target="../tags/tag257.xml"/><Relationship Id="rId24" Type="http://schemas.openxmlformats.org/officeDocument/2006/relationships/slide" Target="slide59.xml"/><Relationship Id="rId5" Type="http://schemas.openxmlformats.org/officeDocument/2006/relationships/tags" Target="../tags/tag251.xml"/><Relationship Id="rId15" Type="http://schemas.openxmlformats.org/officeDocument/2006/relationships/tags" Target="../tags/tag261.xml"/><Relationship Id="rId23" Type="http://schemas.openxmlformats.org/officeDocument/2006/relationships/slide" Target="slide50.xml"/><Relationship Id="rId28" Type="http://schemas.openxmlformats.org/officeDocument/2006/relationships/slide" Target="slide75.xml"/><Relationship Id="rId10" Type="http://schemas.openxmlformats.org/officeDocument/2006/relationships/tags" Target="../tags/tag256.xml"/><Relationship Id="rId19" Type="http://schemas.openxmlformats.org/officeDocument/2006/relationships/slide" Target="slide8.xml"/><Relationship Id="rId31" Type="http://schemas.openxmlformats.org/officeDocument/2006/relationships/slide" Target="slide83.xml"/><Relationship Id="rId4" Type="http://schemas.openxmlformats.org/officeDocument/2006/relationships/tags" Target="../tags/tag250.xml"/><Relationship Id="rId9" Type="http://schemas.openxmlformats.org/officeDocument/2006/relationships/tags" Target="../tags/tag255.xml"/><Relationship Id="rId14" Type="http://schemas.openxmlformats.org/officeDocument/2006/relationships/tags" Target="../tags/tag260.xml"/><Relationship Id="rId22" Type="http://schemas.openxmlformats.org/officeDocument/2006/relationships/slide" Target="slide47.xml"/><Relationship Id="rId27" Type="http://schemas.openxmlformats.org/officeDocument/2006/relationships/slide" Target="slide71.xml"/><Relationship Id="rId30" Type="http://schemas.openxmlformats.org/officeDocument/2006/relationships/slide" Target="slide8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ags" Target="../tags/tag262.xml"/><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tags" Target="../tags/tag263.xml"/><Relationship Id="rId4" Type="http://schemas.openxmlformats.org/officeDocument/2006/relationships/image" Target="../media/image4.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64.xml"/><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18" Type="http://schemas.openxmlformats.org/officeDocument/2006/relationships/slide" Target="slide4.xml"/><Relationship Id="rId26" Type="http://schemas.openxmlformats.org/officeDocument/2006/relationships/slide" Target="slide66.xml"/><Relationship Id="rId3" Type="http://schemas.openxmlformats.org/officeDocument/2006/relationships/tags" Target="../tags/tag267.xml"/><Relationship Id="rId21" Type="http://schemas.openxmlformats.org/officeDocument/2006/relationships/slide" Target="slide42.xml"/><Relationship Id="rId7" Type="http://schemas.openxmlformats.org/officeDocument/2006/relationships/tags" Target="../tags/tag271.xml"/><Relationship Id="rId12" Type="http://schemas.openxmlformats.org/officeDocument/2006/relationships/tags" Target="../tags/tag276.xml"/><Relationship Id="rId17" Type="http://schemas.openxmlformats.org/officeDocument/2006/relationships/image" Target="../media/image15.png"/><Relationship Id="rId25" Type="http://schemas.openxmlformats.org/officeDocument/2006/relationships/slide" Target="slide65.xml"/><Relationship Id="rId2" Type="http://schemas.openxmlformats.org/officeDocument/2006/relationships/tags" Target="../tags/tag266.xml"/><Relationship Id="rId16" Type="http://schemas.openxmlformats.org/officeDocument/2006/relationships/slideLayout" Target="../slideLayouts/slideLayout8.xml"/><Relationship Id="rId20" Type="http://schemas.openxmlformats.org/officeDocument/2006/relationships/slide" Target="slide24.xml"/><Relationship Id="rId29" Type="http://schemas.openxmlformats.org/officeDocument/2006/relationships/slide" Target="slide79.xml"/><Relationship Id="rId1" Type="http://schemas.openxmlformats.org/officeDocument/2006/relationships/tags" Target="../tags/tag265.xml"/><Relationship Id="rId6" Type="http://schemas.openxmlformats.org/officeDocument/2006/relationships/tags" Target="../tags/tag270.xml"/><Relationship Id="rId11" Type="http://schemas.openxmlformats.org/officeDocument/2006/relationships/tags" Target="../tags/tag275.xml"/><Relationship Id="rId24" Type="http://schemas.openxmlformats.org/officeDocument/2006/relationships/slide" Target="slide59.xml"/><Relationship Id="rId5" Type="http://schemas.openxmlformats.org/officeDocument/2006/relationships/tags" Target="../tags/tag269.xml"/><Relationship Id="rId15" Type="http://schemas.openxmlformats.org/officeDocument/2006/relationships/tags" Target="../tags/tag279.xml"/><Relationship Id="rId23" Type="http://schemas.openxmlformats.org/officeDocument/2006/relationships/slide" Target="slide50.xml"/><Relationship Id="rId28" Type="http://schemas.openxmlformats.org/officeDocument/2006/relationships/slide" Target="slide75.xml"/><Relationship Id="rId10" Type="http://schemas.openxmlformats.org/officeDocument/2006/relationships/tags" Target="../tags/tag274.xml"/><Relationship Id="rId19" Type="http://schemas.openxmlformats.org/officeDocument/2006/relationships/slide" Target="slide8.xml"/><Relationship Id="rId31" Type="http://schemas.openxmlformats.org/officeDocument/2006/relationships/slide" Target="slide83.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 Id="rId22" Type="http://schemas.openxmlformats.org/officeDocument/2006/relationships/slide" Target="slide47.xml"/><Relationship Id="rId27" Type="http://schemas.openxmlformats.org/officeDocument/2006/relationships/slide" Target="slide71.xml"/><Relationship Id="rId30" Type="http://schemas.openxmlformats.org/officeDocument/2006/relationships/slide" Target="slide81.xml"/></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tags" Target="../tags/tag280.xml"/></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281.xml"/></Relationships>
</file>

<file path=ppt/slides/_rels/slide79.xml.rels><?xml version="1.0" encoding="UTF-8" standalone="yes"?>
<Relationships xmlns="http://schemas.openxmlformats.org/package/2006/relationships"><Relationship Id="rId8" Type="http://schemas.openxmlformats.org/officeDocument/2006/relationships/tags" Target="../tags/tag289.xml"/><Relationship Id="rId13" Type="http://schemas.openxmlformats.org/officeDocument/2006/relationships/tags" Target="../tags/tag294.xml"/><Relationship Id="rId18" Type="http://schemas.openxmlformats.org/officeDocument/2006/relationships/slide" Target="slide4.xml"/><Relationship Id="rId26" Type="http://schemas.openxmlformats.org/officeDocument/2006/relationships/slide" Target="slide66.xml"/><Relationship Id="rId3" Type="http://schemas.openxmlformats.org/officeDocument/2006/relationships/tags" Target="../tags/tag284.xml"/><Relationship Id="rId21" Type="http://schemas.openxmlformats.org/officeDocument/2006/relationships/slide" Target="slide42.xml"/><Relationship Id="rId7" Type="http://schemas.openxmlformats.org/officeDocument/2006/relationships/tags" Target="../tags/tag288.xml"/><Relationship Id="rId12" Type="http://schemas.openxmlformats.org/officeDocument/2006/relationships/tags" Target="../tags/tag293.xml"/><Relationship Id="rId17" Type="http://schemas.openxmlformats.org/officeDocument/2006/relationships/image" Target="../media/image15.png"/><Relationship Id="rId25" Type="http://schemas.openxmlformats.org/officeDocument/2006/relationships/slide" Target="slide65.xml"/><Relationship Id="rId2" Type="http://schemas.openxmlformats.org/officeDocument/2006/relationships/tags" Target="../tags/tag283.xml"/><Relationship Id="rId16" Type="http://schemas.openxmlformats.org/officeDocument/2006/relationships/slideLayout" Target="../slideLayouts/slideLayout8.xml"/><Relationship Id="rId20" Type="http://schemas.openxmlformats.org/officeDocument/2006/relationships/slide" Target="slide24.xml"/><Relationship Id="rId29" Type="http://schemas.openxmlformats.org/officeDocument/2006/relationships/slide" Target="slide79.xml"/><Relationship Id="rId1" Type="http://schemas.openxmlformats.org/officeDocument/2006/relationships/tags" Target="../tags/tag282.xml"/><Relationship Id="rId6" Type="http://schemas.openxmlformats.org/officeDocument/2006/relationships/tags" Target="../tags/tag287.xml"/><Relationship Id="rId11" Type="http://schemas.openxmlformats.org/officeDocument/2006/relationships/tags" Target="../tags/tag292.xml"/><Relationship Id="rId24" Type="http://schemas.openxmlformats.org/officeDocument/2006/relationships/slide" Target="slide59.xml"/><Relationship Id="rId5" Type="http://schemas.openxmlformats.org/officeDocument/2006/relationships/tags" Target="../tags/tag286.xml"/><Relationship Id="rId15" Type="http://schemas.openxmlformats.org/officeDocument/2006/relationships/tags" Target="../tags/tag296.xml"/><Relationship Id="rId23" Type="http://schemas.openxmlformats.org/officeDocument/2006/relationships/slide" Target="slide50.xml"/><Relationship Id="rId28" Type="http://schemas.openxmlformats.org/officeDocument/2006/relationships/slide" Target="slide75.xml"/><Relationship Id="rId10" Type="http://schemas.openxmlformats.org/officeDocument/2006/relationships/tags" Target="../tags/tag291.xml"/><Relationship Id="rId19" Type="http://schemas.openxmlformats.org/officeDocument/2006/relationships/slide" Target="slide8.xml"/><Relationship Id="rId31" Type="http://schemas.openxmlformats.org/officeDocument/2006/relationships/slide" Target="slide83.xml"/><Relationship Id="rId4" Type="http://schemas.openxmlformats.org/officeDocument/2006/relationships/tags" Target="../tags/tag285.xml"/><Relationship Id="rId9" Type="http://schemas.openxmlformats.org/officeDocument/2006/relationships/tags" Target="../tags/tag290.xml"/><Relationship Id="rId14" Type="http://schemas.openxmlformats.org/officeDocument/2006/relationships/tags" Target="../tags/tag295.xml"/><Relationship Id="rId22" Type="http://schemas.openxmlformats.org/officeDocument/2006/relationships/slide" Target="slide47.xml"/><Relationship Id="rId27" Type="http://schemas.openxmlformats.org/officeDocument/2006/relationships/slide" Target="slide71.xml"/><Relationship Id="rId30" Type="http://schemas.openxmlformats.org/officeDocument/2006/relationships/slide" Target="slide81.xml"/></Relationships>
</file>

<file path=ppt/slides/_rels/slide8.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slide" Target="slide4.xml"/><Relationship Id="rId26" Type="http://schemas.openxmlformats.org/officeDocument/2006/relationships/slide" Target="slide42.xml"/><Relationship Id="rId3" Type="http://schemas.openxmlformats.org/officeDocument/2006/relationships/tags" Target="../tags/tag17.xml"/><Relationship Id="rId21" Type="http://schemas.openxmlformats.org/officeDocument/2006/relationships/slide" Target="slide14.xml"/><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image" Target="../media/image15.png"/><Relationship Id="rId25" Type="http://schemas.openxmlformats.org/officeDocument/2006/relationships/slide" Target="slide24.xml"/><Relationship Id="rId2" Type="http://schemas.openxmlformats.org/officeDocument/2006/relationships/tags" Target="../tags/tag16.xml"/><Relationship Id="rId16" Type="http://schemas.openxmlformats.org/officeDocument/2006/relationships/slideLayout" Target="../slideLayouts/slideLayout8.xml"/><Relationship Id="rId20" Type="http://schemas.openxmlformats.org/officeDocument/2006/relationships/slide" Target="slide9.xml"/><Relationship Id="rId29" Type="http://schemas.openxmlformats.org/officeDocument/2006/relationships/slide" Target="slide59.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24" Type="http://schemas.openxmlformats.org/officeDocument/2006/relationships/slide" Target="slide21.xml"/><Relationship Id="rId5" Type="http://schemas.openxmlformats.org/officeDocument/2006/relationships/tags" Target="../tags/tag19.xml"/><Relationship Id="rId15" Type="http://schemas.openxmlformats.org/officeDocument/2006/relationships/tags" Target="../tags/tag29.xml"/><Relationship Id="rId23" Type="http://schemas.openxmlformats.org/officeDocument/2006/relationships/slide" Target="slide19.xml"/><Relationship Id="rId28" Type="http://schemas.openxmlformats.org/officeDocument/2006/relationships/slide" Target="slide50.xml"/><Relationship Id="rId10" Type="http://schemas.openxmlformats.org/officeDocument/2006/relationships/tags" Target="../tags/tag24.xml"/><Relationship Id="rId19" Type="http://schemas.openxmlformats.org/officeDocument/2006/relationships/slide" Target="slide8.xml"/><Relationship Id="rId31" Type="http://schemas.openxmlformats.org/officeDocument/2006/relationships/slide" Target="slide83.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slide" Target="slide16.xml"/><Relationship Id="rId27" Type="http://schemas.openxmlformats.org/officeDocument/2006/relationships/slide" Target="slide47.xml"/><Relationship Id="rId30" Type="http://schemas.openxmlformats.org/officeDocument/2006/relationships/slide" Target="slide65.xml"/></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8" Type="http://schemas.openxmlformats.org/officeDocument/2006/relationships/tags" Target="../tags/tag304.xml"/><Relationship Id="rId13" Type="http://schemas.openxmlformats.org/officeDocument/2006/relationships/tags" Target="../tags/tag309.xml"/><Relationship Id="rId18" Type="http://schemas.openxmlformats.org/officeDocument/2006/relationships/slide" Target="slide4.xml"/><Relationship Id="rId26" Type="http://schemas.openxmlformats.org/officeDocument/2006/relationships/slide" Target="slide66.xml"/><Relationship Id="rId3" Type="http://schemas.openxmlformats.org/officeDocument/2006/relationships/tags" Target="../tags/tag299.xml"/><Relationship Id="rId21" Type="http://schemas.openxmlformats.org/officeDocument/2006/relationships/slide" Target="slide42.xml"/><Relationship Id="rId7" Type="http://schemas.openxmlformats.org/officeDocument/2006/relationships/tags" Target="../tags/tag303.xml"/><Relationship Id="rId12" Type="http://schemas.openxmlformats.org/officeDocument/2006/relationships/tags" Target="../tags/tag308.xml"/><Relationship Id="rId17" Type="http://schemas.openxmlformats.org/officeDocument/2006/relationships/image" Target="../media/image15.png"/><Relationship Id="rId25" Type="http://schemas.openxmlformats.org/officeDocument/2006/relationships/slide" Target="slide65.xml"/><Relationship Id="rId2" Type="http://schemas.openxmlformats.org/officeDocument/2006/relationships/tags" Target="../tags/tag298.xml"/><Relationship Id="rId16" Type="http://schemas.openxmlformats.org/officeDocument/2006/relationships/slideLayout" Target="../slideLayouts/slideLayout8.xml"/><Relationship Id="rId20" Type="http://schemas.openxmlformats.org/officeDocument/2006/relationships/slide" Target="slide24.xml"/><Relationship Id="rId29" Type="http://schemas.openxmlformats.org/officeDocument/2006/relationships/slide" Target="slide79.xml"/><Relationship Id="rId1" Type="http://schemas.openxmlformats.org/officeDocument/2006/relationships/tags" Target="../tags/tag297.xml"/><Relationship Id="rId6" Type="http://schemas.openxmlformats.org/officeDocument/2006/relationships/tags" Target="../tags/tag302.xml"/><Relationship Id="rId11" Type="http://schemas.openxmlformats.org/officeDocument/2006/relationships/tags" Target="../tags/tag307.xml"/><Relationship Id="rId24" Type="http://schemas.openxmlformats.org/officeDocument/2006/relationships/slide" Target="slide59.xml"/><Relationship Id="rId5" Type="http://schemas.openxmlformats.org/officeDocument/2006/relationships/tags" Target="../tags/tag301.xml"/><Relationship Id="rId15" Type="http://schemas.openxmlformats.org/officeDocument/2006/relationships/tags" Target="../tags/tag311.xml"/><Relationship Id="rId23" Type="http://schemas.openxmlformats.org/officeDocument/2006/relationships/slide" Target="slide50.xml"/><Relationship Id="rId28" Type="http://schemas.openxmlformats.org/officeDocument/2006/relationships/slide" Target="slide75.xml"/><Relationship Id="rId10" Type="http://schemas.openxmlformats.org/officeDocument/2006/relationships/tags" Target="../tags/tag306.xml"/><Relationship Id="rId19" Type="http://schemas.openxmlformats.org/officeDocument/2006/relationships/slide" Target="slide8.xml"/><Relationship Id="rId31" Type="http://schemas.openxmlformats.org/officeDocument/2006/relationships/slide" Target="slide83.xml"/><Relationship Id="rId4" Type="http://schemas.openxmlformats.org/officeDocument/2006/relationships/tags" Target="../tags/tag300.xml"/><Relationship Id="rId9" Type="http://schemas.openxmlformats.org/officeDocument/2006/relationships/tags" Target="../tags/tag305.xml"/><Relationship Id="rId14" Type="http://schemas.openxmlformats.org/officeDocument/2006/relationships/tags" Target="../tags/tag310.xml"/><Relationship Id="rId22" Type="http://schemas.openxmlformats.org/officeDocument/2006/relationships/slide" Target="slide47.xml"/><Relationship Id="rId27" Type="http://schemas.openxmlformats.org/officeDocument/2006/relationships/slide" Target="slide71.xml"/><Relationship Id="rId30" Type="http://schemas.openxmlformats.org/officeDocument/2006/relationships/slide" Target="slide81.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312.xml"/></Relationships>
</file>

<file path=ppt/slides/_rels/slide83.xml.rels><?xml version="1.0" encoding="UTF-8" standalone="yes"?>
<Relationships xmlns="http://schemas.openxmlformats.org/package/2006/relationships"><Relationship Id="rId8" Type="http://schemas.openxmlformats.org/officeDocument/2006/relationships/tags" Target="../tags/tag320.xml"/><Relationship Id="rId13" Type="http://schemas.openxmlformats.org/officeDocument/2006/relationships/slide" Target="slide4.xml"/><Relationship Id="rId18" Type="http://schemas.openxmlformats.org/officeDocument/2006/relationships/slide" Target="slide50.xml"/><Relationship Id="rId3" Type="http://schemas.openxmlformats.org/officeDocument/2006/relationships/tags" Target="../tags/tag315.xml"/><Relationship Id="rId21" Type="http://schemas.openxmlformats.org/officeDocument/2006/relationships/slide" Target="slide83.xml"/><Relationship Id="rId7" Type="http://schemas.openxmlformats.org/officeDocument/2006/relationships/tags" Target="../tags/tag319.xml"/><Relationship Id="rId12" Type="http://schemas.openxmlformats.org/officeDocument/2006/relationships/image" Target="../media/image15.png"/><Relationship Id="rId17" Type="http://schemas.openxmlformats.org/officeDocument/2006/relationships/slide" Target="slide47.xml"/><Relationship Id="rId2" Type="http://schemas.openxmlformats.org/officeDocument/2006/relationships/tags" Target="../tags/tag314.xml"/><Relationship Id="rId16" Type="http://schemas.openxmlformats.org/officeDocument/2006/relationships/slide" Target="slide42.xml"/><Relationship Id="rId20" Type="http://schemas.openxmlformats.org/officeDocument/2006/relationships/slide" Target="slide65.xml"/><Relationship Id="rId1" Type="http://schemas.openxmlformats.org/officeDocument/2006/relationships/tags" Target="../tags/tag313.xml"/><Relationship Id="rId6" Type="http://schemas.openxmlformats.org/officeDocument/2006/relationships/tags" Target="../tags/tag318.xml"/><Relationship Id="rId11" Type="http://schemas.openxmlformats.org/officeDocument/2006/relationships/slideLayout" Target="../slideLayouts/slideLayout8.xml"/><Relationship Id="rId5" Type="http://schemas.openxmlformats.org/officeDocument/2006/relationships/tags" Target="../tags/tag317.xml"/><Relationship Id="rId15" Type="http://schemas.openxmlformats.org/officeDocument/2006/relationships/slide" Target="slide24.xml"/><Relationship Id="rId10" Type="http://schemas.openxmlformats.org/officeDocument/2006/relationships/tags" Target="../tags/tag322.xml"/><Relationship Id="rId19" Type="http://schemas.openxmlformats.org/officeDocument/2006/relationships/slide" Target="slide59.xml"/><Relationship Id="rId4" Type="http://schemas.openxmlformats.org/officeDocument/2006/relationships/tags" Target="../tags/tag316.xml"/><Relationship Id="rId9" Type="http://schemas.openxmlformats.org/officeDocument/2006/relationships/tags" Target="../tags/tag321.xml"/><Relationship Id="rId14" Type="http://schemas.openxmlformats.org/officeDocument/2006/relationships/slide" Target="slide8.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323.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324.xml"/></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325.xml"/></Relationships>
</file>

<file path=ppt/slides/_rels/slide87.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slideLayout" Target="../slideLayouts/slideLayout8.xml"/><Relationship Id="rId1" Type="http://schemas.openxmlformats.org/officeDocument/2006/relationships/tags" Target="../tags/tag326.xml"/><Relationship Id="rId6" Type="http://schemas.openxmlformats.org/officeDocument/2006/relationships/image" Target="../media/image4.png"/><Relationship Id="rId5" Type="http://schemas.openxmlformats.org/officeDocument/2006/relationships/image" Target="../media/image36.png"/><Relationship Id="rId4" Type="http://schemas.openxmlformats.org/officeDocument/2006/relationships/image" Target="../media/image35.jpe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327.xml"/><Relationship Id="rId4" Type="http://schemas.openxmlformats.org/officeDocument/2006/relationships/image" Target="../media/image37.jpe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8.xml"/><Relationship Id="rId1" Type="http://schemas.openxmlformats.org/officeDocument/2006/relationships/tags" Target="../tags/tag32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18" Type="http://schemas.openxmlformats.org/officeDocument/2006/relationships/slide" Target="slide4.xml"/><Relationship Id="rId26" Type="http://schemas.openxmlformats.org/officeDocument/2006/relationships/slide" Target="slide42.xml"/><Relationship Id="rId3" Type="http://schemas.openxmlformats.org/officeDocument/2006/relationships/tags" Target="../tags/tag32.xml"/><Relationship Id="rId21" Type="http://schemas.openxmlformats.org/officeDocument/2006/relationships/slide" Target="slide14.xml"/><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image" Target="../media/image15.png"/><Relationship Id="rId25" Type="http://schemas.openxmlformats.org/officeDocument/2006/relationships/slide" Target="slide24.xml"/><Relationship Id="rId2" Type="http://schemas.openxmlformats.org/officeDocument/2006/relationships/tags" Target="../tags/tag31.xml"/><Relationship Id="rId16" Type="http://schemas.openxmlformats.org/officeDocument/2006/relationships/slideLayout" Target="../slideLayouts/slideLayout8.xml"/><Relationship Id="rId20" Type="http://schemas.openxmlformats.org/officeDocument/2006/relationships/slide" Target="slide9.xml"/><Relationship Id="rId29" Type="http://schemas.openxmlformats.org/officeDocument/2006/relationships/slide" Target="slide59.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24" Type="http://schemas.openxmlformats.org/officeDocument/2006/relationships/slide" Target="slide21.xml"/><Relationship Id="rId5" Type="http://schemas.openxmlformats.org/officeDocument/2006/relationships/tags" Target="../tags/tag34.xml"/><Relationship Id="rId15" Type="http://schemas.openxmlformats.org/officeDocument/2006/relationships/tags" Target="../tags/tag44.xml"/><Relationship Id="rId23" Type="http://schemas.openxmlformats.org/officeDocument/2006/relationships/slide" Target="slide19.xml"/><Relationship Id="rId28" Type="http://schemas.openxmlformats.org/officeDocument/2006/relationships/slide" Target="slide50.xml"/><Relationship Id="rId10" Type="http://schemas.openxmlformats.org/officeDocument/2006/relationships/tags" Target="../tags/tag39.xml"/><Relationship Id="rId19" Type="http://schemas.openxmlformats.org/officeDocument/2006/relationships/slide" Target="slide8.xml"/><Relationship Id="rId31" Type="http://schemas.openxmlformats.org/officeDocument/2006/relationships/slide" Target="slide83.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tags" Target="../tags/tag43.xml"/><Relationship Id="rId22" Type="http://schemas.openxmlformats.org/officeDocument/2006/relationships/slide" Target="slide16.xml"/><Relationship Id="rId27" Type="http://schemas.openxmlformats.org/officeDocument/2006/relationships/slide" Target="slide47.xml"/><Relationship Id="rId30" Type="http://schemas.openxmlformats.org/officeDocument/2006/relationships/slide" Target="slide65.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29.xml"/><Relationship Id="rId4" Type="http://schemas.openxmlformats.org/officeDocument/2006/relationships/image" Target="../media/image4.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30.xml"/><Relationship Id="rId4" Type="http://schemas.openxmlformats.org/officeDocument/2006/relationships/image" Target="../media/image38.wmf"/></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31.xml"/><Relationship Id="rId4" Type="http://schemas.openxmlformats.org/officeDocument/2006/relationships/image" Target="../media/image4.png"/></Relationships>
</file>

<file path=ppt/slides/_rels/slide93.xml.rels><?xml version="1.0" encoding="UTF-8" standalone="yes"?>
<Relationships xmlns="http://schemas.openxmlformats.org/package/2006/relationships"><Relationship Id="rId3" Type="http://schemas.openxmlformats.org/officeDocument/2006/relationships/tags" Target="../tags/tag334.xml"/><Relationship Id="rId7" Type="http://schemas.openxmlformats.org/officeDocument/2006/relationships/image" Target="../media/image15.png"/><Relationship Id="rId2" Type="http://schemas.openxmlformats.org/officeDocument/2006/relationships/tags" Target="../tags/tag333.xml"/><Relationship Id="rId1" Type="http://schemas.openxmlformats.org/officeDocument/2006/relationships/tags" Target="../tags/tag332.xml"/><Relationship Id="rId6" Type="http://schemas.openxmlformats.org/officeDocument/2006/relationships/slideLayout" Target="../slideLayouts/slideLayout8.xml"/><Relationship Id="rId5" Type="http://schemas.openxmlformats.org/officeDocument/2006/relationships/tags" Target="../tags/tag336.xml"/><Relationship Id="rId4" Type="http://schemas.openxmlformats.org/officeDocument/2006/relationships/tags" Target="../tags/tag3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9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762000" y="3505200"/>
            <a:ext cx="6858000" cy="2286000"/>
          </a:xfrm>
          <a:prstGeom prst="rect">
            <a:avLst/>
          </a:prstGeom>
          <a:solidFill>
            <a:srgbClr val="CCFF66"/>
          </a:solidFill>
          <a:ln w="12700" cap="flat" cmpd="sng" algn="ctr">
            <a:solidFill>
              <a:schemeClr val="tx1"/>
            </a:solidFill>
            <a:prstDash val="solid"/>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11267" name="Rectangle 10"/>
          <p:cNvSpPr>
            <a:spLocks noGrp="1" noChangeArrowheads="1"/>
          </p:cNvSpPr>
          <p:nvPr>
            <p:ph type="title"/>
          </p:nvPr>
        </p:nvSpPr>
        <p:spPr/>
        <p:txBody>
          <a:bodyPr/>
          <a:lstStyle/>
          <a:p>
            <a:r>
              <a:rPr lang="en-US" smtClean="0"/>
              <a:t>“Debug” vs. “Optimized” – Benchmarks</a:t>
            </a:r>
          </a:p>
        </p:txBody>
      </p:sp>
      <p:sp>
        <p:nvSpPr>
          <p:cNvPr id="11268" name="TextBox 3"/>
          <p:cNvSpPr txBox="1">
            <a:spLocks noChangeArrowheads="1"/>
          </p:cNvSpPr>
          <p:nvPr/>
        </p:nvSpPr>
        <p:spPr bwMode="auto">
          <a:xfrm>
            <a:off x="152400" y="914400"/>
            <a:ext cx="4419600" cy="2133600"/>
          </a:xfrm>
          <a:prstGeom prst="rect">
            <a:avLst/>
          </a:prstGeom>
          <a:solidFill>
            <a:schemeClr val="accent5">
              <a:lumMod val="20000"/>
              <a:lumOff val="80000"/>
            </a:schemeClr>
          </a:solidFill>
          <a:ln w="9525">
            <a:noFill/>
            <a:miter lim="800000"/>
            <a:headEnd/>
            <a:tailEnd/>
          </a:ln>
        </p:spPr>
        <p:txBody>
          <a:bodyPr anchor="ctr"/>
          <a:lstStyle/>
          <a:p>
            <a:pPr>
              <a:lnSpc>
                <a:spcPct val="70000"/>
              </a:lnSpc>
            </a:pPr>
            <a:r>
              <a:rPr lang="en-US" sz="1800">
                <a:solidFill>
                  <a:srgbClr val="000000"/>
                </a:solidFill>
                <a:latin typeface="Courier New" pitchFamily="49" charset="0"/>
                <a:cs typeface="Courier New" pitchFamily="49" charset="0"/>
              </a:rPr>
              <a:t>for (j = 0; j &lt; nr; j++) {</a:t>
            </a:r>
          </a:p>
          <a:p>
            <a:pPr>
              <a:lnSpc>
                <a:spcPct val="70000"/>
              </a:lnSpc>
            </a:pPr>
            <a:r>
              <a:rPr lang="en-US" sz="1800">
                <a:solidFill>
                  <a:srgbClr val="000000"/>
                </a:solidFill>
                <a:latin typeface="Courier New" pitchFamily="49" charset="0"/>
                <a:cs typeface="Courier New" pitchFamily="49" charset="0"/>
              </a:rPr>
              <a:t>    sum = 0;	</a:t>
            </a:r>
          </a:p>
          <a:p>
            <a:pPr>
              <a:lnSpc>
                <a:spcPct val="70000"/>
              </a:lnSpc>
            </a:pPr>
            <a:r>
              <a:rPr lang="en-US" sz="1800">
                <a:solidFill>
                  <a:srgbClr val="000000"/>
                </a:solidFill>
                <a:latin typeface="Courier New" pitchFamily="49" charset="0"/>
                <a:cs typeface="Courier New" pitchFamily="49" charset="0"/>
              </a:rPr>
              <a:t>    for (i = 0; i &lt; nh; i++)</a:t>
            </a:r>
          </a:p>
          <a:p>
            <a:pPr>
              <a:lnSpc>
                <a:spcPct val="70000"/>
              </a:lnSpc>
            </a:pPr>
            <a:r>
              <a:rPr lang="en-US" sz="1800">
                <a:solidFill>
                  <a:srgbClr val="000000"/>
                </a:solidFill>
                <a:latin typeface="Courier New" pitchFamily="49" charset="0"/>
                <a:cs typeface="Courier New" pitchFamily="49" charset="0"/>
              </a:rPr>
              <a:t>        sum += x[i + j] * h[i];</a:t>
            </a:r>
          </a:p>
          <a:p>
            <a:pPr>
              <a:lnSpc>
                <a:spcPct val="70000"/>
              </a:lnSpc>
            </a:pPr>
            <a:r>
              <a:rPr lang="en-US" sz="1800">
                <a:solidFill>
                  <a:srgbClr val="000000"/>
                </a:solidFill>
                <a:latin typeface="Courier New" pitchFamily="49" charset="0"/>
                <a:cs typeface="Courier New" pitchFamily="49" charset="0"/>
              </a:rPr>
              <a:t>    r[j] = sum &gt;&gt; 15;</a:t>
            </a:r>
          </a:p>
          <a:p>
            <a:pPr>
              <a:lnSpc>
                <a:spcPct val="70000"/>
              </a:lnSpc>
            </a:pPr>
            <a:r>
              <a:rPr lang="en-US" sz="1800">
                <a:solidFill>
                  <a:srgbClr val="000000"/>
                </a:solidFill>
                <a:latin typeface="Courier New" pitchFamily="49" charset="0"/>
                <a:cs typeface="Courier New" pitchFamily="49" charset="0"/>
              </a:rPr>
              <a:t>}</a:t>
            </a:r>
            <a:endParaRPr lang="en-US" sz="3200">
              <a:latin typeface="Courier New" pitchFamily="49" charset="0"/>
              <a:cs typeface="Courier New" pitchFamily="49" charset="0"/>
            </a:endParaRPr>
          </a:p>
        </p:txBody>
      </p:sp>
      <p:sp>
        <p:nvSpPr>
          <p:cNvPr id="11269" name="Text Box 46"/>
          <p:cNvSpPr txBox="1">
            <a:spLocks noChangeArrowheads="1"/>
          </p:cNvSpPr>
          <p:nvPr/>
        </p:nvSpPr>
        <p:spPr bwMode="auto">
          <a:xfrm>
            <a:off x="4724400" y="1524000"/>
            <a:ext cx="4229100" cy="885825"/>
          </a:xfrm>
          <a:prstGeom prst="rect">
            <a:avLst/>
          </a:prstGeom>
          <a:solidFill>
            <a:schemeClr val="accent4">
              <a:lumMod val="20000"/>
              <a:lumOff val="80000"/>
            </a:schemeClr>
          </a:solidFill>
          <a:ln w="3175" cap="rnd">
            <a:solidFill>
              <a:srgbClr val="C0C0C0"/>
            </a:solidFill>
            <a:prstDash val="sysDot"/>
            <a:miter lim="800000"/>
            <a:headEnd type="none" w="sm" len="sm"/>
            <a:tailEnd type="none" w="sm" len="sm"/>
          </a:ln>
        </p:spPr>
        <p:txBody>
          <a:bodyPr wrap="none" lIns="182880" tIns="146304" rIns="182880" bIns="182880" anchorCtr="1">
            <a:spAutoFit/>
          </a:bodyPr>
          <a:lstStyle/>
          <a:p>
            <a:pPr>
              <a:lnSpc>
                <a:spcPct val="100000"/>
              </a:lnSpc>
              <a:spcBef>
                <a:spcPct val="0"/>
              </a:spcBef>
              <a:tabLst>
                <a:tab pos="1028700" algn="l"/>
              </a:tabLst>
            </a:pPr>
            <a:r>
              <a:rPr lang="en-US" sz="1800">
                <a:latin typeface="Courier New" pitchFamily="49" charset="0"/>
              </a:rPr>
              <a:t>for (i = 0; i &lt; count; i++){</a:t>
            </a:r>
            <a:br>
              <a:rPr lang="en-US" sz="1800">
                <a:latin typeface="Courier New" pitchFamily="49" charset="0"/>
              </a:rPr>
            </a:br>
            <a:r>
              <a:rPr lang="en-US" sz="1800">
                <a:latin typeface="Courier New" pitchFamily="49" charset="0"/>
              </a:rPr>
              <a:t>   Y += coeff[i] * x[i]; }</a:t>
            </a:r>
          </a:p>
        </p:txBody>
      </p:sp>
      <p:sp>
        <p:nvSpPr>
          <p:cNvPr id="11270" name="TextBox 7"/>
          <p:cNvSpPr txBox="1">
            <a:spLocks noChangeArrowheads="1"/>
          </p:cNvSpPr>
          <p:nvPr/>
        </p:nvSpPr>
        <p:spPr bwMode="auto">
          <a:xfrm>
            <a:off x="1911350" y="574675"/>
            <a:ext cx="679450" cy="387350"/>
          </a:xfrm>
          <a:prstGeom prst="rect">
            <a:avLst/>
          </a:prstGeom>
          <a:noFill/>
          <a:ln w="9525">
            <a:noFill/>
            <a:miter lim="800000"/>
            <a:headEnd/>
            <a:tailEnd/>
          </a:ln>
        </p:spPr>
        <p:txBody>
          <a:bodyPr wrap="none">
            <a:spAutoFit/>
          </a:bodyPr>
          <a:lstStyle/>
          <a:p>
            <a:r>
              <a:rPr lang="en-US">
                <a:solidFill>
                  <a:schemeClr val="tx2"/>
                </a:solidFill>
              </a:rPr>
              <a:t>FIR</a:t>
            </a:r>
          </a:p>
        </p:txBody>
      </p:sp>
      <p:sp>
        <p:nvSpPr>
          <p:cNvPr id="11271" name="TextBox 8"/>
          <p:cNvSpPr txBox="1">
            <a:spLocks noChangeArrowheads="1"/>
          </p:cNvSpPr>
          <p:nvPr/>
        </p:nvSpPr>
        <p:spPr bwMode="auto">
          <a:xfrm>
            <a:off x="5867400" y="1136650"/>
            <a:ext cx="1944688" cy="387350"/>
          </a:xfrm>
          <a:prstGeom prst="rect">
            <a:avLst/>
          </a:prstGeom>
          <a:noFill/>
          <a:ln w="9525">
            <a:noFill/>
            <a:miter lim="800000"/>
            <a:headEnd/>
            <a:tailEnd/>
          </a:ln>
        </p:spPr>
        <p:txBody>
          <a:bodyPr wrap="none">
            <a:spAutoFit/>
          </a:bodyPr>
          <a:lstStyle/>
          <a:p>
            <a:r>
              <a:rPr lang="en-US">
                <a:solidFill>
                  <a:schemeClr val="tx2"/>
                </a:solidFill>
              </a:rPr>
              <a:t>Dot Product</a:t>
            </a:r>
          </a:p>
        </p:txBody>
      </p:sp>
      <p:sp>
        <p:nvSpPr>
          <p:cNvPr id="11272" name="TextBox 9"/>
          <p:cNvSpPr txBox="1">
            <a:spLocks noChangeArrowheads="1"/>
          </p:cNvSpPr>
          <p:nvPr/>
        </p:nvSpPr>
        <p:spPr bwMode="auto">
          <a:xfrm>
            <a:off x="762000" y="5839465"/>
            <a:ext cx="7895495" cy="984885"/>
          </a:xfrm>
          <a:prstGeom prst="rect">
            <a:avLst/>
          </a:prstGeom>
          <a:noFill/>
          <a:ln w="9525">
            <a:noFill/>
            <a:miter lim="800000"/>
            <a:headEnd/>
            <a:tailEnd/>
          </a:ln>
        </p:spPr>
        <p:txBody>
          <a:bodyPr wrap="none">
            <a:spAutoFit/>
          </a:bodyPr>
          <a:lstStyle/>
          <a:p>
            <a:pPr marL="342900" indent="-342900">
              <a:spcBef>
                <a:spcPts val="600"/>
              </a:spcBef>
              <a:buClr>
                <a:schemeClr val="tx2"/>
              </a:buClr>
              <a:buSzPct val="75000"/>
              <a:buFont typeface="Wingdings" pitchFamily="2" charset="2"/>
              <a:buChar char=""/>
            </a:pPr>
            <a:r>
              <a:rPr lang="en-US" sz="2000" b="0" dirty="0"/>
              <a:t>Debug – get your code LOGICALLY correct first (no optimization)</a:t>
            </a:r>
          </a:p>
          <a:p>
            <a:pPr marL="342900" indent="-342900">
              <a:spcBef>
                <a:spcPts val="600"/>
              </a:spcBef>
              <a:buClr>
                <a:schemeClr val="tx2"/>
              </a:buClr>
              <a:buSzPct val="75000"/>
              <a:buFont typeface="Wingdings" pitchFamily="2" charset="2"/>
              <a:buChar char=""/>
            </a:pPr>
            <a:r>
              <a:rPr lang="en-US" sz="2000" b="0" dirty="0"/>
              <a:t>“Opt” – increase performance using compiler options (easier)</a:t>
            </a:r>
          </a:p>
          <a:p>
            <a:pPr marL="342900" indent="-342900">
              <a:spcBef>
                <a:spcPts val="600"/>
              </a:spcBef>
              <a:buClr>
                <a:schemeClr val="tx2"/>
              </a:buClr>
              <a:buSzPct val="75000"/>
              <a:buFont typeface="Wingdings" pitchFamily="2" charset="2"/>
              <a:buChar char=""/>
            </a:pPr>
            <a:r>
              <a:rPr lang="en-US" sz="2000" b="0" dirty="0"/>
              <a:t>“CPU Min” – it depends. Could require extensive time…</a:t>
            </a:r>
          </a:p>
        </p:txBody>
      </p:sp>
      <p:sp>
        <p:nvSpPr>
          <p:cNvPr id="11273" name="TextBox 10"/>
          <p:cNvSpPr txBox="1">
            <a:spLocks noChangeArrowheads="1"/>
          </p:cNvSpPr>
          <p:nvPr/>
        </p:nvSpPr>
        <p:spPr bwMode="auto">
          <a:xfrm>
            <a:off x="228600" y="3155950"/>
            <a:ext cx="2136775" cy="388938"/>
          </a:xfrm>
          <a:prstGeom prst="rect">
            <a:avLst/>
          </a:prstGeom>
          <a:noFill/>
          <a:ln w="9525">
            <a:noFill/>
            <a:miter lim="800000"/>
            <a:headEnd/>
            <a:tailEnd/>
          </a:ln>
        </p:spPr>
        <p:txBody>
          <a:bodyPr wrap="none">
            <a:spAutoFit/>
          </a:bodyPr>
          <a:lstStyle/>
          <a:p>
            <a:r>
              <a:rPr lang="en-US">
                <a:solidFill>
                  <a:schemeClr val="tx2"/>
                </a:solidFill>
              </a:rPr>
              <a:t>Benchmarks:</a:t>
            </a:r>
          </a:p>
        </p:txBody>
      </p:sp>
      <p:sp>
        <p:nvSpPr>
          <p:cNvPr id="11274" name="TextBox 11"/>
          <p:cNvSpPr txBox="1">
            <a:spLocks noChangeArrowheads="1"/>
          </p:cNvSpPr>
          <p:nvPr/>
        </p:nvSpPr>
        <p:spPr bwMode="auto">
          <a:xfrm>
            <a:off x="838200" y="3581400"/>
            <a:ext cx="6818085" cy="2185214"/>
          </a:xfrm>
          <a:prstGeom prst="rect">
            <a:avLst/>
          </a:prstGeom>
          <a:noFill/>
          <a:ln w="9525">
            <a:noFill/>
            <a:miter lim="800000"/>
            <a:headEnd/>
            <a:tailEnd/>
          </a:ln>
        </p:spPr>
        <p:txBody>
          <a:bodyPr wrap="none">
            <a:spAutoFit/>
          </a:bodyPr>
          <a:lstStyle/>
          <a:p>
            <a:r>
              <a:rPr lang="en-US" sz="2000" dirty="0" err="1"/>
              <a:t>Algo</a:t>
            </a:r>
            <a:r>
              <a:rPr lang="en-US" sz="2000" dirty="0"/>
              <a:t>			FIR (256, 64)	DOTP (256-term)</a:t>
            </a:r>
          </a:p>
          <a:p>
            <a:pPr>
              <a:lnSpc>
                <a:spcPct val="70000"/>
              </a:lnSpc>
            </a:pPr>
            <a:r>
              <a:rPr lang="en-US" sz="2000" b="0" dirty="0"/>
              <a:t>Debug (no opt, –g)	817K		4109</a:t>
            </a:r>
          </a:p>
          <a:p>
            <a:pPr>
              <a:lnSpc>
                <a:spcPct val="70000"/>
              </a:lnSpc>
            </a:pPr>
            <a:r>
              <a:rPr lang="en-US" sz="2000" b="0" dirty="0"/>
              <a:t>“Opt” (-o3, no –g)	</a:t>
            </a:r>
            <a:r>
              <a:rPr lang="en-US" sz="2000" b="0" dirty="0" smtClean="0"/>
              <a:t>18K 	</a:t>
            </a:r>
            <a:r>
              <a:rPr lang="en-US" sz="2000" b="0" dirty="0"/>
              <a:t>	</a:t>
            </a:r>
            <a:r>
              <a:rPr lang="en-US" sz="2000" b="0" dirty="0" smtClean="0"/>
              <a:t>42</a:t>
            </a:r>
          </a:p>
          <a:p>
            <a:pPr>
              <a:lnSpc>
                <a:spcPct val="70000"/>
              </a:lnSpc>
            </a:pPr>
            <a:r>
              <a:rPr lang="en-US" sz="2000" b="0" dirty="0" err="1" smtClean="0"/>
              <a:t>Add’l</a:t>
            </a:r>
            <a:r>
              <a:rPr lang="en-US" sz="2000" b="0" dirty="0" smtClean="0"/>
              <a:t> </a:t>
            </a:r>
            <a:r>
              <a:rPr lang="en-US" sz="2000" b="0" dirty="0" err="1" smtClean="0"/>
              <a:t>pragmas</a:t>
            </a:r>
            <a:r>
              <a:rPr lang="en-US" sz="2000" b="0" dirty="0" smtClean="0"/>
              <a:t>		7K		42</a:t>
            </a:r>
          </a:p>
          <a:p>
            <a:pPr>
              <a:lnSpc>
                <a:spcPct val="70000"/>
              </a:lnSpc>
            </a:pPr>
            <a:r>
              <a:rPr lang="en-US" sz="2000" b="0" dirty="0" smtClean="0"/>
              <a:t>(</a:t>
            </a:r>
            <a:r>
              <a:rPr lang="en-US" sz="2000" b="0" dirty="0" err="1" smtClean="0"/>
              <a:t>DSPLib</a:t>
            </a:r>
            <a:r>
              <a:rPr lang="en-US" sz="2000" b="0" dirty="0" smtClean="0"/>
              <a:t>)		7K		42</a:t>
            </a:r>
            <a:endParaRPr lang="en-US" sz="2000" b="0" dirty="0"/>
          </a:p>
          <a:p>
            <a:pPr>
              <a:lnSpc>
                <a:spcPct val="70000"/>
              </a:lnSpc>
            </a:pPr>
            <a:r>
              <a:rPr lang="en-US" sz="2000" b="0" dirty="0"/>
              <a:t>CPU Min		4096		42</a:t>
            </a:r>
          </a:p>
        </p:txBody>
      </p:sp>
      <p:cxnSp>
        <p:nvCxnSpPr>
          <p:cNvPr id="11275" name="Straight Connector 14"/>
          <p:cNvCxnSpPr>
            <a:cxnSpLocks noChangeShapeType="1"/>
          </p:cNvCxnSpPr>
          <p:nvPr/>
        </p:nvCxnSpPr>
        <p:spPr bwMode="auto">
          <a:xfrm>
            <a:off x="762000" y="3921125"/>
            <a:ext cx="6858000" cy="0"/>
          </a:xfrm>
          <a:prstGeom prst="line">
            <a:avLst/>
          </a:prstGeom>
          <a:noFill/>
          <a:ln w="12700" algn="ctr">
            <a:solidFill>
              <a:schemeClr val="tx1"/>
            </a:solidFill>
            <a:round/>
            <a:headEnd type="none" w="sm" len="sm"/>
            <a:tailEnd type="none" w="sm" len="sm"/>
          </a:ln>
        </p:spPr>
      </p:cxnSp>
      <p:cxnSp>
        <p:nvCxnSpPr>
          <p:cNvPr id="11276" name="Straight Connector 16"/>
          <p:cNvCxnSpPr>
            <a:cxnSpLocks noChangeShapeType="1"/>
          </p:cNvCxnSpPr>
          <p:nvPr/>
        </p:nvCxnSpPr>
        <p:spPr bwMode="auto">
          <a:xfrm>
            <a:off x="3276600" y="3505200"/>
            <a:ext cx="0" cy="2286000"/>
          </a:xfrm>
          <a:prstGeom prst="line">
            <a:avLst/>
          </a:prstGeom>
          <a:noFill/>
          <a:ln w="12700" algn="ctr">
            <a:solidFill>
              <a:schemeClr val="tx1"/>
            </a:solidFill>
            <a:round/>
            <a:headEnd type="none" w="sm" len="sm"/>
            <a:tailEnd type="none" w="sm" len="sm"/>
          </a:ln>
        </p:spPr>
      </p:cxnSp>
      <p:cxnSp>
        <p:nvCxnSpPr>
          <p:cNvPr id="11277" name="Straight Connector 17"/>
          <p:cNvCxnSpPr>
            <a:cxnSpLocks noChangeShapeType="1"/>
          </p:cNvCxnSpPr>
          <p:nvPr/>
        </p:nvCxnSpPr>
        <p:spPr bwMode="auto">
          <a:xfrm>
            <a:off x="5334000" y="3505200"/>
            <a:ext cx="0" cy="2286000"/>
          </a:xfrm>
          <a:prstGeom prst="line">
            <a:avLst/>
          </a:prstGeom>
          <a:noFill/>
          <a:ln w="12700" algn="ctr">
            <a:solidFill>
              <a:schemeClr val="tx1"/>
            </a:solidFill>
            <a:round/>
            <a:headEnd type="none" w="sm" len="sm"/>
            <a:tailEnd type="none" w="sm" len="sm"/>
          </a:ln>
        </p:spPr>
      </p:cxn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a:off x="187325" y="3581400"/>
            <a:ext cx="8763000" cy="2971800"/>
          </a:xfrm>
          <a:prstGeom prst="roundRect">
            <a:avLst/>
          </a:prstGeom>
          <a:solidFill>
            <a:srgbClr val="CCFF66"/>
          </a:solidFill>
          <a:ln w="12700" cap="flat" cmpd="sng" algn="ctr">
            <a:solidFill>
              <a:schemeClr val="tx1"/>
            </a:solidFill>
            <a:prstDash val="solid"/>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12" name="Rounded Rectangle 11"/>
          <p:cNvSpPr/>
          <p:nvPr/>
        </p:nvSpPr>
        <p:spPr bwMode="auto">
          <a:xfrm>
            <a:off x="187325" y="638175"/>
            <a:ext cx="8763000" cy="2743200"/>
          </a:xfrm>
          <a:prstGeom prst="roundRect">
            <a:avLst/>
          </a:prstGeom>
          <a:solidFill>
            <a:schemeClr val="accent4">
              <a:lumMod val="20000"/>
              <a:lumOff val="80000"/>
            </a:schemeClr>
          </a:solidFill>
          <a:ln w="12700" cap="flat" cmpd="sng" algn="ctr">
            <a:solidFill>
              <a:schemeClr val="tx1"/>
            </a:solidFill>
            <a:prstDash val="solid"/>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8" name="Oval 7"/>
          <p:cNvSpPr/>
          <p:nvPr/>
        </p:nvSpPr>
        <p:spPr bwMode="auto">
          <a:xfrm>
            <a:off x="2509838" y="3730625"/>
            <a:ext cx="533400" cy="533400"/>
          </a:xfrm>
          <a:prstGeom prst="ellipse">
            <a:avLst/>
          </a:prstGeom>
          <a:solidFill>
            <a:schemeClr val="accent1"/>
          </a:solidFill>
          <a:ln w="12700" cap="flat" cmpd="sng" algn="ctr">
            <a:solidFill>
              <a:schemeClr val="tx1"/>
            </a:solidFill>
            <a:prstDash val="solid"/>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12293" name="Rectangle 10"/>
          <p:cNvSpPr>
            <a:spLocks noGrp="1" noChangeArrowheads="1"/>
          </p:cNvSpPr>
          <p:nvPr>
            <p:ph type="title"/>
          </p:nvPr>
        </p:nvSpPr>
        <p:spPr/>
        <p:txBody>
          <a:bodyPr>
            <a:normAutofit fontScale="90000"/>
          </a:bodyPr>
          <a:lstStyle/>
          <a:p>
            <a:r>
              <a:rPr lang="en-US" smtClean="0"/>
              <a:t>“Debug” vs. “Optimized” – Environments</a:t>
            </a:r>
          </a:p>
        </p:txBody>
      </p:sp>
      <p:sp>
        <p:nvSpPr>
          <p:cNvPr id="12294" name="TextBox 9"/>
          <p:cNvSpPr txBox="1">
            <a:spLocks noChangeArrowheads="1"/>
          </p:cNvSpPr>
          <p:nvPr/>
        </p:nvSpPr>
        <p:spPr bwMode="auto">
          <a:xfrm>
            <a:off x="347663" y="1350963"/>
            <a:ext cx="8350250" cy="1938337"/>
          </a:xfrm>
          <a:prstGeom prst="rect">
            <a:avLst/>
          </a:prstGeom>
          <a:noFill/>
          <a:ln w="9525">
            <a:noFill/>
            <a:miter lim="800000"/>
            <a:headEnd/>
            <a:tailEnd/>
          </a:ln>
        </p:spPr>
        <p:txBody>
          <a:bodyPr wrap="none">
            <a:spAutoFit/>
          </a:bodyPr>
          <a:lstStyle/>
          <a:p>
            <a:pPr marL="342900" indent="-342900">
              <a:buClr>
                <a:schemeClr val="tx2"/>
              </a:buClr>
              <a:buSzPct val="75000"/>
              <a:buFont typeface="Wingdings" pitchFamily="2" charset="2"/>
              <a:buChar char=""/>
            </a:pPr>
            <a:r>
              <a:rPr lang="en-US" b="0"/>
              <a:t>Provides the best “debug” environment with full symbolic</a:t>
            </a:r>
            <a:br>
              <a:rPr lang="en-US" b="0"/>
            </a:br>
            <a:r>
              <a:rPr lang="en-US" b="0"/>
              <a:t>support, no “code motion”, easy to single step</a:t>
            </a:r>
          </a:p>
          <a:p>
            <a:pPr marL="342900" indent="-342900">
              <a:buClr>
                <a:schemeClr val="tx2"/>
              </a:buClr>
              <a:buSzPct val="75000"/>
              <a:buFont typeface="Wingdings" pitchFamily="2" charset="2"/>
              <a:buChar char=""/>
            </a:pPr>
            <a:r>
              <a:rPr lang="en-US" b="0"/>
              <a:t>Code is NOT optimized – i.e. very poor performance</a:t>
            </a:r>
          </a:p>
          <a:p>
            <a:pPr marL="342900" indent="-342900">
              <a:buClr>
                <a:schemeClr val="tx2"/>
              </a:buClr>
              <a:buSzPct val="75000"/>
              <a:buFont typeface="Wingdings" pitchFamily="2" charset="2"/>
              <a:buChar char=""/>
            </a:pPr>
            <a:r>
              <a:rPr lang="en-US" b="0"/>
              <a:t>Create test vectors on FUNCTION boundaries (use same</a:t>
            </a:r>
            <a:br>
              <a:rPr lang="en-US" b="0"/>
            </a:br>
            <a:r>
              <a:rPr lang="en-US" b="0"/>
              <a:t>vectors as Opt Env)</a:t>
            </a:r>
            <a:endParaRPr lang="en-US" b="0" i="1" u="sng"/>
          </a:p>
        </p:txBody>
      </p:sp>
      <p:sp>
        <p:nvSpPr>
          <p:cNvPr id="12295" name="TextBox 12"/>
          <p:cNvSpPr txBox="1">
            <a:spLocks noChangeArrowheads="1"/>
          </p:cNvSpPr>
          <p:nvPr/>
        </p:nvSpPr>
        <p:spPr bwMode="auto">
          <a:xfrm>
            <a:off x="347663" y="762000"/>
            <a:ext cx="8445500" cy="436563"/>
          </a:xfrm>
          <a:prstGeom prst="rect">
            <a:avLst/>
          </a:prstGeom>
          <a:noFill/>
          <a:ln w="9525">
            <a:noFill/>
            <a:miter lim="800000"/>
            <a:headEnd/>
            <a:tailEnd/>
          </a:ln>
        </p:spPr>
        <p:txBody>
          <a:bodyPr wrap="none">
            <a:spAutoFit/>
          </a:bodyPr>
          <a:lstStyle/>
          <a:p>
            <a:r>
              <a:rPr lang="en-US" sz="2800">
                <a:solidFill>
                  <a:schemeClr val="tx2"/>
                </a:solidFill>
              </a:rPr>
              <a:t>“Debug” (–g, NO opt):  </a:t>
            </a:r>
            <a:r>
              <a:rPr lang="en-US" sz="2800" b="0" i="1">
                <a:solidFill>
                  <a:schemeClr val="tx2"/>
                </a:solidFill>
              </a:rPr>
              <a:t>Get Code Logically Correct</a:t>
            </a:r>
          </a:p>
        </p:txBody>
      </p:sp>
      <p:sp>
        <p:nvSpPr>
          <p:cNvPr id="12296" name="TextBox 9"/>
          <p:cNvSpPr txBox="1">
            <a:spLocks noChangeArrowheads="1"/>
          </p:cNvSpPr>
          <p:nvPr/>
        </p:nvSpPr>
        <p:spPr bwMode="auto">
          <a:xfrm>
            <a:off x="311150" y="4376738"/>
            <a:ext cx="8680450" cy="2124075"/>
          </a:xfrm>
          <a:prstGeom prst="rect">
            <a:avLst/>
          </a:prstGeom>
          <a:noFill/>
          <a:ln w="9525">
            <a:noFill/>
            <a:miter lim="800000"/>
            <a:headEnd/>
            <a:tailEnd/>
          </a:ln>
        </p:spPr>
        <p:txBody>
          <a:bodyPr wrap="none">
            <a:spAutoFit/>
          </a:bodyPr>
          <a:lstStyle/>
          <a:p>
            <a:pPr marL="342900" indent="-342900">
              <a:buClr>
                <a:schemeClr val="tx2"/>
              </a:buClr>
              <a:buSzPct val="75000"/>
              <a:buFont typeface="Wingdings" pitchFamily="2" charset="2"/>
              <a:buChar char=""/>
            </a:pPr>
            <a:r>
              <a:rPr lang="en-US" b="0"/>
              <a:t>Higher levels of “opt” results in code motion – functions </a:t>
            </a:r>
            <a:br>
              <a:rPr lang="en-US" b="0"/>
            </a:br>
            <a:r>
              <a:rPr lang="en-US" b="0"/>
              <a:t>become “black boxes” (hence the use of FXN vectors)</a:t>
            </a:r>
          </a:p>
          <a:p>
            <a:pPr marL="342900" indent="-342900">
              <a:buClr>
                <a:schemeClr val="tx2"/>
              </a:buClr>
              <a:buSzPct val="75000"/>
              <a:buFont typeface="Wingdings" pitchFamily="2" charset="2"/>
              <a:buChar char=""/>
            </a:pPr>
            <a:r>
              <a:rPr lang="en-US" b="0"/>
              <a:t>Optimizer can find “errors” in your code (use </a:t>
            </a:r>
            <a:r>
              <a:rPr lang="en-US" sz="2000" b="0" i="1"/>
              <a:t>volatile</a:t>
            </a:r>
            <a:r>
              <a:rPr lang="en-US" b="0"/>
              <a:t>)</a:t>
            </a:r>
          </a:p>
          <a:p>
            <a:pPr marL="342900" indent="-342900">
              <a:buClr>
                <a:schemeClr val="tx2"/>
              </a:buClr>
              <a:buSzPct val="75000"/>
              <a:buFont typeface="Wingdings" pitchFamily="2" charset="2"/>
              <a:buChar char=""/>
            </a:pPr>
            <a:r>
              <a:rPr lang="en-US" b="0"/>
              <a:t>Highly optimized code (can reach “CPU Min” w/some algos)</a:t>
            </a:r>
          </a:p>
          <a:p>
            <a:pPr marL="342900" indent="-342900">
              <a:buClr>
                <a:schemeClr val="tx2"/>
              </a:buClr>
              <a:buSzPct val="75000"/>
              <a:buFont typeface="Wingdings" pitchFamily="2" charset="2"/>
              <a:buChar char=""/>
            </a:pPr>
            <a:r>
              <a:rPr lang="en-US" b="0"/>
              <a:t>Each level of optimization increases optimizer’s “scope”…</a:t>
            </a:r>
          </a:p>
        </p:txBody>
      </p:sp>
      <p:sp>
        <p:nvSpPr>
          <p:cNvPr id="12297" name="TextBox 12"/>
          <p:cNvSpPr txBox="1">
            <a:spLocks noChangeArrowheads="1"/>
          </p:cNvSpPr>
          <p:nvPr/>
        </p:nvSpPr>
        <p:spPr bwMode="auto">
          <a:xfrm>
            <a:off x="311150" y="3787775"/>
            <a:ext cx="7315200" cy="436563"/>
          </a:xfrm>
          <a:prstGeom prst="rect">
            <a:avLst/>
          </a:prstGeom>
          <a:noFill/>
          <a:ln w="9525">
            <a:noFill/>
            <a:miter lim="800000"/>
            <a:headEnd/>
            <a:tailEnd/>
          </a:ln>
        </p:spPr>
        <p:txBody>
          <a:bodyPr wrap="none">
            <a:spAutoFit/>
          </a:bodyPr>
          <a:lstStyle/>
          <a:p>
            <a:r>
              <a:rPr lang="en-US" sz="2800">
                <a:solidFill>
                  <a:schemeClr val="tx2"/>
                </a:solidFill>
              </a:rPr>
              <a:t>“Opt” (–o3,   –g   ):  </a:t>
            </a:r>
            <a:r>
              <a:rPr lang="en-US" sz="2800" b="0" i="1">
                <a:solidFill>
                  <a:schemeClr val="tx2"/>
                </a:solidFill>
              </a:rPr>
              <a:t>Increase Performance</a:t>
            </a:r>
          </a:p>
        </p:txBody>
      </p:sp>
      <p:cxnSp>
        <p:nvCxnSpPr>
          <p:cNvPr id="12298" name="Straight Connector 9"/>
          <p:cNvCxnSpPr>
            <a:cxnSpLocks noChangeShapeType="1"/>
          </p:cNvCxnSpPr>
          <p:nvPr/>
        </p:nvCxnSpPr>
        <p:spPr bwMode="auto">
          <a:xfrm rot="5400000">
            <a:off x="2471518" y="3773068"/>
            <a:ext cx="566738" cy="472282"/>
          </a:xfrm>
          <a:prstGeom prst="line">
            <a:avLst/>
          </a:prstGeom>
          <a:noFill/>
          <a:ln w="57150" algn="ctr">
            <a:solidFill>
              <a:srgbClr val="FF0000"/>
            </a:solidFill>
            <a:round/>
            <a:headEnd type="none" w="sm" len="sm"/>
            <a:tailEnd type="none" w="sm" len="sm"/>
          </a:ln>
        </p:spPr>
      </p:cxn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ChangeArrowheads="1"/>
          </p:cNvSpPr>
          <p:nvPr/>
        </p:nvSpPr>
        <p:spPr bwMode="auto">
          <a:xfrm>
            <a:off x="76200" y="1012825"/>
            <a:ext cx="2362200" cy="40386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4339" name="Rectangle 3"/>
          <p:cNvSpPr>
            <a:spLocks noGrp="1" noChangeArrowheads="1"/>
          </p:cNvSpPr>
          <p:nvPr>
            <p:ph type="title"/>
          </p:nvPr>
        </p:nvSpPr>
        <p:spPr/>
        <p:txBody>
          <a:bodyPr/>
          <a:lstStyle/>
          <a:p>
            <a:r>
              <a:rPr lang="en-US" smtClean="0"/>
              <a:t>Levels of Optimization</a:t>
            </a:r>
          </a:p>
        </p:txBody>
      </p:sp>
      <p:sp>
        <p:nvSpPr>
          <p:cNvPr id="14340" name="Text Box 4"/>
          <p:cNvSpPr txBox="1">
            <a:spLocks noChangeArrowheads="1"/>
          </p:cNvSpPr>
          <p:nvPr/>
        </p:nvSpPr>
        <p:spPr bwMode="auto">
          <a:xfrm>
            <a:off x="152400" y="682625"/>
            <a:ext cx="1357313" cy="4337050"/>
          </a:xfrm>
          <a:prstGeom prst="rect">
            <a:avLst/>
          </a:prstGeom>
          <a:noFill/>
          <a:ln w="12700">
            <a:noFill/>
            <a:miter lim="800000"/>
            <a:headEnd type="none" w="sm" len="sm"/>
            <a:tailEnd type="none" w="sm" len="sm"/>
          </a:ln>
        </p:spPr>
        <p:txBody>
          <a:bodyPr wrap="none">
            <a:spAutoFit/>
          </a:bodyPr>
          <a:lstStyle/>
          <a:p>
            <a:pPr>
              <a:tabLst>
                <a:tab pos="461963" algn="l"/>
              </a:tabLst>
            </a:pPr>
            <a:r>
              <a:rPr lang="en-US" sz="2000"/>
              <a:t>FILE1.C</a:t>
            </a:r>
          </a:p>
          <a:p>
            <a:pPr>
              <a:tabLst>
                <a:tab pos="461963" algn="l"/>
              </a:tabLst>
            </a:pPr>
            <a:r>
              <a:rPr lang="en-US" sz="2000"/>
              <a:t>{</a:t>
            </a:r>
          </a:p>
          <a:p>
            <a:pPr>
              <a:lnSpc>
                <a:spcPct val="40000"/>
              </a:lnSpc>
              <a:tabLst>
                <a:tab pos="461963" algn="l"/>
              </a:tabLst>
            </a:pPr>
            <a:r>
              <a:rPr lang="en-US" sz="2000"/>
              <a:t>	</a:t>
            </a:r>
            <a:r>
              <a:rPr lang="en-US" sz="2000">
                <a:solidFill>
                  <a:schemeClr val="tx2"/>
                </a:solidFill>
              </a:rPr>
              <a:t>{</a:t>
            </a:r>
          </a:p>
          <a:p>
            <a:pPr>
              <a:lnSpc>
                <a:spcPct val="40000"/>
              </a:lnSpc>
              <a:tabLst>
                <a:tab pos="461963" algn="l"/>
              </a:tabLst>
            </a:pPr>
            <a:r>
              <a:rPr lang="en-US" sz="2000">
                <a:solidFill>
                  <a:schemeClr val="tx2"/>
                </a:solidFill>
              </a:rPr>
              <a:t>		</a:t>
            </a:r>
          </a:p>
          <a:p>
            <a:pPr>
              <a:lnSpc>
                <a:spcPct val="40000"/>
              </a:lnSpc>
              <a:tabLst>
                <a:tab pos="461963" algn="l"/>
              </a:tabLst>
            </a:pPr>
            <a:r>
              <a:rPr lang="en-US" sz="2000">
                <a:solidFill>
                  <a:schemeClr val="tx2"/>
                </a:solidFill>
              </a:rPr>
              <a:t>	}</a:t>
            </a:r>
          </a:p>
          <a:p>
            <a:pPr>
              <a:lnSpc>
                <a:spcPct val="40000"/>
              </a:lnSpc>
              <a:tabLst>
                <a:tab pos="461963" algn="l"/>
              </a:tabLst>
            </a:pPr>
            <a:endParaRPr lang="en-US" sz="2000">
              <a:solidFill>
                <a:schemeClr val="tx2"/>
              </a:solidFill>
            </a:endParaRPr>
          </a:p>
          <a:p>
            <a:pPr>
              <a:lnSpc>
                <a:spcPct val="40000"/>
              </a:lnSpc>
              <a:tabLst>
                <a:tab pos="461963" algn="l"/>
              </a:tabLst>
            </a:pPr>
            <a:r>
              <a:rPr lang="en-US" sz="2000">
                <a:solidFill>
                  <a:schemeClr val="tx2"/>
                </a:solidFill>
              </a:rPr>
              <a:t>	{</a:t>
            </a:r>
          </a:p>
          <a:p>
            <a:pPr>
              <a:lnSpc>
                <a:spcPct val="40000"/>
              </a:lnSpc>
              <a:tabLst>
                <a:tab pos="461963" algn="l"/>
              </a:tabLst>
            </a:pPr>
            <a:r>
              <a:rPr lang="en-US" sz="2000">
                <a:solidFill>
                  <a:schemeClr val="tx2"/>
                </a:solidFill>
              </a:rPr>
              <a:t>	     . . .</a:t>
            </a:r>
          </a:p>
          <a:p>
            <a:pPr>
              <a:lnSpc>
                <a:spcPct val="40000"/>
              </a:lnSpc>
              <a:tabLst>
                <a:tab pos="461963" algn="l"/>
              </a:tabLst>
            </a:pPr>
            <a:r>
              <a:rPr lang="en-US" sz="2000">
                <a:solidFill>
                  <a:schemeClr val="tx2"/>
                </a:solidFill>
              </a:rPr>
              <a:t>	}</a:t>
            </a:r>
            <a:endParaRPr lang="en-US" sz="2000"/>
          </a:p>
          <a:p>
            <a:pPr>
              <a:tabLst>
                <a:tab pos="461963" algn="l"/>
              </a:tabLst>
            </a:pPr>
            <a:r>
              <a:rPr lang="en-US" sz="2000"/>
              <a:t>}</a:t>
            </a:r>
          </a:p>
          <a:p>
            <a:pPr>
              <a:tabLst>
                <a:tab pos="461963" algn="l"/>
              </a:tabLst>
            </a:pPr>
            <a:endParaRPr lang="en-US" sz="2000"/>
          </a:p>
          <a:p>
            <a:pPr>
              <a:lnSpc>
                <a:spcPct val="40000"/>
              </a:lnSpc>
              <a:tabLst>
                <a:tab pos="461963" algn="l"/>
              </a:tabLst>
            </a:pPr>
            <a:r>
              <a:rPr lang="en-US" sz="2000">
                <a:solidFill>
                  <a:schemeClr val="tx2"/>
                </a:solidFill>
              </a:rPr>
              <a:t>{</a:t>
            </a:r>
          </a:p>
          <a:p>
            <a:pPr>
              <a:lnSpc>
                <a:spcPct val="40000"/>
              </a:lnSpc>
              <a:tabLst>
                <a:tab pos="461963" algn="l"/>
              </a:tabLst>
            </a:pPr>
            <a:r>
              <a:rPr lang="en-US" sz="2000">
                <a:solidFill>
                  <a:schemeClr val="tx2"/>
                </a:solidFill>
              </a:rPr>
              <a:t>	.  .  .</a:t>
            </a:r>
          </a:p>
          <a:p>
            <a:pPr>
              <a:lnSpc>
                <a:spcPct val="40000"/>
              </a:lnSpc>
              <a:tabLst>
                <a:tab pos="461963" algn="l"/>
              </a:tabLst>
            </a:pPr>
            <a:r>
              <a:rPr lang="en-US" sz="2000">
                <a:solidFill>
                  <a:schemeClr val="tx2"/>
                </a:solidFill>
              </a:rPr>
              <a:t>}</a:t>
            </a:r>
          </a:p>
        </p:txBody>
      </p:sp>
      <p:sp>
        <p:nvSpPr>
          <p:cNvPr id="14341" name="Rectangle 5"/>
          <p:cNvSpPr>
            <a:spLocks noChangeArrowheads="1"/>
          </p:cNvSpPr>
          <p:nvPr/>
        </p:nvSpPr>
        <p:spPr bwMode="auto">
          <a:xfrm>
            <a:off x="76200" y="5638800"/>
            <a:ext cx="2362200" cy="9144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endParaRPr lang="en-US" sz="2000">
              <a:latin typeface="Times New Roman" pitchFamily="18" charset="0"/>
            </a:endParaRPr>
          </a:p>
        </p:txBody>
      </p:sp>
      <p:sp>
        <p:nvSpPr>
          <p:cNvPr id="14342" name="Text Box 6"/>
          <p:cNvSpPr txBox="1">
            <a:spLocks noChangeArrowheads="1"/>
          </p:cNvSpPr>
          <p:nvPr/>
        </p:nvSpPr>
        <p:spPr bwMode="auto">
          <a:xfrm>
            <a:off x="219075" y="5299075"/>
            <a:ext cx="1130300" cy="336550"/>
          </a:xfrm>
          <a:prstGeom prst="rect">
            <a:avLst/>
          </a:prstGeom>
          <a:noFill/>
          <a:ln w="12700">
            <a:noFill/>
            <a:miter lim="800000"/>
            <a:headEnd type="none" w="sm" len="sm"/>
            <a:tailEnd type="none" w="sm" len="sm"/>
          </a:ln>
        </p:spPr>
        <p:txBody>
          <a:bodyPr wrap="none">
            <a:spAutoFit/>
          </a:bodyPr>
          <a:lstStyle/>
          <a:p>
            <a:r>
              <a:rPr lang="en-US" sz="2000"/>
              <a:t>FILE2.C</a:t>
            </a:r>
          </a:p>
        </p:txBody>
      </p:sp>
      <p:sp>
        <p:nvSpPr>
          <p:cNvPr id="14343" name="Text Box 7"/>
          <p:cNvSpPr txBox="1">
            <a:spLocks noChangeArrowheads="1"/>
          </p:cNvSpPr>
          <p:nvPr/>
        </p:nvSpPr>
        <p:spPr bwMode="auto">
          <a:xfrm>
            <a:off x="3267075" y="771525"/>
            <a:ext cx="5800725" cy="384175"/>
          </a:xfrm>
          <a:prstGeom prst="rect">
            <a:avLst/>
          </a:prstGeom>
          <a:solidFill>
            <a:schemeClr val="accent4">
              <a:lumMod val="20000"/>
              <a:lumOff val="80000"/>
            </a:schemeClr>
          </a:solidFill>
          <a:ln w="12700">
            <a:noFill/>
            <a:miter lim="800000"/>
            <a:headEnd type="none" w="sm" len="sm"/>
            <a:tailEnd type="none" w="sm" len="sm"/>
          </a:ln>
        </p:spPr>
        <p:txBody>
          <a:bodyPr>
            <a:spAutoFit/>
          </a:bodyPr>
          <a:lstStyle/>
          <a:p>
            <a:pPr>
              <a:tabLst>
                <a:tab pos="1652588" algn="l"/>
                <a:tab pos="3144838" algn="l"/>
                <a:tab pos="4395788" algn="l"/>
              </a:tabLst>
            </a:pPr>
            <a:r>
              <a:rPr lang="en-US"/>
              <a:t>-o0, -o1  	-o2      	-o3	-pm -o3</a:t>
            </a:r>
          </a:p>
        </p:txBody>
      </p:sp>
      <p:sp>
        <p:nvSpPr>
          <p:cNvPr id="399369" name="Line 9"/>
          <p:cNvSpPr>
            <a:spLocks noChangeShapeType="1"/>
          </p:cNvSpPr>
          <p:nvPr/>
        </p:nvSpPr>
        <p:spPr bwMode="auto">
          <a:xfrm flipH="1">
            <a:off x="3886200" y="1371600"/>
            <a:ext cx="0" cy="762000"/>
          </a:xfrm>
          <a:prstGeom prst="line">
            <a:avLst/>
          </a:prstGeom>
          <a:noFill/>
          <a:ln w="28575">
            <a:solidFill>
              <a:schemeClr val="tx2"/>
            </a:solidFill>
            <a:round/>
            <a:headEnd type="stealth" w="med" len="med"/>
            <a:tailEnd type="stealth"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4345" name="Text Box 10"/>
          <p:cNvSpPr txBox="1">
            <a:spLocks noChangeArrowheads="1"/>
          </p:cNvSpPr>
          <p:nvPr/>
        </p:nvSpPr>
        <p:spPr bwMode="auto">
          <a:xfrm>
            <a:off x="3013075" y="1524000"/>
            <a:ext cx="1752600" cy="525463"/>
          </a:xfrm>
          <a:prstGeom prst="rect">
            <a:avLst/>
          </a:prstGeom>
          <a:solidFill>
            <a:schemeClr val="bg1"/>
          </a:solidFill>
          <a:ln w="12700">
            <a:noFill/>
            <a:miter lim="800000"/>
            <a:headEnd type="none" w="sm" len="sm"/>
            <a:tailEnd type="none" w="sm" len="sm"/>
          </a:ln>
        </p:spPr>
        <p:txBody>
          <a:bodyPr>
            <a:spAutoFit/>
          </a:bodyPr>
          <a:lstStyle/>
          <a:p>
            <a:pPr algn="ctr">
              <a:lnSpc>
                <a:spcPct val="70000"/>
              </a:lnSpc>
            </a:pPr>
            <a:r>
              <a:rPr lang="en-US" sz="2000">
                <a:solidFill>
                  <a:schemeClr val="tx2"/>
                </a:solidFill>
              </a:rPr>
              <a:t>LOCAL</a:t>
            </a:r>
            <a:endParaRPr lang="en-US" sz="2000"/>
          </a:p>
          <a:p>
            <a:pPr algn="ctr">
              <a:lnSpc>
                <a:spcPct val="30000"/>
              </a:lnSpc>
            </a:pPr>
            <a:r>
              <a:rPr lang="en-US" sz="1800">
                <a:latin typeface="Arial Narrow" pitchFamily="34" charset="0"/>
              </a:rPr>
              <a:t>single  block</a:t>
            </a:r>
          </a:p>
        </p:txBody>
      </p:sp>
      <p:grpSp>
        <p:nvGrpSpPr>
          <p:cNvPr id="14346" name="Group 11"/>
          <p:cNvGrpSpPr>
            <a:grpSpLocks/>
          </p:cNvGrpSpPr>
          <p:nvPr/>
        </p:nvGrpSpPr>
        <p:grpSpPr bwMode="auto">
          <a:xfrm>
            <a:off x="3429000" y="1219200"/>
            <a:ext cx="914400" cy="152400"/>
            <a:chOff x="2256" y="912"/>
            <a:chExt cx="768" cy="96"/>
          </a:xfrm>
        </p:grpSpPr>
        <p:grpSp>
          <p:nvGrpSpPr>
            <p:cNvPr id="14359" name="Group 12"/>
            <p:cNvGrpSpPr>
              <a:grpSpLocks/>
            </p:cNvGrpSpPr>
            <p:nvPr/>
          </p:nvGrpSpPr>
          <p:grpSpPr bwMode="auto">
            <a:xfrm>
              <a:off x="2256" y="912"/>
              <a:ext cx="384" cy="96"/>
              <a:chOff x="2256" y="912"/>
              <a:chExt cx="384" cy="96"/>
            </a:xfrm>
          </p:grpSpPr>
          <p:sp>
            <p:nvSpPr>
              <p:cNvPr id="399373" name="Line 13"/>
              <p:cNvSpPr>
                <a:spLocks noChangeShapeType="1"/>
              </p:cNvSpPr>
              <p:nvPr/>
            </p:nvSpPr>
            <p:spPr bwMode="auto">
              <a:xfrm>
                <a:off x="2256" y="912"/>
                <a:ext cx="48" cy="48"/>
              </a:xfrm>
              <a:prstGeom prst="line">
                <a:avLst/>
              </a:prstGeom>
              <a:noFill/>
              <a:ln w="12700">
                <a:solidFill>
                  <a:schemeClr val="tx1"/>
                </a:solidFill>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399374" name="Line 14"/>
              <p:cNvSpPr>
                <a:spLocks noChangeShapeType="1"/>
              </p:cNvSpPr>
              <p:nvPr/>
            </p:nvSpPr>
            <p:spPr bwMode="auto">
              <a:xfrm>
                <a:off x="2304" y="960"/>
                <a:ext cx="288" cy="0"/>
              </a:xfrm>
              <a:prstGeom prst="line">
                <a:avLst/>
              </a:prstGeom>
              <a:noFill/>
              <a:ln w="12700">
                <a:solidFill>
                  <a:schemeClr val="tx1"/>
                </a:solidFill>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399375" name="Line 15"/>
              <p:cNvSpPr>
                <a:spLocks noChangeShapeType="1"/>
              </p:cNvSpPr>
              <p:nvPr/>
            </p:nvSpPr>
            <p:spPr bwMode="auto">
              <a:xfrm>
                <a:off x="2592" y="960"/>
                <a:ext cx="48" cy="48"/>
              </a:xfrm>
              <a:prstGeom prst="line">
                <a:avLst/>
              </a:prstGeom>
              <a:noFill/>
              <a:ln w="12700">
                <a:solidFill>
                  <a:schemeClr val="tx1"/>
                </a:solidFill>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grpSp>
        <p:grpSp>
          <p:nvGrpSpPr>
            <p:cNvPr id="14360" name="Group 16"/>
            <p:cNvGrpSpPr>
              <a:grpSpLocks/>
            </p:cNvGrpSpPr>
            <p:nvPr/>
          </p:nvGrpSpPr>
          <p:grpSpPr bwMode="auto">
            <a:xfrm flipH="1">
              <a:off x="2640" y="912"/>
              <a:ext cx="384" cy="96"/>
              <a:chOff x="2352" y="1008"/>
              <a:chExt cx="384" cy="96"/>
            </a:xfrm>
          </p:grpSpPr>
          <p:sp>
            <p:nvSpPr>
              <p:cNvPr id="399377" name="Line 17"/>
              <p:cNvSpPr>
                <a:spLocks noChangeShapeType="1"/>
              </p:cNvSpPr>
              <p:nvPr/>
            </p:nvSpPr>
            <p:spPr bwMode="auto">
              <a:xfrm>
                <a:off x="2352" y="1008"/>
                <a:ext cx="48" cy="48"/>
              </a:xfrm>
              <a:prstGeom prst="line">
                <a:avLst/>
              </a:prstGeom>
              <a:noFill/>
              <a:ln w="12700">
                <a:solidFill>
                  <a:schemeClr val="tx1"/>
                </a:solidFill>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399378" name="Line 18"/>
              <p:cNvSpPr>
                <a:spLocks noChangeShapeType="1"/>
              </p:cNvSpPr>
              <p:nvPr/>
            </p:nvSpPr>
            <p:spPr bwMode="auto">
              <a:xfrm>
                <a:off x="2400" y="1056"/>
                <a:ext cx="288" cy="0"/>
              </a:xfrm>
              <a:prstGeom prst="line">
                <a:avLst/>
              </a:prstGeom>
              <a:noFill/>
              <a:ln w="12700">
                <a:solidFill>
                  <a:schemeClr val="tx1"/>
                </a:solidFill>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399379" name="Line 19"/>
              <p:cNvSpPr>
                <a:spLocks noChangeShapeType="1"/>
              </p:cNvSpPr>
              <p:nvPr/>
            </p:nvSpPr>
            <p:spPr bwMode="auto">
              <a:xfrm>
                <a:off x="2688" y="1056"/>
                <a:ext cx="48" cy="48"/>
              </a:xfrm>
              <a:prstGeom prst="line">
                <a:avLst/>
              </a:prstGeom>
              <a:noFill/>
              <a:ln w="12700">
                <a:solidFill>
                  <a:schemeClr val="tx1"/>
                </a:solidFill>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grpSp>
      </p:grpSp>
      <p:sp>
        <p:nvSpPr>
          <p:cNvPr id="399380" name="Line 20"/>
          <p:cNvSpPr>
            <a:spLocks noChangeShapeType="1"/>
          </p:cNvSpPr>
          <p:nvPr/>
        </p:nvSpPr>
        <p:spPr bwMode="auto">
          <a:xfrm>
            <a:off x="5334000" y="1371600"/>
            <a:ext cx="0" cy="2209800"/>
          </a:xfrm>
          <a:prstGeom prst="line">
            <a:avLst/>
          </a:prstGeom>
          <a:noFill/>
          <a:ln w="28575">
            <a:solidFill>
              <a:schemeClr val="tx2"/>
            </a:solidFill>
            <a:round/>
            <a:headEnd type="stealth" w="med" len="med"/>
            <a:tailEnd type="stealth"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4348" name="Text Box 21"/>
          <p:cNvSpPr txBox="1">
            <a:spLocks noChangeArrowheads="1"/>
          </p:cNvSpPr>
          <p:nvPr/>
        </p:nvSpPr>
        <p:spPr bwMode="auto">
          <a:xfrm>
            <a:off x="4343400" y="2133600"/>
            <a:ext cx="2057400" cy="831850"/>
          </a:xfrm>
          <a:prstGeom prst="rect">
            <a:avLst/>
          </a:prstGeom>
          <a:solidFill>
            <a:schemeClr val="bg1"/>
          </a:solidFill>
          <a:ln w="12700">
            <a:noFill/>
            <a:miter lim="800000"/>
            <a:headEnd type="none" w="sm" len="sm"/>
            <a:tailEnd type="none" w="sm" len="sm"/>
          </a:ln>
        </p:spPr>
        <p:txBody>
          <a:bodyPr>
            <a:spAutoFit/>
          </a:bodyPr>
          <a:lstStyle/>
          <a:p>
            <a:pPr algn="ctr"/>
            <a:r>
              <a:rPr lang="en-US" sz="2000">
                <a:solidFill>
                  <a:schemeClr val="tx2"/>
                </a:solidFill>
              </a:rPr>
              <a:t>FUNCTION</a:t>
            </a:r>
            <a:endParaRPr lang="en-US" sz="2000"/>
          </a:p>
          <a:p>
            <a:pPr algn="ctr">
              <a:lnSpc>
                <a:spcPct val="40000"/>
              </a:lnSpc>
            </a:pPr>
            <a:r>
              <a:rPr lang="en-US" sz="1800">
                <a:latin typeface="Arial Narrow" pitchFamily="34" charset="0"/>
              </a:rPr>
              <a:t>across</a:t>
            </a:r>
          </a:p>
          <a:p>
            <a:pPr algn="ctr">
              <a:lnSpc>
                <a:spcPct val="40000"/>
              </a:lnSpc>
            </a:pPr>
            <a:r>
              <a:rPr lang="en-US" sz="1800">
                <a:latin typeface="Arial Narrow" pitchFamily="34" charset="0"/>
              </a:rPr>
              <a:t>blocks</a:t>
            </a:r>
          </a:p>
        </p:txBody>
      </p:sp>
      <p:sp>
        <p:nvSpPr>
          <p:cNvPr id="399382" name="Line 22"/>
          <p:cNvSpPr>
            <a:spLocks noChangeShapeType="1"/>
          </p:cNvSpPr>
          <p:nvPr/>
        </p:nvSpPr>
        <p:spPr bwMode="auto">
          <a:xfrm>
            <a:off x="6780213" y="1371600"/>
            <a:ext cx="1587" cy="3657600"/>
          </a:xfrm>
          <a:prstGeom prst="line">
            <a:avLst/>
          </a:prstGeom>
          <a:noFill/>
          <a:ln w="28575">
            <a:solidFill>
              <a:schemeClr val="tx2"/>
            </a:solidFill>
            <a:round/>
            <a:headEnd type="stealth" w="med" len="med"/>
            <a:tailEnd type="stealth"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4350" name="Text Box 23"/>
          <p:cNvSpPr txBox="1">
            <a:spLocks noChangeArrowheads="1"/>
          </p:cNvSpPr>
          <p:nvPr/>
        </p:nvSpPr>
        <p:spPr bwMode="auto">
          <a:xfrm>
            <a:off x="6249988" y="2801938"/>
            <a:ext cx="1027112" cy="889000"/>
          </a:xfrm>
          <a:prstGeom prst="rect">
            <a:avLst/>
          </a:prstGeom>
          <a:solidFill>
            <a:schemeClr val="bg1"/>
          </a:solidFill>
          <a:ln w="12700">
            <a:noFill/>
            <a:miter lim="800000"/>
            <a:headEnd type="none" w="sm" len="sm"/>
            <a:tailEnd type="none" w="sm" len="sm"/>
          </a:ln>
        </p:spPr>
        <p:txBody>
          <a:bodyPr wrap="none">
            <a:spAutoFit/>
          </a:bodyPr>
          <a:lstStyle/>
          <a:p>
            <a:pPr algn="ctr"/>
            <a:r>
              <a:rPr lang="en-US" sz="2000">
                <a:solidFill>
                  <a:schemeClr val="tx2"/>
                </a:solidFill>
              </a:rPr>
              <a:t>FILE</a:t>
            </a:r>
            <a:endParaRPr lang="en-US" sz="2000"/>
          </a:p>
          <a:p>
            <a:pPr algn="ctr">
              <a:lnSpc>
                <a:spcPct val="50000"/>
              </a:lnSpc>
            </a:pPr>
            <a:r>
              <a:rPr lang="en-US" sz="1800">
                <a:latin typeface="Arial Narrow" pitchFamily="34" charset="0"/>
              </a:rPr>
              <a:t>across</a:t>
            </a:r>
          </a:p>
          <a:p>
            <a:pPr algn="ctr">
              <a:lnSpc>
                <a:spcPct val="50000"/>
              </a:lnSpc>
            </a:pPr>
            <a:r>
              <a:rPr lang="en-US" sz="1800">
                <a:latin typeface="Arial Narrow" pitchFamily="34" charset="0"/>
              </a:rPr>
              <a:t>functions</a:t>
            </a:r>
          </a:p>
        </p:txBody>
      </p:sp>
      <p:sp>
        <p:nvSpPr>
          <p:cNvPr id="399384" name="Line 24"/>
          <p:cNvSpPr>
            <a:spLocks noChangeShapeType="1"/>
          </p:cNvSpPr>
          <p:nvPr/>
        </p:nvSpPr>
        <p:spPr bwMode="auto">
          <a:xfrm>
            <a:off x="8229600" y="1371600"/>
            <a:ext cx="0" cy="5105400"/>
          </a:xfrm>
          <a:prstGeom prst="line">
            <a:avLst/>
          </a:prstGeom>
          <a:noFill/>
          <a:ln w="28575">
            <a:solidFill>
              <a:schemeClr val="tx2"/>
            </a:solidFill>
            <a:round/>
            <a:headEnd type="stealth" w="med" len="med"/>
            <a:tailEnd type="stealth"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4352" name="Text Box 25"/>
          <p:cNvSpPr txBox="1">
            <a:spLocks noChangeArrowheads="1"/>
          </p:cNvSpPr>
          <p:nvPr/>
        </p:nvSpPr>
        <p:spPr bwMode="auto">
          <a:xfrm>
            <a:off x="7472363" y="3440113"/>
            <a:ext cx="1511300" cy="639762"/>
          </a:xfrm>
          <a:prstGeom prst="rect">
            <a:avLst/>
          </a:prstGeom>
          <a:solidFill>
            <a:schemeClr val="bg1"/>
          </a:solidFill>
          <a:ln w="12700">
            <a:noFill/>
            <a:miter lim="800000"/>
            <a:headEnd type="none" w="sm" len="sm"/>
            <a:tailEnd type="none" w="sm" len="sm"/>
          </a:ln>
        </p:spPr>
        <p:txBody>
          <a:bodyPr wrap="none">
            <a:spAutoFit/>
          </a:bodyPr>
          <a:lstStyle/>
          <a:p>
            <a:pPr algn="ctr"/>
            <a:r>
              <a:rPr lang="en-US" sz="2000">
                <a:solidFill>
                  <a:schemeClr val="tx2"/>
                </a:solidFill>
              </a:rPr>
              <a:t>PROGRAM</a:t>
            </a:r>
            <a:endParaRPr lang="en-US" sz="2000"/>
          </a:p>
          <a:p>
            <a:pPr algn="ctr">
              <a:lnSpc>
                <a:spcPct val="60000"/>
              </a:lnSpc>
            </a:pPr>
            <a:r>
              <a:rPr lang="en-US" sz="1800">
                <a:latin typeface="Arial Narrow" pitchFamily="34" charset="0"/>
              </a:rPr>
              <a:t>across files</a:t>
            </a:r>
          </a:p>
        </p:txBody>
      </p:sp>
      <p:sp>
        <p:nvSpPr>
          <p:cNvPr id="399387" name="Line 27"/>
          <p:cNvSpPr>
            <a:spLocks noChangeShapeType="1"/>
          </p:cNvSpPr>
          <p:nvPr/>
        </p:nvSpPr>
        <p:spPr bwMode="auto">
          <a:xfrm>
            <a:off x="990600" y="2109788"/>
            <a:ext cx="2286000" cy="0"/>
          </a:xfrm>
          <a:prstGeom prst="line">
            <a:avLst/>
          </a:prstGeom>
          <a:noFill/>
          <a:ln w="12700">
            <a:solidFill>
              <a:schemeClr val="tx1"/>
            </a:solidFill>
            <a:prstDash val="lgDash"/>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399388" name="Line 28"/>
          <p:cNvSpPr>
            <a:spLocks noChangeShapeType="1"/>
          </p:cNvSpPr>
          <p:nvPr/>
        </p:nvSpPr>
        <p:spPr bwMode="auto">
          <a:xfrm>
            <a:off x="990600" y="3581400"/>
            <a:ext cx="4495800" cy="0"/>
          </a:xfrm>
          <a:prstGeom prst="line">
            <a:avLst/>
          </a:prstGeom>
          <a:noFill/>
          <a:ln w="12700">
            <a:solidFill>
              <a:schemeClr val="tx1"/>
            </a:solidFill>
            <a:prstDash val="lgDash"/>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399389" name="Line 29"/>
          <p:cNvSpPr>
            <a:spLocks noChangeShapeType="1"/>
          </p:cNvSpPr>
          <p:nvPr/>
        </p:nvSpPr>
        <p:spPr bwMode="auto">
          <a:xfrm>
            <a:off x="990600" y="5049838"/>
            <a:ext cx="5943600" cy="0"/>
          </a:xfrm>
          <a:prstGeom prst="line">
            <a:avLst/>
          </a:prstGeom>
          <a:noFill/>
          <a:ln w="12700">
            <a:solidFill>
              <a:schemeClr val="tx1"/>
            </a:solidFill>
            <a:prstDash val="lgDash"/>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399390" name="Line 30"/>
          <p:cNvSpPr>
            <a:spLocks noChangeShapeType="1"/>
          </p:cNvSpPr>
          <p:nvPr/>
        </p:nvSpPr>
        <p:spPr bwMode="auto">
          <a:xfrm>
            <a:off x="2438400" y="6553200"/>
            <a:ext cx="5943600" cy="0"/>
          </a:xfrm>
          <a:prstGeom prst="line">
            <a:avLst/>
          </a:prstGeom>
          <a:noFill/>
          <a:ln w="12700">
            <a:solidFill>
              <a:schemeClr val="tx1"/>
            </a:solidFill>
            <a:prstDash val="lgDash"/>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14357" name="Text Box 31"/>
          <p:cNvSpPr txBox="1">
            <a:spLocks noChangeArrowheads="1"/>
          </p:cNvSpPr>
          <p:nvPr/>
        </p:nvSpPr>
        <p:spPr bwMode="auto">
          <a:xfrm>
            <a:off x="152400" y="5715000"/>
            <a:ext cx="1587500" cy="763588"/>
          </a:xfrm>
          <a:prstGeom prst="rect">
            <a:avLst/>
          </a:prstGeom>
          <a:noFill/>
          <a:ln w="12700">
            <a:noFill/>
            <a:miter lim="800000"/>
            <a:headEnd type="none" w="sm" len="sm"/>
            <a:tailEnd type="none" w="sm" len="sm"/>
          </a:ln>
        </p:spPr>
        <p:txBody>
          <a:bodyPr wrap="none">
            <a:spAutoFit/>
          </a:bodyPr>
          <a:lstStyle/>
          <a:p>
            <a:pPr>
              <a:lnSpc>
                <a:spcPct val="40000"/>
              </a:lnSpc>
            </a:pPr>
            <a:r>
              <a:rPr lang="en-US" sz="2000">
                <a:solidFill>
                  <a:schemeClr val="tx2"/>
                </a:solidFill>
              </a:rPr>
              <a:t>{</a:t>
            </a:r>
          </a:p>
          <a:p>
            <a:pPr>
              <a:lnSpc>
                <a:spcPct val="40000"/>
              </a:lnSpc>
            </a:pPr>
            <a:r>
              <a:rPr lang="en-US" sz="2000">
                <a:solidFill>
                  <a:schemeClr val="tx2"/>
                </a:solidFill>
              </a:rPr>
              <a:t>	.  .  .</a:t>
            </a:r>
          </a:p>
          <a:p>
            <a:pPr>
              <a:lnSpc>
                <a:spcPct val="40000"/>
              </a:lnSpc>
            </a:pPr>
            <a:r>
              <a:rPr lang="en-US" sz="2000">
                <a:solidFill>
                  <a:schemeClr val="tx2"/>
                </a:solidFill>
              </a:rPr>
              <a:t>}</a:t>
            </a:r>
            <a:endParaRPr lang="en-US" sz="3200"/>
          </a:p>
        </p:txBody>
      </p:sp>
      <p:sp>
        <p:nvSpPr>
          <p:cNvPr id="32" name="Line 27"/>
          <p:cNvSpPr>
            <a:spLocks noChangeShapeType="1"/>
          </p:cNvSpPr>
          <p:nvPr/>
        </p:nvSpPr>
        <p:spPr bwMode="auto">
          <a:xfrm>
            <a:off x="990600" y="1547813"/>
            <a:ext cx="2286000" cy="0"/>
          </a:xfrm>
          <a:prstGeom prst="line">
            <a:avLst/>
          </a:prstGeom>
          <a:noFill/>
          <a:ln w="12700">
            <a:solidFill>
              <a:schemeClr val="tx1"/>
            </a:solidFill>
            <a:prstDash val="lgDash"/>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35" name="Flowchart: Document 34"/>
          <p:cNvSpPr/>
          <p:nvPr/>
        </p:nvSpPr>
        <p:spPr bwMode="auto">
          <a:xfrm>
            <a:off x="2971800" y="4343400"/>
            <a:ext cx="3505200" cy="1905000"/>
          </a:xfrm>
          <a:prstGeom prst="flowChartDocument">
            <a:avLst/>
          </a:prstGeom>
          <a:solidFill>
            <a:srgbClr val="CCFF66"/>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lang="en-US" sz="2000" dirty="0" smtClean="0">
                <a:solidFill>
                  <a:schemeClr val="dk1"/>
                </a:solidFill>
                <a:latin typeface="Arial Narrow" pitchFamily="34" charset="0"/>
              </a:rPr>
              <a:t>Increasing levels of opt:</a:t>
            </a:r>
          </a:p>
          <a:p>
            <a:pPr marL="225425" marR="0" indent="-225425" algn="l" defTabSz="914400" rtl="0" eaLnBrk="0" fontAlgn="base" latinLnBrk="0" hangingPunct="0">
              <a:lnSpc>
                <a:spcPct val="80000"/>
              </a:lnSpc>
              <a:spcBef>
                <a:spcPct val="50000"/>
              </a:spcBef>
              <a:spcAft>
                <a:spcPct val="0"/>
              </a:spcAft>
              <a:buClrTx/>
              <a:buSzTx/>
              <a:buFont typeface="Arial" pitchFamily="34" charset="0"/>
              <a:buChar char="•"/>
              <a:tabLst/>
            </a:pPr>
            <a:r>
              <a:rPr kumimoji="0" lang="en-US" sz="2000" b="1" i="0" u="none" strike="noStrike" cap="none" normalizeH="0" dirty="0" smtClean="0">
                <a:ln>
                  <a:noFill/>
                </a:ln>
                <a:solidFill>
                  <a:schemeClr val="dk1"/>
                </a:solidFill>
                <a:effectLst/>
                <a:latin typeface="Arial Narrow" pitchFamily="34" charset="0"/>
                <a:sym typeface="Wingdings"/>
              </a:rPr>
              <a:t> </a:t>
            </a:r>
            <a:r>
              <a:rPr kumimoji="0" lang="en-US" sz="2000" b="1" i="0" u="none" strike="noStrike" cap="none" normalizeH="0" dirty="0" smtClean="0">
                <a:ln>
                  <a:noFill/>
                </a:ln>
                <a:solidFill>
                  <a:schemeClr val="dk1"/>
                </a:solidFill>
                <a:effectLst/>
                <a:latin typeface="Arial Narrow" pitchFamily="34" charset="0"/>
              </a:rPr>
              <a:t>scope, code motion</a:t>
            </a:r>
          </a:p>
          <a:p>
            <a:pPr marL="225425" indent="-225425">
              <a:buFont typeface="Arial" pitchFamily="34" charset="0"/>
              <a:buChar char="•"/>
            </a:pPr>
            <a:r>
              <a:rPr lang="en-US" sz="2000" dirty="0" smtClean="0">
                <a:solidFill>
                  <a:schemeClr val="dk1"/>
                </a:solidFill>
                <a:latin typeface="Arial Narrow" pitchFamily="34" charset="0"/>
                <a:sym typeface="Wingdings"/>
              </a:rPr>
              <a:t> </a:t>
            </a:r>
            <a:r>
              <a:rPr lang="en-US" sz="2000" dirty="0" smtClean="0">
                <a:solidFill>
                  <a:schemeClr val="dk1"/>
                </a:solidFill>
                <a:latin typeface="Arial Narrow" pitchFamily="34" charset="0"/>
              </a:rPr>
              <a:t>build times</a:t>
            </a:r>
          </a:p>
          <a:p>
            <a:pPr marL="225425" indent="-225425">
              <a:buFont typeface="Arial" pitchFamily="34" charset="0"/>
              <a:buChar char="•"/>
            </a:pPr>
            <a:r>
              <a:rPr lang="en-US" sz="2000" dirty="0" smtClean="0">
                <a:solidFill>
                  <a:schemeClr val="dk1"/>
                </a:solidFill>
                <a:latin typeface="Arial Narrow" pitchFamily="34" charset="0"/>
                <a:sym typeface="Wingdings"/>
              </a:rPr>
              <a:t></a:t>
            </a:r>
            <a:r>
              <a:rPr lang="en-US" sz="2000" dirty="0" smtClean="0">
                <a:solidFill>
                  <a:schemeClr val="dk1"/>
                </a:solidFill>
                <a:latin typeface="Arial Narrow" pitchFamily="34" charset="0"/>
              </a:rPr>
              <a:t> visibility</a:t>
            </a:r>
            <a:endParaRPr kumimoji="0" lang="en-US" sz="2000" b="1" i="0" u="none" strike="noStrike" cap="none" normalizeH="0" baseline="0" dirty="0" smtClean="0">
              <a:ln>
                <a:noFill/>
              </a:ln>
              <a:solidFill>
                <a:schemeClr val="dk1"/>
              </a:solidFill>
              <a:effectLst/>
              <a:latin typeface="Arial Narrow" pitchFamily="34" charset="0"/>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Program Level Optimization (-pm)</a:t>
            </a:r>
          </a:p>
        </p:txBody>
      </p:sp>
      <p:sp>
        <p:nvSpPr>
          <p:cNvPr id="15363" name="Rectangle 7"/>
          <p:cNvSpPr>
            <a:spLocks noChangeArrowheads="1"/>
          </p:cNvSpPr>
          <p:nvPr/>
        </p:nvSpPr>
        <p:spPr bwMode="auto">
          <a:xfrm>
            <a:off x="457200" y="4852041"/>
            <a:ext cx="8229600" cy="1929759"/>
          </a:xfrm>
          <a:prstGeom prst="rect">
            <a:avLst/>
          </a:prstGeom>
          <a:solidFill>
            <a:schemeClr val="accent1"/>
          </a:solidFill>
          <a:ln w="12700">
            <a:noFill/>
            <a:miter lim="800000"/>
            <a:headEnd type="none" w="sm" len="sm"/>
            <a:tailEnd type="none" w="sm" len="sm"/>
          </a:ln>
        </p:spPr>
        <p:txBody>
          <a:bodyPr lIns="92075" tIns="91440" rIns="92075" bIns="91440">
            <a:spAutoFit/>
          </a:bodyPr>
          <a:lstStyle/>
          <a:p>
            <a:pPr marL="342900" indent="-342900">
              <a:buClr>
                <a:schemeClr val="tx2"/>
              </a:buClr>
              <a:buSzPct val="75000"/>
              <a:buFont typeface="Wingdings" pitchFamily="2" charset="2"/>
              <a:buChar char=""/>
            </a:pPr>
            <a:r>
              <a:rPr lang="en-US" sz="1800" b="0" dirty="0"/>
              <a:t>-pm is </a:t>
            </a:r>
            <a:r>
              <a:rPr lang="en-US" sz="1800" b="0" i="1" u="sng" dirty="0">
                <a:solidFill>
                  <a:schemeClr val="tx2"/>
                </a:solidFill>
              </a:rPr>
              <a:t>critical</a:t>
            </a:r>
            <a:r>
              <a:rPr lang="en-US" sz="1800" b="0" dirty="0"/>
              <a:t> in compiling for maximum performance (requires use of –o3)</a:t>
            </a:r>
          </a:p>
          <a:p>
            <a:pPr marL="342900" indent="-342900">
              <a:buClr>
                <a:schemeClr val="tx2"/>
              </a:buClr>
              <a:buSzPct val="75000"/>
              <a:buFont typeface="Wingdings" pitchFamily="2" charset="2"/>
              <a:buChar char=""/>
            </a:pPr>
            <a:r>
              <a:rPr lang="en-US" sz="1800" b="0" dirty="0"/>
              <a:t>-pm creates a </a:t>
            </a:r>
            <a:r>
              <a:rPr lang="en-US" sz="1800" b="0" dirty="0" err="1"/>
              <a:t>temp.c</a:t>
            </a:r>
            <a:r>
              <a:rPr lang="en-US" sz="1800" b="0" dirty="0"/>
              <a:t> file which includes all C source files, thus giving the optimizer a program-level optimization context</a:t>
            </a:r>
          </a:p>
          <a:p>
            <a:pPr marL="342900" indent="-342900">
              <a:buClr>
                <a:schemeClr val="tx2"/>
              </a:buClr>
              <a:buSzPct val="75000"/>
              <a:buFont typeface="Wingdings" pitchFamily="2" charset="2"/>
              <a:buChar char=""/>
            </a:pPr>
            <a:r>
              <a:rPr lang="en-US" sz="1800" b="0" dirty="0"/>
              <a:t>-</a:t>
            </a:r>
            <a:r>
              <a:rPr lang="en-US" sz="1800" b="0" dirty="0" err="1"/>
              <a:t>op</a:t>
            </a:r>
            <a:r>
              <a:rPr lang="en-US" sz="1800" b="0" baseline="-25000" dirty="0" err="1"/>
              <a:t>n</a:t>
            </a:r>
            <a:r>
              <a:rPr lang="en-US" sz="1800" b="0" dirty="0"/>
              <a:t> describes a program's external references (-op2 means NO </a:t>
            </a:r>
            <a:r>
              <a:rPr lang="en-US" sz="1800" b="0" dirty="0" err="1"/>
              <a:t>ext’l</a:t>
            </a:r>
            <a:r>
              <a:rPr lang="en-US" sz="1800" b="0" dirty="0"/>
              <a:t> refs</a:t>
            </a:r>
            <a:r>
              <a:rPr lang="en-US" sz="1800" b="0" dirty="0" smtClean="0"/>
              <a:t>)</a:t>
            </a:r>
            <a:br>
              <a:rPr lang="en-US" sz="1800" b="0" dirty="0" smtClean="0"/>
            </a:br>
            <a:r>
              <a:rPr lang="en-US" sz="1800" b="0" dirty="0" smtClean="0"/>
              <a:t>(-op is what “throttles” –pm …)</a:t>
            </a:r>
          </a:p>
          <a:p>
            <a:pPr marL="342900" indent="-342900">
              <a:buClr>
                <a:schemeClr val="tx2"/>
              </a:buClr>
              <a:buSzPct val="75000"/>
              <a:buFont typeface="Wingdings" pitchFamily="2" charset="2"/>
              <a:buChar char=""/>
            </a:pPr>
            <a:r>
              <a:rPr lang="en-US" sz="1800" b="0" dirty="0" smtClean="0"/>
              <a:t>Be careful with –op2 (no </a:t>
            </a:r>
            <a:r>
              <a:rPr lang="en-US" sz="1800" b="0" dirty="0" err="1" smtClean="0"/>
              <a:t>ext’l</a:t>
            </a:r>
            <a:r>
              <a:rPr lang="en-US" sz="1800" b="0" dirty="0" smtClean="0"/>
              <a:t> refs). BIOS scheduler calls are “external” to C</a:t>
            </a:r>
            <a:endParaRPr lang="en-US" sz="1800" b="0" dirty="0"/>
          </a:p>
        </p:txBody>
      </p:sp>
      <p:sp>
        <p:nvSpPr>
          <p:cNvPr id="10" name="TextBox 9"/>
          <p:cNvSpPr txBox="1"/>
          <p:nvPr/>
        </p:nvSpPr>
        <p:spPr>
          <a:xfrm>
            <a:off x="152400" y="1224915"/>
            <a:ext cx="2629246" cy="984885"/>
          </a:xfrm>
          <a:prstGeom prst="rect">
            <a:avLst/>
          </a:prstGeom>
          <a:solidFill>
            <a:schemeClr val="accent2"/>
          </a:solidFill>
        </p:spPr>
        <p:txBody>
          <a:bodyPr wrap="none">
            <a:spAutoFit/>
          </a:bodyPr>
          <a:lstStyle/>
          <a:p>
            <a:pPr>
              <a:defRPr/>
            </a:pPr>
            <a:r>
              <a:rPr lang="en-US" sz="2000" b="0" dirty="0">
                <a:latin typeface="Arial Narrow" pitchFamily="34" charset="0"/>
              </a:rPr>
              <a:t>Right-click on your Project</a:t>
            </a:r>
            <a:br>
              <a:rPr lang="en-US" sz="2000" b="0" dirty="0">
                <a:latin typeface="Arial Narrow" pitchFamily="34" charset="0"/>
              </a:rPr>
            </a:br>
            <a:r>
              <a:rPr lang="en-US" sz="2000" b="0" dirty="0">
                <a:latin typeface="Arial Narrow" pitchFamily="34" charset="0"/>
              </a:rPr>
              <a:t>and select:</a:t>
            </a:r>
          </a:p>
          <a:p>
            <a:pPr>
              <a:defRPr/>
            </a:pPr>
            <a:r>
              <a:rPr lang="en-US" sz="2000" b="0" dirty="0">
                <a:latin typeface="Arial Narrow" pitchFamily="34" charset="0"/>
              </a:rPr>
              <a:t>Build </a:t>
            </a:r>
            <a:r>
              <a:rPr lang="en-US" sz="2000" b="0" dirty="0" smtClean="0">
                <a:latin typeface="Arial Narrow" pitchFamily="34" charset="0"/>
              </a:rPr>
              <a:t>Options…</a:t>
            </a:r>
            <a:endParaRPr lang="en-US" sz="2000" b="0" dirty="0">
              <a:latin typeface="Arial Narrow" pitchFamily="34" charset="0"/>
            </a:endParaRPr>
          </a:p>
        </p:txBody>
      </p:sp>
      <p:pic>
        <p:nvPicPr>
          <p:cNvPr id="1026" name="Picture 2"/>
          <p:cNvPicPr>
            <a:picLocks noChangeAspect="1" noChangeArrowheads="1"/>
          </p:cNvPicPr>
          <p:nvPr/>
        </p:nvPicPr>
        <p:blipFill>
          <a:blip r:embed="rId4" cstate="print"/>
          <a:srcRect/>
          <a:stretch>
            <a:fillRect/>
          </a:stretch>
        </p:blipFill>
        <p:spPr bwMode="auto">
          <a:xfrm>
            <a:off x="2895600" y="685800"/>
            <a:ext cx="6036325" cy="1905000"/>
          </a:xfrm>
          <a:prstGeom prst="rect">
            <a:avLst/>
          </a:prstGeom>
          <a:noFill/>
          <a:ln w="9525">
            <a:solidFill>
              <a:schemeClr val="tx1"/>
            </a:solidFill>
            <a:miter lim="800000"/>
            <a:headEnd/>
            <a:tailEnd/>
          </a:ln>
          <a:effectLst>
            <a:outerShdw blurRad="50800" dist="76200" dir="2700000" algn="tl" rotWithShape="0">
              <a:prstClr val="black">
                <a:alpha val="40000"/>
              </a:prstClr>
            </a:outerShdw>
          </a:effectLst>
        </p:spPr>
      </p:pic>
      <p:cxnSp>
        <p:nvCxnSpPr>
          <p:cNvPr id="15367" name="Straight Arrow Connector 14"/>
          <p:cNvCxnSpPr>
            <a:cxnSpLocks noChangeShapeType="1"/>
          </p:cNvCxnSpPr>
          <p:nvPr/>
        </p:nvCxnSpPr>
        <p:spPr bwMode="auto">
          <a:xfrm>
            <a:off x="4572000" y="990600"/>
            <a:ext cx="914400" cy="1371600"/>
          </a:xfrm>
          <a:prstGeom prst="straightConnector1">
            <a:avLst/>
          </a:prstGeom>
          <a:noFill/>
          <a:ln w="19050" algn="ctr">
            <a:solidFill>
              <a:schemeClr val="tx1"/>
            </a:solidFill>
            <a:round/>
            <a:headEnd type="none" w="sm" len="sm"/>
            <a:tailEnd type="arrow" w="med" len="med"/>
          </a:ln>
        </p:spPr>
      </p:cxnSp>
      <p:pic>
        <p:nvPicPr>
          <p:cNvPr id="1027" name="Picture 3"/>
          <p:cNvPicPr>
            <a:picLocks noChangeAspect="1" noChangeArrowheads="1"/>
          </p:cNvPicPr>
          <p:nvPr/>
        </p:nvPicPr>
        <p:blipFill>
          <a:blip r:embed="rId5" cstate="print"/>
          <a:srcRect/>
          <a:stretch>
            <a:fillRect/>
          </a:stretch>
        </p:blipFill>
        <p:spPr bwMode="auto">
          <a:xfrm>
            <a:off x="868680" y="3276600"/>
            <a:ext cx="7818120" cy="1371600"/>
          </a:xfrm>
          <a:prstGeom prst="rect">
            <a:avLst/>
          </a:prstGeom>
          <a:noFill/>
          <a:ln w="12700">
            <a:solidFill>
              <a:schemeClr val="tx1"/>
            </a:solidFill>
            <a:miter lim="800000"/>
            <a:headEnd/>
            <a:tailEnd/>
          </a:ln>
          <a:effectLst>
            <a:outerShdw blurRad="50800" dist="76200" dir="2700000" algn="tl" rotWithShape="0">
              <a:prstClr val="black">
                <a:alpha val="40000"/>
              </a:prstClr>
            </a:outerShdw>
          </a:effectLst>
        </p:spPr>
      </p:pic>
      <p:sp>
        <p:nvSpPr>
          <p:cNvPr id="18" name="Rectangle 17"/>
          <p:cNvSpPr/>
          <p:nvPr/>
        </p:nvSpPr>
        <p:spPr bwMode="auto">
          <a:xfrm>
            <a:off x="892430" y="4143500"/>
            <a:ext cx="1371600" cy="304800"/>
          </a:xfrm>
          <a:prstGeom prst="rect">
            <a:avLst/>
          </a:prstGeom>
          <a:noFill/>
          <a:ln w="38100" cap="flat" cmpd="sng" algn="ctr">
            <a:solidFill>
              <a:srgbClr val="FF0000"/>
            </a:solidFill>
            <a:prstDash val="solid"/>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cxnSp>
        <p:nvCxnSpPr>
          <p:cNvPr id="15369" name="Straight Arrow Connector 19"/>
          <p:cNvCxnSpPr>
            <a:cxnSpLocks noChangeShapeType="1"/>
          </p:cNvCxnSpPr>
          <p:nvPr/>
        </p:nvCxnSpPr>
        <p:spPr bwMode="auto">
          <a:xfrm flipV="1">
            <a:off x="2164080" y="3505200"/>
            <a:ext cx="1371600" cy="838200"/>
          </a:xfrm>
          <a:prstGeom prst="straightConnector1">
            <a:avLst/>
          </a:prstGeom>
          <a:noFill/>
          <a:ln w="19050" algn="ctr">
            <a:solidFill>
              <a:schemeClr val="tx1"/>
            </a:solidFill>
            <a:round/>
            <a:headEnd type="none" w="sm" len="sm"/>
            <a:tailEnd type="arrow" w="med" len="med"/>
          </a:ln>
        </p:spPr>
      </p:cxnSp>
      <p:sp>
        <p:nvSpPr>
          <p:cNvPr id="14" name="TextBox 13"/>
          <p:cNvSpPr txBox="1"/>
          <p:nvPr/>
        </p:nvSpPr>
        <p:spPr>
          <a:xfrm>
            <a:off x="128650" y="790700"/>
            <a:ext cx="1757212" cy="387798"/>
          </a:xfrm>
          <a:prstGeom prst="rect">
            <a:avLst/>
          </a:prstGeom>
          <a:noFill/>
        </p:spPr>
        <p:txBody>
          <a:bodyPr wrap="none" rtlCol="0" anchor="ctr" anchorCtr="0">
            <a:spAutoFit/>
          </a:bodyPr>
          <a:lstStyle/>
          <a:p>
            <a:r>
              <a:rPr lang="en-US" dirty="0" smtClean="0">
                <a:solidFill>
                  <a:schemeClr val="tx2"/>
                </a:solidFill>
                <a:effectLst/>
              </a:rPr>
              <a:t>Using –pm</a:t>
            </a:r>
          </a:p>
        </p:txBody>
      </p:sp>
      <p:sp>
        <p:nvSpPr>
          <p:cNvPr id="15" name="TextBox 14"/>
          <p:cNvSpPr txBox="1"/>
          <p:nvPr/>
        </p:nvSpPr>
        <p:spPr>
          <a:xfrm>
            <a:off x="50475" y="2871850"/>
            <a:ext cx="3849131" cy="387798"/>
          </a:xfrm>
          <a:prstGeom prst="rect">
            <a:avLst/>
          </a:prstGeom>
          <a:noFill/>
        </p:spPr>
        <p:txBody>
          <a:bodyPr wrap="none" rtlCol="0" anchor="ctr" anchorCtr="0">
            <a:spAutoFit/>
          </a:bodyPr>
          <a:lstStyle/>
          <a:p>
            <a:r>
              <a:rPr lang="en-US" dirty="0" smtClean="0">
                <a:solidFill>
                  <a:schemeClr val="tx2"/>
                </a:solidFill>
                <a:effectLst/>
              </a:rPr>
              <a:t>Throttling –pm with –</a:t>
            </a:r>
            <a:r>
              <a:rPr lang="en-US" dirty="0" err="1" smtClean="0">
                <a:solidFill>
                  <a:schemeClr val="tx2"/>
                </a:solidFill>
                <a:effectLst/>
              </a:rPr>
              <a:t>op</a:t>
            </a:r>
            <a:r>
              <a:rPr lang="en-US" baseline="-25000" dirty="0" err="1" smtClean="0">
                <a:solidFill>
                  <a:schemeClr val="tx2"/>
                </a:solidFill>
                <a:effectLst/>
              </a:rPr>
              <a:t>n</a:t>
            </a:r>
            <a:r>
              <a:rPr lang="en-US" baseline="-25000" dirty="0" smtClean="0">
                <a:solidFill>
                  <a:schemeClr val="tx2"/>
                </a:solidFill>
                <a:effectLst/>
              </a:rPr>
              <a:t> </a:t>
            </a: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6019800"/>
          </a:xfrm>
          <a:prstGeom prst="rect">
            <a:avLst/>
          </a:prstGeom>
          <a:solidFill>
            <a:srgbClr val="92D050"/>
          </a:solidFill>
          <a:ln w="19050">
            <a:solidFill>
              <a:schemeClr val="tx1"/>
            </a:solidFill>
            <a:miter lim="800000"/>
            <a:headEnd type="none" w="sm" len="sm"/>
            <a:tailEnd type="none" w="sm" len="sm"/>
          </a:ln>
          <a:effectLst>
            <a:outerShdw blurRad="50800" dist="1016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7"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8" action="ppaction://hlinksldjump"/>
          </p:cNvPr>
          <p:cNvSpPr txBox="1">
            <a:spLocks noChangeArrowheads="1"/>
          </p:cNvSpPr>
          <p:nvPr>
            <p:custDataLst>
              <p:tags r:id="rId2"/>
            </p:custDataLst>
          </p:nvPr>
        </p:nvSpPr>
        <p:spPr bwMode="auto">
          <a:xfrm>
            <a:off x="301576" y="68046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Introduction</a:t>
            </a:r>
            <a:endParaRPr lang="en-US" dirty="0">
              <a:solidFill>
                <a:srgbClr val="000000"/>
              </a:solidFill>
            </a:endParaRPr>
          </a:p>
        </p:txBody>
      </p:sp>
      <p:sp>
        <p:nvSpPr>
          <p:cNvPr id="10" name="Text Box 4">
            <a:hlinkClick r:id="rId19" action="ppaction://hlinksldjump"/>
          </p:cNvPr>
          <p:cNvSpPr txBox="1">
            <a:spLocks noChangeArrowheads="1"/>
          </p:cNvSpPr>
          <p:nvPr>
            <p:custDataLst>
              <p:tags r:id="rId3"/>
            </p:custDataLst>
          </p:nvPr>
        </p:nvSpPr>
        <p:spPr bwMode="auto">
          <a:xfrm>
            <a:off x="301576" y="113277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 Compiler &amp; Optimizer</a:t>
            </a:r>
            <a:endParaRPr lang="en-US" dirty="0">
              <a:solidFill>
                <a:srgbClr val="000000"/>
              </a:solidFill>
            </a:endParaRPr>
          </a:p>
        </p:txBody>
      </p:sp>
      <p:sp>
        <p:nvSpPr>
          <p:cNvPr id="11" name="Text Box 6">
            <a:hlinkClick r:id="rId20" action="ppaction://hlinksldjump"/>
          </p:cNvPr>
          <p:cNvSpPr txBox="1">
            <a:spLocks noChangeArrowheads="1"/>
          </p:cNvSpPr>
          <p:nvPr>
            <p:custDataLst>
              <p:tags r:id="rId4"/>
            </p:custDataLst>
          </p:nvPr>
        </p:nvSpPr>
        <p:spPr bwMode="auto">
          <a:xfrm>
            <a:off x="769877" y="1623410"/>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“Debug” vs. “Optimized”</a:t>
            </a:r>
            <a:endParaRPr lang="en-US" sz="2000" dirty="0">
              <a:solidFill>
                <a:srgbClr val="000000"/>
              </a:solidFill>
            </a:endParaRPr>
          </a:p>
        </p:txBody>
      </p:sp>
      <p:sp>
        <p:nvSpPr>
          <p:cNvPr id="12" name="Text Box 5">
            <a:hlinkClick r:id="rId21" action="ppaction://hlinksldjump"/>
          </p:cNvPr>
          <p:cNvSpPr txBox="1">
            <a:spLocks noChangeArrowheads="1"/>
          </p:cNvSpPr>
          <p:nvPr>
            <p:custDataLst>
              <p:tags r:id="rId5"/>
            </p:custDataLst>
          </p:nvPr>
        </p:nvSpPr>
        <p:spPr bwMode="auto">
          <a:xfrm>
            <a:off x="774000" y="2011689"/>
            <a:ext cx="4864800" cy="332398"/>
          </a:xfrm>
          <a:prstGeom prst="rect">
            <a:avLst/>
          </a:prstGeom>
          <a:solidFill>
            <a:schemeClr val="bg1"/>
          </a:solidFill>
          <a:ln w="19050">
            <a:solidFill>
              <a:schemeClr val="tx1"/>
            </a:solid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Build Configurations</a:t>
            </a:r>
            <a:endParaRPr lang="en-US" sz="2000" dirty="0">
              <a:solidFill>
                <a:srgbClr val="000000"/>
              </a:solidFill>
            </a:endParaRPr>
          </a:p>
        </p:txBody>
      </p:sp>
      <p:sp>
        <p:nvSpPr>
          <p:cNvPr id="13" name="Text Box 6">
            <a:hlinkClick r:id="rId22" action="ppaction://hlinksldjump"/>
          </p:cNvPr>
          <p:cNvSpPr txBox="1">
            <a:spLocks noChangeArrowheads="1"/>
          </p:cNvSpPr>
          <p:nvPr>
            <p:custDataLst>
              <p:tags r:id="rId6"/>
            </p:custDataLst>
          </p:nvPr>
        </p:nvSpPr>
        <p:spPr bwMode="auto">
          <a:xfrm>
            <a:off x="769877" y="2399969"/>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Size Optimizations</a:t>
            </a:r>
            <a:endParaRPr lang="en-US" sz="2000" dirty="0">
              <a:solidFill>
                <a:srgbClr val="000000"/>
              </a:solidFill>
            </a:endParaRPr>
          </a:p>
        </p:txBody>
      </p:sp>
      <p:sp>
        <p:nvSpPr>
          <p:cNvPr id="14" name="Text Box 6">
            <a:hlinkClick r:id="rId23" action="ppaction://hlinksldjump"/>
          </p:cNvPr>
          <p:cNvSpPr txBox="1">
            <a:spLocks noChangeArrowheads="1"/>
          </p:cNvSpPr>
          <p:nvPr>
            <p:custDataLst>
              <p:tags r:id="rId7"/>
            </p:custDataLst>
          </p:nvPr>
        </p:nvSpPr>
        <p:spPr bwMode="auto">
          <a:xfrm>
            <a:off x="769877" y="2788248"/>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File &amp; Function-Specific Opts</a:t>
            </a:r>
            <a:endParaRPr lang="en-US" sz="2000" dirty="0">
              <a:solidFill>
                <a:srgbClr val="000000"/>
              </a:solidFill>
            </a:endParaRPr>
          </a:p>
        </p:txBody>
      </p:sp>
      <p:sp>
        <p:nvSpPr>
          <p:cNvPr id="15" name="Text Box 6">
            <a:hlinkClick r:id="rId24" action="ppaction://hlinksldjump"/>
          </p:cNvPr>
          <p:cNvSpPr txBox="1">
            <a:spLocks noChangeArrowheads="1"/>
          </p:cNvSpPr>
          <p:nvPr>
            <p:custDataLst>
              <p:tags r:id="rId8"/>
            </p:custDataLst>
          </p:nvPr>
        </p:nvSpPr>
        <p:spPr bwMode="auto">
          <a:xfrm>
            <a:off x="769877" y="3176527"/>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Coding Guidelines</a:t>
            </a:r>
            <a:endParaRPr lang="en-US" sz="2000" dirty="0">
              <a:solidFill>
                <a:srgbClr val="000000"/>
              </a:solidFill>
            </a:endParaRPr>
          </a:p>
        </p:txBody>
      </p:sp>
      <p:sp>
        <p:nvSpPr>
          <p:cNvPr id="16" name="Text Box 4">
            <a:hlinkClick r:id="rId25" action="ppaction://hlinksldjump"/>
          </p:cNvPr>
          <p:cNvSpPr txBox="1">
            <a:spLocks noChangeArrowheads="1"/>
          </p:cNvSpPr>
          <p:nvPr>
            <p:custDataLst>
              <p:tags r:id="rId9"/>
            </p:custDataLst>
          </p:nvPr>
        </p:nvSpPr>
        <p:spPr bwMode="auto">
          <a:xfrm>
            <a:off x="301576" y="352648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Data Types &amp; Alignment</a:t>
            </a:r>
            <a:endParaRPr lang="en-US" dirty="0">
              <a:solidFill>
                <a:srgbClr val="000000"/>
              </a:solidFill>
            </a:endParaRPr>
          </a:p>
        </p:txBody>
      </p:sp>
      <p:sp>
        <p:nvSpPr>
          <p:cNvPr id="17" name="Text Box 4">
            <a:hlinkClick r:id="rId26" action="ppaction://hlinksldjump"/>
          </p:cNvPr>
          <p:cNvSpPr txBox="1">
            <a:spLocks noChangeArrowheads="1"/>
          </p:cNvSpPr>
          <p:nvPr>
            <p:custDataLst>
              <p:tags r:id="rId10"/>
            </p:custDataLst>
          </p:nvPr>
        </p:nvSpPr>
        <p:spPr bwMode="auto">
          <a:xfrm>
            <a:off x="301576" y="3978802"/>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Restrict Mem Dependencies</a:t>
            </a:r>
            <a:endParaRPr lang="en-US" dirty="0">
              <a:solidFill>
                <a:srgbClr val="000000"/>
              </a:solidFill>
            </a:endParaRPr>
          </a:p>
        </p:txBody>
      </p:sp>
      <p:sp>
        <p:nvSpPr>
          <p:cNvPr id="18" name="Text Box 4">
            <a:hlinkClick r:id="rId27" action="ppaction://hlinksldjump"/>
          </p:cNvPr>
          <p:cNvSpPr txBox="1">
            <a:spLocks noChangeArrowheads="1"/>
          </p:cNvSpPr>
          <p:nvPr>
            <p:custDataLst>
              <p:tags r:id="rId11"/>
            </p:custDataLst>
          </p:nvPr>
        </p:nvSpPr>
        <p:spPr bwMode="auto">
          <a:xfrm>
            <a:off x="301576" y="443111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Access Hardware Features</a:t>
            </a:r>
            <a:endParaRPr lang="en-US" dirty="0">
              <a:solidFill>
                <a:srgbClr val="000000"/>
              </a:solidFill>
            </a:endParaRPr>
          </a:p>
        </p:txBody>
      </p:sp>
      <p:sp>
        <p:nvSpPr>
          <p:cNvPr id="19" name="Text Box 4">
            <a:hlinkClick r:id="rId28" action="ppaction://hlinksldjump"/>
          </p:cNvPr>
          <p:cNvSpPr txBox="1">
            <a:spLocks noChangeArrowheads="1"/>
          </p:cNvSpPr>
          <p:nvPr>
            <p:custDataLst>
              <p:tags r:id="rId12"/>
            </p:custDataLst>
          </p:nvPr>
        </p:nvSpPr>
        <p:spPr bwMode="auto">
          <a:xfrm>
            <a:off x="301576" y="4883430"/>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Give Compiler MORE info</a:t>
            </a:r>
            <a:endParaRPr lang="en-US" dirty="0">
              <a:solidFill>
                <a:srgbClr val="000000"/>
              </a:solidFill>
            </a:endParaRPr>
          </a:p>
        </p:txBody>
      </p:sp>
      <p:sp>
        <p:nvSpPr>
          <p:cNvPr id="20" name="Text Box 4">
            <a:hlinkClick r:id="rId29" action="ppaction://hlinksldjump"/>
          </p:cNvPr>
          <p:cNvSpPr txBox="1">
            <a:spLocks noChangeArrowheads="1"/>
          </p:cNvSpPr>
          <p:nvPr>
            <p:custDataLst>
              <p:tags r:id="rId13"/>
            </p:custDataLst>
          </p:nvPr>
        </p:nvSpPr>
        <p:spPr bwMode="auto">
          <a:xfrm>
            <a:off x="301576" y="5335744"/>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Use Optimized Libraries</a:t>
            </a:r>
            <a:endParaRPr lang="en-US" dirty="0">
              <a:solidFill>
                <a:srgbClr val="000000"/>
              </a:solidFill>
            </a:endParaRPr>
          </a:p>
        </p:txBody>
      </p:sp>
      <p:sp>
        <p:nvSpPr>
          <p:cNvPr id="21" name="Text Box 4">
            <a:hlinkClick r:id="rId30" action="ppaction://hlinksldjump"/>
          </p:cNvPr>
          <p:cNvSpPr txBox="1">
            <a:spLocks noChangeArrowheads="1"/>
          </p:cNvSpPr>
          <p:nvPr>
            <p:custDataLst>
              <p:tags r:id="rId14"/>
            </p:custDataLst>
          </p:nvPr>
        </p:nvSpPr>
        <p:spPr bwMode="auto">
          <a:xfrm>
            <a:off x="301576" y="5788058"/>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System Optimizations</a:t>
            </a:r>
            <a:endParaRPr lang="en-US" dirty="0">
              <a:solidFill>
                <a:srgbClr val="000000"/>
              </a:solidFill>
            </a:endParaRPr>
          </a:p>
        </p:txBody>
      </p:sp>
      <p:sp>
        <p:nvSpPr>
          <p:cNvPr id="22" name="Text Box 4">
            <a:hlinkClick r:id="rId31" action="ppaction://hlinksldjump"/>
          </p:cNvPr>
          <p:cNvSpPr txBox="1">
            <a:spLocks noChangeArrowheads="1"/>
          </p:cNvSpPr>
          <p:nvPr>
            <p:custDataLst>
              <p:tags r:id="rId15"/>
            </p:custDataLst>
          </p:nvPr>
        </p:nvSpPr>
        <p:spPr bwMode="auto">
          <a:xfrm>
            <a:off x="301576" y="6240372"/>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 +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
          <p:cNvSpPr>
            <a:spLocks noGrp="1" noChangeArrowheads="1"/>
          </p:cNvSpPr>
          <p:nvPr>
            <p:ph type="title"/>
          </p:nvPr>
        </p:nvSpPr>
        <p:spPr/>
        <p:txBody>
          <a:bodyPr/>
          <a:lstStyle/>
          <a:p>
            <a:r>
              <a:rPr lang="en-US" smtClean="0"/>
              <a:t>Two Default Configurations</a:t>
            </a:r>
          </a:p>
        </p:txBody>
      </p:sp>
      <p:sp>
        <p:nvSpPr>
          <p:cNvPr id="17415" name="Text Box 35"/>
          <p:cNvSpPr txBox="1">
            <a:spLocks noChangeArrowheads="1"/>
          </p:cNvSpPr>
          <p:nvPr/>
        </p:nvSpPr>
        <p:spPr bwMode="auto">
          <a:xfrm>
            <a:off x="304800" y="576263"/>
            <a:ext cx="8550275" cy="425450"/>
          </a:xfrm>
          <a:prstGeom prst="rect">
            <a:avLst/>
          </a:prstGeom>
          <a:noFill/>
          <a:ln w="12700">
            <a:noFill/>
            <a:miter lim="800000"/>
            <a:headEnd type="none" w="sm" len="sm"/>
            <a:tailEnd type="none" w="sm" len="sm"/>
          </a:ln>
        </p:spPr>
        <p:txBody>
          <a:bodyPr>
            <a:spAutoFit/>
          </a:bodyPr>
          <a:lstStyle/>
          <a:p>
            <a:pPr marL="342900" indent="-342900">
              <a:lnSpc>
                <a:spcPct val="90000"/>
              </a:lnSpc>
              <a:buClr>
                <a:schemeClr val="tx2"/>
              </a:buClr>
              <a:buSzPct val="75000"/>
              <a:buFont typeface="Wingdings" pitchFamily="2" charset="2"/>
              <a:buChar char=""/>
            </a:pPr>
            <a:r>
              <a:rPr lang="en-US" b="0">
                <a:latin typeface="Arial Narrow" pitchFamily="34" charset="0"/>
              </a:rPr>
              <a:t>For new projects, CCS always creates two default build configurations:</a:t>
            </a:r>
          </a:p>
        </p:txBody>
      </p:sp>
      <p:sp>
        <p:nvSpPr>
          <p:cNvPr id="17416" name="Text Box 37"/>
          <p:cNvSpPr txBox="1">
            <a:spLocks noChangeArrowheads="1"/>
          </p:cNvSpPr>
          <p:nvPr/>
        </p:nvSpPr>
        <p:spPr bwMode="auto">
          <a:xfrm>
            <a:off x="304800" y="1936750"/>
            <a:ext cx="5832475" cy="425450"/>
          </a:xfrm>
          <a:prstGeom prst="rect">
            <a:avLst/>
          </a:prstGeom>
          <a:noFill/>
          <a:ln w="12700">
            <a:noFill/>
            <a:miter lim="800000"/>
            <a:headEnd type="none" w="sm" len="sm"/>
            <a:tailEnd type="none" w="sm" len="sm"/>
          </a:ln>
        </p:spPr>
        <p:txBody>
          <a:bodyPr wrap="none">
            <a:spAutoFit/>
          </a:bodyPr>
          <a:lstStyle/>
          <a:p>
            <a:pPr marL="342900" indent="-342900">
              <a:lnSpc>
                <a:spcPct val="90000"/>
              </a:lnSpc>
              <a:buClr>
                <a:schemeClr val="tx2"/>
              </a:buClr>
              <a:buSzPct val="75000"/>
              <a:buFont typeface="Wingdings" pitchFamily="2" charset="2"/>
              <a:buChar char=""/>
            </a:pPr>
            <a:r>
              <a:rPr lang="en-US" b="0">
                <a:latin typeface="Arial Narrow" pitchFamily="34" charset="0"/>
              </a:rPr>
              <a:t>“Debug” Options (OK for “Debug” Environment)</a:t>
            </a:r>
          </a:p>
        </p:txBody>
      </p:sp>
      <p:sp>
        <p:nvSpPr>
          <p:cNvPr id="407591" name="Text Box 39"/>
          <p:cNvSpPr txBox="1">
            <a:spLocks noChangeArrowheads="1"/>
          </p:cNvSpPr>
          <p:nvPr/>
        </p:nvSpPr>
        <p:spPr bwMode="auto">
          <a:xfrm>
            <a:off x="1183200" y="6115750"/>
            <a:ext cx="7348538" cy="549275"/>
          </a:xfrm>
          <a:prstGeom prst="rect">
            <a:avLst/>
          </a:prstGeom>
          <a:solidFill>
            <a:srgbClr val="CCFF66"/>
          </a:solidFill>
          <a:ln w="19050">
            <a:solidFill>
              <a:schemeClr val="tx1"/>
            </a:solidFill>
            <a:miter lim="800000"/>
            <a:headEnd type="none" w="sm" len="sm"/>
            <a:tailEnd type="none" w="sm" len="sm"/>
          </a:ln>
          <a:effectLst>
            <a:outerShdw dist="107763" dir="2700000" algn="ctr" rotWithShape="0">
              <a:schemeClr val="bg2">
                <a:alpha val="50000"/>
              </a:schemeClr>
            </a:outerShdw>
          </a:effectLst>
        </p:spPr>
        <p:txBody>
          <a:bodyPr wrap="none">
            <a:spAutoFit/>
          </a:bodyPr>
          <a:lstStyle/>
          <a:p>
            <a:pPr>
              <a:defRPr/>
            </a:pPr>
            <a:r>
              <a:rPr lang="en-US" sz="1800" b="0" dirty="0">
                <a:latin typeface="Arial Narrow" pitchFamily="34" charset="0"/>
              </a:rPr>
              <a:t>Note:  these are simply “sets” or “containers” for build options. If you set a path in one,</a:t>
            </a:r>
            <a:br>
              <a:rPr lang="en-US" sz="1800" b="0" dirty="0">
                <a:latin typeface="Arial Narrow" pitchFamily="34" charset="0"/>
              </a:rPr>
            </a:br>
            <a:r>
              <a:rPr lang="en-US" sz="1800" b="0" dirty="0">
                <a:latin typeface="Arial Narrow" pitchFamily="34" charset="0"/>
              </a:rPr>
              <a:t>it does NOT copy itself to the other (e.g. includes). Also, you can make your own!</a:t>
            </a:r>
          </a:p>
        </p:txBody>
      </p:sp>
      <p:sp>
        <p:nvSpPr>
          <p:cNvPr id="2" name="Text Box 37"/>
          <p:cNvSpPr txBox="1">
            <a:spLocks noChangeArrowheads="1"/>
          </p:cNvSpPr>
          <p:nvPr/>
        </p:nvSpPr>
        <p:spPr bwMode="auto">
          <a:xfrm>
            <a:off x="304800" y="3917950"/>
            <a:ext cx="6114174" cy="424732"/>
          </a:xfrm>
          <a:prstGeom prst="rect">
            <a:avLst/>
          </a:prstGeom>
          <a:noFill/>
          <a:ln w="12700">
            <a:noFill/>
            <a:miter lim="800000"/>
            <a:headEnd type="none" w="sm" len="sm"/>
            <a:tailEnd type="none" w="sm" len="sm"/>
          </a:ln>
        </p:spPr>
        <p:txBody>
          <a:bodyPr wrap="none">
            <a:spAutoFit/>
          </a:bodyPr>
          <a:lstStyle/>
          <a:p>
            <a:pPr marL="342900" indent="-342900">
              <a:lnSpc>
                <a:spcPct val="90000"/>
              </a:lnSpc>
              <a:buClr>
                <a:schemeClr val="tx2"/>
              </a:buClr>
              <a:buSzPct val="75000"/>
              <a:buFont typeface="Wingdings" pitchFamily="2" charset="2"/>
              <a:buChar char=""/>
            </a:pPr>
            <a:r>
              <a:rPr lang="en-US" b="0" dirty="0">
                <a:latin typeface="Arial Narrow" pitchFamily="34" charset="0"/>
              </a:rPr>
              <a:t>“Release” Options </a:t>
            </a:r>
            <a:r>
              <a:rPr lang="en-US" b="0" dirty="0" smtClean="0">
                <a:latin typeface="Arial Narrow" pitchFamily="34" charset="0"/>
              </a:rPr>
              <a:t>(Ok for “first step” optimization)</a:t>
            </a:r>
            <a:endParaRPr lang="en-US" b="0" dirty="0">
              <a:latin typeface="Arial Narrow" pitchFamily="34" charset="0"/>
            </a:endParaRPr>
          </a:p>
        </p:txBody>
      </p:sp>
      <p:pic>
        <p:nvPicPr>
          <p:cNvPr id="2051" name="Picture 3"/>
          <p:cNvPicPr>
            <a:picLocks noChangeAspect="1" noChangeArrowheads="1"/>
          </p:cNvPicPr>
          <p:nvPr/>
        </p:nvPicPr>
        <p:blipFill>
          <a:blip r:embed="rId2" cstate="print"/>
          <a:srcRect/>
          <a:stretch>
            <a:fillRect/>
          </a:stretch>
        </p:blipFill>
        <p:spPr bwMode="auto">
          <a:xfrm>
            <a:off x="1066800" y="983675"/>
            <a:ext cx="3660710" cy="838200"/>
          </a:xfrm>
          <a:prstGeom prst="rect">
            <a:avLst/>
          </a:prstGeom>
          <a:noFill/>
          <a:ln w="9525">
            <a:solidFill>
              <a:schemeClr val="tx1"/>
            </a:solidFill>
            <a:miter lim="800000"/>
            <a:headEnd/>
            <a:tailEnd/>
          </a:ln>
          <a:effectLst>
            <a:outerShdw blurRad="50800" dist="76200" dir="2700000" algn="tl" rotWithShape="0">
              <a:prstClr val="black">
                <a:alpha val="40000"/>
              </a:prstClr>
            </a:outerShdw>
          </a:effectLst>
        </p:spPr>
      </p:pic>
      <p:pic>
        <p:nvPicPr>
          <p:cNvPr id="14"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1066800" y="4302825"/>
            <a:ext cx="6086475" cy="1752600"/>
          </a:xfrm>
          <a:prstGeom prst="rect">
            <a:avLst/>
          </a:prstGeom>
          <a:noFill/>
          <a:ln w="9525">
            <a:solidFill>
              <a:schemeClr val="tx1"/>
            </a:solidFill>
            <a:miter lim="800000"/>
            <a:headEnd/>
            <a:tailEnd/>
          </a:ln>
          <a:effectLst>
            <a:outerShdw blurRad="50800" dist="63500" dir="2700000" algn="tl" rotWithShape="0">
              <a:prstClr val="black">
                <a:alpha val="40000"/>
              </a:prstClr>
            </a:outerShdw>
          </a:effectLst>
        </p:spPr>
      </p:pic>
      <p:sp>
        <p:nvSpPr>
          <p:cNvPr id="17419" name="TextBox 17"/>
          <p:cNvSpPr txBox="1">
            <a:spLocks noChangeArrowheads="1"/>
          </p:cNvSpPr>
          <p:nvPr/>
        </p:nvSpPr>
        <p:spPr bwMode="auto">
          <a:xfrm rot="20919439">
            <a:off x="6070017" y="4329941"/>
            <a:ext cx="2060575" cy="436563"/>
          </a:xfrm>
          <a:prstGeom prst="rect">
            <a:avLst/>
          </a:prstGeom>
          <a:solidFill>
            <a:schemeClr val="accent2"/>
          </a:solidFill>
          <a:ln w="9525">
            <a:solidFill>
              <a:schemeClr val="tx1"/>
            </a:solidFill>
            <a:miter lim="800000"/>
            <a:headEnd/>
            <a:tailEnd/>
          </a:ln>
          <a:effectLst>
            <a:outerShdw blurRad="50800" dist="88900" dir="2700000" algn="tl" rotWithShape="0">
              <a:prstClr val="black">
                <a:alpha val="40000"/>
              </a:prstClr>
            </a:outerShdw>
          </a:effectLst>
        </p:spPr>
        <p:txBody>
          <a:bodyPr wrap="none">
            <a:spAutoFit/>
          </a:bodyPr>
          <a:lstStyle/>
          <a:p>
            <a:pPr>
              <a:defRPr/>
            </a:pPr>
            <a:r>
              <a:rPr lang="en-US" sz="2800" dirty="0">
                <a:solidFill>
                  <a:srgbClr val="FF0000"/>
                </a:solidFill>
              </a:rPr>
              <a:t>–o3, NO –g</a:t>
            </a:r>
          </a:p>
        </p:txBody>
      </p:sp>
      <p:sp>
        <p:nvSpPr>
          <p:cNvPr id="16" name="Rounded Rectangle 15"/>
          <p:cNvSpPr/>
          <p:nvPr/>
        </p:nvSpPr>
        <p:spPr bwMode="auto">
          <a:xfrm>
            <a:off x="3240975" y="5234050"/>
            <a:ext cx="2971800" cy="533400"/>
          </a:xfrm>
          <a:prstGeom prst="roundRect">
            <a:avLst/>
          </a:prstGeom>
          <a:no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pic>
        <p:nvPicPr>
          <p:cNvPr id="3" name="Picture 2"/>
          <p:cNvPicPr>
            <a:picLocks noChangeAspect="1" noChangeArrowheads="1"/>
          </p:cNvPicPr>
          <p:nvPr/>
        </p:nvPicPr>
        <p:blipFill>
          <a:blip r:embed="rId5" cstate="print"/>
          <a:srcRect/>
          <a:stretch>
            <a:fillRect/>
          </a:stretch>
        </p:blipFill>
        <p:spPr bwMode="auto">
          <a:xfrm>
            <a:off x="1068387" y="2334904"/>
            <a:ext cx="7384324" cy="1475096"/>
          </a:xfrm>
          <a:prstGeom prst="rect">
            <a:avLst/>
          </a:prstGeom>
          <a:noFill/>
          <a:ln w="19050">
            <a:solidFill>
              <a:schemeClr val="tx1"/>
            </a:solidFill>
            <a:miter lim="800000"/>
            <a:headEnd/>
            <a:tailEnd/>
          </a:ln>
          <a:effectLst>
            <a:outerShdw blurRad="50800" dist="76200" dir="2700000" algn="tl" rotWithShape="0">
              <a:prstClr val="black">
                <a:alpha val="40000"/>
              </a:prstClr>
            </a:outerShdw>
          </a:effectLst>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6019800"/>
          </a:xfrm>
          <a:prstGeom prst="rect">
            <a:avLst/>
          </a:prstGeom>
          <a:solidFill>
            <a:srgbClr val="92D050"/>
          </a:solidFill>
          <a:ln w="19050">
            <a:solidFill>
              <a:schemeClr val="tx1"/>
            </a:solidFill>
            <a:miter lim="800000"/>
            <a:headEnd type="none" w="sm" len="sm"/>
            <a:tailEnd type="none" w="sm" len="sm"/>
          </a:ln>
          <a:effectLst>
            <a:outerShdw blurRad="50800" dist="1016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7"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8" action="ppaction://hlinksldjump"/>
          </p:cNvPr>
          <p:cNvSpPr txBox="1">
            <a:spLocks noChangeArrowheads="1"/>
          </p:cNvSpPr>
          <p:nvPr>
            <p:custDataLst>
              <p:tags r:id="rId2"/>
            </p:custDataLst>
          </p:nvPr>
        </p:nvSpPr>
        <p:spPr bwMode="auto">
          <a:xfrm>
            <a:off x="301576" y="68046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Introduction</a:t>
            </a:r>
            <a:endParaRPr lang="en-US" dirty="0">
              <a:solidFill>
                <a:srgbClr val="000000"/>
              </a:solidFill>
            </a:endParaRPr>
          </a:p>
        </p:txBody>
      </p:sp>
      <p:sp>
        <p:nvSpPr>
          <p:cNvPr id="10" name="Text Box 4">
            <a:hlinkClick r:id="rId19" action="ppaction://hlinksldjump"/>
          </p:cNvPr>
          <p:cNvSpPr txBox="1">
            <a:spLocks noChangeArrowheads="1"/>
          </p:cNvSpPr>
          <p:nvPr>
            <p:custDataLst>
              <p:tags r:id="rId3"/>
            </p:custDataLst>
          </p:nvPr>
        </p:nvSpPr>
        <p:spPr bwMode="auto">
          <a:xfrm>
            <a:off x="301576" y="113277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 Compiler &amp; Optimizer</a:t>
            </a:r>
            <a:endParaRPr lang="en-US" dirty="0">
              <a:solidFill>
                <a:srgbClr val="000000"/>
              </a:solidFill>
            </a:endParaRPr>
          </a:p>
        </p:txBody>
      </p:sp>
      <p:sp>
        <p:nvSpPr>
          <p:cNvPr id="11" name="Text Box 6">
            <a:hlinkClick r:id="rId20" action="ppaction://hlinksldjump"/>
          </p:cNvPr>
          <p:cNvSpPr txBox="1">
            <a:spLocks noChangeArrowheads="1"/>
          </p:cNvSpPr>
          <p:nvPr>
            <p:custDataLst>
              <p:tags r:id="rId4"/>
            </p:custDataLst>
          </p:nvPr>
        </p:nvSpPr>
        <p:spPr bwMode="auto">
          <a:xfrm>
            <a:off x="769877" y="1623410"/>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“Debug” vs. “Optimized”</a:t>
            </a:r>
            <a:endParaRPr lang="en-US" sz="2000" dirty="0">
              <a:solidFill>
                <a:srgbClr val="000000"/>
              </a:solidFill>
            </a:endParaRPr>
          </a:p>
        </p:txBody>
      </p:sp>
      <p:sp>
        <p:nvSpPr>
          <p:cNvPr id="12" name="Text Box 6">
            <a:hlinkClick r:id="rId21" action="ppaction://hlinksldjump"/>
          </p:cNvPr>
          <p:cNvSpPr txBox="1">
            <a:spLocks noChangeArrowheads="1"/>
          </p:cNvSpPr>
          <p:nvPr>
            <p:custDataLst>
              <p:tags r:id="rId5"/>
            </p:custDataLst>
          </p:nvPr>
        </p:nvSpPr>
        <p:spPr bwMode="auto">
          <a:xfrm>
            <a:off x="769877" y="2011689"/>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Build Configurations</a:t>
            </a:r>
            <a:endParaRPr lang="en-US" sz="2000" dirty="0">
              <a:solidFill>
                <a:srgbClr val="000000"/>
              </a:solidFill>
            </a:endParaRPr>
          </a:p>
        </p:txBody>
      </p:sp>
      <p:sp>
        <p:nvSpPr>
          <p:cNvPr id="13" name="Text Box 5">
            <a:hlinkClick r:id="rId22" action="ppaction://hlinksldjump"/>
          </p:cNvPr>
          <p:cNvSpPr txBox="1">
            <a:spLocks noChangeArrowheads="1"/>
          </p:cNvSpPr>
          <p:nvPr>
            <p:custDataLst>
              <p:tags r:id="rId6"/>
            </p:custDataLst>
          </p:nvPr>
        </p:nvSpPr>
        <p:spPr bwMode="auto">
          <a:xfrm>
            <a:off x="774000" y="2399969"/>
            <a:ext cx="4864800" cy="332398"/>
          </a:xfrm>
          <a:prstGeom prst="rect">
            <a:avLst/>
          </a:prstGeom>
          <a:solidFill>
            <a:schemeClr val="bg1"/>
          </a:solidFill>
          <a:ln w="19050">
            <a:solidFill>
              <a:schemeClr val="tx1"/>
            </a:solid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Size Optimizations</a:t>
            </a:r>
            <a:endParaRPr lang="en-US" sz="2000" dirty="0">
              <a:solidFill>
                <a:srgbClr val="000000"/>
              </a:solidFill>
            </a:endParaRPr>
          </a:p>
        </p:txBody>
      </p:sp>
      <p:sp>
        <p:nvSpPr>
          <p:cNvPr id="14" name="Text Box 6">
            <a:hlinkClick r:id="rId23" action="ppaction://hlinksldjump"/>
          </p:cNvPr>
          <p:cNvSpPr txBox="1">
            <a:spLocks noChangeArrowheads="1"/>
          </p:cNvSpPr>
          <p:nvPr>
            <p:custDataLst>
              <p:tags r:id="rId7"/>
            </p:custDataLst>
          </p:nvPr>
        </p:nvSpPr>
        <p:spPr bwMode="auto">
          <a:xfrm>
            <a:off x="769877" y="2788248"/>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File &amp; Function-Specific Opts</a:t>
            </a:r>
            <a:endParaRPr lang="en-US" sz="2000" dirty="0">
              <a:solidFill>
                <a:srgbClr val="000000"/>
              </a:solidFill>
            </a:endParaRPr>
          </a:p>
        </p:txBody>
      </p:sp>
      <p:sp>
        <p:nvSpPr>
          <p:cNvPr id="15" name="Text Box 6">
            <a:hlinkClick r:id="rId24" action="ppaction://hlinksldjump"/>
          </p:cNvPr>
          <p:cNvSpPr txBox="1">
            <a:spLocks noChangeArrowheads="1"/>
          </p:cNvSpPr>
          <p:nvPr>
            <p:custDataLst>
              <p:tags r:id="rId8"/>
            </p:custDataLst>
          </p:nvPr>
        </p:nvSpPr>
        <p:spPr bwMode="auto">
          <a:xfrm>
            <a:off x="769877" y="3176527"/>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Coding Guidelines</a:t>
            </a:r>
            <a:endParaRPr lang="en-US" sz="2000" dirty="0">
              <a:solidFill>
                <a:srgbClr val="000000"/>
              </a:solidFill>
            </a:endParaRPr>
          </a:p>
        </p:txBody>
      </p:sp>
      <p:sp>
        <p:nvSpPr>
          <p:cNvPr id="16" name="Text Box 4">
            <a:hlinkClick r:id="rId25" action="ppaction://hlinksldjump"/>
          </p:cNvPr>
          <p:cNvSpPr txBox="1">
            <a:spLocks noChangeArrowheads="1"/>
          </p:cNvSpPr>
          <p:nvPr>
            <p:custDataLst>
              <p:tags r:id="rId9"/>
            </p:custDataLst>
          </p:nvPr>
        </p:nvSpPr>
        <p:spPr bwMode="auto">
          <a:xfrm>
            <a:off x="301576" y="352648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Data Types &amp; Alignment</a:t>
            </a:r>
            <a:endParaRPr lang="en-US" dirty="0">
              <a:solidFill>
                <a:srgbClr val="000000"/>
              </a:solidFill>
            </a:endParaRPr>
          </a:p>
        </p:txBody>
      </p:sp>
      <p:sp>
        <p:nvSpPr>
          <p:cNvPr id="17" name="Text Box 4">
            <a:hlinkClick r:id="rId26" action="ppaction://hlinksldjump"/>
          </p:cNvPr>
          <p:cNvSpPr txBox="1">
            <a:spLocks noChangeArrowheads="1"/>
          </p:cNvSpPr>
          <p:nvPr>
            <p:custDataLst>
              <p:tags r:id="rId10"/>
            </p:custDataLst>
          </p:nvPr>
        </p:nvSpPr>
        <p:spPr bwMode="auto">
          <a:xfrm>
            <a:off x="301576" y="3978802"/>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Restrict Mem Dependencies</a:t>
            </a:r>
            <a:endParaRPr lang="en-US" dirty="0">
              <a:solidFill>
                <a:srgbClr val="000000"/>
              </a:solidFill>
            </a:endParaRPr>
          </a:p>
        </p:txBody>
      </p:sp>
      <p:sp>
        <p:nvSpPr>
          <p:cNvPr id="18" name="Text Box 4">
            <a:hlinkClick r:id="rId27" action="ppaction://hlinksldjump"/>
          </p:cNvPr>
          <p:cNvSpPr txBox="1">
            <a:spLocks noChangeArrowheads="1"/>
          </p:cNvSpPr>
          <p:nvPr>
            <p:custDataLst>
              <p:tags r:id="rId11"/>
            </p:custDataLst>
          </p:nvPr>
        </p:nvSpPr>
        <p:spPr bwMode="auto">
          <a:xfrm>
            <a:off x="301576" y="443111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Access Hardware Features</a:t>
            </a:r>
            <a:endParaRPr lang="en-US" dirty="0">
              <a:solidFill>
                <a:srgbClr val="000000"/>
              </a:solidFill>
            </a:endParaRPr>
          </a:p>
        </p:txBody>
      </p:sp>
      <p:sp>
        <p:nvSpPr>
          <p:cNvPr id="19" name="Text Box 4">
            <a:hlinkClick r:id="rId28" action="ppaction://hlinksldjump"/>
          </p:cNvPr>
          <p:cNvSpPr txBox="1">
            <a:spLocks noChangeArrowheads="1"/>
          </p:cNvSpPr>
          <p:nvPr>
            <p:custDataLst>
              <p:tags r:id="rId12"/>
            </p:custDataLst>
          </p:nvPr>
        </p:nvSpPr>
        <p:spPr bwMode="auto">
          <a:xfrm>
            <a:off x="301576" y="4883430"/>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Give Compiler MORE info</a:t>
            </a:r>
            <a:endParaRPr lang="en-US" dirty="0">
              <a:solidFill>
                <a:srgbClr val="000000"/>
              </a:solidFill>
            </a:endParaRPr>
          </a:p>
        </p:txBody>
      </p:sp>
      <p:sp>
        <p:nvSpPr>
          <p:cNvPr id="20" name="Text Box 4">
            <a:hlinkClick r:id="rId29" action="ppaction://hlinksldjump"/>
          </p:cNvPr>
          <p:cNvSpPr txBox="1">
            <a:spLocks noChangeArrowheads="1"/>
          </p:cNvSpPr>
          <p:nvPr>
            <p:custDataLst>
              <p:tags r:id="rId13"/>
            </p:custDataLst>
          </p:nvPr>
        </p:nvSpPr>
        <p:spPr bwMode="auto">
          <a:xfrm>
            <a:off x="301576" y="5335744"/>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Use Optimized Libraries</a:t>
            </a:r>
            <a:endParaRPr lang="en-US" dirty="0">
              <a:solidFill>
                <a:srgbClr val="000000"/>
              </a:solidFill>
            </a:endParaRPr>
          </a:p>
        </p:txBody>
      </p:sp>
      <p:sp>
        <p:nvSpPr>
          <p:cNvPr id="21" name="Text Box 4">
            <a:hlinkClick r:id="rId30" action="ppaction://hlinksldjump"/>
          </p:cNvPr>
          <p:cNvSpPr txBox="1">
            <a:spLocks noChangeArrowheads="1"/>
          </p:cNvSpPr>
          <p:nvPr>
            <p:custDataLst>
              <p:tags r:id="rId14"/>
            </p:custDataLst>
          </p:nvPr>
        </p:nvSpPr>
        <p:spPr bwMode="auto">
          <a:xfrm>
            <a:off x="301576" y="5788058"/>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System Optimizations</a:t>
            </a:r>
            <a:endParaRPr lang="en-US" dirty="0">
              <a:solidFill>
                <a:srgbClr val="000000"/>
              </a:solidFill>
            </a:endParaRPr>
          </a:p>
        </p:txBody>
      </p:sp>
      <p:sp>
        <p:nvSpPr>
          <p:cNvPr id="22" name="Text Box 4">
            <a:hlinkClick r:id="rId31" action="ppaction://hlinksldjump"/>
          </p:cNvPr>
          <p:cNvSpPr txBox="1">
            <a:spLocks noChangeArrowheads="1"/>
          </p:cNvSpPr>
          <p:nvPr>
            <p:custDataLst>
              <p:tags r:id="rId15"/>
            </p:custDataLst>
          </p:nvPr>
        </p:nvSpPr>
        <p:spPr bwMode="auto">
          <a:xfrm>
            <a:off x="301576" y="6240372"/>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 +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Minimizing Space Option (-ms)</a:t>
            </a:r>
          </a:p>
        </p:txBody>
      </p:sp>
      <p:sp>
        <p:nvSpPr>
          <p:cNvPr id="172035" name="Rectangle 3"/>
          <p:cNvSpPr>
            <a:spLocks noChangeArrowheads="1"/>
          </p:cNvSpPr>
          <p:nvPr/>
        </p:nvSpPr>
        <p:spPr bwMode="auto">
          <a:xfrm>
            <a:off x="533400" y="620713"/>
            <a:ext cx="7924800" cy="1384300"/>
          </a:xfrm>
          <a:prstGeom prst="rect">
            <a:avLst/>
          </a:prstGeom>
          <a:noFill/>
          <a:ln w="9525">
            <a:noFill/>
            <a:miter lim="800000"/>
            <a:headEnd/>
            <a:tailEnd/>
          </a:ln>
          <a:effectLst/>
        </p:spPr>
        <p:txBody>
          <a:bodyPr lIns="182880" tIns="91440" rIns="182880" bIns="182880">
            <a:spAutoFit/>
          </a:bodyPr>
          <a:lstStyle/>
          <a:p>
            <a:pPr marL="398463" indent="-398463">
              <a:lnSpc>
                <a:spcPct val="90000"/>
              </a:lnSpc>
              <a:spcBef>
                <a:spcPct val="30000"/>
              </a:spcBef>
              <a:buClr>
                <a:schemeClr val="tx2"/>
              </a:buClr>
              <a:buSzPct val="75000"/>
              <a:buFont typeface="Wingdings" pitchFamily="2" charset="2"/>
              <a:buChar char=""/>
              <a:defRPr/>
            </a:pPr>
            <a:r>
              <a:rPr lang="en-US" b="0" dirty="0">
                <a:latin typeface="+mj-lt"/>
              </a:rPr>
              <a:t>The table shows the basic strategy employed by compiler and </a:t>
            </a:r>
            <a:r>
              <a:rPr lang="en-US" b="0" dirty="0" err="1">
                <a:latin typeface="+mj-lt"/>
              </a:rPr>
              <a:t>Asm</a:t>
            </a:r>
            <a:r>
              <a:rPr lang="en-US" b="0" dirty="0">
                <a:latin typeface="+mj-lt"/>
              </a:rPr>
              <a:t>-Opt when using the –ms options.</a:t>
            </a:r>
          </a:p>
          <a:p>
            <a:pPr marL="398463" indent="-398463">
              <a:lnSpc>
                <a:spcPct val="90000"/>
              </a:lnSpc>
              <a:spcBef>
                <a:spcPct val="30000"/>
              </a:spcBef>
              <a:buClr>
                <a:schemeClr val="tx2"/>
              </a:buClr>
              <a:buSzPct val="75000"/>
              <a:buFont typeface="Wingdings" pitchFamily="2" charset="2"/>
              <a:buChar char=""/>
              <a:defRPr/>
            </a:pPr>
            <a:r>
              <a:rPr lang="en-US" b="0" dirty="0">
                <a:latin typeface="+mj-lt"/>
              </a:rPr>
              <a:t>% denotes how much you “care” about each:</a:t>
            </a:r>
          </a:p>
        </p:txBody>
      </p:sp>
      <p:graphicFrame>
        <p:nvGraphicFramePr>
          <p:cNvPr id="172263" name="Group 231"/>
          <p:cNvGraphicFramePr>
            <a:graphicFrameLocks noGrp="1"/>
          </p:cNvGraphicFramePr>
          <p:nvPr>
            <p:extLst>
              <p:ext uri="{D42A27DB-BD31-4B8C-83A1-F6EECF244321}">
                <p14:modId xmlns:p14="http://schemas.microsoft.com/office/powerpoint/2010/main" val="710602490"/>
              </p:ext>
            </p:extLst>
          </p:nvPr>
        </p:nvGraphicFramePr>
        <p:xfrm>
          <a:off x="1447800" y="1939925"/>
          <a:ext cx="6227762" cy="3138490"/>
        </p:xfrm>
        <a:graphic>
          <a:graphicData uri="http://schemas.openxmlformats.org/drawingml/2006/table">
            <a:tbl>
              <a:tblPr/>
              <a:tblGrid>
                <a:gridCol w="1971675"/>
                <a:gridCol w="2127250"/>
                <a:gridCol w="2128837"/>
              </a:tblGrid>
              <a:tr h="685800">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2"/>
                          </a:solidFill>
                          <a:effectLst/>
                          <a:latin typeface="Arial" charset="0"/>
                        </a:rPr>
                        <a:t>-ms level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2"/>
                          </a:solidFill>
                          <a:effectLst/>
                          <a:latin typeface="Arial" charset="0"/>
                        </a:rPr>
                        <a:t>Performance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2"/>
                          </a:solidFill>
                          <a:effectLst/>
                          <a:latin typeface="Arial" charset="0"/>
                        </a:rPr>
                        <a:t>Code Size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90538">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charset="0"/>
                        </a:rPr>
                        <a:t>none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r>
              <a:tr h="490538">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charset="0"/>
                        </a:rPr>
                        <a:t>-ms0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90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r>
              <a:tr h="490538">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charset="0"/>
                        </a:rPr>
                        <a:t>-ms1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40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r>
              <a:tr h="490538">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charset="0"/>
                        </a:rPr>
                        <a:t>-ms2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80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r>
              <a:tr h="490538">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charset="0"/>
                        </a:rPr>
                        <a:t>-ms3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80000"/>
                        </a:lnSpc>
                        <a:spcBef>
                          <a:spcPct val="40000"/>
                        </a:spcBef>
                        <a:spcAft>
                          <a:spcPct val="0"/>
                        </a:spcAft>
                        <a:buClr>
                          <a:schemeClr val="tx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r>
            </a:tbl>
          </a:graphicData>
        </a:graphic>
      </p:graphicFrame>
      <p:sp>
        <p:nvSpPr>
          <p:cNvPr id="172258" name="Rectangle 226"/>
          <p:cNvSpPr>
            <a:spLocks noChangeArrowheads="1"/>
          </p:cNvSpPr>
          <p:nvPr/>
        </p:nvSpPr>
        <p:spPr bwMode="auto">
          <a:xfrm>
            <a:off x="762000" y="5322888"/>
            <a:ext cx="7924800" cy="1311275"/>
          </a:xfrm>
          <a:prstGeom prst="rect">
            <a:avLst/>
          </a:prstGeom>
          <a:noFill/>
          <a:ln w="9525">
            <a:noFill/>
            <a:miter lim="800000"/>
            <a:headEnd/>
            <a:tailEnd/>
          </a:ln>
          <a:effectLst/>
        </p:spPr>
        <p:txBody>
          <a:bodyPr lIns="182880" tIns="91440" rIns="182880" bIns="182880">
            <a:spAutoFit/>
          </a:bodyPr>
          <a:lstStyle/>
          <a:p>
            <a:pPr marL="398463" indent="-398463">
              <a:spcBef>
                <a:spcPct val="40000"/>
              </a:spcBef>
              <a:buClr>
                <a:schemeClr val="tx2"/>
              </a:buClr>
              <a:buSzPct val="75000"/>
              <a:buFont typeface="Wingdings" pitchFamily="2" charset="2"/>
              <a:buChar char=""/>
              <a:defRPr/>
            </a:pPr>
            <a:r>
              <a:rPr lang="en-US" b="0" dirty="0">
                <a:latin typeface="+mn-lt"/>
              </a:rPr>
              <a:t>Any –ms will invoke compressed </a:t>
            </a:r>
            <a:r>
              <a:rPr lang="en-US" b="0" dirty="0" err="1">
                <a:latin typeface="+mn-lt"/>
              </a:rPr>
              <a:t>opcodes</a:t>
            </a:r>
            <a:r>
              <a:rPr lang="en-US" b="0" dirty="0">
                <a:latin typeface="+mn-lt"/>
              </a:rPr>
              <a:t> (16 bit)</a:t>
            </a:r>
          </a:p>
          <a:p>
            <a:pPr marL="398463" indent="-398463">
              <a:spcBef>
                <a:spcPct val="40000"/>
              </a:spcBef>
              <a:buClr>
                <a:schemeClr val="tx2"/>
              </a:buClr>
              <a:buSzPct val="75000"/>
              <a:buFont typeface="Wingdings" pitchFamily="2" charset="2"/>
              <a:buChar char=""/>
              <a:defRPr/>
            </a:pPr>
            <a:r>
              <a:rPr lang="en-US" b="0" dirty="0">
                <a:latin typeface="+mn-lt"/>
              </a:rPr>
              <a:t>User must use the optimizer (-o) with –ms for the greatest effect. </a:t>
            </a:r>
            <a:r>
              <a:rPr lang="en-US" b="0" dirty="0" smtClean="0">
                <a:latin typeface="+mn-lt"/>
              </a:rPr>
              <a:t>Suggestion: use on “init” code.</a:t>
            </a:r>
            <a:endParaRPr lang="en-US" b="0" dirty="0">
              <a:latin typeface="+mn-lt"/>
            </a:endParaRPr>
          </a:p>
        </p:txBody>
      </p:sp>
      <p:pic>
        <p:nvPicPr>
          <p:cNvPr id="9"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Additional Code Space Options</a:t>
            </a:r>
          </a:p>
        </p:txBody>
      </p:sp>
      <p:sp>
        <p:nvSpPr>
          <p:cNvPr id="20483" name="Rectangle 3"/>
          <p:cNvSpPr>
            <a:spLocks noChangeArrowheads="1"/>
          </p:cNvSpPr>
          <p:nvPr/>
        </p:nvSpPr>
        <p:spPr bwMode="auto">
          <a:xfrm>
            <a:off x="0" y="611188"/>
            <a:ext cx="9144000" cy="1641475"/>
          </a:xfrm>
          <a:prstGeom prst="rect">
            <a:avLst/>
          </a:prstGeom>
          <a:noFill/>
          <a:ln w="9525">
            <a:noFill/>
            <a:miter lim="800000"/>
            <a:headEnd/>
            <a:tailEnd/>
          </a:ln>
        </p:spPr>
        <p:txBody>
          <a:bodyPr lIns="182880" tIns="91440" rIns="182880" bIns="182880" anchorCtr="1">
            <a:spAutoFit/>
          </a:bodyPr>
          <a:lstStyle/>
          <a:p>
            <a:pPr marL="398463" indent="-398463">
              <a:spcBef>
                <a:spcPct val="40000"/>
              </a:spcBef>
              <a:buClr>
                <a:schemeClr val="tx2"/>
              </a:buClr>
              <a:buSzPct val="75000"/>
              <a:buFont typeface="Wingdings" pitchFamily="2" charset="2"/>
              <a:buChar char=""/>
            </a:pPr>
            <a:r>
              <a:rPr lang="en-US" sz="2800"/>
              <a:t>Use program level optimization (</a:t>
            </a:r>
            <a:r>
              <a:rPr lang="en-US" sz="2800">
                <a:solidFill>
                  <a:schemeClr val="tx2"/>
                </a:solidFill>
              </a:rPr>
              <a:t>-pm</a:t>
            </a:r>
            <a:r>
              <a:rPr lang="en-US" sz="2800"/>
              <a:t>) </a:t>
            </a:r>
          </a:p>
          <a:p>
            <a:pPr marL="398463" indent="-398463">
              <a:spcBef>
                <a:spcPct val="40000"/>
              </a:spcBef>
              <a:buClr>
                <a:schemeClr val="tx2"/>
              </a:buClr>
              <a:buSzPct val="75000"/>
              <a:buFont typeface="Wingdings" pitchFamily="2" charset="2"/>
              <a:buChar char=""/>
            </a:pPr>
            <a:r>
              <a:rPr lang="en-US" sz="2800"/>
              <a:t>Try </a:t>
            </a:r>
            <a:r>
              <a:rPr lang="en-US" sz="2800">
                <a:solidFill>
                  <a:schemeClr val="tx2"/>
                </a:solidFill>
              </a:rPr>
              <a:t>-mh</a:t>
            </a:r>
            <a:r>
              <a:rPr lang="en-US" sz="2800"/>
              <a:t> to reduce prolog/epilog code</a:t>
            </a:r>
          </a:p>
          <a:p>
            <a:pPr marL="398463" indent="-398463">
              <a:spcBef>
                <a:spcPct val="40000"/>
              </a:spcBef>
              <a:buClr>
                <a:schemeClr val="tx2"/>
              </a:buClr>
              <a:buSzPct val="75000"/>
              <a:buFont typeface="Wingdings" pitchFamily="2" charset="2"/>
              <a:buChar char=""/>
            </a:pPr>
            <a:r>
              <a:rPr lang="en-US" sz="2800"/>
              <a:t>Use </a:t>
            </a:r>
            <a:r>
              <a:rPr lang="en-US" sz="2800">
                <a:solidFill>
                  <a:schemeClr val="tx2"/>
                </a:solidFill>
              </a:rPr>
              <a:t>–oi0</a:t>
            </a:r>
            <a:r>
              <a:rPr lang="en-US" sz="2800"/>
              <a:t> to disable auto-inlining</a:t>
            </a:r>
          </a:p>
        </p:txBody>
      </p:sp>
      <p:sp>
        <p:nvSpPr>
          <p:cNvPr id="325644" name="Rectangle 12"/>
          <p:cNvSpPr>
            <a:spLocks noChangeArrowheads="1"/>
          </p:cNvSpPr>
          <p:nvPr/>
        </p:nvSpPr>
        <p:spPr bwMode="auto">
          <a:xfrm>
            <a:off x="1600200" y="2286000"/>
            <a:ext cx="6934200" cy="4179888"/>
          </a:xfrm>
          <a:prstGeom prst="rect">
            <a:avLst/>
          </a:prstGeom>
          <a:solidFill>
            <a:srgbClr val="CCFF66"/>
          </a:solidFill>
          <a:ln w="9525">
            <a:solidFill>
              <a:srgbClr val="C0C0C0"/>
            </a:solidFill>
            <a:miter lim="800000"/>
            <a:headEnd/>
            <a:tailEnd/>
          </a:ln>
        </p:spPr>
        <p:txBody>
          <a:bodyPr lIns="182880" tIns="91440" rIns="182880" bIns="182880">
            <a:spAutoFit/>
          </a:bodyPr>
          <a:lstStyle/>
          <a:p>
            <a:pPr marL="398463" indent="-398463">
              <a:spcBef>
                <a:spcPct val="40000"/>
              </a:spcBef>
              <a:buClr>
                <a:schemeClr val="tx2"/>
              </a:buClr>
              <a:buSzPct val="75000"/>
              <a:buFont typeface="Wingdings" pitchFamily="2" charset="2"/>
              <a:buChar char=""/>
            </a:pPr>
            <a:r>
              <a:rPr lang="en-US">
                <a:latin typeface="Arial Narrow" pitchFamily="34" charset="0"/>
              </a:rPr>
              <a:t>Inlining inserts a copy of a function into a C file rather than calling (i.e. branching) to it</a:t>
            </a:r>
          </a:p>
          <a:p>
            <a:pPr marL="398463" indent="-398463">
              <a:spcBef>
                <a:spcPct val="40000"/>
              </a:spcBef>
              <a:buClr>
                <a:schemeClr val="tx2"/>
              </a:buClr>
              <a:buSzPct val="75000"/>
              <a:buFont typeface="Wingdings" pitchFamily="2" charset="2"/>
              <a:buChar char=""/>
            </a:pPr>
            <a:r>
              <a:rPr lang="en-US">
                <a:latin typeface="Arial Narrow" pitchFamily="34" charset="0"/>
              </a:rPr>
              <a:t>Auto-inlining is a compiler feature whereas small functions are automatically inlined</a:t>
            </a:r>
          </a:p>
          <a:p>
            <a:pPr marL="398463" indent="-398463">
              <a:spcBef>
                <a:spcPct val="40000"/>
              </a:spcBef>
              <a:buClr>
                <a:schemeClr val="tx2"/>
              </a:buClr>
              <a:buSzPct val="75000"/>
              <a:buFont typeface="Wingdings" pitchFamily="2" charset="2"/>
              <a:buChar char=""/>
            </a:pPr>
            <a:r>
              <a:rPr lang="en-US">
                <a:latin typeface="Arial Narrow" pitchFamily="34" charset="0"/>
              </a:rPr>
              <a:t>Auto-inlining is enabled for small functions by </a:t>
            </a:r>
            <a:r>
              <a:rPr lang="en-US">
                <a:solidFill>
                  <a:schemeClr val="tx2"/>
                </a:solidFill>
                <a:latin typeface="Arial Narrow" pitchFamily="34" charset="0"/>
              </a:rPr>
              <a:t>–o3</a:t>
            </a:r>
            <a:endParaRPr lang="en-US">
              <a:latin typeface="Arial Narrow" pitchFamily="34" charset="0"/>
            </a:endParaRPr>
          </a:p>
          <a:p>
            <a:pPr marL="398463" indent="-398463">
              <a:spcBef>
                <a:spcPct val="40000"/>
              </a:spcBef>
              <a:buClr>
                <a:schemeClr val="tx2"/>
              </a:buClr>
              <a:buSzPct val="75000"/>
              <a:buFont typeface="Wingdings" pitchFamily="2" charset="2"/>
              <a:buChar char=""/>
            </a:pPr>
            <a:r>
              <a:rPr lang="en-US">
                <a:latin typeface="Arial Narrow" pitchFamily="34" charset="0"/>
              </a:rPr>
              <a:t>The </a:t>
            </a:r>
            <a:r>
              <a:rPr lang="en-US">
                <a:solidFill>
                  <a:schemeClr val="tx2"/>
                </a:solidFill>
                <a:latin typeface="Courier New" pitchFamily="49" charset="0"/>
              </a:rPr>
              <a:t>–oi</a:t>
            </a:r>
            <a:r>
              <a:rPr lang="en-US" sz="2000" i="1">
                <a:latin typeface="Courier New" pitchFamily="49" charset="0"/>
              </a:rPr>
              <a:t>size</a:t>
            </a:r>
            <a:r>
              <a:rPr lang="en-US">
                <a:latin typeface="Arial Narrow" pitchFamily="34" charset="0"/>
              </a:rPr>
              <a:t> sets the size of functions to be automatcially inlined</a:t>
            </a:r>
          </a:p>
          <a:p>
            <a:pPr marL="800100" lvl="1" indent="-342900">
              <a:spcBef>
                <a:spcPct val="20000"/>
              </a:spcBef>
              <a:buClr>
                <a:schemeClr val="tx2"/>
              </a:buClr>
              <a:buSzPct val="75000"/>
              <a:buFont typeface="Wingdings" pitchFamily="2" charset="2"/>
              <a:buChar char=""/>
            </a:pPr>
            <a:r>
              <a:rPr lang="en-US" sz="2000" i="1">
                <a:latin typeface="Courier New" pitchFamily="49" charset="0"/>
              </a:rPr>
              <a:t>size</a:t>
            </a:r>
            <a:r>
              <a:rPr lang="en-US" sz="2000">
                <a:latin typeface="Courier New" pitchFamily="49" charset="0"/>
              </a:rPr>
              <a:t> </a:t>
            </a:r>
            <a:r>
              <a:rPr lang="en-US" sz="2000">
                <a:latin typeface="Arial Narrow" pitchFamily="34" charset="0"/>
              </a:rPr>
              <a:t>= function size * # of times inlined</a:t>
            </a:r>
          </a:p>
          <a:p>
            <a:pPr marL="800100" lvl="1" indent="-342900">
              <a:spcBef>
                <a:spcPct val="20000"/>
              </a:spcBef>
              <a:buClr>
                <a:schemeClr val="tx2"/>
              </a:buClr>
              <a:buSzPct val="75000"/>
              <a:buFont typeface="Wingdings" pitchFamily="2" charset="2"/>
              <a:buChar char=""/>
            </a:pPr>
            <a:r>
              <a:rPr lang="en-US" sz="2000">
                <a:latin typeface="Arial Narrow" pitchFamily="34" charset="0"/>
              </a:rPr>
              <a:t>Use </a:t>
            </a:r>
            <a:r>
              <a:rPr lang="en-US" sz="2000">
                <a:solidFill>
                  <a:schemeClr val="tx2"/>
                </a:solidFill>
                <a:latin typeface="Arial Narrow" pitchFamily="34" charset="0"/>
              </a:rPr>
              <a:t>–on1</a:t>
            </a:r>
            <a:r>
              <a:rPr lang="en-US" sz="2000">
                <a:latin typeface="Arial Narrow" pitchFamily="34" charset="0"/>
              </a:rPr>
              <a:t> or </a:t>
            </a:r>
            <a:r>
              <a:rPr lang="en-US" sz="2000">
                <a:solidFill>
                  <a:schemeClr val="tx2"/>
                </a:solidFill>
                <a:latin typeface="Arial Narrow" pitchFamily="34" charset="0"/>
              </a:rPr>
              <a:t>–on2</a:t>
            </a:r>
            <a:r>
              <a:rPr lang="en-US" sz="2000">
                <a:latin typeface="Arial Narrow" pitchFamily="34" charset="0"/>
              </a:rPr>
              <a:t> to report size</a:t>
            </a:r>
            <a:endParaRPr lang="en-US">
              <a:latin typeface="Arial Narrow" pitchFamily="34" charset="0"/>
            </a:endParaRPr>
          </a:p>
          <a:p>
            <a:pPr marL="398463" indent="-398463">
              <a:spcBef>
                <a:spcPct val="40000"/>
              </a:spcBef>
              <a:buClr>
                <a:schemeClr val="tx2"/>
              </a:buClr>
              <a:buSzPct val="75000"/>
              <a:buFont typeface="Wingdings" pitchFamily="2" charset="2"/>
              <a:buChar char=""/>
            </a:pPr>
            <a:r>
              <a:rPr lang="en-US">
                <a:latin typeface="Arial Narrow" pitchFamily="34" charset="0"/>
              </a:rPr>
              <a:t>Force function inlining with </a:t>
            </a:r>
            <a:r>
              <a:rPr lang="en-US">
                <a:solidFill>
                  <a:schemeClr val="tx2"/>
                </a:solidFill>
                <a:latin typeface="Arial Narrow" pitchFamily="34" charset="0"/>
              </a:rPr>
              <a:t>inline</a:t>
            </a:r>
            <a:r>
              <a:rPr lang="en-US">
                <a:latin typeface="Arial Narrow" pitchFamily="34" charset="0"/>
              </a:rPr>
              <a:t> keyword</a:t>
            </a:r>
          </a:p>
          <a:p>
            <a:pPr marL="800100" lvl="1" indent="-342900">
              <a:spcBef>
                <a:spcPct val="20000"/>
              </a:spcBef>
              <a:buClr>
                <a:schemeClr val="tx2"/>
              </a:buClr>
              <a:buSzPct val="75000"/>
              <a:buFont typeface="Wingdings" pitchFamily="2" charset="2"/>
              <a:buChar char=""/>
            </a:pPr>
            <a:r>
              <a:rPr lang="en-US" i="1">
                <a:solidFill>
                  <a:schemeClr val="tx2"/>
                </a:solidFill>
                <a:latin typeface="Arial Narrow" pitchFamily="34" charset="0"/>
              </a:rPr>
              <a:t>inline</a:t>
            </a:r>
            <a:r>
              <a:rPr lang="en-US">
                <a:latin typeface="Arial Narrow" pitchFamily="34" charset="0"/>
              </a:rPr>
              <a:t> void func(void);</a:t>
            </a:r>
          </a:p>
        </p:txBody>
      </p:sp>
      <p:pic>
        <p:nvPicPr>
          <p:cNvPr id="7"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5644"/>
                                        </p:tgtEl>
                                        <p:attrNameLst>
                                          <p:attrName>style.visibility</p:attrName>
                                        </p:attrNameLst>
                                      </p:cBhvr>
                                      <p:to>
                                        <p:strVal val="visible"/>
                                      </p:to>
                                    </p:set>
                                    <p:animEffect transition="in" filter="dissolve">
                                      <p:cBhvr>
                                        <p:cTn id="7" dur="500"/>
                                        <p:tgtEl>
                                          <p:spTgt spid="32564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44"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6019800"/>
          </a:xfrm>
          <a:prstGeom prst="rect">
            <a:avLst/>
          </a:prstGeom>
          <a:solidFill>
            <a:srgbClr val="92D050"/>
          </a:solidFill>
          <a:ln w="19050">
            <a:solidFill>
              <a:schemeClr val="tx1"/>
            </a:solidFill>
            <a:miter lim="800000"/>
            <a:headEnd type="none" w="sm" len="sm"/>
            <a:tailEnd type="none" w="sm" len="sm"/>
          </a:ln>
          <a:effectLst>
            <a:outerShdw blurRad="50800" dist="1016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7"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8" action="ppaction://hlinksldjump"/>
          </p:cNvPr>
          <p:cNvSpPr txBox="1">
            <a:spLocks noChangeArrowheads="1"/>
          </p:cNvSpPr>
          <p:nvPr>
            <p:custDataLst>
              <p:tags r:id="rId2"/>
            </p:custDataLst>
          </p:nvPr>
        </p:nvSpPr>
        <p:spPr bwMode="auto">
          <a:xfrm>
            <a:off x="301576" y="68046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Introduction</a:t>
            </a:r>
            <a:endParaRPr lang="en-US" dirty="0">
              <a:solidFill>
                <a:srgbClr val="000000"/>
              </a:solidFill>
            </a:endParaRPr>
          </a:p>
        </p:txBody>
      </p:sp>
      <p:sp>
        <p:nvSpPr>
          <p:cNvPr id="10" name="Text Box 4">
            <a:hlinkClick r:id="rId19" action="ppaction://hlinksldjump"/>
          </p:cNvPr>
          <p:cNvSpPr txBox="1">
            <a:spLocks noChangeArrowheads="1"/>
          </p:cNvSpPr>
          <p:nvPr>
            <p:custDataLst>
              <p:tags r:id="rId3"/>
            </p:custDataLst>
          </p:nvPr>
        </p:nvSpPr>
        <p:spPr bwMode="auto">
          <a:xfrm>
            <a:off x="301576" y="113277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 Compiler &amp; Optimizer</a:t>
            </a:r>
            <a:endParaRPr lang="en-US" dirty="0">
              <a:solidFill>
                <a:srgbClr val="000000"/>
              </a:solidFill>
            </a:endParaRPr>
          </a:p>
        </p:txBody>
      </p:sp>
      <p:sp>
        <p:nvSpPr>
          <p:cNvPr id="11" name="Text Box 6">
            <a:hlinkClick r:id="rId20" action="ppaction://hlinksldjump"/>
          </p:cNvPr>
          <p:cNvSpPr txBox="1">
            <a:spLocks noChangeArrowheads="1"/>
          </p:cNvSpPr>
          <p:nvPr>
            <p:custDataLst>
              <p:tags r:id="rId4"/>
            </p:custDataLst>
          </p:nvPr>
        </p:nvSpPr>
        <p:spPr bwMode="auto">
          <a:xfrm>
            <a:off x="769877" y="1623410"/>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“Debug” vs. “Optimized”</a:t>
            </a:r>
            <a:endParaRPr lang="en-US" sz="2000" dirty="0">
              <a:solidFill>
                <a:srgbClr val="000000"/>
              </a:solidFill>
            </a:endParaRPr>
          </a:p>
        </p:txBody>
      </p:sp>
      <p:sp>
        <p:nvSpPr>
          <p:cNvPr id="12" name="Text Box 6">
            <a:hlinkClick r:id="rId21" action="ppaction://hlinksldjump"/>
          </p:cNvPr>
          <p:cNvSpPr txBox="1">
            <a:spLocks noChangeArrowheads="1"/>
          </p:cNvSpPr>
          <p:nvPr>
            <p:custDataLst>
              <p:tags r:id="rId5"/>
            </p:custDataLst>
          </p:nvPr>
        </p:nvSpPr>
        <p:spPr bwMode="auto">
          <a:xfrm>
            <a:off x="769877" y="2011689"/>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Build Configurations</a:t>
            </a:r>
            <a:endParaRPr lang="en-US" sz="2000" dirty="0">
              <a:solidFill>
                <a:srgbClr val="000000"/>
              </a:solidFill>
            </a:endParaRPr>
          </a:p>
        </p:txBody>
      </p:sp>
      <p:sp>
        <p:nvSpPr>
          <p:cNvPr id="13" name="Text Box 6">
            <a:hlinkClick r:id="rId22" action="ppaction://hlinksldjump"/>
          </p:cNvPr>
          <p:cNvSpPr txBox="1">
            <a:spLocks noChangeArrowheads="1"/>
          </p:cNvSpPr>
          <p:nvPr>
            <p:custDataLst>
              <p:tags r:id="rId6"/>
            </p:custDataLst>
          </p:nvPr>
        </p:nvSpPr>
        <p:spPr bwMode="auto">
          <a:xfrm>
            <a:off x="769877" y="2399969"/>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Size Optimizations</a:t>
            </a:r>
            <a:endParaRPr lang="en-US" sz="2000" dirty="0">
              <a:solidFill>
                <a:srgbClr val="000000"/>
              </a:solidFill>
            </a:endParaRPr>
          </a:p>
        </p:txBody>
      </p:sp>
      <p:sp>
        <p:nvSpPr>
          <p:cNvPr id="14" name="Text Box 5">
            <a:hlinkClick r:id="rId23" action="ppaction://hlinksldjump"/>
          </p:cNvPr>
          <p:cNvSpPr txBox="1">
            <a:spLocks noChangeArrowheads="1"/>
          </p:cNvSpPr>
          <p:nvPr>
            <p:custDataLst>
              <p:tags r:id="rId7"/>
            </p:custDataLst>
          </p:nvPr>
        </p:nvSpPr>
        <p:spPr bwMode="auto">
          <a:xfrm>
            <a:off x="774000" y="2788248"/>
            <a:ext cx="4864800" cy="332398"/>
          </a:xfrm>
          <a:prstGeom prst="rect">
            <a:avLst/>
          </a:prstGeom>
          <a:solidFill>
            <a:schemeClr val="bg1"/>
          </a:solidFill>
          <a:ln w="19050">
            <a:solidFill>
              <a:schemeClr val="tx1"/>
            </a:solid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File &amp; Function-Specific Opts</a:t>
            </a:r>
            <a:endParaRPr lang="en-US" sz="2000" dirty="0">
              <a:solidFill>
                <a:srgbClr val="000000"/>
              </a:solidFill>
            </a:endParaRPr>
          </a:p>
        </p:txBody>
      </p:sp>
      <p:sp>
        <p:nvSpPr>
          <p:cNvPr id="15" name="Text Box 6">
            <a:hlinkClick r:id="rId24" action="ppaction://hlinksldjump"/>
          </p:cNvPr>
          <p:cNvSpPr txBox="1">
            <a:spLocks noChangeArrowheads="1"/>
          </p:cNvSpPr>
          <p:nvPr>
            <p:custDataLst>
              <p:tags r:id="rId8"/>
            </p:custDataLst>
          </p:nvPr>
        </p:nvSpPr>
        <p:spPr bwMode="auto">
          <a:xfrm>
            <a:off x="769877" y="3176527"/>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Coding Guidelines</a:t>
            </a:r>
            <a:endParaRPr lang="en-US" sz="2000" dirty="0">
              <a:solidFill>
                <a:srgbClr val="000000"/>
              </a:solidFill>
            </a:endParaRPr>
          </a:p>
        </p:txBody>
      </p:sp>
      <p:sp>
        <p:nvSpPr>
          <p:cNvPr id="16" name="Text Box 4">
            <a:hlinkClick r:id="rId25" action="ppaction://hlinksldjump"/>
          </p:cNvPr>
          <p:cNvSpPr txBox="1">
            <a:spLocks noChangeArrowheads="1"/>
          </p:cNvSpPr>
          <p:nvPr>
            <p:custDataLst>
              <p:tags r:id="rId9"/>
            </p:custDataLst>
          </p:nvPr>
        </p:nvSpPr>
        <p:spPr bwMode="auto">
          <a:xfrm>
            <a:off x="301576" y="352648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Data Types &amp; Alignment</a:t>
            </a:r>
            <a:endParaRPr lang="en-US" dirty="0">
              <a:solidFill>
                <a:srgbClr val="000000"/>
              </a:solidFill>
            </a:endParaRPr>
          </a:p>
        </p:txBody>
      </p:sp>
      <p:sp>
        <p:nvSpPr>
          <p:cNvPr id="17" name="Text Box 4">
            <a:hlinkClick r:id="rId26" action="ppaction://hlinksldjump"/>
          </p:cNvPr>
          <p:cNvSpPr txBox="1">
            <a:spLocks noChangeArrowheads="1"/>
          </p:cNvSpPr>
          <p:nvPr>
            <p:custDataLst>
              <p:tags r:id="rId10"/>
            </p:custDataLst>
          </p:nvPr>
        </p:nvSpPr>
        <p:spPr bwMode="auto">
          <a:xfrm>
            <a:off x="301576" y="3978802"/>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Restrict Mem Dependencies</a:t>
            </a:r>
            <a:endParaRPr lang="en-US" dirty="0">
              <a:solidFill>
                <a:srgbClr val="000000"/>
              </a:solidFill>
            </a:endParaRPr>
          </a:p>
        </p:txBody>
      </p:sp>
      <p:sp>
        <p:nvSpPr>
          <p:cNvPr id="18" name="Text Box 4">
            <a:hlinkClick r:id="rId27" action="ppaction://hlinksldjump"/>
          </p:cNvPr>
          <p:cNvSpPr txBox="1">
            <a:spLocks noChangeArrowheads="1"/>
          </p:cNvSpPr>
          <p:nvPr>
            <p:custDataLst>
              <p:tags r:id="rId11"/>
            </p:custDataLst>
          </p:nvPr>
        </p:nvSpPr>
        <p:spPr bwMode="auto">
          <a:xfrm>
            <a:off x="301576" y="443111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Access Hardware Features</a:t>
            </a:r>
            <a:endParaRPr lang="en-US" dirty="0">
              <a:solidFill>
                <a:srgbClr val="000000"/>
              </a:solidFill>
            </a:endParaRPr>
          </a:p>
        </p:txBody>
      </p:sp>
      <p:sp>
        <p:nvSpPr>
          <p:cNvPr id="19" name="Text Box 4">
            <a:hlinkClick r:id="rId28" action="ppaction://hlinksldjump"/>
          </p:cNvPr>
          <p:cNvSpPr txBox="1">
            <a:spLocks noChangeArrowheads="1"/>
          </p:cNvSpPr>
          <p:nvPr>
            <p:custDataLst>
              <p:tags r:id="rId12"/>
            </p:custDataLst>
          </p:nvPr>
        </p:nvSpPr>
        <p:spPr bwMode="auto">
          <a:xfrm>
            <a:off x="301576" y="4883430"/>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Give Compiler MORE info</a:t>
            </a:r>
            <a:endParaRPr lang="en-US" dirty="0">
              <a:solidFill>
                <a:srgbClr val="000000"/>
              </a:solidFill>
            </a:endParaRPr>
          </a:p>
        </p:txBody>
      </p:sp>
      <p:sp>
        <p:nvSpPr>
          <p:cNvPr id="20" name="Text Box 4">
            <a:hlinkClick r:id="rId29" action="ppaction://hlinksldjump"/>
          </p:cNvPr>
          <p:cNvSpPr txBox="1">
            <a:spLocks noChangeArrowheads="1"/>
          </p:cNvSpPr>
          <p:nvPr>
            <p:custDataLst>
              <p:tags r:id="rId13"/>
            </p:custDataLst>
          </p:nvPr>
        </p:nvSpPr>
        <p:spPr bwMode="auto">
          <a:xfrm>
            <a:off x="301576" y="5335744"/>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Use Optimized Libraries</a:t>
            </a:r>
            <a:endParaRPr lang="en-US" dirty="0">
              <a:solidFill>
                <a:srgbClr val="000000"/>
              </a:solidFill>
            </a:endParaRPr>
          </a:p>
        </p:txBody>
      </p:sp>
      <p:sp>
        <p:nvSpPr>
          <p:cNvPr id="21" name="Text Box 4">
            <a:hlinkClick r:id="rId30" action="ppaction://hlinksldjump"/>
          </p:cNvPr>
          <p:cNvSpPr txBox="1">
            <a:spLocks noChangeArrowheads="1"/>
          </p:cNvSpPr>
          <p:nvPr>
            <p:custDataLst>
              <p:tags r:id="rId14"/>
            </p:custDataLst>
          </p:nvPr>
        </p:nvSpPr>
        <p:spPr bwMode="auto">
          <a:xfrm>
            <a:off x="301576" y="5788058"/>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System Optimizations</a:t>
            </a:r>
            <a:endParaRPr lang="en-US" dirty="0">
              <a:solidFill>
                <a:srgbClr val="000000"/>
              </a:solidFill>
            </a:endParaRPr>
          </a:p>
        </p:txBody>
      </p:sp>
      <p:sp>
        <p:nvSpPr>
          <p:cNvPr id="22" name="Text Box 4">
            <a:hlinkClick r:id="rId31" action="ppaction://hlinksldjump"/>
          </p:cNvPr>
          <p:cNvSpPr txBox="1">
            <a:spLocks noChangeArrowheads="1"/>
          </p:cNvSpPr>
          <p:nvPr>
            <p:custDataLst>
              <p:tags r:id="rId15"/>
            </p:custDataLst>
          </p:nvPr>
        </p:nvSpPr>
        <p:spPr bwMode="auto">
          <a:xfrm>
            <a:off x="301576" y="6240372"/>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 +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7" descr="MP900439381[1]"/>
          <p:cNvPicPr>
            <a:picLocks noChangeAspect="1" noChangeArrowheads="1"/>
          </p:cNvPicPr>
          <p:nvPr/>
        </p:nvPicPr>
        <p:blipFill>
          <a:blip r:embed="rId4" cstate="print"/>
          <a:srcRect/>
          <a:stretch>
            <a:fillRect/>
          </a:stretch>
        </p:blipFill>
        <p:spPr bwMode="auto">
          <a:xfrm>
            <a:off x="0" y="0"/>
            <a:ext cx="9144000" cy="6858000"/>
          </a:xfrm>
          <a:prstGeom prst="rect">
            <a:avLst/>
          </a:prstGeom>
          <a:noFill/>
          <a:ln w="9525">
            <a:noFill/>
            <a:miter lim="800000"/>
            <a:headEnd/>
            <a:tailEnd/>
          </a:ln>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4237722"/>
            <a:ext cx="395287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88" y="13648"/>
            <a:ext cx="9158288"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r>
              <a:rPr lang="en-US" dirty="0" smtClean="0"/>
              <a:t>                  File Specific Options</a:t>
            </a:r>
          </a:p>
        </p:txBody>
      </p:sp>
      <p:pic>
        <p:nvPicPr>
          <p:cNvPr id="78853" name="Picture 5" descr="C:\Documents and Settings\a0159877\Desktop\file_specific_4.png"/>
          <p:cNvPicPr>
            <a:picLocks noChangeAspect="1" noChangeArrowheads="1"/>
          </p:cNvPicPr>
          <p:nvPr/>
        </p:nvPicPr>
        <p:blipFill>
          <a:blip r:embed="rId2" cstate="print"/>
          <a:srcRect/>
          <a:stretch>
            <a:fillRect/>
          </a:stretch>
        </p:blipFill>
        <p:spPr bwMode="auto">
          <a:xfrm>
            <a:off x="152400" y="152400"/>
            <a:ext cx="2209800" cy="3573463"/>
          </a:xfrm>
          <a:prstGeom prst="rect">
            <a:avLst/>
          </a:prstGeom>
          <a:noFill/>
          <a:ln w="12700">
            <a:solidFill>
              <a:schemeClr val="tx1"/>
            </a:solidFill>
          </a:ln>
          <a:effectLst>
            <a:outerShdw blurRad="50800" dist="76200" dir="2700000" algn="tl" rotWithShape="0">
              <a:prstClr val="black">
                <a:alpha val="40000"/>
              </a:prstClr>
            </a:outerShdw>
          </a:effectLst>
        </p:spPr>
      </p:pic>
      <p:sp>
        <p:nvSpPr>
          <p:cNvPr id="22532" name="TextBox 12"/>
          <p:cNvSpPr txBox="1">
            <a:spLocks noChangeArrowheads="1"/>
          </p:cNvSpPr>
          <p:nvPr/>
        </p:nvSpPr>
        <p:spPr bwMode="auto">
          <a:xfrm>
            <a:off x="152400" y="3886200"/>
            <a:ext cx="2438400" cy="2123658"/>
          </a:xfrm>
          <a:prstGeom prst="rect">
            <a:avLst/>
          </a:prstGeom>
          <a:solidFill>
            <a:schemeClr val="accent5">
              <a:lumMod val="20000"/>
              <a:lumOff val="80000"/>
            </a:schemeClr>
          </a:solidFill>
          <a:ln w="9525">
            <a:noFill/>
            <a:miter lim="800000"/>
            <a:headEnd/>
            <a:tailEnd/>
          </a:ln>
        </p:spPr>
        <p:txBody>
          <a:bodyPr wrap="square">
            <a:spAutoFit/>
          </a:bodyPr>
          <a:lstStyle/>
          <a:p>
            <a:pPr marL="171450" indent="-171450">
              <a:buFont typeface="Arial" charset="0"/>
              <a:buChar char="•"/>
            </a:pPr>
            <a:r>
              <a:rPr lang="en-US" sz="2000" b="0" dirty="0">
                <a:latin typeface="Arial Narrow" pitchFamily="34" charset="0"/>
              </a:rPr>
              <a:t>Right-click on </a:t>
            </a:r>
            <a:r>
              <a:rPr lang="en-US" sz="2000" b="0" dirty="0" smtClean="0">
                <a:latin typeface="Arial Narrow" pitchFamily="34" charset="0"/>
              </a:rPr>
              <a:t>file and</a:t>
            </a:r>
            <a:r>
              <a:rPr lang="en-US" sz="2000" b="0" dirty="0">
                <a:latin typeface="Arial Narrow" pitchFamily="34" charset="0"/>
              </a:rPr>
              <a:t/>
            </a:r>
            <a:br>
              <a:rPr lang="en-US" sz="2000" b="0" dirty="0">
                <a:latin typeface="Arial Narrow" pitchFamily="34" charset="0"/>
              </a:rPr>
            </a:br>
            <a:r>
              <a:rPr lang="en-US" sz="2000" b="0" dirty="0" smtClean="0">
                <a:latin typeface="Arial Narrow" pitchFamily="34" charset="0"/>
              </a:rPr>
              <a:t>select “Build Options”</a:t>
            </a:r>
            <a:endParaRPr lang="en-US" sz="2000" b="0" dirty="0">
              <a:latin typeface="Arial Narrow" pitchFamily="34" charset="0"/>
            </a:endParaRPr>
          </a:p>
          <a:p>
            <a:pPr marL="171450" indent="-171450">
              <a:buFont typeface="Arial" charset="0"/>
              <a:buChar char="•"/>
            </a:pPr>
            <a:r>
              <a:rPr lang="en-US" sz="2000" b="0" dirty="0">
                <a:latin typeface="Arial Narrow" pitchFamily="34" charset="0"/>
              </a:rPr>
              <a:t>Apply settings and</a:t>
            </a:r>
            <a:br>
              <a:rPr lang="en-US" sz="2000" b="0" dirty="0">
                <a:latin typeface="Arial Narrow" pitchFamily="34" charset="0"/>
              </a:rPr>
            </a:br>
            <a:r>
              <a:rPr lang="en-US" sz="2000" b="0" dirty="0">
                <a:latin typeface="Arial Narrow" pitchFamily="34" charset="0"/>
              </a:rPr>
              <a:t>click OK.</a:t>
            </a:r>
          </a:p>
          <a:p>
            <a:pPr marL="171450" indent="-171450">
              <a:buFont typeface="Arial" charset="0"/>
              <a:buChar char="•"/>
            </a:pPr>
            <a:r>
              <a:rPr lang="en-US" sz="2000" b="0" dirty="0">
                <a:latin typeface="Arial Narrow" pitchFamily="34" charset="0"/>
              </a:rPr>
              <a:t>Little triangle </a:t>
            </a:r>
            <a:r>
              <a:rPr lang="en-US" sz="2000" b="0" dirty="0">
                <a:latin typeface="Arial Narrow" pitchFamily="34" charset="0"/>
                <a:sym typeface="Wingdings 3" pitchFamily="18" charset="2"/>
              </a:rPr>
              <a:t> </a:t>
            </a:r>
            <a:r>
              <a:rPr lang="en-US" sz="2000" b="0" dirty="0">
                <a:latin typeface="Arial Narrow" pitchFamily="34" charset="0"/>
              </a:rPr>
              <a:t>on file</a:t>
            </a:r>
            <a:br>
              <a:rPr lang="en-US" sz="2000" b="0" dirty="0">
                <a:latin typeface="Arial Narrow" pitchFamily="34" charset="0"/>
              </a:rPr>
            </a:br>
            <a:r>
              <a:rPr lang="en-US" sz="2000" b="0" dirty="0">
                <a:latin typeface="Arial Narrow" pitchFamily="34" charset="0"/>
              </a:rPr>
              <a:t>denotes file-specific</a:t>
            </a:r>
            <a:br>
              <a:rPr lang="en-US" sz="2000" b="0" dirty="0">
                <a:latin typeface="Arial Narrow" pitchFamily="34" charset="0"/>
              </a:rPr>
            </a:br>
            <a:r>
              <a:rPr lang="en-US" sz="2000" b="0" dirty="0">
                <a:latin typeface="Arial Narrow" pitchFamily="34" charset="0"/>
              </a:rPr>
              <a:t>options applied</a:t>
            </a:r>
          </a:p>
        </p:txBody>
      </p:sp>
      <p:pic>
        <p:nvPicPr>
          <p:cNvPr id="78850" name="Picture 2" descr="C:\Documents and Settings\a0159877\Desktop\File_specific_3.png"/>
          <p:cNvPicPr>
            <a:picLocks noChangeAspect="1" noChangeArrowheads="1"/>
          </p:cNvPicPr>
          <p:nvPr/>
        </p:nvPicPr>
        <p:blipFill>
          <a:blip r:embed="rId3" cstate="print"/>
          <a:srcRect/>
          <a:stretch>
            <a:fillRect/>
          </a:stretch>
        </p:blipFill>
        <p:spPr bwMode="auto">
          <a:xfrm>
            <a:off x="2895600" y="3276600"/>
            <a:ext cx="2286000" cy="3048000"/>
          </a:xfrm>
          <a:prstGeom prst="rect">
            <a:avLst/>
          </a:prstGeom>
          <a:noFill/>
          <a:ln w="12700">
            <a:solidFill>
              <a:schemeClr val="tx1"/>
            </a:solidFill>
          </a:ln>
          <a:effectLst>
            <a:outerShdw blurRad="50800" dist="76200" dir="2700000" algn="tl" rotWithShape="0">
              <a:prstClr val="black">
                <a:alpha val="40000"/>
              </a:prstClr>
            </a:outerShdw>
          </a:effectLst>
        </p:spPr>
      </p:pic>
      <p:sp>
        <p:nvSpPr>
          <p:cNvPr id="22538" name="TextBox 27"/>
          <p:cNvSpPr txBox="1">
            <a:spLocks noChangeArrowheads="1"/>
          </p:cNvSpPr>
          <p:nvPr/>
        </p:nvSpPr>
        <p:spPr bwMode="auto">
          <a:xfrm>
            <a:off x="5257800" y="5029200"/>
            <a:ext cx="3676006" cy="584775"/>
          </a:xfrm>
          <a:prstGeom prst="rect">
            <a:avLst/>
          </a:prstGeom>
          <a:noFill/>
          <a:ln w="9525">
            <a:noFill/>
            <a:miter lim="800000"/>
            <a:headEnd/>
            <a:tailEnd/>
          </a:ln>
        </p:spPr>
        <p:txBody>
          <a:bodyPr wrap="none">
            <a:spAutoFit/>
          </a:bodyPr>
          <a:lstStyle/>
          <a:p>
            <a:pPr marL="342900" indent="-342900">
              <a:buClr>
                <a:schemeClr val="tx2"/>
              </a:buClr>
              <a:buSzPct val="75000"/>
              <a:buFont typeface="Wingdings" pitchFamily="2" charset="2"/>
              <a:buChar char=""/>
            </a:pPr>
            <a:r>
              <a:rPr lang="en-US" sz="2000" b="0" dirty="0">
                <a:latin typeface="Arial Narrow" pitchFamily="34" charset="0"/>
              </a:rPr>
              <a:t>Can also use FUNCTION-specific</a:t>
            </a:r>
            <a:br>
              <a:rPr lang="en-US" sz="2000" b="0" dirty="0">
                <a:latin typeface="Arial Narrow" pitchFamily="34" charset="0"/>
              </a:rPr>
            </a:br>
            <a:r>
              <a:rPr lang="en-US" sz="2000" b="0" dirty="0">
                <a:latin typeface="Arial Narrow" pitchFamily="34" charset="0"/>
              </a:rPr>
              <a:t>options via a </a:t>
            </a:r>
            <a:r>
              <a:rPr lang="en-US" sz="2000" b="0" dirty="0" err="1">
                <a:latin typeface="Arial Narrow" pitchFamily="34" charset="0"/>
              </a:rPr>
              <a:t>pragma</a:t>
            </a:r>
            <a:r>
              <a:rPr lang="en-US" sz="2000" b="0" dirty="0">
                <a:latin typeface="Arial Narrow" pitchFamily="34" charset="0"/>
              </a:rPr>
              <a:t>:</a:t>
            </a:r>
          </a:p>
        </p:txBody>
      </p:sp>
      <p:sp>
        <p:nvSpPr>
          <p:cNvPr id="22539" name="TextBox 28"/>
          <p:cNvSpPr txBox="1">
            <a:spLocks noChangeArrowheads="1"/>
          </p:cNvSpPr>
          <p:nvPr/>
        </p:nvSpPr>
        <p:spPr bwMode="auto">
          <a:xfrm>
            <a:off x="5645150" y="5638800"/>
            <a:ext cx="3422650" cy="338137"/>
          </a:xfrm>
          <a:prstGeom prst="rect">
            <a:avLst/>
          </a:prstGeom>
          <a:solidFill>
            <a:srgbClr val="CCFF66"/>
          </a:solidFill>
          <a:ln w="9525">
            <a:noFill/>
            <a:miter lim="800000"/>
            <a:headEnd/>
            <a:tailEnd/>
          </a:ln>
        </p:spPr>
        <p:txBody>
          <a:bodyPr wrap="none">
            <a:spAutoFit/>
          </a:bodyPr>
          <a:lstStyle/>
          <a:p>
            <a:r>
              <a:rPr lang="en-US" sz="2000" b="0" dirty="0">
                <a:latin typeface="Arial Narrow" pitchFamily="34" charset="0"/>
              </a:rPr>
              <a:t>#</a:t>
            </a:r>
            <a:r>
              <a:rPr lang="en-US" sz="2000" b="0" dirty="0" err="1">
                <a:latin typeface="Arial Narrow" pitchFamily="34" charset="0"/>
              </a:rPr>
              <a:t>pragma</a:t>
            </a:r>
            <a:r>
              <a:rPr lang="en-US" sz="2000" b="0" dirty="0">
                <a:latin typeface="Arial Narrow" pitchFamily="34" charset="0"/>
              </a:rPr>
              <a:t> FUNCTION_OPTIONS();</a:t>
            </a:r>
          </a:p>
        </p:txBody>
      </p:sp>
      <p:pic>
        <p:nvPicPr>
          <p:cNvPr id="3074" name="Picture 2"/>
          <p:cNvPicPr>
            <a:picLocks noChangeAspect="1" noChangeArrowheads="1"/>
          </p:cNvPicPr>
          <p:nvPr/>
        </p:nvPicPr>
        <p:blipFill>
          <a:blip r:embed="rId4" cstate="print"/>
          <a:srcRect/>
          <a:stretch>
            <a:fillRect/>
          </a:stretch>
        </p:blipFill>
        <p:spPr bwMode="auto">
          <a:xfrm>
            <a:off x="2667000" y="762000"/>
            <a:ext cx="6257925" cy="2381250"/>
          </a:xfrm>
          <a:prstGeom prst="rect">
            <a:avLst/>
          </a:prstGeom>
          <a:noFill/>
          <a:ln w="9525">
            <a:solidFill>
              <a:schemeClr val="tx1"/>
            </a:solidFill>
            <a:miter lim="800000"/>
            <a:headEnd/>
            <a:tailEnd/>
          </a:ln>
          <a:effectLst>
            <a:outerShdw blurRad="50800" dist="63500" dir="2700000" algn="tl" rotWithShape="0">
              <a:prstClr val="black">
                <a:alpha val="40000"/>
              </a:prstClr>
            </a:outerShdw>
          </a:effectLst>
        </p:spPr>
      </p:pic>
      <p:cxnSp>
        <p:nvCxnSpPr>
          <p:cNvPr id="22535" name="Straight Arrow Connector 15"/>
          <p:cNvCxnSpPr>
            <a:cxnSpLocks noChangeShapeType="1"/>
          </p:cNvCxnSpPr>
          <p:nvPr/>
        </p:nvCxnSpPr>
        <p:spPr bwMode="auto">
          <a:xfrm flipV="1">
            <a:off x="1524000" y="1066800"/>
            <a:ext cx="1143000" cy="1676400"/>
          </a:xfrm>
          <a:prstGeom prst="straightConnector1">
            <a:avLst/>
          </a:prstGeom>
          <a:noFill/>
          <a:ln w="38100" algn="ctr">
            <a:solidFill>
              <a:schemeClr val="tx1"/>
            </a:solidFill>
            <a:round/>
            <a:headEnd type="none" w="sm" len="sm"/>
            <a:tailEnd type="arrow" w="med" len="med"/>
          </a:ln>
        </p:spPr>
      </p:cxnSp>
      <p:cxnSp>
        <p:nvCxnSpPr>
          <p:cNvPr id="22536" name="Straight Arrow Connector 17"/>
          <p:cNvCxnSpPr>
            <a:cxnSpLocks noChangeShapeType="1"/>
          </p:cNvCxnSpPr>
          <p:nvPr/>
        </p:nvCxnSpPr>
        <p:spPr bwMode="auto">
          <a:xfrm flipH="1">
            <a:off x="4343400" y="2895600"/>
            <a:ext cx="2133600" cy="3276600"/>
          </a:xfrm>
          <a:prstGeom prst="straightConnector1">
            <a:avLst/>
          </a:prstGeom>
          <a:noFill/>
          <a:ln w="38100" algn="ctr">
            <a:solidFill>
              <a:schemeClr val="tx1"/>
            </a:solidFill>
            <a:round/>
            <a:headEnd type="none" w="sm" len="sm"/>
            <a:tailEnd type="arrow" w="med" len="med"/>
          </a:ln>
        </p:spPr>
      </p:cxnSp>
      <p:pic>
        <p:nvPicPr>
          <p:cNvPr id="14" name="Animated Logo" descr="tilogo_color_twoline.png"/>
          <p:cNvPicPr>
            <a:picLocks noChangeAspect="1"/>
          </p:cNvPicPr>
          <p:nvPr/>
        </p:nvPicPr>
        <p:blipFill>
          <a:blip r:embed="rId5" cstate="print"/>
          <a:stretch>
            <a:fillRect/>
          </a:stretch>
        </p:blipFill>
        <p:spPr>
          <a:xfrm>
            <a:off x="50800" y="6477000"/>
            <a:ext cx="1438537" cy="347443"/>
          </a:xfrm>
          <a:prstGeom prst="rect">
            <a:avLst/>
          </a:prstGeom>
        </p:spPr>
      </p:pic>
      <p:sp>
        <p:nvSpPr>
          <p:cNvPr id="16" name="TextBox 15"/>
          <p:cNvSpPr txBox="1"/>
          <p:nvPr/>
        </p:nvSpPr>
        <p:spPr>
          <a:xfrm>
            <a:off x="5622094" y="6019800"/>
            <a:ext cx="2356735" cy="289310"/>
          </a:xfrm>
          <a:prstGeom prst="rect">
            <a:avLst/>
          </a:prstGeom>
          <a:noFill/>
        </p:spPr>
        <p:txBody>
          <a:bodyPr wrap="none" rtlCol="0" anchor="ctr" anchorCtr="0">
            <a:spAutoFit/>
          </a:bodyPr>
          <a:lstStyle/>
          <a:p>
            <a:r>
              <a:rPr lang="en-US" sz="1600" b="0" i="1" dirty="0" smtClean="0">
                <a:solidFill>
                  <a:schemeClr val="dk1"/>
                </a:solidFill>
                <a:effectLst/>
                <a:latin typeface="Arial Narrow" pitchFamily="34" charset="0"/>
              </a:rPr>
              <a:t>Note:  most used are -o, -ms </a:t>
            </a: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6019800"/>
          </a:xfrm>
          <a:prstGeom prst="rect">
            <a:avLst/>
          </a:prstGeom>
          <a:solidFill>
            <a:srgbClr val="92D050"/>
          </a:solidFill>
          <a:ln w="19050">
            <a:solidFill>
              <a:schemeClr val="tx1"/>
            </a:solidFill>
            <a:miter lim="800000"/>
            <a:headEnd type="none" w="sm" len="sm"/>
            <a:tailEnd type="none" w="sm" len="sm"/>
          </a:ln>
          <a:effectLst>
            <a:outerShdw blurRad="50800" dist="1016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7"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8" action="ppaction://hlinksldjump"/>
          </p:cNvPr>
          <p:cNvSpPr txBox="1">
            <a:spLocks noChangeArrowheads="1"/>
          </p:cNvSpPr>
          <p:nvPr>
            <p:custDataLst>
              <p:tags r:id="rId2"/>
            </p:custDataLst>
          </p:nvPr>
        </p:nvSpPr>
        <p:spPr bwMode="auto">
          <a:xfrm>
            <a:off x="301576" y="68046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Introduction</a:t>
            </a:r>
            <a:endParaRPr lang="en-US" dirty="0">
              <a:solidFill>
                <a:srgbClr val="000000"/>
              </a:solidFill>
            </a:endParaRPr>
          </a:p>
        </p:txBody>
      </p:sp>
      <p:sp>
        <p:nvSpPr>
          <p:cNvPr id="10" name="Text Box 4">
            <a:hlinkClick r:id="rId19" action="ppaction://hlinksldjump"/>
          </p:cNvPr>
          <p:cNvSpPr txBox="1">
            <a:spLocks noChangeArrowheads="1"/>
          </p:cNvSpPr>
          <p:nvPr>
            <p:custDataLst>
              <p:tags r:id="rId3"/>
            </p:custDataLst>
          </p:nvPr>
        </p:nvSpPr>
        <p:spPr bwMode="auto">
          <a:xfrm>
            <a:off x="301576" y="113277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 Compiler &amp; Optimizer</a:t>
            </a:r>
            <a:endParaRPr lang="en-US" dirty="0">
              <a:solidFill>
                <a:srgbClr val="000000"/>
              </a:solidFill>
            </a:endParaRPr>
          </a:p>
        </p:txBody>
      </p:sp>
      <p:sp>
        <p:nvSpPr>
          <p:cNvPr id="11" name="Text Box 6">
            <a:hlinkClick r:id="rId20" action="ppaction://hlinksldjump"/>
          </p:cNvPr>
          <p:cNvSpPr txBox="1">
            <a:spLocks noChangeArrowheads="1"/>
          </p:cNvSpPr>
          <p:nvPr>
            <p:custDataLst>
              <p:tags r:id="rId4"/>
            </p:custDataLst>
          </p:nvPr>
        </p:nvSpPr>
        <p:spPr bwMode="auto">
          <a:xfrm>
            <a:off x="769877" y="1623410"/>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“Debug” vs. “Optimized”</a:t>
            </a:r>
            <a:endParaRPr lang="en-US" sz="2000" dirty="0">
              <a:solidFill>
                <a:srgbClr val="000000"/>
              </a:solidFill>
            </a:endParaRPr>
          </a:p>
        </p:txBody>
      </p:sp>
      <p:sp>
        <p:nvSpPr>
          <p:cNvPr id="12" name="Text Box 6">
            <a:hlinkClick r:id="rId21" action="ppaction://hlinksldjump"/>
          </p:cNvPr>
          <p:cNvSpPr txBox="1">
            <a:spLocks noChangeArrowheads="1"/>
          </p:cNvSpPr>
          <p:nvPr>
            <p:custDataLst>
              <p:tags r:id="rId5"/>
            </p:custDataLst>
          </p:nvPr>
        </p:nvSpPr>
        <p:spPr bwMode="auto">
          <a:xfrm>
            <a:off x="769877" y="2011689"/>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Build Configurations</a:t>
            </a:r>
            <a:endParaRPr lang="en-US" sz="2000" dirty="0">
              <a:solidFill>
                <a:srgbClr val="000000"/>
              </a:solidFill>
            </a:endParaRPr>
          </a:p>
        </p:txBody>
      </p:sp>
      <p:sp>
        <p:nvSpPr>
          <p:cNvPr id="13" name="Text Box 6">
            <a:hlinkClick r:id="rId22" action="ppaction://hlinksldjump"/>
          </p:cNvPr>
          <p:cNvSpPr txBox="1">
            <a:spLocks noChangeArrowheads="1"/>
          </p:cNvSpPr>
          <p:nvPr>
            <p:custDataLst>
              <p:tags r:id="rId6"/>
            </p:custDataLst>
          </p:nvPr>
        </p:nvSpPr>
        <p:spPr bwMode="auto">
          <a:xfrm>
            <a:off x="769877" y="2399969"/>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Size Optimizations</a:t>
            </a:r>
            <a:endParaRPr lang="en-US" sz="2000" dirty="0">
              <a:solidFill>
                <a:srgbClr val="000000"/>
              </a:solidFill>
            </a:endParaRPr>
          </a:p>
        </p:txBody>
      </p:sp>
      <p:sp>
        <p:nvSpPr>
          <p:cNvPr id="14" name="Text Box 6">
            <a:hlinkClick r:id="rId23" action="ppaction://hlinksldjump"/>
          </p:cNvPr>
          <p:cNvSpPr txBox="1">
            <a:spLocks noChangeArrowheads="1"/>
          </p:cNvSpPr>
          <p:nvPr>
            <p:custDataLst>
              <p:tags r:id="rId7"/>
            </p:custDataLst>
          </p:nvPr>
        </p:nvSpPr>
        <p:spPr bwMode="auto">
          <a:xfrm>
            <a:off x="769877" y="2788248"/>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File &amp; Function-Specific Opts</a:t>
            </a:r>
            <a:endParaRPr lang="en-US" sz="2000" dirty="0">
              <a:solidFill>
                <a:srgbClr val="000000"/>
              </a:solidFill>
            </a:endParaRPr>
          </a:p>
        </p:txBody>
      </p:sp>
      <p:sp>
        <p:nvSpPr>
          <p:cNvPr id="15" name="Text Box 5">
            <a:hlinkClick r:id="rId24" action="ppaction://hlinksldjump"/>
          </p:cNvPr>
          <p:cNvSpPr txBox="1">
            <a:spLocks noChangeArrowheads="1"/>
          </p:cNvSpPr>
          <p:nvPr>
            <p:custDataLst>
              <p:tags r:id="rId8"/>
            </p:custDataLst>
          </p:nvPr>
        </p:nvSpPr>
        <p:spPr bwMode="auto">
          <a:xfrm>
            <a:off x="774000" y="3176527"/>
            <a:ext cx="4864800" cy="332398"/>
          </a:xfrm>
          <a:prstGeom prst="rect">
            <a:avLst/>
          </a:prstGeom>
          <a:solidFill>
            <a:schemeClr val="bg1"/>
          </a:solidFill>
          <a:ln w="19050">
            <a:solidFill>
              <a:schemeClr val="tx1"/>
            </a:solid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Coding Guidelines</a:t>
            </a:r>
            <a:endParaRPr lang="en-US" sz="2000" dirty="0">
              <a:solidFill>
                <a:srgbClr val="000000"/>
              </a:solidFill>
            </a:endParaRPr>
          </a:p>
        </p:txBody>
      </p:sp>
      <p:sp>
        <p:nvSpPr>
          <p:cNvPr id="16" name="Text Box 4">
            <a:hlinkClick r:id="rId25" action="ppaction://hlinksldjump"/>
          </p:cNvPr>
          <p:cNvSpPr txBox="1">
            <a:spLocks noChangeArrowheads="1"/>
          </p:cNvSpPr>
          <p:nvPr>
            <p:custDataLst>
              <p:tags r:id="rId9"/>
            </p:custDataLst>
          </p:nvPr>
        </p:nvSpPr>
        <p:spPr bwMode="auto">
          <a:xfrm>
            <a:off x="301576" y="352648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Data Types &amp; Alignment</a:t>
            </a:r>
            <a:endParaRPr lang="en-US" dirty="0">
              <a:solidFill>
                <a:srgbClr val="000000"/>
              </a:solidFill>
            </a:endParaRPr>
          </a:p>
        </p:txBody>
      </p:sp>
      <p:sp>
        <p:nvSpPr>
          <p:cNvPr id="17" name="Text Box 4">
            <a:hlinkClick r:id="rId26" action="ppaction://hlinksldjump"/>
          </p:cNvPr>
          <p:cNvSpPr txBox="1">
            <a:spLocks noChangeArrowheads="1"/>
          </p:cNvSpPr>
          <p:nvPr>
            <p:custDataLst>
              <p:tags r:id="rId10"/>
            </p:custDataLst>
          </p:nvPr>
        </p:nvSpPr>
        <p:spPr bwMode="auto">
          <a:xfrm>
            <a:off x="301576" y="3978802"/>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Restrict Mem Dependencies</a:t>
            </a:r>
            <a:endParaRPr lang="en-US" dirty="0">
              <a:solidFill>
                <a:srgbClr val="000000"/>
              </a:solidFill>
            </a:endParaRPr>
          </a:p>
        </p:txBody>
      </p:sp>
      <p:sp>
        <p:nvSpPr>
          <p:cNvPr id="18" name="Text Box 4">
            <a:hlinkClick r:id="rId27" action="ppaction://hlinksldjump"/>
          </p:cNvPr>
          <p:cNvSpPr txBox="1">
            <a:spLocks noChangeArrowheads="1"/>
          </p:cNvSpPr>
          <p:nvPr>
            <p:custDataLst>
              <p:tags r:id="rId11"/>
            </p:custDataLst>
          </p:nvPr>
        </p:nvSpPr>
        <p:spPr bwMode="auto">
          <a:xfrm>
            <a:off x="301576" y="443111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Access Hardware Features</a:t>
            </a:r>
            <a:endParaRPr lang="en-US" dirty="0">
              <a:solidFill>
                <a:srgbClr val="000000"/>
              </a:solidFill>
            </a:endParaRPr>
          </a:p>
        </p:txBody>
      </p:sp>
      <p:sp>
        <p:nvSpPr>
          <p:cNvPr id="19" name="Text Box 4">
            <a:hlinkClick r:id="rId28" action="ppaction://hlinksldjump"/>
          </p:cNvPr>
          <p:cNvSpPr txBox="1">
            <a:spLocks noChangeArrowheads="1"/>
          </p:cNvSpPr>
          <p:nvPr>
            <p:custDataLst>
              <p:tags r:id="rId12"/>
            </p:custDataLst>
          </p:nvPr>
        </p:nvSpPr>
        <p:spPr bwMode="auto">
          <a:xfrm>
            <a:off x="301576" y="4883430"/>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Give Compiler MORE info</a:t>
            </a:r>
            <a:endParaRPr lang="en-US" dirty="0">
              <a:solidFill>
                <a:srgbClr val="000000"/>
              </a:solidFill>
            </a:endParaRPr>
          </a:p>
        </p:txBody>
      </p:sp>
      <p:sp>
        <p:nvSpPr>
          <p:cNvPr id="20" name="Text Box 4">
            <a:hlinkClick r:id="rId29" action="ppaction://hlinksldjump"/>
          </p:cNvPr>
          <p:cNvSpPr txBox="1">
            <a:spLocks noChangeArrowheads="1"/>
          </p:cNvSpPr>
          <p:nvPr>
            <p:custDataLst>
              <p:tags r:id="rId13"/>
            </p:custDataLst>
          </p:nvPr>
        </p:nvSpPr>
        <p:spPr bwMode="auto">
          <a:xfrm>
            <a:off x="301576" y="5335744"/>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Use Optimized Libraries</a:t>
            </a:r>
            <a:endParaRPr lang="en-US" dirty="0">
              <a:solidFill>
                <a:srgbClr val="000000"/>
              </a:solidFill>
            </a:endParaRPr>
          </a:p>
        </p:txBody>
      </p:sp>
      <p:sp>
        <p:nvSpPr>
          <p:cNvPr id="21" name="Text Box 4">
            <a:hlinkClick r:id="rId30" action="ppaction://hlinksldjump"/>
          </p:cNvPr>
          <p:cNvSpPr txBox="1">
            <a:spLocks noChangeArrowheads="1"/>
          </p:cNvSpPr>
          <p:nvPr>
            <p:custDataLst>
              <p:tags r:id="rId14"/>
            </p:custDataLst>
          </p:nvPr>
        </p:nvSpPr>
        <p:spPr bwMode="auto">
          <a:xfrm>
            <a:off x="301576" y="5788058"/>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System Optimizations</a:t>
            </a:r>
            <a:endParaRPr lang="en-US" dirty="0">
              <a:solidFill>
                <a:srgbClr val="000000"/>
              </a:solidFill>
            </a:endParaRPr>
          </a:p>
        </p:txBody>
      </p:sp>
      <p:sp>
        <p:nvSpPr>
          <p:cNvPr id="22" name="Text Box 4">
            <a:hlinkClick r:id="rId31" action="ppaction://hlinksldjump"/>
          </p:cNvPr>
          <p:cNvSpPr txBox="1">
            <a:spLocks noChangeArrowheads="1"/>
          </p:cNvSpPr>
          <p:nvPr>
            <p:custDataLst>
              <p:tags r:id="rId15"/>
            </p:custDataLst>
          </p:nvPr>
        </p:nvSpPr>
        <p:spPr bwMode="auto">
          <a:xfrm>
            <a:off x="301576" y="6240372"/>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 +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nchor="ctr"/>
          <a:lstStyle/>
          <a:p>
            <a:r>
              <a:rPr lang="en-US"/>
              <a:t>Programming the ‘C6000</a:t>
            </a:r>
          </a:p>
        </p:txBody>
      </p:sp>
      <p:sp>
        <p:nvSpPr>
          <p:cNvPr id="25604" name="Rectangle 4"/>
          <p:cNvSpPr>
            <a:spLocks noChangeArrowheads="1"/>
          </p:cNvSpPr>
          <p:nvPr/>
        </p:nvSpPr>
        <p:spPr bwMode="auto">
          <a:xfrm>
            <a:off x="369888" y="765538"/>
            <a:ext cx="1560512" cy="579438"/>
          </a:xfrm>
          <a:prstGeom prst="rect">
            <a:avLst/>
          </a:prstGeom>
          <a:noFill/>
          <a:ln w="9525">
            <a:noFill/>
            <a:miter lim="800000"/>
            <a:headEnd/>
            <a:tailEnd/>
          </a:ln>
          <a:effectLst/>
        </p:spPr>
        <p:txBody>
          <a:bodyPr wrap="none" lIns="92075" tIns="46038" rIns="92075" bIns="46038">
            <a:spAutoFit/>
          </a:bodyPr>
          <a:lstStyle/>
          <a:p>
            <a:pPr>
              <a:lnSpc>
                <a:spcPct val="100000"/>
              </a:lnSpc>
              <a:spcBef>
                <a:spcPct val="0"/>
              </a:spcBef>
            </a:pPr>
            <a:r>
              <a:rPr lang="en-US" sz="3200" smtClean="0">
                <a:solidFill>
                  <a:srgbClr val="0066FF"/>
                </a:solidFill>
              </a:rPr>
              <a:t>Source</a:t>
            </a:r>
          </a:p>
        </p:txBody>
      </p:sp>
      <p:sp>
        <p:nvSpPr>
          <p:cNvPr id="25605" name="Rectangle 5"/>
          <p:cNvSpPr>
            <a:spLocks noChangeArrowheads="1"/>
          </p:cNvSpPr>
          <p:nvPr/>
        </p:nvSpPr>
        <p:spPr bwMode="auto">
          <a:xfrm>
            <a:off x="5354638" y="765538"/>
            <a:ext cx="2259012" cy="579438"/>
          </a:xfrm>
          <a:prstGeom prst="rect">
            <a:avLst/>
          </a:prstGeom>
          <a:noFill/>
          <a:ln w="9525">
            <a:noFill/>
            <a:miter lim="800000"/>
            <a:headEnd/>
            <a:tailEnd/>
          </a:ln>
          <a:effectLst/>
        </p:spPr>
        <p:txBody>
          <a:bodyPr wrap="none" lIns="92075" tIns="46038" rIns="92075" bIns="46038" anchorCtr="1">
            <a:spAutoFit/>
          </a:bodyPr>
          <a:lstStyle/>
          <a:p>
            <a:pPr algn="ctr">
              <a:lnSpc>
                <a:spcPct val="100000"/>
              </a:lnSpc>
              <a:spcBef>
                <a:spcPct val="0"/>
              </a:spcBef>
            </a:pPr>
            <a:r>
              <a:rPr lang="en-US" sz="3200" smtClean="0">
                <a:solidFill>
                  <a:srgbClr val="0066FF"/>
                </a:solidFill>
              </a:rPr>
              <a:t>Efficiency*</a:t>
            </a:r>
          </a:p>
        </p:txBody>
      </p:sp>
      <p:sp>
        <p:nvSpPr>
          <p:cNvPr id="25606" name="Rectangle 6"/>
          <p:cNvSpPr>
            <a:spLocks noChangeArrowheads="1"/>
          </p:cNvSpPr>
          <p:nvPr/>
        </p:nvSpPr>
        <p:spPr bwMode="auto">
          <a:xfrm>
            <a:off x="7678738" y="765538"/>
            <a:ext cx="1266825" cy="579438"/>
          </a:xfrm>
          <a:prstGeom prst="rect">
            <a:avLst/>
          </a:prstGeom>
          <a:noFill/>
          <a:ln w="9525">
            <a:noFill/>
            <a:miter lim="800000"/>
            <a:headEnd/>
            <a:tailEnd/>
          </a:ln>
          <a:effectLst/>
        </p:spPr>
        <p:txBody>
          <a:bodyPr wrap="none" lIns="92075" tIns="46038" rIns="92075" bIns="46038">
            <a:spAutoFit/>
          </a:bodyPr>
          <a:lstStyle/>
          <a:p>
            <a:pPr>
              <a:lnSpc>
                <a:spcPct val="100000"/>
              </a:lnSpc>
              <a:spcBef>
                <a:spcPct val="0"/>
              </a:spcBef>
            </a:pPr>
            <a:r>
              <a:rPr lang="en-US" sz="3200" smtClean="0">
                <a:solidFill>
                  <a:srgbClr val="0066FF"/>
                </a:solidFill>
              </a:rPr>
              <a:t>Effort</a:t>
            </a:r>
          </a:p>
        </p:txBody>
      </p:sp>
      <p:grpSp>
        <p:nvGrpSpPr>
          <p:cNvPr id="2" name="Group 7"/>
          <p:cNvGrpSpPr>
            <a:grpSpLocks/>
          </p:cNvGrpSpPr>
          <p:nvPr/>
        </p:nvGrpSpPr>
        <p:grpSpPr bwMode="auto">
          <a:xfrm>
            <a:off x="431800" y="1119551"/>
            <a:ext cx="8275638" cy="1800225"/>
            <a:chOff x="272" y="960"/>
            <a:chExt cx="5213" cy="1134"/>
          </a:xfrm>
        </p:grpSpPr>
        <p:sp>
          <p:nvSpPr>
            <p:cNvPr id="25608" name="Rectangle 8"/>
            <p:cNvSpPr>
              <a:spLocks noChangeArrowheads="1"/>
            </p:cNvSpPr>
            <p:nvPr/>
          </p:nvSpPr>
          <p:spPr bwMode="auto">
            <a:xfrm>
              <a:off x="3695" y="1383"/>
              <a:ext cx="1004" cy="288"/>
            </a:xfrm>
            <a:prstGeom prst="rect">
              <a:avLst/>
            </a:prstGeom>
            <a:noFill/>
            <a:ln w="9525">
              <a:noFill/>
              <a:miter lim="800000"/>
              <a:headEnd/>
              <a:tailEnd/>
            </a:ln>
            <a:effectLst/>
          </p:spPr>
          <p:txBody>
            <a:bodyPr wrap="none" lIns="92075" tIns="46038" rIns="92075" bIns="46038" anchorCtr="1"/>
            <a:lstStyle/>
            <a:p>
              <a:pPr algn="ctr">
                <a:lnSpc>
                  <a:spcPct val="100000"/>
                </a:lnSpc>
                <a:spcBef>
                  <a:spcPct val="0"/>
                </a:spcBef>
              </a:pPr>
              <a:r>
                <a:rPr lang="en-US" smtClean="0">
                  <a:solidFill>
                    <a:srgbClr val="000000"/>
                  </a:solidFill>
                </a:rPr>
                <a:t>80 - 100%</a:t>
              </a:r>
            </a:p>
          </p:txBody>
        </p:sp>
        <p:sp>
          <p:nvSpPr>
            <p:cNvPr id="25609" name="Rectangle 9"/>
            <p:cNvSpPr>
              <a:spLocks noChangeArrowheads="1"/>
            </p:cNvSpPr>
            <p:nvPr/>
          </p:nvSpPr>
          <p:spPr bwMode="auto">
            <a:xfrm>
              <a:off x="272" y="1195"/>
              <a:ext cx="904" cy="664"/>
            </a:xfrm>
            <a:prstGeom prst="rect">
              <a:avLst/>
            </a:prstGeom>
            <a:solidFill>
              <a:schemeClr val="accent1"/>
            </a:solidFill>
            <a:ln w="12700">
              <a:noFill/>
              <a:miter lim="800000"/>
              <a:headEnd/>
              <a:tailEnd/>
            </a:ln>
            <a:effectLst/>
          </p:spPr>
          <p:txBody>
            <a:bodyPr wrap="none" lIns="92075" tIns="46038" rIns="92075" bIns="46038" anchor="ctr"/>
            <a:lstStyle/>
            <a:p>
              <a:pPr algn="ctr">
                <a:lnSpc>
                  <a:spcPct val="100000"/>
                </a:lnSpc>
                <a:spcBef>
                  <a:spcPct val="0"/>
                </a:spcBef>
              </a:pPr>
              <a:r>
                <a:rPr lang="en-US" sz="2800" smtClean="0">
                  <a:solidFill>
                    <a:srgbClr val="000000"/>
                  </a:solidFill>
                </a:rPr>
                <a:t>C</a:t>
              </a:r>
            </a:p>
            <a:p>
              <a:pPr algn="ctr">
                <a:lnSpc>
                  <a:spcPct val="100000"/>
                </a:lnSpc>
                <a:spcBef>
                  <a:spcPct val="0"/>
                </a:spcBef>
              </a:pPr>
              <a:r>
                <a:rPr lang="en-US" sz="2800" smtClean="0">
                  <a:solidFill>
                    <a:srgbClr val="000000"/>
                  </a:solidFill>
                </a:rPr>
                <a:t>C ++</a:t>
              </a:r>
            </a:p>
          </p:txBody>
        </p:sp>
        <p:sp>
          <p:nvSpPr>
            <p:cNvPr id="25610" name="AutoShape 10"/>
            <p:cNvSpPr>
              <a:spLocks noChangeArrowheads="1"/>
            </p:cNvSpPr>
            <p:nvPr/>
          </p:nvSpPr>
          <p:spPr bwMode="auto">
            <a:xfrm>
              <a:off x="1794" y="960"/>
              <a:ext cx="1288" cy="1134"/>
            </a:xfrm>
            <a:prstGeom prst="flowChartMagneticDisk">
              <a:avLst/>
            </a:prstGeom>
            <a:solidFill>
              <a:srgbClr val="CCFF66"/>
            </a:solidFill>
            <a:ln w="28575">
              <a:solidFill>
                <a:schemeClr val="tx1"/>
              </a:solidFill>
              <a:round/>
              <a:headEnd/>
              <a:tailEnd/>
            </a:ln>
            <a:effectLst/>
          </p:spPr>
          <p:txBody>
            <a:bodyPr wrap="none" lIns="92075" tIns="46038" rIns="92075" bIns="0" anchor="b" anchorCtr="1"/>
            <a:lstStyle/>
            <a:p>
              <a:pPr algn="ctr">
                <a:lnSpc>
                  <a:spcPct val="50000"/>
                </a:lnSpc>
                <a:spcBef>
                  <a:spcPct val="30000"/>
                </a:spcBef>
              </a:pPr>
              <a:r>
                <a:rPr lang="en-US" smtClean="0">
                  <a:solidFill>
                    <a:srgbClr val="000000"/>
                  </a:solidFill>
                </a:rPr>
                <a:t>Compiler</a:t>
              </a:r>
            </a:p>
            <a:p>
              <a:pPr algn="ctr">
                <a:lnSpc>
                  <a:spcPct val="50000"/>
                </a:lnSpc>
                <a:spcBef>
                  <a:spcPct val="30000"/>
                </a:spcBef>
              </a:pPr>
              <a:r>
                <a:rPr lang="en-US" smtClean="0">
                  <a:solidFill>
                    <a:srgbClr val="000000"/>
                  </a:solidFill>
                </a:rPr>
                <a:t>Optimizer</a:t>
              </a:r>
              <a:br>
                <a:rPr lang="en-US" smtClean="0">
                  <a:solidFill>
                    <a:srgbClr val="000000"/>
                  </a:solidFill>
                </a:rPr>
              </a:br>
              <a:endParaRPr lang="en-US" smtClean="0">
                <a:solidFill>
                  <a:srgbClr val="000000"/>
                </a:solidFill>
              </a:endParaRPr>
            </a:p>
          </p:txBody>
        </p:sp>
        <p:sp>
          <p:nvSpPr>
            <p:cNvPr id="25611" name="Rectangle 11"/>
            <p:cNvSpPr>
              <a:spLocks noChangeArrowheads="1"/>
            </p:cNvSpPr>
            <p:nvPr/>
          </p:nvSpPr>
          <p:spPr bwMode="auto">
            <a:xfrm>
              <a:off x="4986" y="1383"/>
              <a:ext cx="499" cy="288"/>
            </a:xfrm>
            <a:prstGeom prst="rect">
              <a:avLst/>
            </a:prstGeom>
            <a:noFill/>
            <a:ln w="9525">
              <a:noFill/>
              <a:miter lim="800000"/>
              <a:headEnd/>
              <a:tailEnd/>
            </a:ln>
            <a:effectLst/>
          </p:spPr>
          <p:txBody>
            <a:bodyPr wrap="none" lIns="92075" tIns="46038" rIns="92075" bIns="46038">
              <a:spAutoFit/>
            </a:bodyPr>
            <a:lstStyle/>
            <a:p>
              <a:pPr>
                <a:lnSpc>
                  <a:spcPct val="100000"/>
                </a:lnSpc>
                <a:spcBef>
                  <a:spcPct val="0"/>
                </a:spcBef>
              </a:pPr>
              <a:r>
                <a:rPr lang="en-US" smtClean="0">
                  <a:solidFill>
                    <a:srgbClr val="000000"/>
                  </a:solidFill>
                </a:rPr>
                <a:t>Low</a:t>
              </a:r>
            </a:p>
          </p:txBody>
        </p:sp>
        <p:cxnSp>
          <p:nvCxnSpPr>
            <p:cNvPr id="25612" name="AutoShape 12"/>
            <p:cNvCxnSpPr>
              <a:cxnSpLocks noChangeShapeType="1"/>
              <a:stCxn id="25609" idx="3"/>
              <a:endCxn id="25610" idx="2"/>
            </p:cNvCxnSpPr>
            <p:nvPr/>
          </p:nvCxnSpPr>
          <p:spPr bwMode="auto">
            <a:xfrm>
              <a:off x="1176" y="1527"/>
              <a:ext cx="609" cy="0"/>
            </a:xfrm>
            <a:prstGeom prst="straightConnector1">
              <a:avLst/>
            </a:prstGeom>
            <a:noFill/>
            <a:ln w="25400">
              <a:solidFill>
                <a:schemeClr val="tx1"/>
              </a:solidFill>
              <a:round/>
              <a:headEnd type="none" w="sm" len="sm"/>
              <a:tailEnd type="triangle" w="sm" len="sm"/>
            </a:ln>
            <a:effectLst/>
          </p:spPr>
        </p:cxnSp>
        <p:cxnSp>
          <p:nvCxnSpPr>
            <p:cNvPr id="25613" name="AutoShape 13"/>
            <p:cNvCxnSpPr>
              <a:cxnSpLocks noChangeShapeType="1"/>
              <a:stCxn id="25610" idx="4"/>
              <a:endCxn id="25608" idx="1"/>
            </p:cNvCxnSpPr>
            <p:nvPr/>
          </p:nvCxnSpPr>
          <p:spPr bwMode="auto">
            <a:xfrm>
              <a:off x="3091" y="1527"/>
              <a:ext cx="604" cy="0"/>
            </a:xfrm>
            <a:prstGeom prst="straightConnector1">
              <a:avLst/>
            </a:prstGeom>
            <a:noFill/>
            <a:ln w="25400">
              <a:solidFill>
                <a:schemeClr val="tx1"/>
              </a:solidFill>
              <a:round/>
              <a:headEnd type="none" w="sm" len="sm"/>
              <a:tailEnd type="triangle" w="sm" len="sm"/>
            </a:ln>
            <a:effectLst/>
          </p:spPr>
        </p:cxnSp>
      </p:grpSp>
      <p:grpSp>
        <p:nvGrpSpPr>
          <p:cNvPr id="3" name="Group 14"/>
          <p:cNvGrpSpPr>
            <a:grpSpLocks/>
          </p:cNvGrpSpPr>
          <p:nvPr/>
        </p:nvGrpSpPr>
        <p:grpSpPr bwMode="auto">
          <a:xfrm>
            <a:off x="431800" y="3185815"/>
            <a:ext cx="8277225" cy="1339850"/>
            <a:chOff x="272" y="2208"/>
            <a:chExt cx="5214" cy="844"/>
          </a:xfrm>
        </p:grpSpPr>
        <p:sp>
          <p:nvSpPr>
            <p:cNvPr id="25615" name="Rectangle 15"/>
            <p:cNvSpPr>
              <a:spLocks noChangeArrowheads="1"/>
            </p:cNvSpPr>
            <p:nvPr/>
          </p:nvSpPr>
          <p:spPr bwMode="auto">
            <a:xfrm>
              <a:off x="3700" y="2486"/>
              <a:ext cx="992" cy="288"/>
            </a:xfrm>
            <a:prstGeom prst="rect">
              <a:avLst/>
            </a:prstGeom>
            <a:noFill/>
            <a:ln w="9525">
              <a:noFill/>
              <a:miter lim="800000"/>
              <a:headEnd/>
              <a:tailEnd/>
            </a:ln>
            <a:effectLst/>
          </p:spPr>
          <p:txBody>
            <a:bodyPr wrap="none" lIns="92075" tIns="46038" rIns="92075" bIns="46038" anchorCtr="1"/>
            <a:lstStyle/>
            <a:p>
              <a:pPr algn="ctr">
                <a:lnSpc>
                  <a:spcPct val="100000"/>
                </a:lnSpc>
                <a:spcBef>
                  <a:spcPct val="0"/>
                </a:spcBef>
              </a:pPr>
              <a:r>
                <a:rPr lang="en-US" smtClean="0">
                  <a:solidFill>
                    <a:srgbClr val="000000"/>
                  </a:solidFill>
                </a:rPr>
                <a:t>95 - 100%</a:t>
              </a:r>
            </a:p>
          </p:txBody>
        </p:sp>
        <p:sp>
          <p:nvSpPr>
            <p:cNvPr id="25616" name="Rectangle 16"/>
            <p:cNvSpPr>
              <a:spLocks noChangeArrowheads="1"/>
            </p:cNvSpPr>
            <p:nvPr/>
          </p:nvSpPr>
          <p:spPr bwMode="auto">
            <a:xfrm>
              <a:off x="272" y="2298"/>
              <a:ext cx="904" cy="664"/>
            </a:xfrm>
            <a:prstGeom prst="rect">
              <a:avLst/>
            </a:prstGeom>
            <a:solidFill>
              <a:schemeClr val="accent1"/>
            </a:solidFill>
            <a:ln w="12700">
              <a:noFill/>
              <a:miter lim="800000"/>
              <a:headEnd/>
              <a:tailEnd/>
            </a:ln>
            <a:effectLst/>
          </p:spPr>
          <p:txBody>
            <a:bodyPr wrap="none" lIns="92075" tIns="46038" rIns="92075" bIns="46038" anchor="ctr"/>
            <a:lstStyle/>
            <a:p>
              <a:pPr algn="ctr">
                <a:lnSpc>
                  <a:spcPct val="100000"/>
                </a:lnSpc>
                <a:spcBef>
                  <a:spcPct val="0"/>
                </a:spcBef>
              </a:pPr>
              <a:r>
                <a:rPr lang="en-US" sz="2800" smtClean="0">
                  <a:solidFill>
                    <a:srgbClr val="000000"/>
                  </a:solidFill>
                </a:rPr>
                <a:t>Linear</a:t>
              </a:r>
              <a:br>
                <a:rPr lang="en-US" sz="2800" smtClean="0">
                  <a:solidFill>
                    <a:srgbClr val="000000"/>
                  </a:solidFill>
                </a:rPr>
              </a:br>
              <a:r>
                <a:rPr lang="en-US" sz="2800" smtClean="0">
                  <a:solidFill>
                    <a:srgbClr val="000000"/>
                  </a:solidFill>
                </a:rPr>
                <a:t>ASM</a:t>
              </a:r>
            </a:p>
          </p:txBody>
        </p:sp>
        <p:sp>
          <p:nvSpPr>
            <p:cNvPr id="25617" name="AutoShape 17"/>
            <p:cNvSpPr>
              <a:spLocks noChangeArrowheads="1"/>
            </p:cNvSpPr>
            <p:nvPr/>
          </p:nvSpPr>
          <p:spPr bwMode="auto">
            <a:xfrm>
              <a:off x="1794" y="2208"/>
              <a:ext cx="1288" cy="844"/>
            </a:xfrm>
            <a:prstGeom prst="flowChartMagneticDisk">
              <a:avLst/>
            </a:prstGeom>
            <a:solidFill>
              <a:schemeClr val="accent4">
                <a:lumMod val="20000"/>
                <a:lumOff val="80000"/>
              </a:schemeClr>
            </a:solidFill>
            <a:ln w="28575">
              <a:solidFill>
                <a:schemeClr val="tx1"/>
              </a:solidFill>
              <a:round/>
              <a:headEnd/>
              <a:tailEnd/>
            </a:ln>
            <a:effectLst/>
          </p:spPr>
          <p:txBody>
            <a:bodyPr wrap="none" lIns="92075" tIns="0" rIns="92075" bIns="0" anchor="b" anchorCtr="1"/>
            <a:lstStyle/>
            <a:p>
              <a:pPr algn="ctr">
                <a:spcBef>
                  <a:spcPct val="0"/>
                </a:spcBef>
              </a:pPr>
              <a:r>
                <a:rPr lang="en-US" smtClean="0">
                  <a:solidFill>
                    <a:srgbClr val="000000"/>
                  </a:solidFill>
                </a:rPr>
                <a:t>Assembly</a:t>
              </a:r>
            </a:p>
            <a:p>
              <a:pPr algn="ctr">
                <a:spcBef>
                  <a:spcPct val="0"/>
                </a:spcBef>
              </a:pPr>
              <a:r>
                <a:rPr lang="en-US" smtClean="0">
                  <a:solidFill>
                    <a:srgbClr val="000000"/>
                  </a:solidFill>
                </a:rPr>
                <a:t>Optimizer</a:t>
              </a:r>
            </a:p>
          </p:txBody>
        </p:sp>
        <p:sp>
          <p:nvSpPr>
            <p:cNvPr id="25618" name="Rectangle 18"/>
            <p:cNvSpPr>
              <a:spLocks noChangeArrowheads="1"/>
            </p:cNvSpPr>
            <p:nvPr/>
          </p:nvSpPr>
          <p:spPr bwMode="auto">
            <a:xfrm>
              <a:off x="4986" y="2486"/>
              <a:ext cx="500" cy="288"/>
            </a:xfrm>
            <a:prstGeom prst="rect">
              <a:avLst/>
            </a:prstGeom>
            <a:noFill/>
            <a:ln w="9525">
              <a:noFill/>
              <a:miter lim="800000"/>
              <a:headEnd/>
              <a:tailEnd/>
            </a:ln>
            <a:effectLst/>
          </p:spPr>
          <p:txBody>
            <a:bodyPr wrap="none" lIns="92075" tIns="46038" rIns="92075" bIns="46038">
              <a:spAutoFit/>
            </a:bodyPr>
            <a:lstStyle/>
            <a:p>
              <a:pPr>
                <a:lnSpc>
                  <a:spcPct val="100000"/>
                </a:lnSpc>
                <a:spcBef>
                  <a:spcPct val="0"/>
                </a:spcBef>
              </a:pPr>
              <a:r>
                <a:rPr lang="en-US" smtClean="0">
                  <a:solidFill>
                    <a:srgbClr val="000000"/>
                  </a:solidFill>
                </a:rPr>
                <a:t>Med</a:t>
              </a:r>
            </a:p>
          </p:txBody>
        </p:sp>
        <p:cxnSp>
          <p:nvCxnSpPr>
            <p:cNvPr id="25619" name="AutoShape 19"/>
            <p:cNvCxnSpPr>
              <a:cxnSpLocks noChangeShapeType="1"/>
              <a:stCxn id="25616" idx="3"/>
              <a:endCxn id="25617" idx="2"/>
            </p:cNvCxnSpPr>
            <p:nvPr/>
          </p:nvCxnSpPr>
          <p:spPr bwMode="auto">
            <a:xfrm>
              <a:off x="1176" y="2630"/>
              <a:ext cx="609" cy="0"/>
            </a:xfrm>
            <a:prstGeom prst="straightConnector1">
              <a:avLst/>
            </a:prstGeom>
            <a:noFill/>
            <a:ln w="25400">
              <a:solidFill>
                <a:schemeClr val="tx1"/>
              </a:solidFill>
              <a:round/>
              <a:headEnd type="none" w="sm" len="sm"/>
              <a:tailEnd type="triangle" w="sm" len="sm"/>
            </a:ln>
            <a:effectLst/>
          </p:spPr>
        </p:cxnSp>
        <p:cxnSp>
          <p:nvCxnSpPr>
            <p:cNvPr id="25620" name="AutoShape 20"/>
            <p:cNvCxnSpPr>
              <a:cxnSpLocks noChangeShapeType="1"/>
              <a:stCxn id="25617" idx="4"/>
              <a:endCxn id="25615" idx="1"/>
            </p:cNvCxnSpPr>
            <p:nvPr/>
          </p:nvCxnSpPr>
          <p:spPr bwMode="auto">
            <a:xfrm>
              <a:off x="3091" y="2630"/>
              <a:ext cx="609" cy="0"/>
            </a:xfrm>
            <a:prstGeom prst="straightConnector1">
              <a:avLst/>
            </a:prstGeom>
            <a:noFill/>
            <a:ln w="25400">
              <a:solidFill>
                <a:schemeClr val="tx1"/>
              </a:solidFill>
              <a:round/>
              <a:headEnd type="none" w="sm" len="sm"/>
              <a:tailEnd type="triangle" w="sm" len="sm"/>
            </a:ln>
            <a:effectLst/>
          </p:spPr>
        </p:cxnSp>
      </p:grpSp>
      <p:grpSp>
        <p:nvGrpSpPr>
          <p:cNvPr id="4" name="Group 21"/>
          <p:cNvGrpSpPr>
            <a:grpSpLocks/>
          </p:cNvGrpSpPr>
          <p:nvPr/>
        </p:nvGrpSpPr>
        <p:grpSpPr bwMode="auto">
          <a:xfrm>
            <a:off x="431800" y="4793110"/>
            <a:ext cx="8310563" cy="1339850"/>
            <a:chOff x="272" y="3120"/>
            <a:chExt cx="5235" cy="844"/>
          </a:xfrm>
        </p:grpSpPr>
        <p:sp>
          <p:nvSpPr>
            <p:cNvPr id="25622" name="Rectangle 22"/>
            <p:cNvSpPr>
              <a:spLocks noChangeArrowheads="1"/>
            </p:cNvSpPr>
            <p:nvPr/>
          </p:nvSpPr>
          <p:spPr bwMode="auto">
            <a:xfrm>
              <a:off x="3700" y="3398"/>
              <a:ext cx="992" cy="288"/>
            </a:xfrm>
            <a:prstGeom prst="rect">
              <a:avLst/>
            </a:prstGeom>
            <a:noFill/>
            <a:ln w="9525">
              <a:noFill/>
              <a:miter lim="800000"/>
              <a:headEnd/>
              <a:tailEnd/>
            </a:ln>
            <a:effectLst/>
          </p:spPr>
          <p:txBody>
            <a:bodyPr wrap="none" lIns="92075" tIns="46038" rIns="92075" bIns="46038" anchorCtr="1"/>
            <a:lstStyle/>
            <a:p>
              <a:pPr algn="ctr">
                <a:lnSpc>
                  <a:spcPct val="100000"/>
                </a:lnSpc>
                <a:spcBef>
                  <a:spcPct val="0"/>
                </a:spcBef>
              </a:pPr>
              <a:r>
                <a:rPr lang="en-US" smtClean="0">
                  <a:solidFill>
                    <a:srgbClr val="000000"/>
                  </a:solidFill>
                </a:rPr>
                <a:t>100%</a:t>
              </a:r>
            </a:p>
          </p:txBody>
        </p:sp>
        <p:sp>
          <p:nvSpPr>
            <p:cNvPr id="25623" name="Rectangle 23"/>
            <p:cNvSpPr>
              <a:spLocks noChangeArrowheads="1"/>
            </p:cNvSpPr>
            <p:nvPr/>
          </p:nvSpPr>
          <p:spPr bwMode="auto">
            <a:xfrm>
              <a:off x="4965" y="3398"/>
              <a:ext cx="542" cy="288"/>
            </a:xfrm>
            <a:prstGeom prst="rect">
              <a:avLst/>
            </a:prstGeom>
            <a:noFill/>
            <a:ln w="9525">
              <a:noFill/>
              <a:miter lim="800000"/>
              <a:headEnd/>
              <a:tailEnd/>
            </a:ln>
            <a:effectLst/>
          </p:spPr>
          <p:txBody>
            <a:bodyPr wrap="none" lIns="92075" tIns="46038" rIns="92075" bIns="46038">
              <a:spAutoFit/>
            </a:bodyPr>
            <a:lstStyle/>
            <a:p>
              <a:pPr>
                <a:lnSpc>
                  <a:spcPct val="100000"/>
                </a:lnSpc>
                <a:spcBef>
                  <a:spcPct val="0"/>
                </a:spcBef>
              </a:pPr>
              <a:r>
                <a:rPr lang="en-US" smtClean="0">
                  <a:solidFill>
                    <a:srgbClr val="000000"/>
                  </a:solidFill>
                </a:rPr>
                <a:t>High</a:t>
              </a:r>
            </a:p>
          </p:txBody>
        </p:sp>
        <p:sp>
          <p:nvSpPr>
            <p:cNvPr id="25624" name="Rectangle 24"/>
            <p:cNvSpPr>
              <a:spLocks noChangeArrowheads="1"/>
            </p:cNvSpPr>
            <p:nvPr/>
          </p:nvSpPr>
          <p:spPr bwMode="auto">
            <a:xfrm>
              <a:off x="272" y="3210"/>
              <a:ext cx="904" cy="664"/>
            </a:xfrm>
            <a:prstGeom prst="rect">
              <a:avLst/>
            </a:prstGeom>
            <a:solidFill>
              <a:schemeClr val="accent1"/>
            </a:solidFill>
            <a:ln w="12700">
              <a:noFill/>
              <a:miter lim="800000"/>
              <a:headEnd/>
              <a:tailEnd/>
            </a:ln>
            <a:effectLst/>
          </p:spPr>
          <p:txBody>
            <a:bodyPr wrap="none" lIns="92075" tIns="46038" rIns="92075" bIns="46038" anchor="ctr"/>
            <a:lstStyle/>
            <a:p>
              <a:pPr algn="ctr">
                <a:lnSpc>
                  <a:spcPct val="100000"/>
                </a:lnSpc>
                <a:spcBef>
                  <a:spcPct val="0"/>
                </a:spcBef>
              </a:pPr>
              <a:r>
                <a:rPr lang="en-US" sz="2800" smtClean="0">
                  <a:solidFill>
                    <a:srgbClr val="000000"/>
                  </a:solidFill>
                </a:rPr>
                <a:t>ASM</a:t>
              </a:r>
            </a:p>
          </p:txBody>
        </p:sp>
        <p:sp>
          <p:nvSpPr>
            <p:cNvPr id="25625" name="AutoShape 25"/>
            <p:cNvSpPr>
              <a:spLocks noChangeArrowheads="1"/>
            </p:cNvSpPr>
            <p:nvPr/>
          </p:nvSpPr>
          <p:spPr bwMode="auto">
            <a:xfrm>
              <a:off x="1794" y="3120"/>
              <a:ext cx="1288" cy="844"/>
            </a:xfrm>
            <a:prstGeom prst="flowChartMagneticDisk">
              <a:avLst/>
            </a:prstGeom>
            <a:solidFill>
              <a:schemeClr val="accent5">
                <a:lumMod val="20000"/>
                <a:lumOff val="80000"/>
              </a:schemeClr>
            </a:solidFill>
            <a:ln w="28575">
              <a:solidFill>
                <a:schemeClr val="tx1"/>
              </a:solidFill>
              <a:round/>
              <a:headEnd/>
              <a:tailEnd/>
            </a:ln>
            <a:effectLst/>
          </p:spPr>
          <p:txBody>
            <a:bodyPr wrap="none" lIns="92075" tIns="0" rIns="92075" bIns="0" anchor="b" anchorCtr="1"/>
            <a:lstStyle/>
            <a:p>
              <a:pPr algn="ctr">
                <a:spcBef>
                  <a:spcPct val="0"/>
                </a:spcBef>
              </a:pPr>
              <a:r>
                <a:rPr lang="en-US" smtClean="0">
                  <a:solidFill>
                    <a:srgbClr val="000000"/>
                  </a:solidFill>
                </a:rPr>
                <a:t>Hand</a:t>
              </a:r>
            </a:p>
            <a:p>
              <a:pPr algn="ctr">
                <a:spcBef>
                  <a:spcPct val="0"/>
                </a:spcBef>
              </a:pPr>
              <a:r>
                <a:rPr lang="en-US" smtClean="0">
                  <a:solidFill>
                    <a:srgbClr val="000000"/>
                  </a:solidFill>
                </a:rPr>
                <a:t>Optimize</a:t>
              </a:r>
            </a:p>
          </p:txBody>
        </p:sp>
        <p:cxnSp>
          <p:nvCxnSpPr>
            <p:cNvPr id="25626" name="AutoShape 26"/>
            <p:cNvCxnSpPr>
              <a:cxnSpLocks noChangeShapeType="1"/>
              <a:stCxn id="25624" idx="3"/>
              <a:endCxn id="25625" idx="2"/>
            </p:cNvCxnSpPr>
            <p:nvPr/>
          </p:nvCxnSpPr>
          <p:spPr bwMode="auto">
            <a:xfrm>
              <a:off x="1176" y="3542"/>
              <a:ext cx="609" cy="0"/>
            </a:xfrm>
            <a:prstGeom prst="straightConnector1">
              <a:avLst/>
            </a:prstGeom>
            <a:noFill/>
            <a:ln w="25400">
              <a:solidFill>
                <a:schemeClr val="tx1"/>
              </a:solidFill>
              <a:round/>
              <a:headEnd type="none" w="sm" len="sm"/>
              <a:tailEnd type="triangle" w="sm" len="sm"/>
            </a:ln>
            <a:effectLst/>
          </p:spPr>
        </p:cxnSp>
        <p:cxnSp>
          <p:nvCxnSpPr>
            <p:cNvPr id="25627" name="AutoShape 27"/>
            <p:cNvCxnSpPr>
              <a:cxnSpLocks noChangeShapeType="1"/>
              <a:stCxn id="25625" idx="4"/>
              <a:endCxn id="25622" idx="1"/>
            </p:cNvCxnSpPr>
            <p:nvPr/>
          </p:nvCxnSpPr>
          <p:spPr bwMode="auto">
            <a:xfrm>
              <a:off x="3091" y="3542"/>
              <a:ext cx="609" cy="0"/>
            </a:xfrm>
            <a:prstGeom prst="straightConnector1">
              <a:avLst/>
            </a:prstGeom>
            <a:noFill/>
            <a:ln w="25400">
              <a:solidFill>
                <a:schemeClr val="tx1"/>
              </a:solidFill>
              <a:round/>
              <a:headEnd type="none" w="sm" len="sm"/>
              <a:tailEnd type="triangle" w="sm" len="sm"/>
            </a:ln>
            <a:effectLst/>
          </p:spPr>
        </p:cxnSp>
      </p:grpSp>
      <p:sp>
        <p:nvSpPr>
          <p:cNvPr id="25749" name="AutoShape 149">
            <a:hlinkClick r:id="rId3" action="ppaction://hlinksldjump" highlightClick="1"/>
          </p:cNvPr>
          <p:cNvSpPr>
            <a:spLocks noChangeArrowheads="1"/>
          </p:cNvSpPr>
          <p:nvPr/>
        </p:nvSpPr>
        <p:spPr bwMode="auto">
          <a:xfrm flipV="1">
            <a:off x="8896350" y="0"/>
            <a:ext cx="246063" cy="279400"/>
          </a:xfrm>
          <a:prstGeom prst="actionButtonForwardNext">
            <a:avLst/>
          </a:prstGeom>
          <a:solidFill>
            <a:schemeClr val="bg1"/>
          </a:solidFill>
          <a:ln w="6350">
            <a:noFill/>
            <a:miter lim="800000"/>
            <a:headEnd type="none" w="sm" len="sm"/>
            <a:tailEnd type="none" w="lg" len="lg"/>
          </a:ln>
          <a:effectLst/>
        </p:spPr>
        <p:txBody>
          <a:bodyPr wrap="none" anchor="ctr"/>
          <a:lstStyle/>
          <a:p>
            <a:endParaRPr lang="en-US" smtClean="0">
              <a:solidFill>
                <a:srgbClr val="000000"/>
              </a:solidFill>
              <a:effectLst>
                <a:outerShdw blurRad="38100" dist="38100" dir="2700000" algn="tl">
                  <a:srgbClr val="000000">
                    <a:alpha val="43137"/>
                  </a:srgbClr>
                </a:outerShdw>
              </a:effectLst>
            </a:endParaRPr>
          </a:p>
        </p:txBody>
      </p:sp>
      <p:grpSp>
        <p:nvGrpSpPr>
          <p:cNvPr id="5" name="TTO Logo"/>
          <p:cNvGrpSpPr>
            <a:grpSpLocks/>
          </p:cNvGrpSpPr>
          <p:nvPr/>
        </p:nvGrpSpPr>
        <p:grpSpPr bwMode="auto">
          <a:xfrm>
            <a:off x="15875" y="6213475"/>
            <a:ext cx="860425" cy="625475"/>
            <a:chOff x="10" y="3914"/>
            <a:chExt cx="542" cy="394"/>
          </a:xfrm>
        </p:grpSpPr>
        <p:grpSp>
          <p:nvGrpSpPr>
            <p:cNvPr id="6" name="Group 183"/>
            <p:cNvGrpSpPr>
              <a:grpSpLocks/>
            </p:cNvGrpSpPr>
            <p:nvPr/>
          </p:nvGrpSpPr>
          <p:grpSpPr bwMode="auto">
            <a:xfrm>
              <a:off x="10" y="3914"/>
              <a:ext cx="542" cy="394"/>
              <a:chOff x="10" y="3914"/>
              <a:chExt cx="542" cy="394"/>
            </a:xfrm>
          </p:grpSpPr>
          <p:sp>
            <p:nvSpPr>
              <p:cNvPr id="25784" name="Line 184"/>
              <p:cNvSpPr>
                <a:spLocks noChangeShapeType="1"/>
              </p:cNvSpPr>
              <p:nvPr/>
            </p:nvSpPr>
            <p:spPr bwMode="auto">
              <a:xfrm>
                <a:off x="68" y="4134"/>
                <a:ext cx="430" cy="0"/>
              </a:xfrm>
              <a:prstGeom prst="line">
                <a:avLst/>
              </a:prstGeom>
              <a:noFill/>
              <a:ln w="3175">
                <a:solidFill>
                  <a:schemeClr val="tx1"/>
                </a:solidFill>
                <a:round/>
                <a:headEnd type="none" w="sm" len="sm"/>
                <a:tailEnd type="none" w="sm" len="sm"/>
              </a:ln>
              <a:effectLst/>
            </p:spPr>
            <p:txBody>
              <a:bodyPr/>
              <a:lstStyle/>
              <a:p>
                <a:endParaRPr lang="en-US" smtClean="0">
                  <a:solidFill>
                    <a:srgbClr val="000000"/>
                  </a:solidFill>
                  <a:effectLst>
                    <a:outerShdw blurRad="38100" dist="38100" dir="2700000" algn="tl">
                      <a:srgbClr val="000000">
                        <a:alpha val="43137"/>
                      </a:srgbClr>
                    </a:outerShdw>
                  </a:effectLst>
                </a:endParaRPr>
              </a:p>
            </p:txBody>
          </p:sp>
          <p:sp>
            <p:nvSpPr>
              <p:cNvPr id="25785" name="Oval 185"/>
              <p:cNvSpPr>
                <a:spLocks noChangeArrowheads="1"/>
              </p:cNvSpPr>
              <p:nvPr/>
            </p:nvSpPr>
            <p:spPr bwMode="auto">
              <a:xfrm>
                <a:off x="70" y="3914"/>
                <a:ext cx="246" cy="255"/>
              </a:xfrm>
              <a:prstGeom prst="ellipse">
                <a:avLst/>
              </a:prstGeom>
              <a:solidFill>
                <a:schemeClr val="bg1"/>
              </a:solidFill>
              <a:ln w="19050">
                <a:solidFill>
                  <a:srgbClr val="FF0000"/>
                </a:solidFill>
                <a:round/>
                <a:headEnd type="none" w="sm" len="sm"/>
                <a:tailEnd type="none" w="sm" len="sm"/>
              </a:ln>
              <a:effectLst/>
            </p:spPr>
            <p:txBody>
              <a:bodyPr wrap="none" anchor="ctr"/>
              <a:lstStyle/>
              <a:p>
                <a:endParaRPr lang="en-US" smtClean="0">
                  <a:solidFill>
                    <a:srgbClr val="000000"/>
                  </a:solidFill>
                  <a:effectLst>
                    <a:outerShdw blurRad="38100" dist="38100" dir="2700000" algn="tl">
                      <a:srgbClr val="000000">
                        <a:alpha val="43137"/>
                      </a:srgbClr>
                    </a:outerShdw>
                  </a:effectLst>
                </a:endParaRPr>
              </a:p>
            </p:txBody>
          </p:sp>
          <p:sp>
            <p:nvSpPr>
              <p:cNvPr id="25786" name="Rectangle 186"/>
              <p:cNvSpPr>
                <a:spLocks noChangeArrowheads="1"/>
              </p:cNvSpPr>
              <p:nvPr/>
            </p:nvSpPr>
            <p:spPr bwMode="auto">
              <a:xfrm>
                <a:off x="128" y="4150"/>
                <a:ext cx="131" cy="31"/>
              </a:xfrm>
              <a:prstGeom prst="rect">
                <a:avLst/>
              </a:prstGeom>
              <a:solidFill>
                <a:schemeClr val="bg1"/>
              </a:solidFill>
              <a:ln w="12700">
                <a:noFill/>
                <a:miter lim="800000"/>
                <a:headEnd type="none" w="sm" len="sm"/>
                <a:tailEnd type="none" w="sm" len="sm"/>
              </a:ln>
              <a:effectLst/>
            </p:spPr>
            <p:txBody>
              <a:bodyPr wrap="none" anchor="ctr"/>
              <a:lstStyle/>
              <a:p>
                <a:endParaRPr lang="en-US" smtClean="0">
                  <a:solidFill>
                    <a:srgbClr val="000000"/>
                  </a:solidFill>
                  <a:effectLst>
                    <a:outerShdw blurRad="38100" dist="38100" dir="2700000" algn="tl">
                      <a:srgbClr val="000000">
                        <a:alpha val="43137"/>
                      </a:srgbClr>
                    </a:outerShdw>
                  </a:effectLst>
                </a:endParaRPr>
              </a:p>
            </p:txBody>
          </p:sp>
          <p:sp>
            <p:nvSpPr>
              <p:cNvPr id="25787" name="Line 187"/>
              <p:cNvSpPr>
                <a:spLocks noChangeShapeType="1"/>
              </p:cNvSpPr>
              <p:nvPr/>
            </p:nvSpPr>
            <p:spPr bwMode="auto">
              <a:xfrm>
                <a:off x="126" y="4151"/>
                <a:ext cx="138" cy="0"/>
              </a:xfrm>
              <a:prstGeom prst="line">
                <a:avLst/>
              </a:prstGeom>
              <a:noFill/>
              <a:ln w="19050">
                <a:solidFill>
                  <a:srgbClr val="FF0000"/>
                </a:solidFill>
                <a:round/>
                <a:headEnd type="none" w="sm" len="sm"/>
                <a:tailEnd type="none" w="sm" len="sm"/>
              </a:ln>
              <a:effectLst/>
            </p:spPr>
            <p:txBody>
              <a:bodyPr/>
              <a:lstStyle/>
              <a:p>
                <a:endParaRPr lang="en-US" smtClean="0">
                  <a:solidFill>
                    <a:srgbClr val="000000"/>
                  </a:solidFill>
                  <a:effectLst>
                    <a:outerShdw blurRad="38100" dist="38100" dir="2700000" algn="tl">
                      <a:srgbClr val="000000">
                        <a:alpha val="43137"/>
                      </a:srgbClr>
                    </a:outerShdw>
                  </a:effectLst>
                </a:endParaRPr>
              </a:p>
            </p:txBody>
          </p:sp>
          <p:sp>
            <p:nvSpPr>
              <p:cNvPr id="25788" name="Text Box 188"/>
              <p:cNvSpPr txBox="1">
                <a:spLocks noChangeArrowheads="1"/>
              </p:cNvSpPr>
              <p:nvPr/>
            </p:nvSpPr>
            <p:spPr bwMode="auto">
              <a:xfrm>
                <a:off x="10" y="4142"/>
                <a:ext cx="542" cy="166"/>
              </a:xfrm>
              <a:prstGeom prst="rect">
                <a:avLst/>
              </a:prstGeom>
              <a:noFill/>
              <a:ln w="12700">
                <a:noFill/>
                <a:miter lim="800000"/>
                <a:headEnd type="none" w="sm" len="sm"/>
                <a:tailEnd type="none" w="sm" len="sm"/>
              </a:ln>
              <a:effectLst/>
            </p:spPr>
            <p:txBody>
              <a:bodyPr>
                <a:spAutoFit/>
              </a:bodyPr>
              <a:lstStyle/>
              <a:p>
                <a:pPr algn="ctr">
                  <a:spcBef>
                    <a:spcPct val="0"/>
                  </a:spcBef>
                </a:pPr>
                <a:r>
                  <a:rPr lang="en-US" sz="700" b="0" smtClean="0">
                    <a:solidFill>
                      <a:srgbClr val="000000"/>
                    </a:solidFill>
                    <a:latin typeface="Arial Narrow" pitchFamily="34" charset="0"/>
                  </a:rPr>
                  <a:t>Technical Training</a:t>
                </a:r>
              </a:p>
              <a:p>
                <a:pPr algn="ctr">
                  <a:spcBef>
                    <a:spcPct val="0"/>
                  </a:spcBef>
                </a:pPr>
                <a:r>
                  <a:rPr lang="en-US" sz="700" b="0" smtClean="0">
                    <a:solidFill>
                      <a:srgbClr val="000000"/>
                    </a:solidFill>
                    <a:latin typeface="Arial Narrow" pitchFamily="34" charset="0"/>
                  </a:rPr>
                  <a:t>Organization</a:t>
                </a:r>
              </a:p>
            </p:txBody>
          </p:sp>
        </p:grpSp>
        <p:sp>
          <p:nvSpPr>
            <p:cNvPr id="25789" name="Text Box 189"/>
            <p:cNvSpPr txBox="1">
              <a:spLocks noChangeArrowheads="1"/>
            </p:cNvSpPr>
            <p:nvPr/>
          </p:nvSpPr>
          <p:spPr bwMode="auto">
            <a:xfrm>
              <a:off x="220" y="3990"/>
              <a:ext cx="255" cy="135"/>
            </a:xfrm>
            <a:prstGeom prst="rect">
              <a:avLst/>
            </a:prstGeom>
            <a:noFill/>
            <a:ln w="12700">
              <a:noFill/>
              <a:miter lim="800000"/>
              <a:headEnd type="none" w="sm" len="sm"/>
              <a:tailEnd type="none" w="sm" len="sm"/>
            </a:ln>
            <a:effectLst/>
          </p:spPr>
          <p:txBody>
            <a:bodyPr wrap="none" lIns="0" tIns="0" bIns="0"/>
            <a:lstStyle/>
            <a:p>
              <a:r>
                <a:rPr lang="en-US" sz="2000" b="0" smtClean="0">
                  <a:solidFill>
                    <a:srgbClr val="000000"/>
                  </a:solidFill>
                  <a:latin typeface="Arial Narrow" pitchFamily="34" charset="0"/>
                </a:rPr>
                <a:t>T</a:t>
              </a:r>
              <a:r>
                <a:rPr lang="en-US" sz="1000" b="0" smtClean="0">
                  <a:solidFill>
                    <a:srgbClr val="000000"/>
                  </a:solidFill>
                  <a:latin typeface="Arial Narrow" pitchFamily="34" charset="0"/>
                </a:rPr>
                <a:t> </a:t>
              </a:r>
              <a:r>
                <a:rPr lang="en-US" sz="2000" b="0" smtClean="0">
                  <a:solidFill>
                    <a:srgbClr val="000000"/>
                  </a:solidFill>
                  <a:latin typeface="Arial Narrow" pitchFamily="34" charset="0"/>
                </a:rPr>
                <a:t>TO</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80" name="Text Box 4"/>
          <p:cNvSpPr txBox="1">
            <a:spLocks noChangeArrowheads="1"/>
          </p:cNvSpPr>
          <p:nvPr/>
        </p:nvSpPr>
        <p:spPr bwMode="auto">
          <a:xfrm>
            <a:off x="76200" y="685800"/>
            <a:ext cx="8229600" cy="683264"/>
          </a:xfrm>
          <a:prstGeom prst="rect">
            <a:avLst/>
          </a:prstGeom>
          <a:noFill/>
          <a:ln w="12700">
            <a:noFill/>
            <a:miter lim="800000"/>
            <a:headEnd type="none" w="sm" len="sm"/>
            <a:tailEnd type="none" w="sm" len="sm"/>
          </a:ln>
          <a:effectLst/>
        </p:spPr>
        <p:txBody>
          <a:bodyPr>
            <a:spAutoFit/>
          </a:bodyPr>
          <a:lstStyle/>
          <a:p>
            <a:pPr marL="342900" indent="-342900">
              <a:buClr>
                <a:schemeClr val="tx2"/>
              </a:buClr>
              <a:buSzPct val="75000"/>
              <a:buFont typeface="Wingdings" pitchFamily="2" charset="2"/>
              <a:buChar char=""/>
            </a:pPr>
            <a:r>
              <a:rPr lang="en-US" dirty="0" smtClean="0">
                <a:latin typeface="Arial Narrow" pitchFamily="34" charset="0"/>
              </a:rPr>
              <a:t>In order for the compiler to create the most efficient code, it is best to follow these guidelines:</a:t>
            </a:r>
            <a:endParaRPr lang="en-US" dirty="0">
              <a:solidFill>
                <a:schemeClr val="tx2"/>
              </a:solidFill>
              <a:latin typeface="Arial Narrow" pitchFamily="34" charset="0"/>
            </a:endParaRPr>
          </a:p>
        </p:txBody>
      </p:sp>
      <p:sp>
        <p:nvSpPr>
          <p:cNvPr id="280591" name="Rectangle 15"/>
          <p:cNvSpPr>
            <a:spLocks noGrp="1" noChangeArrowheads="1"/>
          </p:cNvSpPr>
          <p:nvPr>
            <p:ph type="title"/>
          </p:nvPr>
        </p:nvSpPr>
        <p:spPr/>
        <p:txBody>
          <a:bodyPr/>
          <a:lstStyle/>
          <a:p>
            <a:r>
              <a:rPr lang="en-US" dirty="0" smtClean="0"/>
              <a:t>Basic C Coding Guidelines</a:t>
            </a:r>
            <a:endParaRPr lang="en-US" dirty="0"/>
          </a:p>
        </p:txBody>
      </p:sp>
      <p:pic>
        <p:nvPicPr>
          <p:cNvPr id="6"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
        <p:nvSpPr>
          <p:cNvPr id="7" name="TextBox 6"/>
          <p:cNvSpPr txBox="1"/>
          <p:nvPr/>
        </p:nvSpPr>
        <p:spPr>
          <a:xfrm>
            <a:off x="404750" y="1371600"/>
            <a:ext cx="5125121" cy="387798"/>
          </a:xfrm>
          <a:prstGeom prst="rect">
            <a:avLst/>
          </a:prstGeom>
          <a:noFill/>
        </p:spPr>
        <p:txBody>
          <a:bodyPr wrap="none" rtlCol="0" anchor="ctr" anchorCtr="0">
            <a:spAutoFit/>
          </a:bodyPr>
          <a:lstStyle/>
          <a:p>
            <a:r>
              <a:rPr lang="en-US" dirty="0" smtClean="0">
                <a:solidFill>
                  <a:schemeClr val="tx2"/>
                </a:solidFill>
                <a:effectLst/>
              </a:rPr>
              <a:t>1. Use Minimum Complexity Code</a:t>
            </a:r>
          </a:p>
        </p:txBody>
      </p:sp>
      <p:sp>
        <p:nvSpPr>
          <p:cNvPr id="8" name="TextBox 7"/>
          <p:cNvSpPr txBox="1"/>
          <p:nvPr/>
        </p:nvSpPr>
        <p:spPr>
          <a:xfrm>
            <a:off x="790700" y="1726592"/>
            <a:ext cx="6945491" cy="661720"/>
          </a:xfrm>
          <a:prstGeom prst="rect">
            <a:avLst/>
          </a:prstGeom>
          <a:noFill/>
        </p:spPr>
        <p:txBody>
          <a:bodyPr wrap="none" rtlCol="0" anchor="ctr" anchorCtr="0">
            <a:spAutoFit/>
          </a:bodyPr>
          <a:lstStyle/>
          <a:p>
            <a:pPr marL="166688" indent="-166688">
              <a:spcBef>
                <a:spcPts val="600"/>
              </a:spcBef>
              <a:buFont typeface="Arial" pitchFamily="34" charset="0"/>
              <a:buChar char="•"/>
            </a:pPr>
            <a:r>
              <a:rPr lang="en-US" sz="2000" b="0" dirty="0" smtClean="0">
                <a:solidFill>
                  <a:schemeClr val="dk1"/>
                </a:solidFill>
                <a:effectLst/>
                <a:latin typeface="Arial Narrow" pitchFamily="34" charset="0"/>
              </a:rPr>
              <a:t>If a </a:t>
            </a:r>
            <a:r>
              <a:rPr lang="en-US" sz="2000" b="0" i="1" dirty="0" smtClean="0">
                <a:solidFill>
                  <a:schemeClr val="dk1"/>
                </a:solidFill>
                <a:effectLst/>
                <a:latin typeface="Arial Narrow" pitchFamily="34" charset="0"/>
              </a:rPr>
              <a:t>human</a:t>
            </a:r>
            <a:r>
              <a:rPr lang="en-US" sz="2000" b="0" dirty="0" smtClean="0">
                <a:solidFill>
                  <a:schemeClr val="dk1"/>
                </a:solidFill>
                <a:effectLst/>
                <a:latin typeface="Arial Narrow" pitchFamily="34" charset="0"/>
              </a:rPr>
              <a:t> can’t understand and read it easily, neither can the compiler</a:t>
            </a:r>
          </a:p>
          <a:p>
            <a:pPr marL="166688" indent="-166688">
              <a:spcBef>
                <a:spcPts val="600"/>
              </a:spcBef>
              <a:buFont typeface="Arial" pitchFamily="34" charset="0"/>
              <a:buChar char="•"/>
            </a:pPr>
            <a:r>
              <a:rPr lang="en-US" sz="2000" b="0" dirty="0" smtClean="0">
                <a:solidFill>
                  <a:schemeClr val="dk1"/>
                </a:solidFill>
                <a:latin typeface="Arial Narrow" pitchFamily="34" charset="0"/>
              </a:rPr>
              <a:t>Break up larger “logic” into smaller loops/pieces</a:t>
            </a:r>
            <a:endParaRPr lang="en-US" sz="2000" b="0" dirty="0" smtClean="0">
              <a:solidFill>
                <a:schemeClr val="dk1"/>
              </a:solidFill>
              <a:effectLst/>
              <a:latin typeface="Arial Narrow" pitchFamily="34" charset="0"/>
            </a:endParaRPr>
          </a:p>
        </p:txBody>
      </p:sp>
      <p:sp>
        <p:nvSpPr>
          <p:cNvPr id="9" name="TextBox 8"/>
          <p:cNvSpPr txBox="1"/>
          <p:nvPr/>
        </p:nvSpPr>
        <p:spPr>
          <a:xfrm>
            <a:off x="404750" y="2557046"/>
            <a:ext cx="5099473" cy="387798"/>
          </a:xfrm>
          <a:prstGeom prst="rect">
            <a:avLst/>
          </a:prstGeom>
          <a:noFill/>
        </p:spPr>
        <p:txBody>
          <a:bodyPr wrap="none" rtlCol="0" anchor="ctr" anchorCtr="0">
            <a:spAutoFit/>
          </a:bodyPr>
          <a:lstStyle/>
          <a:p>
            <a:r>
              <a:rPr lang="en-US" dirty="0" smtClean="0">
                <a:solidFill>
                  <a:schemeClr val="tx2"/>
                </a:solidFill>
                <a:effectLst/>
              </a:rPr>
              <a:t>2. No function calls in tight loops</a:t>
            </a:r>
          </a:p>
        </p:txBody>
      </p:sp>
      <p:sp>
        <p:nvSpPr>
          <p:cNvPr id="10" name="TextBox 9"/>
          <p:cNvSpPr txBox="1"/>
          <p:nvPr/>
        </p:nvSpPr>
        <p:spPr>
          <a:xfrm>
            <a:off x="790700" y="2919246"/>
            <a:ext cx="6380593" cy="338554"/>
          </a:xfrm>
          <a:prstGeom prst="rect">
            <a:avLst/>
          </a:prstGeom>
          <a:noFill/>
        </p:spPr>
        <p:txBody>
          <a:bodyPr wrap="none" rtlCol="0" anchor="ctr" anchorCtr="0">
            <a:spAutoFit/>
          </a:bodyPr>
          <a:lstStyle/>
          <a:p>
            <a:pPr marL="166688" indent="-166688">
              <a:buFont typeface="Arial" pitchFamily="34" charset="0"/>
              <a:buChar char="•"/>
            </a:pPr>
            <a:r>
              <a:rPr lang="en-US" sz="2000" b="0" dirty="0" smtClean="0">
                <a:solidFill>
                  <a:schemeClr val="dk1"/>
                </a:solidFill>
                <a:effectLst/>
                <a:latin typeface="Arial Narrow" pitchFamily="34" charset="0"/>
              </a:rPr>
              <a:t>The compiler cannot create a pipelined loop with </a:t>
            </a:r>
            <a:r>
              <a:rPr lang="en-US" sz="2000" b="0" dirty="0" err="1" smtClean="0">
                <a:solidFill>
                  <a:schemeClr val="dk1"/>
                </a:solidFill>
                <a:effectLst/>
                <a:latin typeface="Arial Narrow" pitchFamily="34" charset="0"/>
              </a:rPr>
              <a:t>fxn</a:t>
            </a:r>
            <a:r>
              <a:rPr lang="en-US" sz="2000" b="0" dirty="0" smtClean="0">
                <a:solidFill>
                  <a:schemeClr val="dk1"/>
                </a:solidFill>
                <a:effectLst/>
                <a:latin typeface="Arial Narrow" pitchFamily="34" charset="0"/>
              </a:rPr>
              <a:t> calls present</a:t>
            </a:r>
          </a:p>
        </p:txBody>
      </p:sp>
      <p:sp>
        <p:nvSpPr>
          <p:cNvPr id="11" name="TextBox 10"/>
          <p:cNvSpPr txBox="1"/>
          <p:nvPr/>
        </p:nvSpPr>
        <p:spPr>
          <a:xfrm>
            <a:off x="404750" y="3415150"/>
            <a:ext cx="4475905" cy="387798"/>
          </a:xfrm>
          <a:prstGeom prst="rect">
            <a:avLst/>
          </a:prstGeom>
          <a:noFill/>
        </p:spPr>
        <p:txBody>
          <a:bodyPr wrap="none" rtlCol="0" anchor="ctr" anchorCtr="0">
            <a:spAutoFit/>
          </a:bodyPr>
          <a:lstStyle/>
          <a:p>
            <a:r>
              <a:rPr lang="en-US" dirty="0" smtClean="0">
                <a:solidFill>
                  <a:schemeClr val="tx2"/>
                </a:solidFill>
                <a:effectLst/>
              </a:rPr>
              <a:t>3. Keep loops relatively small</a:t>
            </a:r>
          </a:p>
        </p:txBody>
      </p:sp>
      <p:sp>
        <p:nvSpPr>
          <p:cNvPr id="12" name="TextBox 11"/>
          <p:cNvSpPr txBox="1"/>
          <p:nvPr/>
        </p:nvSpPr>
        <p:spPr>
          <a:xfrm>
            <a:off x="790700" y="3777350"/>
            <a:ext cx="6094489" cy="338554"/>
          </a:xfrm>
          <a:prstGeom prst="rect">
            <a:avLst/>
          </a:prstGeom>
          <a:noFill/>
        </p:spPr>
        <p:txBody>
          <a:bodyPr wrap="none" rtlCol="0" anchor="ctr" anchorCtr="0">
            <a:spAutoFit/>
          </a:bodyPr>
          <a:lstStyle/>
          <a:p>
            <a:pPr marL="166688" indent="-166688">
              <a:buFont typeface="Arial" pitchFamily="34" charset="0"/>
              <a:buChar char="•"/>
            </a:pPr>
            <a:r>
              <a:rPr lang="en-US" sz="2000" b="0" dirty="0" smtClean="0">
                <a:solidFill>
                  <a:schemeClr val="dk1"/>
                </a:solidFill>
                <a:effectLst/>
                <a:latin typeface="Arial Narrow" pitchFamily="34" charset="0"/>
              </a:rPr>
              <a:t>Helps compiler generate tighter, more efficient pipelined loops</a:t>
            </a:r>
          </a:p>
        </p:txBody>
      </p:sp>
      <p:sp>
        <p:nvSpPr>
          <p:cNvPr id="13" name="TextBox 12"/>
          <p:cNvSpPr txBox="1"/>
          <p:nvPr/>
        </p:nvSpPr>
        <p:spPr>
          <a:xfrm>
            <a:off x="404750" y="4312725"/>
            <a:ext cx="7077579" cy="387798"/>
          </a:xfrm>
          <a:prstGeom prst="rect">
            <a:avLst/>
          </a:prstGeom>
          <a:noFill/>
        </p:spPr>
        <p:txBody>
          <a:bodyPr wrap="none" rtlCol="0" anchor="ctr" anchorCtr="0">
            <a:spAutoFit/>
          </a:bodyPr>
          <a:lstStyle/>
          <a:p>
            <a:r>
              <a:rPr lang="en-US" dirty="0" smtClean="0">
                <a:solidFill>
                  <a:schemeClr val="tx2"/>
                </a:solidFill>
                <a:effectLst/>
              </a:rPr>
              <a:t>4. Create test vectors at FUNCTION boundaries</a:t>
            </a:r>
          </a:p>
        </p:txBody>
      </p:sp>
      <p:sp>
        <p:nvSpPr>
          <p:cNvPr id="14" name="TextBox 13"/>
          <p:cNvSpPr txBox="1"/>
          <p:nvPr/>
        </p:nvSpPr>
        <p:spPr>
          <a:xfrm>
            <a:off x="790700" y="4674925"/>
            <a:ext cx="7709483" cy="338554"/>
          </a:xfrm>
          <a:prstGeom prst="rect">
            <a:avLst/>
          </a:prstGeom>
          <a:noFill/>
        </p:spPr>
        <p:txBody>
          <a:bodyPr wrap="none" rtlCol="0" anchor="ctr" anchorCtr="0">
            <a:spAutoFit/>
          </a:bodyPr>
          <a:lstStyle/>
          <a:p>
            <a:pPr marL="166688" indent="-166688">
              <a:buFont typeface="Arial" pitchFamily="34" charset="0"/>
              <a:buChar char="•"/>
            </a:pPr>
            <a:r>
              <a:rPr lang="en-US" sz="2000" b="0" dirty="0" smtClean="0">
                <a:solidFill>
                  <a:schemeClr val="dk1"/>
                </a:solidFill>
                <a:effectLst/>
                <a:latin typeface="Arial Narrow" pitchFamily="34" charset="0"/>
              </a:rPr>
              <a:t>When optimization is turned on, it is nearly impossible to single-step inside </a:t>
            </a:r>
            <a:r>
              <a:rPr lang="en-US" sz="2000" b="0" dirty="0" err="1" smtClean="0">
                <a:solidFill>
                  <a:schemeClr val="dk1"/>
                </a:solidFill>
                <a:effectLst/>
                <a:latin typeface="Arial Narrow" pitchFamily="34" charset="0"/>
              </a:rPr>
              <a:t>fxns</a:t>
            </a:r>
            <a:endParaRPr lang="en-US" sz="2000" b="0" dirty="0" smtClean="0">
              <a:solidFill>
                <a:schemeClr val="dk1"/>
              </a:solidFill>
              <a:effectLst/>
              <a:latin typeface="Arial Narrow" pitchFamily="34" charset="0"/>
            </a:endParaRPr>
          </a:p>
        </p:txBody>
      </p:sp>
      <p:sp>
        <p:nvSpPr>
          <p:cNvPr id="15" name="TextBox 14"/>
          <p:cNvSpPr txBox="1"/>
          <p:nvPr/>
        </p:nvSpPr>
        <p:spPr>
          <a:xfrm>
            <a:off x="404750" y="5188525"/>
            <a:ext cx="6073329" cy="387798"/>
          </a:xfrm>
          <a:prstGeom prst="rect">
            <a:avLst/>
          </a:prstGeom>
          <a:noFill/>
        </p:spPr>
        <p:txBody>
          <a:bodyPr wrap="none" rtlCol="0" anchor="ctr" anchorCtr="0">
            <a:spAutoFit/>
          </a:bodyPr>
          <a:lstStyle/>
          <a:p>
            <a:r>
              <a:rPr lang="en-US" dirty="0" smtClean="0">
                <a:solidFill>
                  <a:schemeClr val="tx2"/>
                </a:solidFill>
                <a:effectLst/>
              </a:rPr>
              <a:t>5. Look at the assembly file – SPLOOP ?</a:t>
            </a:r>
          </a:p>
        </p:txBody>
      </p:sp>
      <p:sp>
        <p:nvSpPr>
          <p:cNvPr id="16" name="TextBox 15"/>
          <p:cNvSpPr txBox="1"/>
          <p:nvPr/>
        </p:nvSpPr>
        <p:spPr>
          <a:xfrm>
            <a:off x="790700" y="5534647"/>
            <a:ext cx="8074967" cy="984885"/>
          </a:xfrm>
          <a:prstGeom prst="rect">
            <a:avLst/>
          </a:prstGeom>
          <a:noFill/>
        </p:spPr>
        <p:txBody>
          <a:bodyPr wrap="none" rtlCol="0" anchor="ctr" anchorCtr="0">
            <a:spAutoFit/>
          </a:bodyPr>
          <a:lstStyle/>
          <a:p>
            <a:pPr marL="166688" indent="-166688">
              <a:spcBef>
                <a:spcPts val="600"/>
              </a:spcBef>
              <a:buFont typeface="Arial" pitchFamily="34" charset="0"/>
              <a:buChar char="•"/>
            </a:pPr>
            <a:r>
              <a:rPr lang="en-US" sz="2000" b="0" dirty="0" smtClean="0">
                <a:solidFill>
                  <a:schemeClr val="dk1"/>
                </a:solidFill>
                <a:effectLst/>
                <a:latin typeface="Arial Narrow" pitchFamily="34" charset="0"/>
              </a:rPr>
              <a:t>If curious, look at the disassembly. Was SPLOOP/LDDW used or not?  Why?</a:t>
            </a:r>
          </a:p>
          <a:p>
            <a:pPr marL="166688" indent="-166688">
              <a:spcBef>
                <a:spcPts val="600"/>
              </a:spcBef>
              <a:buFont typeface="Arial" pitchFamily="34" charset="0"/>
              <a:buChar char="•"/>
            </a:pPr>
            <a:r>
              <a:rPr lang="en-US" sz="2000" b="0" dirty="0" smtClean="0">
                <a:solidFill>
                  <a:schemeClr val="dk1"/>
                </a:solidFill>
                <a:latin typeface="Arial Narrow" pitchFamily="34" charset="0"/>
              </a:rPr>
              <a:t>Assembly optimizer generates comments as to what happened in the loop and why</a:t>
            </a:r>
          </a:p>
          <a:p>
            <a:pPr marL="166688" indent="-166688">
              <a:spcBef>
                <a:spcPts val="600"/>
              </a:spcBef>
              <a:buFont typeface="Arial" pitchFamily="34" charset="0"/>
              <a:buChar char="•"/>
            </a:pPr>
            <a:r>
              <a:rPr lang="en-US" sz="2000" b="0" dirty="0" smtClean="0">
                <a:solidFill>
                  <a:schemeClr val="dk1"/>
                </a:solidFill>
                <a:effectLst/>
                <a:latin typeface="Arial Narrow" pitchFamily="34" charset="0"/>
              </a:rPr>
              <a:t>Use –mw (verbose pipeline info), -</a:t>
            </a:r>
            <a:r>
              <a:rPr lang="en-US" sz="2000" b="0" dirty="0" err="1" smtClean="0">
                <a:solidFill>
                  <a:schemeClr val="dk1"/>
                </a:solidFill>
                <a:effectLst/>
                <a:latin typeface="Arial Narrow" pitchFamily="34" charset="0"/>
              </a:rPr>
              <a:t>os</a:t>
            </a:r>
            <a:r>
              <a:rPr lang="en-US" sz="2000" b="0" dirty="0" smtClean="0">
                <a:solidFill>
                  <a:schemeClr val="dk1"/>
                </a:solidFill>
                <a:effectLst/>
                <a:latin typeface="Arial Narrow" pitchFamily="34" charset="0"/>
              </a:rPr>
              <a:t> (</a:t>
            </a:r>
            <a:r>
              <a:rPr lang="en-US" sz="2000" b="0" dirty="0" err="1" smtClean="0">
                <a:solidFill>
                  <a:schemeClr val="dk1"/>
                </a:solidFill>
                <a:effectLst/>
                <a:latin typeface="Arial Narrow" pitchFamily="34" charset="0"/>
              </a:rPr>
              <a:t>interlist</a:t>
            </a:r>
            <a:r>
              <a:rPr lang="en-US" sz="2000" b="0" dirty="0" smtClean="0">
                <a:solidFill>
                  <a:schemeClr val="dk1"/>
                </a:solidFill>
                <a:effectLst/>
                <a:latin typeface="Arial Narrow" pitchFamily="34" charset="0"/>
              </a:rPr>
              <a:t>), -k (keep .</a:t>
            </a:r>
            <a:r>
              <a:rPr lang="en-US" sz="2000" b="0" dirty="0" err="1" smtClean="0">
                <a:solidFill>
                  <a:schemeClr val="dk1"/>
                </a:solidFill>
                <a:effectLst/>
                <a:latin typeface="Arial Narrow" pitchFamily="34" charset="0"/>
              </a:rPr>
              <a:t>asm</a:t>
            </a:r>
            <a:r>
              <a:rPr lang="en-US" sz="2000" b="0" dirty="0" smtClean="0">
                <a:solidFill>
                  <a:schemeClr val="dk1"/>
                </a:solidFill>
                <a:effectLst/>
                <a:latin typeface="Arial Narrow" pitchFamily="34" charset="0"/>
              </a:rPr>
              <a:t> file) to see </a:t>
            </a:r>
            <a:r>
              <a:rPr lang="en-US" sz="2000" b="0" dirty="0" smtClean="0">
                <a:solidFill>
                  <a:schemeClr val="dk1"/>
                </a:solidFill>
                <a:latin typeface="Arial Narrow" pitchFamily="34" charset="0"/>
              </a:rPr>
              <a:t>all info</a:t>
            </a:r>
            <a:endParaRPr lang="en-US" sz="2000" b="0" dirty="0" smtClean="0">
              <a:solidFill>
                <a:schemeClr val="dk1"/>
              </a:solidFill>
              <a:effectLst/>
              <a:latin typeface="Arial Narrow" pitchFamily="34" charset="0"/>
            </a:endParaRPr>
          </a:p>
        </p:txBody>
      </p:sp>
    </p:spTree>
    <p:custDataLst>
      <p:tags r:id="rId1"/>
    </p:custData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6019800"/>
          </a:xfrm>
          <a:prstGeom prst="rect">
            <a:avLst/>
          </a:prstGeom>
          <a:solidFill>
            <a:srgbClr val="92D050"/>
          </a:solidFill>
          <a:ln w="19050">
            <a:solidFill>
              <a:schemeClr val="tx1"/>
            </a:solidFill>
            <a:miter lim="800000"/>
            <a:headEnd type="none" w="sm" len="sm"/>
            <a:tailEnd type="none" w="sm" len="sm"/>
          </a:ln>
          <a:effectLst>
            <a:outerShdw blurRad="50800" dist="1016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5"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6" action="ppaction://hlinksldjump"/>
          </p:cNvPr>
          <p:cNvSpPr txBox="1">
            <a:spLocks noChangeArrowheads="1"/>
          </p:cNvSpPr>
          <p:nvPr>
            <p:custDataLst>
              <p:tags r:id="rId2"/>
            </p:custDataLst>
          </p:nvPr>
        </p:nvSpPr>
        <p:spPr bwMode="auto">
          <a:xfrm>
            <a:off x="301576" y="68046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Introduction</a:t>
            </a:r>
            <a:endParaRPr lang="en-US" dirty="0">
              <a:solidFill>
                <a:srgbClr val="000000"/>
              </a:solidFill>
            </a:endParaRPr>
          </a:p>
        </p:txBody>
      </p:sp>
      <p:sp>
        <p:nvSpPr>
          <p:cNvPr id="10" name="Text Box 4">
            <a:hlinkClick r:id="rId17" action="ppaction://hlinksldjump"/>
          </p:cNvPr>
          <p:cNvSpPr txBox="1">
            <a:spLocks noChangeArrowheads="1"/>
          </p:cNvSpPr>
          <p:nvPr>
            <p:custDataLst>
              <p:tags r:id="rId3"/>
            </p:custDataLst>
          </p:nvPr>
        </p:nvSpPr>
        <p:spPr bwMode="auto">
          <a:xfrm>
            <a:off x="301576" y="113277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 Compiler &amp; Optimizer</a:t>
            </a:r>
            <a:endParaRPr lang="en-US" dirty="0">
              <a:solidFill>
                <a:srgbClr val="000000"/>
              </a:solidFill>
            </a:endParaRPr>
          </a:p>
        </p:txBody>
      </p:sp>
      <p:sp>
        <p:nvSpPr>
          <p:cNvPr id="11" name="Text Box 3">
            <a:hlinkClick r:id="rId18" action="ppaction://hlinksldjump"/>
          </p:cNvPr>
          <p:cNvSpPr txBox="1">
            <a:spLocks noChangeArrowheads="1"/>
          </p:cNvSpPr>
          <p:nvPr>
            <p:custDataLst>
              <p:tags r:id="rId4"/>
            </p:custDataLst>
          </p:nvPr>
        </p:nvSpPr>
        <p:spPr bwMode="auto">
          <a:xfrm>
            <a:off x="304800" y="1585093"/>
            <a:ext cx="5562600" cy="378564"/>
          </a:xfrm>
          <a:prstGeom prst="rect">
            <a:avLst/>
          </a:prstGeom>
          <a:solidFill>
            <a:schemeClr val="bg1"/>
          </a:solidFill>
          <a:ln w="19050">
            <a:solidFill>
              <a:schemeClr val="tx1"/>
            </a:solidFill>
            <a:miter lim="800000"/>
            <a:headEnd type="none" w="sm" len="sm"/>
            <a:tailEnd type="none" w="sm" len="sm"/>
          </a:ln>
        </p:spPr>
        <p:txBody>
          <a:bodyPr wrap="square" tIns="27432" rIns="91440" bIns="18288"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Data Types &amp; Alignment</a:t>
            </a:r>
            <a:endParaRPr lang="en-US" dirty="0">
              <a:solidFill>
                <a:srgbClr val="000000"/>
              </a:solidFill>
            </a:endParaRPr>
          </a:p>
        </p:txBody>
      </p:sp>
      <p:sp>
        <p:nvSpPr>
          <p:cNvPr id="12" name="Text Box 6">
            <a:hlinkClick r:id="rId19" action="ppaction://hlinksldjump"/>
          </p:cNvPr>
          <p:cNvSpPr txBox="1">
            <a:spLocks noChangeArrowheads="1"/>
          </p:cNvSpPr>
          <p:nvPr>
            <p:custDataLst>
              <p:tags r:id="rId5"/>
            </p:custDataLst>
          </p:nvPr>
        </p:nvSpPr>
        <p:spPr bwMode="auto">
          <a:xfrm>
            <a:off x="769877" y="2053792"/>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C6000 Data Types</a:t>
            </a:r>
            <a:endParaRPr lang="en-US" sz="2000" dirty="0">
              <a:solidFill>
                <a:srgbClr val="000000"/>
              </a:solidFill>
            </a:endParaRPr>
          </a:p>
        </p:txBody>
      </p:sp>
      <p:sp>
        <p:nvSpPr>
          <p:cNvPr id="13" name="Text Box 6">
            <a:hlinkClick r:id="rId20" action="ppaction://hlinksldjump"/>
          </p:cNvPr>
          <p:cNvSpPr txBox="1">
            <a:spLocks noChangeArrowheads="1"/>
          </p:cNvSpPr>
          <p:nvPr>
            <p:custDataLst>
              <p:tags r:id="rId6"/>
            </p:custDataLst>
          </p:nvPr>
        </p:nvSpPr>
        <p:spPr bwMode="auto">
          <a:xfrm>
            <a:off x="769877" y="2442071"/>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Data Alignment</a:t>
            </a:r>
            <a:endParaRPr lang="en-US" sz="2000" dirty="0">
              <a:solidFill>
                <a:srgbClr val="000000"/>
              </a:solidFill>
            </a:endParaRPr>
          </a:p>
        </p:txBody>
      </p:sp>
      <p:sp>
        <p:nvSpPr>
          <p:cNvPr id="14" name="Text Box 6">
            <a:hlinkClick r:id="rId21" action="ppaction://hlinksldjump"/>
          </p:cNvPr>
          <p:cNvSpPr txBox="1">
            <a:spLocks noChangeArrowheads="1"/>
          </p:cNvSpPr>
          <p:nvPr>
            <p:custDataLst>
              <p:tags r:id="rId7"/>
            </p:custDataLst>
          </p:nvPr>
        </p:nvSpPr>
        <p:spPr bwMode="auto">
          <a:xfrm>
            <a:off x="769877" y="2830350"/>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Recent Changes:  EABI, C66x</a:t>
            </a:r>
            <a:endParaRPr lang="en-US" sz="2000" dirty="0">
              <a:solidFill>
                <a:srgbClr val="000000"/>
              </a:solidFill>
            </a:endParaRPr>
          </a:p>
        </p:txBody>
      </p:sp>
      <p:sp>
        <p:nvSpPr>
          <p:cNvPr id="15" name="Text Box 4">
            <a:hlinkClick r:id="rId22" action="ppaction://hlinksldjump"/>
          </p:cNvPr>
          <p:cNvSpPr txBox="1">
            <a:spLocks noChangeArrowheads="1"/>
          </p:cNvSpPr>
          <p:nvPr>
            <p:custDataLst>
              <p:tags r:id="rId8"/>
            </p:custDataLst>
          </p:nvPr>
        </p:nvSpPr>
        <p:spPr bwMode="auto">
          <a:xfrm>
            <a:off x="301576" y="3180312"/>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Restrict Mem Dependencies</a:t>
            </a:r>
            <a:endParaRPr lang="en-US" dirty="0">
              <a:solidFill>
                <a:srgbClr val="000000"/>
              </a:solidFill>
            </a:endParaRPr>
          </a:p>
        </p:txBody>
      </p:sp>
      <p:sp>
        <p:nvSpPr>
          <p:cNvPr id="16" name="Text Box 4">
            <a:hlinkClick r:id="rId23" action="ppaction://hlinksldjump"/>
          </p:cNvPr>
          <p:cNvSpPr txBox="1">
            <a:spLocks noChangeArrowheads="1"/>
          </p:cNvSpPr>
          <p:nvPr>
            <p:custDataLst>
              <p:tags r:id="rId9"/>
            </p:custDataLst>
          </p:nvPr>
        </p:nvSpPr>
        <p:spPr bwMode="auto">
          <a:xfrm>
            <a:off x="301576" y="3632625"/>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Access Hardware Features</a:t>
            </a:r>
            <a:endParaRPr lang="en-US" dirty="0">
              <a:solidFill>
                <a:srgbClr val="000000"/>
              </a:solidFill>
            </a:endParaRPr>
          </a:p>
        </p:txBody>
      </p:sp>
      <p:sp>
        <p:nvSpPr>
          <p:cNvPr id="17" name="Text Box 4">
            <a:hlinkClick r:id="rId24" action="ppaction://hlinksldjump"/>
          </p:cNvPr>
          <p:cNvSpPr txBox="1">
            <a:spLocks noChangeArrowheads="1"/>
          </p:cNvSpPr>
          <p:nvPr>
            <p:custDataLst>
              <p:tags r:id="rId10"/>
            </p:custDataLst>
          </p:nvPr>
        </p:nvSpPr>
        <p:spPr bwMode="auto">
          <a:xfrm>
            <a:off x="301576" y="408493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Give Compiler MORE info</a:t>
            </a:r>
            <a:endParaRPr lang="en-US" dirty="0">
              <a:solidFill>
                <a:srgbClr val="000000"/>
              </a:solidFill>
            </a:endParaRPr>
          </a:p>
        </p:txBody>
      </p:sp>
      <p:sp>
        <p:nvSpPr>
          <p:cNvPr id="18" name="Text Box 4">
            <a:hlinkClick r:id="rId25" action="ppaction://hlinksldjump"/>
          </p:cNvPr>
          <p:cNvSpPr txBox="1">
            <a:spLocks noChangeArrowheads="1"/>
          </p:cNvSpPr>
          <p:nvPr>
            <p:custDataLst>
              <p:tags r:id="rId11"/>
            </p:custDataLst>
          </p:nvPr>
        </p:nvSpPr>
        <p:spPr bwMode="auto">
          <a:xfrm>
            <a:off x="301576" y="4537253"/>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Use Optimized Libraries</a:t>
            </a:r>
            <a:endParaRPr lang="en-US" dirty="0">
              <a:solidFill>
                <a:srgbClr val="000000"/>
              </a:solidFill>
            </a:endParaRPr>
          </a:p>
        </p:txBody>
      </p:sp>
      <p:sp>
        <p:nvSpPr>
          <p:cNvPr id="19" name="Text Box 4">
            <a:hlinkClick r:id="rId26" action="ppaction://hlinksldjump"/>
          </p:cNvPr>
          <p:cNvSpPr txBox="1">
            <a:spLocks noChangeArrowheads="1"/>
          </p:cNvSpPr>
          <p:nvPr>
            <p:custDataLst>
              <p:tags r:id="rId12"/>
            </p:custDataLst>
          </p:nvPr>
        </p:nvSpPr>
        <p:spPr bwMode="auto">
          <a:xfrm>
            <a:off x="301576" y="4989567"/>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System Optimizations</a:t>
            </a:r>
            <a:endParaRPr lang="en-US" dirty="0">
              <a:solidFill>
                <a:srgbClr val="000000"/>
              </a:solidFill>
            </a:endParaRPr>
          </a:p>
        </p:txBody>
      </p:sp>
      <p:sp>
        <p:nvSpPr>
          <p:cNvPr id="20" name="Text Box 4">
            <a:hlinkClick r:id="rId27" action="ppaction://hlinksldjump"/>
          </p:cNvPr>
          <p:cNvSpPr txBox="1">
            <a:spLocks noChangeArrowheads="1"/>
          </p:cNvSpPr>
          <p:nvPr>
            <p:custDataLst>
              <p:tags r:id="rId13"/>
            </p:custDataLst>
          </p:nvPr>
        </p:nvSpPr>
        <p:spPr bwMode="auto">
          <a:xfrm>
            <a:off x="301576" y="5441881"/>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 +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6019800"/>
          </a:xfrm>
          <a:prstGeom prst="rect">
            <a:avLst/>
          </a:prstGeom>
          <a:solidFill>
            <a:srgbClr val="92D050"/>
          </a:solidFill>
          <a:ln w="19050">
            <a:solidFill>
              <a:schemeClr val="tx1"/>
            </a:solidFill>
            <a:miter lim="800000"/>
            <a:headEnd type="none" w="sm" len="sm"/>
            <a:tailEnd type="none" w="sm" len="sm"/>
          </a:ln>
          <a:effectLst>
            <a:outerShdw blurRad="50800" dist="1016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5"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6" action="ppaction://hlinksldjump"/>
          </p:cNvPr>
          <p:cNvSpPr txBox="1">
            <a:spLocks noChangeArrowheads="1"/>
          </p:cNvSpPr>
          <p:nvPr>
            <p:custDataLst>
              <p:tags r:id="rId2"/>
            </p:custDataLst>
          </p:nvPr>
        </p:nvSpPr>
        <p:spPr bwMode="auto">
          <a:xfrm>
            <a:off x="301576" y="68046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Introduction</a:t>
            </a:r>
            <a:endParaRPr lang="en-US" dirty="0">
              <a:solidFill>
                <a:srgbClr val="000000"/>
              </a:solidFill>
            </a:endParaRPr>
          </a:p>
        </p:txBody>
      </p:sp>
      <p:sp>
        <p:nvSpPr>
          <p:cNvPr id="10" name="Text Box 4">
            <a:hlinkClick r:id="rId17" action="ppaction://hlinksldjump"/>
          </p:cNvPr>
          <p:cNvSpPr txBox="1">
            <a:spLocks noChangeArrowheads="1"/>
          </p:cNvSpPr>
          <p:nvPr>
            <p:custDataLst>
              <p:tags r:id="rId3"/>
            </p:custDataLst>
          </p:nvPr>
        </p:nvSpPr>
        <p:spPr bwMode="auto">
          <a:xfrm>
            <a:off x="301576" y="113277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 Compiler &amp; Optimizer</a:t>
            </a:r>
            <a:endParaRPr lang="en-US" dirty="0">
              <a:solidFill>
                <a:srgbClr val="000000"/>
              </a:solidFill>
            </a:endParaRPr>
          </a:p>
        </p:txBody>
      </p:sp>
      <p:sp>
        <p:nvSpPr>
          <p:cNvPr id="11" name="Text Box 4">
            <a:hlinkClick r:id="rId18" action="ppaction://hlinksldjump"/>
          </p:cNvPr>
          <p:cNvSpPr txBox="1">
            <a:spLocks noChangeArrowheads="1"/>
          </p:cNvSpPr>
          <p:nvPr>
            <p:custDataLst>
              <p:tags r:id="rId4"/>
            </p:custDataLst>
          </p:nvPr>
        </p:nvSpPr>
        <p:spPr bwMode="auto">
          <a:xfrm>
            <a:off x="301576" y="1585093"/>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Data Types &amp; Alignment</a:t>
            </a:r>
            <a:endParaRPr lang="en-US" dirty="0">
              <a:solidFill>
                <a:srgbClr val="000000"/>
              </a:solidFill>
            </a:endParaRPr>
          </a:p>
        </p:txBody>
      </p:sp>
      <p:sp>
        <p:nvSpPr>
          <p:cNvPr id="12" name="Text Box 5">
            <a:hlinkClick r:id="rId19" action="ppaction://hlinksldjump"/>
          </p:cNvPr>
          <p:cNvSpPr txBox="1">
            <a:spLocks noChangeArrowheads="1"/>
          </p:cNvSpPr>
          <p:nvPr>
            <p:custDataLst>
              <p:tags r:id="rId5"/>
            </p:custDataLst>
          </p:nvPr>
        </p:nvSpPr>
        <p:spPr bwMode="auto">
          <a:xfrm>
            <a:off x="774000" y="2075725"/>
            <a:ext cx="4864800" cy="332398"/>
          </a:xfrm>
          <a:prstGeom prst="rect">
            <a:avLst/>
          </a:prstGeom>
          <a:solidFill>
            <a:schemeClr val="bg1"/>
          </a:solidFill>
          <a:ln w="19050">
            <a:solidFill>
              <a:schemeClr val="tx1"/>
            </a:solid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C6000 Data Types</a:t>
            </a:r>
            <a:endParaRPr lang="en-US" sz="2000" dirty="0">
              <a:solidFill>
                <a:srgbClr val="000000"/>
              </a:solidFill>
            </a:endParaRPr>
          </a:p>
        </p:txBody>
      </p:sp>
      <p:sp>
        <p:nvSpPr>
          <p:cNvPr id="13" name="Text Box 6">
            <a:hlinkClick r:id="rId20" action="ppaction://hlinksldjump"/>
          </p:cNvPr>
          <p:cNvSpPr txBox="1">
            <a:spLocks noChangeArrowheads="1"/>
          </p:cNvSpPr>
          <p:nvPr>
            <p:custDataLst>
              <p:tags r:id="rId6"/>
            </p:custDataLst>
          </p:nvPr>
        </p:nvSpPr>
        <p:spPr bwMode="auto">
          <a:xfrm>
            <a:off x="769877" y="2464004"/>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Data Alignment</a:t>
            </a:r>
            <a:endParaRPr lang="en-US" sz="2000" dirty="0">
              <a:solidFill>
                <a:srgbClr val="000000"/>
              </a:solidFill>
            </a:endParaRPr>
          </a:p>
        </p:txBody>
      </p:sp>
      <p:sp>
        <p:nvSpPr>
          <p:cNvPr id="14" name="Text Box 6">
            <a:hlinkClick r:id="rId21" action="ppaction://hlinksldjump"/>
          </p:cNvPr>
          <p:cNvSpPr txBox="1">
            <a:spLocks noChangeArrowheads="1"/>
          </p:cNvSpPr>
          <p:nvPr>
            <p:custDataLst>
              <p:tags r:id="rId7"/>
            </p:custDataLst>
          </p:nvPr>
        </p:nvSpPr>
        <p:spPr bwMode="auto">
          <a:xfrm>
            <a:off x="769877" y="2852283"/>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Recent Changes:  EABI, C66x</a:t>
            </a:r>
            <a:endParaRPr lang="en-US" sz="2000" dirty="0">
              <a:solidFill>
                <a:srgbClr val="000000"/>
              </a:solidFill>
            </a:endParaRPr>
          </a:p>
        </p:txBody>
      </p:sp>
      <p:sp>
        <p:nvSpPr>
          <p:cNvPr id="15" name="Text Box 4">
            <a:hlinkClick r:id="rId22" action="ppaction://hlinksldjump"/>
          </p:cNvPr>
          <p:cNvSpPr txBox="1">
            <a:spLocks noChangeArrowheads="1"/>
          </p:cNvSpPr>
          <p:nvPr>
            <p:custDataLst>
              <p:tags r:id="rId8"/>
            </p:custDataLst>
          </p:nvPr>
        </p:nvSpPr>
        <p:spPr bwMode="auto">
          <a:xfrm>
            <a:off x="301576" y="3202245"/>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Restrict Mem Dependencies</a:t>
            </a:r>
            <a:endParaRPr lang="en-US" dirty="0">
              <a:solidFill>
                <a:srgbClr val="000000"/>
              </a:solidFill>
            </a:endParaRPr>
          </a:p>
        </p:txBody>
      </p:sp>
      <p:sp>
        <p:nvSpPr>
          <p:cNvPr id="16" name="Text Box 4">
            <a:hlinkClick r:id="rId23" action="ppaction://hlinksldjump"/>
          </p:cNvPr>
          <p:cNvSpPr txBox="1">
            <a:spLocks noChangeArrowheads="1"/>
          </p:cNvSpPr>
          <p:nvPr>
            <p:custDataLst>
              <p:tags r:id="rId9"/>
            </p:custDataLst>
          </p:nvPr>
        </p:nvSpPr>
        <p:spPr bwMode="auto">
          <a:xfrm>
            <a:off x="301576" y="365455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Access Hardware Features</a:t>
            </a:r>
            <a:endParaRPr lang="en-US" dirty="0">
              <a:solidFill>
                <a:srgbClr val="000000"/>
              </a:solidFill>
            </a:endParaRPr>
          </a:p>
        </p:txBody>
      </p:sp>
      <p:sp>
        <p:nvSpPr>
          <p:cNvPr id="17" name="Text Box 4">
            <a:hlinkClick r:id="rId24" action="ppaction://hlinksldjump"/>
          </p:cNvPr>
          <p:cNvSpPr txBox="1">
            <a:spLocks noChangeArrowheads="1"/>
          </p:cNvSpPr>
          <p:nvPr>
            <p:custDataLst>
              <p:tags r:id="rId10"/>
            </p:custDataLst>
          </p:nvPr>
        </p:nvSpPr>
        <p:spPr bwMode="auto">
          <a:xfrm>
            <a:off x="301576" y="4106872"/>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Give Compiler MORE info</a:t>
            </a:r>
            <a:endParaRPr lang="en-US" dirty="0">
              <a:solidFill>
                <a:srgbClr val="000000"/>
              </a:solidFill>
            </a:endParaRPr>
          </a:p>
        </p:txBody>
      </p:sp>
      <p:sp>
        <p:nvSpPr>
          <p:cNvPr id="18" name="Text Box 4">
            <a:hlinkClick r:id="rId25" action="ppaction://hlinksldjump"/>
          </p:cNvPr>
          <p:cNvSpPr txBox="1">
            <a:spLocks noChangeArrowheads="1"/>
          </p:cNvSpPr>
          <p:nvPr>
            <p:custDataLst>
              <p:tags r:id="rId11"/>
            </p:custDataLst>
          </p:nvPr>
        </p:nvSpPr>
        <p:spPr bwMode="auto">
          <a:xfrm>
            <a:off x="301576" y="455918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Use Optimized Libraries</a:t>
            </a:r>
            <a:endParaRPr lang="en-US" dirty="0">
              <a:solidFill>
                <a:srgbClr val="000000"/>
              </a:solidFill>
            </a:endParaRPr>
          </a:p>
        </p:txBody>
      </p:sp>
      <p:sp>
        <p:nvSpPr>
          <p:cNvPr id="19" name="Text Box 4">
            <a:hlinkClick r:id="rId26" action="ppaction://hlinksldjump"/>
          </p:cNvPr>
          <p:cNvSpPr txBox="1">
            <a:spLocks noChangeArrowheads="1"/>
          </p:cNvSpPr>
          <p:nvPr>
            <p:custDataLst>
              <p:tags r:id="rId12"/>
            </p:custDataLst>
          </p:nvPr>
        </p:nvSpPr>
        <p:spPr bwMode="auto">
          <a:xfrm>
            <a:off x="301576" y="5011500"/>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System Optimizations</a:t>
            </a:r>
            <a:endParaRPr lang="en-US" dirty="0">
              <a:solidFill>
                <a:srgbClr val="000000"/>
              </a:solidFill>
            </a:endParaRPr>
          </a:p>
        </p:txBody>
      </p:sp>
      <p:sp>
        <p:nvSpPr>
          <p:cNvPr id="20" name="Text Box 4">
            <a:hlinkClick r:id="rId27" action="ppaction://hlinksldjump"/>
          </p:cNvPr>
          <p:cNvSpPr txBox="1">
            <a:spLocks noChangeArrowheads="1"/>
          </p:cNvSpPr>
          <p:nvPr>
            <p:custDataLst>
              <p:tags r:id="rId13"/>
            </p:custDataLst>
          </p:nvPr>
        </p:nvSpPr>
        <p:spPr bwMode="auto">
          <a:xfrm>
            <a:off x="301576" y="5463814"/>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 +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nchor="ctr"/>
          <a:lstStyle/>
          <a:p>
            <a:r>
              <a:rPr lang="en-US" smtClean="0"/>
              <a:t>‘C6000 C Data Types</a:t>
            </a:r>
          </a:p>
        </p:txBody>
      </p:sp>
      <p:graphicFrame>
        <p:nvGraphicFramePr>
          <p:cNvPr id="25798" name="Group 198"/>
          <p:cNvGraphicFramePr>
            <a:graphicFrameLocks noGrp="1"/>
          </p:cNvGraphicFramePr>
          <p:nvPr>
            <p:extLst>
              <p:ext uri="{D42A27DB-BD31-4B8C-83A1-F6EECF244321}">
                <p14:modId xmlns:p14="http://schemas.microsoft.com/office/powerpoint/2010/main" val="180871115"/>
              </p:ext>
            </p:extLst>
          </p:nvPr>
        </p:nvGraphicFramePr>
        <p:xfrm>
          <a:off x="762000" y="533400"/>
          <a:ext cx="7696200" cy="5146676"/>
        </p:xfrm>
        <a:graphic>
          <a:graphicData uri="http://schemas.openxmlformats.org/drawingml/2006/table">
            <a:tbl>
              <a:tblPr/>
              <a:tblGrid>
                <a:gridCol w="2209800"/>
                <a:gridCol w="1600200"/>
                <a:gridCol w="3886200"/>
              </a:tblGrid>
              <a:tr h="83820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3200" b="1" i="0" u="none" strike="noStrike" cap="none" normalizeH="0" baseline="0" dirty="0" smtClean="0">
                          <a:ln>
                            <a:noFill/>
                          </a:ln>
                          <a:solidFill>
                            <a:schemeClr val="tx1"/>
                          </a:solidFill>
                          <a:effectLst/>
                          <a:latin typeface="Arial" charset="0"/>
                        </a:rPr>
                        <a:t>Type</a:t>
                      </a:r>
                    </a:p>
                  </a:txBody>
                  <a:tcPr marB="137160" anchor="b" horzOverflow="overflow">
                    <a:lnL cap="flat">
                      <a:noFill/>
                    </a:lnL>
                    <a:lnR>
                      <a:noFill/>
                    </a:lnR>
                    <a:lnT cap="flat">
                      <a:noFill/>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3200" b="1" i="0" u="none" strike="noStrike" cap="none" normalizeH="0" baseline="0" smtClean="0">
                          <a:ln>
                            <a:noFill/>
                          </a:ln>
                          <a:solidFill>
                            <a:schemeClr val="tx1"/>
                          </a:solidFill>
                          <a:effectLst/>
                          <a:latin typeface="Arial" charset="0"/>
                        </a:rPr>
                        <a:t>Bits</a:t>
                      </a:r>
                      <a:endParaRPr kumimoji="0" lang="en-US" sz="2400" b="0" i="0" u="none" strike="noStrike" cap="none" normalizeH="0" baseline="30000" smtClean="0">
                        <a:ln>
                          <a:noFill/>
                        </a:ln>
                        <a:solidFill>
                          <a:schemeClr val="tx1"/>
                        </a:solidFill>
                        <a:effectLst/>
                        <a:latin typeface="Arial" charset="0"/>
                      </a:endParaRPr>
                    </a:p>
                  </a:txBody>
                  <a:tcPr marB="137160" anchor="b" horzOverflow="overflow">
                    <a:lnL>
                      <a:noFill/>
                    </a:lnL>
                    <a:lnR>
                      <a:noFill/>
                    </a:lnR>
                    <a:lnT cap="flat">
                      <a:noFill/>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3200" b="1" i="0" u="none" strike="noStrike" cap="none" normalizeH="0" baseline="0" smtClean="0">
                          <a:ln>
                            <a:noFill/>
                          </a:ln>
                          <a:solidFill>
                            <a:schemeClr val="tx1"/>
                          </a:solidFill>
                          <a:effectLst/>
                          <a:latin typeface="Arial" charset="0"/>
                        </a:rPr>
                        <a:t>Representation</a:t>
                      </a:r>
                      <a:endParaRPr kumimoji="0" lang="en-US" sz="3200" b="1" i="0" u="none" strike="noStrike" cap="none" normalizeH="0" baseline="30000" smtClean="0">
                        <a:ln>
                          <a:noFill/>
                        </a:ln>
                        <a:solidFill>
                          <a:schemeClr val="tx1"/>
                        </a:solidFill>
                        <a:effectLst/>
                        <a:latin typeface="Arial" charset="0"/>
                      </a:endParaRPr>
                    </a:p>
                  </a:txBody>
                  <a:tcPr marB="137160" anchor="b" horzOverflow="overflow">
                    <a:lnL>
                      <a:noFill/>
                    </a:lnL>
                    <a:lnR cap="flat">
                      <a:noFill/>
                    </a:lnR>
                    <a:lnT cap="flat">
                      <a:noFill/>
                    </a:lnT>
                    <a:lnB w="28575" cap="flat" cmpd="sng" algn="ctr">
                      <a:solidFill>
                        <a:schemeClr val="tx1"/>
                      </a:solidFill>
                      <a:prstDash val="solid"/>
                      <a:round/>
                      <a:headEnd type="none" w="sm" len="sm"/>
                      <a:tailEnd type="none" w="sm" len="sm"/>
                    </a:lnB>
                    <a:lnTlToBr>
                      <a:noFill/>
                    </a:lnTlToBr>
                    <a:lnBlToTr>
                      <a:noFill/>
                    </a:lnBlToTr>
                    <a:noFill/>
                  </a:tcPr>
                </a:tc>
              </a:tr>
              <a:tr h="481013">
                <a:tc>
                  <a:txBody>
                    <a:bodyPr/>
                    <a:lstStyle/>
                    <a:p>
                      <a:pPr marL="0" marR="0" lvl="0" indent="0" algn="l"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char</a:t>
                      </a:r>
                    </a:p>
                  </a:txBody>
                  <a:tcPr marL="13716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8</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3"/>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Narrow" pitchFamily="34" charset="0"/>
                        </a:rPr>
                        <a:t>ASCII</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3"/>
                    </a:solidFill>
                  </a:tcPr>
                </a:tc>
              </a:tr>
              <a:tr h="466725">
                <a:tc>
                  <a:txBody>
                    <a:bodyPr/>
                    <a:lstStyle/>
                    <a:p>
                      <a:pPr marL="0" marR="0" lvl="0" indent="0" algn="l"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short</a:t>
                      </a:r>
                    </a:p>
                  </a:txBody>
                  <a:tcPr marL="13716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16</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Narrow" pitchFamily="34" charset="0"/>
                        </a:rPr>
                        <a:t>Binary, 2's complement</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5">
                        <a:lumMod val="20000"/>
                        <a:lumOff val="80000"/>
                      </a:schemeClr>
                    </a:solidFill>
                  </a:tcPr>
                </a:tc>
              </a:tr>
              <a:tr h="479425">
                <a:tc>
                  <a:txBody>
                    <a:bodyPr/>
                    <a:lstStyle/>
                    <a:p>
                      <a:pPr marL="0" marR="0" lvl="0" indent="0" algn="l"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int</a:t>
                      </a:r>
                    </a:p>
                  </a:txBody>
                  <a:tcPr marL="13716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32</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Narrow" pitchFamily="34" charset="0"/>
                        </a:rPr>
                        <a:t>Binary, 2's complement</a:t>
                      </a:r>
                      <a:endParaRPr kumimoji="0" lang="en-US" sz="28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5">
                        <a:lumMod val="20000"/>
                        <a:lumOff val="80000"/>
                      </a:schemeClr>
                    </a:solidFill>
                  </a:tcPr>
                </a:tc>
              </a:tr>
              <a:tr h="481013">
                <a:tc>
                  <a:txBody>
                    <a:bodyPr/>
                    <a:lstStyle/>
                    <a:p>
                      <a:pPr marL="0" marR="0" lvl="0" indent="0" algn="l"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long</a:t>
                      </a:r>
                    </a:p>
                  </a:txBody>
                  <a:tcPr marL="13716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40*</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Narrow" pitchFamily="34" charset="0"/>
                        </a:rPr>
                        <a:t>Binary, 2's complement</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5">
                        <a:lumMod val="20000"/>
                        <a:lumOff val="80000"/>
                      </a:schemeClr>
                    </a:solidFill>
                  </a:tcPr>
                </a:tc>
              </a:tr>
              <a:tr h="479425">
                <a:tc>
                  <a:txBody>
                    <a:bodyPr/>
                    <a:lstStyle/>
                    <a:p>
                      <a:pPr marL="0" marR="0" lvl="0" indent="0" algn="l"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long long</a:t>
                      </a:r>
                    </a:p>
                  </a:txBody>
                  <a:tcPr marL="13716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64</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Narrow" pitchFamily="34" charset="0"/>
                        </a:rPr>
                        <a:t>Binary, 2's complement</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5">
                        <a:lumMod val="20000"/>
                        <a:lumOff val="80000"/>
                      </a:schemeClr>
                    </a:solidFill>
                  </a:tcPr>
                </a:tc>
              </a:tr>
              <a:tr h="482600">
                <a:tc>
                  <a:txBody>
                    <a:bodyPr/>
                    <a:lstStyle/>
                    <a:p>
                      <a:pPr marL="0" marR="0" lvl="0" indent="0" algn="l"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float</a:t>
                      </a:r>
                    </a:p>
                  </a:txBody>
                  <a:tcPr marL="13716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FF66"/>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32</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FF66"/>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IEEE 32-bit</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FF66"/>
                    </a:solidFill>
                  </a:tcPr>
                </a:tc>
              </a:tr>
              <a:tr h="479425">
                <a:tc>
                  <a:txBody>
                    <a:bodyPr/>
                    <a:lstStyle/>
                    <a:p>
                      <a:pPr marL="0" marR="0" lvl="0" indent="0" algn="l"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double</a:t>
                      </a:r>
                    </a:p>
                  </a:txBody>
                  <a:tcPr marL="13716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FF66"/>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64</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FF66"/>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IEEE 64-bit</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FF66"/>
                    </a:solidFill>
                  </a:tcPr>
                </a:tc>
              </a:tr>
              <a:tr h="479425">
                <a:tc>
                  <a:txBody>
                    <a:bodyPr/>
                    <a:lstStyle/>
                    <a:p>
                      <a:pPr marL="0" marR="0" lvl="0" indent="0" algn="l"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long double</a:t>
                      </a:r>
                    </a:p>
                  </a:txBody>
                  <a:tcPr marL="13716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FF66"/>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64</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FF66"/>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IEEE 64-bit</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FF66"/>
                    </a:solidFill>
                  </a:tcPr>
                </a:tc>
              </a:tr>
              <a:tr h="479425">
                <a:tc>
                  <a:txBody>
                    <a:bodyPr/>
                    <a:lstStyle/>
                    <a:p>
                      <a:pPr marL="0" marR="0" lvl="0" indent="0" algn="l"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pointers</a:t>
                      </a:r>
                    </a:p>
                  </a:txBody>
                  <a:tcPr marL="13716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32</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4">
                        <a:lumMod val="20000"/>
                        <a:lumOff val="8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Binary</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4">
                        <a:lumMod val="20000"/>
                        <a:lumOff val="80000"/>
                      </a:schemeClr>
                    </a:solidFill>
                  </a:tcPr>
                </a:tc>
              </a:tr>
            </a:tbl>
          </a:graphicData>
        </a:graphic>
      </p:graphicFrame>
      <p:sp>
        <p:nvSpPr>
          <p:cNvPr id="6" name="TextBox 5"/>
          <p:cNvSpPr txBox="1"/>
          <p:nvPr/>
        </p:nvSpPr>
        <p:spPr>
          <a:xfrm>
            <a:off x="5526101" y="5685093"/>
            <a:ext cx="3084499" cy="313932"/>
          </a:xfrm>
          <a:prstGeom prst="rect">
            <a:avLst/>
          </a:prstGeom>
          <a:noFill/>
        </p:spPr>
        <p:txBody>
          <a:bodyPr wrap="none" rtlCol="0" anchor="ctr" anchorCtr="0">
            <a:spAutoFit/>
          </a:bodyPr>
          <a:lstStyle/>
          <a:p>
            <a:r>
              <a:rPr lang="en-US" sz="1800" b="0" dirty="0" smtClean="0">
                <a:solidFill>
                  <a:schemeClr val="dk1"/>
                </a:solidFill>
                <a:effectLst/>
                <a:latin typeface="Arial Narrow" pitchFamily="34" charset="0"/>
              </a:rPr>
              <a:t>* long type is 32-bit for EABI (ELF)</a:t>
            </a:r>
          </a:p>
        </p:txBody>
      </p:sp>
      <p:pic>
        <p:nvPicPr>
          <p:cNvPr id="8"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
        <p:nvSpPr>
          <p:cNvPr id="9" name="TextBox 8"/>
          <p:cNvSpPr txBox="1"/>
          <p:nvPr/>
        </p:nvSpPr>
        <p:spPr>
          <a:xfrm>
            <a:off x="1277575" y="6084125"/>
            <a:ext cx="6624891" cy="387798"/>
          </a:xfrm>
          <a:prstGeom prst="rect">
            <a:avLst/>
          </a:prstGeom>
          <a:noFill/>
        </p:spPr>
        <p:txBody>
          <a:bodyPr wrap="none" rtlCol="0" anchor="ctr" anchorCtr="0">
            <a:spAutoFit/>
          </a:bodyPr>
          <a:lstStyle/>
          <a:p>
            <a:pPr marL="342900" indent="-342900">
              <a:buClr>
                <a:schemeClr val="tx2"/>
              </a:buClr>
              <a:buSzPct val="75000"/>
              <a:buFont typeface="Wingdings"/>
              <a:buChar char=""/>
            </a:pPr>
            <a:r>
              <a:rPr lang="en-US" b="0" dirty="0" smtClean="0">
                <a:solidFill>
                  <a:schemeClr val="dk1"/>
                </a:solidFill>
                <a:effectLst/>
                <a:latin typeface="Arial Narrow" pitchFamily="34" charset="0"/>
              </a:rPr>
              <a:t>Device ALWAYS accesses data on aligned boundaries</a:t>
            </a: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6019800"/>
          </a:xfrm>
          <a:prstGeom prst="rect">
            <a:avLst/>
          </a:prstGeom>
          <a:solidFill>
            <a:srgbClr val="92D050"/>
          </a:solidFill>
          <a:ln w="19050">
            <a:solidFill>
              <a:schemeClr val="tx1"/>
            </a:solidFill>
            <a:miter lim="800000"/>
            <a:headEnd type="none" w="sm" len="sm"/>
            <a:tailEnd type="none" w="sm" len="sm"/>
          </a:ln>
          <a:effectLst>
            <a:outerShdw blurRad="50800" dist="1016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5"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6" action="ppaction://hlinksldjump"/>
          </p:cNvPr>
          <p:cNvSpPr txBox="1">
            <a:spLocks noChangeArrowheads="1"/>
          </p:cNvSpPr>
          <p:nvPr>
            <p:custDataLst>
              <p:tags r:id="rId2"/>
            </p:custDataLst>
          </p:nvPr>
        </p:nvSpPr>
        <p:spPr bwMode="auto">
          <a:xfrm>
            <a:off x="301576" y="68046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Introduction</a:t>
            </a:r>
            <a:endParaRPr lang="en-US" dirty="0">
              <a:solidFill>
                <a:srgbClr val="000000"/>
              </a:solidFill>
            </a:endParaRPr>
          </a:p>
        </p:txBody>
      </p:sp>
      <p:sp>
        <p:nvSpPr>
          <p:cNvPr id="10" name="Text Box 4">
            <a:hlinkClick r:id="rId17" action="ppaction://hlinksldjump"/>
          </p:cNvPr>
          <p:cNvSpPr txBox="1">
            <a:spLocks noChangeArrowheads="1"/>
          </p:cNvSpPr>
          <p:nvPr>
            <p:custDataLst>
              <p:tags r:id="rId3"/>
            </p:custDataLst>
          </p:nvPr>
        </p:nvSpPr>
        <p:spPr bwMode="auto">
          <a:xfrm>
            <a:off x="301576" y="113277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 Compiler &amp; Optimizer</a:t>
            </a:r>
            <a:endParaRPr lang="en-US" dirty="0">
              <a:solidFill>
                <a:srgbClr val="000000"/>
              </a:solidFill>
            </a:endParaRPr>
          </a:p>
        </p:txBody>
      </p:sp>
      <p:sp>
        <p:nvSpPr>
          <p:cNvPr id="11" name="Text Box 4">
            <a:hlinkClick r:id="rId18" action="ppaction://hlinksldjump"/>
          </p:cNvPr>
          <p:cNvSpPr txBox="1">
            <a:spLocks noChangeArrowheads="1"/>
          </p:cNvSpPr>
          <p:nvPr>
            <p:custDataLst>
              <p:tags r:id="rId4"/>
            </p:custDataLst>
          </p:nvPr>
        </p:nvSpPr>
        <p:spPr bwMode="auto">
          <a:xfrm>
            <a:off x="301576" y="1585093"/>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Data Types &amp; Alignment</a:t>
            </a:r>
            <a:endParaRPr lang="en-US" dirty="0">
              <a:solidFill>
                <a:srgbClr val="000000"/>
              </a:solidFill>
            </a:endParaRPr>
          </a:p>
        </p:txBody>
      </p:sp>
      <p:sp>
        <p:nvSpPr>
          <p:cNvPr id="12" name="Text Box 6">
            <a:hlinkClick r:id="rId19" action="ppaction://hlinksldjump"/>
          </p:cNvPr>
          <p:cNvSpPr txBox="1">
            <a:spLocks noChangeArrowheads="1"/>
          </p:cNvSpPr>
          <p:nvPr>
            <p:custDataLst>
              <p:tags r:id="rId5"/>
            </p:custDataLst>
          </p:nvPr>
        </p:nvSpPr>
        <p:spPr bwMode="auto">
          <a:xfrm>
            <a:off x="769877" y="2075725"/>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C6000 Data Types</a:t>
            </a:r>
            <a:endParaRPr lang="en-US" sz="2000" dirty="0">
              <a:solidFill>
                <a:srgbClr val="000000"/>
              </a:solidFill>
            </a:endParaRPr>
          </a:p>
        </p:txBody>
      </p:sp>
      <p:sp>
        <p:nvSpPr>
          <p:cNvPr id="13" name="Text Box 5">
            <a:hlinkClick r:id="rId20" action="ppaction://hlinksldjump"/>
          </p:cNvPr>
          <p:cNvSpPr txBox="1">
            <a:spLocks noChangeArrowheads="1"/>
          </p:cNvSpPr>
          <p:nvPr>
            <p:custDataLst>
              <p:tags r:id="rId6"/>
            </p:custDataLst>
          </p:nvPr>
        </p:nvSpPr>
        <p:spPr bwMode="auto">
          <a:xfrm>
            <a:off x="774000" y="2464004"/>
            <a:ext cx="4864800" cy="332398"/>
          </a:xfrm>
          <a:prstGeom prst="rect">
            <a:avLst/>
          </a:prstGeom>
          <a:solidFill>
            <a:schemeClr val="bg1"/>
          </a:solidFill>
          <a:ln w="19050">
            <a:solidFill>
              <a:schemeClr val="tx1"/>
            </a:solid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Data Alignment</a:t>
            </a:r>
            <a:endParaRPr lang="en-US" sz="2000" dirty="0">
              <a:solidFill>
                <a:srgbClr val="000000"/>
              </a:solidFill>
            </a:endParaRPr>
          </a:p>
        </p:txBody>
      </p:sp>
      <p:sp>
        <p:nvSpPr>
          <p:cNvPr id="14" name="Text Box 6">
            <a:hlinkClick r:id="rId21" action="ppaction://hlinksldjump"/>
          </p:cNvPr>
          <p:cNvSpPr txBox="1">
            <a:spLocks noChangeArrowheads="1"/>
          </p:cNvSpPr>
          <p:nvPr>
            <p:custDataLst>
              <p:tags r:id="rId7"/>
            </p:custDataLst>
          </p:nvPr>
        </p:nvSpPr>
        <p:spPr bwMode="auto">
          <a:xfrm>
            <a:off x="769877" y="2852283"/>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Recent Changes:  EABI, C66x</a:t>
            </a:r>
            <a:endParaRPr lang="en-US" sz="2000" dirty="0">
              <a:solidFill>
                <a:srgbClr val="000000"/>
              </a:solidFill>
            </a:endParaRPr>
          </a:p>
        </p:txBody>
      </p:sp>
      <p:sp>
        <p:nvSpPr>
          <p:cNvPr id="15" name="Text Box 4">
            <a:hlinkClick r:id="rId22" action="ppaction://hlinksldjump"/>
          </p:cNvPr>
          <p:cNvSpPr txBox="1">
            <a:spLocks noChangeArrowheads="1"/>
          </p:cNvSpPr>
          <p:nvPr>
            <p:custDataLst>
              <p:tags r:id="rId8"/>
            </p:custDataLst>
          </p:nvPr>
        </p:nvSpPr>
        <p:spPr bwMode="auto">
          <a:xfrm>
            <a:off x="301576" y="3202245"/>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Restrict Mem Dependencies</a:t>
            </a:r>
            <a:endParaRPr lang="en-US" dirty="0">
              <a:solidFill>
                <a:srgbClr val="000000"/>
              </a:solidFill>
            </a:endParaRPr>
          </a:p>
        </p:txBody>
      </p:sp>
      <p:sp>
        <p:nvSpPr>
          <p:cNvPr id="16" name="Text Box 4">
            <a:hlinkClick r:id="rId23" action="ppaction://hlinksldjump"/>
          </p:cNvPr>
          <p:cNvSpPr txBox="1">
            <a:spLocks noChangeArrowheads="1"/>
          </p:cNvSpPr>
          <p:nvPr>
            <p:custDataLst>
              <p:tags r:id="rId9"/>
            </p:custDataLst>
          </p:nvPr>
        </p:nvSpPr>
        <p:spPr bwMode="auto">
          <a:xfrm>
            <a:off x="301576" y="365455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Access Hardware Features</a:t>
            </a:r>
            <a:endParaRPr lang="en-US" dirty="0">
              <a:solidFill>
                <a:srgbClr val="000000"/>
              </a:solidFill>
            </a:endParaRPr>
          </a:p>
        </p:txBody>
      </p:sp>
      <p:sp>
        <p:nvSpPr>
          <p:cNvPr id="17" name="Text Box 4">
            <a:hlinkClick r:id="rId24" action="ppaction://hlinksldjump"/>
          </p:cNvPr>
          <p:cNvSpPr txBox="1">
            <a:spLocks noChangeArrowheads="1"/>
          </p:cNvSpPr>
          <p:nvPr>
            <p:custDataLst>
              <p:tags r:id="rId10"/>
            </p:custDataLst>
          </p:nvPr>
        </p:nvSpPr>
        <p:spPr bwMode="auto">
          <a:xfrm>
            <a:off x="301576" y="4106872"/>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Give Compiler MORE info</a:t>
            </a:r>
            <a:endParaRPr lang="en-US" dirty="0">
              <a:solidFill>
                <a:srgbClr val="000000"/>
              </a:solidFill>
            </a:endParaRPr>
          </a:p>
        </p:txBody>
      </p:sp>
      <p:sp>
        <p:nvSpPr>
          <p:cNvPr id="18" name="Text Box 4">
            <a:hlinkClick r:id="rId25" action="ppaction://hlinksldjump"/>
          </p:cNvPr>
          <p:cNvSpPr txBox="1">
            <a:spLocks noChangeArrowheads="1"/>
          </p:cNvSpPr>
          <p:nvPr>
            <p:custDataLst>
              <p:tags r:id="rId11"/>
            </p:custDataLst>
          </p:nvPr>
        </p:nvSpPr>
        <p:spPr bwMode="auto">
          <a:xfrm>
            <a:off x="301576" y="455918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Use Optimized Libraries</a:t>
            </a:r>
            <a:endParaRPr lang="en-US" dirty="0">
              <a:solidFill>
                <a:srgbClr val="000000"/>
              </a:solidFill>
            </a:endParaRPr>
          </a:p>
        </p:txBody>
      </p:sp>
      <p:sp>
        <p:nvSpPr>
          <p:cNvPr id="19" name="Text Box 4">
            <a:hlinkClick r:id="rId26" action="ppaction://hlinksldjump"/>
          </p:cNvPr>
          <p:cNvSpPr txBox="1">
            <a:spLocks noChangeArrowheads="1"/>
          </p:cNvSpPr>
          <p:nvPr>
            <p:custDataLst>
              <p:tags r:id="rId12"/>
            </p:custDataLst>
          </p:nvPr>
        </p:nvSpPr>
        <p:spPr bwMode="auto">
          <a:xfrm>
            <a:off x="301576" y="5011500"/>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System Optimizations</a:t>
            </a:r>
            <a:endParaRPr lang="en-US" dirty="0">
              <a:solidFill>
                <a:srgbClr val="000000"/>
              </a:solidFill>
            </a:endParaRPr>
          </a:p>
        </p:txBody>
      </p:sp>
      <p:sp>
        <p:nvSpPr>
          <p:cNvPr id="20" name="Text Box 4">
            <a:hlinkClick r:id="rId27" action="ppaction://hlinksldjump"/>
          </p:cNvPr>
          <p:cNvSpPr txBox="1">
            <a:spLocks noChangeArrowheads="1"/>
          </p:cNvSpPr>
          <p:nvPr>
            <p:custDataLst>
              <p:tags r:id="rId13"/>
            </p:custDataLst>
          </p:nvPr>
        </p:nvSpPr>
        <p:spPr bwMode="auto">
          <a:xfrm>
            <a:off x="301576" y="5463814"/>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 +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Data Alignment in Memory</a:t>
            </a:r>
          </a:p>
        </p:txBody>
      </p:sp>
      <p:sp>
        <p:nvSpPr>
          <p:cNvPr id="33795" name="Rectangle 3"/>
          <p:cNvSpPr>
            <a:spLocks noChangeArrowheads="1"/>
          </p:cNvSpPr>
          <p:nvPr/>
        </p:nvSpPr>
        <p:spPr bwMode="auto">
          <a:xfrm>
            <a:off x="361950" y="874713"/>
            <a:ext cx="5087938" cy="3479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lIns="92075" tIns="137160" rIns="92075" bIns="46038"/>
          <a:lstStyle/>
          <a:p>
            <a:pPr>
              <a:lnSpc>
                <a:spcPct val="90000"/>
              </a:lnSpc>
              <a:spcBef>
                <a:spcPct val="0"/>
              </a:spcBef>
              <a:defRPr/>
            </a:pPr>
            <a:r>
              <a:rPr lang="en-US">
                <a:latin typeface="Courier New" pitchFamily="49" charset="0"/>
              </a:rPr>
              <a:t>DataType.C</a:t>
            </a:r>
            <a:endParaRPr lang="en-US">
              <a:solidFill>
                <a:schemeClr val="tx2"/>
              </a:solidFill>
              <a:latin typeface="Courier New" pitchFamily="49" charset="0"/>
            </a:endParaRPr>
          </a:p>
          <a:p>
            <a:pPr>
              <a:lnSpc>
                <a:spcPct val="90000"/>
              </a:lnSpc>
              <a:spcBef>
                <a:spcPct val="0"/>
              </a:spcBef>
              <a:defRPr/>
            </a:pPr>
            <a:endParaRPr lang="en-US" sz="2000">
              <a:latin typeface="Courier New" pitchFamily="49" charset="0"/>
            </a:endParaRPr>
          </a:p>
          <a:p>
            <a:pPr>
              <a:lnSpc>
                <a:spcPct val="90000"/>
              </a:lnSpc>
              <a:spcBef>
                <a:spcPct val="0"/>
              </a:spcBef>
              <a:defRPr/>
            </a:pPr>
            <a:r>
              <a:rPr lang="en-US">
                <a:solidFill>
                  <a:schemeClr val="tx2"/>
                </a:solidFill>
                <a:latin typeface="Courier New" pitchFamily="49" charset="0"/>
              </a:rPr>
              <a:t>char z = 1;</a:t>
            </a:r>
          </a:p>
          <a:p>
            <a:pPr>
              <a:lnSpc>
                <a:spcPct val="90000"/>
              </a:lnSpc>
              <a:spcBef>
                <a:spcPct val="0"/>
              </a:spcBef>
              <a:defRPr/>
            </a:pPr>
            <a:r>
              <a:rPr lang="en-US">
                <a:solidFill>
                  <a:schemeClr val="tx2"/>
                </a:solidFill>
                <a:latin typeface="Courier New" pitchFamily="49" charset="0"/>
              </a:rPr>
              <a:t>short x = 7;</a:t>
            </a:r>
          </a:p>
          <a:p>
            <a:pPr>
              <a:lnSpc>
                <a:spcPct val="90000"/>
              </a:lnSpc>
              <a:spcBef>
                <a:spcPct val="0"/>
              </a:spcBef>
              <a:defRPr/>
            </a:pPr>
            <a:r>
              <a:rPr lang="en-US">
                <a:solidFill>
                  <a:schemeClr val="tx2"/>
                </a:solidFill>
                <a:latin typeface="Courier New" pitchFamily="49" charset="0"/>
              </a:rPr>
              <a:t>int y;</a:t>
            </a:r>
            <a:r>
              <a:rPr lang="en-US" sz="2000">
                <a:latin typeface="Courier New" pitchFamily="49" charset="0"/>
              </a:rPr>
              <a:t> </a:t>
            </a:r>
          </a:p>
          <a:p>
            <a:pPr>
              <a:lnSpc>
                <a:spcPct val="90000"/>
              </a:lnSpc>
              <a:spcBef>
                <a:spcPct val="0"/>
              </a:spcBef>
              <a:defRPr/>
            </a:pPr>
            <a:r>
              <a:rPr lang="en-US">
                <a:solidFill>
                  <a:schemeClr val="tx2"/>
                </a:solidFill>
                <a:latin typeface="Courier New" pitchFamily="49" charset="0"/>
              </a:rPr>
              <a:t>double w;</a:t>
            </a:r>
          </a:p>
          <a:p>
            <a:pPr>
              <a:lnSpc>
                <a:spcPct val="90000"/>
              </a:lnSpc>
              <a:spcBef>
                <a:spcPct val="0"/>
              </a:spcBef>
              <a:defRPr/>
            </a:pPr>
            <a:r>
              <a:rPr lang="en-US" sz="2000">
                <a:latin typeface="Courier New" pitchFamily="49" charset="0"/>
              </a:rPr>
              <a:t> </a:t>
            </a:r>
          </a:p>
          <a:p>
            <a:pPr>
              <a:lnSpc>
                <a:spcPct val="90000"/>
              </a:lnSpc>
              <a:spcBef>
                <a:spcPct val="0"/>
              </a:spcBef>
              <a:defRPr/>
            </a:pPr>
            <a:r>
              <a:rPr lang="en-US" sz="2000">
                <a:latin typeface="Courier New" pitchFamily="49" charset="0"/>
              </a:rPr>
              <a:t>void main (void)</a:t>
            </a:r>
          </a:p>
          <a:p>
            <a:pPr>
              <a:lnSpc>
                <a:spcPct val="90000"/>
              </a:lnSpc>
              <a:spcBef>
                <a:spcPct val="0"/>
              </a:spcBef>
              <a:defRPr/>
            </a:pPr>
            <a:r>
              <a:rPr lang="en-US" sz="2000">
                <a:latin typeface="Courier New" pitchFamily="49" charset="0"/>
              </a:rPr>
              <a:t>{  </a:t>
            </a:r>
          </a:p>
          <a:p>
            <a:pPr>
              <a:lnSpc>
                <a:spcPct val="90000"/>
              </a:lnSpc>
              <a:spcBef>
                <a:spcPct val="0"/>
              </a:spcBef>
              <a:defRPr/>
            </a:pPr>
            <a:r>
              <a:rPr lang="en-US" sz="2000">
                <a:latin typeface="Courier New" pitchFamily="49" charset="0"/>
              </a:rPr>
              <a:t>   y = child(x, 5);</a:t>
            </a:r>
          </a:p>
          <a:p>
            <a:pPr>
              <a:lnSpc>
                <a:spcPct val="90000"/>
              </a:lnSpc>
              <a:spcBef>
                <a:spcPct val="0"/>
              </a:spcBef>
              <a:defRPr/>
            </a:pPr>
            <a:r>
              <a:rPr lang="en-US" sz="2000">
                <a:latin typeface="Courier New" pitchFamily="49" charset="0"/>
              </a:rPr>
              <a:t>}</a:t>
            </a:r>
          </a:p>
        </p:txBody>
      </p:sp>
      <p:grpSp>
        <p:nvGrpSpPr>
          <p:cNvPr id="2" name="Group 4"/>
          <p:cNvGrpSpPr>
            <a:grpSpLocks/>
          </p:cNvGrpSpPr>
          <p:nvPr/>
        </p:nvGrpSpPr>
        <p:grpSpPr bwMode="auto">
          <a:xfrm>
            <a:off x="5830888" y="942975"/>
            <a:ext cx="3124200" cy="4233863"/>
            <a:chOff x="3673" y="594"/>
            <a:chExt cx="1968" cy="2667"/>
          </a:xfrm>
        </p:grpSpPr>
        <p:grpSp>
          <p:nvGrpSpPr>
            <p:cNvPr id="28678" name="Group 5"/>
            <p:cNvGrpSpPr>
              <a:grpSpLocks/>
            </p:cNvGrpSpPr>
            <p:nvPr/>
          </p:nvGrpSpPr>
          <p:grpSpPr bwMode="auto">
            <a:xfrm>
              <a:off x="3673" y="861"/>
              <a:ext cx="1968" cy="2400"/>
              <a:chOff x="3673" y="861"/>
              <a:chExt cx="1968" cy="2400"/>
            </a:xfrm>
          </p:grpSpPr>
          <p:sp>
            <p:nvSpPr>
              <p:cNvPr id="28680" name="Rectangle 6"/>
              <p:cNvSpPr>
                <a:spLocks noChangeArrowheads="1"/>
              </p:cNvSpPr>
              <p:nvPr/>
            </p:nvSpPr>
            <p:spPr bwMode="auto">
              <a:xfrm>
                <a:off x="3673" y="861"/>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0</a:t>
                </a:r>
              </a:p>
            </p:txBody>
          </p:sp>
          <p:sp>
            <p:nvSpPr>
              <p:cNvPr id="28681" name="Rectangle 7"/>
              <p:cNvSpPr>
                <a:spLocks noChangeArrowheads="1"/>
              </p:cNvSpPr>
              <p:nvPr/>
            </p:nvSpPr>
            <p:spPr bwMode="auto">
              <a:xfrm>
                <a:off x="3673" y="1101"/>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1</a:t>
                </a:r>
              </a:p>
            </p:txBody>
          </p:sp>
          <p:sp>
            <p:nvSpPr>
              <p:cNvPr id="28682" name="Rectangle 8"/>
              <p:cNvSpPr>
                <a:spLocks noChangeArrowheads="1"/>
              </p:cNvSpPr>
              <p:nvPr/>
            </p:nvSpPr>
            <p:spPr bwMode="auto">
              <a:xfrm>
                <a:off x="3673" y="1341"/>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2</a:t>
                </a:r>
              </a:p>
            </p:txBody>
          </p:sp>
          <p:sp>
            <p:nvSpPr>
              <p:cNvPr id="28683" name="Rectangle 9"/>
              <p:cNvSpPr>
                <a:spLocks noChangeArrowheads="1"/>
              </p:cNvSpPr>
              <p:nvPr/>
            </p:nvSpPr>
            <p:spPr bwMode="auto">
              <a:xfrm>
                <a:off x="3673" y="1581"/>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3</a:t>
                </a:r>
              </a:p>
            </p:txBody>
          </p:sp>
          <p:sp>
            <p:nvSpPr>
              <p:cNvPr id="28684" name="Rectangle 10"/>
              <p:cNvSpPr>
                <a:spLocks noChangeArrowheads="1"/>
              </p:cNvSpPr>
              <p:nvPr/>
            </p:nvSpPr>
            <p:spPr bwMode="auto">
              <a:xfrm>
                <a:off x="3673" y="1821"/>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4</a:t>
                </a:r>
              </a:p>
            </p:txBody>
          </p:sp>
          <p:sp>
            <p:nvSpPr>
              <p:cNvPr id="28685" name="Rectangle 11"/>
              <p:cNvSpPr>
                <a:spLocks noChangeArrowheads="1"/>
              </p:cNvSpPr>
              <p:nvPr/>
            </p:nvSpPr>
            <p:spPr bwMode="auto">
              <a:xfrm>
                <a:off x="3673" y="2061"/>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5</a:t>
                </a:r>
              </a:p>
            </p:txBody>
          </p:sp>
          <p:sp>
            <p:nvSpPr>
              <p:cNvPr id="28686" name="Rectangle 12"/>
              <p:cNvSpPr>
                <a:spLocks noChangeArrowheads="1"/>
              </p:cNvSpPr>
              <p:nvPr/>
            </p:nvSpPr>
            <p:spPr bwMode="auto">
              <a:xfrm>
                <a:off x="3673" y="2301"/>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6</a:t>
                </a:r>
              </a:p>
            </p:txBody>
          </p:sp>
          <p:sp>
            <p:nvSpPr>
              <p:cNvPr id="28687" name="Rectangle 13"/>
              <p:cNvSpPr>
                <a:spLocks noChangeArrowheads="1"/>
              </p:cNvSpPr>
              <p:nvPr/>
            </p:nvSpPr>
            <p:spPr bwMode="auto">
              <a:xfrm>
                <a:off x="3673" y="2541"/>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7</a:t>
                </a:r>
              </a:p>
            </p:txBody>
          </p:sp>
          <p:sp>
            <p:nvSpPr>
              <p:cNvPr id="28688" name="Rectangle 14"/>
              <p:cNvSpPr>
                <a:spLocks noChangeArrowheads="1"/>
              </p:cNvSpPr>
              <p:nvPr/>
            </p:nvSpPr>
            <p:spPr bwMode="auto">
              <a:xfrm>
                <a:off x="3673" y="2781"/>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8</a:t>
                </a:r>
              </a:p>
            </p:txBody>
          </p:sp>
          <p:sp>
            <p:nvSpPr>
              <p:cNvPr id="28689" name="Rectangle 15"/>
              <p:cNvSpPr>
                <a:spLocks noChangeArrowheads="1"/>
              </p:cNvSpPr>
              <p:nvPr/>
            </p:nvSpPr>
            <p:spPr bwMode="auto">
              <a:xfrm>
                <a:off x="3673" y="3021"/>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9</a:t>
                </a:r>
              </a:p>
            </p:txBody>
          </p:sp>
          <p:sp>
            <p:nvSpPr>
              <p:cNvPr id="28690" name="Rectangle 16"/>
              <p:cNvSpPr>
                <a:spLocks noChangeArrowheads="1"/>
              </p:cNvSpPr>
              <p:nvPr/>
            </p:nvSpPr>
            <p:spPr bwMode="auto">
              <a:xfrm>
                <a:off x="4153" y="861"/>
                <a:ext cx="1146" cy="240"/>
              </a:xfrm>
              <a:prstGeom prst="rect">
                <a:avLst/>
              </a:prstGeom>
              <a:solidFill>
                <a:schemeClr val="accent1"/>
              </a:solidFill>
              <a:ln w="12700">
                <a:solidFill>
                  <a:schemeClr val="tx1"/>
                </a:solidFill>
                <a:miter lim="800000"/>
                <a:headEnd/>
                <a:tailEnd/>
              </a:ln>
            </p:spPr>
            <p:txBody>
              <a:bodyPr wrap="none" lIns="0" tIns="0" rIns="0" bIns="0" anchor="ctr"/>
              <a:lstStyle/>
              <a:p>
                <a:pPr algn="ctr">
                  <a:lnSpc>
                    <a:spcPct val="90000"/>
                  </a:lnSpc>
                  <a:spcBef>
                    <a:spcPct val="0"/>
                  </a:spcBef>
                </a:pPr>
                <a:r>
                  <a:rPr lang="en-US" sz="2800">
                    <a:latin typeface="Times New Roman" pitchFamily="18" charset="0"/>
                  </a:rPr>
                  <a:t>z</a:t>
                </a:r>
              </a:p>
            </p:txBody>
          </p:sp>
          <p:sp>
            <p:nvSpPr>
              <p:cNvPr id="28691" name="Rectangle 17"/>
              <p:cNvSpPr>
                <a:spLocks noChangeArrowheads="1"/>
              </p:cNvSpPr>
              <p:nvPr/>
            </p:nvSpPr>
            <p:spPr bwMode="auto">
              <a:xfrm>
                <a:off x="4153" y="1101"/>
                <a:ext cx="1146" cy="240"/>
              </a:xfrm>
              <a:prstGeom prst="rect">
                <a:avLst/>
              </a:prstGeom>
              <a:solidFill>
                <a:schemeClr val="accent1"/>
              </a:solidFill>
              <a:ln w="12700">
                <a:solidFill>
                  <a:schemeClr val="tx1"/>
                </a:solidFill>
                <a:miter lim="800000"/>
                <a:headEnd/>
                <a:tailEnd/>
              </a:ln>
            </p:spPr>
            <p:txBody>
              <a:bodyPr wrap="none" lIns="0" tIns="0" rIns="0" bIns="0" anchor="ctr"/>
              <a:lstStyle/>
              <a:p>
                <a:endParaRPr lang="en-US"/>
              </a:p>
            </p:txBody>
          </p:sp>
          <p:sp>
            <p:nvSpPr>
              <p:cNvPr id="28692" name="Rectangle 18"/>
              <p:cNvSpPr>
                <a:spLocks noChangeArrowheads="1"/>
              </p:cNvSpPr>
              <p:nvPr/>
            </p:nvSpPr>
            <p:spPr bwMode="auto">
              <a:xfrm>
                <a:off x="4153" y="1341"/>
                <a:ext cx="1146" cy="240"/>
              </a:xfrm>
              <a:prstGeom prst="rect">
                <a:avLst/>
              </a:prstGeom>
              <a:solidFill>
                <a:schemeClr val="accent1"/>
              </a:solidFill>
              <a:ln w="12700">
                <a:solidFill>
                  <a:schemeClr val="tx1"/>
                </a:solidFill>
                <a:miter lim="800000"/>
                <a:headEnd/>
                <a:tailEnd/>
              </a:ln>
            </p:spPr>
            <p:txBody>
              <a:bodyPr wrap="none" lIns="0" tIns="0" rIns="0" bIns="0" anchor="ctr"/>
              <a:lstStyle/>
              <a:p>
                <a:endParaRPr lang="en-US"/>
              </a:p>
            </p:txBody>
          </p:sp>
          <p:sp>
            <p:nvSpPr>
              <p:cNvPr id="28693" name="Rectangle 19"/>
              <p:cNvSpPr>
                <a:spLocks noChangeArrowheads="1"/>
              </p:cNvSpPr>
              <p:nvPr/>
            </p:nvSpPr>
            <p:spPr bwMode="auto">
              <a:xfrm>
                <a:off x="4153" y="1581"/>
                <a:ext cx="1146" cy="240"/>
              </a:xfrm>
              <a:prstGeom prst="rect">
                <a:avLst/>
              </a:prstGeom>
              <a:solidFill>
                <a:schemeClr val="accent1"/>
              </a:solidFill>
              <a:ln w="12700">
                <a:solidFill>
                  <a:schemeClr val="tx1"/>
                </a:solidFill>
                <a:miter lim="800000"/>
                <a:headEnd/>
                <a:tailEnd/>
              </a:ln>
            </p:spPr>
            <p:txBody>
              <a:bodyPr wrap="none" lIns="0" tIns="0" rIns="0" bIns="0" anchor="ctr"/>
              <a:lstStyle/>
              <a:p>
                <a:endParaRPr lang="en-US"/>
              </a:p>
            </p:txBody>
          </p:sp>
          <p:sp>
            <p:nvSpPr>
              <p:cNvPr id="28694" name="Rectangle 20"/>
              <p:cNvSpPr>
                <a:spLocks noChangeArrowheads="1"/>
              </p:cNvSpPr>
              <p:nvPr/>
            </p:nvSpPr>
            <p:spPr bwMode="auto">
              <a:xfrm>
                <a:off x="4153" y="1821"/>
                <a:ext cx="1146" cy="240"/>
              </a:xfrm>
              <a:prstGeom prst="rect">
                <a:avLst/>
              </a:prstGeom>
              <a:solidFill>
                <a:schemeClr val="accent1"/>
              </a:solidFill>
              <a:ln w="12700">
                <a:solidFill>
                  <a:schemeClr val="tx1"/>
                </a:solidFill>
                <a:miter lim="800000"/>
                <a:headEnd/>
                <a:tailEnd/>
              </a:ln>
            </p:spPr>
            <p:txBody>
              <a:bodyPr wrap="none" lIns="0" tIns="0" rIns="0" bIns="0" anchor="ctr"/>
              <a:lstStyle/>
              <a:p>
                <a:endParaRPr lang="en-US"/>
              </a:p>
            </p:txBody>
          </p:sp>
          <p:sp>
            <p:nvSpPr>
              <p:cNvPr id="28695" name="Rectangle 21"/>
              <p:cNvSpPr>
                <a:spLocks noChangeArrowheads="1"/>
              </p:cNvSpPr>
              <p:nvPr/>
            </p:nvSpPr>
            <p:spPr bwMode="auto">
              <a:xfrm>
                <a:off x="4153" y="2061"/>
                <a:ext cx="1146" cy="240"/>
              </a:xfrm>
              <a:prstGeom prst="rect">
                <a:avLst/>
              </a:prstGeom>
              <a:solidFill>
                <a:schemeClr val="accent1"/>
              </a:solidFill>
              <a:ln w="12700">
                <a:solidFill>
                  <a:schemeClr val="tx1"/>
                </a:solidFill>
                <a:miter lim="800000"/>
                <a:headEnd/>
                <a:tailEnd/>
              </a:ln>
            </p:spPr>
            <p:txBody>
              <a:bodyPr wrap="none" lIns="0" tIns="0" rIns="0" bIns="0" anchor="ctr"/>
              <a:lstStyle/>
              <a:p>
                <a:endParaRPr lang="en-US"/>
              </a:p>
            </p:txBody>
          </p:sp>
          <p:sp>
            <p:nvSpPr>
              <p:cNvPr id="28696" name="Rectangle 22"/>
              <p:cNvSpPr>
                <a:spLocks noChangeArrowheads="1"/>
              </p:cNvSpPr>
              <p:nvPr/>
            </p:nvSpPr>
            <p:spPr bwMode="auto">
              <a:xfrm>
                <a:off x="4153" y="2301"/>
                <a:ext cx="1146" cy="240"/>
              </a:xfrm>
              <a:prstGeom prst="rect">
                <a:avLst/>
              </a:prstGeom>
              <a:solidFill>
                <a:schemeClr val="accent1"/>
              </a:solidFill>
              <a:ln w="12700">
                <a:solidFill>
                  <a:schemeClr val="tx1"/>
                </a:solidFill>
                <a:miter lim="800000"/>
                <a:headEnd/>
                <a:tailEnd/>
              </a:ln>
            </p:spPr>
            <p:txBody>
              <a:bodyPr wrap="none" lIns="0" tIns="0" rIns="0" bIns="0" anchor="ctr"/>
              <a:lstStyle/>
              <a:p>
                <a:endParaRPr lang="en-US"/>
              </a:p>
            </p:txBody>
          </p:sp>
          <p:sp>
            <p:nvSpPr>
              <p:cNvPr id="28697" name="Rectangle 23"/>
              <p:cNvSpPr>
                <a:spLocks noChangeArrowheads="1"/>
              </p:cNvSpPr>
              <p:nvPr/>
            </p:nvSpPr>
            <p:spPr bwMode="auto">
              <a:xfrm>
                <a:off x="4153" y="2541"/>
                <a:ext cx="1146" cy="240"/>
              </a:xfrm>
              <a:prstGeom prst="rect">
                <a:avLst/>
              </a:prstGeom>
              <a:solidFill>
                <a:schemeClr val="accent1"/>
              </a:solidFill>
              <a:ln w="12700">
                <a:solidFill>
                  <a:schemeClr val="tx1"/>
                </a:solidFill>
                <a:miter lim="800000"/>
                <a:headEnd/>
                <a:tailEnd/>
              </a:ln>
            </p:spPr>
            <p:txBody>
              <a:bodyPr wrap="none" lIns="0" tIns="0" rIns="0" bIns="0" anchor="ctr"/>
              <a:lstStyle/>
              <a:p>
                <a:endParaRPr lang="en-US"/>
              </a:p>
            </p:txBody>
          </p:sp>
          <p:sp>
            <p:nvSpPr>
              <p:cNvPr id="28698" name="Rectangle 24"/>
              <p:cNvSpPr>
                <a:spLocks noChangeArrowheads="1"/>
              </p:cNvSpPr>
              <p:nvPr/>
            </p:nvSpPr>
            <p:spPr bwMode="auto">
              <a:xfrm>
                <a:off x="4153" y="2781"/>
                <a:ext cx="1146" cy="240"/>
              </a:xfrm>
              <a:prstGeom prst="rect">
                <a:avLst/>
              </a:prstGeom>
              <a:solidFill>
                <a:schemeClr val="accent1"/>
              </a:solidFill>
              <a:ln w="12700">
                <a:solidFill>
                  <a:schemeClr val="tx1"/>
                </a:solidFill>
                <a:miter lim="800000"/>
                <a:headEnd/>
                <a:tailEnd/>
              </a:ln>
            </p:spPr>
            <p:txBody>
              <a:bodyPr wrap="none" lIns="0" tIns="0" rIns="0" bIns="0" anchor="ctr"/>
              <a:lstStyle/>
              <a:p>
                <a:endParaRPr lang="en-US"/>
              </a:p>
            </p:txBody>
          </p:sp>
          <p:sp>
            <p:nvSpPr>
              <p:cNvPr id="28699" name="Rectangle 25"/>
              <p:cNvSpPr>
                <a:spLocks noChangeArrowheads="1"/>
              </p:cNvSpPr>
              <p:nvPr/>
            </p:nvSpPr>
            <p:spPr bwMode="auto">
              <a:xfrm>
                <a:off x="4153" y="3021"/>
                <a:ext cx="1146" cy="240"/>
              </a:xfrm>
              <a:prstGeom prst="rect">
                <a:avLst/>
              </a:prstGeom>
              <a:solidFill>
                <a:schemeClr val="accent1"/>
              </a:solidFill>
              <a:ln w="12700">
                <a:solidFill>
                  <a:schemeClr val="tx1"/>
                </a:solidFill>
                <a:miter lim="800000"/>
                <a:headEnd/>
                <a:tailEnd/>
              </a:ln>
            </p:spPr>
            <p:txBody>
              <a:bodyPr wrap="none" lIns="0" tIns="0" rIns="0" bIns="0" anchor="ctr"/>
              <a:lstStyle/>
              <a:p>
                <a:endParaRPr lang="en-US"/>
              </a:p>
            </p:txBody>
          </p:sp>
          <p:sp>
            <p:nvSpPr>
              <p:cNvPr id="28700" name="Line 26"/>
              <p:cNvSpPr>
                <a:spLocks noChangeShapeType="1"/>
              </p:cNvSpPr>
              <p:nvPr/>
            </p:nvSpPr>
            <p:spPr bwMode="auto">
              <a:xfrm>
                <a:off x="3769" y="1101"/>
                <a:ext cx="1872" cy="0"/>
              </a:xfrm>
              <a:prstGeom prst="line">
                <a:avLst/>
              </a:prstGeom>
              <a:noFill/>
              <a:ln w="38100">
                <a:solidFill>
                  <a:schemeClr val="tx2"/>
                </a:solidFill>
                <a:round/>
                <a:headEnd/>
                <a:tailEnd/>
              </a:ln>
            </p:spPr>
            <p:txBody>
              <a:bodyPr wrap="none" lIns="92075" tIns="46038" rIns="92075" bIns="46038" anchor="ctr"/>
              <a:lstStyle/>
              <a:p>
                <a:endParaRPr lang="en-US"/>
              </a:p>
            </p:txBody>
          </p:sp>
          <p:sp>
            <p:nvSpPr>
              <p:cNvPr id="28701" name="Line 27"/>
              <p:cNvSpPr>
                <a:spLocks noChangeShapeType="1"/>
              </p:cNvSpPr>
              <p:nvPr/>
            </p:nvSpPr>
            <p:spPr bwMode="auto">
              <a:xfrm>
                <a:off x="3769" y="1341"/>
                <a:ext cx="1872" cy="0"/>
              </a:xfrm>
              <a:prstGeom prst="line">
                <a:avLst/>
              </a:prstGeom>
              <a:noFill/>
              <a:ln w="38100">
                <a:solidFill>
                  <a:schemeClr val="tx2"/>
                </a:solidFill>
                <a:round/>
                <a:headEnd/>
                <a:tailEnd/>
              </a:ln>
            </p:spPr>
            <p:txBody>
              <a:bodyPr wrap="none" lIns="92075" tIns="46038" rIns="92075" bIns="46038" anchor="ctr"/>
              <a:lstStyle/>
              <a:p>
                <a:endParaRPr lang="en-US"/>
              </a:p>
            </p:txBody>
          </p:sp>
          <p:sp>
            <p:nvSpPr>
              <p:cNvPr id="28702" name="Line 28"/>
              <p:cNvSpPr>
                <a:spLocks noChangeShapeType="1"/>
              </p:cNvSpPr>
              <p:nvPr/>
            </p:nvSpPr>
            <p:spPr bwMode="auto">
              <a:xfrm>
                <a:off x="3769" y="1581"/>
                <a:ext cx="1872" cy="0"/>
              </a:xfrm>
              <a:prstGeom prst="line">
                <a:avLst/>
              </a:prstGeom>
              <a:noFill/>
              <a:ln w="38100">
                <a:solidFill>
                  <a:schemeClr val="tx2"/>
                </a:solidFill>
                <a:round/>
                <a:headEnd/>
                <a:tailEnd/>
              </a:ln>
            </p:spPr>
            <p:txBody>
              <a:bodyPr wrap="none" lIns="92075" tIns="46038" rIns="92075" bIns="46038" anchor="ctr"/>
              <a:lstStyle/>
              <a:p>
                <a:endParaRPr lang="en-US"/>
              </a:p>
            </p:txBody>
          </p:sp>
          <p:sp>
            <p:nvSpPr>
              <p:cNvPr id="28703" name="Line 29"/>
              <p:cNvSpPr>
                <a:spLocks noChangeShapeType="1"/>
              </p:cNvSpPr>
              <p:nvPr/>
            </p:nvSpPr>
            <p:spPr bwMode="auto">
              <a:xfrm>
                <a:off x="3769" y="1821"/>
                <a:ext cx="1872" cy="0"/>
              </a:xfrm>
              <a:prstGeom prst="line">
                <a:avLst/>
              </a:prstGeom>
              <a:noFill/>
              <a:ln w="38100">
                <a:solidFill>
                  <a:schemeClr val="tx2"/>
                </a:solidFill>
                <a:round/>
                <a:headEnd/>
                <a:tailEnd/>
              </a:ln>
            </p:spPr>
            <p:txBody>
              <a:bodyPr wrap="none" lIns="92075" tIns="46038" rIns="92075" bIns="46038" anchor="ctr"/>
              <a:lstStyle/>
              <a:p>
                <a:endParaRPr lang="en-US"/>
              </a:p>
            </p:txBody>
          </p:sp>
          <p:sp>
            <p:nvSpPr>
              <p:cNvPr id="28704" name="Line 30"/>
              <p:cNvSpPr>
                <a:spLocks noChangeShapeType="1"/>
              </p:cNvSpPr>
              <p:nvPr/>
            </p:nvSpPr>
            <p:spPr bwMode="auto">
              <a:xfrm>
                <a:off x="3769" y="2061"/>
                <a:ext cx="1872" cy="0"/>
              </a:xfrm>
              <a:prstGeom prst="line">
                <a:avLst/>
              </a:prstGeom>
              <a:noFill/>
              <a:ln w="38100">
                <a:solidFill>
                  <a:schemeClr val="tx2"/>
                </a:solidFill>
                <a:round/>
                <a:headEnd/>
                <a:tailEnd/>
              </a:ln>
            </p:spPr>
            <p:txBody>
              <a:bodyPr wrap="none" lIns="92075" tIns="46038" rIns="92075" bIns="46038" anchor="ctr"/>
              <a:lstStyle/>
              <a:p>
                <a:endParaRPr lang="en-US"/>
              </a:p>
            </p:txBody>
          </p:sp>
        </p:grpSp>
        <p:sp>
          <p:nvSpPr>
            <p:cNvPr id="28679" name="Rectangle 31"/>
            <p:cNvSpPr>
              <a:spLocks noChangeArrowheads="1"/>
            </p:cNvSpPr>
            <p:nvPr/>
          </p:nvSpPr>
          <p:spPr bwMode="auto">
            <a:xfrm>
              <a:off x="3856" y="594"/>
              <a:ext cx="1742" cy="209"/>
            </a:xfrm>
            <a:prstGeom prst="rect">
              <a:avLst/>
            </a:prstGeom>
            <a:noFill/>
            <a:ln w="12700">
              <a:noFill/>
              <a:miter lim="800000"/>
              <a:headEnd/>
              <a:tailEnd/>
            </a:ln>
          </p:spPr>
          <p:txBody>
            <a:bodyPr wrap="none" lIns="0" tIns="0" rIns="0" bIns="0" anchor="ctr">
              <a:spAutoFit/>
            </a:bodyPr>
            <a:lstStyle/>
            <a:p>
              <a:pPr algn="ctr">
                <a:lnSpc>
                  <a:spcPct val="90000"/>
                </a:lnSpc>
                <a:spcBef>
                  <a:spcPct val="0"/>
                </a:spcBef>
              </a:pPr>
              <a:r>
                <a:rPr lang="en-US">
                  <a:solidFill>
                    <a:schemeClr val="tx2"/>
                  </a:solidFill>
                  <a:latin typeface="Arial Narrow" pitchFamily="34" charset="0"/>
                </a:rPr>
                <a:t>Byte (LDB)</a:t>
              </a:r>
              <a:r>
                <a:rPr lang="en-US">
                  <a:latin typeface="Arial Narrow" pitchFamily="34" charset="0"/>
                </a:rPr>
                <a:t> Boundaries</a:t>
              </a:r>
            </a:p>
          </p:txBody>
        </p:sp>
      </p:grpSp>
      <p:sp>
        <p:nvSpPr>
          <p:cNvPr id="28677" name="TextBox 32"/>
          <p:cNvSpPr txBox="1">
            <a:spLocks noChangeArrowheads="1"/>
          </p:cNvSpPr>
          <p:nvPr/>
        </p:nvSpPr>
        <p:spPr bwMode="auto">
          <a:xfrm>
            <a:off x="1143000" y="4648200"/>
            <a:ext cx="3832225" cy="584200"/>
          </a:xfrm>
          <a:prstGeom prst="rect">
            <a:avLst/>
          </a:prstGeom>
          <a:noFill/>
          <a:ln w="9525">
            <a:noFill/>
            <a:miter lim="800000"/>
            <a:headEnd/>
            <a:tailEnd/>
          </a:ln>
        </p:spPr>
        <p:txBody>
          <a:bodyPr wrap="none">
            <a:spAutoFit/>
          </a:bodyPr>
          <a:lstStyle/>
          <a:p>
            <a:r>
              <a:rPr lang="en-US" sz="2000" b="0"/>
              <a:t>Hint: all single data items are</a:t>
            </a:r>
            <a:br>
              <a:rPr lang="en-US" sz="2000" b="0"/>
            </a:br>
            <a:r>
              <a:rPr lang="en-US" sz="2000" b="0"/>
              <a:t>aligned on “type” boundaries…</a:t>
            </a:r>
          </a:p>
        </p:txBody>
      </p:sp>
      <p:pic>
        <p:nvPicPr>
          <p:cNvPr id="34"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Data Alignment in Memory</a:t>
            </a:r>
          </a:p>
        </p:txBody>
      </p:sp>
      <p:sp>
        <p:nvSpPr>
          <p:cNvPr id="154627" name="Rectangle 3"/>
          <p:cNvSpPr>
            <a:spLocks noChangeArrowheads="1"/>
          </p:cNvSpPr>
          <p:nvPr/>
        </p:nvSpPr>
        <p:spPr bwMode="auto">
          <a:xfrm>
            <a:off x="361950" y="874713"/>
            <a:ext cx="5087938" cy="3479800"/>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92075" tIns="137160" rIns="92075" bIns="46038"/>
          <a:lstStyle/>
          <a:p>
            <a:pPr>
              <a:lnSpc>
                <a:spcPct val="90000"/>
              </a:lnSpc>
              <a:spcBef>
                <a:spcPct val="0"/>
              </a:spcBef>
              <a:defRPr/>
            </a:pPr>
            <a:r>
              <a:rPr lang="en-US">
                <a:latin typeface="Courier New" pitchFamily="49" charset="0"/>
              </a:rPr>
              <a:t>DataType.C</a:t>
            </a:r>
            <a:endParaRPr lang="en-US">
              <a:solidFill>
                <a:schemeClr val="tx2"/>
              </a:solidFill>
              <a:latin typeface="Courier New" pitchFamily="49" charset="0"/>
            </a:endParaRPr>
          </a:p>
          <a:p>
            <a:pPr>
              <a:lnSpc>
                <a:spcPct val="90000"/>
              </a:lnSpc>
              <a:spcBef>
                <a:spcPct val="0"/>
              </a:spcBef>
              <a:defRPr/>
            </a:pPr>
            <a:endParaRPr lang="en-US" sz="2000">
              <a:latin typeface="Courier New" pitchFamily="49" charset="0"/>
            </a:endParaRPr>
          </a:p>
          <a:p>
            <a:pPr>
              <a:lnSpc>
                <a:spcPct val="90000"/>
              </a:lnSpc>
              <a:spcBef>
                <a:spcPct val="0"/>
              </a:spcBef>
              <a:defRPr/>
            </a:pPr>
            <a:r>
              <a:rPr lang="en-US">
                <a:solidFill>
                  <a:schemeClr val="tx2"/>
                </a:solidFill>
                <a:latin typeface="Courier New" pitchFamily="49" charset="0"/>
              </a:rPr>
              <a:t>char z = 1;</a:t>
            </a:r>
          </a:p>
          <a:p>
            <a:pPr>
              <a:lnSpc>
                <a:spcPct val="90000"/>
              </a:lnSpc>
              <a:spcBef>
                <a:spcPct val="0"/>
              </a:spcBef>
              <a:defRPr/>
            </a:pPr>
            <a:r>
              <a:rPr lang="en-US">
                <a:solidFill>
                  <a:schemeClr val="tx2"/>
                </a:solidFill>
                <a:latin typeface="Courier New" pitchFamily="49" charset="0"/>
              </a:rPr>
              <a:t>short x = 7;</a:t>
            </a:r>
          </a:p>
          <a:p>
            <a:pPr>
              <a:lnSpc>
                <a:spcPct val="90000"/>
              </a:lnSpc>
              <a:spcBef>
                <a:spcPct val="0"/>
              </a:spcBef>
              <a:defRPr/>
            </a:pPr>
            <a:r>
              <a:rPr lang="en-US">
                <a:solidFill>
                  <a:schemeClr val="tx2"/>
                </a:solidFill>
                <a:latin typeface="Courier New" pitchFamily="49" charset="0"/>
              </a:rPr>
              <a:t>int y;</a:t>
            </a:r>
            <a:r>
              <a:rPr lang="en-US" sz="2000">
                <a:latin typeface="Courier New" pitchFamily="49" charset="0"/>
              </a:rPr>
              <a:t> </a:t>
            </a:r>
          </a:p>
          <a:p>
            <a:pPr>
              <a:lnSpc>
                <a:spcPct val="90000"/>
              </a:lnSpc>
              <a:spcBef>
                <a:spcPct val="0"/>
              </a:spcBef>
              <a:defRPr/>
            </a:pPr>
            <a:r>
              <a:rPr lang="en-US">
                <a:solidFill>
                  <a:schemeClr val="tx2"/>
                </a:solidFill>
                <a:latin typeface="Courier New" pitchFamily="49" charset="0"/>
              </a:rPr>
              <a:t>double w;</a:t>
            </a:r>
          </a:p>
          <a:p>
            <a:pPr>
              <a:lnSpc>
                <a:spcPct val="90000"/>
              </a:lnSpc>
              <a:spcBef>
                <a:spcPct val="0"/>
              </a:spcBef>
              <a:defRPr/>
            </a:pPr>
            <a:r>
              <a:rPr lang="en-US" sz="2000">
                <a:latin typeface="Courier New" pitchFamily="49" charset="0"/>
              </a:rPr>
              <a:t> </a:t>
            </a:r>
          </a:p>
          <a:p>
            <a:pPr>
              <a:lnSpc>
                <a:spcPct val="90000"/>
              </a:lnSpc>
              <a:spcBef>
                <a:spcPct val="0"/>
              </a:spcBef>
              <a:defRPr/>
            </a:pPr>
            <a:r>
              <a:rPr lang="en-US" sz="2000">
                <a:latin typeface="Courier New" pitchFamily="49" charset="0"/>
              </a:rPr>
              <a:t>void main (void)</a:t>
            </a:r>
          </a:p>
          <a:p>
            <a:pPr>
              <a:lnSpc>
                <a:spcPct val="90000"/>
              </a:lnSpc>
              <a:spcBef>
                <a:spcPct val="0"/>
              </a:spcBef>
              <a:defRPr/>
            </a:pPr>
            <a:r>
              <a:rPr lang="en-US" sz="2000">
                <a:latin typeface="Courier New" pitchFamily="49" charset="0"/>
              </a:rPr>
              <a:t>{  </a:t>
            </a:r>
          </a:p>
          <a:p>
            <a:pPr>
              <a:lnSpc>
                <a:spcPct val="90000"/>
              </a:lnSpc>
              <a:spcBef>
                <a:spcPct val="0"/>
              </a:spcBef>
              <a:defRPr/>
            </a:pPr>
            <a:r>
              <a:rPr lang="en-US" sz="2000">
                <a:latin typeface="Courier New" pitchFamily="49" charset="0"/>
              </a:rPr>
              <a:t>   y = child(x, 5);</a:t>
            </a:r>
          </a:p>
          <a:p>
            <a:pPr>
              <a:lnSpc>
                <a:spcPct val="90000"/>
              </a:lnSpc>
              <a:spcBef>
                <a:spcPct val="0"/>
              </a:spcBef>
              <a:defRPr/>
            </a:pPr>
            <a:r>
              <a:rPr lang="en-US" sz="2000">
                <a:latin typeface="Courier New" pitchFamily="49" charset="0"/>
              </a:rPr>
              <a:t>}</a:t>
            </a:r>
          </a:p>
        </p:txBody>
      </p:sp>
      <p:grpSp>
        <p:nvGrpSpPr>
          <p:cNvPr id="2" name="Group 4"/>
          <p:cNvGrpSpPr>
            <a:grpSpLocks/>
          </p:cNvGrpSpPr>
          <p:nvPr/>
        </p:nvGrpSpPr>
        <p:grpSpPr bwMode="auto">
          <a:xfrm>
            <a:off x="5830888" y="942975"/>
            <a:ext cx="3124200" cy="4233863"/>
            <a:chOff x="3673" y="594"/>
            <a:chExt cx="1968" cy="2667"/>
          </a:xfrm>
        </p:grpSpPr>
        <p:grpSp>
          <p:nvGrpSpPr>
            <p:cNvPr id="29702" name="Group 5"/>
            <p:cNvGrpSpPr>
              <a:grpSpLocks/>
            </p:cNvGrpSpPr>
            <p:nvPr/>
          </p:nvGrpSpPr>
          <p:grpSpPr bwMode="auto">
            <a:xfrm>
              <a:off x="3673" y="861"/>
              <a:ext cx="1968" cy="2400"/>
              <a:chOff x="3673" y="861"/>
              <a:chExt cx="1968" cy="2400"/>
            </a:xfrm>
          </p:grpSpPr>
          <p:sp>
            <p:nvSpPr>
              <p:cNvPr id="29704" name="Rectangle 6"/>
              <p:cNvSpPr>
                <a:spLocks noChangeArrowheads="1"/>
              </p:cNvSpPr>
              <p:nvPr/>
            </p:nvSpPr>
            <p:spPr bwMode="auto">
              <a:xfrm>
                <a:off x="3673" y="861"/>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0</a:t>
                </a:r>
              </a:p>
            </p:txBody>
          </p:sp>
          <p:sp>
            <p:nvSpPr>
              <p:cNvPr id="29705" name="Rectangle 7"/>
              <p:cNvSpPr>
                <a:spLocks noChangeArrowheads="1"/>
              </p:cNvSpPr>
              <p:nvPr/>
            </p:nvSpPr>
            <p:spPr bwMode="auto">
              <a:xfrm>
                <a:off x="3673" y="1101"/>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1</a:t>
                </a:r>
              </a:p>
            </p:txBody>
          </p:sp>
          <p:sp>
            <p:nvSpPr>
              <p:cNvPr id="29706" name="Rectangle 8"/>
              <p:cNvSpPr>
                <a:spLocks noChangeArrowheads="1"/>
              </p:cNvSpPr>
              <p:nvPr/>
            </p:nvSpPr>
            <p:spPr bwMode="auto">
              <a:xfrm>
                <a:off x="3673" y="1341"/>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2</a:t>
                </a:r>
              </a:p>
            </p:txBody>
          </p:sp>
          <p:sp>
            <p:nvSpPr>
              <p:cNvPr id="29707" name="Rectangle 9"/>
              <p:cNvSpPr>
                <a:spLocks noChangeArrowheads="1"/>
              </p:cNvSpPr>
              <p:nvPr/>
            </p:nvSpPr>
            <p:spPr bwMode="auto">
              <a:xfrm>
                <a:off x="3673" y="1581"/>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3</a:t>
                </a:r>
              </a:p>
            </p:txBody>
          </p:sp>
          <p:sp>
            <p:nvSpPr>
              <p:cNvPr id="29708" name="Rectangle 10"/>
              <p:cNvSpPr>
                <a:spLocks noChangeArrowheads="1"/>
              </p:cNvSpPr>
              <p:nvPr/>
            </p:nvSpPr>
            <p:spPr bwMode="auto">
              <a:xfrm>
                <a:off x="3673" y="1821"/>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4</a:t>
                </a:r>
              </a:p>
            </p:txBody>
          </p:sp>
          <p:sp>
            <p:nvSpPr>
              <p:cNvPr id="29709" name="Rectangle 11"/>
              <p:cNvSpPr>
                <a:spLocks noChangeArrowheads="1"/>
              </p:cNvSpPr>
              <p:nvPr/>
            </p:nvSpPr>
            <p:spPr bwMode="auto">
              <a:xfrm>
                <a:off x="3673" y="2061"/>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5</a:t>
                </a:r>
              </a:p>
            </p:txBody>
          </p:sp>
          <p:sp>
            <p:nvSpPr>
              <p:cNvPr id="29710" name="Rectangle 12"/>
              <p:cNvSpPr>
                <a:spLocks noChangeArrowheads="1"/>
              </p:cNvSpPr>
              <p:nvPr/>
            </p:nvSpPr>
            <p:spPr bwMode="auto">
              <a:xfrm>
                <a:off x="3673" y="2301"/>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6</a:t>
                </a:r>
              </a:p>
            </p:txBody>
          </p:sp>
          <p:sp>
            <p:nvSpPr>
              <p:cNvPr id="29711" name="Rectangle 13"/>
              <p:cNvSpPr>
                <a:spLocks noChangeArrowheads="1"/>
              </p:cNvSpPr>
              <p:nvPr/>
            </p:nvSpPr>
            <p:spPr bwMode="auto">
              <a:xfrm>
                <a:off x="3673" y="2541"/>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7</a:t>
                </a:r>
              </a:p>
            </p:txBody>
          </p:sp>
          <p:sp>
            <p:nvSpPr>
              <p:cNvPr id="29712" name="Rectangle 14"/>
              <p:cNvSpPr>
                <a:spLocks noChangeArrowheads="1"/>
              </p:cNvSpPr>
              <p:nvPr/>
            </p:nvSpPr>
            <p:spPr bwMode="auto">
              <a:xfrm>
                <a:off x="3673" y="2781"/>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8</a:t>
                </a:r>
              </a:p>
            </p:txBody>
          </p:sp>
          <p:sp>
            <p:nvSpPr>
              <p:cNvPr id="29713" name="Rectangle 15"/>
              <p:cNvSpPr>
                <a:spLocks noChangeArrowheads="1"/>
              </p:cNvSpPr>
              <p:nvPr/>
            </p:nvSpPr>
            <p:spPr bwMode="auto">
              <a:xfrm>
                <a:off x="3673" y="3021"/>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9</a:t>
                </a:r>
              </a:p>
            </p:txBody>
          </p:sp>
          <p:sp>
            <p:nvSpPr>
              <p:cNvPr id="29714" name="Rectangle 16"/>
              <p:cNvSpPr>
                <a:spLocks noChangeArrowheads="1"/>
              </p:cNvSpPr>
              <p:nvPr/>
            </p:nvSpPr>
            <p:spPr bwMode="auto">
              <a:xfrm>
                <a:off x="4153" y="861"/>
                <a:ext cx="1146" cy="240"/>
              </a:xfrm>
              <a:prstGeom prst="rect">
                <a:avLst/>
              </a:prstGeom>
              <a:solidFill>
                <a:schemeClr val="accent1"/>
              </a:solidFill>
              <a:ln w="12700">
                <a:solidFill>
                  <a:schemeClr val="tx1"/>
                </a:solidFill>
                <a:miter lim="800000"/>
                <a:headEnd/>
                <a:tailEnd/>
              </a:ln>
            </p:spPr>
            <p:txBody>
              <a:bodyPr wrap="none" lIns="0" tIns="0" rIns="0" bIns="0" anchor="ctr"/>
              <a:lstStyle/>
              <a:p>
                <a:pPr algn="ctr">
                  <a:lnSpc>
                    <a:spcPct val="90000"/>
                  </a:lnSpc>
                  <a:spcBef>
                    <a:spcPct val="0"/>
                  </a:spcBef>
                </a:pPr>
                <a:r>
                  <a:rPr lang="en-US" sz="2800">
                    <a:latin typeface="Times New Roman" pitchFamily="18" charset="0"/>
                  </a:rPr>
                  <a:t>z</a:t>
                </a:r>
              </a:p>
            </p:txBody>
          </p:sp>
          <p:sp>
            <p:nvSpPr>
              <p:cNvPr id="29715" name="Rectangle 17"/>
              <p:cNvSpPr>
                <a:spLocks noChangeArrowheads="1"/>
              </p:cNvSpPr>
              <p:nvPr/>
            </p:nvSpPr>
            <p:spPr bwMode="auto">
              <a:xfrm>
                <a:off x="4153" y="1101"/>
                <a:ext cx="1146" cy="240"/>
              </a:xfrm>
              <a:prstGeom prst="rect">
                <a:avLst/>
              </a:prstGeom>
              <a:solidFill>
                <a:schemeClr val="accent1"/>
              </a:solidFill>
              <a:ln w="12700">
                <a:solidFill>
                  <a:schemeClr val="tx1"/>
                </a:solidFill>
                <a:miter lim="800000"/>
                <a:headEnd/>
                <a:tailEnd/>
              </a:ln>
            </p:spPr>
            <p:txBody>
              <a:bodyPr wrap="none" lIns="0" tIns="0" rIns="0" bIns="0" anchor="ctr"/>
              <a:lstStyle/>
              <a:p>
                <a:endParaRPr lang="en-US"/>
              </a:p>
            </p:txBody>
          </p:sp>
          <p:sp>
            <p:nvSpPr>
              <p:cNvPr id="29716" name="Rectangle 18"/>
              <p:cNvSpPr>
                <a:spLocks noChangeArrowheads="1"/>
              </p:cNvSpPr>
              <p:nvPr/>
            </p:nvSpPr>
            <p:spPr bwMode="auto">
              <a:xfrm>
                <a:off x="4153" y="1341"/>
                <a:ext cx="1146" cy="240"/>
              </a:xfrm>
              <a:prstGeom prst="rect">
                <a:avLst/>
              </a:prstGeom>
              <a:solidFill>
                <a:schemeClr val="accent1"/>
              </a:solidFill>
              <a:ln w="12700">
                <a:solidFill>
                  <a:schemeClr val="tx1"/>
                </a:solidFill>
                <a:miter lim="800000"/>
                <a:headEnd/>
                <a:tailEnd/>
              </a:ln>
            </p:spPr>
            <p:txBody>
              <a:bodyPr wrap="none" lIns="0" tIns="0" rIns="0" bIns="0" anchor="ctr"/>
              <a:lstStyle/>
              <a:p>
                <a:endParaRPr lang="en-US"/>
              </a:p>
            </p:txBody>
          </p:sp>
          <p:sp>
            <p:nvSpPr>
              <p:cNvPr id="29717" name="Rectangle 19"/>
              <p:cNvSpPr>
                <a:spLocks noChangeArrowheads="1"/>
              </p:cNvSpPr>
              <p:nvPr/>
            </p:nvSpPr>
            <p:spPr bwMode="auto">
              <a:xfrm>
                <a:off x="4153" y="1581"/>
                <a:ext cx="1146" cy="240"/>
              </a:xfrm>
              <a:prstGeom prst="rect">
                <a:avLst/>
              </a:prstGeom>
              <a:solidFill>
                <a:schemeClr val="accent1"/>
              </a:solidFill>
              <a:ln w="12700">
                <a:solidFill>
                  <a:schemeClr val="tx1"/>
                </a:solidFill>
                <a:miter lim="800000"/>
                <a:headEnd/>
                <a:tailEnd/>
              </a:ln>
            </p:spPr>
            <p:txBody>
              <a:bodyPr wrap="none" lIns="0" tIns="0" rIns="0" bIns="0" anchor="ctr"/>
              <a:lstStyle/>
              <a:p>
                <a:endParaRPr lang="en-US"/>
              </a:p>
            </p:txBody>
          </p:sp>
          <p:sp>
            <p:nvSpPr>
              <p:cNvPr id="29718" name="Rectangle 20"/>
              <p:cNvSpPr>
                <a:spLocks noChangeArrowheads="1"/>
              </p:cNvSpPr>
              <p:nvPr/>
            </p:nvSpPr>
            <p:spPr bwMode="auto">
              <a:xfrm>
                <a:off x="4153" y="1821"/>
                <a:ext cx="1146" cy="240"/>
              </a:xfrm>
              <a:prstGeom prst="rect">
                <a:avLst/>
              </a:prstGeom>
              <a:solidFill>
                <a:schemeClr val="accent1"/>
              </a:solidFill>
              <a:ln w="12700">
                <a:solidFill>
                  <a:schemeClr val="tx1"/>
                </a:solidFill>
                <a:miter lim="800000"/>
                <a:headEnd/>
                <a:tailEnd/>
              </a:ln>
            </p:spPr>
            <p:txBody>
              <a:bodyPr wrap="none" lIns="0" tIns="0" rIns="0" bIns="0" anchor="ctr"/>
              <a:lstStyle/>
              <a:p>
                <a:endParaRPr lang="en-US"/>
              </a:p>
            </p:txBody>
          </p:sp>
          <p:sp>
            <p:nvSpPr>
              <p:cNvPr id="29719" name="Rectangle 21"/>
              <p:cNvSpPr>
                <a:spLocks noChangeArrowheads="1"/>
              </p:cNvSpPr>
              <p:nvPr/>
            </p:nvSpPr>
            <p:spPr bwMode="auto">
              <a:xfrm>
                <a:off x="4153" y="2061"/>
                <a:ext cx="1146" cy="240"/>
              </a:xfrm>
              <a:prstGeom prst="rect">
                <a:avLst/>
              </a:prstGeom>
              <a:solidFill>
                <a:schemeClr val="accent1"/>
              </a:solidFill>
              <a:ln w="12700">
                <a:solidFill>
                  <a:schemeClr val="tx1"/>
                </a:solidFill>
                <a:miter lim="800000"/>
                <a:headEnd/>
                <a:tailEnd/>
              </a:ln>
            </p:spPr>
            <p:txBody>
              <a:bodyPr wrap="none" lIns="0" tIns="0" rIns="0" bIns="0" anchor="ctr"/>
              <a:lstStyle/>
              <a:p>
                <a:endParaRPr lang="en-US"/>
              </a:p>
            </p:txBody>
          </p:sp>
          <p:sp>
            <p:nvSpPr>
              <p:cNvPr id="29720" name="Rectangle 22"/>
              <p:cNvSpPr>
                <a:spLocks noChangeArrowheads="1"/>
              </p:cNvSpPr>
              <p:nvPr/>
            </p:nvSpPr>
            <p:spPr bwMode="auto">
              <a:xfrm>
                <a:off x="4153" y="2301"/>
                <a:ext cx="1146" cy="240"/>
              </a:xfrm>
              <a:prstGeom prst="rect">
                <a:avLst/>
              </a:prstGeom>
              <a:solidFill>
                <a:schemeClr val="accent1"/>
              </a:solidFill>
              <a:ln w="12700">
                <a:solidFill>
                  <a:schemeClr val="tx1"/>
                </a:solidFill>
                <a:miter lim="800000"/>
                <a:headEnd/>
                <a:tailEnd/>
              </a:ln>
            </p:spPr>
            <p:txBody>
              <a:bodyPr wrap="none" lIns="0" tIns="0" rIns="0" bIns="0" anchor="ctr"/>
              <a:lstStyle/>
              <a:p>
                <a:endParaRPr lang="en-US"/>
              </a:p>
            </p:txBody>
          </p:sp>
          <p:sp>
            <p:nvSpPr>
              <p:cNvPr id="29721" name="Rectangle 23"/>
              <p:cNvSpPr>
                <a:spLocks noChangeArrowheads="1"/>
              </p:cNvSpPr>
              <p:nvPr/>
            </p:nvSpPr>
            <p:spPr bwMode="auto">
              <a:xfrm>
                <a:off x="4153" y="2541"/>
                <a:ext cx="1146" cy="240"/>
              </a:xfrm>
              <a:prstGeom prst="rect">
                <a:avLst/>
              </a:prstGeom>
              <a:solidFill>
                <a:schemeClr val="accent1"/>
              </a:solidFill>
              <a:ln w="12700">
                <a:solidFill>
                  <a:schemeClr val="tx1"/>
                </a:solidFill>
                <a:miter lim="800000"/>
                <a:headEnd/>
                <a:tailEnd/>
              </a:ln>
            </p:spPr>
            <p:txBody>
              <a:bodyPr wrap="none" lIns="0" tIns="0" rIns="0" bIns="0" anchor="ctr"/>
              <a:lstStyle/>
              <a:p>
                <a:endParaRPr lang="en-US"/>
              </a:p>
            </p:txBody>
          </p:sp>
          <p:sp>
            <p:nvSpPr>
              <p:cNvPr id="29722" name="Rectangle 24"/>
              <p:cNvSpPr>
                <a:spLocks noChangeArrowheads="1"/>
              </p:cNvSpPr>
              <p:nvPr/>
            </p:nvSpPr>
            <p:spPr bwMode="auto">
              <a:xfrm>
                <a:off x="4153" y="2781"/>
                <a:ext cx="1146" cy="240"/>
              </a:xfrm>
              <a:prstGeom prst="rect">
                <a:avLst/>
              </a:prstGeom>
              <a:solidFill>
                <a:schemeClr val="accent1"/>
              </a:solidFill>
              <a:ln w="12700">
                <a:solidFill>
                  <a:schemeClr val="tx1"/>
                </a:solidFill>
                <a:miter lim="800000"/>
                <a:headEnd/>
                <a:tailEnd/>
              </a:ln>
            </p:spPr>
            <p:txBody>
              <a:bodyPr wrap="none" lIns="0" tIns="0" rIns="0" bIns="0" anchor="ctr"/>
              <a:lstStyle/>
              <a:p>
                <a:endParaRPr lang="en-US"/>
              </a:p>
            </p:txBody>
          </p:sp>
          <p:sp>
            <p:nvSpPr>
              <p:cNvPr id="29723" name="Rectangle 25"/>
              <p:cNvSpPr>
                <a:spLocks noChangeArrowheads="1"/>
              </p:cNvSpPr>
              <p:nvPr/>
            </p:nvSpPr>
            <p:spPr bwMode="auto">
              <a:xfrm>
                <a:off x="4153" y="3021"/>
                <a:ext cx="1146" cy="240"/>
              </a:xfrm>
              <a:prstGeom prst="rect">
                <a:avLst/>
              </a:prstGeom>
              <a:solidFill>
                <a:schemeClr val="accent1"/>
              </a:solidFill>
              <a:ln w="12700">
                <a:solidFill>
                  <a:schemeClr val="tx1"/>
                </a:solidFill>
                <a:miter lim="800000"/>
                <a:headEnd/>
                <a:tailEnd/>
              </a:ln>
            </p:spPr>
            <p:txBody>
              <a:bodyPr wrap="none" lIns="0" tIns="0" rIns="0" bIns="0" anchor="ctr"/>
              <a:lstStyle/>
              <a:p>
                <a:endParaRPr lang="en-US"/>
              </a:p>
            </p:txBody>
          </p:sp>
          <p:sp>
            <p:nvSpPr>
              <p:cNvPr id="29724" name="Line 26"/>
              <p:cNvSpPr>
                <a:spLocks noChangeShapeType="1"/>
              </p:cNvSpPr>
              <p:nvPr/>
            </p:nvSpPr>
            <p:spPr bwMode="auto">
              <a:xfrm>
                <a:off x="3769" y="1101"/>
                <a:ext cx="1872" cy="0"/>
              </a:xfrm>
              <a:prstGeom prst="line">
                <a:avLst/>
              </a:prstGeom>
              <a:noFill/>
              <a:ln w="38100">
                <a:solidFill>
                  <a:schemeClr val="tx2"/>
                </a:solidFill>
                <a:round/>
                <a:headEnd/>
                <a:tailEnd/>
              </a:ln>
            </p:spPr>
            <p:txBody>
              <a:bodyPr wrap="none" lIns="92075" tIns="46038" rIns="92075" bIns="46038" anchor="ctr"/>
              <a:lstStyle/>
              <a:p>
                <a:endParaRPr lang="en-US"/>
              </a:p>
            </p:txBody>
          </p:sp>
          <p:sp>
            <p:nvSpPr>
              <p:cNvPr id="29725" name="Line 27"/>
              <p:cNvSpPr>
                <a:spLocks noChangeShapeType="1"/>
              </p:cNvSpPr>
              <p:nvPr/>
            </p:nvSpPr>
            <p:spPr bwMode="auto">
              <a:xfrm>
                <a:off x="3769" y="1341"/>
                <a:ext cx="1872" cy="0"/>
              </a:xfrm>
              <a:prstGeom prst="line">
                <a:avLst/>
              </a:prstGeom>
              <a:noFill/>
              <a:ln w="38100">
                <a:solidFill>
                  <a:schemeClr val="tx2"/>
                </a:solidFill>
                <a:round/>
                <a:headEnd/>
                <a:tailEnd/>
              </a:ln>
            </p:spPr>
            <p:txBody>
              <a:bodyPr wrap="none" lIns="92075" tIns="46038" rIns="92075" bIns="46038" anchor="ctr"/>
              <a:lstStyle/>
              <a:p>
                <a:endParaRPr lang="en-US"/>
              </a:p>
            </p:txBody>
          </p:sp>
          <p:sp>
            <p:nvSpPr>
              <p:cNvPr id="29726" name="Line 28"/>
              <p:cNvSpPr>
                <a:spLocks noChangeShapeType="1"/>
              </p:cNvSpPr>
              <p:nvPr/>
            </p:nvSpPr>
            <p:spPr bwMode="auto">
              <a:xfrm>
                <a:off x="3769" y="1581"/>
                <a:ext cx="1872" cy="0"/>
              </a:xfrm>
              <a:prstGeom prst="line">
                <a:avLst/>
              </a:prstGeom>
              <a:noFill/>
              <a:ln w="38100">
                <a:solidFill>
                  <a:schemeClr val="tx2"/>
                </a:solidFill>
                <a:round/>
                <a:headEnd/>
                <a:tailEnd/>
              </a:ln>
            </p:spPr>
            <p:txBody>
              <a:bodyPr wrap="none" lIns="92075" tIns="46038" rIns="92075" bIns="46038" anchor="ctr"/>
              <a:lstStyle/>
              <a:p>
                <a:endParaRPr lang="en-US"/>
              </a:p>
            </p:txBody>
          </p:sp>
          <p:sp>
            <p:nvSpPr>
              <p:cNvPr id="29727" name="Line 29"/>
              <p:cNvSpPr>
                <a:spLocks noChangeShapeType="1"/>
              </p:cNvSpPr>
              <p:nvPr/>
            </p:nvSpPr>
            <p:spPr bwMode="auto">
              <a:xfrm>
                <a:off x="3769" y="1821"/>
                <a:ext cx="1872" cy="0"/>
              </a:xfrm>
              <a:prstGeom prst="line">
                <a:avLst/>
              </a:prstGeom>
              <a:noFill/>
              <a:ln w="38100">
                <a:solidFill>
                  <a:schemeClr val="tx2"/>
                </a:solidFill>
                <a:round/>
                <a:headEnd/>
                <a:tailEnd/>
              </a:ln>
            </p:spPr>
            <p:txBody>
              <a:bodyPr wrap="none" lIns="92075" tIns="46038" rIns="92075" bIns="46038" anchor="ctr"/>
              <a:lstStyle/>
              <a:p>
                <a:endParaRPr lang="en-US"/>
              </a:p>
            </p:txBody>
          </p:sp>
          <p:sp>
            <p:nvSpPr>
              <p:cNvPr id="29728" name="Line 30"/>
              <p:cNvSpPr>
                <a:spLocks noChangeShapeType="1"/>
              </p:cNvSpPr>
              <p:nvPr/>
            </p:nvSpPr>
            <p:spPr bwMode="auto">
              <a:xfrm>
                <a:off x="3769" y="2061"/>
                <a:ext cx="1872" cy="0"/>
              </a:xfrm>
              <a:prstGeom prst="line">
                <a:avLst/>
              </a:prstGeom>
              <a:noFill/>
              <a:ln w="38100">
                <a:solidFill>
                  <a:schemeClr val="tx2"/>
                </a:solidFill>
                <a:round/>
                <a:headEnd/>
                <a:tailEnd/>
              </a:ln>
            </p:spPr>
            <p:txBody>
              <a:bodyPr wrap="none" lIns="92075" tIns="46038" rIns="92075" bIns="46038" anchor="ctr"/>
              <a:lstStyle/>
              <a:p>
                <a:endParaRPr lang="en-US"/>
              </a:p>
            </p:txBody>
          </p:sp>
        </p:grpSp>
        <p:sp>
          <p:nvSpPr>
            <p:cNvPr id="29703" name="Rectangle 31"/>
            <p:cNvSpPr>
              <a:spLocks noChangeArrowheads="1"/>
            </p:cNvSpPr>
            <p:nvPr/>
          </p:nvSpPr>
          <p:spPr bwMode="auto">
            <a:xfrm>
              <a:off x="3856" y="594"/>
              <a:ext cx="1742" cy="209"/>
            </a:xfrm>
            <a:prstGeom prst="rect">
              <a:avLst/>
            </a:prstGeom>
            <a:noFill/>
            <a:ln w="12700">
              <a:noFill/>
              <a:miter lim="800000"/>
              <a:headEnd/>
              <a:tailEnd/>
            </a:ln>
          </p:spPr>
          <p:txBody>
            <a:bodyPr wrap="none" lIns="0" tIns="0" rIns="0" bIns="0" anchor="ctr">
              <a:spAutoFit/>
            </a:bodyPr>
            <a:lstStyle/>
            <a:p>
              <a:pPr algn="ctr">
                <a:lnSpc>
                  <a:spcPct val="90000"/>
                </a:lnSpc>
                <a:spcBef>
                  <a:spcPct val="0"/>
                </a:spcBef>
              </a:pPr>
              <a:r>
                <a:rPr lang="en-US">
                  <a:solidFill>
                    <a:schemeClr val="tx2"/>
                  </a:solidFill>
                  <a:latin typeface="Arial Narrow" pitchFamily="34" charset="0"/>
                </a:rPr>
                <a:t>Byte (LDB)</a:t>
              </a:r>
              <a:r>
                <a:rPr lang="en-US">
                  <a:latin typeface="Arial Narrow" pitchFamily="34" charset="0"/>
                </a:rPr>
                <a:t> Boundaries</a:t>
              </a:r>
            </a:p>
          </p:txBody>
        </p:sp>
      </p:grpSp>
      <p:sp>
        <p:nvSpPr>
          <p:cNvPr id="29701" name="TextBox 31"/>
          <p:cNvSpPr txBox="1">
            <a:spLocks noChangeArrowheads="1"/>
          </p:cNvSpPr>
          <p:nvPr/>
        </p:nvSpPr>
        <p:spPr bwMode="auto">
          <a:xfrm>
            <a:off x="1143000" y="4648200"/>
            <a:ext cx="3832225" cy="584200"/>
          </a:xfrm>
          <a:prstGeom prst="rect">
            <a:avLst/>
          </a:prstGeom>
          <a:noFill/>
          <a:ln w="9525">
            <a:noFill/>
            <a:miter lim="800000"/>
            <a:headEnd/>
            <a:tailEnd/>
          </a:ln>
        </p:spPr>
        <p:txBody>
          <a:bodyPr wrap="none">
            <a:spAutoFit/>
          </a:bodyPr>
          <a:lstStyle/>
          <a:p>
            <a:r>
              <a:rPr lang="en-US" sz="2000" b="0"/>
              <a:t>Hint: all single data items are</a:t>
            </a:r>
            <a:br>
              <a:rPr lang="en-US" sz="2000" b="0"/>
            </a:br>
            <a:r>
              <a:rPr lang="en-US" sz="2000" b="0"/>
              <a:t>aligned on “type” boundaries…</a:t>
            </a:r>
          </a:p>
        </p:txBody>
      </p:sp>
      <p:pic>
        <p:nvPicPr>
          <p:cNvPr id="35"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solidFill>
                  <a:srgbClr val="FFFF66"/>
                </a:solidFill>
              </a:rPr>
              <a:t>Objectives</a:t>
            </a:r>
          </a:p>
        </p:txBody>
      </p:sp>
      <p:pic>
        <p:nvPicPr>
          <p:cNvPr id="4099" name="Picture 3" descr="dglxasset[3]"/>
          <p:cNvPicPr>
            <a:picLocks noChangeAspect="1" noChangeArrowheads="1"/>
          </p:cNvPicPr>
          <p:nvPr/>
        </p:nvPicPr>
        <p:blipFill>
          <a:blip r:embed="rId4" cstate="print"/>
          <a:srcRect/>
          <a:stretch>
            <a:fillRect/>
          </a:stretch>
        </p:blipFill>
        <p:spPr bwMode="auto">
          <a:xfrm>
            <a:off x="304800" y="762000"/>
            <a:ext cx="8458200" cy="5894388"/>
          </a:xfrm>
          <a:prstGeom prst="rect">
            <a:avLst/>
          </a:prstGeom>
          <a:noFill/>
          <a:ln w="9525">
            <a:noFill/>
            <a:miter lim="800000"/>
            <a:headEnd/>
            <a:tailEnd/>
          </a:ln>
        </p:spPr>
      </p:pic>
      <p:sp>
        <p:nvSpPr>
          <p:cNvPr id="4100" name="Text Box 4"/>
          <p:cNvSpPr txBox="1">
            <a:spLocks noChangeArrowheads="1"/>
          </p:cNvSpPr>
          <p:nvPr/>
        </p:nvSpPr>
        <p:spPr bwMode="auto">
          <a:xfrm>
            <a:off x="1376363" y="1541463"/>
            <a:ext cx="6556375" cy="4056062"/>
          </a:xfrm>
          <a:prstGeom prst="rect">
            <a:avLst/>
          </a:prstGeom>
          <a:noFill/>
          <a:ln w="12700">
            <a:noFill/>
            <a:miter lim="800000"/>
            <a:headEnd type="none" w="sm" len="sm"/>
            <a:tailEnd type="none" w="sm" len="sm"/>
          </a:ln>
        </p:spPr>
        <p:txBody>
          <a:bodyPr wrap="none">
            <a:spAutoFit/>
          </a:bodyPr>
          <a:lstStyle/>
          <a:p>
            <a:pPr>
              <a:lnSpc>
                <a:spcPct val="90000"/>
              </a:lnSpc>
              <a:buClr>
                <a:srgbClr val="D60093"/>
              </a:buClr>
              <a:buSzPct val="120000"/>
              <a:buFont typeface="Wingdings" pitchFamily="2" charset="2"/>
              <a:buChar char="§"/>
            </a:pPr>
            <a:r>
              <a:rPr lang="en-US" sz="2800" dirty="0">
                <a:latin typeface="Arial Narrow" pitchFamily="34" charset="0"/>
              </a:rPr>
              <a:t> Describe how to configure and use the</a:t>
            </a:r>
            <a:br>
              <a:rPr lang="en-US" sz="2800" dirty="0">
                <a:latin typeface="Arial Narrow" pitchFamily="34" charset="0"/>
              </a:rPr>
            </a:br>
            <a:r>
              <a:rPr lang="en-US" sz="2800" dirty="0">
                <a:latin typeface="Arial Narrow" pitchFamily="34" charset="0"/>
              </a:rPr>
              <a:t>    various </a:t>
            </a:r>
            <a:r>
              <a:rPr lang="en-US" sz="2800" i="1" u="sng" dirty="0">
                <a:latin typeface="Arial Narrow" pitchFamily="34" charset="0"/>
              </a:rPr>
              <a:t>compiler/optimizer options</a:t>
            </a:r>
          </a:p>
          <a:p>
            <a:pPr>
              <a:lnSpc>
                <a:spcPct val="90000"/>
              </a:lnSpc>
              <a:buClr>
                <a:srgbClr val="D60093"/>
              </a:buClr>
              <a:buSzPct val="120000"/>
              <a:buFont typeface="Wingdings" pitchFamily="2" charset="2"/>
              <a:buChar char="§"/>
            </a:pPr>
            <a:r>
              <a:rPr lang="en-US" sz="2800" dirty="0">
                <a:latin typeface="Arial Narrow" pitchFamily="34" charset="0"/>
              </a:rPr>
              <a:t> Discuss the </a:t>
            </a:r>
            <a:r>
              <a:rPr lang="en-US" sz="2800" i="1" u="sng" dirty="0">
                <a:latin typeface="Arial Narrow" pitchFamily="34" charset="0"/>
              </a:rPr>
              <a:t>key techniques</a:t>
            </a:r>
            <a:r>
              <a:rPr lang="en-US" sz="2800" dirty="0">
                <a:latin typeface="Arial Narrow" pitchFamily="34" charset="0"/>
              </a:rPr>
              <a:t> to increase</a:t>
            </a:r>
            <a:br>
              <a:rPr lang="en-US" sz="2800" dirty="0">
                <a:latin typeface="Arial Narrow" pitchFamily="34" charset="0"/>
              </a:rPr>
            </a:br>
            <a:r>
              <a:rPr lang="en-US" sz="2800" dirty="0">
                <a:latin typeface="Arial Narrow" pitchFamily="34" charset="0"/>
              </a:rPr>
              <a:t>    performance or reduce code size </a:t>
            </a:r>
            <a:endParaRPr lang="en-US" sz="2800" i="1" u="sng" dirty="0">
              <a:latin typeface="Arial Narrow" pitchFamily="34" charset="0"/>
            </a:endParaRPr>
          </a:p>
          <a:p>
            <a:pPr>
              <a:lnSpc>
                <a:spcPct val="90000"/>
              </a:lnSpc>
              <a:buClr>
                <a:srgbClr val="D60093"/>
              </a:buClr>
              <a:buSzPct val="120000"/>
              <a:buFont typeface="Wingdings" pitchFamily="2" charset="2"/>
              <a:buChar char="§"/>
            </a:pPr>
            <a:r>
              <a:rPr lang="en-US" sz="2800" dirty="0">
                <a:latin typeface="Arial Narrow" pitchFamily="34" charset="0"/>
              </a:rPr>
              <a:t> Demonstrate how to use </a:t>
            </a:r>
            <a:r>
              <a:rPr lang="en-US" sz="2800" i="1" u="sng" dirty="0">
                <a:latin typeface="Arial Narrow" pitchFamily="34" charset="0"/>
              </a:rPr>
              <a:t>optimized libraries</a:t>
            </a:r>
          </a:p>
          <a:p>
            <a:pPr>
              <a:lnSpc>
                <a:spcPct val="90000"/>
              </a:lnSpc>
              <a:buClr>
                <a:srgbClr val="D60093"/>
              </a:buClr>
              <a:buSzPct val="120000"/>
              <a:buFont typeface="Wingdings" pitchFamily="2" charset="2"/>
              <a:buChar char="§"/>
            </a:pPr>
            <a:r>
              <a:rPr lang="en-US" sz="2800" dirty="0">
                <a:latin typeface="Arial Narrow" pitchFamily="34" charset="0"/>
              </a:rPr>
              <a:t> Overview key </a:t>
            </a:r>
            <a:r>
              <a:rPr lang="en-US" sz="2800" i="1" u="sng" dirty="0">
                <a:latin typeface="Arial Narrow" pitchFamily="34" charset="0"/>
              </a:rPr>
              <a:t>system optimizations</a:t>
            </a:r>
            <a:endParaRPr lang="en-US" sz="2800" dirty="0">
              <a:latin typeface="Arial Narrow" pitchFamily="34" charset="0"/>
            </a:endParaRPr>
          </a:p>
          <a:p>
            <a:pPr>
              <a:lnSpc>
                <a:spcPct val="90000"/>
              </a:lnSpc>
              <a:buClr>
                <a:srgbClr val="D60093"/>
              </a:buClr>
              <a:buSzPct val="120000"/>
              <a:buFont typeface="Wingdings" pitchFamily="2" charset="2"/>
              <a:buChar char="§"/>
            </a:pPr>
            <a:r>
              <a:rPr lang="en-US" sz="2800" dirty="0">
                <a:latin typeface="Arial Narrow" pitchFamily="34" charset="0"/>
              </a:rPr>
              <a:t> </a:t>
            </a:r>
            <a:r>
              <a:rPr lang="en-US" sz="2800" i="1" u="sng">
                <a:latin typeface="Arial Narrow" pitchFamily="34" charset="0"/>
              </a:rPr>
              <a:t>Lab </a:t>
            </a:r>
            <a:r>
              <a:rPr lang="en-US" sz="2800" i="1" u="sng" smtClean="0">
                <a:latin typeface="Arial Narrow" pitchFamily="34" charset="0"/>
              </a:rPr>
              <a:t>13</a:t>
            </a:r>
            <a:r>
              <a:rPr lang="en-US" sz="2800" smtClean="0">
                <a:latin typeface="Arial Narrow" pitchFamily="34" charset="0"/>
              </a:rPr>
              <a:t> </a:t>
            </a:r>
            <a:r>
              <a:rPr lang="en-US" sz="2800" dirty="0">
                <a:latin typeface="Arial Narrow" pitchFamily="34" charset="0"/>
              </a:rPr>
              <a:t>– Use FIR </a:t>
            </a:r>
            <a:r>
              <a:rPr lang="en-US" sz="2800" dirty="0" err="1">
                <a:latin typeface="Arial Narrow" pitchFamily="34" charset="0"/>
              </a:rPr>
              <a:t>algo</a:t>
            </a:r>
            <a:r>
              <a:rPr lang="en-US" sz="2800" dirty="0">
                <a:latin typeface="Arial Narrow" pitchFamily="34" charset="0"/>
              </a:rPr>
              <a:t> on audio data,</a:t>
            </a:r>
            <a:br>
              <a:rPr lang="en-US" sz="2800" dirty="0">
                <a:latin typeface="Arial Narrow" pitchFamily="34" charset="0"/>
              </a:rPr>
            </a:br>
            <a:r>
              <a:rPr lang="en-US" sz="2800" dirty="0">
                <a:latin typeface="Arial Narrow" pitchFamily="34" charset="0"/>
              </a:rPr>
              <a:t>   optimize using the compiler, benchmark</a:t>
            </a:r>
            <a:endParaRPr lang="en-US" sz="2800" i="1" u="sng" dirty="0">
              <a:latin typeface="Arial Narrow" pitchFamily="34" charset="0"/>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Data Alignment in Memory</a:t>
            </a:r>
          </a:p>
        </p:txBody>
      </p:sp>
      <p:sp>
        <p:nvSpPr>
          <p:cNvPr id="34819" name="Rectangle 3"/>
          <p:cNvSpPr>
            <a:spLocks noChangeArrowheads="1"/>
          </p:cNvSpPr>
          <p:nvPr/>
        </p:nvSpPr>
        <p:spPr bwMode="auto">
          <a:xfrm>
            <a:off x="361950" y="874713"/>
            <a:ext cx="5087938" cy="3479800"/>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92075" tIns="137160" rIns="92075" bIns="46038"/>
          <a:lstStyle/>
          <a:p>
            <a:pPr>
              <a:lnSpc>
                <a:spcPct val="90000"/>
              </a:lnSpc>
              <a:spcBef>
                <a:spcPct val="0"/>
              </a:spcBef>
              <a:defRPr/>
            </a:pPr>
            <a:r>
              <a:rPr lang="en-US">
                <a:latin typeface="Courier New" pitchFamily="49" charset="0"/>
              </a:rPr>
              <a:t>DataType.C</a:t>
            </a:r>
            <a:endParaRPr lang="en-US">
              <a:solidFill>
                <a:schemeClr val="tx2"/>
              </a:solidFill>
              <a:latin typeface="Courier New" pitchFamily="49" charset="0"/>
            </a:endParaRPr>
          </a:p>
          <a:p>
            <a:pPr>
              <a:lnSpc>
                <a:spcPct val="90000"/>
              </a:lnSpc>
              <a:spcBef>
                <a:spcPct val="0"/>
              </a:spcBef>
              <a:defRPr/>
            </a:pPr>
            <a:endParaRPr lang="en-US" sz="2000">
              <a:latin typeface="Courier New" pitchFamily="49" charset="0"/>
            </a:endParaRPr>
          </a:p>
          <a:p>
            <a:pPr>
              <a:lnSpc>
                <a:spcPct val="90000"/>
              </a:lnSpc>
              <a:spcBef>
                <a:spcPct val="0"/>
              </a:spcBef>
              <a:defRPr/>
            </a:pPr>
            <a:r>
              <a:rPr lang="en-US">
                <a:solidFill>
                  <a:schemeClr val="tx2"/>
                </a:solidFill>
                <a:latin typeface="Courier New" pitchFamily="49" charset="0"/>
              </a:rPr>
              <a:t>char z = 1;</a:t>
            </a:r>
          </a:p>
          <a:p>
            <a:pPr>
              <a:lnSpc>
                <a:spcPct val="90000"/>
              </a:lnSpc>
              <a:spcBef>
                <a:spcPct val="0"/>
              </a:spcBef>
              <a:defRPr/>
            </a:pPr>
            <a:r>
              <a:rPr lang="en-US">
                <a:solidFill>
                  <a:schemeClr val="tx2"/>
                </a:solidFill>
                <a:latin typeface="Courier New" pitchFamily="49" charset="0"/>
              </a:rPr>
              <a:t>short x = 7;</a:t>
            </a:r>
          </a:p>
          <a:p>
            <a:pPr>
              <a:lnSpc>
                <a:spcPct val="90000"/>
              </a:lnSpc>
              <a:spcBef>
                <a:spcPct val="0"/>
              </a:spcBef>
              <a:defRPr/>
            </a:pPr>
            <a:r>
              <a:rPr lang="en-US">
                <a:solidFill>
                  <a:schemeClr val="tx2"/>
                </a:solidFill>
                <a:latin typeface="Courier New" pitchFamily="49" charset="0"/>
              </a:rPr>
              <a:t>int y;</a:t>
            </a:r>
            <a:r>
              <a:rPr lang="en-US" sz="2000">
                <a:latin typeface="Courier New" pitchFamily="49" charset="0"/>
              </a:rPr>
              <a:t> </a:t>
            </a:r>
          </a:p>
          <a:p>
            <a:pPr>
              <a:lnSpc>
                <a:spcPct val="90000"/>
              </a:lnSpc>
              <a:spcBef>
                <a:spcPct val="0"/>
              </a:spcBef>
              <a:defRPr/>
            </a:pPr>
            <a:r>
              <a:rPr lang="en-US">
                <a:solidFill>
                  <a:schemeClr val="tx2"/>
                </a:solidFill>
                <a:latin typeface="Courier New" pitchFamily="49" charset="0"/>
              </a:rPr>
              <a:t>double w;</a:t>
            </a:r>
          </a:p>
          <a:p>
            <a:pPr>
              <a:lnSpc>
                <a:spcPct val="90000"/>
              </a:lnSpc>
              <a:spcBef>
                <a:spcPct val="0"/>
              </a:spcBef>
              <a:defRPr/>
            </a:pPr>
            <a:r>
              <a:rPr lang="en-US" sz="2000">
                <a:latin typeface="Courier New" pitchFamily="49" charset="0"/>
              </a:rPr>
              <a:t> </a:t>
            </a:r>
          </a:p>
          <a:p>
            <a:pPr>
              <a:lnSpc>
                <a:spcPct val="90000"/>
              </a:lnSpc>
              <a:spcBef>
                <a:spcPct val="0"/>
              </a:spcBef>
              <a:defRPr/>
            </a:pPr>
            <a:r>
              <a:rPr lang="en-US" sz="2000">
                <a:latin typeface="Courier New" pitchFamily="49" charset="0"/>
              </a:rPr>
              <a:t>void main (void)</a:t>
            </a:r>
          </a:p>
          <a:p>
            <a:pPr>
              <a:lnSpc>
                <a:spcPct val="90000"/>
              </a:lnSpc>
              <a:spcBef>
                <a:spcPct val="0"/>
              </a:spcBef>
              <a:defRPr/>
            </a:pPr>
            <a:r>
              <a:rPr lang="en-US" sz="2000">
                <a:latin typeface="Courier New" pitchFamily="49" charset="0"/>
              </a:rPr>
              <a:t>{  </a:t>
            </a:r>
          </a:p>
          <a:p>
            <a:pPr>
              <a:lnSpc>
                <a:spcPct val="90000"/>
              </a:lnSpc>
              <a:spcBef>
                <a:spcPct val="0"/>
              </a:spcBef>
              <a:defRPr/>
            </a:pPr>
            <a:r>
              <a:rPr lang="en-US" sz="2000">
                <a:latin typeface="Courier New" pitchFamily="49" charset="0"/>
              </a:rPr>
              <a:t>   y = child(x, 5);</a:t>
            </a:r>
          </a:p>
          <a:p>
            <a:pPr>
              <a:lnSpc>
                <a:spcPct val="90000"/>
              </a:lnSpc>
              <a:spcBef>
                <a:spcPct val="0"/>
              </a:spcBef>
              <a:defRPr/>
            </a:pPr>
            <a:r>
              <a:rPr lang="en-US" sz="2000">
                <a:latin typeface="Courier New" pitchFamily="49" charset="0"/>
              </a:rPr>
              <a:t>}</a:t>
            </a:r>
          </a:p>
        </p:txBody>
      </p:sp>
      <p:grpSp>
        <p:nvGrpSpPr>
          <p:cNvPr id="30724" name="Group 4"/>
          <p:cNvGrpSpPr>
            <a:grpSpLocks/>
          </p:cNvGrpSpPr>
          <p:nvPr/>
        </p:nvGrpSpPr>
        <p:grpSpPr bwMode="auto">
          <a:xfrm>
            <a:off x="5830888" y="1366838"/>
            <a:ext cx="3124200" cy="3810000"/>
            <a:chOff x="1680" y="1008"/>
            <a:chExt cx="1968" cy="2400"/>
          </a:xfrm>
        </p:grpSpPr>
        <p:sp>
          <p:nvSpPr>
            <p:cNvPr id="30727" name="Rectangle 5"/>
            <p:cNvSpPr>
              <a:spLocks noChangeArrowheads="1"/>
            </p:cNvSpPr>
            <p:nvPr/>
          </p:nvSpPr>
          <p:spPr bwMode="auto">
            <a:xfrm>
              <a:off x="1680" y="1008"/>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0</a:t>
              </a:r>
            </a:p>
          </p:txBody>
        </p:sp>
        <p:sp>
          <p:nvSpPr>
            <p:cNvPr id="30728" name="Rectangle 6"/>
            <p:cNvSpPr>
              <a:spLocks noChangeArrowheads="1"/>
            </p:cNvSpPr>
            <p:nvPr/>
          </p:nvSpPr>
          <p:spPr bwMode="auto">
            <a:xfrm>
              <a:off x="1680" y="1248"/>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 </a:t>
              </a:r>
            </a:p>
          </p:txBody>
        </p:sp>
        <p:sp>
          <p:nvSpPr>
            <p:cNvPr id="30729" name="Rectangle 7"/>
            <p:cNvSpPr>
              <a:spLocks noChangeArrowheads="1"/>
            </p:cNvSpPr>
            <p:nvPr/>
          </p:nvSpPr>
          <p:spPr bwMode="auto">
            <a:xfrm>
              <a:off x="1680" y="1488"/>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2</a:t>
              </a:r>
            </a:p>
          </p:txBody>
        </p:sp>
        <p:sp>
          <p:nvSpPr>
            <p:cNvPr id="30730" name="Rectangle 8"/>
            <p:cNvSpPr>
              <a:spLocks noChangeArrowheads="1"/>
            </p:cNvSpPr>
            <p:nvPr/>
          </p:nvSpPr>
          <p:spPr bwMode="auto">
            <a:xfrm>
              <a:off x="1680" y="1728"/>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 </a:t>
              </a:r>
            </a:p>
          </p:txBody>
        </p:sp>
        <p:sp>
          <p:nvSpPr>
            <p:cNvPr id="30731" name="Rectangle 9"/>
            <p:cNvSpPr>
              <a:spLocks noChangeArrowheads="1"/>
            </p:cNvSpPr>
            <p:nvPr/>
          </p:nvSpPr>
          <p:spPr bwMode="auto">
            <a:xfrm>
              <a:off x="1680" y="1968"/>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4</a:t>
              </a:r>
            </a:p>
          </p:txBody>
        </p:sp>
        <p:sp>
          <p:nvSpPr>
            <p:cNvPr id="30732" name="Rectangle 10"/>
            <p:cNvSpPr>
              <a:spLocks noChangeArrowheads="1"/>
            </p:cNvSpPr>
            <p:nvPr/>
          </p:nvSpPr>
          <p:spPr bwMode="auto">
            <a:xfrm>
              <a:off x="1680" y="2208"/>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 </a:t>
              </a:r>
            </a:p>
          </p:txBody>
        </p:sp>
        <p:sp>
          <p:nvSpPr>
            <p:cNvPr id="30733" name="Rectangle 11"/>
            <p:cNvSpPr>
              <a:spLocks noChangeArrowheads="1"/>
            </p:cNvSpPr>
            <p:nvPr/>
          </p:nvSpPr>
          <p:spPr bwMode="auto">
            <a:xfrm>
              <a:off x="1680" y="2448"/>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6</a:t>
              </a:r>
            </a:p>
          </p:txBody>
        </p:sp>
        <p:sp>
          <p:nvSpPr>
            <p:cNvPr id="30734" name="Rectangle 12"/>
            <p:cNvSpPr>
              <a:spLocks noChangeArrowheads="1"/>
            </p:cNvSpPr>
            <p:nvPr/>
          </p:nvSpPr>
          <p:spPr bwMode="auto">
            <a:xfrm>
              <a:off x="1680" y="2688"/>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 </a:t>
              </a:r>
            </a:p>
          </p:txBody>
        </p:sp>
        <p:sp>
          <p:nvSpPr>
            <p:cNvPr id="30735" name="Rectangle 13"/>
            <p:cNvSpPr>
              <a:spLocks noChangeArrowheads="1"/>
            </p:cNvSpPr>
            <p:nvPr/>
          </p:nvSpPr>
          <p:spPr bwMode="auto">
            <a:xfrm>
              <a:off x="1680" y="2928"/>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8</a:t>
              </a:r>
            </a:p>
          </p:txBody>
        </p:sp>
        <p:sp>
          <p:nvSpPr>
            <p:cNvPr id="30736" name="Rectangle 14"/>
            <p:cNvSpPr>
              <a:spLocks noChangeArrowheads="1"/>
            </p:cNvSpPr>
            <p:nvPr/>
          </p:nvSpPr>
          <p:spPr bwMode="auto">
            <a:xfrm>
              <a:off x="1680" y="3168"/>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 </a:t>
              </a:r>
            </a:p>
          </p:txBody>
        </p:sp>
        <p:sp>
          <p:nvSpPr>
            <p:cNvPr id="30737" name="Rectangle 15"/>
            <p:cNvSpPr>
              <a:spLocks noChangeArrowheads="1"/>
            </p:cNvSpPr>
            <p:nvPr/>
          </p:nvSpPr>
          <p:spPr bwMode="auto">
            <a:xfrm>
              <a:off x="2160" y="1008"/>
              <a:ext cx="1146" cy="240"/>
            </a:xfrm>
            <a:prstGeom prst="rect">
              <a:avLst/>
            </a:prstGeom>
            <a:solidFill>
              <a:schemeClr val="accent1"/>
            </a:solidFill>
            <a:ln w="12700">
              <a:solidFill>
                <a:schemeClr val="tx1"/>
              </a:solidFill>
              <a:miter lim="800000"/>
              <a:headEnd/>
              <a:tailEnd/>
            </a:ln>
          </p:spPr>
          <p:txBody>
            <a:bodyPr wrap="none" lIns="0" tIns="0" rIns="0" bIns="0" anchor="ctr"/>
            <a:lstStyle/>
            <a:p>
              <a:pPr algn="ctr">
                <a:lnSpc>
                  <a:spcPct val="90000"/>
                </a:lnSpc>
                <a:spcBef>
                  <a:spcPct val="0"/>
                </a:spcBef>
              </a:pPr>
              <a:r>
                <a:rPr lang="en-US" sz="2800">
                  <a:latin typeface="Times New Roman" pitchFamily="18" charset="0"/>
                </a:rPr>
                <a:t>z</a:t>
              </a:r>
            </a:p>
          </p:txBody>
        </p:sp>
        <p:sp>
          <p:nvSpPr>
            <p:cNvPr id="30738" name="Rectangle 16"/>
            <p:cNvSpPr>
              <a:spLocks noChangeArrowheads="1"/>
            </p:cNvSpPr>
            <p:nvPr/>
          </p:nvSpPr>
          <p:spPr bwMode="auto">
            <a:xfrm>
              <a:off x="2160" y="1248"/>
              <a:ext cx="1146" cy="240"/>
            </a:xfrm>
            <a:prstGeom prst="rect">
              <a:avLst/>
            </a:prstGeom>
            <a:solidFill>
              <a:schemeClr val="accent1"/>
            </a:solidFill>
            <a:ln w="12700">
              <a:solidFill>
                <a:schemeClr val="tx1"/>
              </a:solidFill>
              <a:miter lim="800000"/>
              <a:headEnd/>
              <a:tailEnd/>
            </a:ln>
          </p:spPr>
          <p:txBody>
            <a:bodyPr wrap="none" lIns="0" tIns="0" rIns="0" bIns="0" anchor="ctr"/>
            <a:lstStyle/>
            <a:p>
              <a:endParaRPr lang="en-US"/>
            </a:p>
          </p:txBody>
        </p:sp>
        <p:sp>
          <p:nvSpPr>
            <p:cNvPr id="30739" name="Rectangle 17"/>
            <p:cNvSpPr>
              <a:spLocks noChangeArrowheads="1"/>
            </p:cNvSpPr>
            <p:nvPr/>
          </p:nvSpPr>
          <p:spPr bwMode="auto">
            <a:xfrm>
              <a:off x="2160" y="1488"/>
              <a:ext cx="1146" cy="240"/>
            </a:xfrm>
            <a:prstGeom prst="rect">
              <a:avLst/>
            </a:prstGeom>
            <a:solidFill>
              <a:schemeClr val="accent1"/>
            </a:solidFill>
            <a:ln w="12700">
              <a:solidFill>
                <a:schemeClr val="tx1"/>
              </a:solidFill>
              <a:miter lim="800000"/>
              <a:headEnd/>
              <a:tailEnd/>
            </a:ln>
          </p:spPr>
          <p:txBody>
            <a:bodyPr wrap="none" lIns="0" tIns="0" rIns="0" bIns="0" anchor="ctr"/>
            <a:lstStyle/>
            <a:p>
              <a:pPr algn="ctr">
                <a:lnSpc>
                  <a:spcPct val="90000"/>
                </a:lnSpc>
                <a:spcBef>
                  <a:spcPct val="0"/>
                </a:spcBef>
              </a:pPr>
              <a:r>
                <a:rPr lang="en-US" sz="2800">
                  <a:latin typeface="Times New Roman" pitchFamily="18" charset="0"/>
                </a:rPr>
                <a:t>x</a:t>
              </a:r>
            </a:p>
          </p:txBody>
        </p:sp>
        <p:sp>
          <p:nvSpPr>
            <p:cNvPr id="30740" name="Rectangle 18"/>
            <p:cNvSpPr>
              <a:spLocks noChangeArrowheads="1"/>
            </p:cNvSpPr>
            <p:nvPr/>
          </p:nvSpPr>
          <p:spPr bwMode="auto">
            <a:xfrm>
              <a:off x="2160" y="1728"/>
              <a:ext cx="1146" cy="240"/>
            </a:xfrm>
            <a:prstGeom prst="rect">
              <a:avLst/>
            </a:prstGeom>
            <a:solidFill>
              <a:schemeClr val="accent1"/>
            </a:solidFill>
            <a:ln w="12700">
              <a:solidFill>
                <a:schemeClr val="tx1"/>
              </a:solidFill>
              <a:miter lim="800000"/>
              <a:headEnd/>
              <a:tailEnd/>
            </a:ln>
          </p:spPr>
          <p:txBody>
            <a:bodyPr wrap="none" lIns="0" tIns="0" rIns="0" bIns="0" anchor="ctr"/>
            <a:lstStyle/>
            <a:p>
              <a:pPr algn="ctr">
                <a:lnSpc>
                  <a:spcPct val="90000"/>
                </a:lnSpc>
                <a:spcBef>
                  <a:spcPct val="0"/>
                </a:spcBef>
              </a:pPr>
              <a:r>
                <a:rPr lang="en-US" sz="2800">
                  <a:latin typeface="Times New Roman" pitchFamily="18" charset="0"/>
                </a:rPr>
                <a:t>x</a:t>
              </a:r>
            </a:p>
          </p:txBody>
        </p:sp>
        <p:sp>
          <p:nvSpPr>
            <p:cNvPr id="30741" name="Rectangle 19"/>
            <p:cNvSpPr>
              <a:spLocks noChangeArrowheads="1"/>
            </p:cNvSpPr>
            <p:nvPr/>
          </p:nvSpPr>
          <p:spPr bwMode="auto">
            <a:xfrm>
              <a:off x="2160" y="1968"/>
              <a:ext cx="1146" cy="240"/>
            </a:xfrm>
            <a:prstGeom prst="rect">
              <a:avLst/>
            </a:prstGeom>
            <a:solidFill>
              <a:schemeClr val="accent1"/>
            </a:solidFill>
            <a:ln w="12700">
              <a:solidFill>
                <a:schemeClr val="tx1"/>
              </a:solidFill>
              <a:miter lim="800000"/>
              <a:headEnd/>
              <a:tailEnd/>
            </a:ln>
          </p:spPr>
          <p:txBody>
            <a:bodyPr wrap="none" lIns="0" tIns="0" rIns="0" bIns="0" anchor="ctr"/>
            <a:lstStyle/>
            <a:p>
              <a:endParaRPr lang="en-US"/>
            </a:p>
          </p:txBody>
        </p:sp>
        <p:sp>
          <p:nvSpPr>
            <p:cNvPr id="30742" name="Rectangle 20"/>
            <p:cNvSpPr>
              <a:spLocks noChangeArrowheads="1"/>
            </p:cNvSpPr>
            <p:nvPr/>
          </p:nvSpPr>
          <p:spPr bwMode="auto">
            <a:xfrm>
              <a:off x="2160" y="2208"/>
              <a:ext cx="1146" cy="240"/>
            </a:xfrm>
            <a:prstGeom prst="rect">
              <a:avLst/>
            </a:prstGeom>
            <a:solidFill>
              <a:schemeClr val="accent1"/>
            </a:solidFill>
            <a:ln w="12700">
              <a:solidFill>
                <a:schemeClr val="tx1"/>
              </a:solidFill>
              <a:miter lim="800000"/>
              <a:headEnd/>
              <a:tailEnd/>
            </a:ln>
          </p:spPr>
          <p:txBody>
            <a:bodyPr wrap="none" lIns="0" tIns="0" rIns="0" bIns="0" anchor="ctr"/>
            <a:lstStyle/>
            <a:p>
              <a:endParaRPr lang="en-US"/>
            </a:p>
          </p:txBody>
        </p:sp>
        <p:sp>
          <p:nvSpPr>
            <p:cNvPr id="30743" name="Rectangle 21"/>
            <p:cNvSpPr>
              <a:spLocks noChangeArrowheads="1"/>
            </p:cNvSpPr>
            <p:nvPr/>
          </p:nvSpPr>
          <p:spPr bwMode="auto">
            <a:xfrm>
              <a:off x="2160" y="2448"/>
              <a:ext cx="1146" cy="240"/>
            </a:xfrm>
            <a:prstGeom prst="rect">
              <a:avLst/>
            </a:prstGeom>
            <a:solidFill>
              <a:schemeClr val="accent1"/>
            </a:solidFill>
            <a:ln w="12700">
              <a:solidFill>
                <a:schemeClr val="tx1"/>
              </a:solidFill>
              <a:miter lim="800000"/>
              <a:headEnd/>
              <a:tailEnd/>
            </a:ln>
          </p:spPr>
          <p:txBody>
            <a:bodyPr wrap="none" lIns="0" tIns="0" rIns="0" bIns="0" anchor="ctr"/>
            <a:lstStyle/>
            <a:p>
              <a:endParaRPr lang="en-US"/>
            </a:p>
          </p:txBody>
        </p:sp>
        <p:sp>
          <p:nvSpPr>
            <p:cNvPr id="30744" name="Rectangle 22"/>
            <p:cNvSpPr>
              <a:spLocks noChangeArrowheads="1"/>
            </p:cNvSpPr>
            <p:nvPr/>
          </p:nvSpPr>
          <p:spPr bwMode="auto">
            <a:xfrm>
              <a:off x="2160" y="2688"/>
              <a:ext cx="1146" cy="240"/>
            </a:xfrm>
            <a:prstGeom prst="rect">
              <a:avLst/>
            </a:prstGeom>
            <a:solidFill>
              <a:schemeClr val="accent1"/>
            </a:solidFill>
            <a:ln w="12700">
              <a:solidFill>
                <a:schemeClr val="tx1"/>
              </a:solidFill>
              <a:miter lim="800000"/>
              <a:headEnd/>
              <a:tailEnd/>
            </a:ln>
          </p:spPr>
          <p:txBody>
            <a:bodyPr wrap="none" lIns="0" tIns="0" rIns="0" bIns="0" anchor="ctr"/>
            <a:lstStyle/>
            <a:p>
              <a:endParaRPr lang="en-US"/>
            </a:p>
          </p:txBody>
        </p:sp>
        <p:sp>
          <p:nvSpPr>
            <p:cNvPr id="30745" name="Rectangle 23"/>
            <p:cNvSpPr>
              <a:spLocks noChangeArrowheads="1"/>
            </p:cNvSpPr>
            <p:nvPr/>
          </p:nvSpPr>
          <p:spPr bwMode="auto">
            <a:xfrm>
              <a:off x="2160" y="2928"/>
              <a:ext cx="1146" cy="240"/>
            </a:xfrm>
            <a:prstGeom prst="rect">
              <a:avLst/>
            </a:prstGeom>
            <a:solidFill>
              <a:schemeClr val="accent1"/>
            </a:solidFill>
            <a:ln w="12700">
              <a:solidFill>
                <a:schemeClr val="tx1"/>
              </a:solidFill>
              <a:miter lim="800000"/>
              <a:headEnd/>
              <a:tailEnd/>
            </a:ln>
          </p:spPr>
          <p:txBody>
            <a:bodyPr wrap="none" lIns="0" tIns="0" rIns="0" bIns="0" anchor="ctr"/>
            <a:lstStyle/>
            <a:p>
              <a:endParaRPr lang="en-US"/>
            </a:p>
          </p:txBody>
        </p:sp>
        <p:sp>
          <p:nvSpPr>
            <p:cNvPr id="30746" name="Rectangle 24"/>
            <p:cNvSpPr>
              <a:spLocks noChangeArrowheads="1"/>
            </p:cNvSpPr>
            <p:nvPr/>
          </p:nvSpPr>
          <p:spPr bwMode="auto">
            <a:xfrm>
              <a:off x="2160" y="3168"/>
              <a:ext cx="1146" cy="240"/>
            </a:xfrm>
            <a:prstGeom prst="rect">
              <a:avLst/>
            </a:prstGeom>
            <a:solidFill>
              <a:schemeClr val="accent1"/>
            </a:solidFill>
            <a:ln w="12700">
              <a:solidFill>
                <a:schemeClr val="tx1"/>
              </a:solidFill>
              <a:miter lim="800000"/>
              <a:headEnd/>
              <a:tailEnd/>
            </a:ln>
          </p:spPr>
          <p:txBody>
            <a:bodyPr wrap="none" lIns="0" tIns="0" rIns="0" bIns="0" anchor="ctr"/>
            <a:lstStyle/>
            <a:p>
              <a:endParaRPr lang="en-US"/>
            </a:p>
          </p:txBody>
        </p:sp>
        <p:sp>
          <p:nvSpPr>
            <p:cNvPr id="30747" name="Line 25"/>
            <p:cNvSpPr>
              <a:spLocks noChangeShapeType="1"/>
            </p:cNvSpPr>
            <p:nvPr/>
          </p:nvSpPr>
          <p:spPr bwMode="auto">
            <a:xfrm>
              <a:off x="1776" y="1488"/>
              <a:ext cx="1872" cy="0"/>
            </a:xfrm>
            <a:prstGeom prst="line">
              <a:avLst/>
            </a:prstGeom>
            <a:noFill/>
            <a:ln w="38100">
              <a:solidFill>
                <a:schemeClr val="tx2"/>
              </a:solidFill>
              <a:round/>
              <a:headEnd/>
              <a:tailEnd/>
            </a:ln>
          </p:spPr>
          <p:txBody>
            <a:bodyPr wrap="none" lIns="92075" tIns="46038" rIns="92075" bIns="46038" anchor="ctr"/>
            <a:lstStyle/>
            <a:p>
              <a:endParaRPr lang="en-US"/>
            </a:p>
          </p:txBody>
        </p:sp>
        <p:sp>
          <p:nvSpPr>
            <p:cNvPr id="30748" name="Line 26"/>
            <p:cNvSpPr>
              <a:spLocks noChangeShapeType="1"/>
            </p:cNvSpPr>
            <p:nvPr/>
          </p:nvSpPr>
          <p:spPr bwMode="auto">
            <a:xfrm>
              <a:off x="1776" y="2448"/>
              <a:ext cx="1872" cy="0"/>
            </a:xfrm>
            <a:prstGeom prst="line">
              <a:avLst/>
            </a:prstGeom>
            <a:noFill/>
            <a:ln w="38100">
              <a:solidFill>
                <a:schemeClr val="tx2"/>
              </a:solidFill>
              <a:round/>
              <a:headEnd/>
              <a:tailEnd/>
            </a:ln>
          </p:spPr>
          <p:txBody>
            <a:bodyPr wrap="none" lIns="92075" tIns="46038" rIns="92075" bIns="46038" anchor="ctr"/>
            <a:lstStyle/>
            <a:p>
              <a:endParaRPr lang="en-US"/>
            </a:p>
          </p:txBody>
        </p:sp>
        <p:sp>
          <p:nvSpPr>
            <p:cNvPr id="30749" name="Line 27"/>
            <p:cNvSpPr>
              <a:spLocks noChangeShapeType="1"/>
            </p:cNvSpPr>
            <p:nvPr/>
          </p:nvSpPr>
          <p:spPr bwMode="auto">
            <a:xfrm>
              <a:off x="1776" y="1968"/>
              <a:ext cx="1872" cy="0"/>
            </a:xfrm>
            <a:prstGeom prst="line">
              <a:avLst/>
            </a:prstGeom>
            <a:noFill/>
            <a:ln w="38100">
              <a:solidFill>
                <a:schemeClr val="tx2"/>
              </a:solidFill>
              <a:round/>
              <a:headEnd/>
              <a:tailEnd/>
            </a:ln>
          </p:spPr>
          <p:txBody>
            <a:bodyPr wrap="none" lIns="92075" tIns="46038" rIns="92075" bIns="46038" anchor="ctr"/>
            <a:lstStyle/>
            <a:p>
              <a:endParaRPr lang="en-US"/>
            </a:p>
          </p:txBody>
        </p:sp>
        <p:sp>
          <p:nvSpPr>
            <p:cNvPr id="30750" name="Line 28"/>
            <p:cNvSpPr>
              <a:spLocks noChangeShapeType="1"/>
            </p:cNvSpPr>
            <p:nvPr/>
          </p:nvSpPr>
          <p:spPr bwMode="auto">
            <a:xfrm>
              <a:off x="1776" y="2928"/>
              <a:ext cx="1872" cy="0"/>
            </a:xfrm>
            <a:prstGeom prst="line">
              <a:avLst/>
            </a:prstGeom>
            <a:noFill/>
            <a:ln w="38100">
              <a:solidFill>
                <a:schemeClr val="tx2"/>
              </a:solidFill>
              <a:round/>
              <a:headEnd/>
              <a:tailEnd/>
            </a:ln>
          </p:spPr>
          <p:txBody>
            <a:bodyPr wrap="none" lIns="92075" tIns="46038" rIns="92075" bIns="46038" anchor="ctr"/>
            <a:lstStyle/>
            <a:p>
              <a:endParaRPr lang="en-US"/>
            </a:p>
          </p:txBody>
        </p:sp>
      </p:grpSp>
      <p:sp>
        <p:nvSpPr>
          <p:cNvPr id="30725" name="Rectangle 29"/>
          <p:cNvSpPr>
            <a:spLocks noChangeArrowheads="1"/>
          </p:cNvSpPr>
          <p:nvPr/>
        </p:nvSpPr>
        <p:spPr bwMode="auto">
          <a:xfrm>
            <a:off x="6067425" y="942975"/>
            <a:ext cx="2874963" cy="331788"/>
          </a:xfrm>
          <a:prstGeom prst="rect">
            <a:avLst/>
          </a:prstGeom>
          <a:noFill/>
          <a:ln w="12700">
            <a:noFill/>
            <a:miter lim="800000"/>
            <a:headEnd/>
            <a:tailEnd/>
          </a:ln>
        </p:spPr>
        <p:txBody>
          <a:bodyPr wrap="none" lIns="0" tIns="0" rIns="0" bIns="0" anchor="ctr">
            <a:spAutoFit/>
          </a:bodyPr>
          <a:lstStyle/>
          <a:p>
            <a:pPr algn="ctr">
              <a:lnSpc>
                <a:spcPct val="90000"/>
              </a:lnSpc>
              <a:spcBef>
                <a:spcPct val="0"/>
              </a:spcBef>
            </a:pPr>
            <a:r>
              <a:rPr lang="en-US">
                <a:solidFill>
                  <a:schemeClr val="tx2"/>
                </a:solidFill>
                <a:latin typeface="Arial Narrow" pitchFamily="34" charset="0"/>
              </a:rPr>
              <a:t>Short (LDH)</a:t>
            </a:r>
            <a:r>
              <a:rPr lang="en-US">
                <a:latin typeface="Arial Narrow" pitchFamily="34" charset="0"/>
              </a:rPr>
              <a:t> Boundaries</a:t>
            </a:r>
          </a:p>
        </p:txBody>
      </p:sp>
      <p:sp>
        <p:nvSpPr>
          <p:cNvPr id="30726" name="TextBox 29"/>
          <p:cNvSpPr txBox="1">
            <a:spLocks noChangeArrowheads="1"/>
          </p:cNvSpPr>
          <p:nvPr/>
        </p:nvSpPr>
        <p:spPr bwMode="auto">
          <a:xfrm>
            <a:off x="1143000" y="4648200"/>
            <a:ext cx="3832225" cy="584200"/>
          </a:xfrm>
          <a:prstGeom prst="rect">
            <a:avLst/>
          </a:prstGeom>
          <a:noFill/>
          <a:ln w="9525">
            <a:noFill/>
            <a:miter lim="800000"/>
            <a:headEnd/>
            <a:tailEnd/>
          </a:ln>
        </p:spPr>
        <p:txBody>
          <a:bodyPr wrap="none">
            <a:spAutoFit/>
          </a:bodyPr>
          <a:lstStyle/>
          <a:p>
            <a:r>
              <a:rPr lang="en-US" sz="2000" b="0"/>
              <a:t>Hint: all single data items are</a:t>
            </a:r>
            <a:br>
              <a:rPr lang="en-US" sz="2000" b="0"/>
            </a:br>
            <a:r>
              <a:rPr lang="en-US" sz="2000" b="0"/>
              <a:t>aligned on “type” boundaries…</a:t>
            </a:r>
          </a:p>
        </p:txBody>
      </p:sp>
      <p:pic>
        <p:nvPicPr>
          <p:cNvPr id="33"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Data Alignment in Memory</a:t>
            </a:r>
          </a:p>
        </p:txBody>
      </p:sp>
      <p:sp>
        <p:nvSpPr>
          <p:cNvPr id="35843" name="Rectangle 3"/>
          <p:cNvSpPr>
            <a:spLocks noChangeArrowheads="1"/>
          </p:cNvSpPr>
          <p:nvPr/>
        </p:nvSpPr>
        <p:spPr bwMode="auto">
          <a:xfrm>
            <a:off x="361950" y="874713"/>
            <a:ext cx="5087938" cy="3479800"/>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92075" tIns="137160" rIns="92075" bIns="46038"/>
          <a:lstStyle/>
          <a:p>
            <a:pPr>
              <a:lnSpc>
                <a:spcPct val="90000"/>
              </a:lnSpc>
              <a:spcBef>
                <a:spcPct val="0"/>
              </a:spcBef>
              <a:defRPr/>
            </a:pPr>
            <a:r>
              <a:rPr lang="en-US">
                <a:latin typeface="Courier New" pitchFamily="49" charset="0"/>
              </a:rPr>
              <a:t>DataType.C</a:t>
            </a:r>
            <a:endParaRPr lang="en-US">
              <a:solidFill>
                <a:schemeClr val="tx2"/>
              </a:solidFill>
              <a:latin typeface="Courier New" pitchFamily="49" charset="0"/>
            </a:endParaRPr>
          </a:p>
          <a:p>
            <a:pPr>
              <a:lnSpc>
                <a:spcPct val="90000"/>
              </a:lnSpc>
              <a:spcBef>
                <a:spcPct val="0"/>
              </a:spcBef>
              <a:defRPr/>
            </a:pPr>
            <a:endParaRPr lang="en-US" sz="2000">
              <a:latin typeface="Courier New" pitchFamily="49" charset="0"/>
            </a:endParaRPr>
          </a:p>
          <a:p>
            <a:pPr>
              <a:lnSpc>
                <a:spcPct val="90000"/>
              </a:lnSpc>
              <a:spcBef>
                <a:spcPct val="0"/>
              </a:spcBef>
              <a:defRPr/>
            </a:pPr>
            <a:r>
              <a:rPr lang="en-US">
                <a:solidFill>
                  <a:schemeClr val="tx2"/>
                </a:solidFill>
                <a:latin typeface="Courier New" pitchFamily="49" charset="0"/>
              </a:rPr>
              <a:t>char z = 1;</a:t>
            </a:r>
          </a:p>
          <a:p>
            <a:pPr>
              <a:lnSpc>
                <a:spcPct val="90000"/>
              </a:lnSpc>
              <a:spcBef>
                <a:spcPct val="0"/>
              </a:spcBef>
              <a:defRPr/>
            </a:pPr>
            <a:r>
              <a:rPr lang="en-US">
                <a:solidFill>
                  <a:schemeClr val="tx2"/>
                </a:solidFill>
                <a:latin typeface="Courier New" pitchFamily="49" charset="0"/>
              </a:rPr>
              <a:t>short x = 7;</a:t>
            </a:r>
          </a:p>
          <a:p>
            <a:pPr>
              <a:lnSpc>
                <a:spcPct val="90000"/>
              </a:lnSpc>
              <a:spcBef>
                <a:spcPct val="0"/>
              </a:spcBef>
              <a:defRPr/>
            </a:pPr>
            <a:r>
              <a:rPr lang="en-US">
                <a:solidFill>
                  <a:schemeClr val="tx2"/>
                </a:solidFill>
                <a:latin typeface="Courier New" pitchFamily="49" charset="0"/>
              </a:rPr>
              <a:t>int y;</a:t>
            </a:r>
            <a:r>
              <a:rPr lang="en-US" sz="2000">
                <a:latin typeface="Courier New" pitchFamily="49" charset="0"/>
              </a:rPr>
              <a:t> </a:t>
            </a:r>
          </a:p>
          <a:p>
            <a:pPr>
              <a:lnSpc>
                <a:spcPct val="90000"/>
              </a:lnSpc>
              <a:spcBef>
                <a:spcPct val="0"/>
              </a:spcBef>
              <a:defRPr/>
            </a:pPr>
            <a:r>
              <a:rPr lang="en-US">
                <a:solidFill>
                  <a:schemeClr val="tx2"/>
                </a:solidFill>
                <a:latin typeface="Courier New" pitchFamily="49" charset="0"/>
              </a:rPr>
              <a:t>double w;</a:t>
            </a:r>
          </a:p>
          <a:p>
            <a:pPr>
              <a:lnSpc>
                <a:spcPct val="90000"/>
              </a:lnSpc>
              <a:spcBef>
                <a:spcPct val="0"/>
              </a:spcBef>
              <a:defRPr/>
            </a:pPr>
            <a:r>
              <a:rPr lang="en-US" sz="2000">
                <a:latin typeface="Courier New" pitchFamily="49" charset="0"/>
              </a:rPr>
              <a:t> </a:t>
            </a:r>
          </a:p>
          <a:p>
            <a:pPr>
              <a:lnSpc>
                <a:spcPct val="90000"/>
              </a:lnSpc>
              <a:spcBef>
                <a:spcPct val="0"/>
              </a:spcBef>
              <a:defRPr/>
            </a:pPr>
            <a:r>
              <a:rPr lang="en-US" sz="2000">
                <a:latin typeface="Courier New" pitchFamily="49" charset="0"/>
              </a:rPr>
              <a:t>void main (void)</a:t>
            </a:r>
          </a:p>
          <a:p>
            <a:pPr>
              <a:lnSpc>
                <a:spcPct val="90000"/>
              </a:lnSpc>
              <a:spcBef>
                <a:spcPct val="0"/>
              </a:spcBef>
              <a:defRPr/>
            </a:pPr>
            <a:r>
              <a:rPr lang="en-US" sz="2000">
                <a:latin typeface="Courier New" pitchFamily="49" charset="0"/>
              </a:rPr>
              <a:t>{  </a:t>
            </a:r>
          </a:p>
          <a:p>
            <a:pPr>
              <a:lnSpc>
                <a:spcPct val="90000"/>
              </a:lnSpc>
              <a:spcBef>
                <a:spcPct val="0"/>
              </a:spcBef>
              <a:defRPr/>
            </a:pPr>
            <a:r>
              <a:rPr lang="en-US" sz="2000">
                <a:latin typeface="Courier New" pitchFamily="49" charset="0"/>
              </a:rPr>
              <a:t>   y = child(x, 5);</a:t>
            </a:r>
          </a:p>
          <a:p>
            <a:pPr>
              <a:lnSpc>
                <a:spcPct val="90000"/>
              </a:lnSpc>
              <a:spcBef>
                <a:spcPct val="0"/>
              </a:spcBef>
              <a:defRPr/>
            </a:pPr>
            <a:r>
              <a:rPr lang="en-US" sz="2000">
                <a:latin typeface="Courier New" pitchFamily="49" charset="0"/>
              </a:rPr>
              <a:t>}</a:t>
            </a:r>
          </a:p>
        </p:txBody>
      </p:sp>
      <p:grpSp>
        <p:nvGrpSpPr>
          <p:cNvPr id="31748" name="Group 4"/>
          <p:cNvGrpSpPr>
            <a:grpSpLocks/>
          </p:cNvGrpSpPr>
          <p:nvPr/>
        </p:nvGrpSpPr>
        <p:grpSpPr bwMode="auto">
          <a:xfrm>
            <a:off x="5830888" y="1366838"/>
            <a:ext cx="3124200" cy="4572000"/>
            <a:chOff x="1680" y="1008"/>
            <a:chExt cx="1968" cy="2880"/>
          </a:xfrm>
        </p:grpSpPr>
        <p:sp>
          <p:nvSpPr>
            <p:cNvPr id="31751" name="Rectangle 5"/>
            <p:cNvSpPr>
              <a:spLocks noChangeArrowheads="1"/>
            </p:cNvSpPr>
            <p:nvPr/>
          </p:nvSpPr>
          <p:spPr bwMode="auto">
            <a:xfrm>
              <a:off x="1680" y="1008"/>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0</a:t>
              </a:r>
            </a:p>
          </p:txBody>
        </p:sp>
        <p:sp>
          <p:nvSpPr>
            <p:cNvPr id="31752" name="Rectangle 6"/>
            <p:cNvSpPr>
              <a:spLocks noChangeArrowheads="1"/>
            </p:cNvSpPr>
            <p:nvPr/>
          </p:nvSpPr>
          <p:spPr bwMode="auto">
            <a:xfrm>
              <a:off x="1680" y="1248"/>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 </a:t>
              </a:r>
            </a:p>
          </p:txBody>
        </p:sp>
        <p:sp>
          <p:nvSpPr>
            <p:cNvPr id="31753" name="Rectangle 7"/>
            <p:cNvSpPr>
              <a:spLocks noChangeArrowheads="1"/>
            </p:cNvSpPr>
            <p:nvPr/>
          </p:nvSpPr>
          <p:spPr bwMode="auto">
            <a:xfrm>
              <a:off x="1680" y="1488"/>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 </a:t>
              </a:r>
            </a:p>
          </p:txBody>
        </p:sp>
        <p:sp>
          <p:nvSpPr>
            <p:cNvPr id="31754" name="Rectangle 8"/>
            <p:cNvSpPr>
              <a:spLocks noChangeArrowheads="1"/>
            </p:cNvSpPr>
            <p:nvPr/>
          </p:nvSpPr>
          <p:spPr bwMode="auto">
            <a:xfrm>
              <a:off x="1680" y="1728"/>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 </a:t>
              </a:r>
            </a:p>
          </p:txBody>
        </p:sp>
        <p:sp>
          <p:nvSpPr>
            <p:cNvPr id="31755" name="Rectangle 9"/>
            <p:cNvSpPr>
              <a:spLocks noChangeArrowheads="1"/>
            </p:cNvSpPr>
            <p:nvPr/>
          </p:nvSpPr>
          <p:spPr bwMode="auto">
            <a:xfrm>
              <a:off x="1680" y="1968"/>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4</a:t>
              </a:r>
            </a:p>
          </p:txBody>
        </p:sp>
        <p:sp>
          <p:nvSpPr>
            <p:cNvPr id="31756" name="Rectangle 10"/>
            <p:cNvSpPr>
              <a:spLocks noChangeArrowheads="1"/>
            </p:cNvSpPr>
            <p:nvPr/>
          </p:nvSpPr>
          <p:spPr bwMode="auto">
            <a:xfrm>
              <a:off x="1680" y="2208"/>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 </a:t>
              </a:r>
            </a:p>
          </p:txBody>
        </p:sp>
        <p:sp>
          <p:nvSpPr>
            <p:cNvPr id="31757" name="Rectangle 11"/>
            <p:cNvSpPr>
              <a:spLocks noChangeArrowheads="1"/>
            </p:cNvSpPr>
            <p:nvPr/>
          </p:nvSpPr>
          <p:spPr bwMode="auto">
            <a:xfrm>
              <a:off x="1680" y="2448"/>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 </a:t>
              </a:r>
            </a:p>
          </p:txBody>
        </p:sp>
        <p:sp>
          <p:nvSpPr>
            <p:cNvPr id="31758" name="Rectangle 12"/>
            <p:cNvSpPr>
              <a:spLocks noChangeArrowheads="1"/>
            </p:cNvSpPr>
            <p:nvPr/>
          </p:nvSpPr>
          <p:spPr bwMode="auto">
            <a:xfrm>
              <a:off x="1680" y="2688"/>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 </a:t>
              </a:r>
            </a:p>
          </p:txBody>
        </p:sp>
        <p:sp>
          <p:nvSpPr>
            <p:cNvPr id="31759" name="Rectangle 13"/>
            <p:cNvSpPr>
              <a:spLocks noChangeArrowheads="1"/>
            </p:cNvSpPr>
            <p:nvPr/>
          </p:nvSpPr>
          <p:spPr bwMode="auto">
            <a:xfrm>
              <a:off x="1680" y="2928"/>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8</a:t>
              </a:r>
            </a:p>
          </p:txBody>
        </p:sp>
        <p:sp>
          <p:nvSpPr>
            <p:cNvPr id="31760" name="Rectangle 14"/>
            <p:cNvSpPr>
              <a:spLocks noChangeArrowheads="1"/>
            </p:cNvSpPr>
            <p:nvPr/>
          </p:nvSpPr>
          <p:spPr bwMode="auto">
            <a:xfrm>
              <a:off x="1680" y="3168"/>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 </a:t>
              </a:r>
            </a:p>
          </p:txBody>
        </p:sp>
        <p:sp>
          <p:nvSpPr>
            <p:cNvPr id="31761" name="Rectangle 15"/>
            <p:cNvSpPr>
              <a:spLocks noChangeArrowheads="1"/>
            </p:cNvSpPr>
            <p:nvPr/>
          </p:nvSpPr>
          <p:spPr bwMode="auto">
            <a:xfrm>
              <a:off x="2160" y="1008"/>
              <a:ext cx="1146" cy="240"/>
            </a:xfrm>
            <a:prstGeom prst="rect">
              <a:avLst/>
            </a:prstGeom>
            <a:solidFill>
              <a:schemeClr val="accent1"/>
            </a:solidFill>
            <a:ln w="12700">
              <a:solidFill>
                <a:schemeClr val="tx1"/>
              </a:solidFill>
              <a:miter lim="800000"/>
              <a:headEnd/>
              <a:tailEnd/>
            </a:ln>
          </p:spPr>
          <p:txBody>
            <a:bodyPr wrap="none" lIns="0" tIns="0" rIns="0" bIns="0" anchor="ctr"/>
            <a:lstStyle/>
            <a:p>
              <a:pPr algn="ctr">
                <a:lnSpc>
                  <a:spcPct val="90000"/>
                </a:lnSpc>
                <a:spcBef>
                  <a:spcPct val="0"/>
                </a:spcBef>
              </a:pPr>
              <a:r>
                <a:rPr lang="en-US" sz="2800">
                  <a:latin typeface="Times New Roman" pitchFamily="18" charset="0"/>
                </a:rPr>
                <a:t>z</a:t>
              </a:r>
            </a:p>
          </p:txBody>
        </p:sp>
        <p:sp>
          <p:nvSpPr>
            <p:cNvPr id="31762" name="Rectangle 16"/>
            <p:cNvSpPr>
              <a:spLocks noChangeArrowheads="1"/>
            </p:cNvSpPr>
            <p:nvPr/>
          </p:nvSpPr>
          <p:spPr bwMode="auto">
            <a:xfrm>
              <a:off x="2160" y="1248"/>
              <a:ext cx="1146" cy="240"/>
            </a:xfrm>
            <a:prstGeom prst="rect">
              <a:avLst/>
            </a:prstGeom>
            <a:solidFill>
              <a:schemeClr val="accent1"/>
            </a:solidFill>
            <a:ln w="12700">
              <a:solidFill>
                <a:schemeClr val="tx1"/>
              </a:solidFill>
              <a:miter lim="800000"/>
              <a:headEnd/>
              <a:tailEnd/>
            </a:ln>
          </p:spPr>
          <p:txBody>
            <a:bodyPr wrap="none" lIns="0" tIns="0" rIns="0" bIns="0" anchor="ctr"/>
            <a:lstStyle/>
            <a:p>
              <a:endParaRPr lang="en-US"/>
            </a:p>
          </p:txBody>
        </p:sp>
        <p:sp>
          <p:nvSpPr>
            <p:cNvPr id="31763" name="Rectangle 17"/>
            <p:cNvSpPr>
              <a:spLocks noChangeArrowheads="1"/>
            </p:cNvSpPr>
            <p:nvPr/>
          </p:nvSpPr>
          <p:spPr bwMode="auto">
            <a:xfrm>
              <a:off x="2160" y="1488"/>
              <a:ext cx="1146" cy="240"/>
            </a:xfrm>
            <a:prstGeom prst="rect">
              <a:avLst/>
            </a:prstGeom>
            <a:solidFill>
              <a:schemeClr val="accent1"/>
            </a:solidFill>
            <a:ln w="12700">
              <a:solidFill>
                <a:schemeClr val="tx1"/>
              </a:solidFill>
              <a:miter lim="800000"/>
              <a:headEnd/>
              <a:tailEnd/>
            </a:ln>
          </p:spPr>
          <p:txBody>
            <a:bodyPr wrap="none" lIns="0" tIns="0" rIns="0" bIns="0" anchor="ctr"/>
            <a:lstStyle/>
            <a:p>
              <a:pPr algn="ctr">
                <a:lnSpc>
                  <a:spcPct val="90000"/>
                </a:lnSpc>
                <a:spcBef>
                  <a:spcPct val="0"/>
                </a:spcBef>
              </a:pPr>
              <a:r>
                <a:rPr lang="en-US" sz="2800">
                  <a:latin typeface="Times New Roman" pitchFamily="18" charset="0"/>
                </a:rPr>
                <a:t>x</a:t>
              </a:r>
            </a:p>
          </p:txBody>
        </p:sp>
        <p:sp>
          <p:nvSpPr>
            <p:cNvPr id="31764" name="Rectangle 18"/>
            <p:cNvSpPr>
              <a:spLocks noChangeArrowheads="1"/>
            </p:cNvSpPr>
            <p:nvPr/>
          </p:nvSpPr>
          <p:spPr bwMode="auto">
            <a:xfrm>
              <a:off x="2160" y="1728"/>
              <a:ext cx="1146" cy="240"/>
            </a:xfrm>
            <a:prstGeom prst="rect">
              <a:avLst/>
            </a:prstGeom>
            <a:solidFill>
              <a:schemeClr val="accent1"/>
            </a:solidFill>
            <a:ln w="12700">
              <a:solidFill>
                <a:schemeClr val="tx1"/>
              </a:solidFill>
              <a:miter lim="800000"/>
              <a:headEnd/>
              <a:tailEnd/>
            </a:ln>
          </p:spPr>
          <p:txBody>
            <a:bodyPr wrap="none" lIns="0" tIns="0" rIns="0" bIns="0" anchor="ctr"/>
            <a:lstStyle/>
            <a:p>
              <a:pPr algn="ctr">
                <a:lnSpc>
                  <a:spcPct val="90000"/>
                </a:lnSpc>
                <a:spcBef>
                  <a:spcPct val="0"/>
                </a:spcBef>
              </a:pPr>
              <a:r>
                <a:rPr lang="en-US" sz="2800">
                  <a:latin typeface="Times New Roman" pitchFamily="18" charset="0"/>
                </a:rPr>
                <a:t>x</a:t>
              </a:r>
            </a:p>
          </p:txBody>
        </p:sp>
        <p:sp>
          <p:nvSpPr>
            <p:cNvPr id="31765" name="Rectangle 19"/>
            <p:cNvSpPr>
              <a:spLocks noChangeArrowheads="1"/>
            </p:cNvSpPr>
            <p:nvPr/>
          </p:nvSpPr>
          <p:spPr bwMode="auto">
            <a:xfrm>
              <a:off x="2160" y="1968"/>
              <a:ext cx="1146" cy="240"/>
            </a:xfrm>
            <a:prstGeom prst="rect">
              <a:avLst/>
            </a:prstGeom>
            <a:solidFill>
              <a:schemeClr val="accent1"/>
            </a:solidFill>
            <a:ln w="12700">
              <a:solidFill>
                <a:schemeClr val="tx1"/>
              </a:solidFill>
              <a:miter lim="800000"/>
              <a:headEnd/>
              <a:tailEnd/>
            </a:ln>
          </p:spPr>
          <p:txBody>
            <a:bodyPr wrap="none" lIns="0" tIns="0" rIns="0" bIns="0" anchor="ctr"/>
            <a:lstStyle/>
            <a:p>
              <a:pPr algn="ctr">
                <a:lnSpc>
                  <a:spcPct val="90000"/>
                </a:lnSpc>
                <a:spcBef>
                  <a:spcPct val="0"/>
                </a:spcBef>
              </a:pPr>
              <a:r>
                <a:rPr lang="en-US" sz="2800">
                  <a:latin typeface="Times New Roman" pitchFamily="18" charset="0"/>
                </a:rPr>
                <a:t>y</a:t>
              </a:r>
            </a:p>
          </p:txBody>
        </p:sp>
        <p:sp>
          <p:nvSpPr>
            <p:cNvPr id="31766" name="Rectangle 20"/>
            <p:cNvSpPr>
              <a:spLocks noChangeArrowheads="1"/>
            </p:cNvSpPr>
            <p:nvPr/>
          </p:nvSpPr>
          <p:spPr bwMode="auto">
            <a:xfrm>
              <a:off x="2160" y="2208"/>
              <a:ext cx="1146" cy="240"/>
            </a:xfrm>
            <a:prstGeom prst="rect">
              <a:avLst/>
            </a:prstGeom>
            <a:solidFill>
              <a:schemeClr val="accent1"/>
            </a:solidFill>
            <a:ln w="12700">
              <a:solidFill>
                <a:schemeClr val="tx1"/>
              </a:solidFill>
              <a:miter lim="800000"/>
              <a:headEnd/>
              <a:tailEnd/>
            </a:ln>
          </p:spPr>
          <p:txBody>
            <a:bodyPr wrap="none" lIns="0" tIns="0" rIns="0" bIns="0" anchor="ctr"/>
            <a:lstStyle/>
            <a:p>
              <a:pPr algn="ctr">
                <a:lnSpc>
                  <a:spcPct val="90000"/>
                </a:lnSpc>
                <a:spcBef>
                  <a:spcPct val="0"/>
                </a:spcBef>
              </a:pPr>
              <a:r>
                <a:rPr lang="en-US" sz="2800">
                  <a:latin typeface="Times New Roman" pitchFamily="18" charset="0"/>
                </a:rPr>
                <a:t>y</a:t>
              </a:r>
            </a:p>
          </p:txBody>
        </p:sp>
        <p:sp>
          <p:nvSpPr>
            <p:cNvPr id="31767" name="Rectangle 21"/>
            <p:cNvSpPr>
              <a:spLocks noChangeArrowheads="1"/>
            </p:cNvSpPr>
            <p:nvPr/>
          </p:nvSpPr>
          <p:spPr bwMode="auto">
            <a:xfrm>
              <a:off x="2160" y="2448"/>
              <a:ext cx="1146" cy="240"/>
            </a:xfrm>
            <a:prstGeom prst="rect">
              <a:avLst/>
            </a:prstGeom>
            <a:solidFill>
              <a:schemeClr val="accent1"/>
            </a:solidFill>
            <a:ln w="12700">
              <a:solidFill>
                <a:schemeClr val="tx1"/>
              </a:solidFill>
              <a:miter lim="800000"/>
              <a:headEnd/>
              <a:tailEnd/>
            </a:ln>
          </p:spPr>
          <p:txBody>
            <a:bodyPr wrap="none" lIns="0" tIns="0" rIns="0" bIns="0" anchor="ctr"/>
            <a:lstStyle/>
            <a:p>
              <a:pPr algn="ctr">
                <a:lnSpc>
                  <a:spcPct val="90000"/>
                </a:lnSpc>
                <a:spcBef>
                  <a:spcPct val="0"/>
                </a:spcBef>
              </a:pPr>
              <a:r>
                <a:rPr lang="en-US" sz="2800">
                  <a:latin typeface="Times New Roman" pitchFamily="18" charset="0"/>
                </a:rPr>
                <a:t>y</a:t>
              </a:r>
            </a:p>
          </p:txBody>
        </p:sp>
        <p:sp>
          <p:nvSpPr>
            <p:cNvPr id="31768" name="Rectangle 22"/>
            <p:cNvSpPr>
              <a:spLocks noChangeArrowheads="1"/>
            </p:cNvSpPr>
            <p:nvPr/>
          </p:nvSpPr>
          <p:spPr bwMode="auto">
            <a:xfrm>
              <a:off x="2160" y="2688"/>
              <a:ext cx="1146" cy="240"/>
            </a:xfrm>
            <a:prstGeom prst="rect">
              <a:avLst/>
            </a:prstGeom>
            <a:solidFill>
              <a:schemeClr val="accent1"/>
            </a:solidFill>
            <a:ln w="12700">
              <a:solidFill>
                <a:schemeClr val="tx1"/>
              </a:solidFill>
              <a:miter lim="800000"/>
              <a:headEnd/>
              <a:tailEnd/>
            </a:ln>
          </p:spPr>
          <p:txBody>
            <a:bodyPr wrap="none" lIns="0" tIns="0" rIns="0" bIns="0" anchor="ctr"/>
            <a:lstStyle/>
            <a:p>
              <a:pPr algn="ctr">
                <a:lnSpc>
                  <a:spcPct val="90000"/>
                </a:lnSpc>
                <a:spcBef>
                  <a:spcPct val="0"/>
                </a:spcBef>
              </a:pPr>
              <a:r>
                <a:rPr lang="en-US" sz="2800">
                  <a:latin typeface="Times New Roman" pitchFamily="18" charset="0"/>
                </a:rPr>
                <a:t>y</a:t>
              </a:r>
            </a:p>
          </p:txBody>
        </p:sp>
        <p:sp>
          <p:nvSpPr>
            <p:cNvPr id="31769" name="Rectangle 23"/>
            <p:cNvSpPr>
              <a:spLocks noChangeArrowheads="1"/>
            </p:cNvSpPr>
            <p:nvPr/>
          </p:nvSpPr>
          <p:spPr bwMode="auto">
            <a:xfrm>
              <a:off x="2160" y="2928"/>
              <a:ext cx="1146" cy="240"/>
            </a:xfrm>
            <a:prstGeom prst="rect">
              <a:avLst/>
            </a:prstGeom>
            <a:solidFill>
              <a:schemeClr val="accent1"/>
            </a:solidFill>
            <a:ln w="12700">
              <a:solidFill>
                <a:schemeClr val="tx1"/>
              </a:solidFill>
              <a:miter lim="800000"/>
              <a:headEnd/>
              <a:tailEnd/>
            </a:ln>
          </p:spPr>
          <p:txBody>
            <a:bodyPr wrap="none" lIns="0" tIns="0" rIns="0" bIns="0" anchor="ctr"/>
            <a:lstStyle/>
            <a:p>
              <a:endParaRPr lang="en-US"/>
            </a:p>
          </p:txBody>
        </p:sp>
        <p:sp>
          <p:nvSpPr>
            <p:cNvPr id="31770" name="Rectangle 24"/>
            <p:cNvSpPr>
              <a:spLocks noChangeArrowheads="1"/>
            </p:cNvSpPr>
            <p:nvPr/>
          </p:nvSpPr>
          <p:spPr bwMode="auto">
            <a:xfrm>
              <a:off x="2160" y="3168"/>
              <a:ext cx="1146" cy="240"/>
            </a:xfrm>
            <a:prstGeom prst="rect">
              <a:avLst/>
            </a:prstGeom>
            <a:noFill/>
            <a:ln w="12700">
              <a:noFill/>
              <a:miter lim="800000"/>
              <a:headEnd/>
              <a:tailEnd/>
            </a:ln>
          </p:spPr>
          <p:txBody>
            <a:bodyPr wrap="none" lIns="0" tIns="0" rIns="0" bIns="0" anchor="ctr"/>
            <a:lstStyle/>
            <a:p>
              <a:pPr algn="ctr">
                <a:lnSpc>
                  <a:spcPct val="90000"/>
                </a:lnSpc>
                <a:spcBef>
                  <a:spcPct val="0"/>
                </a:spcBef>
              </a:pPr>
              <a:r>
                <a:rPr lang="en-US" sz="2800">
                  <a:latin typeface="Times New Roman" pitchFamily="18" charset="0"/>
                </a:rPr>
                <a:t>.</a:t>
              </a:r>
            </a:p>
          </p:txBody>
        </p:sp>
        <p:sp>
          <p:nvSpPr>
            <p:cNvPr id="31771" name="Line 25"/>
            <p:cNvSpPr>
              <a:spLocks noChangeShapeType="1"/>
            </p:cNvSpPr>
            <p:nvPr/>
          </p:nvSpPr>
          <p:spPr bwMode="auto">
            <a:xfrm>
              <a:off x="1776" y="2928"/>
              <a:ext cx="1872" cy="0"/>
            </a:xfrm>
            <a:prstGeom prst="line">
              <a:avLst/>
            </a:prstGeom>
            <a:noFill/>
            <a:ln w="38100">
              <a:solidFill>
                <a:schemeClr val="tx2"/>
              </a:solidFill>
              <a:round/>
              <a:headEnd/>
              <a:tailEnd/>
            </a:ln>
          </p:spPr>
          <p:txBody>
            <a:bodyPr wrap="none" lIns="92075" tIns="46038" rIns="92075" bIns="46038" anchor="ctr"/>
            <a:lstStyle/>
            <a:p>
              <a:endParaRPr lang="en-US"/>
            </a:p>
          </p:txBody>
        </p:sp>
        <p:sp>
          <p:nvSpPr>
            <p:cNvPr id="31772" name="Line 26"/>
            <p:cNvSpPr>
              <a:spLocks noChangeShapeType="1"/>
            </p:cNvSpPr>
            <p:nvPr/>
          </p:nvSpPr>
          <p:spPr bwMode="auto">
            <a:xfrm>
              <a:off x="1776" y="1968"/>
              <a:ext cx="1872" cy="0"/>
            </a:xfrm>
            <a:prstGeom prst="line">
              <a:avLst/>
            </a:prstGeom>
            <a:noFill/>
            <a:ln w="38100">
              <a:solidFill>
                <a:schemeClr val="tx2"/>
              </a:solidFill>
              <a:round/>
              <a:headEnd/>
              <a:tailEnd/>
            </a:ln>
          </p:spPr>
          <p:txBody>
            <a:bodyPr wrap="none" lIns="92075" tIns="46038" rIns="92075" bIns="46038" anchor="ctr"/>
            <a:lstStyle/>
            <a:p>
              <a:endParaRPr lang="en-US"/>
            </a:p>
          </p:txBody>
        </p:sp>
        <p:sp>
          <p:nvSpPr>
            <p:cNvPr id="31773" name="Rectangle 27"/>
            <p:cNvSpPr>
              <a:spLocks noChangeArrowheads="1"/>
            </p:cNvSpPr>
            <p:nvPr/>
          </p:nvSpPr>
          <p:spPr bwMode="auto">
            <a:xfrm>
              <a:off x="2160" y="3408"/>
              <a:ext cx="1146" cy="240"/>
            </a:xfrm>
            <a:prstGeom prst="rect">
              <a:avLst/>
            </a:prstGeom>
            <a:noFill/>
            <a:ln w="12700">
              <a:noFill/>
              <a:miter lim="800000"/>
              <a:headEnd/>
              <a:tailEnd/>
            </a:ln>
          </p:spPr>
          <p:txBody>
            <a:bodyPr wrap="none" lIns="0" tIns="0" rIns="0" bIns="0" anchor="ctr"/>
            <a:lstStyle/>
            <a:p>
              <a:pPr algn="ctr">
                <a:lnSpc>
                  <a:spcPct val="90000"/>
                </a:lnSpc>
                <a:spcBef>
                  <a:spcPct val="0"/>
                </a:spcBef>
              </a:pPr>
              <a:r>
                <a:rPr lang="en-US" sz="2800">
                  <a:latin typeface="Times New Roman" pitchFamily="18" charset="0"/>
                </a:rPr>
                <a:t>.</a:t>
              </a:r>
            </a:p>
          </p:txBody>
        </p:sp>
        <p:sp>
          <p:nvSpPr>
            <p:cNvPr id="31774" name="Rectangle 28"/>
            <p:cNvSpPr>
              <a:spLocks noChangeArrowheads="1"/>
            </p:cNvSpPr>
            <p:nvPr/>
          </p:nvSpPr>
          <p:spPr bwMode="auto">
            <a:xfrm>
              <a:off x="2160" y="3648"/>
              <a:ext cx="1146" cy="240"/>
            </a:xfrm>
            <a:prstGeom prst="rect">
              <a:avLst/>
            </a:prstGeom>
            <a:noFill/>
            <a:ln w="12700">
              <a:noFill/>
              <a:miter lim="800000"/>
              <a:headEnd/>
              <a:tailEnd/>
            </a:ln>
          </p:spPr>
          <p:txBody>
            <a:bodyPr wrap="none" lIns="0" tIns="0" rIns="0" bIns="0" anchor="ctr"/>
            <a:lstStyle/>
            <a:p>
              <a:pPr algn="ctr">
                <a:lnSpc>
                  <a:spcPct val="90000"/>
                </a:lnSpc>
                <a:spcBef>
                  <a:spcPct val="0"/>
                </a:spcBef>
              </a:pPr>
              <a:r>
                <a:rPr lang="en-US" sz="2800">
                  <a:latin typeface="Times New Roman" pitchFamily="18" charset="0"/>
                </a:rPr>
                <a:t>.</a:t>
              </a:r>
            </a:p>
          </p:txBody>
        </p:sp>
      </p:grpSp>
      <p:sp>
        <p:nvSpPr>
          <p:cNvPr id="31749" name="Rectangle 29"/>
          <p:cNvSpPr>
            <a:spLocks noChangeArrowheads="1"/>
          </p:cNvSpPr>
          <p:nvPr/>
        </p:nvSpPr>
        <p:spPr bwMode="auto">
          <a:xfrm>
            <a:off x="6608763" y="942975"/>
            <a:ext cx="1792287" cy="331788"/>
          </a:xfrm>
          <a:prstGeom prst="rect">
            <a:avLst/>
          </a:prstGeom>
          <a:noFill/>
          <a:ln w="12700">
            <a:noFill/>
            <a:miter lim="800000"/>
            <a:headEnd/>
            <a:tailEnd/>
          </a:ln>
        </p:spPr>
        <p:txBody>
          <a:bodyPr wrap="none" lIns="0" tIns="0" rIns="0" bIns="0" anchor="ctr">
            <a:spAutoFit/>
          </a:bodyPr>
          <a:lstStyle/>
          <a:p>
            <a:pPr algn="ctr">
              <a:lnSpc>
                <a:spcPct val="90000"/>
              </a:lnSpc>
              <a:spcBef>
                <a:spcPct val="0"/>
              </a:spcBef>
            </a:pPr>
            <a:r>
              <a:rPr lang="en-US">
                <a:solidFill>
                  <a:schemeClr val="tx2"/>
                </a:solidFill>
                <a:latin typeface="Arial Narrow" pitchFamily="34" charset="0"/>
              </a:rPr>
              <a:t>Int/Float (LDW)</a:t>
            </a:r>
            <a:endParaRPr lang="en-US">
              <a:latin typeface="Arial Narrow" pitchFamily="34" charset="0"/>
            </a:endParaRPr>
          </a:p>
        </p:txBody>
      </p:sp>
      <p:sp>
        <p:nvSpPr>
          <p:cNvPr id="31750" name="TextBox 29"/>
          <p:cNvSpPr txBox="1">
            <a:spLocks noChangeArrowheads="1"/>
          </p:cNvSpPr>
          <p:nvPr/>
        </p:nvSpPr>
        <p:spPr bwMode="auto">
          <a:xfrm>
            <a:off x="1143000" y="4648200"/>
            <a:ext cx="3832225" cy="584200"/>
          </a:xfrm>
          <a:prstGeom prst="rect">
            <a:avLst/>
          </a:prstGeom>
          <a:noFill/>
          <a:ln w="9525">
            <a:noFill/>
            <a:miter lim="800000"/>
            <a:headEnd/>
            <a:tailEnd/>
          </a:ln>
        </p:spPr>
        <p:txBody>
          <a:bodyPr wrap="none">
            <a:spAutoFit/>
          </a:bodyPr>
          <a:lstStyle/>
          <a:p>
            <a:r>
              <a:rPr lang="en-US" sz="2000" b="0"/>
              <a:t>Hint: all single data items are</a:t>
            </a:r>
            <a:br>
              <a:rPr lang="en-US" sz="2000" b="0"/>
            </a:br>
            <a:r>
              <a:rPr lang="en-US" sz="2000" b="0"/>
              <a:t>aligned on “type” boundaries…</a:t>
            </a:r>
          </a:p>
        </p:txBody>
      </p:sp>
      <p:pic>
        <p:nvPicPr>
          <p:cNvPr id="33"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Data Alignment in Memory</a:t>
            </a:r>
          </a:p>
        </p:txBody>
      </p:sp>
      <p:sp>
        <p:nvSpPr>
          <p:cNvPr id="36867" name="Rectangle 3"/>
          <p:cNvSpPr>
            <a:spLocks noChangeArrowheads="1"/>
          </p:cNvSpPr>
          <p:nvPr/>
        </p:nvSpPr>
        <p:spPr bwMode="auto">
          <a:xfrm>
            <a:off x="361950" y="874713"/>
            <a:ext cx="5087938" cy="3479800"/>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92075" tIns="137160" rIns="92075" bIns="46038"/>
          <a:lstStyle/>
          <a:p>
            <a:pPr>
              <a:lnSpc>
                <a:spcPct val="90000"/>
              </a:lnSpc>
              <a:spcBef>
                <a:spcPct val="0"/>
              </a:spcBef>
              <a:defRPr/>
            </a:pPr>
            <a:r>
              <a:rPr lang="en-US">
                <a:latin typeface="Courier New" pitchFamily="49" charset="0"/>
              </a:rPr>
              <a:t>DataType.C</a:t>
            </a:r>
            <a:endParaRPr lang="en-US">
              <a:solidFill>
                <a:schemeClr val="tx2"/>
              </a:solidFill>
              <a:latin typeface="Courier New" pitchFamily="49" charset="0"/>
            </a:endParaRPr>
          </a:p>
          <a:p>
            <a:pPr>
              <a:lnSpc>
                <a:spcPct val="90000"/>
              </a:lnSpc>
              <a:spcBef>
                <a:spcPct val="0"/>
              </a:spcBef>
              <a:defRPr/>
            </a:pPr>
            <a:endParaRPr lang="en-US" sz="2000">
              <a:latin typeface="Courier New" pitchFamily="49" charset="0"/>
            </a:endParaRPr>
          </a:p>
          <a:p>
            <a:pPr>
              <a:lnSpc>
                <a:spcPct val="90000"/>
              </a:lnSpc>
              <a:spcBef>
                <a:spcPct val="0"/>
              </a:spcBef>
              <a:defRPr/>
            </a:pPr>
            <a:r>
              <a:rPr lang="en-US">
                <a:solidFill>
                  <a:schemeClr val="tx2"/>
                </a:solidFill>
                <a:latin typeface="Courier New" pitchFamily="49" charset="0"/>
              </a:rPr>
              <a:t>char z = 1;</a:t>
            </a:r>
          </a:p>
          <a:p>
            <a:pPr>
              <a:lnSpc>
                <a:spcPct val="90000"/>
              </a:lnSpc>
              <a:spcBef>
                <a:spcPct val="0"/>
              </a:spcBef>
              <a:defRPr/>
            </a:pPr>
            <a:r>
              <a:rPr lang="en-US">
                <a:solidFill>
                  <a:schemeClr val="tx2"/>
                </a:solidFill>
                <a:latin typeface="Courier New" pitchFamily="49" charset="0"/>
              </a:rPr>
              <a:t>short x = 7;</a:t>
            </a:r>
          </a:p>
          <a:p>
            <a:pPr>
              <a:lnSpc>
                <a:spcPct val="90000"/>
              </a:lnSpc>
              <a:spcBef>
                <a:spcPct val="0"/>
              </a:spcBef>
              <a:defRPr/>
            </a:pPr>
            <a:r>
              <a:rPr lang="en-US">
                <a:solidFill>
                  <a:schemeClr val="tx2"/>
                </a:solidFill>
                <a:latin typeface="Courier New" pitchFamily="49" charset="0"/>
              </a:rPr>
              <a:t>int y;</a:t>
            </a:r>
          </a:p>
          <a:p>
            <a:pPr>
              <a:lnSpc>
                <a:spcPct val="90000"/>
              </a:lnSpc>
              <a:spcBef>
                <a:spcPct val="0"/>
              </a:spcBef>
              <a:defRPr/>
            </a:pPr>
            <a:r>
              <a:rPr lang="en-US">
                <a:solidFill>
                  <a:schemeClr val="tx2"/>
                </a:solidFill>
                <a:latin typeface="Courier New" pitchFamily="49" charset="0"/>
              </a:rPr>
              <a:t>double w;</a:t>
            </a:r>
            <a:r>
              <a:rPr lang="en-US" sz="2000">
                <a:latin typeface="Courier New" pitchFamily="49" charset="0"/>
              </a:rPr>
              <a:t> </a:t>
            </a:r>
          </a:p>
          <a:p>
            <a:pPr>
              <a:lnSpc>
                <a:spcPct val="90000"/>
              </a:lnSpc>
              <a:spcBef>
                <a:spcPct val="0"/>
              </a:spcBef>
              <a:defRPr/>
            </a:pPr>
            <a:r>
              <a:rPr lang="en-US" sz="2000">
                <a:latin typeface="Courier New" pitchFamily="49" charset="0"/>
              </a:rPr>
              <a:t> </a:t>
            </a:r>
          </a:p>
          <a:p>
            <a:pPr>
              <a:lnSpc>
                <a:spcPct val="90000"/>
              </a:lnSpc>
              <a:spcBef>
                <a:spcPct val="0"/>
              </a:spcBef>
              <a:defRPr/>
            </a:pPr>
            <a:r>
              <a:rPr lang="en-US" sz="2000">
                <a:latin typeface="Courier New" pitchFamily="49" charset="0"/>
              </a:rPr>
              <a:t>void main (void)</a:t>
            </a:r>
          </a:p>
          <a:p>
            <a:pPr>
              <a:lnSpc>
                <a:spcPct val="90000"/>
              </a:lnSpc>
              <a:spcBef>
                <a:spcPct val="0"/>
              </a:spcBef>
              <a:defRPr/>
            </a:pPr>
            <a:r>
              <a:rPr lang="en-US" sz="2000">
                <a:latin typeface="Courier New" pitchFamily="49" charset="0"/>
              </a:rPr>
              <a:t>{  </a:t>
            </a:r>
          </a:p>
          <a:p>
            <a:pPr>
              <a:lnSpc>
                <a:spcPct val="90000"/>
              </a:lnSpc>
              <a:spcBef>
                <a:spcPct val="0"/>
              </a:spcBef>
              <a:defRPr/>
            </a:pPr>
            <a:r>
              <a:rPr lang="en-US" sz="2000">
                <a:latin typeface="Courier New" pitchFamily="49" charset="0"/>
              </a:rPr>
              <a:t>   y = child(x, 5);</a:t>
            </a:r>
          </a:p>
          <a:p>
            <a:pPr>
              <a:lnSpc>
                <a:spcPct val="90000"/>
              </a:lnSpc>
              <a:spcBef>
                <a:spcPct val="0"/>
              </a:spcBef>
              <a:defRPr/>
            </a:pPr>
            <a:r>
              <a:rPr lang="en-US" sz="2000">
                <a:latin typeface="Courier New" pitchFamily="49" charset="0"/>
              </a:rPr>
              <a:t>}</a:t>
            </a:r>
          </a:p>
        </p:txBody>
      </p:sp>
      <p:grpSp>
        <p:nvGrpSpPr>
          <p:cNvPr id="32772" name="Group 4"/>
          <p:cNvGrpSpPr>
            <a:grpSpLocks/>
          </p:cNvGrpSpPr>
          <p:nvPr/>
        </p:nvGrpSpPr>
        <p:grpSpPr bwMode="auto">
          <a:xfrm>
            <a:off x="5830888" y="1366838"/>
            <a:ext cx="3124200" cy="4572000"/>
            <a:chOff x="3673" y="861"/>
            <a:chExt cx="1968" cy="2880"/>
          </a:xfrm>
        </p:grpSpPr>
        <p:sp>
          <p:nvSpPr>
            <p:cNvPr id="32777" name="Rectangle 5"/>
            <p:cNvSpPr>
              <a:spLocks noChangeArrowheads="1"/>
            </p:cNvSpPr>
            <p:nvPr/>
          </p:nvSpPr>
          <p:spPr bwMode="auto">
            <a:xfrm>
              <a:off x="3673" y="861"/>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a:latin typeface="Courier New" pitchFamily="49" charset="0"/>
                </a:rPr>
                <a:t>7</a:t>
              </a:r>
            </a:p>
          </p:txBody>
        </p:sp>
        <p:sp>
          <p:nvSpPr>
            <p:cNvPr id="32778" name="Rectangle 6"/>
            <p:cNvSpPr>
              <a:spLocks noChangeArrowheads="1"/>
            </p:cNvSpPr>
            <p:nvPr/>
          </p:nvSpPr>
          <p:spPr bwMode="auto">
            <a:xfrm>
              <a:off x="3673" y="1101"/>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a:latin typeface="Courier New" pitchFamily="49" charset="0"/>
                </a:rPr>
                <a:t> </a:t>
              </a:r>
            </a:p>
          </p:txBody>
        </p:sp>
        <p:sp>
          <p:nvSpPr>
            <p:cNvPr id="32779" name="Rectangle 7"/>
            <p:cNvSpPr>
              <a:spLocks noChangeArrowheads="1"/>
            </p:cNvSpPr>
            <p:nvPr/>
          </p:nvSpPr>
          <p:spPr bwMode="auto">
            <a:xfrm>
              <a:off x="3673" y="1341"/>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a:latin typeface="Courier New" pitchFamily="49" charset="0"/>
                </a:rPr>
                <a:t> </a:t>
              </a:r>
            </a:p>
          </p:txBody>
        </p:sp>
        <p:sp>
          <p:nvSpPr>
            <p:cNvPr id="32780" name="Rectangle 8"/>
            <p:cNvSpPr>
              <a:spLocks noChangeArrowheads="1"/>
            </p:cNvSpPr>
            <p:nvPr/>
          </p:nvSpPr>
          <p:spPr bwMode="auto">
            <a:xfrm>
              <a:off x="3673" y="1581"/>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a:latin typeface="Courier New" pitchFamily="49" charset="0"/>
                </a:rPr>
                <a:t> </a:t>
              </a:r>
            </a:p>
          </p:txBody>
        </p:sp>
        <p:sp>
          <p:nvSpPr>
            <p:cNvPr id="32781" name="Rectangle 9"/>
            <p:cNvSpPr>
              <a:spLocks noChangeArrowheads="1"/>
            </p:cNvSpPr>
            <p:nvPr/>
          </p:nvSpPr>
          <p:spPr bwMode="auto">
            <a:xfrm>
              <a:off x="3673" y="1821"/>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a:latin typeface="Courier New" pitchFamily="49" charset="0"/>
                </a:rPr>
                <a:t> </a:t>
              </a:r>
            </a:p>
          </p:txBody>
        </p:sp>
        <p:sp>
          <p:nvSpPr>
            <p:cNvPr id="32782" name="Rectangle 10"/>
            <p:cNvSpPr>
              <a:spLocks noChangeArrowheads="1"/>
            </p:cNvSpPr>
            <p:nvPr/>
          </p:nvSpPr>
          <p:spPr bwMode="auto">
            <a:xfrm>
              <a:off x="3673" y="2061"/>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a:latin typeface="Courier New" pitchFamily="49" charset="0"/>
                </a:rPr>
                <a:t>C</a:t>
              </a:r>
            </a:p>
          </p:txBody>
        </p:sp>
        <p:sp>
          <p:nvSpPr>
            <p:cNvPr id="32783" name="Rectangle 11"/>
            <p:cNvSpPr>
              <a:spLocks noChangeArrowheads="1"/>
            </p:cNvSpPr>
            <p:nvPr/>
          </p:nvSpPr>
          <p:spPr bwMode="auto">
            <a:xfrm>
              <a:off x="3673" y="2301"/>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a:latin typeface="Courier New" pitchFamily="49" charset="0"/>
                </a:rPr>
                <a:t> </a:t>
              </a:r>
            </a:p>
          </p:txBody>
        </p:sp>
        <p:sp>
          <p:nvSpPr>
            <p:cNvPr id="32784" name="Rectangle 12"/>
            <p:cNvSpPr>
              <a:spLocks noChangeArrowheads="1"/>
            </p:cNvSpPr>
            <p:nvPr/>
          </p:nvSpPr>
          <p:spPr bwMode="auto">
            <a:xfrm>
              <a:off x="3673" y="2541"/>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a:latin typeface="Courier New" pitchFamily="49" charset="0"/>
                </a:rPr>
                <a:t> </a:t>
              </a:r>
            </a:p>
          </p:txBody>
        </p:sp>
        <p:sp>
          <p:nvSpPr>
            <p:cNvPr id="32785" name="Rectangle 13"/>
            <p:cNvSpPr>
              <a:spLocks noChangeArrowheads="1"/>
            </p:cNvSpPr>
            <p:nvPr/>
          </p:nvSpPr>
          <p:spPr bwMode="auto">
            <a:xfrm>
              <a:off x="3673" y="2781"/>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a:latin typeface="Courier New" pitchFamily="49" charset="0"/>
                </a:rPr>
                <a:t>F</a:t>
              </a:r>
            </a:p>
          </p:txBody>
        </p:sp>
        <p:sp>
          <p:nvSpPr>
            <p:cNvPr id="32786" name="Rectangle 14"/>
            <p:cNvSpPr>
              <a:spLocks noChangeArrowheads="1"/>
            </p:cNvSpPr>
            <p:nvPr/>
          </p:nvSpPr>
          <p:spPr bwMode="auto">
            <a:xfrm>
              <a:off x="3673" y="3021"/>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a:latin typeface="Courier New" pitchFamily="49" charset="0"/>
                </a:rPr>
                <a:t> </a:t>
              </a:r>
            </a:p>
          </p:txBody>
        </p:sp>
        <p:sp>
          <p:nvSpPr>
            <p:cNvPr id="32787" name="Rectangle 15"/>
            <p:cNvSpPr>
              <a:spLocks noChangeArrowheads="1"/>
            </p:cNvSpPr>
            <p:nvPr/>
          </p:nvSpPr>
          <p:spPr bwMode="auto">
            <a:xfrm>
              <a:off x="4153" y="861"/>
              <a:ext cx="1146" cy="240"/>
            </a:xfrm>
            <a:prstGeom prst="rect">
              <a:avLst/>
            </a:prstGeom>
            <a:solidFill>
              <a:schemeClr val="accent1"/>
            </a:solidFill>
            <a:ln w="12700">
              <a:solidFill>
                <a:schemeClr val="tx1"/>
              </a:solidFill>
              <a:miter lim="800000"/>
              <a:headEnd/>
              <a:tailEnd/>
            </a:ln>
          </p:spPr>
          <p:txBody>
            <a:bodyPr wrap="none" lIns="0" tIns="0" rIns="0" bIns="0" anchor="ctr"/>
            <a:lstStyle/>
            <a:p>
              <a:pPr algn="ctr">
                <a:lnSpc>
                  <a:spcPct val="90000"/>
                </a:lnSpc>
                <a:spcBef>
                  <a:spcPct val="0"/>
                </a:spcBef>
              </a:pPr>
              <a:r>
                <a:rPr lang="en-US" sz="2800">
                  <a:latin typeface="Times New Roman" pitchFamily="18" charset="0"/>
                </a:rPr>
                <a:t>y</a:t>
              </a:r>
            </a:p>
          </p:txBody>
        </p:sp>
        <p:sp>
          <p:nvSpPr>
            <p:cNvPr id="32788" name="Rectangle 16"/>
            <p:cNvSpPr>
              <a:spLocks noChangeArrowheads="1"/>
            </p:cNvSpPr>
            <p:nvPr/>
          </p:nvSpPr>
          <p:spPr bwMode="auto">
            <a:xfrm>
              <a:off x="4153" y="1101"/>
              <a:ext cx="1146" cy="240"/>
            </a:xfrm>
            <a:prstGeom prst="rect">
              <a:avLst/>
            </a:prstGeom>
            <a:solidFill>
              <a:schemeClr val="accent1"/>
            </a:solidFill>
            <a:ln w="12700">
              <a:solidFill>
                <a:schemeClr val="tx1"/>
              </a:solidFill>
              <a:miter lim="800000"/>
              <a:headEnd/>
              <a:tailEnd/>
            </a:ln>
          </p:spPr>
          <p:txBody>
            <a:bodyPr wrap="none" lIns="0" tIns="0" rIns="0" bIns="0" anchor="ctr"/>
            <a:lstStyle/>
            <a:p>
              <a:pPr algn="ctr"/>
              <a:r>
                <a:rPr lang="en-US" sz="2800">
                  <a:solidFill>
                    <a:schemeClr val="tx2"/>
                  </a:solidFill>
                  <a:latin typeface="Times New Roman" pitchFamily="18" charset="0"/>
                </a:rPr>
                <a:t>w</a:t>
              </a:r>
            </a:p>
          </p:txBody>
        </p:sp>
        <p:sp>
          <p:nvSpPr>
            <p:cNvPr id="32789" name="Rectangle 17"/>
            <p:cNvSpPr>
              <a:spLocks noChangeArrowheads="1"/>
            </p:cNvSpPr>
            <p:nvPr/>
          </p:nvSpPr>
          <p:spPr bwMode="auto">
            <a:xfrm>
              <a:off x="4153" y="1341"/>
              <a:ext cx="1146" cy="240"/>
            </a:xfrm>
            <a:prstGeom prst="rect">
              <a:avLst/>
            </a:prstGeom>
            <a:solidFill>
              <a:schemeClr val="accent1"/>
            </a:solidFill>
            <a:ln w="12700">
              <a:solidFill>
                <a:schemeClr val="tx1"/>
              </a:solidFill>
              <a:miter lim="800000"/>
              <a:headEnd/>
              <a:tailEnd/>
            </a:ln>
          </p:spPr>
          <p:txBody>
            <a:bodyPr wrap="none" lIns="0" tIns="0" rIns="0" bIns="0" anchor="ctr"/>
            <a:lstStyle/>
            <a:p>
              <a:pPr algn="ctr">
                <a:lnSpc>
                  <a:spcPct val="90000"/>
                </a:lnSpc>
                <a:spcBef>
                  <a:spcPct val="0"/>
                </a:spcBef>
              </a:pPr>
              <a:r>
                <a:rPr lang="en-US" sz="2800">
                  <a:solidFill>
                    <a:schemeClr val="tx2"/>
                  </a:solidFill>
                  <a:latin typeface="Times New Roman" pitchFamily="18" charset="0"/>
                </a:rPr>
                <a:t>w</a:t>
              </a:r>
            </a:p>
          </p:txBody>
        </p:sp>
        <p:sp>
          <p:nvSpPr>
            <p:cNvPr id="32790" name="Rectangle 18"/>
            <p:cNvSpPr>
              <a:spLocks noChangeArrowheads="1"/>
            </p:cNvSpPr>
            <p:nvPr/>
          </p:nvSpPr>
          <p:spPr bwMode="auto">
            <a:xfrm>
              <a:off x="4153" y="1581"/>
              <a:ext cx="1146" cy="240"/>
            </a:xfrm>
            <a:prstGeom prst="rect">
              <a:avLst/>
            </a:prstGeom>
            <a:solidFill>
              <a:schemeClr val="accent1"/>
            </a:solidFill>
            <a:ln w="12700">
              <a:solidFill>
                <a:schemeClr val="tx1"/>
              </a:solidFill>
              <a:miter lim="800000"/>
              <a:headEnd/>
              <a:tailEnd/>
            </a:ln>
          </p:spPr>
          <p:txBody>
            <a:bodyPr wrap="none" lIns="0" tIns="0" rIns="0" bIns="0" anchor="ctr"/>
            <a:lstStyle/>
            <a:p>
              <a:pPr algn="ctr">
                <a:lnSpc>
                  <a:spcPct val="90000"/>
                </a:lnSpc>
                <a:spcBef>
                  <a:spcPct val="0"/>
                </a:spcBef>
              </a:pPr>
              <a:r>
                <a:rPr lang="en-US" sz="2800">
                  <a:solidFill>
                    <a:schemeClr val="tx2"/>
                  </a:solidFill>
                  <a:latin typeface="Times New Roman" pitchFamily="18" charset="0"/>
                </a:rPr>
                <a:t>w</a:t>
              </a:r>
            </a:p>
          </p:txBody>
        </p:sp>
        <p:sp>
          <p:nvSpPr>
            <p:cNvPr id="32791" name="Rectangle 19"/>
            <p:cNvSpPr>
              <a:spLocks noChangeArrowheads="1"/>
            </p:cNvSpPr>
            <p:nvPr/>
          </p:nvSpPr>
          <p:spPr bwMode="auto">
            <a:xfrm>
              <a:off x="4153" y="1821"/>
              <a:ext cx="1146" cy="240"/>
            </a:xfrm>
            <a:prstGeom prst="rect">
              <a:avLst/>
            </a:prstGeom>
            <a:solidFill>
              <a:schemeClr val="accent1"/>
            </a:solidFill>
            <a:ln w="12700">
              <a:solidFill>
                <a:schemeClr val="tx1"/>
              </a:solidFill>
              <a:miter lim="800000"/>
              <a:headEnd/>
              <a:tailEnd/>
            </a:ln>
          </p:spPr>
          <p:txBody>
            <a:bodyPr wrap="none" lIns="0" tIns="0" rIns="0" bIns="0" anchor="ctr"/>
            <a:lstStyle/>
            <a:p>
              <a:pPr algn="ctr">
                <a:lnSpc>
                  <a:spcPct val="90000"/>
                </a:lnSpc>
                <a:spcBef>
                  <a:spcPct val="0"/>
                </a:spcBef>
              </a:pPr>
              <a:r>
                <a:rPr lang="en-US" sz="2800">
                  <a:solidFill>
                    <a:schemeClr val="tx2"/>
                  </a:solidFill>
                  <a:latin typeface="Times New Roman" pitchFamily="18" charset="0"/>
                </a:rPr>
                <a:t>w</a:t>
              </a:r>
            </a:p>
          </p:txBody>
        </p:sp>
        <p:sp>
          <p:nvSpPr>
            <p:cNvPr id="32792" name="Rectangle 20"/>
            <p:cNvSpPr>
              <a:spLocks noChangeArrowheads="1"/>
            </p:cNvSpPr>
            <p:nvPr/>
          </p:nvSpPr>
          <p:spPr bwMode="auto">
            <a:xfrm>
              <a:off x="4153" y="2061"/>
              <a:ext cx="1146" cy="240"/>
            </a:xfrm>
            <a:prstGeom prst="rect">
              <a:avLst/>
            </a:prstGeom>
            <a:solidFill>
              <a:schemeClr val="accent1"/>
            </a:solidFill>
            <a:ln w="12700">
              <a:solidFill>
                <a:schemeClr val="tx1"/>
              </a:solidFill>
              <a:miter lim="800000"/>
              <a:headEnd/>
              <a:tailEnd/>
            </a:ln>
          </p:spPr>
          <p:txBody>
            <a:bodyPr wrap="none" lIns="0" tIns="0" rIns="0" bIns="0" anchor="ctr"/>
            <a:lstStyle/>
            <a:p>
              <a:pPr algn="ctr">
                <a:lnSpc>
                  <a:spcPct val="90000"/>
                </a:lnSpc>
                <a:spcBef>
                  <a:spcPct val="0"/>
                </a:spcBef>
              </a:pPr>
              <a:r>
                <a:rPr lang="en-US" sz="2800">
                  <a:solidFill>
                    <a:schemeClr val="tx2"/>
                  </a:solidFill>
                  <a:latin typeface="Times New Roman" pitchFamily="18" charset="0"/>
                </a:rPr>
                <a:t>w</a:t>
              </a:r>
            </a:p>
          </p:txBody>
        </p:sp>
        <p:sp>
          <p:nvSpPr>
            <p:cNvPr id="32793" name="Rectangle 21"/>
            <p:cNvSpPr>
              <a:spLocks noChangeArrowheads="1"/>
            </p:cNvSpPr>
            <p:nvPr/>
          </p:nvSpPr>
          <p:spPr bwMode="auto">
            <a:xfrm>
              <a:off x="4153" y="2301"/>
              <a:ext cx="1146" cy="240"/>
            </a:xfrm>
            <a:prstGeom prst="rect">
              <a:avLst/>
            </a:prstGeom>
            <a:solidFill>
              <a:schemeClr val="accent1"/>
            </a:solidFill>
            <a:ln w="12700">
              <a:solidFill>
                <a:schemeClr val="tx1"/>
              </a:solidFill>
              <a:miter lim="800000"/>
              <a:headEnd/>
              <a:tailEnd/>
            </a:ln>
          </p:spPr>
          <p:txBody>
            <a:bodyPr wrap="none" lIns="0" tIns="0" rIns="0" bIns="0" anchor="ctr"/>
            <a:lstStyle/>
            <a:p>
              <a:pPr algn="ctr">
                <a:lnSpc>
                  <a:spcPct val="90000"/>
                </a:lnSpc>
                <a:spcBef>
                  <a:spcPct val="0"/>
                </a:spcBef>
              </a:pPr>
              <a:r>
                <a:rPr lang="en-US" sz="2800">
                  <a:solidFill>
                    <a:schemeClr val="tx2"/>
                  </a:solidFill>
                  <a:latin typeface="Times New Roman" pitchFamily="18" charset="0"/>
                </a:rPr>
                <a:t>w</a:t>
              </a:r>
            </a:p>
          </p:txBody>
        </p:sp>
        <p:sp>
          <p:nvSpPr>
            <p:cNvPr id="32794" name="Rectangle 22"/>
            <p:cNvSpPr>
              <a:spLocks noChangeArrowheads="1"/>
            </p:cNvSpPr>
            <p:nvPr/>
          </p:nvSpPr>
          <p:spPr bwMode="auto">
            <a:xfrm>
              <a:off x="4153" y="2541"/>
              <a:ext cx="1146" cy="240"/>
            </a:xfrm>
            <a:prstGeom prst="rect">
              <a:avLst/>
            </a:prstGeom>
            <a:solidFill>
              <a:schemeClr val="accent1"/>
            </a:solidFill>
            <a:ln w="12700">
              <a:solidFill>
                <a:schemeClr val="tx1"/>
              </a:solidFill>
              <a:miter lim="800000"/>
              <a:headEnd/>
              <a:tailEnd/>
            </a:ln>
          </p:spPr>
          <p:txBody>
            <a:bodyPr wrap="none" lIns="0" tIns="0" rIns="0" bIns="0" anchor="ctr"/>
            <a:lstStyle/>
            <a:p>
              <a:pPr algn="ctr">
                <a:lnSpc>
                  <a:spcPct val="90000"/>
                </a:lnSpc>
                <a:spcBef>
                  <a:spcPct val="0"/>
                </a:spcBef>
              </a:pPr>
              <a:r>
                <a:rPr lang="en-US" sz="2800">
                  <a:solidFill>
                    <a:schemeClr val="tx2"/>
                  </a:solidFill>
                  <a:latin typeface="Times New Roman" pitchFamily="18" charset="0"/>
                </a:rPr>
                <a:t>w</a:t>
              </a:r>
            </a:p>
          </p:txBody>
        </p:sp>
        <p:sp>
          <p:nvSpPr>
            <p:cNvPr id="32795" name="Rectangle 23"/>
            <p:cNvSpPr>
              <a:spLocks noChangeArrowheads="1"/>
            </p:cNvSpPr>
            <p:nvPr/>
          </p:nvSpPr>
          <p:spPr bwMode="auto">
            <a:xfrm>
              <a:off x="4153" y="2781"/>
              <a:ext cx="1146" cy="240"/>
            </a:xfrm>
            <a:prstGeom prst="rect">
              <a:avLst/>
            </a:prstGeom>
            <a:solidFill>
              <a:schemeClr val="accent1"/>
            </a:solidFill>
            <a:ln w="12700">
              <a:solidFill>
                <a:schemeClr val="tx1"/>
              </a:solidFill>
              <a:miter lim="800000"/>
              <a:headEnd/>
              <a:tailEnd/>
            </a:ln>
          </p:spPr>
          <p:txBody>
            <a:bodyPr wrap="none" lIns="0" tIns="0" rIns="0" bIns="0" anchor="ctr"/>
            <a:lstStyle/>
            <a:p>
              <a:pPr algn="ctr"/>
              <a:r>
                <a:rPr lang="en-US" sz="2800">
                  <a:solidFill>
                    <a:schemeClr val="tx2"/>
                  </a:solidFill>
                  <a:latin typeface="Times New Roman" pitchFamily="18" charset="0"/>
                </a:rPr>
                <a:t>w</a:t>
              </a:r>
            </a:p>
          </p:txBody>
        </p:sp>
        <p:sp>
          <p:nvSpPr>
            <p:cNvPr id="32796" name="Rectangle 24"/>
            <p:cNvSpPr>
              <a:spLocks noChangeArrowheads="1"/>
            </p:cNvSpPr>
            <p:nvPr/>
          </p:nvSpPr>
          <p:spPr bwMode="auto">
            <a:xfrm>
              <a:off x="4153" y="3021"/>
              <a:ext cx="1146" cy="240"/>
            </a:xfrm>
            <a:prstGeom prst="rect">
              <a:avLst/>
            </a:prstGeom>
            <a:solidFill>
              <a:schemeClr val="accent1"/>
            </a:solidFill>
            <a:ln w="12700">
              <a:solidFill>
                <a:schemeClr val="tx1"/>
              </a:solidFill>
              <a:miter lim="800000"/>
              <a:headEnd/>
              <a:tailEnd/>
            </a:ln>
          </p:spPr>
          <p:txBody>
            <a:bodyPr wrap="none" lIns="0" tIns="0" rIns="0" bIns="0" anchor="ctr"/>
            <a:lstStyle/>
            <a:p>
              <a:pPr algn="ctr">
                <a:lnSpc>
                  <a:spcPct val="90000"/>
                </a:lnSpc>
                <a:spcBef>
                  <a:spcPct val="0"/>
                </a:spcBef>
              </a:pPr>
              <a:r>
                <a:rPr lang="en-US" sz="2800">
                  <a:latin typeface="Times New Roman" pitchFamily="18" charset="0"/>
                </a:rPr>
                <a:t>.</a:t>
              </a:r>
            </a:p>
          </p:txBody>
        </p:sp>
        <p:sp>
          <p:nvSpPr>
            <p:cNvPr id="32797" name="Line 25"/>
            <p:cNvSpPr>
              <a:spLocks noChangeShapeType="1"/>
            </p:cNvSpPr>
            <p:nvPr/>
          </p:nvSpPr>
          <p:spPr bwMode="auto">
            <a:xfrm>
              <a:off x="3769" y="3021"/>
              <a:ext cx="1872" cy="0"/>
            </a:xfrm>
            <a:prstGeom prst="line">
              <a:avLst/>
            </a:prstGeom>
            <a:noFill/>
            <a:ln w="38100">
              <a:solidFill>
                <a:schemeClr val="tx2"/>
              </a:solidFill>
              <a:round/>
              <a:headEnd/>
              <a:tailEnd/>
            </a:ln>
          </p:spPr>
          <p:txBody>
            <a:bodyPr wrap="none" lIns="92075" tIns="46038" rIns="92075" bIns="46038" anchor="ctr"/>
            <a:lstStyle/>
            <a:p>
              <a:endParaRPr lang="en-US"/>
            </a:p>
          </p:txBody>
        </p:sp>
        <p:sp>
          <p:nvSpPr>
            <p:cNvPr id="32798" name="Rectangle 26"/>
            <p:cNvSpPr>
              <a:spLocks noChangeArrowheads="1"/>
            </p:cNvSpPr>
            <p:nvPr/>
          </p:nvSpPr>
          <p:spPr bwMode="auto">
            <a:xfrm>
              <a:off x="4153" y="3261"/>
              <a:ext cx="1146" cy="240"/>
            </a:xfrm>
            <a:prstGeom prst="rect">
              <a:avLst/>
            </a:prstGeom>
            <a:noFill/>
            <a:ln w="12700">
              <a:noFill/>
              <a:miter lim="800000"/>
              <a:headEnd/>
              <a:tailEnd/>
            </a:ln>
          </p:spPr>
          <p:txBody>
            <a:bodyPr wrap="none" lIns="0" tIns="0" rIns="0" bIns="0" anchor="ctr"/>
            <a:lstStyle/>
            <a:p>
              <a:pPr algn="ctr">
                <a:lnSpc>
                  <a:spcPct val="90000"/>
                </a:lnSpc>
                <a:spcBef>
                  <a:spcPct val="0"/>
                </a:spcBef>
              </a:pPr>
              <a:r>
                <a:rPr lang="en-US" sz="2800">
                  <a:latin typeface="Times New Roman" pitchFamily="18" charset="0"/>
                </a:rPr>
                <a:t>.</a:t>
              </a:r>
            </a:p>
          </p:txBody>
        </p:sp>
        <p:sp>
          <p:nvSpPr>
            <p:cNvPr id="32799" name="Rectangle 27"/>
            <p:cNvSpPr>
              <a:spLocks noChangeArrowheads="1"/>
            </p:cNvSpPr>
            <p:nvPr/>
          </p:nvSpPr>
          <p:spPr bwMode="auto">
            <a:xfrm>
              <a:off x="4153" y="3501"/>
              <a:ext cx="1146" cy="240"/>
            </a:xfrm>
            <a:prstGeom prst="rect">
              <a:avLst/>
            </a:prstGeom>
            <a:noFill/>
            <a:ln w="12700">
              <a:noFill/>
              <a:miter lim="800000"/>
              <a:headEnd/>
              <a:tailEnd/>
            </a:ln>
          </p:spPr>
          <p:txBody>
            <a:bodyPr wrap="none" lIns="0" tIns="0" rIns="0" bIns="0" anchor="ctr"/>
            <a:lstStyle/>
            <a:p>
              <a:pPr algn="ctr">
                <a:lnSpc>
                  <a:spcPct val="90000"/>
                </a:lnSpc>
                <a:spcBef>
                  <a:spcPct val="0"/>
                </a:spcBef>
              </a:pPr>
              <a:r>
                <a:rPr lang="en-US" sz="2800">
                  <a:latin typeface="Times New Roman" pitchFamily="18" charset="0"/>
                </a:rPr>
                <a:t>.</a:t>
              </a:r>
            </a:p>
          </p:txBody>
        </p:sp>
      </p:grpSp>
      <p:sp>
        <p:nvSpPr>
          <p:cNvPr id="32773" name="Rectangle 28"/>
          <p:cNvSpPr>
            <a:spLocks noChangeArrowheads="1"/>
          </p:cNvSpPr>
          <p:nvPr/>
        </p:nvSpPr>
        <p:spPr bwMode="auto">
          <a:xfrm>
            <a:off x="6543675" y="942975"/>
            <a:ext cx="1922463" cy="331788"/>
          </a:xfrm>
          <a:prstGeom prst="rect">
            <a:avLst/>
          </a:prstGeom>
          <a:noFill/>
          <a:ln w="12700">
            <a:noFill/>
            <a:miter lim="800000"/>
            <a:headEnd/>
            <a:tailEnd/>
          </a:ln>
        </p:spPr>
        <p:txBody>
          <a:bodyPr wrap="none" lIns="0" tIns="0" rIns="0" bIns="0" anchor="ctr">
            <a:spAutoFit/>
          </a:bodyPr>
          <a:lstStyle/>
          <a:p>
            <a:pPr algn="ctr">
              <a:lnSpc>
                <a:spcPct val="90000"/>
              </a:lnSpc>
              <a:spcBef>
                <a:spcPct val="0"/>
              </a:spcBef>
            </a:pPr>
            <a:r>
              <a:rPr lang="en-US">
                <a:solidFill>
                  <a:schemeClr val="tx2"/>
                </a:solidFill>
                <a:latin typeface="Arial Narrow" pitchFamily="34" charset="0"/>
              </a:rPr>
              <a:t>Double (LDDW)</a:t>
            </a:r>
            <a:r>
              <a:rPr lang="en-US">
                <a:latin typeface="Arial Narrow" pitchFamily="34" charset="0"/>
              </a:rPr>
              <a:t> </a:t>
            </a:r>
          </a:p>
        </p:txBody>
      </p:sp>
      <p:sp>
        <p:nvSpPr>
          <p:cNvPr id="32774" name="Rectangle 29"/>
          <p:cNvSpPr>
            <a:spLocks noChangeArrowheads="1"/>
          </p:cNvSpPr>
          <p:nvPr/>
        </p:nvSpPr>
        <p:spPr bwMode="auto">
          <a:xfrm>
            <a:off x="5830888" y="1747838"/>
            <a:ext cx="777875" cy="38100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a:latin typeface="Courier New" pitchFamily="49" charset="0"/>
              </a:rPr>
              <a:t>8</a:t>
            </a:r>
          </a:p>
        </p:txBody>
      </p:sp>
      <p:sp>
        <p:nvSpPr>
          <p:cNvPr id="32775" name="Line 30"/>
          <p:cNvSpPr>
            <a:spLocks noChangeShapeType="1"/>
          </p:cNvSpPr>
          <p:nvPr/>
        </p:nvSpPr>
        <p:spPr bwMode="auto">
          <a:xfrm>
            <a:off x="5983288" y="1747838"/>
            <a:ext cx="2971800" cy="0"/>
          </a:xfrm>
          <a:prstGeom prst="line">
            <a:avLst/>
          </a:prstGeom>
          <a:noFill/>
          <a:ln w="38100">
            <a:solidFill>
              <a:schemeClr val="tx2"/>
            </a:solidFill>
            <a:round/>
            <a:headEnd/>
            <a:tailEnd/>
          </a:ln>
        </p:spPr>
        <p:txBody>
          <a:bodyPr wrap="none" lIns="92075" tIns="46038" rIns="92075" bIns="46038" anchor="ctr"/>
          <a:lstStyle/>
          <a:p>
            <a:endParaRPr lang="en-US"/>
          </a:p>
        </p:txBody>
      </p:sp>
      <p:sp>
        <p:nvSpPr>
          <p:cNvPr id="36895" name="Text Box 31"/>
          <p:cNvSpPr txBox="1">
            <a:spLocks noChangeArrowheads="1"/>
          </p:cNvSpPr>
          <p:nvPr/>
        </p:nvSpPr>
        <p:spPr bwMode="auto">
          <a:xfrm>
            <a:off x="574675" y="4598988"/>
            <a:ext cx="5216525" cy="1741487"/>
          </a:xfrm>
          <a:prstGeom prst="rect">
            <a:avLst/>
          </a:prstGeom>
          <a:noFill/>
          <a:ln w="12700">
            <a:noFill/>
            <a:miter lim="800000"/>
            <a:headEnd/>
            <a:tailEnd/>
          </a:ln>
        </p:spPr>
        <p:txBody>
          <a:bodyPr lIns="92075" tIns="46038" rIns="92075" bIns="46038">
            <a:spAutoFit/>
          </a:bodyPr>
          <a:lstStyle/>
          <a:p>
            <a:pPr marL="223838" indent="-223838">
              <a:lnSpc>
                <a:spcPct val="90000"/>
              </a:lnSpc>
              <a:spcBef>
                <a:spcPct val="40000"/>
              </a:spcBef>
              <a:buClr>
                <a:schemeClr val="tx2"/>
              </a:buClr>
              <a:buFont typeface="Wingdings" pitchFamily="2" charset="2"/>
              <a:buNone/>
            </a:pPr>
            <a:r>
              <a:rPr lang="en-US" sz="2000"/>
              <a:t> 	The top of </a:t>
            </a:r>
            <a:r>
              <a:rPr lang="en-US" sz="2000" u="sng">
                <a:solidFill>
                  <a:schemeClr val="tx2"/>
                </a:solidFill>
              </a:rPr>
              <a:t>Arrays</a:t>
            </a:r>
            <a:r>
              <a:rPr lang="en-US" sz="2000"/>
              <a:t> are always </a:t>
            </a:r>
            <a:r>
              <a:rPr lang="en-US" sz="2000" u="sng">
                <a:solidFill>
                  <a:schemeClr val="tx2"/>
                </a:solidFill>
              </a:rPr>
              <a:t>aligned</a:t>
            </a:r>
            <a:r>
              <a:rPr lang="en-US" sz="2000"/>
              <a:t> on larger type boundaries</a:t>
            </a:r>
          </a:p>
          <a:p>
            <a:pPr marL="800100" lvl="1" indent="-342900">
              <a:lnSpc>
                <a:spcPct val="90000"/>
              </a:lnSpc>
              <a:spcBef>
                <a:spcPct val="30000"/>
              </a:spcBef>
              <a:buClr>
                <a:schemeClr val="tx2"/>
              </a:buClr>
              <a:buSzPct val="75000"/>
              <a:buFont typeface="Wingdings" pitchFamily="2" charset="2"/>
              <a:buChar char=""/>
            </a:pPr>
            <a:r>
              <a:rPr lang="en-US" sz="2000">
                <a:latin typeface="Arial Narrow" pitchFamily="34" charset="0"/>
              </a:rPr>
              <a:t>32-bit boundary for </a:t>
            </a:r>
            <a:r>
              <a:rPr lang="en-US" sz="2000" u="sng">
                <a:solidFill>
                  <a:schemeClr val="tx2"/>
                </a:solidFill>
                <a:latin typeface="Arial Narrow" pitchFamily="34" charset="0"/>
              </a:rPr>
              <a:t>C62x &amp; C67x</a:t>
            </a:r>
          </a:p>
          <a:p>
            <a:pPr marL="800100" lvl="1" indent="-342900">
              <a:lnSpc>
                <a:spcPct val="90000"/>
              </a:lnSpc>
              <a:spcBef>
                <a:spcPct val="30000"/>
              </a:spcBef>
              <a:buClr>
                <a:schemeClr val="tx2"/>
              </a:buClr>
              <a:buSzPct val="75000"/>
              <a:buFont typeface="Wingdings" pitchFamily="2" charset="2"/>
              <a:buChar char=""/>
            </a:pPr>
            <a:r>
              <a:rPr lang="en-US" sz="2000">
                <a:latin typeface="Arial Narrow" pitchFamily="34" charset="0"/>
              </a:rPr>
              <a:t>64-bit boundary for </a:t>
            </a:r>
            <a:r>
              <a:rPr lang="en-US" sz="2000" u="sng">
                <a:solidFill>
                  <a:schemeClr val="tx2"/>
                </a:solidFill>
                <a:latin typeface="Arial Narrow" pitchFamily="34" charset="0"/>
              </a:rPr>
              <a:t>C64x, C64x+ &amp; C674x</a:t>
            </a:r>
          </a:p>
          <a:p>
            <a:pPr marL="800100" lvl="1" indent="-342900">
              <a:lnSpc>
                <a:spcPct val="90000"/>
              </a:lnSpc>
              <a:spcBef>
                <a:spcPct val="30000"/>
              </a:spcBef>
              <a:buClr>
                <a:schemeClr val="tx2"/>
              </a:buClr>
              <a:buSzPct val="75000"/>
              <a:buFont typeface="Wingdings" pitchFamily="2" charset="2"/>
              <a:buChar char=""/>
            </a:pPr>
            <a:r>
              <a:rPr lang="en-US" sz="2000">
                <a:latin typeface="Arial Narrow" pitchFamily="34" charset="0"/>
              </a:rPr>
              <a:t>128-bit boundary for </a:t>
            </a:r>
            <a:r>
              <a:rPr lang="en-US" sz="2000" u="sng">
                <a:solidFill>
                  <a:schemeClr val="tx2"/>
                </a:solidFill>
                <a:latin typeface="Arial Narrow" pitchFamily="34" charset="0"/>
              </a:rPr>
              <a:t>C66x</a:t>
            </a:r>
          </a:p>
        </p:txBody>
      </p:sp>
      <p:pic>
        <p:nvPicPr>
          <p:cNvPr id="35"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895">
                                            <p:txEl>
                                              <p:pRg st="0" end="0"/>
                                            </p:txEl>
                                          </p:spTgt>
                                        </p:tgtEl>
                                        <p:attrNameLst>
                                          <p:attrName>style.visibility</p:attrName>
                                        </p:attrNameLst>
                                      </p:cBhvr>
                                      <p:to>
                                        <p:strVal val="visible"/>
                                      </p:to>
                                    </p:set>
                                    <p:animEffect transition="in" filter="dissolve">
                                      <p:cBhvr>
                                        <p:cTn id="7" dur="500"/>
                                        <p:tgtEl>
                                          <p:spTgt spid="3689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6895">
                                            <p:txEl>
                                              <p:pRg st="1" end="1"/>
                                            </p:txEl>
                                          </p:spTgt>
                                        </p:tgtEl>
                                        <p:attrNameLst>
                                          <p:attrName>style.visibility</p:attrName>
                                        </p:attrNameLst>
                                      </p:cBhvr>
                                      <p:to>
                                        <p:strVal val="visible"/>
                                      </p:to>
                                    </p:set>
                                    <p:animEffect transition="in" filter="dissolve">
                                      <p:cBhvr>
                                        <p:cTn id="10" dur="500"/>
                                        <p:tgtEl>
                                          <p:spTgt spid="3689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6895">
                                            <p:txEl>
                                              <p:pRg st="2" end="2"/>
                                            </p:txEl>
                                          </p:spTgt>
                                        </p:tgtEl>
                                        <p:attrNameLst>
                                          <p:attrName>style.visibility</p:attrName>
                                        </p:attrNameLst>
                                      </p:cBhvr>
                                      <p:to>
                                        <p:strVal val="visible"/>
                                      </p:to>
                                    </p:set>
                                    <p:animEffect transition="in" filter="dissolve">
                                      <p:cBhvr>
                                        <p:cTn id="13" dur="500"/>
                                        <p:tgtEl>
                                          <p:spTgt spid="3689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6895">
                                            <p:txEl>
                                              <p:pRg st="3" end="3"/>
                                            </p:txEl>
                                          </p:spTgt>
                                        </p:tgtEl>
                                        <p:attrNameLst>
                                          <p:attrName>style.visibility</p:attrName>
                                        </p:attrNameLst>
                                      </p:cBhvr>
                                      <p:to>
                                        <p:strVal val="visible"/>
                                      </p:to>
                                    </p:set>
                                    <p:animEffect transition="in" filter="dissolve">
                                      <p:cBhvr>
                                        <p:cTn id="16" dur="500"/>
                                        <p:tgtEl>
                                          <p:spTgt spid="36895">
                                            <p:txEl>
                                              <p:pRg st="3" end="3"/>
                                            </p:txEl>
                                          </p:spTgt>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499"/>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95"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t>Alignment of Structures</a:t>
            </a:r>
          </a:p>
        </p:txBody>
      </p:sp>
      <p:pic>
        <p:nvPicPr>
          <p:cNvPr id="33795" name="Picture 108" descr="struct"/>
          <p:cNvPicPr>
            <a:picLocks noChangeAspect="1" noChangeArrowheads="1"/>
          </p:cNvPicPr>
          <p:nvPr/>
        </p:nvPicPr>
        <p:blipFill>
          <a:blip r:embed="rId3" cstate="print"/>
          <a:srcRect/>
          <a:stretch>
            <a:fillRect/>
          </a:stretch>
        </p:blipFill>
        <p:spPr bwMode="auto">
          <a:xfrm>
            <a:off x="228600" y="609600"/>
            <a:ext cx="8686800" cy="5645150"/>
          </a:xfrm>
          <a:prstGeom prst="rect">
            <a:avLst/>
          </a:prstGeom>
          <a:noFill/>
          <a:ln w="9525">
            <a:noFill/>
            <a:miter lim="800000"/>
            <a:headEnd/>
            <a:tailEnd/>
          </a:ln>
        </p:spPr>
      </p:pic>
      <p:grpSp>
        <p:nvGrpSpPr>
          <p:cNvPr id="33796" name="Group 113"/>
          <p:cNvGrpSpPr>
            <a:grpSpLocks/>
          </p:cNvGrpSpPr>
          <p:nvPr/>
        </p:nvGrpSpPr>
        <p:grpSpPr bwMode="auto">
          <a:xfrm>
            <a:off x="2286000" y="1295400"/>
            <a:ext cx="6172200" cy="2438400"/>
            <a:chOff x="1440" y="816"/>
            <a:chExt cx="3888" cy="1536"/>
          </a:xfrm>
        </p:grpSpPr>
        <p:sp>
          <p:nvSpPr>
            <p:cNvPr id="33801" name="Line 109"/>
            <p:cNvSpPr>
              <a:spLocks noChangeShapeType="1"/>
            </p:cNvSpPr>
            <p:nvPr/>
          </p:nvSpPr>
          <p:spPr bwMode="auto">
            <a:xfrm>
              <a:off x="1440" y="816"/>
              <a:ext cx="2784" cy="432"/>
            </a:xfrm>
            <a:prstGeom prst="line">
              <a:avLst/>
            </a:prstGeom>
            <a:noFill/>
            <a:ln w="57150">
              <a:solidFill>
                <a:schemeClr val="tx1"/>
              </a:solidFill>
              <a:prstDash val="sysDot"/>
              <a:round/>
              <a:headEnd type="none" w="sm" len="sm"/>
              <a:tailEnd type="none" w="sm" len="sm"/>
            </a:ln>
          </p:spPr>
          <p:txBody>
            <a:bodyPr/>
            <a:lstStyle/>
            <a:p>
              <a:endParaRPr lang="en-US"/>
            </a:p>
          </p:txBody>
        </p:sp>
        <p:sp>
          <p:nvSpPr>
            <p:cNvPr id="33802" name="Line 110"/>
            <p:cNvSpPr>
              <a:spLocks noChangeShapeType="1"/>
            </p:cNvSpPr>
            <p:nvPr/>
          </p:nvSpPr>
          <p:spPr bwMode="auto">
            <a:xfrm>
              <a:off x="1440" y="1377"/>
              <a:ext cx="2784" cy="975"/>
            </a:xfrm>
            <a:prstGeom prst="line">
              <a:avLst/>
            </a:prstGeom>
            <a:noFill/>
            <a:ln w="57150">
              <a:solidFill>
                <a:schemeClr val="tx1"/>
              </a:solidFill>
              <a:prstDash val="sysDot"/>
              <a:round/>
              <a:headEnd type="none" w="sm" len="sm"/>
              <a:tailEnd type="none" w="sm" len="sm"/>
            </a:ln>
          </p:spPr>
          <p:txBody>
            <a:bodyPr/>
            <a:lstStyle/>
            <a:p>
              <a:endParaRPr lang="en-US"/>
            </a:p>
          </p:txBody>
        </p:sp>
        <p:sp>
          <p:nvSpPr>
            <p:cNvPr id="33803" name="Rectangle 111"/>
            <p:cNvSpPr>
              <a:spLocks noChangeArrowheads="1"/>
            </p:cNvSpPr>
            <p:nvPr/>
          </p:nvSpPr>
          <p:spPr bwMode="auto">
            <a:xfrm>
              <a:off x="4224" y="1226"/>
              <a:ext cx="1104" cy="1126"/>
            </a:xfrm>
            <a:prstGeom prst="rect">
              <a:avLst/>
            </a:prstGeom>
            <a:noFill/>
            <a:ln w="57150">
              <a:solidFill>
                <a:schemeClr val="tx1"/>
              </a:solidFill>
              <a:miter lim="800000"/>
              <a:headEnd type="none" w="sm" len="sm"/>
              <a:tailEnd type="none" w="sm" len="sm"/>
            </a:ln>
          </p:spPr>
          <p:txBody>
            <a:bodyPr wrap="none" anchor="ctr"/>
            <a:lstStyle/>
            <a:p>
              <a:endParaRPr lang="en-US"/>
            </a:p>
          </p:txBody>
        </p:sp>
      </p:grpSp>
      <p:sp>
        <p:nvSpPr>
          <p:cNvPr id="38000" name="Text Box 112"/>
          <p:cNvSpPr txBox="1">
            <a:spLocks noChangeArrowheads="1"/>
          </p:cNvSpPr>
          <p:nvPr/>
        </p:nvSpPr>
        <p:spPr bwMode="auto">
          <a:xfrm>
            <a:off x="814388" y="4645025"/>
            <a:ext cx="5205412" cy="1997075"/>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lIns="92075" tIns="46038" rIns="92075" bIns="46038">
            <a:spAutoFit/>
          </a:bodyPr>
          <a:lstStyle/>
          <a:p>
            <a:pPr marL="223838" indent="-223838">
              <a:lnSpc>
                <a:spcPct val="90000"/>
              </a:lnSpc>
              <a:spcBef>
                <a:spcPct val="40000"/>
              </a:spcBef>
              <a:buClr>
                <a:schemeClr val="tx2"/>
              </a:buClr>
              <a:buFont typeface="Wingdings" pitchFamily="2" charset="2"/>
              <a:buChar char="w"/>
              <a:defRPr/>
            </a:pPr>
            <a:r>
              <a:rPr lang="en-US" sz="2000" u="sng">
                <a:solidFill>
                  <a:schemeClr val="tx2"/>
                </a:solidFill>
              </a:rPr>
              <a:t>Structures</a:t>
            </a:r>
            <a:r>
              <a:rPr lang="en-US" sz="2000"/>
              <a:t> are aligned to the largest type they contain</a:t>
            </a:r>
          </a:p>
          <a:p>
            <a:pPr marL="223838" indent="-223838">
              <a:lnSpc>
                <a:spcPct val="90000"/>
              </a:lnSpc>
              <a:spcBef>
                <a:spcPct val="40000"/>
              </a:spcBef>
              <a:buClr>
                <a:schemeClr val="tx2"/>
              </a:buClr>
              <a:buFont typeface="Wingdings" pitchFamily="2" charset="2"/>
              <a:buChar char="w"/>
              <a:defRPr/>
            </a:pPr>
            <a:r>
              <a:rPr lang="en-US" sz="2000"/>
              <a:t>For </a:t>
            </a:r>
            <a:r>
              <a:rPr lang="en-US" sz="2000" u="sng">
                <a:solidFill>
                  <a:schemeClr val="tx2"/>
                </a:solidFill>
              </a:rPr>
              <a:t>data space efficiency</a:t>
            </a:r>
            <a:r>
              <a:rPr lang="en-US" sz="2000"/>
              <a:t>, start with larger types first to minimize holes</a:t>
            </a:r>
          </a:p>
          <a:p>
            <a:pPr marL="223838" indent="-223838">
              <a:lnSpc>
                <a:spcPct val="90000"/>
              </a:lnSpc>
              <a:spcBef>
                <a:spcPct val="40000"/>
              </a:spcBef>
              <a:buClr>
                <a:schemeClr val="tx2"/>
              </a:buClr>
              <a:buFont typeface="Wingdings" pitchFamily="2" charset="2"/>
              <a:buChar char="w"/>
              <a:defRPr/>
            </a:pPr>
            <a:r>
              <a:rPr lang="en-US" sz="2000" u="sng">
                <a:solidFill>
                  <a:schemeClr val="tx2"/>
                </a:solidFill>
              </a:rPr>
              <a:t>Arrays within structures</a:t>
            </a:r>
            <a:r>
              <a:rPr lang="en-US" sz="2000"/>
              <a:t> are only aligned to their typesize</a:t>
            </a:r>
          </a:p>
        </p:txBody>
      </p:sp>
      <p:sp>
        <p:nvSpPr>
          <p:cNvPr id="38002" name="AutoShape 114"/>
          <p:cNvSpPr>
            <a:spLocks/>
          </p:cNvSpPr>
          <p:nvPr/>
        </p:nvSpPr>
        <p:spPr bwMode="auto">
          <a:xfrm>
            <a:off x="7086600" y="4310063"/>
            <a:ext cx="1241425" cy="533400"/>
          </a:xfrm>
          <a:prstGeom prst="borderCallout1">
            <a:avLst>
              <a:gd name="adj1" fmla="val 21431"/>
              <a:gd name="adj2" fmla="val -6139"/>
              <a:gd name="adj3" fmla="val 371431"/>
              <a:gd name="adj4" fmla="val -147444"/>
            </a:avLst>
          </a:prstGeom>
          <a:noFill/>
          <a:ln w="28575">
            <a:solidFill>
              <a:schemeClr val="tx1"/>
            </a:solidFill>
            <a:miter lim="800000"/>
            <a:headEnd type="none" w="sm" len="sm"/>
            <a:tailEnd type="none" w="sm" len="sm"/>
          </a:ln>
          <a:effectLst/>
        </p:spPr>
        <p:txBody>
          <a:bodyPr/>
          <a:lstStyle/>
          <a:p>
            <a:pPr algn="ctr">
              <a:defRPr/>
            </a:pPr>
            <a:endParaRPr lang="en-US">
              <a:effectLst>
                <a:outerShdw blurRad="38100" dist="38100" dir="2700000" algn="tl">
                  <a:srgbClr val="C0C0C0"/>
                </a:outerShdw>
              </a:effectLst>
            </a:endParaRPr>
          </a:p>
        </p:txBody>
      </p:sp>
      <p:sp>
        <p:nvSpPr>
          <p:cNvPr id="33799" name="AutoShape 139">
            <a:hlinkClick r:id="rId4" action="ppaction://hlinksldjump" highlightClick="1"/>
          </p:cNvPr>
          <p:cNvSpPr>
            <a:spLocks noChangeArrowheads="1"/>
          </p:cNvSpPr>
          <p:nvPr/>
        </p:nvSpPr>
        <p:spPr bwMode="auto">
          <a:xfrm>
            <a:off x="8839200" y="0"/>
            <a:ext cx="304800" cy="292100"/>
          </a:xfrm>
          <a:prstGeom prst="actionButtonForwardNext">
            <a:avLst/>
          </a:prstGeom>
          <a:solidFill>
            <a:schemeClr val="bg1"/>
          </a:solidFill>
          <a:ln w="12700">
            <a:noFill/>
            <a:miter lim="800000"/>
            <a:headEnd type="none" w="sm" len="sm"/>
            <a:tailEnd type="none" w="sm" len="sm"/>
          </a:ln>
        </p:spPr>
        <p:txBody>
          <a:bodyPr wrap="none" anchor="ctr"/>
          <a:lstStyle/>
          <a:p>
            <a:endParaRPr lang="en-US"/>
          </a:p>
        </p:txBody>
      </p:sp>
      <p:sp>
        <p:nvSpPr>
          <p:cNvPr id="38044" name="Leading Question"/>
          <p:cNvSpPr txBox="1">
            <a:spLocks noChangeArrowheads="1"/>
          </p:cNvSpPr>
          <p:nvPr/>
        </p:nvSpPr>
        <p:spPr bwMode="auto">
          <a:xfrm>
            <a:off x="6165706" y="6385654"/>
            <a:ext cx="2838919" cy="246221"/>
          </a:xfrm>
          <a:prstGeom prst="rect">
            <a:avLst/>
          </a:prstGeom>
          <a:noFill/>
          <a:ln w="12700">
            <a:noFill/>
            <a:miter lim="800000"/>
            <a:headEnd type="none" w="sm" len="sm"/>
            <a:tailEnd type="none" w="sm" len="sm"/>
          </a:ln>
        </p:spPr>
        <p:txBody>
          <a:bodyPr wrap="none" lIns="0" tIns="0" rIns="0" bIns="0" anchor="b">
            <a:spAutoFit/>
          </a:bodyPr>
          <a:lstStyle/>
          <a:p>
            <a:pPr algn="r">
              <a:spcBef>
                <a:spcPct val="0"/>
              </a:spcBef>
            </a:pPr>
            <a:r>
              <a:rPr lang="en-US" sz="2000" b="0" dirty="0">
                <a:solidFill>
                  <a:schemeClr val="tx2"/>
                </a:solidFill>
                <a:latin typeface="Arial Narrow" pitchFamily="34" charset="0"/>
              </a:rPr>
              <a:t>Aligning </a:t>
            </a:r>
            <a:r>
              <a:rPr lang="en-US" sz="2000" b="0" dirty="0" smtClean="0">
                <a:solidFill>
                  <a:schemeClr val="tx2"/>
                </a:solidFill>
                <a:latin typeface="Arial Narrow" pitchFamily="34" charset="0"/>
              </a:rPr>
              <a:t>arrays within </a:t>
            </a:r>
            <a:r>
              <a:rPr lang="en-US" sz="2000" b="0" dirty="0" err="1" smtClean="0">
                <a:solidFill>
                  <a:schemeClr val="tx2"/>
                </a:solidFill>
                <a:latin typeface="Arial Narrow" pitchFamily="34" charset="0"/>
              </a:rPr>
              <a:t>structs</a:t>
            </a:r>
            <a:r>
              <a:rPr lang="en-US" sz="2000" b="0" dirty="0" smtClean="0">
                <a:solidFill>
                  <a:schemeClr val="tx2"/>
                </a:solidFill>
                <a:latin typeface="Arial Narrow" pitchFamily="34" charset="0"/>
              </a:rPr>
              <a:t>...</a:t>
            </a:r>
            <a:endParaRPr lang="en-US" sz="2000" b="0" dirty="0">
              <a:solidFill>
                <a:schemeClr val="tx2"/>
              </a:solidFill>
              <a:latin typeface="Arial Narrow" pitchFamily="34" charset="0"/>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4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Forcing Alignment within Structures</a:t>
            </a:r>
          </a:p>
        </p:txBody>
      </p:sp>
      <p:sp>
        <p:nvSpPr>
          <p:cNvPr id="34819" name="Text Box 4"/>
          <p:cNvSpPr txBox="1">
            <a:spLocks noChangeArrowheads="1"/>
          </p:cNvSpPr>
          <p:nvPr/>
        </p:nvSpPr>
        <p:spPr bwMode="auto">
          <a:xfrm>
            <a:off x="838200" y="2341563"/>
            <a:ext cx="3733800" cy="1658937"/>
          </a:xfrm>
          <a:prstGeom prst="rect">
            <a:avLst/>
          </a:prstGeom>
          <a:solidFill>
            <a:schemeClr val="accent5">
              <a:lumMod val="20000"/>
              <a:lumOff val="80000"/>
            </a:schemeClr>
          </a:solidFill>
          <a:ln w="12700">
            <a:solidFill>
              <a:srgbClr val="969696"/>
            </a:solidFill>
            <a:miter lim="800000"/>
            <a:headEnd/>
            <a:tailEnd/>
          </a:ln>
        </p:spPr>
        <p:txBody>
          <a:bodyPr wrap="square" lIns="228600" tIns="137160" rIns="92075" bIns="137160">
            <a:spAutoFit/>
          </a:bodyPr>
          <a:lstStyle/>
          <a:p>
            <a:pPr marL="223838" indent="-223838">
              <a:lnSpc>
                <a:spcPct val="90000"/>
              </a:lnSpc>
              <a:spcBef>
                <a:spcPct val="0"/>
              </a:spcBef>
            </a:pPr>
            <a:r>
              <a:rPr lang="en-US" sz="2000" dirty="0" err="1">
                <a:solidFill>
                  <a:srgbClr val="000000"/>
                </a:solidFill>
                <a:latin typeface="Courier New" pitchFamily="49" charset="0"/>
              </a:rPr>
              <a:t>typedef</a:t>
            </a:r>
            <a:r>
              <a:rPr lang="en-US" sz="2000" dirty="0">
                <a:solidFill>
                  <a:srgbClr val="000000"/>
                </a:solidFill>
                <a:latin typeface="Courier New" pitchFamily="49" charset="0"/>
              </a:rPr>
              <a:t> </a:t>
            </a:r>
            <a:r>
              <a:rPr lang="en-US" sz="2000" dirty="0" err="1">
                <a:solidFill>
                  <a:srgbClr val="000000"/>
                </a:solidFill>
                <a:latin typeface="Courier New" pitchFamily="49" charset="0"/>
              </a:rPr>
              <a:t>struct</a:t>
            </a:r>
            <a:r>
              <a:rPr lang="en-US" sz="2000" dirty="0">
                <a:solidFill>
                  <a:srgbClr val="000000"/>
                </a:solidFill>
                <a:latin typeface="Courier New" pitchFamily="49" charset="0"/>
              </a:rPr>
              <a:t> ex1_t{</a:t>
            </a:r>
          </a:p>
          <a:p>
            <a:pPr marL="223838" indent="-223838">
              <a:lnSpc>
                <a:spcPct val="90000"/>
              </a:lnSpc>
              <a:spcBef>
                <a:spcPct val="0"/>
              </a:spcBef>
            </a:pPr>
            <a:r>
              <a:rPr lang="en-US" sz="2000" dirty="0">
                <a:solidFill>
                  <a:srgbClr val="000000"/>
                </a:solidFill>
                <a:latin typeface="Courier New" pitchFamily="49" charset="0"/>
              </a:rPr>
              <a:t>	</a:t>
            </a:r>
            <a:r>
              <a:rPr lang="en-US" sz="2000" dirty="0">
                <a:solidFill>
                  <a:srgbClr val="0000FF"/>
                </a:solidFill>
                <a:latin typeface="Courier New" pitchFamily="49" charset="0"/>
              </a:rPr>
              <a:t>short </a:t>
            </a:r>
            <a:r>
              <a:rPr lang="en-US" sz="2000" dirty="0">
                <a:solidFill>
                  <a:srgbClr val="000000"/>
                </a:solidFill>
                <a:latin typeface="Courier New" pitchFamily="49" charset="0"/>
              </a:rPr>
              <a:t>b;</a:t>
            </a:r>
            <a:br>
              <a:rPr lang="en-US" sz="2000" dirty="0">
                <a:solidFill>
                  <a:srgbClr val="000000"/>
                </a:solidFill>
                <a:latin typeface="Courier New" pitchFamily="49" charset="0"/>
              </a:rPr>
            </a:br>
            <a:r>
              <a:rPr lang="en-US" sz="2000" dirty="0">
                <a:solidFill>
                  <a:srgbClr val="0000FF"/>
                </a:solidFill>
                <a:latin typeface="Courier New" pitchFamily="49" charset="0"/>
              </a:rPr>
              <a:t>long </a:t>
            </a:r>
            <a:r>
              <a:rPr lang="en-US" sz="2000" dirty="0" err="1">
                <a:solidFill>
                  <a:srgbClr val="0000FF"/>
                </a:solidFill>
                <a:latin typeface="Courier New" pitchFamily="49" charset="0"/>
              </a:rPr>
              <a:t>long</a:t>
            </a:r>
            <a:r>
              <a:rPr lang="en-US" sz="2000" dirty="0">
                <a:solidFill>
                  <a:srgbClr val="0000FF"/>
                </a:solidFill>
                <a:latin typeface="Courier New" pitchFamily="49" charset="0"/>
              </a:rPr>
              <a:t> </a:t>
            </a:r>
            <a:r>
              <a:rPr lang="en-US" sz="2000" dirty="0">
                <a:solidFill>
                  <a:srgbClr val="FF0000"/>
                </a:solidFill>
                <a:latin typeface="Courier New" pitchFamily="49" charset="0"/>
              </a:rPr>
              <a:t>dummy1</a:t>
            </a:r>
            <a:r>
              <a:rPr lang="en-US" sz="2000" dirty="0">
                <a:solidFill>
                  <a:srgbClr val="000000"/>
                </a:solidFill>
                <a:latin typeface="Courier New" pitchFamily="49" charset="0"/>
              </a:rPr>
              <a:t>;</a:t>
            </a:r>
          </a:p>
          <a:p>
            <a:pPr marL="223838" indent="-223838">
              <a:lnSpc>
                <a:spcPct val="90000"/>
              </a:lnSpc>
              <a:spcBef>
                <a:spcPct val="0"/>
              </a:spcBef>
            </a:pPr>
            <a:r>
              <a:rPr lang="en-US" sz="2000" dirty="0">
                <a:solidFill>
                  <a:srgbClr val="000000"/>
                </a:solidFill>
                <a:latin typeface="Courier New" pitchFamily="49" charset="0"/>
              </a:rPr>
              <a:t>	</a:t>
            </a:r>
            <a:r>
              <a:rPr lang="en-US" sz="2000" dirty="0">
                <a:solidFill>
                  <a:srgbClr val="0000FF"/>
                </a:solidFill>
                <a:latin typeface="Courier New" pitchFamily="49" charset="0"/>
              </a:rPr>
              <a:t>short </a:t>
            </a:r>
            <a:r>
              <a:rPr lang="en-US" sz="2000" dirty="0">
                <a:solidFill>
                  <a:srgbClr val="000000"/>
                </a:solidFill>
                <a:latin typeface="Courier New" pitchFamily="49" charset="0"/>
              </a:rPr>
              <a:t>a[40];</a:t>
            </a:r>
          </a:p>
          <a:p>
            <a:pPr marL="223838" indent="-223838">
              <a:lnSpc>
                <a:spcPct val="90000"/>
              </a:lnSpc>
              <a:spcBef>
                <a:spcPct val="0"/>
              </a:spcBef>
            </a:pPr>
            <a:r>
              <a:rPr lang="en-US" sz="2000" dirty="0">
                <a:solidFill>
                  <a:srgbClr val="000000"/>
                </a:solidFill>
                <a:latin typeface="Courier New" pitchFamily="49" charset="0"/>
              </a:rPr>
              <a:t>} ex1;</a:t>
            </a:r>
          </a:p>
        </p:txBody>
      </p:sp>
      <p:sp>
        <p:nvSpPr>
          <p:cNvPr id="34820" name="Text Box 13"/>
          <p:cNvSpPr txBox="1">
            <a:spLocks noChangeArrowheads="1"/>
          </p:cNvSpPr>
          <p:nvPr/>
        </p:nvSpPr>
        <p:spPr bwMode="auto">
          <a:xfrm>
            <a:off x="365125" y="1925638"/>
            <a:ext cx="5197475" cy="384175"/>
          </a:xfrm>
          <a:prstGeom prst="rect">
            <a:avLst/>
          </a:prstGeom>
          <a:noFill/>
          <a:ln w="12700">
            <a:noFill/>
            <a:miter lim="800000"/>
            <a:headEnd type="none" w="sm" len="sm"/>
            <a:tailEnd type="none" w="sm" len="sm"/>
          </a:ln>
        </p:spPr>
        <p:txBody>
          <a:bodyPr wrap="none">
            <a:spAutoFit/>
          </a:bodyPr>
          <a:lstStyle/>
          <a:p>
            <a:pPr marL="339725" indent="-339725"/>
            <a:r>
              <a:rPr lang="en-US">
                <a:latin typeface="Arial Narrow" pitchFamily="34" charset="0"/>
              </a:rPr>
              <a:t>1.	Use dummy variable to force alignment</a:t>
            </a:r>
          </a:p>
        </p:txBody>
      </p:sp>
      <p:sp>
        <p:nvSpPr>
          <p:cNvPr id="34821" name="Text Box 14"/>
          <p:cNvSpPr txBox="1">
            <a:spLocks noChangeArrowheads="1"/>
          </p:cNvSpPr>
          <p:nvPr/>
        </p:nvSpPr>
        <p:spPr bwMode="auto">
          <a:xfrm>
            <a:off x="365125" y="4252913"/>
            <a:ext cx="1873250" cy="384175"/>
          </a:xfrm>
          <a:prstGeom prst="rect">
            <a:avLst/>
          </a:prstGeom>
          <a:noFill/>
          <a:ln w="12700">
            <a:noFill/>
            <a:miter lim="800000"/>
            <a:headEnd type="none" w="sm" len="sm"/>
            <a:tailEnd type="none" w="sm" len="sm"/>
          </a:ln>
        </p:spPr>
        <p:txBody>
          <a:bodyPr wrap="none">
            <a:spAutoFit/>
          </a:bodyPr>
          <a:lstStyle/>
          <a:p>
            <a:pPr marL="339725" indent="-339725"/>
            <a:r>
              <a:rPr lang="en-US">
                <a:latin typeface="Arial Narrow" pitchFamily="34" charset="0"/>
              </a:rPr>
              <a:t>2.	Use unions</a:t>
            </a:r>
          </a:p>
        </p:txBody>
      </p:sp>
      <p:sp>
        <p:nvSpPr>
          <p:cNvPr id="34822" name="Text Box 16"/>
          <p:cNvSpPr txBox="1">
            <a:spLocks noChangeArrowheads="1"/>
          </p:cNvSpPr>
          <p:nvPr/>
        </p:nvSpPr>
        <p:spPr bwMode="auto">
          <a:xfrm>
            <a:off x="838200" y="4635500"/>
            <a:ext cx="3733800" cy="1384300"/>
          </a:xfrm>
          <a:prstGeom prst="rect">
            <a:avLst/>
          </a:prstGeom>
          <a:solidFill>
            <a:schemeClr val="accent4">
              <a:lumMod val="20000"/>
              <a:lumOff val="80000"/>
            </a:schemeClr>
          </a:solidFill>
          <a:ln w="12700">
            <a:solidFill>
              <a:srgbClr val="969696"/>
            </a:solidFill>
            <a:miter lim="800000"/>
            <a:headEnd/>
            <a:tailEnd/>
          </a:ln>
        </p:spPr>
        <p:txBody>
          <a:bodyPr wrap="square" lIns="228600" tIns="137160" rIns="92075" bIns="137160">
            <a:spAutoFit/>
          </a:bodyPr>
          <a:lstStyle/>
          <a:p>
            <a:pPr marL="223838" indent="-223838">
              <a:lnSpc>
                <a:spcPct val="90000"/>
              </a:lnSpc>
              <a:spcBef>
                <a:spcPct val="0"/>
              </a:spcBef>
            </a:pPr>
            <a:r>
              <a:rPr lang="en-US" sz="2000" dirty="0" err="1">
                <a:solidFill>
                  <a:srgbClr val="000000"/>
                </a:solidFill>
                <a:latin typeface="Courier New" pitchFamily="49" charset="0"/>
              </a:rPr>
              <a:t>typedef</a:t>
            </a:r>
            <a:r>
              <a:rPr lang="en-US" sz="2000" dirty="0">
                <a:solidFill>
                  <a:srgbClr val="000000"/>
                </a:solidFill>
                <a:latin typeface="Courier New" pitchFamily="49" charset="0"/>
              </a:rPr>
              <a:t> union </a:t>
            </a:r>
            <a:r>
              <a:rPr lang="en-US" sz="2000" dirty="0" err="1" smtClean="0">
                <a:solidFill>
                  <a:srgbClr val="000000"/>
                </a:solidFill>
                <a:latin typeface="Courier New" pitchFamily="49" charset="0"/>
              </a:rPr>
              <a:t>algn_t</a:t>
            </a:r>
            <a:r>
              <a:rPr lang="en-US" sz="2000" dirty="0" smtClean="0">
                <a:solidFill>
                  <a:srgbClr val="000000"/>
                </a:solidFill>
                <a:latin typeface="Courier New" pitchFamily="49" charset="0"/>
              </a:rPr>
              <a:t>{</a:t>
            </a:r>
            <a:endParaRPr lang="en-US" sz="2000" dirty="0">
              <a:solidFill>
                <a:srgbClr val="000000"/>
              </a:solidFill>
              <a:latin typeface="Courier New" pitchFamily="49" charset="0"/>
            </a:endParaRPr>
          </a:p>
          <a:p>
            <a:pPr marL="223838" indent="-223838">
              <a:lnSpc>
                <a:spcPct val="90000"/>
              </a:lnSpc>
              <a:spcBef>
                <a:spcPct val="0"/>
              </a:spcBef>
            </a:pPr>
            <a:r>
              <a:rPr lang="en-US" sz="2000" dirty="0">
                <a:solidFill>
                  <a:srgbClr val="000000"/>
                </a:solidFill>
                <a:latin typeface="Courier New" pitchFamily="49" charset="0"/>
              </a:rPr>
              <a:t> </a:t>
            </a:r>
            <a:r>
              <a:rPr lang="en-US" sz="2000" dirty="0">
                <a:solidFill>
                  <a:srgbClr val="0000FF"/>
                </a:solidFill>
                <a:latin typeface="Courier New" pitchFamily="49" charset="0"/>
              </a:rPr>
              <a:t>short </a:t>
            </a:r>
            <a:r>
              <a:rPr lang="en-US" sz="2000" dirty="0">
                <a:solidFill>
                  <a:srgbClr val="000000"/>
                </a:solidFill>
                <a:latin typeface="Courier New" pitchFamily="49" charset="0"/>
              </a:rPr>
              <a:t>a2[80];</a:t>
            </a:r>
          </a:p>
          <a:p>
            <a:pPr marL="223838" indent="-223838">
              <a:lnSpc>
                <a:spcPct val="90000"/>
              </a:lnSpc>
              <a:spcBef>
                <a:spcPct val="0"/>
              </a:spcBef>
            </a:pPr>
            <a:r>
              <a:rPr lang="en-US" sz="2000" dirty="0">
                <a:solidFill>
                  <a:srgbClr val="000000"/>
                </a:solidFill>
                <a:latin typeface="Courier New" pitchFamily="49" charset="0"/>
              </a:rPr>
              <a:t> </a:t>
            </a:r>
            <a:r>
              <a:rPr lang="en-US" sz="2000" dirty="0">
                <a:solidFill>
                  <a:srgbClr val="0000FF"/>
                </a:solidFill>
                <a:latin typeface="Courier New" pitchFamily="49" charset="0"/>
              </a:rPr>
              <a:t>long </a:t>
            </a:r>
            <a:r>
              <a:rPr lang="en-US" sz="2000" dirty="0" err="1">
                <a:solidFill>
                  <a:srgbClr val="0000FF"/>
                </a:solidFill>
                <a:latin typeface="Courier New" pitchFamily="49" charset="0"/>
              </a:rPr>
              <a:t>long</a:t>
            </a:r>
            <a:r>
              <a:rPr lang="en-US" sz="2000" dirty="0">
                <a:solidFill>
                  <a:srgbClr val="0000FF"/>
                </a:solidFill>
                <a:latin typeface="Courier New" pitchFamily="49" charset="0"/>
              </a:rPr>
              <a:t> </a:t>
            </a:r>
            <a:r>
              <a:rPr lang="en-US" sz="2000" dirty="0">
                <a:solidFill>
                  <a:srgbClr val="000000"/>
                </a:solidFill>
                <a:latin typeface="Courier New" pitchFamily="49" charset="0"/>
              </a:rPr>
              <a:t>a8[10];</a:t>
            </a:r>
          </a:p>
          <a:p>
            <a:pPr marL="223838" indent="-223838">
              <a:lnSpc>
                <a:spcPct val="90000"/>
              </a:lnSpc>
              <a:spcBef>
                <a:spcPct val="0"/>
              </a:spcBef>
            </a:pPr>
            <a:r>
              <a:rPr lang="en-US" sz="2000" dirty="0" smtClean="0">
                <a:solidFill>
                  <a:srgbClr val="000000"/>
                </a:solidFill>
                <a:latin typeface="Courier New" pitchFamily="49" charset="0"/>
              </a:rPr>
              <a:t>};</a:t>
            </a:r>
            <a:endParaRPr lang="en-US" sz="2000" dirty="0">
              <a:solidFill>
                <a:srgbClr val="000000"/>
              </a:solidFill>
              <a:latin typeface="Courier New" pitchFamily="49" charset="0"/>
            </a:endParaRPr>
          </a:p>
        </p:txBody>
      </p:sp>
      <p:sp>
        <p:nvSpPr>
          <p:cNvPr id="34823" name="Text Box 17"/>
          <p:cNvSpPr txBox="1">
            <a:spLocks noChangeArrowheads="1"/>
          </p:cNvSpPr>
          <p:nvPr/>
        </p:nvSpPr>
        <p:spPr bwMode="auto">
          <a:xfrm>
            <a:off x="304800" y="609600"/>
            <a:ext cx="8001000" cy="1163638"/>
          </a:xfrm>
          <a:prstGeom prst="rect">
            <a:avLst/>
          </a:prstGeom>
          <a:noFill/>
          <a:ln w="12700">
            <a:noFill/>
            <a:miter lim="800000"/>
            <a:headEnd type="none" w="sm" len="sm"/>
            <a:tailEnd type="none" w="sm" len="sm"/>
          </a:ln>
        </p:spPr>
        <p:txBody>
          <a:bodyPr>
            <a:spAutoFit/>
          </a:bodyPr>
          <a:lstStyle/>
          <a:p>
            <a:r>
              <a:rPr lang="en-US" b="0" dirty="0">
                <a:latin typeface="Arial Narrow" pitchFamily="34" charset="0"/>
              </a:rPr>
              <a:t>While arrays are aligned to 32 or 64-bit boundaries, arrays within structures are not, which might affect optimization.</a:t>
            </a:r>
          </a:p>
          <a:p>
            <a:r>
              <a:rPr lang="en-US" b="0" dirty="0">
                <a:latin typeface="Arial Narrow" pitchFamily="34" charset="0"/>
              </a:rPr>
              <a:t>Here are a couple ideas to force arrays to </a:t>
            </a:r>
            <a:r>
              <a:rPr lang="en-US" b="0" dirty="0">
                <a:solidFill>
                  <a:schemeClr val="tx2"/>
                </a:solidFill>
                <a:latin typeface="Arial Narrow" pitchFamily="34" charset="0"/>
              </a:rPr>
              <a:t>8-byte alignment</a:t>
            </a:r>
            <a:r>
              <a:rPr lang="en-US" b="0" dirty="0">
                <a:latin typeface="Arial Narrow" pitchFamily="34" charset="0"/>
              </a:rPr>
              <a:t>:</a:t>
            </a:r>
          </a:p>
        </p:txBody>
      </p:sp>
      <p:sp>
        <p:nvSpPr>
          <p:cNvPr id="233490" name="Leading Question"/>
          <p:cNvSpPr txBox="1">
            <a:spLocks noChangeArrowheads="1"/>
          </p:cNvSpPr>
          <p:nvPr/>
        </p:nvSpPr>
        <p:spPr bwMode="auto">
          <a:xfrm>
            <a:off x="4127500" y="6423025"/>
            <a:ext cx="4699000" cy="244475"/>
          </a:xfrm>
          <a:prstGeom prst="rect">
            <a:avLst/>
          </a:prstGeom>
          <a:noFill/>
          <a:ln w="12700">
            <a:noFill/>
            <a:miter lim="800000"/>
            <a:headEnd type="none" w="sm" len="sm"/>
            <a:tailEnd type="none" w="sm" len="sm"/>
          </a:ln>
        </p:spPr>
        <p:txBody>
          <a:bodyPr wrap="none" lIns="0" tIns="0" rIns="0" bIns="0" anchor="b">
            <a:spAutoFit/>
          </a:bodyPr>
          <a:lstStyle/>
          <a:p>
            <a:pPr algn="r">
              <a:spcBef>
                <a:spcPct val="0"/>
              </a:spcBef>
            </a:pPr>
            <a:r>
              <a:rPr lang="en-US" sz="2000" b="0">
                <a:solidFill>
                  <a:schemeClr val="tx2"/>
                </a:solidFill>
                <a:latin typeface="Arial Narrow" pitchFamily="34" charset="0"/>
              </a:rPr>
              <a:t>How can we force alignments of scalars or structs?</a:t>
            </a:r>
          </a:p>
        </p:txBody>
      </p:sp>
      <p:pic>
        <p:nvPicPr>
          <p:cNvPr id="12"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
        <p:nvSpPr>
          <p:cNvPr id="11" name="Text Box 4"/>
          <p:cNvSpPr txBox="1">
            <a:spLocks noChangeArrowheads="1"/>
          </p:cNvSpPr>
          <p:nvPr/>
        </p:nvSpPr>
        <p:spPr bwMode="auto">
          <a:xfrm>
            <a:off x="5105400" y="4648200"/>
            <a:ext cx="3733800" cy="1384995"/>
          </a:xfrm>
          <a:prstGeom prst="rect">
            <a:avLst/>
          </a:prstGeom>
          <a:solidFill>
            <a:schemeClr val="accent4">
              <a:lumMod val="20000"/>
              <a:lumOff val="80000"/>
            </a:schemeClr>
          </a:solidFill>
          <a:ln w="12700">
            <a:solidFill>
              <a:srgbClr val="969696"/>
            </a:solidFill>
            <a:miter lim="800000"/>
            <a:headEnd/>
            <a:tailEnd/>
          </a:ln>
        </p:spPr>
        <p:txBody>
          <a:bodyPr wrap="square" lIns="228600" tIns="137160" rIns="92075" bIns="137160">
            <a:spAutoFit/>
          </a:bodyPr>
          <a:lstStyle/>
          <a:p>
            <a:pPr marL="223838" indent="-223838">
              <a:lnSpc>
                <a:spcPct val="90000"/>
              </a:lnSpc>
              <a:spcBef>
                <a:spcPct val="0"/>
              </a:spcBef>
            </a:pPr>
            <a:r>
              <a:rPr lang="en-US" sz="2000" dirty="0" err="1">
                <a:solidFill>
                  <a:srgbClr val="000000"/>
                </a:solidFill>
                <a:latin typeface="Courier New" pitchFamily="49" charset="0"/>
              </a:rPr>
              <a:t>typedef</a:t>
            </a:r>
            <a:r>
              <a:rPr lang="en-US" sz="2000" dirty="0">
                <a:solidFill>
                  <a:srgbClr val="000000"/>
                </a:solidFill>
                <a:latin typeface="Courier New" pitchFamily="49" charset="0"/>
              </a:rPr>
              <a:t> </a:t>
            </a:r>
            <a:r>
              <a:rPr lang="en-US" sz="2000" dirty="0" err="1">
                <a:solidFill>
                  <a:srgbClr val="000000"/>
                </a:solidFill>
                <a:latin typeface="Courier New" pitchFamily="49" charset="0"/>
              </a:rPr>
              <a:t>struct</a:t>
            </a:r>
            <a:r>
              <a:rPr lang="en-US" sz="2000" dirty="0">
                <a:solidFill>
                  <a:srgbClr val="000000"/>
                </a:solidFill>
                <a:latin typeface="Courier New" pitchFamily="49" charset="0"/>
              </a:rPr>
              <a:t> </a:t>
            </a:r>
            <a:r>
              <a:rPr lang="en-US" sz="2000" dirty="0" smtClean="0">
                <a:solidFill>
                  <a:srgbClr val="000000"/>
                </a:solidFill>
                <a:latin typeface="Courier New" pitchFamily="49" charset="0"/>
              </a:rPr>
              <a:t>ex2_t</a:t>
            </a:r>
            <a:r>
              <a:rPr lang="en-US" sz="2000" dirty="0">
                <a:solidFill>
                  <a:srgbClr val="000000"/>
                </a:solidFill>
                <a:latin typeface="Courier New" pitchFamily="49" charset="0"/>
              </a:rPr>
              <a:t>{</a:t>
            </a:r>
          </a:p>
          <a:p>
            <a:pPr marL="223838" indent="-223838">
              <a:lnSpc>
                <a:spcPct val="90000"/>
              </a:lnSpc>
              <a:spcBef>
                <a:spcPct val="0"/>
              </a:spcBef>
            </a:pPr>
            <a:r>
              <a:rPr lang="en-US" sz="2000" dirty="0">
                <a:solidFill>
                  <a:srgbClr val="000000"/>
                </a:solidFill>
                <a:latin typeface="Courier New" pitchFamily="49" charset="0"/>
              </a:rPr>
              <a:t>	</a:t>
            </a:r>
            <a:r>
              <a:rPr lang="en-US" sz="2000" dirty="0">
                <a:solidFill>
                  <a:srgbClr val="0000FF"/>
                </a:solidFill>
                <a:latin typeface="Courier New" pitchFamily="49" charset="0"/>
              </a:rPr>
              <a:t>short </a:t>
            </a:r>
            <a:r>
              <a:rPr lang="en-US" sz="2000" dirty="0">
                <a:solidFill>
                  <a:srgbClr val="000000"/>
                </a:solidFill>
                <a:latin typeface="Courier New" pitchFamily="49" charset="0"/>
              </a:rPr>
              <a:t>b;</a:t>
            </a:r>
            <a:br>
              <a:rPr lang="en-US" sz="2000" dirty="0">
                <a:solidFill>
                  <a:srgbClr val="000000"/>
                </a:solidFill>
                <a:latin typeface="Courier New" pitchFamily="49" charset="0"/>
              </a:rPr>
            </a:br>
            <a:r>
              <a:rPr lang="en-US" sz="2000" dirty="0" err="1" smtClean="0">
                <a:solidFill>
                  <a:srgbClr val="0000FF"/>
                </a:solidFill>
                <a:latin typeface="Courier New" pitchFamily="49" charset="0"/>
              </a:rPr>
              <a:t>algn_t</a:t>
            </a:r>
            <a:r>
              <a:rPr lang="en-US" sz="2000" dirty="0" smtClean="0">
                <a:solidFill>
                  <a:srgbClr val="0000FF"/>
                </a:solidFill>
                <a:latin typeface="Courier New" pitchFamily="49" charset="0"/>
              </a:rPr>
              <a:t> a3;</a:t>
            </a:r>
          </a:p>
          <a:p>
            <a:pPr marL="223838" indent="-223838">
              <a:lnSpc>
                <a:spcPct val="90000"/>
              </a:lnSpc>
              <a:spcBef>
                <a:spcPct val="0"/>
              </a:spcBef>
            </a:pPr>
            <a:r>
              <a:rPr lang="en-US" sz="2000" dirty="0" smtClean="0">
                <a:solidFill>
                  <a:srgbClr val="000000"/>
                </a:solidFill>
                <a:latin typeface="Courier New" pitchFamily="49" charset="0"/>
              </a:rPr>
              <a:t>} ex2;</a:t>
            </a:r>
            <a:endParaRPr lang="en-US" sz="2000" dirty="0">
              <a:solidFill>
                <a:srgbClr val="000000"/>
              </a:solidFill>
              <a:latin typeface="Courier New" pitchFamily="49" charset="0"/>
            </a:endParaRPr>
          </a:p>
        </p:txBody>
      </p:sp>
      <p:sp>
        <p:nvSpPr>
          <p:cNvPr id="14" name="Right Arrow 13"/>
          <p:cNvSpPr/>
          <p:nvPr/>
        </p:nvSpPr>
        <p:spPr bwMode="auto">
          <a:xfrm rot="662825">
            <a:off x="4110444" y="5150572"/>
            <a:ext cx="1308340" cy="4572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349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9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Forcing Alignment</a:t>
            </a:r>
          </a:p>
        </p:txBody>
      </p:sp>
      <p:sp>
        <p:nvSpPr>
          <p:cNvPr id="35843" name="Text Box 3"/>
          <p:cNvSpPr txBox="1">
            <a:spLocks noChangeArrowheads="1"/>
          </p:cNvSpPr>
          <p:nvPr/>
        </p:nvSpPr>
        <p:spPr bwMode="auto">
          <a:xfrm>
            <a:off x="2220913" y="685800"/>
            <a:ext cx="4714875" cy="1490663"/>
          </a:xfrm>
          <a:prstGeom prst="rect">
            <a:avLst/>
          </a:prstGeom>
          <a:solidFill>
            <a:srgbClr val="CCFF66"/>
          </a:solidFill>
          <a:ln w="12700">
            <a:solidFill>
              <a:srgbClr val="969696"/>
            </a:solidFill>
            <a:miter lim="800000"/>
            <a:headEnd/>
            <a:tailEnd/>
          </a:ln>
        </p:spPr>
        <p:txBody>
          <a:bodyPr wrap="none" lIns="228600" tIns="137160" rIns="92075" bIns="137160">
            <a:spAutoFit/>
          </a:bodyPr>
          <a:lstStyle/>
          <a:p>
            <a:pPr marL="223838" indent="-223838">
              <a:lnSpc>
                <a:spcPct val="100000"/>
              </a:lnSpc>
              <a:spcBef>
                <a:spcPct val="0"/>
              </a:spcBef>
              <a:buClr>
                <a:schemeClr val="tx2"/>
              </a:buClr>
              <a:buFont typeface="Wingdings" pitchFamily="2" charset="2"/>
              <a:buNone/>
            </a:pPr>
            <a:r>
              <a:rPr lang="en-US">
                <a:solidFill>
                  <a:schemeClr val="tx2"/>
                </a:solidFill>
                <a:latin typeface="Courier New" pitchFamily="49" charset="0"/>
              </a:rPr>
              <a:t>#pragma DATA_ALIGN(x, 4)</a:t>
            </a:r>
            <a:endParaRPr lang="en-US">
              <a:latin typeface="Courier New" pitchFamily="49" charset="0"/>
            </a:endParaRPr>
          </a:p>
          <a:p>
            <a:pPr marL="223838" indent="-223838">
              <a:lnSpc>
                <a:spcPct val="90000"/>
              </a:lnSpc>
              <a:spcBef>
                <a:spcPct val="40000"/>
              </a:spcBef>
              <a:buClr>
                <a:schemeClr val="tx2"/>
              </a:buClr>
              <a:buFont typeface="Wingdings" pitchFamily="2" charset="2"/>
              <a:buNone/>
            </a:pPr>
            <a:r>
              <a:rPr lang="en-US">
                <a:latin typeface="Courier New" pitchFamily="49" charset="0"/>
              </a:rPr>
              <a:t>short z;</a:t>
            </a:r>
          </a:p>
          <a:p>
            <a:pPr marL="223838" indent="-223838">
              <a:lnSpc>
                <a:spcPct val="100000"/>
              </a:lnSpc>
              <a:spcBef>
                <a:spcPct val="0"/>
              </a:spcBef>
              <a:buClr>
                <a:schemeClr val="tx2"/>
              </a:buClr>
              <a:buFont typeface="Wingdings" pitchFamily="2" charset="2"/>
              <a:buNone/>
            </a:pPr>
            <a:r>
              <a:rPr lang="en-US">
                <a:latin typeface="Courier New" pitchFamily="49" charset="0"/>
              </a:rPr>
              <a:t>short x;</a:t>
            </a:r>
          </a:p>
        </p:txBody>
      </p:sp>
      <p:grpSp>
        <p:nvGrpSpPr>
          <p:cNvPr id="35844" name="Group 4"/>
          <p:cNvGrpSpPr>
            <a:grpSpLocks/>
          </p:cNvGrpSpPr>
          <p:nvPr/>
        </p:nvGrpSpPr>
        <p:grpSpPr bwMode="auto">
          <a:xfrm>
            <a:off x="1558925" y="2514600"/>
            <a:ext cx="3124200" cy="3810000"/>
            <a:chOff x="982" y="1584"/>
            <a:chExt cx="1968" cy="2400"/>
          </a:xfrm>
        </p:grpSpPr>
        <p:sp>
          <p:nvSpPr>
            <p:cNvPr id="35850" name="Rectangle 5"/>
            <p:cNvSpPr>
              <a:spLocks noChangeArrowheads="1"/>
            </p:cNvSpPr>
            <p:nvPr/>
          </p:nvSpPr>
          <p:spPr bwMode="auto">
            <a:xfrm>
              <a:off x="982" y="3744"/>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 </a:t>
              </a:r>
            </a:p>
          </p:txBody>
        </p:sp>
        <p:sp>
          <p:nvSpPr>
            <p:cNvPr id="35851" name="Rectangle 6"/>
            <p:cNvSpPr>
              <a:spLocks noChangeArrowheads="1"/>
            </p:cNvSpPr>
            <p:nvPr/>
          </p:nvSpPr>
          <p:spPr bwMode="auto">
            <a:xfrm>
              <a:off x="982" y="1584"/>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0</a:t>
              </a:r>
            </a:p>
          </p:txBody>
        </p:sp>
        <p:sp>
          <p:nvSpPr>
            <p:cNvPr id="35852" name="Rectangle 7"/>
            <p:cNvSpPr>
              <a:spLocks noChangeArrowheads="1"/>
            </p:cNvSpPr>
            <p:nvPr/>
          </p:nvSpPr>
          <p:spPr bwMode="auto">
            <a:xfrm>
              <a:off x="982" y="1824"/>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 </a:t>
              </a:r>
            </a:p>
          </p:txBody>
        </p:sp>
        <p:sp>
          <p:nvSpPr>
            <p:cNvPr id="35853" name="Rectangle 8"/>
            <p:cNvSpPr>
              <a:spLocks noChangeArrowheads="1"/>
            </p:cNvSpPr>
            <p:nvPr/>
          </p:nvSpPr>
          <p:spPr bwMode="auto">
            <a:xfrm>
              <a:off x="982" y="2064"/>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 </a:t>
              </a:r>
            </a:p>
          </p:txBody>
        </p:sp>
        <p:sp>
          <p:nvSpPr>
            <p:cNvPr id="35854" name="Rectangle 9"/>
            <p:cNvSpPr>
              <a:spLocks noChangeArrowheads="1"/>
            </p:cNvSpPr>
            <p:nvPr/>
          </p:nvSpPr>
          <p:spPr bwMode="auto">
            <a:xfrm>
              <a:off x="982" y="2304"/>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 </a:t>
              </a:r>
            </a:p>
          </p:txBody>
        </p:sp>
        <p:sp>
          <p:nvSpPr>
            <p:cNvPr id="35855" name="Rectangle 10"/>
            <p:cNvSpPr>
              <a:spLocks noChangeArrowheads="1"/>
            </p:cNvSpPr>
            <p:nvPr/>
          </p:nvSpPr>
          <p:spPr bwMode="auto">
            <a:xfrm>
              <a:off x="982" y="2544"/>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4</a:t>
              </a:r>
            </a:p>
          </p:txBody>
        </p:sp>
        <p:sp>
          <p:nvSpPr>
            <p:cNvPr id="35856" name="Rectangle 11"/>
            <p:cNvSpPr>
              <a:spLocks noChangeArrowheads="1"/>
            </p:cNvSpPr>
            <p:nvPr/>
          </p:nvSpPr>
          <p:spPr bwMode="auto">
            <a:xfrm>
              <a:off x="982" y="2784"/>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 </a:t>
              </a:r>
            </a:p>
          </p:txBody>
        </p:sp>
        <p:sp>
          <p:nvSpPr>
            <p:cNvPr id="35857" name="Rectangle 12"/>
            <p:cNvSpPr>
              <a:spLocks noChangeArrowheads="1"/>
            </p:cNvSpPr>
            <p:nvPr/>
          </p:nvSpPr>
          <p:spPr bwMode="auto">
            <a:xfrm>
              <a:off x="982" y="3024"/>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 </a:t>
              </a:r>
            </a:p>
          </p:txBody>
        </p:sp>
        <p:sp>
          <p:nvSpPr>
            <p:cNvPr id="35858" name="Rectangle 13"/>
            <p:cNvSpPr>
              <a:spLocks noChangeArrowheads="1"/>
            </p:cNvSpPr>
            <p:nvPr/>
          </p:nvSpPr>
          <p:spPr bwMode="auto">
            <a:xfrm>
              <a:off x="982" y="3264"/>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 </a:t>
              </a:r>
            </a:p>
          </p:txBody>
        </p:sp>
        <p:sp>
          <p:nvSpPr>
            <p:cNvPr id="35859" name="Rectangle 14"/>
            <p:cNvSpPr>
              <a:spLocks noChangeArrowheads="1"/>
            </p:cNvSpPr>
            <p:nvPr/>
          </p:nvSpPr>
          <p:spPr bwMode="auto">
            <a:xfrm>
              <a:off x="982" y="3504"/>
              <a:ext cx="490" cy="240"/>
            </a:xfrm>
            <a:prstGeom prst="rect">
              <a:avLst/>
            </a:prstGeom>
            <a:noFill/>
            <a:ln w="12700">
              <a:noFill/>
              <a:miter lim="800000"/>
              <a:headEnd/>
              <a:tailEnd/>
            </a:ln>
          </p:spPr>
          <p:txBody>
            <a:bodyPr wrap="none" lIns="0" tIns="0" rIns="0" bIns="0" anchor="ctr"/>
            <a:lstStyle/>
            <a:p>
              <a:pPr algn="ctr">
                <a:lnSpc>
                  <a:spcPct val="100000"/>
                </a:lnSpc>
                <a:spcBef>
                  <a:spcPct val="0"/>
                </a:spcBef>
              </a:pPr>
              <a:r>
                <a:rPr lang="en-US" sz="2800">
                  <a:latin typeface="Times New Roman" pitchFamily="18" charset="0"/>
                </a:rPr>
                <a:t>8</a:t>
              </a:r>
            </a:p>
          </p:txBody>
        </p:sp>
        <p:sp>
          <p:nvSpPr>
            <p:cNvPr id="35860" name="Rectangle 15"/>
            <p:cNvSpPr>
              <a:spLocks noChangeArrowheads="1"/>
            </p:cNvSpPr>
            <p:nvPr/>
          </p:nvSpPr>
          <p:spPr bwMode="auto">
            <a:xfrm>
              <a:off x="1462" y="1584"/>
              <a:ext cx="1146" cy="240"/>
            </a:xfrm>
            <a:prstGeom prst="rect">
              <a:avLst/>
            </a:prstGeom>
            <a:solidFill>
              <a:schemeClr val="accent4">
                <a:lumMod val="20000"/>
                <a:lumOff val="80000"/>
              </a:schemeClr>
            </a:solidFill>
            <a:ln w="12700">
              <a:solidFill>
                <a:schemeClr val="tx1"/>
              </a:solidFill>
              <a:miter lim="800000"/>
              <a:headEnd/>
              <a:tailEnd/>
            </a:ln>
          </p:spPr>
          <p:txBody>
            <a:bodyPr wrap="none" lIns="0" tIns="0" rIns="0" bIns="0" anchor="ctr"/>
            <a:lstStyle/>
            <a:p>
              <a:pPr algn="ctr">
                <a:lnSpc>
                  <a:spcPct val="90000"/>
                </a:lnSpc>
                <a:spcBef>
                  <a:spcPct val="0"/>
                </a:spcBef>
              </a:pPr>
              <a:r>
                <a:rPr lang="en-US" sz="2800">
                  <a:latin typeface="Times New Roman" pitchFamily="18" charset="0"/>
                </a:rPr>
                <a:t>z</a:t>
              </a:r>
            </a:p>
          </p:txBody>
        </p:sp>
        <p:sp>
          <p:nvSpPr>
            <p:cNvPr id="35861" name="Rectangle 16"/>
            <p:cNvSpPr>
              <a:spLocks noChangeArrowheads="1"/>
            </p:cNvSpPr>
            <p:nvPr/>
          </p:nvSpPr>
          <p:spPr bwMode="auto">
            <a:xfrm>
              <a:off x="1462" y="1824"/>
              <a:ext cx="1146" cy="240"/>
            </a:xfrm>
            <a:prstGeom prst="rect">
              <a:avLst/>
            </a:prstGeom>
            <a:solidFill>
              <a:schemeClr val="accent4">
                <a:lumMod val="20000"/>
                <a:lumOff val="80000"/>
              </a:schemeClr>
            </a:solidFill>
            <a:ln w="12700">
              <a:solidFill>
                <a:schemeClr val="tx1"/>
              </a:solidFill>
              <a:miter lim="800000"/>
              <a:headEnd/>
              <a:tailEnd/>
            </a:ln>
          </p:spPr>
          <p:txBody>
            <a:bodyPr wrap="none" lIns="0" tIns="0" rIns="0" bIns="0" anchor="ctr"/>
            <a:lstStyle/>
            <a:p>
              <a:pPr algn="ctr"/>
              <a:r>
                <a:rPr lang="en-US" sz="2800">
                  <a:latin typeface="Times New Roman" pitchFamily="18" charset="0"/>
                </a:rPr>
                <a:t>z</a:t>
              </a:r>
            </a:p>
          </p:txBody>
        </p:sp>
        <p:sp>
          <p:nvSpPr>
            <p:cNvPr id="35862" name="Rectangle 17"/>
            <p:cNvSpPr>
              <a:spLocks noChangeArrowheads="1"/>
            </p:cNvSpPr>
            <p:nvPr/>
          </p:nvSpPr>
          <p:spPr bwMode="auto">
            <a:xfrm>
              <a:off x="1462" y="2064"/>
              <a:ext cx="1146" cy="240"/>
            </a:xfrm>
            <a:prstGeom prst="rect">
              <a:avLst/>
            </a:prstGeom>
            <a:solidFill>
              <a:schemeClr val="accent1"/>
            </a:solidFill>
            <a:ln w="12700">
              <a:solidFill>
                <a:schemeClr val="tx1"/>
              </a:solidFill>
              <a:miter lim="800000"/>
              <a:headEnd/>
              <a:tailEnd/>
            </a:ln>
          </p:spPr>
          <p:txBody>
            <a:bodyPr wrap="none" lIns="0" tIns="0" rIns="0" bIns="0" anchor="ctr"/>
            <a:lstStyle/>
            <a:p>
              <a:pPr algn="ctr">
                <a:lnSpc>
                  <a:spcPct val="90000"/>
                </a:lnSpc>
                <a:spcBef>
                  <a:spcPct val="0"/>
                </a:spcBef>
              </a:pPr>
              <a:r>
                <a:rPr lang="en-US" sz="2800">
                  <a:latin typeface="Times New Roman" pitchFamily="18" charset="0"/>
                </a:rPr>
                <a:t>x</a:t>
              </a:r>
            </a:p>
          </p:txBody>
        </p:sp>
        <p:sp>
          <p:nvSpPr>
            <p:cNvPr id="35863" name="Rectangle 18"/>
            <p:cNvSpPr>
              <a:spLocks noChangeArrowheads="1"/>
            </p:cNvSpPr>
            <p:nvPr/>
          </p:nvSpPr>
          <p:spPr bwMode="auto">
            <a:xfrm>
              <a:off x="1462" y="2304"/>
              <a:ext cx="1146" cy="240"/>
            </a:xfrm>
            <a:prstGeom prst="rect">
              <a:avLst/>
            </a:prstGeom>
            <a:solidFill>
              <a:schemeClr val="accent1"/>
            </a:solidFill>
            <a:ln w="12700">
              <a:solidFill>
                <a:schemeClr val="tx1"/>
              </a:solidFill>
              <a:miter lim="800000"/>
              <a:headEnd/>
              <a:tailEnd/>
            </a:ln>
          </p:spPr>
          <p:txBody>
            <a:bodyPr wrap="none" lIns="0" tIns="0" rIns="0" bIns="0" anchor="ctr"/>
            <a:lstStyle/>
            <a:p>
              <a:pPr algn="ctr">
                <a:lnSpc>
                  <a:spcPct val="90000"/>
                </a:lnSpc>
                <a:spcBef>
                  <a:spcPct val="0"/>
                </a:spcBef>
              </a:pPr>
              <a:r>
                <a:rPr lang="en-US" sz="2800">
                  <a:latin typeface="Times New Roman" pitchFamily="18" charset="0"/>
                </a:rPr>
                <a:t>x</a:t>
              </a:r>
            </a:p>
          </p:txBody>
        </p:sp>
        <p:sp>
          <p:nvSpPr>
            <p:cNvPr id="35864" name="Rectangle 19"/>
            <p:cNvSpPr>
              <a:spLocks noChangeArrowheads="1"/>
            </p:cNvSpPr>
            <p:nvPr/>
          </p:nvSpPr>
          <p:spPr bwMode="auto">
            <a:xfrm>
              <a:off x="1462" y="2544"/>
              <a:ext cx="1146" cy="240"/>
            </a:xfrm>
            <a:prstGeom prst="rect">
              <a:avLst/>
            </a:prstGeom>
            <a:solidFill>
              <a:schemeClr val="accent4">
                <a:lumMod val="20000"/>
                <a:lumOff val="80000"/>
              </a:schemeClr>
            </a:solidFill>
            <a:ln w="12700">
              <a:solidFill>
                <a:schemeClr val="tx1"/>
              </a:solidFill>
              <a:miter lim="800000"/>
              <a:headEnd/>
              <a:tailEnd/>
            </a:ln>
          </p:spPr>
          <p:txBody>
            <a:bodyPr wrap="none" lIns="0" tIns="0" rIns="0" bIns="0" anchor="ctr"/>
            <a:lstStyle/>
            <a:p>
              <a:pPr algn="ctr">
                <a:lnSpc>
                  <a:spcPct val="90000"/>
                </a:lnSpc>
                <a:spcBef>
                  <a:spcPct val="0"/>
                </a:spcBef>
              </a:pPr>
              <a:r>
                <a:rPr lang="en-US" sz="2800">
                  <a:solidFill>
                    <a:schemeClr val="tx2"/>
                  </a:solidFill>
                  <a:latin typeface="Times New Roman" pitchFamily="18" charset="0"/>
                </a:rPr>
                <a:t>x</a:t>
              </a:r>
              <a:endParaRPr lang="en-US" sz="2800">
                <a:latin typeface="Times New Roman" pitchFamily="18" charset="0"/>
              </a:endParaRPr>
            </a:p>
          </p:txBody>
        </p:sp>
        <p:sp>
          <p:nvSpPr>
            <p:cNvPr id="35865" name="Rectangle 20"/>
            <p:cNvSpPr>
              <a:spLocks noChangeArrowheads="1"/>
            </p:cNvSpPr>
            <p:nvPr/>
          </p:nvSpPr>
          <p:spPr bwMode="auto">
            <a:xfrm>
              <a:off x="1462" y="2784"/>
              <a:ext cx="1146" cy="240"/>
            </a:xfrm>
            <a:prstGeom prst="rect">
              <a:avLst/>
            </a:prstGeom>
            <a:solidFill>
              <a:schemeClr val="accent4">
                <a:lumMod val="20000"/>
                <a:lumOff val="80000"/>
              </a:schemeClr>
            </a:solidFill>
            <a:ln w="12700">
              <a:solidFill>
                <a:schemeClr val="tx1"/>
              </a:solidFill>
              <a:miter lim="800000"/>
              <a:headEnd/>
              <a:tailEnd/>
            </a:ln>
          </p:spPr>
          <p:txBody>
            <a:bodyPr wrap="none" lIns="0" tIns="0" rIns="0" bIns="0" anchor="ctr"/>
            <a:lstStyle/>
            <a:p>
              <a:pPr algn="ctr">
                <a:lnSpc>
                  <a:spcPct val="90000"/>
                </a:lnSpc>
                <a:spcBef>
                  <a:spcPct val="0"/>
                </a:spcBef>
              </a:pPr>
              <a:r>
                <a:rPr lang="en-US" sz="2800">
                  <a:solidFill>
                    <a:schemeClr val="tx2"/>
                  </a:solidFill>
                  <a:latin typeface="Times New Roman" pitchFamily="18" charset="0"/>
                </a:rPr>
                <a:t>x</a:t>
              </a:r>
              <a:endParaRPr lang="en-US" sz="2800">
                <a:latin typeface="Times New Roman" pitchFamily="18" charset="0"/>
              </a:endParaRPr>
            </a:p>
          </p:txBody>
        </p:sp>
        <p:sp>
          <p:nvSpPr>
            <p:cNvPr id="35866" name="Rectangle 21"/>
            <p:cNvSpPr>
              <a:spLocks noChangeArrowheads="1"/>
            </p:cNvSpPr>
            <p:nvPr/>
          </p:nvSpPr>
          <p:spPr bwMode="auto">
            <a:xfrm>
              <a:off x="1462" y="3024"/>
              <a:ext cx="1146" cy="240"/>
            </a:xfrm>
            <a:prstGeom prst="rect">
              <a:avLst/>
            </a:prstGeom>
            <a:solidFill>
              <a:schemeClr val="accent4">
                <a:lumMod val="20000"/>
                <a:lumOff val="80000"/>
              </a:schemeClr>
            </a:solidFill>
            <a:ln w="12700">
              <a:solidFill>
                <a:schemeClr val="tx1"/>
              </a:solidFill>
              <a:miter lim="800000"/>
              <a:headEnd/>
              <a:tailEnd/>
            </a:ln>
          </p:spPr>
          <p:txBody>
            <a:bodyPr wrap="none" lIns="0" tIns="0" rIns="0" bIns="0" anchor="ctr"/>
            <a:lstStyle/>
            <a:p>
              <a:pPr algn="ctr">
                <a:lnSpc>
                  <a:spcPct val="90000"/>
                </a:lnSpc>
                <a:spcBef>
                  <a:spcPct val="0"/>
                </a:spcBef>
              </a:pPr>
              <a:r>
                <a:rPr lang="en-US" sz="2800">
                  <a:latin typeface="Times New Roman" pitchFamily="18" charset="0"/>
                </a:rPr>
                <a:t> </a:t>
              </a:r>
            </a:p>
          </p:txBody>
        </p:sp>
        <p:sp>
          <p:nvSpPr>
            <p:cNvPr id="35867" name="Rectangle 22"/>
            <p:cNvSpPr>
              <a:spLocks noChangeArrowheads="1"/>
            </p:cNvSpPr>
            <p:nvPr/>
          </p:nvSpPr>
          <p:spPr bwMode="auto">
            <a:xfrm>
              <a:off x="1462" y="3264"/>
              <a:ext cx="1146" cy="240"/>
            </a:xfrm>
            <a:prstGeom prst="rect">
              <a:avLst/>
            </a:prstGeom>
            <a:solidFill>
              <a:schemeClr val="accent4">
                <a:lumMod val="20000"/>
                <a:lumOff val="80000"/>
              </a:schemeClr>
            </a:solidFill>
            <a:ln w="12700">
              <a:solidFill>
                <a:schemeClr val="tx1"/>
              </a:solidFill>
              <a:miter lim="800000"/>
              <a:headEnd/>
              <a:tailEnd/>
            </a:ln>
          </p:spPr>
          <p:txBody>
            <a:bodyPr wrap="none" lIns="0" tIns="0" rIns="0" bIns="0" anchor="ctr"/>
            <a:lstStyle/>
            <a:p>
              <a:pPr algn="ctr">
                <a:lnSpc>
                  <a:spcPct val="90000"/>
                </a:lnSpc>
                <a:spcBef>
                  <a:spcPct val="0"/>
                </a:spcBef>
              </a:pPr>
              <a:r>
                <a:rPr lang="en-US" sz="2800">
                  <a:latin typeface="Times New Roman" pitchFamily="18" charset="0"/>
                </a:rPr>
                <a:t> </a:t>
              </a:r>
            </a:p>
          </p:txBody>
        </p:sp>
        <p:sp>
          <p:nvSpPr>
            <p:cNvPr id="35868" name="Rectangle 23"/>
            <p:cNvSpPr>
              <a:spLocks noChangeArrowheads="1"/>
            </p:cNvSpPr>
            <p:nvPr/>
          </p:nvSpPr>
          <p:spPr bwMode="auto">
            <a:xfrm>
              <a:off x="1462" y="3504"/>
              <a:ext cx="1146" cy="240"/>
            </a:xfrm>
            <a:prstGeom prst="rect">
              <a:avLst/>
            </a:prstGeom>
            <a:solidFill>
              <a:schemeClr val="accent4">
                <a:lumMod val="20000"/>
                <a:lumOff val="80000"/>
              </a:schemeClr>
            </a:solidFill>
            <a:ln w="12700">
              <a:solidFill>
                <a:schemeClr val="tx1"/>
              </a:solidFill>
              <a:miter lim="800000"/>
              <a:headEnd/>
              <a:tailEnd/>
            </a:ln>
          </p:spPr>
          <p:txBody>
            <a:bodyPr wrap="none" lIns="0" tIns="0" rIns="0" bIns="0" anchor="ctr"/>
            <a:lstStyle/>
            <a:p>
              <a:endParaRPr lang="en-US"/>
            </a:p>
          </p:txBody>
        </p:sp>
        <p:sp>
          <p:nvSpPr>
            <p:cNvPr id="35869" name="Line 24"/>
            <p:cNvSpPr>
              <a:spLocks noChangeShapeType="1"/>
            </p:cNvSpPr>
            <p:nvPr/>
          </p:nvSpPr>
          <p:spPr bwMode="auto">
            <a:xfrm>
              <a:off x="1078" y="3504"/>
              <a:ext cx="1872" cy="0"/>
            </a:xfrm>
            <a:prstGeom prst="line">
              <a:avLst/>
            </a:prstGeom>
            <a:noFill/>
            <a:ln w="38100">
              <a:solidFill>
                <a:schemeClr val="tx2"/>
              </a:solidFill>
              <a:round/>
              <a:headEnd/>
              <a:tailEnd/>
            </a:ln>
          </p:spPr>
          <p:txBody>
            <a:bodyPr wrap="none" lIns="92075" tIns="46038" rIns="92075" bIns="46038" anchor="ctr"/>
            <a:lstStyle/>
            <a:p>
              <a:endParaRPr lang="en-US"/>
            </a:p>
          </p:txBody>
        </p:sp>
        <p:sp>
          <p:nvSpPr>
            <p:cNvPr id="38937" name="Rectangle 25"/>
            <p:cNvSpPr>
              <a:spLocks noChangeArrowheads="1"/>
            </p:cNvSpPr>
            <p:nvPr/>
          </p:nvSpPr>
          <p:spPr bwMode="auto">
            <a:xfrm>
              <a:off x="1462" y="2064"/>
              <a:ext cx="1146" cy="240"/>
            </a:xfrm>
            <a:prstGeom prst="rect">
              <a:avLst/>
            </a:prstGeom>
            <a:solidFill>
              <a:schemeClr val="accent4">
                <a:lumMod val="20000"/>
                <a:lumOff val="80000"/>
              </a:schemeClr>
            </a:solidFill>
            <a:ln w="12700">
              <a:solidFill>
                <a:schemeClr val="tx1"/>
              </a:solidFill>
              <a:miter lim="800000"/>
              <a:headEnd/>
              <a:tailEnd/>
            </a:ln>
            <a:effectLst/>
          </p:spPr>
          <p:txBody>
            <a:bodyPr wrap="none" lIns="0" tIns="0" rIns="0" bIns="0" anchor="ctr"/>
            <a:lstStyle/>
            <a:p>
              <a:pPr algn="ctr">
                <a:lnSpc>
                  <a:spcPct val="90000"/>
                </a:lnSpc>
                <a:spcBef>
                  <a:spcPct val="0"/>
                </a:spcBef>
                <a:defRPr/>
              </a:pPr>
              <a:endParaRPr lang="en-US" sz="2800">
                <a:effectLst>
                  <a:outerShdw blurRad="38100" dist="38100" dir="2700000" algn="tl">
                    <a:srgbClr val="FFFFFF"/>
                  </a:outerShdw>
                </a:effectLst>
                <a:latin typeface="Times New Roman" pitchFamily="18" charset="0"/>
              </a:endParaRPr>
            </a:p>
          </p:txBody>
        </p:sp>
        <p:sp>
          <p:nvSpPr>
            <p:cNvPr id="38938" name="Rectangle 26"/>
            <p:cNvSpPr>
              <a:spLocks noChangeArrowheads="1"/>
            </p:cNvSpPr>
            <p:nvPr/>
          </p:nvSpPr>
          <p:spPr bwMode="auto">
            <a:xfrm>
              <a:off x="1462" y="2304"/>
              <a:ext cx="1146" cy="240"/>
            </a:xfrm>
            <a:prstGeom prst="rect">
              <a:avLst/>
            </a:prstGeom>
            <a:solidFill>
              <a:schemeClr val="accent4">
                <a:lumMod val="20000"/>
                <a:lumOff val="80000"/>
              </a:schemeClr>
            </a:solidFill>
            <a:ln w="12700">
              <a:solidFill>
                <a:schemeClr val="tx1"/>
              </a:solidFill>
              <a:miter lim="800000"/>
              <a:headEnd/>
              <a:tailEnd/>
            </a:ln>
            <a:effectLst/>
          </p:spPr>
          <p:txBody>
            <a:bodyPr wrap="none" lIns="0" tIns="0" rIns="0" bIns="0" anchor="ctr"/>
            <a:lstStyle/>
            <a:p>
              <a:pPr algn="ctr">
                <a:lnSpc>
                  <a:spcPct val="90000"/>
                </a:lnSpc>
                <a:spcBef>
                  <a:spcPct val="0"/>
                </a:spcBef>
                <a:defRPr/>
              </a:pPr>
              <a:endParaRPr lang="en-US" sz="2800">
                <a:effectLst>
                  <a:outerShdw blurRad="38100" dist="38100" dir="2700000" algn="tl">
                    <a:srgbClr val="FFFFFF"/>
                  </a:outerShdw>
                </a:effectLst>
                <a:latin typeface="Times New Roman" pitchFamily="18" charset="0"/>
              </a:endParaRPr>
            </a:p>
          </p:txBody>
        </p:sp>
        <p:sp>
          <p:nvSpPr>
            <p:cNvPr id="35872" name="Line 27"/>
            <p:cNvSpPr>
              <a:spLocks noChangeShapeType="1"/>
            </p:cNvSpPr>
            <p:nvPr/>
          </p:nvSpPr>
          <p:spPr bwMode="auto">
            <a:xfrm>
              <a:off x="1078" y="2544"/>
              <a:ext cx="1530" cy="0"/>
            </a:xfrm>
            <a:prstGeom prst="line">
              <a:avLst/>
            </a:prstGeom>
            <a:noFill/>
            <a:ln w="38100">
              <a:solidFill>
                <a:schemeClr val="tx2"/>
              </a:solidFill>
              <a:round/>
              <a:headEnd/>
              <a:tailEnd/>
            </a:ln>
          </p:spPr>
          <p:txBody>
            <a:bodyPr wrap="none" lIns="92075" tIns="46038" rIns="92075" bIns="46038" anchor="ctr"/>
            <a:lstStyle/>
            <a:p>
              <a:endParaRPr lang="en-US"/>
            </a:p>
          </p:txBody>
        </p:sp>
      </p:grpSp>
      <p:sp>
        <p:nvSpPr>
          <p:cNvPr id="35845" name="Text Box 28"/>
          <p:cNvSpPr txBox="1">
            <a:spLocks noChangeArrowheads="1"/>
          </p:cNvSpPr>
          <p:nvPr/>
        </p:nvSpPr>
        <p:spPr bwMode="auto">
          <a:xfrm>
            <a:off x="4835525" y="2286000"/>
            <a:ext cx="3241675" cy="757238"/>
          </a:xfrm>
          <a:prstGeom prst="rect">
            <a:avLst/>
          </a:prstGeom>
          <a:noFill/>
          <a:ln w="12700">
            <a:noFill/>
            <a:miter lim="800000"/>
            <a:headEnd/>
            <a:tailEnd/>
          </a:ln>
        </p:spPr>
        <p:txBody>
          <a:bodyPr lIns="92075" tIns="46038" rIns="92075" bIns="46038"/>
          <a:lstStyle/>
          <a:p>
            <a:pPr>
              <a:lnSpc>
                <a:spcPct val="90000"/>
              </a:lnSpc>
              <a:spcBef>
                <a:spcPct val="40000"/>
              </a:spcBef>
              <a:buClr>
                <a:schemeClr val="tx2"/>
              </a:buClr>
              <a:buFont typeface="Wingdings" pitchFamily="2" charset="2"/>
              <a:buNone/>
            </a:pPr>
            <a:r>
              <a:rPr lang="en-US" sz="2000" u="sng">
                <a:solidFill>
                  <a:schemeClr val="tx2"/>
                </a:solidFill>
              </a:rPr>
              <a:t>Data Align</a:t>
            </a:r>
            <a:r>
              <a:rPr lang="en-US" sz="2000"/>
              <a:t> pragma can align to any 2</a:t>
            </a:r>
            <a:r>
              <a:rPr lang="en-US" sz="2000" baseline="30000"/>
              <a:t>n</a:t>
            </a:r>
            <a:r>
              <a:rPr lang="en-US" sz="2000"/>
              <a:t> boundary</a:t>
            </a:r>
          </a:p>
        </p:txBody>
      </p:sp>
      <p:sp>
        <p:nvSpPr>
          <p:cNvPr id="35846" name="Text Box 29"/>
          <p:cNvSpPr txBox="1">
            <a:spLocks noChangeArrowheads="1"/>
          </p:cNvSpPr>
          <p:nvPr/>
        </p:nvSpPr>
        <p:spPr bwMode="auto">
          <a:xfrm>
            <a:off x="4835525" y="3276600"/>
            <a:ext cx="3241675" cy="762000"/>
          </a:xfrm>
          <a:prstGeom prst="rect">
            <a:avLst/>
          </a:prstGeom>
          <a:solidFill>
            <a:schemeClr val="accent2">
              <a:alpha val="50195"/>
            </a:schemeClr>
          </a:solidFill>
          <a:ln w="12700">
            <a:noFill/>
            <a:miter lim="800000"/>
            <a:headEnd/>
            <a:tailEnd/>
          </a:ln>
        </p:spPr>
        <p:txBody>
          <a:bodyPr lIns="92075" tIns="46038" rIns="92075" bIns="46038"/>
          <a:lstStyle/>
          <a:p>
            <a:pPr marL="223838" indent="-223838">
              <a:lnSpc>
                <a:spcPct val="90000"/>
              </a:lnSpc>
              <a:spcBef>
                <a:spcPct val="40000"/>
              </a:spcBef>
              <a:buClr>
                <a:schemeClr val="tx2"/>
              </a:buClr>
              <a:buFont typeface="Wingdings" pitchFamily="2" charset="2"/>
              <a:buChar char="w"/>
            </a:pPr>
            <a:r>
              <a:rPr lang="en-US" sz="2000"/>
              <a:t>They would have been placed here ...</a:t>
            </a:r>
          </a:p>
        </p:txBody>
      </p:sp>
      <p:sp>
        <p:nvSpPr>
          <p:cNvPr id="38942" name="Text Box 30"/>
          <p:cNvSpPr txBox="1">
            <a:spLocks noChangeArrowheads="1"/>
          </p:cNvSpPr>
          <p:nvPr/>
        </p:nvSpPr>
        <p:spPr bwMode="auto">
          <a:xfrm>
            <a:off x="4835525" y="4038600"/>
            <a:ext cx="3241675" cy="915988"/>
          </a:xfrm>
          <a:prstGeom prst="rect">
            <a:avLst/>
          </a:prstGeom>
          <a:solidFill>
            <a:schemeClr val="accent2">
              <a:alpha val="50195"/>
            </a:schemeClr>
          </a:solidFill>
          <a:ln w="12700">
            <a:noFill/>
            <a:miter lim="800000"/>
            <a:headEnd/>
            <a:tailEnd/>
          </a:ln>
        </p:spPr>
        <p:txBody>
          <a:bodyPr lIns="92075" tIns="46038" rIns="92075" bIns="46038">
            <a:spAutoFit/>
          </a:bodyPr>
          <a:lstStyle/>
          <a:p>
            <a:pPr marL="223838" indent="-223838">
              <a:lnSpc>
                <a:spcPct val="90000"/>
              </a:lnSpc>
              <a:spcBef>
                <a:spcPct val="40000"/>
              </a:spcBef>
              <a:buClr>
                <a:schemeClr val="tx2"/>
              </a:buClr>
              <a:buFont typeface="Wingdings" pitchFamily="2" charset="2"/>
              <a:buChar char="w"/>
            </a:pPr>
            <a:r>
              <a:rPr lang="en-US" sz="2000"/>
              <a:t>but pragma forces them to next 4 byte (int) boundary</a:t>
            </a:r>
          </a:p>
        </p:txBody>
      </p:sp>
      <p:sp>
        <p:nvSpPr>
          <p:cNvPr id="35848" name="Freeform 31"/>
          <p:cNvSpPr>
            <a:spLocks/>
          </p:cNvSpPr>
          <p:nvPr/>
        </p:nvSpPr>
        <p:spPr bwMode="auto">
          <a:xfrm>
            <a:off x="3844925" y="3505200"/>
            <a:ext cx="1236663" cy="433388"/>
          </a:xfrm>
          <a:custGeom>
            <a:avLst/>
            <a:gdLst>
              <a:gd name="T0" fmla="*/ 2147483647 w 779"/>
              <a:gd name="T1" fmla="*/ 2147483647 h 273"/>
              <a:gd name="T2" fmla="*/ 2147483647 w 779"/>
              <a:gd name="T3" fmla="*/ 2147483647 h 273"/>
              <a:gd name="T4" fmla="*/ 0 w 779"/>
              <a:gd name="T5" fmla="*/ 0 h 273"/>
              <a:gd name="T6" fmla="*/ 0 60000 65536"/>
              <a:gd name="T7" fmla="*/ 0 60000 65536"/>
              <a:gd name="T8" fmla="*/ 0 60000 65536"/>
              <a:gd name="T9" fmla="*/ 0 w 779"/>
              <a:gd name="T10" fmla="*/ 0 h 273"/>
              <a:gd name="T11" fmla="*/ 779 w 779"/>
              <a:gd name="T12" fmla="*/ 273 h 273"/>
            </a:gdLst>
            <a:ahLst/>
            <a:cxnLst>
              <a:cxn ang="T6">
                <a:pos x="T0" y="T1"/>
              </a:cxn>
              <a:cxn ang="T7">
                <a:pos x="T2" y="T3"/>
              </a:cxn>
              <a:cxn ang="T8">
                <a:pos x="T4" y="T5"/>
              </a:cxn>
            </a:cxnLst>
            <a:rect l="T9" t="T10" r="T11" b="T12"/>
            <a:pathLst>
              <a:path w="779" h="273">
                <a:moveTo>
                  <a:pt x="779" y="199"/>
                </a:moveTo>
                <a:cubicBezTo>
                  <a:pt x="753" y="206"/>
                  <a:pt x="754" y="273"/>
                  <a:pt x="624" y="240"/>
                </a:cubicBezTo>
                <a:cubicBezTo>
                  <a:pt x="494" y="207"/>
                  <a:pt x="188" y="96"/>
                  <a:pt x="0" y="0"/>
                </a:cubicBezTo>
              </a:path>
            </a:pathLst>
          </a:custGeom>
          <a:noFill/>
          <a:ln w="19050" cap="flat" cmpd="sng">
            <a:solidFill>
              <a:schemeClr val="tx1"/>
            </a:solidFill>
            <a:prstDash val="solid"/>
            <a:round/>
            <a:headEnd type="none" w="med" len="med"/>
            <a:tailEnd type="triangle" w="med" len="med"/>
          </a:ln>
        </p:spPr>
        <p:txBody>
          <a:bodyPr wrap="none" lIns="92075" tIns="46038" rIns="92075" bIns="46038" anchor="ctr"/>
          <a:lstStyle/>
          <a:p>
            <a:endParaRPr lang="en-US"/>
          </a:p>
        </p:txBody>
      </p:sp>
      <p:sp>
        <p:nvSpPr>
          <p:cNvPr id="38944" name="Freeform 32"/>
          <p:cNvSpPr>
            <a:spLocks/>
          </p:cNvSpPr>
          <p:nvPr/>
        </p:nvSpPr>
        <p:spPr bwMode="auto">
          <a:xfrm>
            <a:off x="3844925" y="4267200"/>
            <a:ext cx="1236663" cy="433388"/>
          </a:xfrm>
          <a:custGeom>
            <a:avLst/>
            <a:gdLst>
              <a:gd name="T0" fmla="*/ 2147483647 w 779"/>
              <a:gd name="T1" fmla="*/ 2147483647 h 273"/>
              <a:gd name="T2" fmla="*/ 2147483647 w 779"/>
              <a:gd name="T3" fmla="*/ 2147483647 h 273"/>
              <a:gd name="T4" fmla="*/ 0 w 779"/>
              <a:gd name="T5" fmla="*/ 0 h 273"/>
              <a:gd name="T6" fmla="*/ 0 60000 65536"/>
              <a:gd name="T7" fmla="*/ 0 60000 65536"/>
              <a:gd name="T8" fmla="*/ 0 60000 65536"/>
              <a:gd name="T9" fmla="*/ 0 w 779"/>
              <a:gd name="T10" fmla="*/ 0 h 273"/>
              <a:gd name="T11" fmla="*/ 779 w 779"/>
              <a:gd name="T12" fmla="*/ 273 h 273"/>
            </a:gdLst>
            <a:ahLst/>
            <a:cxnLst>
              <a:cxn ang="T6">
                <a:pos x="T0" y="T1"/>
              </a:cxn>
              <a:cxn ang="T7">
                <a:pos x="T2" y="T3"/>
              </a:cxn>
              <a:cxn ang="T8">
                <a:pos x="T4" y="T5"/>
              </a:cxn>
            </a:cxnLst>
            <a:rect l="T9" t="T10" r="T11" b="T12"/>
            <a:pathLst>
              <a:path w="779" h="273">
                <a:moveTo>
                  <a:pt x="779" y="199"/>
                </a:moveTo>
                <a:cubicBezTo>
                  <a:pt x="753" y="206"/>
                  <a:pt x="754" y="273"/>
                  <a:pt x="624" y="240"/>
                </a:cubicBezTo>
                <a:cubicBezTo>
                  <a:pt x="494" y="207"/>
                  <a:pt x="188" y="96"/>
                  <a:pt x="0" y="0"/>
                </a:cubicBezTo>
              </a:path>
            </a:pathLst>
          </a:custGeom>
          <a:noFill/>
          <a:ln w="38100" cap="flat" cmpd="sng">
            <a:solidFill>
              <a:schemeClr val="tx2"/>
            </a:solidFill>
            <a:prstDash val="solid"/>
            <a:round/>
            <a:headEnd type="none" w="med" len="med"/>
            <a:tailEnd type="triangle" w="med" len="med"/>
          </a:ln>
        </p:spPr>
        <p:txBody>
          <a:bodyPr wrap="none" lIns="92075" tIns="46038" rIns="92075" bIns="46038" anchor="ctr"/>
          <a:lstStyle/>
          <a:p>
            <a:endParaRPr lang="en-US"/>
          </a:p>
        </p:txBody>
      </p:sp>
      <p:pic>
        <p:nvPicPr>
          <p:cNvPr id="36"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38942"/>
                                        </p:tgtEl>
                                        <p:attrNameLst>
                                          <p:attrName>style.visibility</p:attrName>
                                        </p:attrNameLst>
                                      </p:cBhvr>
                                      <p:to>
                                        <p:strVal val="visible"/>
                                      </p:to>
                                    </p:set>
                                    <p:animEffect transition="in" filter="dissolve">
                                      <p:cBhvr>
                                        <p:cTn id="7" dur="500"/>
                                        <p:tgtEl>
                                          <p:spTgt spid="38942"/>
                                        </p:tgtEl>
                                      </p:cBhvr>
                                    </p:animEffect>
                                  </p:childTnLst>
                                </p:cTn>
                              </p:par>
                            </p:childTnLst>
                          </p:cTn>
                        </p:par>
                        <p:par>
                          <p:cTn id="8" fill="hold">
                            <p:stCondLst>
                              <p:cond delay="1500"/>
                            </p:stCondLst>
                            <p:childTnLst>
                              <p:par>
                                <p:cTn id="9" presetID="22" presetClass="entr" presetSubtype="2" fill="hold" grpId="0" nodeType="afterEffect">
                                  <p:stCondLst>
                                    <p:cond delay="0"/>
                                  </p:stCondLst>
                                  <p:childTnLst>
                                    <p:set>
                                      <p:cBhvr>
                                        <p:cTn id="10" dur="1" fill="hold">
                                          <p:stCondLst>
                                            <p:cond delay="0"/>
                                          </p:stCondLst>
                                        </p:cTn>
                                        <p:tgtEl>
                                          <p:spTgt spid="38944"/>
                                        </p:tgtEl>
                                        <p:attrNameLst>
                                          <p:attrName>style.visibility</p:attrName>
                                        </p:attrNameLst>
                                      </p:cBhvr>
                                      <p:to>
                                        <p:strVal val="visible"/>
                                      </p:to>
                                    </p:set>
                                    <p:animEffect transition="in" filter="wipe(right)">
                                      <p:cBhvr>
                                        <p:cTn id="11" dur="500"/>
                                        <p:tgtEl>
                                          <p:spTgt spid="38944"/>
                                        </p:tgtEl>
                                      </p:cBhvr>
                                    </p:animEffect>
                                  </p:childTnLst>
                                </p:cTn>
                              </p:par>
                            </p:childTnLst>
                          </p:cTn>
                        </p:par>
                        <p:par>
                          <p:cTn id="12" fill="hold">
                            <p:stCondLst>
                              <p:cond delay="2000"/>
                            </p:stCondLst>
                            <p:childTnLst>
                              <p:par>
                                <p:cTn id="13" presetID="1" presetClass="entr" presetSubtype="0" fill="hold" nodeType="afterEffect">
                                  <p:stCondLst>
                                    <p:cond delay="0"/>
                                  </p:stCondLst>
                                  <p:childTnLst>
                                    <p:set>
                                      <p:cBhvr>
                                        <p:cTn id="14" dur="1" fill="hold">
                                          <p:stCondLst>
                                            <p:cond delay="499"/>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42" grpId="0" animBg="1" autoUpdateAnimBg="0"/>
      <p:bldP spid="38944"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6019800"/>
          </a:xfrm>
          <a:prstGeom prst="rect">
            <a:avLst/>
          </a:prstGeom>
          <a:solidFill>
            <a:srgbClr val="92D050"/>
          </a:solidFill>
          <a:ln w="19050">
            <a:solidFill>
              <a:schemeClr val="tx1"/>
            </a:solidFill>
            <a:miter lim="800000"/>
            <a:headEnd type="none" w="sm" len="sm"/>
            <a:tailEnd type="none" w="sm" len="sm"/>
          </a:ln>
          <a:effectLst>
            <a:outerShdw blurRad="50800" dist="1016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5"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6" action="ppaction://hlinksldjump"/>
          </p:cNvPr>
          <p:cNvSpPr txBox="1">
            <a:spLocks noChangeArrowheads="1"/>
          </p:cNvSpPr>
          <p:nvPr>
            <p:custDataLst>
              <p:tags r:id="rId2"/>
            </p:custDataLst>
          </p:nvPr>
        </p:nvSpPr>
        <p:spPr bwMode="auto">
          <a:xfrm>
            <a:off x="301576" y="68046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Introduction</a:t>
            </a:r>
            <a:endParaRPr lang="en-US" dirty="0">
              <a:solidFill>
                <a:srgbClr val="000000"/>
              </a:solidFill>
            </a:endParaRPr>
          </a:p>
        </p:txBody>
      </p:sp>
      <p:sp>
        <p:nvSpPr>
          <p:cNvPr id="10" name="Text Box 4">
            <a:hlinkClick r:id="rId17" action="ppaction://hlinksldjump"/>
          </p:cNvPr>
          <p:cNvSpPr txBox="1">
            <a:spLocks noChangeArrowheads="1"/>
          </p:cNvSpPr>
          <p:nvPr>
            <p:custDataLst>
              <p:tags r:id="rId3"/>
            </p:custDataLst>
          </p:nvPr>
        </p:nvSpPr>
        <p:spPr bwMode="auto">
          <a:xfrm>
            <a:off x="301576" y="113277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 Compiler &amp; Optimizer</a:t>
            </a:r>
            <a:endParaRPr lang="en-US" dirty="0">
              <a:solidFill>
                <a:srgbClr val="000000"/>
              </a:solidFill>
            </a:endParaRPr>
          </a:p>
        </p:txBody>
      </p:sp>
      <p:sp>
        <p:nvSpPr>
          <p:cNvPr id="11" name="Text Box 4">
            <a:hlinkClick r:id="rId18" action="ppaction://hlinksldjump"/>
          </p:cNvPr>
          <p:cNvSpPr txBox="1">
            <a:spLocks noChangeArrowheads="1"/>
          </p:cNvSpPr>
          <p:nvPr>
            <p:custDataLst>
              <p:tags r:id="rId4"/>
            </p:custDataLst>
          </p:nvPr>
        </p:nvSpPr>
        <p:spPr bwMode="auto">
          <a:xfrm>
            <a:off x="301576" y="1585093"/>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Data Types &amp; Alignment</a:t>
            </a:r>
            <a:endParaRPr lang="en-US" dirty="0">
              <a:solidFill>
                <a:srgbClr val="000000"/>
              </a:solidFill>
            </a:endParaRPr>
          </a:p>
        </p:txBody>
      </p:sp>
      <p:sp>
        <p:nvSpPr>
          <p:cNvPr id="12" name="Text Box 6">
            <a:hlinkClick r:id="rId19" action="ppaction://hlinksldjump"/>
          </p:cNvPr>
          <p:cNvSpPr txBox="1">
            <a:spLocks noChangeArrowheads="1"/>
          </p:cNvSpPr>
          <p:nvPr>
            <p:custDataLst>
              <p:tags r:id="rId5"/>
            </p:custDataLst>
          </p:nvPr>
        </p:nvSpPr>
        <p:spPr bwMode="auto">
          <a:xfrm>
            <a:off x="769877" y="2075725"/>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C6000 Data Types</a:t>
            </a:r>
            <a:endParaRPr lang="en-US" sz="2000" dirty="0">
              <a:solidFill>
                <a:srgbClr val="000000"/>
              </a:solidFill>
            </a:endParaRPr>
          </a:p>
        </p:txBody>
      </p:sp>
      <p:sp>
        <p:nvSpPr>
          <p:cNvPr id="13" name="Text Box 6">
            <a:hlinkClick r:id="rId20" action="ppaction://hlinksldjump"/>
          </p:cNvPr>
          <p:cNvSpPr txBox="1">
            <a:spLocks noChangeArrowheads="1"/>
          </p:cNvSpPr>
          <p:nvPr>
            <p:custDataLst>
              <p:tags r:id="rId6"/>
            </p:custDataLst>
          </p:nvPr>
        </p:nvSpPr>
        <p:spPr bwMode="auto">
          <a:xfrm>
            <a:off x="769877" y="2464004"/>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Data Alignment</a:t>
            </a:r>
            <a:endParaRPr lang="en-US" sz="2000" dirty="0">
              <a:solidFill>
                <a:srgbClr val="000000"/>
              </a:solidFill>
            </a:endParaRPr>
          </a:p>
        </p:txBody>
      </p:sp>
      <p:sp>
        <p:nvSpPr>
          <p:cNvPr id="14" name="Text Box 5">
            <a:hlinkClick r:id="rId21" action="ppaction://hlinksldjump"/>
          </p:cNvPr>
          <p:cNvSpPr txBox="1">
            <a:spLocks noChangeArrowheads="1"/>
          </p:cNvSpPr>
          <p:nvPr>
            <p:custDataLst>
              <p:tags r:id="rId7"/>
            </p:custDataLst>
          </p:nvPr>
        </p:nvSpPr>
        <p:spPr bwMode="auto">
          <a:xfrm>
            <a:off x="774000" y="2852283"/>
            <a:ext cx="4864800" cy="332398"/>
          </a:xfrm>
          <a:prstGeom prst="rect">
            <a:avLst/>
          </a:prstGeom>
          <a:solidFill>
            <a:schemeClr val="bg1"/>
          </a:solidFill>
          <a:ln w="19050">
            <a:solidFill>
              <a:schemeClr val="tx1"/>
            </a:solid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Recent Changes:  EABI, C66x</a:t>
            </a:r>
            <a:endParaRPr lang="en-US" sz="2000" dirty="0">
              <a:solidFill>
                <a:srgbClr val="000000"/>
              </a:solidFill>
            </a:endParaRPr>
          </a:p>
        </p:txBody>
      </p:sp>
      <p:sp>
        <p:nvSpPr>
          <p:cNvPr id="15" name="Text Box 4">
            <a:hlinkClick r:id="rId22" action="ppaction://hlinksldjump"/>
          </p:cNvPr>
          <p:cNvSpPr txBox="1">
            <a:spLocks noChangeArrowheads="1"/>
          </p:cNvSpPr>
          <p:nvPr>
            <p:custDataLst>
              <p:tags r:id="rId8"/>
            </p:custDataLst>
          </p:nvPr>
        </p:nvSpPr>
        <p:spPr bwMode="auto">
          <a:xfrm>
            <a:off x="301576" y="3202245"/>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Restrict Mem Dependencies</a:t>
            </a:r>
            <a:endParaRPr lang="en-US" dirty="0">
              <a:solidFill>
                <a:srgbClr val="000000"/>
              </a:solidFill>
            </a:endParaRPr>
          </a:p>
        </p:txBody>
      </p:sp>
      <p:sp>
        <p:nvSpPr>
          <p:cNvPr id="16" name="Text Box 4">
            <a:hlinkClick r:id="rId23" action="ppaction://hlinksldjump"/>
          </p:cNvPr>
          <p:cNvSpPr txBox="1">
            <a:spLocks noChangeArrowheads="1"/>
          </p:cNvSpPr>
          <p:nvPr>
            <p:custDataLst>
              <p:tags r:id="rId9"/>
            </p:custDataLst>
          </p:nvPr>
        </p:nvSpPr>
        <p:spPr bwMode="auto">
          <a:xfrm>
            <a:off x="301576" y="365455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Access Hardware Features</a:t>
            </a:r>
            <a:endParaRPr lang="en-US" dirty="0">
              <a:solidFill>
                <a:srgbClr val="000000"/>
              </a:solidFill>
            </a:endParaRPr>
          </a:p>
        </p:txBody>
      </p:sp>
      <p:sp>
        <p:nvSpPr>
          <p:cNvPr id="17" name="Text Box 4">
            <a:hlinkClick r:id="rId24" action="ppaction://hlinksldjump"/>
          </p:cNvPr>
          <p:cNvSpPr txBox="1">
            <a:spLocks noChangeArrowheads="1"/>
          </p:cNvSpPr>
          <p:nvPr>
            <p:custDataLst>
              <p:tags r:id="rId10"/>
            </p:custDataLst>
          </p:nvPr>
        </p:nvSpPr>
        <p:spPr bwMode="auto">
          <a:xfrm>
            <a:off x="301576" y="4106872"/>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Give Compiler MORE info</a:t>
            </a:r>
            <a:endParaRPr lang="en-US" dirty="0">
              <a:solidFill>
                <a:srgbClr val="000000"/>
              </a:solidFill>
            </a:endParaRPr>
          </a:p>
        </p:txBody>
      </p:sp>
      <p:sp>
        <p:nvSpPr>
          <p:cNvPr id="18" name="Text Box 4">
            <a:hlinkClick r:id="rId25" action="ppaction://hlinksldjump"/>
          </p:cNvPr>
          <p:cNvSpPr txBox="1">
            <a:spLocks noChangeArrowheads="1"/>
          </p:cNvSpPr>
          <p:nvPr>
            <p:custDataLst>
              <p:tags r:id="rId11"/>
            </p:custDataLst>
          </p:nvPr>
        </p:nvSpPr>
        <p:spPr bwMode="auto">
          <a:xfrm>
            <a:off x="301576" y="455918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Use Optimized Libraries</a:t>
            </a:r>
            <a:endParaRPr lang="en-US" dirty="0">
              <a:solidFill>
                <a:srgbClr val="000000"/>
              </a:solidFill>
            </a:endParaRPr>
          </a:p>
        </p:txBody>
      </p:sp>
      <p:sp>
        <p:nvSpPr>
          <p:cNvPr id="19" name="Text Box 4">
            <a:hlinkClick r:id="rId26" action="ppaction://hlinksldjump"/>
          </p:cNvPr>
          <p:cNvSpPr txBox="1">
            <a:spLocks noChangeArrowheads="1"/>
          </p:cNvSpPr>
          <p:nvPr>
            <p:custDataLst>
              <p:tags r:id="rId12"/>
            </p:custDataLst>
          </p:nvPr>
        </p:nvSpPr>
        <p:spPr bwMode="auto">
          <a:xfrm>
            <a:off x="301576" y="5011500"/>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System Optimizations</a:t>
            </a:r>
            <a:endParaRPr lang="en-US" dirty="0">
              <a:solidFill>
                <a:srgbClr val="000000"/>
              </a:solidFill>
            </a:endParaRPr>
          </a:p>
        </p:txBody>
      </p:sp>
      <p:sp>
        <p:nvSpPr>
          <p:cNvPr id="20" name="Text Box 4">
            <a:hlinkClick r:id="rId27" action="ppaction://hlinksldjump"/>
          </p:cNvPr>
          <p:cNvSpPr txBox="1">
            <a:spLocks noChangeArrowheads="1"/>
          </p:cNvSpPr>
          <p:nvPr>
            <p:custDataLst>
              <p:tags r:id="rId13"/>
            </p:custDataLst>
          </p:nvPr>
        </p:nvSpPr>
        <p:spPr bwMode="auto">
          <a:xfrm>
            <a:off x="301576" y="5463814"/>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 +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EABI : </a:t>
            </a:r>
            <a:r>
              <a:rPr lang="en-US" u="sng" smtClean="0"/>
              <a:t>E</a:t>
            </a:r>
            <a:r>
              <a:rPr lang="en-US" smtClean="0"/>
              <a:t>LF </a:t>
            </a:r>
            <a:r>
              <a:rPr lang="en-US" u="sng" smtClean="0"/>
              <a:t>ABI</a:t>
            </a:r>
          </a:p>
        </p:txBody>
      </p:sp>
      <p:sp>
        <p:nvSpPr>
          <p:cNvPr id="258053" name="Rectangle 5"/>
          <p:cNvSpPr>
            <a:spLocks noChangeArrowheads="1"/>
          </p:cNvSpPr>
          <p:nvPr/>
        </p:nvSpPr>
        <p:spPr bwMode="auto">
          <a:xfrm>
            <a:off x="304800" y="549275"/>
            <a:ext cx="8534400" cy="6188075"/>
          </a:xfrm>
          <a:prstGeom prst="rect">
            <a:avLst/>
          </a:prstGeom>
          <a:solidFill>
            <a:schemeClr val="accent4">
              <a:lumMod val="20000"/>
              <a:lumOff val="80000"/>
            </a:schemeClr>
          </a:solidFill>
          <a:ln w="9525">
            <a:noFill/>
            <a:miter lim="800000"/>
            <a:headEnd/>
            <a:tailEnd/>
          </a:ln>
        </p:spPr>
        <p:txBody>
          <a:bodyPr lIns="92075" rIns="92075">
            <a:spAutoFit/>
          </a:bodyPr>
          <a:lstStyle/>
          <a:p>
            <a:pPr marL="396875" indent="-396875">
              <a:lnSpc>
                <a:spcPct val="90000"/>
              </a:lnSpc>
              <a:spcBef>
                <a:spcPct val="30000"/>
              </a:spcBef>
              <a:buClr>
                <a:schemeClr val="tx2"/>
              </a:buClr>
              <a:buSzPct val="75000"/>
              <a:buFont typeface="Wingdings" pitchFamily="2" charset="2"/>
              <a:buChar char="u"/>
            </a:pPr>
            <a:r>
              <a:rPr lang="en-US" dirty="0">
                <a:latin typeface="Arial Narrow" pitchFamily="34" charset="0"/>
              </a:rPr>
              <a:t>Starting with v7.2.0 the C6000 Code Gen Tools (CGT) will begin shipping </a:t>
            </a:r>
            <a:r>
              <a:rPr lang="en-US" u="sng" dirty="0">
                <a:solidFill>
                  <a:schemeClr val="tx2"/>
                </a:solidFill>
                <a:latin typeface="Arial Narrow" pitchFamily="34" charset="0"/>
              </a:rPr>
              <a:t>two versions of the Linker</a:t>
            </a:r>
            <a:r>
              <a:rPr lang="en-US" dirty="0">
                <a:latin typeface="Arial Narrow" pitchFamily="34" charset="0"/>
              </a:rPr>
              <a:t>:</a:t>
            </a:r>
          </a:p>
          <a:p>
            <a:pPr marL="854075" lvl="1" indent="-342900">
              <a:lnSpc>
                <a:spcPct val="90000"/>
              </a:lnSpc>
              <a:spcBef>
                <a:spcPct val="30000"/>
              </a:spcBef>
              <a:buClr>
                <a:schemeClr val="tx2"/>
              </a:buClr>
              <a:buSzPct val="75000"/>
              <a:buFont typeface="Wingdings" pitchFamily="2" charset="2"/>
              <a:buAutoNum type="arabicPeriod"/>
            </a:pPr>
            <a:r>
              <a:rPr lang="en-US" sz="2000" dirty="0">
                <a:latin typeface="Arial Narrow" pitchFamily="34" charset="0"/>
              </a:rPr>
              <a:t>COFF:	Binary file-format used by TI tools for over a decade</a:t>
            </a:r>
          </a:p>
          <a:p>
            <a:pPr marL="854075" lvl="1" indent="-342900">
              <a:lnSpc>
                <a:spcPct val="90000"/>
              </a:lnSpc>
              <a:spcBef>
                <a:spcPct val="30000"/>
              </a:spcBef>
              <a:buClr>
                <a:schemeClr val="tx2"/>
              </a:buClr>
              <a:buSzPct val="75000"/>
              <a:buFont typeface="Wingdings" pitchFamily="2" charset="2"/>
              <a:buAutoNum type="arabicPeriod"/>
            </a:pPr>
            <a:r>
              <a:rPr lang="en-US" sz="2000" dirty="0">
                <a:latin typeface="Arial Narrow" pitchFamily="34" charset="0"/>
              </a:rPr>
              <a:t>ELF:	New binary file-format which provides additional features</a:t>
            </a:r>
            <a:br>
              <a:rPr lang="en-US" sz="2000" dirty="0">
                <a:latin typeface="Arial Narrow" pitchFamily="34" charset="0"/>
              </a:rPr>
            </a:br>
            <a:r>
              <a:rPr lang="en-US" sz="2000" dirty="0">
                <a:latin typeface="Arial Narrow" pitchFamily="34" charset="0"/>
              </a:rPr>
              <a:t>		like dynamic/</a:t>
            </a:r>
            <a:r>
              <a:rPr lang="en-US" sz="2000" dirty="0" err="1">
                <a:latin typeface="Arial Narrow" pitchFamily="34" charset="0"/>
              </a:rPr>
              <a:t>relocatable</a:t>
            </a:r>
            <a:r>
              <a:rPr lang="en-US" sz="2000" dirty="0">
                <a:latin typeface="Arial Narrow" pitchFamily="34" charset="0"/>
              </a:rPr>
              <a:t> linking</a:t>
            </a:r>
          </a:p>
          <a:p>
            <a:pPr marL="396875" indent="-396875">
              <a:lnSpc>
                <a:spcPct val="90000"/>
              </a:lnSpc>
              <a:spcBef>
                <a:spcPct val="30000"/>
              </a:spcBef>
              <a:buClr>
                <a:schemeClr val="tx2"/>
              </a:buClr>
              <a:buSzPct val="75000"/>
              <a:buFont typeface="Wingdings" pitchFamily="2" charset="2"/>
              <a:buChar char="u"/>
            </a:pPr>
            <a:r>
              <a:rPr lang="en-US" dirty="0">
                <a:latin typeface="Arial Narrow" pitchFamily="34" charset="0"/>
              </a:rPr>
              <a:t>You can </a:t>
            </a:r>
            <a:r>
              <a:rPr lang="en-US" u="sng" dirty="0">
                <a:solidFill>
                  <a:schemeClr val="tx2"/>
                </a:solidFill>
                <a:latin typeface="Arial Narrow" pitchFamily="34" charset="0"/>
              </a:rPr>
              <a:t>choose either format</a:t>
            </a:r>
          </a:p>
          <a:p>
            <a:pPr marL="854075" lvl="1" indent="-342900">
              <a:lnSpc>
                <a:spcPct val="90000"/>
              </a:lnSpc>
              <a:spcBef>
                <a:spcPct val="30000"/>
              </a:spcBef>
              <a:buClr>
                <a:schemeClr val="tx2"/>
              </a:buClr>
              <a:buSzPct val="75000"/>
              <a:buFont typeface="Wingdings" pitchFamily="2" charset="2"/>
              <a:buChar char="w"/>
            </a:pPr>
            <a:r>
              <a:rPr lang="en-US" sz="2000" dirty="0" smtClean="0">
                <a:latin typeface="Arial Narrow" pitchFamily="34" charset="0"/>
              </a:rPr>
              <a:t>v7.3.x </a:t>
            </a:r>
            <a:r>
              <a:rPr lang="en-US" sz="2000" dirty="0">
                <a:latin typeface="Arial Narrow" pitchFamily="34" charset="0"/>
              </a:rPr>
              <a:t>default </a:t>
            </a:r>
            <a:r>
              <a:rPr lang="en-US" sz="2000" dirty="0" smtClean="0">
                <a:latin typeface="Arial Narrow" pitchFamily="34" charset="0"/>
              </a:rPr>
              <a:t>may </a:t>
            </a:r>
            <a:r>
              <a:rPr lang="en-US" sz="2000" dirty="0">
                <a:latin typeface="Arial Narrow" pitchFamily="34" charset="0"/>
              </a:rPr>
              <a:t>become ELF </a:t>
            </a:r>
            <a:r>
              <a:rPr lang="en-US" sz="1800" b="0" dirty="0">
                <a:latin typeface="Arial Narrow" pitchFamily="34" charset="0"/>
              </a:rPr>
              <a:t>(prior to this, choose ELF for new features)</a:t>
            </a:r>
          </a:p>
          <a:p>
            <a:pPr marL="854075" lvl="1" indent="-342900">
              <a:lnSpc>
                <a:spcPct val="90000"/>
              </a:lnSpc>
              <a:spcBef>
                <a:spcPct val="30000"/>
              </a:spcBef>
              <a:buClr>
                <a:schemeClr val="tx2"/>
              </a:buClr>
              <a:buSzPct val="75000"/>
              <a:buFont typeface="Wingdings" pitchFamily="2" charset="2"/>
              <a:buChar char="w"/>
            </a:pPr>
            <a:r>
              <a:rPr lang="en-US" sz="2000" dirty="0">
                <a:latin typeface="Arial Narrow" pitchFamily="34" charset="0"/>
              </a:rPr>
              <a:t>Continue using COFF for projects already in progress using </a:t>
            </a:r>
            <a:br>
              <a:rPr lang="en-US" sz="2000" dirty="0">
                <a:latin typeface="Arial Narrow" pitchFamily="34" charset="0"/>
              </a:rPr>
            </a:br>
            <a:r>
              <a:rPr lang="en-US" sz="2000" dirty="0">
                <a:latin typeface="Arial Narrow" pitchFamily="34" charset="0"/>
              </a:rPr>
              <a:t>“</a:t>
            </a:r>
            <a:r>
              <a:rPr lang="en-US" sz="1800" dirty="0">
                <a:latin typeface="Courier New" pitchFamily="49" charset="0"/>
              </a:rPr>
              <a:t>--</a:t>
            </a:r>
            <a:r>
              <a:rPr lang="en-US" sz="1800" dirty="0" err="1">
                <a:latin typeface="Courier New" pitchFamily="49" charset="0"/>
              </a:rPr>
              <a:t>abi</a:t>
            </a:r>
            <a:r>
              <a:rPr lang="en-US" sz="1800" dirty="0">
                <a:latin typeface="Courier New" pitchFamily="49" charset="0"/>
              </a:rPr>
              <a:t>=</a:t>
            </a:r>
            <a:r>
              <a:rPr lang="en-US" sz="1800" dirty="0" err="1">
                <a:latin typeface="Courier New" pitchFamily="49" charset="0"/>
              </a:rPr>
              <a:t>coffabi</a:t>
            </a:r>
            <a:r>
              <a:rPr lang="en-US" sz="2000" dirty="0">
                <a:latin typeface="Arial Narrow" pitchFamily="34" charset="0"/>
              </a:rPr>
              <a:t>” compiler option </a:t>
            </a:r>
            <a:r>
              <a:rPr lang="en-US" sz="1800" b="0" dirty="0">
                <a:latin typeface="Arial Narrow" pitchFamily="34" charset="0"/>
              </a:rPr>
              <a:t>(support will continue for a long time)</a:t>
            </a:r>
          </a:p>
          <a:p>
            <a:pPr marL="396875" indent="-396875">
              <a:lnSpc>
                <a:spcPct val="90000"/>
              </a:lnSpc>
              <a:spcBef>
                <a:spcPct val="30000"/>
              </a:spcBef>
              <a:buClr>
                <a:schemeClr val="tx2"/>
              </a:buClr>
              <a:buSzPct val="75000"/>
              <a:buFont typeface="Wingdings" pitchFamily="2" charset="2"/>
              <a:buChar char="u"/>
            </a:pPr>
            <a:r>
              <a:rPr lang="en-US" dirty="0">
                <a:latin typeface="Arial Narrow" pitchFamily="34" charset="0"/>
              </a:rPr>
              <a:t>Formats are </a:t>
            </a:r>
            <a:r>
              <a:rPr lang="en-US" u="sng" dirty="0">
                <a:solidFill>
                  <a:schemeClr val="tx2"/>
                </a:solidFill>
                <a:latin typeface="Arial Narrow" pitchFamily="34" charset="0"/>
              </a:rPr>
              <a:t>not compatible</a:t>
            </a:r>
          </a:p>
          <a:p>
            <a:pPr marL="854075" lvl="1" indent="-342900">
              <a:lnSpc>
                <a:spcPct val="90000"/>
              </a:lnSpc>
              <a:spcBef>
                <a:spcPct val="30000"/>
              </a:spcBef>
              <a:buClr>
                <a:schemeClr val="tx2"/>
              </a:buClr>
              <a:buSzPct val="75000"/>
              <a:buFont typeface="Wingdings" pitchFamily="2" charset="2"/>
              <a:buChar char="w"/>
            </a:pPr>
            <a:r>
              <a:rPr lang="en-US" sz="2000" dirty="0">
                <a:latin typeface="Arial Narrow" pitchFamily="34" charset="0"/>
              </a:rPr>
              <a:t>Your program’s binary files (.</a:t>
            </a:r>
            <a:r>
              <a:rPr lang="en-US" sz="2000" dirty="0" err="1">
                <a:latin typeface="Arial Narrow" pitchFamily="34" charset="0"/>
              </a:rPr>
              <a:t>obj</a:t>
            </a:r>
            <a:r>
              <a:rPr lang="en-US" sz="2000" dirty="0">
                <a:latin typeface="Arial Narrow" pitchFamily="34" charset="0"/>
              </a:rPr>
              <a:t>, .lib) must all be built with the same format</a:t>
            </a:r>
          </a:p>
          <a:p>
            <a:pPr marL="854075" lvl="1" indent="-342900">
              <a:lnSpc>
                <a:spcPct val="90000"/>
              </a:lnSpc>
              <a:spcBef>
                <a:spcPct val="30000"/>
              </a:spcBef>
              <a:buClr>
                <a:schemeClr val="tx2"/>
              </a:buClr>
              <a:buSzPct val="75000"/>
              <a:buFont typeface="Wingdings" pitchFamily="2" charset="2"/>
              <a:buChar char="w"/>
            </a:pPr>
            <a:r>
              <a:rPr lang="en-US" sz="2000" dirty="0">
                <a:latin typeface="Arial Narrow" pitchFamily="34" charset="0"/>
              </a:rPr>
              <a:t>If building libraries used for multiple projects, we recommend building two libraries – one with each format</a:t>
            </a:r>
          </a:p>
          <a:p>
            <a:pPr marL="396875" indent="-396875">
              <a:lnSpc>
                <a:spcPct val="90000"/>
              </a:lnSpc>
              <a:spcBef>
                <a:spcPct val="30000"/>
              </a:spcBef>
              <a:buClr>
                <a:schemeClr val="tx2"/>
              </a:buClr>
              <a:buSzPct val="75000"/>
              <a:buFont typeface="Wingdings" pitchFamily="2" charset="2"/>
              <a:buChar char="u"/>
            </a:pPr>
            <a:r>
              <a:rPr lang="en-US" u="sng" dirty="0">
                <a:solidFill>
                  <a:schemeClr val="tx2"/>
                </a:solidFill>
                <a:latin typeface="Arial Narrow" pitchFamily="34" charset="0"/>
              </a:rPr>
              <a:t>Migration Issues</a:t>
            </a:r>
          </a:p>
          <a:p>
            <a:pPr marL="854075" lvl="1" indent="-342900">
              <a:lnSpc>
                <a:spcPct val="90000"/>
              </a:lnSpc>
              <a:spcBef>
                <a:spcPct val="30000"/>
              </a:spcBef>
              <a:buClr>
                <a:schemeClr val="tx2"/>
              </a:buClr>
              <a:buSzPct val="75000"/>
              <a:buFont typeface="Wingdings" pitchFamily="2" charset="2"/>
              <a:buChar char="w"/>
            </a:pPr>
            <a:r>
              <a:rPr lang="en-US" sz="2000" dirty="0">
                <a:latin typeface="Arial Narrow" pitchFamily="34" charset="0"/>
              </a:rPr>
              <a:t>EABI </a:t>
            </a:r>
            <a:r>
              <a:rPr lang="en-US" sz="2000" i="1" dirty="0">
                <a:latin typeface="Arial Narrow" pitchFamily="34" charset="0"/>
              </a:rPr>
              <a:t>long</a:t>
            </a:r>
            <a:r>
              <a:rPr lang="en-US" sz="2000" dirty="0">
                <a:latin typeface="Arial Narrow" pitchFamily="34" charset="0"/>
              </a:rPr>
              <a:t>’s are 32 bits; new TI type (__int40_t) created to support 40 data</a:t>
            </a:r>
          </a:p>
          <a:p>
            <a:pPr marL="854075" lvl="1" indent="-342900">
              <a:lnSpc>
                <a:spcPct val="90000"/>
              </a:lnSpc>
              <a:spcBef>
                <a:spcPct val="30000"/>
              </a:spcBef>
              <a:buClr>
                <a:schemeClr val="tx2"/>
              </a:buClr>
              <a:buSzPct val="75000"/>
              <a:buFont typeface="Wingdings" pitchFamily="2" charset="2"/>
              <a:buChar char="w"/>
            </a:pPr>
            <a:r>
              <a:rPr lang="en-US" sz="2000" dirty="0">
                <a:latin typeface="Arial Narrow" pitchFamily="34" charset="0"/>
              </a:rPr>
              <a:t>COFF adds a leading underscore to symbol names, but the EABI does not</a:t>
            </a:r>
          </a:p>
          <a:p>
            <a:pPr marL="854075" lvl="1" indent="-342900">
              <a:lnSpc>
                <a:spcPct val="90000"/>
              </a:lnSpc>
              <a:spcBef>
                <a:spcPct val="30000"/>
              </a:spcBef>
              <a:buClr>
                <a:schemeClr val="tx2"/>
              </a:buClr>
              <a:buSzPct val="75000"/>
              <a:buFont typeface="Wingdings" pitchFamily="2" charset="2"/>
              <a:buChar char="w"/>
            </a:pPr>
            <a:r>
              <a:rPr lang="en-US" sz="2000" dirty="0">
                <a:latin typeface="Arial Narrow" pitchFamily="34" charset="0"/>
              </a:rPr>
              <a:t>See:  </a:t>
            </a:r>
            <a:r>
              <a:rPr lang="en-US" sz="2000" u="sng" dirty="0">
                <a:solidFill>
                  <a:schemeClr val="tx2"/>
                </a:solidFill>
                <a:latin typeface="Arial Narrow" pitchFamily="34" charset="0"/>
              </a:rPr>
              <a:t>http://processors.wiki.ti.com/index.php/C6000_EABI_Migration</a:t>
            </a: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8053">
                                            <p:txEl>
                                              <p:pRg st="0" end="0"/>
                                            </p:txEl>
                                          </p:spTgt>
                                        </p:tgtEl>
                                        <p:attrNameLst>
                                          <p:attrName>style.visibility</p:attrName>
                                        </p:attrNameLst>
                                      </p:cBhvr>
                                      <p:to>
                                        <p:strVal val="visible"/>
                                      </p:to>
                                    </p:set>
                                    <p:animEffect transition="in" filter="dissolve">
                                      <p:cBhvr>
                                        <p:cTn id="7" dur="500"/>
                                        <p:tgtEl>
                                          <p:spTgt spid="25805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8053">
                                            <p:txEl>
                                              <p:pRg st="1" end="1"/>
                                            </p:txEl>
                                          </p:spTgt>
                                        </p:tgtEl>
                                        <p:attrNameLst>
                                          <p:attrName>style.visibility</p:attrName>
                                        </p:attrNameLst>
                                      </p:cBhvr>
                                      <p:to>
                                        <p:strVal val="visible"/>
                                      </p:to>
                                    </p:set>
                                    <p:animEffect transition="in" filter="dissolve">
                                      <p:cBhvr>
                                        <p:cTn id="10" dur="500"/>
                                        <p:tgtEl>
                                          <p:spTgt spid="25805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58053">
                                            <p:txEl>
                                              <p:pRg st="2" end="2"/>
                                            </p:txEl>
                                          </p:spTgt>
                                        </p:tgtEl>
                                        <p:attrNameLst>
                                          <p:attrName>style.visibility</p:attrName>
                                        </p:attrNameLst>
                                      </p:cBhvr>
                                      <p:to>
                                        <p:strVal val="visible"/>
                                      </p:to>
                                    </p:set>
                                    <p:animEffect transition="in" filter="dissolve">
                                      <p:cBhvr>
                                        <p:cTn id="13" dur="500"/>
                                        <p:tgtEl>
                                          <p:spTgt spid="25805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58053">
                                            <p:txEl>
                                              <p:pRg st="3" end="3"/>
                                            </p:txEl>
                                          </p:spTgt>
                                        </p:tgtEl>
                                        <p:attrNameLst>
                                          <p:attrName>style.visibility</p:attrName>
                                        </p:attrNameLst>
                                      </p:cBhvr>
                                      <p:to>
                                        <p:strVal val="visible"/>
                                      </p:to>
                                    </p:set>
                                    <p:animEffect transition="in" filter="dissolve">
                                      <p:cBhvr>
                                        <p:cTn id="18" dur="500"/>
                                        <p:tgtEl>
                                          <p:spTgt spid="25805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58053">
                                            <p:txEl>
                                              <p:pRg st="4" end="4"/>
                                            </p:txEl>
                                          </p:spTgt>
                                        </p:tgtEl>
                                        <p:attrNameLst>
                                          <p:attrName>style.visibility</p:attrName>
                                        </p:attrNameLst>
                                      </p:cBhvr>
                                      <p:to>
                                        <p:strVal val="visible"/>
                                      </p:to>
                                    </p:set>
                                    <p:animEffect transition="in" filter="dissolve">
                                      <p:cBhvr>
                                        <p:cTn id="21" dur="500"/>
                                        <p:tgtEl>
                                          <p:spTgt spid="25805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58053">
                                            <p:txEl>
                                              <p:pRg st="5" end="5"/>
                                            </p:txEl>
                                          </p:spTgt>
                                        </p:tgtEl>
                                        <p:attrNameLst>
                                          <p:attrName>style.visibility</p:attrName>
                                        </p:attrNameLst>
                                      </p:cBhvr>
                                      <p:to>
                                        <p:strVal val="visible"/>
                                      </p:to>
                                    </p:set>
                                    <p:animEffect transition="in" filter="dissolve">
                                      <p:cBhvr>
                                        <p:cTn id="24" dur="500"/>
                                        <p:tgtEl>
                                          <p:spTgt spid="25805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58053">
                                            <p:txEl>
                                              <p:pRg st="6" end="6"/>
                                            </p:txEl>
                                          </p:spTgt>
                                        </p:tgtEl>
                                        <p:attrNameLst>
                                          <p:attrName>style.visibility</p:attrName>
                                        </p:attrNameLst>
                                      </p:cBhvr>
                                      <p:to>
                                        <p:strVal val="visible"/>
                                      </p:to>
                                    </p:set>
                                    <p:animEffect transition="in" filter="dissolve">
                                      <p:cBhvr>
                                        <p:cTn id="29" dur="500"/>
                                        <p:tgtEl>
                                          <p:spTgt spid="258053">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58053">
                                            <p:txEl>
                                              <p:pRg st="7" end="7"/>
                                            </p:txEl>
                                          </p:spTgt>
                                        </p:tgtEl>
                                        <p:attrNameLst>
                                          <p:attrName>style.visibility</p:attrName>
                                        </p:attrNameLst>
                                      </p:cBhvr>
                                      <p:to>
                                        <p:strVal val="visible"/>
                                      </p:to>
                                    </p:set>
                                    <p:animEffect transition="in" filter="dissolve">
                                      <p:cBhvr>
                                        <p:cTn id="32" dur="500"/>
                                        <p:tgtEl>
                                          <p:spTgt spid="258053">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58053">
                                            <p:txEl>
                                              <p:pRg st="8" end="8"/>
                                            </p:txEl>
                                          </p:spTgt>
                                        </p:tgtEl>
                                        <p:attrNameLst>
                                          <p:attrName>style.visibility</p:attrName>
                                        </p:attrNameLst>
                                      </p:cBhvr>
                                      <p:to>
                                        <p:strVal val="visible"/>
                                      </p:to>
                                    </p:set>
                                    <p:animEffect transition="in" filter="dissolve">
                                      <p:cBhvr>
                                        <p:cTn id="35" dur="500"/>
                                        <p:tgtEl>
                                          <p:spTgt spid="25805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58053">
                                            <p:txEl>
                                              <p:pRg st="9" end="9"/>
                                            </p:txEl>
                                          </p:spTgt>
                                        </p:tgtEl>
                                        <p:attrNameLst>
                                          <p:attrName>style.visibility</p:attrName>
                                        </p:attrNameLst>
                                      </p:cBhvr>
                                      <p:to>
                                        <p:strVal val="visible"/>
                                      </p:to>
                                    </p:set>
                                    <p:animEffect transition="in" filter="dissolve">
                                      <p:cBhvr>
                                        <p:cTn id="40" dur="500"/>
                                        <p:tgtEl>
                                          <p:spTgt spid="258053">
                                            <p:txEl>
                                              <p:pRg st="9" end="9"/>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58053">
                                            <p:txEl>
                                              <p:pRg st="10" end="10"/>
                                            </p:txEl>
                                          </p:spTgt>
                                        </p:tgtEl>
                                        <p:attrNameLst>
                                          <p:attrName>style.visibility</p:attrName>
                                        </p:attrNameLst>
                                      </p:cBhvr>
                                      <p:to>
                                        <p:strVal val="visible"/>
                                      </p:to>
                                    </p:set>
                                    <p:animEffect transition="in" filter="dissolve">
                                      <p:cBhvr>
                                        <p:cTn id="43" dur="500"/>
                                        <p:tgtEl>
                                          <p:spTgt spid="258053">
                                            <p:txEl>
                                              <p:pRg st="10" end="10"/>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58053">
                                            <p:txEl>
                                              <p:pRg st="11" end="11"/>
                                            </p:txEl>
                                          </p:spTgt>
                                        </p:tgtEl>
                                        <p:attrNameLst>
                                          <p:attrName>style.visibility</p:attrName>
                                        </p:attrNameLst>
                                      </p:cBhvr>
                                      <p:to>
                                        <p:strVal val="visible"/>
                                      </p:to>
                                    </p:set>
                                    <p:animEffect transition="in" filter="dissolve">
                                      <p:cBhvr>
                                        <p:cTn id="46" dur="500"/>
                                        <p:tgtEl>
                                          <p:spTgt spid="258053">
                                            <p:txEl>
                                              <p:pRg st="11" end="11"/>
                                            </p:txEl>
                                          </p:spTgt>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58053">
                                            <p:txEl>
                                              <p:pRg st="12" end="12"/>
                                            </p:txEl>
                                          </p:spTgt>
                                        </p:tgtEl>
                                        <p:attrNameLst>
                                          <p:attrName>style.visibility</p:attrName>
                                        </p:attrNameLst>
                                      </p:cBhvr>
                                      <p:to>
                                        <p:strVal val="visible"/>
                                      </p:to>
                                    </p:set>
                                    <p:animEffect transition="in" filter="dissolve">
                                      <p:cBhvr>
                                        <p:cTn id="49" dur="500"/>
                                        <p:tgtEl>
                                          <p:spTgt spid="25805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C66x : New __float2_t Type</a:t>
            </a:r>
          </a:p>
        </p:txBody>
      </p:sp>
      <p:sp>
        <p:nvSpPr>
          <p:cNvPr id="419843" name="Rectangle 3"/>
          <p:cNvSpPr>
            <a:spLocks noChangeArrowheads="1"/>
          </p:cNvSpPr>
          <p:nvPr/>
        </p:nvSpPr>
        <p:spPr bwMode="auto">
          <a:xfrm>
            <a:off x="152400" y="609600"/>
            <a:ext cx="8839200" cy="5875338"/>
          </a:xfrm>
          <a:prstGeom prst="rect">
            <a:avLst/>
          </a:prstGeom>
          <a:solidFill>
            <a:schemeClr val="accent4">
              <a:lumMod val="20000"/>
              <a:lumOff val="80000"/>
            </a:schemeClr>
          </a:solidFill>
          <a:ln w="9525">
            <a:noFill/>
            <a:miter lim="800000"/>
            <a:headEnd/>
            <a:tailEnd/>
          </a:ln>
        </p:spPr>
        <p:txBody>
          <a:bodyPr lIns="92075" tIns="91440" rIns="92075" bIns="137160">
            <a:spAutoFit/>
          </a:bodyPr>
          <a:lstStyle/>
          <a:p>
            <a:pPr marL="342900" indent="-342900">
              <a:lnSpc>
                <a:spcPct val="90000"/>
              </a:lnSpc>
              <a:spcBef>
                <a:spcPct val="30000"/>
              </a:spcBef>
              <a:buClr>
                <a:schemeClr val="tx2"/>
              </a:buClr>
              <a:buSzPct val="75000"/>
              <a:buFont typeface="Wingdings" pitchFamily="2" charset="2"/>
              <a:buNone/>
              <a:tabLst>
                <a:tab pos="1939925" algn="l"/>
              </a:tabLst>
            </a:pPr>
            <a:r>
              <a:rPr lang="en-US">
                <a:solidFill>
                  <a:schemeClr val="tx2"/>
                </a:solidFill>
                <a:latin typeface="Arial Narrow" pitchFamily="34" charset="0"/>
              </a:rPr>
              <a:t>Recommendations on the use/non-use of the "double" type</a:t>
            </a:r>
          </a:p>
          <a:p>
            <a:pPr marL="342900" indent="-342900">
              <a:lnSpc>
                <a:spcPct val="90000"/>
              </a:lnSpc>
              <a:spcBef>
                <a:spcPct val="30000"/>
              </a:spcBef>
              <a:buClr>
                <a:schemeClr val="tx2"/>
              </a:buClr>
              <a:buSzPct val="75000"/>
              <a:buFont typeface="Wingdings" pitchFamily="2" charset="2"/>
              <a:buChar char=""/>
              <a:tabLst>
                <a:tab pos="1939925" algn="l"/>
              </a:tabLst>
            </a:pPr>
            <a:r>
              <a:rPr lang="en-US" sz="2000">
                <a:latin typeface="Arial Narrow" pitchFamily="34" charset="0"/>
              </a:rPr>
              <a:t>In order to better support packed data compiler optimizations in the future, the use of the type "double" for *packed data* is now discouraged and its support may be discontinued in the future.  ("double" support is NOT going away!)</a:t>
            </a:r>
          </a:p>
          <a:p>
            <a:pPr marL="342900" indent="-342900">
              <a:lnSpc>
                <a:spcPct val="90000"/>
              </a:lnSpc>
              <a:spcBef>
                <a:spcPct val="30000"/>
              </a:spcBef>
              <a:buClr>
                <a:schemeClr val="tx2"/>
              </a:buClr>
              <a:buSzPct val="75000"/>
              <a:buFont typeface="Wingdings" pitchFamily="2" charset="2"/>
              <a:buChar char=""/>
              <a:tabLst>
                <a:tab pos="1939925" algn="l"/>
              </a:tabLst>
            </a:pPr>
            <a:r>
              <a:rPr lang="en-US" sz="2000">
                <a:latin typeface="Arial Narrow" pitchFamily="34" charset="0"/>
              </a:rPr>
              <a:t>Changes do NOT break compatibility with older code (source files or object files).</a:t>
            </a:r>
          </a:p>
          <a:p>
            <a:pPr marL="342900" indent="-342900">
              <a:lnSpc>
                <a:spcPct val="90000"/>
              </a:lnSpc>
              <a:spcBef>
                <a:spcPct val="30000"/>
              </a:spcBef>
              <a:buClr>
                <a:schemeClr val="tx2"/>
              </a:buClr>
              <a:buSzPct val="75000"/>
              <a:buFont typeface="Wingdings" pitchFamily="2" charset="2"/>
              <a:buChar char=""/>
              <a:tabLst>
                <a:tab pos="1939925" algn="l"/>
              </a:tabLst>
            </a:pPr>
            <a:r>
              <a:rPr lang="en-US" sz="2000">
                <a:latin typeface="Arial Narrow" pitchFamily="34" charset="0"/>
              </a:rPr>
              <a:t>Recommendations:</a:t>
            </a:r>
          </a:p>
          <a:p>
            <a:pPr marL="800100" lvl="1" indent="-342900">
              <a:lnSpc>
                <a:spcPct val="90000"/>
              </a:lnSpc>
              <a:spcBef>
                <a:spcPct val="30000"/>
              </a:spcBef>
              <a:buClr>
                <a:schemeClr val="tx2"/>
              </a:buClr>
              <a:buSzPct val="75000"/>
              <a:buFont typeface="Wingdings" pitchFamily="2" charset="2"/>
              <a:buChar char=""/>
              <a:tabLst>
                <a:tab pos="1939925" algn="l"/>
              </a:tabLst>
            </a:pPr>
            <a:r>
              <a:rPr lang="en-US" sz="1800" u="sng">
                <a:solidFill>
                  <a:schemeClr val="tx2"/>
                </a:solidFill>
                <a:latin typeface="Arial Narrow" pitchFamily="34" charset="0"/>
              </a:rPr>
              <a:t>long long</a:t>
            </a:r>
            <a:r>
              <a:rPr lang="en-US" sz="1800" b="0">
                <a:latin typeface="Arial Narrow" pitchFamily="34" charset="0"/>
              </a:rPr>
              <a:t>:	Should be used for 64-bit packed integer data</a:t>
            </a:r>
          </a:p>
          <a:p>
            <a:pPr marL="800100" lvl="1" indent="-342900">
              <a:lnSpc>
                <a:spcPct val="90000"/>
              </a:lnSpc>
              <a:spcBef>
                <a:spcPct val="30000"/>
              </a:spcBef>
              <a:buClr>
                <a:schemeClr val="tx2"/>
              </a:buClr>
              <a:buSzPct val="75000"/>
              <a:buFont typeface="Wingdings" pitchFamily="2" charset="2"/>
              <a:buChar char=""/>
              <a:tabLst>
                <a:tab pos="1939925" algn="l"/>
              </a:tabLst>
            </a:pPr>
            <a:r>
              <a:rPr lang="en-US" sz="1800" u="sng">
                <a:solidFill>
                  <a:schemeClr val="tx2"/>
                </a:solidFill>
                <a:latin typeface="Arial Narrow" pitchFamily="34" charset="0"/>
              </a:rPr>
              <a:t>double</a:t>
            </a:r>
            <a:r>
              <a:rPr lang="en-US" sz="1800" b="0">
                <a:latin typeface="Arial Narrow" pitchFamily="34" charset="0"/>
              </a:rPr>
              <a:t>:	Should only be used for double-precision floating point values.</a:t>
            </a:r>
          </a:p>
          <a:p>
            <a:pPr marL="800100" lvl="1" indent="-342900">
              <a:lnSpc>
                <a:spcPct val="90000"/>
              </a:lnSpc>
              <a:spcBef>
                <a:spcPct val="30000"/>
              </a:spcBef>
              <a:buClr>
                <a:schemeClr val="tx2"/>
              </a:buClr>
              <a:buSzPct val="75000"/>
              <a:buFont typeface="Wingdings" pitchFamily="2" charset="2"/>
              <a:buChar char=""/>
              <a:tabLst>
                <a:tab pos="1939925" algn="l"/>
              </a:tabLst>
            </a:pPr>
            <a:r>
              <a:rPr lang="en-US" sz="1800" u="sng">
                <a:solidFill>
                  <a:schemeClr val="tx2"/>
                </a:solidFill>
                <a:latin typeface="Arial Narrow" pitchFamily="34" charset="0"/>
              </a:rPr>
              <a:t>__float2_t</a:t>
            </a:r>
            <a:r>
              <a:rPr lang="en-US" sz="1800" b="0">
                <a:latin typeface="Arial Narrow" pitchFamily="34" charset="0"/>
              </a:rPr>
              <a:t>: 	Holds two floats; use instead of double for holding two floats.</a:t>
            </a:r>
          </a:p>
          <a:p>
            <a:pPr marL="342900" indent="-342900">
              <a:lnSpc>
                <a:spcPct val="90000"/>
              </a:lnSpc>
              <a:spcBef>
                <a:spcPct val="30000"/>
              </a:spcBef>
              <a:buClr>
                <a:schemeClr val="tx2"/>
              </a:buClr>
              <a:buSzPct val="75000"/>
              <a:buFont typeface="Wingdings" pitchFamily="2" charset="2"/>
              <a:buChar char=""/>
              <a:tabLst>
                <a:tab pos="1939925" algn="l"/>
              </a:tabLst>
            </a:pPr>
            <a:r>
              <a:rPr lang="en-US" sz="2000">
                <a:latin typeface="Arial Narrow" pitchFamily="34" charset="0"/>
              </a:rPr>
              <a:t>Intrinsics</a:t>
            </a:r>
            <a:r>
              <a:rPr lang="en-US" sz="2000" b="0">
                <a:latin typeface="Arial Narrow" pitchFamily="34" charset="0"/>
              </a:rPr>
              <a:t> (intrinsics are discussed more chapter 9)</a:t>
            </a:r>
            <a:r>
              <a:rPr lang="en-US" sz="2000">
                <a:latin typeface="Arial Narrow" pitchFamily="34" charset="0"/>
              </a:rPr>
              <a:t>:</a:t>
            </a:r>
          </a:p>
          <a:p>
            <a:pPr marL="800100" lvl="1" indent="-342900">
              <a:lnSpc>
                <a:spcPct val="90000"/>
              </a:lnSpc>
              <a:spcBef>
                <a:spcPct val="30000"/>
              </a:spcBef>
              <a:buClr>
                <a:schemeClr val="tx2"/>
              </a:buClr>
              <a:buSzPct val="75000"/>
              <a:buFont typeface="Wingdings" pitchFamily="2" charset="2"/>
              <a:buChar char=""/>
              <a:tabLst>
                <a:tab pos="1939925" algn="l"/>
              </a:tabLst>
            </a:pPr>
            <a:r>
              <a:rPr lang="en-US" sz="1800" b="0">
                <a:latin typeface="Arial Narrow" pitchFamily="34" charset="0"/>
              </a:rPr>
              <a:t>There are new __float2_t manipulation intrinsics (see below) that should be used to create and manipulate objects of type __float2_t.</a:t>
            </a:r>
          </a:p>
          <a:p>
            <a:pPr marL="800100" lvl="1" indent="-342900">
              <a:lnSpc>
                <a:spcPct val="90000"/>
              </a:lnSpc>
              <a:spcBef>
                <a:spcPct val="30000"/>
              </a:spcBef>
              <a:buClr>
                <a:schemeClr val="tx2"/>
              </a:buClr>
              <a:buSzPct val="75000"/>
              <a:buFont typeface="Wingdings" pitchFamily="2" charset="2"/>
              <a:buChar char=""/>
              <a:tabLst>
                <a:tab pos="1939925" algn="l"/>
              </a:tabLst>
            </a:pPr>
            <a:r>
              <a:rPr lang="en-US" sz="1800" b="0">
                <a:latin typeface="Arial Narrow" pitchFamily="34" charset="0"/>
              </a:rPr>
              <a:t>C66 intrinsics with packed float data are now declared using __float2_t instead of double.</a:t>
            </a:r>
          </a:p>
          <a:p>
            <a:pPr marL="800100" lvl="1" indent="-342900">
              <a:lnSpc>
                <a:spcPct val="90000"/>
              </a:lnSpc>
              <a:spcBef>
                <a:spcPct val="30000"/>
              </a:spcBef>
              <a:buClr>
                <a:schemeClr val="tx2"/>
              </a:buClr>
              <a:buSzPct val="75000"/>
              <a:buFont typeface="Wingdings" pitchFamily="2" charset="2"/>
              <a:buChar char=""/>
              <a:tabLst>
                <a:tab pos="1939925" algn="l"/>
              </a:tabLst>
            </a:pPr>
            <a:r>
              <a:rPr lang="en-US" sz="1800" b="0">
                <a:latin typeface="Arial Narrow" pitchFamily="34" charset="0"/>
              </a:rPr>
              <a:t>When using any intrinsic that involves __float2_t, c6x.h must be included.</a:t>
            </a:r>
          </a:p>
          <a:p>
            <a:pPr marL="800100" lvl="1" indent="-342900">
              <a:lnSpc>
                <a:spcPct val="90000"/>
              </a:lnSpc>
              <a:spcBef>
                <a:spcPct val="30000"/>
              </a:spcBef>
              <a:buClr>
                <a:schemeClr val="tx2"/>
              </a:buClr>
              <a:buSzPct val="75000"/>
              <a:buFont typeface="Wingdings" pitchFamily="2" charset="2"/>
              <a:buChar char=""/>
              <a:tabLst>
                <a:tab pos="1939925" algn="l"/>
              </a:tabLst>
            </a:pPr>
            <a:r>
              <a:rPr lang="en-US" sz="1800" b="0">
                <a:latin typeface="Arial Narrow" pitchFamily="34" charset="0"/>
              </a:rPr>
              <a:t>Certain intrinsics that used double to store fixed-point packed data have been deprecated.  They will still be supported in the near future, but their descriptions will be removed from the compiler user's guide (spru187). Use the long long versions instead. </a:t>
            </a:r>
            <a:br>
              <a:rPr lang="en-US" sz="1800" b="0">
                <a:latin typeface="Arial Narrow" pitchFamily="34" charset="0"/>
              </a:rPr>
            </a:br>
            <a:r>
              <a:rPr lang="en-US" sz="1800" b="0">
                <a:latin typeface="Arial Narrow" pitchFamily="34" charset="0"/>
              </a:rPr>
              <a:t>Deprecated: _mpy2, _mpyhi, _mpyli, _mpysu4, _mpyu4, and _smpy2.  </a:t>
            </a:r>
          </a:p>
        </p:txBody>
      </p:sp>
      <p:sp>
        <p:nvSpPr>
          <p:cNvPr id="38916" name="AutoShape 4">
            <a:hlinkClick r:id="rId2" action="ppaction://hlinksldjump" highlightClick="1"/>
          </p:cNvPr>
          <p:cNvSpPr>
            <a:spLocks noChangeArrowheads="1"/>
          </p:cNvSpPr>
          <p:nvPr/>
        </p:nvSpPr>
        <p:spPr bwMode="auto">
          <a:xfrm>
            <a:off x="8839200" y="0"/>
            <a:ext cx="304800" cy="292100"/>
          </a:xfrm>
          <a:prstGeom prst="actionButtonForwardNext">
            <a:avLst/>
          </a:prstGeom>
          <a:solidFill>
            <a:schemeClr val="bg1"/>
          </a:solidFill>
          <a:ln w="12700">
            <a:noFill/>
            <a:miter lim="800000"/>
            <a:headEnd type="none" w="sm" len="sm"/>
            <a:tailEnd type="none" w="sm" len="sm"/>
          </a:ln>
        </p:spPr>
        <p:txBody>
          <a:bodyPr wrap="none" anchor="ctr"/>
          <a:lstStyle/>
          <a:p>
            <a:endParaRPr lang="en-US"/>
          </a:p>
        </p:txBody>
      </p:sp>
      <p:pic>
        <p:nvPicPr>
          <p:cNvPr id="7"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9843">
                                            <p:txEl>
                                              <p:pRg st="0" end="0"/>
                                            </p:txEl>
                                          </p:spTgt>
                                        </p:tgtEl>
                                        <p:attrNameLst>
                                          <p:attrName>style.visibility</p:attrName>
                                        </p:attrNameLst>
                                      </p:cBhvr>
                                      <p:to>
                                        <p:strVal val="visible"/>
                                      </p:to>
                                    </p:set>
                                    <p:animEffect transition="in" filter="dissolve">
                                      <p:cBhvr>
                                        <p:cTn id="7" dur="500"/>
                                        <p:tgtEl>
                                          <p:spTgt spid="419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9843">
                                            <p:txEl>
                                              <p:pRg st="1" end="1"/>
                                            </p:txEl>
                                          </p:spTgt>
                                        </p:tgtEl>
                                        <p:attrNameLst>
                                          <p:attrName>style.visibility</p:attrName>
                                        </p:attrNameLst>
                                      </p:cBhvr>
                                      <p:to>
                                        <p:strVal val="visible"/>
                                      </p:to>
                                    </p:set>
                                    <p:animEffect transition="in" filter="dissolve">
                                      <p:cBhvr>
                                        <p:cTn id="12" dur="500"/>
                                        <p:tgtEl>
                                          <p:spTgt spid="4198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19843">
                                            <p:txEl>
                                              <p:pRg st="2" end="2"/>
                                            </p:txEl>
                                          </p:spTgt>
                                        </p:tgtEl>
                                        <p:attrNameLst>
                                          <p:attrName>style.visibility</p:attrName>
                                        </p:attrNameLst>
                                      </p:cBhvr>
                                      <p:to>
                                        <p:strVal val="visible"/>
                                      </p:to>
                                    </p:set>
                                    <p:animEffect transition="in" filter="dissolve">
                                      <p:cBhvr>
                                        <p:cTn id="17" dur="500"/>
                                        <p:tgtEl>
                                          <p:spTgt spid="4198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19843">
                                            <p:txEl>
                                              <p:pRg st="3" end="3"/>
                                            </p:txEl>
                                          </p:spTgt>
                                        </p:tgtEl>
                                        <p:attrNameLst>
                                          <p:attrName>style.visibility</p:attrName>
                                        </p:attrNameLst>
                                      </p:cBhvr>
                                      <p:to>
                                        <p:strVal val="visible"/>
                                      </p:to>
                                    </p:set>
                                    <p:animEffect transition="in" filter="dissolve">
                                      <p:cBhvr>
                                        <p:cTn id="22" dur="500"/>
                                        <p:tgtEl>
                                          <p:spTgt spid="419843">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19843">
                                            <p:txEl>
                                              <p:pRg st="4" end="4"/>
                                            </p:txEl>
                                          </p:spTgt>
                                        </p:tgtEl>
                                        <p:attrNameLst>
                                          <p:attrName>style.visibility</p:attrName>
                                        </p:attrNameLst>
                                      </p:cBhvr>
                                      <p:to>
                                        <p:strVal val="visible"/>
                                      </p:to>
                                    </p:set>
                                    <p:animEffect transition="in" filter="dissolve">
                                      <p:cBhvr>
                                        <p:cTn id="25" dur="500"/>
                                        <p:tgtEl>
                                          <p:spTgt spid="419843">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19843">
                                            <p:txEl>
                                              <p:pRg st="5" end="5"/>
                                            </p:txEl>
                                          </p:spTgt>
                                        </p:tgtEl>
                                        <p:attrNameLst>
                                          <p:attrName>style.visibility</p:attrName>
                                        </p:attrNameLst>
                                      </p:cBhvr>
                                      <p:to>
                                        <p:strVal val="visible"/>
                                      </p:to>
                                    </p:set>
                                    <p:animEffect transition="in" filter="dissolve">
                                      <p:cBhvr>
                                        <p:cTn id="28" dur="500"/>
                                        <p:tgtEl>
                                          <p:spTgt spid="419843">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19843">
                                            <p:txEl>
                                              <p:pRg st="6" end="6"/>
                                            </p:txEl>
                                          </p:spTgt>
                                        </p:tgtEl>
                                        <p:attrNameLst>
                                          <p:attrName>style.visibility</p:attrName>
                                        </p:attrNameLst>
                                      </p:cBhvr>
                                      <p:to>
                                        <p:strVal val="visible"/>
                                      </p:to>
                                    </p:set>
                                    <p:animEffect transition="in" filter="dissolve">
                                      <p:cBhvr>
                                        <p:cTn id="31" dur="500"/>
                                        <p:tgtEl>
                                          <p:spTgt spid="41984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419843">
                                            <p:txEl>
                                              <p:pRg st="7" end="7"/>
                                            </p:txEl>
                                          </p:spTgt>
                                        </p:tgtEl>
                                        <p:attrNameLst>
                                          <p:attrName>style.visibility</p:attrName>
                                        </p:attrNameLst>
                                      </p:cBhvr>
                                      <p:to>
                                        <p:strVal val="visible"/>
                                      </p:to>
                                    </p:set>
                                    <p:animEffect transition="in" filter="dissolve">
                                      <p:cBhvr>
                                        <p:cTn id="36" dur="500"/>
                                        <p:tgtEl>
                                          <p:spTgt spid="419843">
                                            <p:txEl>
                                              <p:pRg st="7" end="7"/>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19843">
                                            <p:txEl>
                                              <p:pRg st="8" end="8"/>
                                            </p:txEl>
                                          </p:spTgt>
                                        </p:tgtEl>
                                        <p:attrNameLst>
                                          <p:attrName>style.visibility</p:attrName>
                                        </p:attrNameLst>
                                      </p:cBhvr>
                                      <p:to>
                                        <p:strVal val="visible"/>
                                      </p:to>
                                    </p:set>
                                    <p:animEffect transition="in" filter="dissolve">
                                      <p:cBhvr>
                                        <p:cTn id="39" dur="500"/>
                                        <p:tgtEl>
                                          <p:spTgt spid="419843">
                                            <p:txEl>
                                              <p:pRg st="8" end="8"/>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19843">
                                            <p:txEl>
                                              <p:pRg st="9" end="9"/>
                                            </p:txEl>
                                          </p:spTgt>
                                        </p:tgtEl>
                                        <p:attrNameLst>
                                          <p:attrName>style.visibility</p:attrName>
                                        </p:attrNameLst>
                                      </p:cBhvr>
                                      <p:to>
                                        <p:strVal val="visible"/>
                                      </p:to>
                                    </p:set>
                                    <p:animEffect transition="in" filter="dissolve">
                                      <p:cBhvr>
                                        <p:cTn id="42" dur="500"/>
                                        <p:tgtEl>
                                          <p:spTgt spid="419843">
                                            <p:txEl>
                                              <p:pRg st="9" end="9"/>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419843">
                                            <p:txEl>
                                              <p:pRg st="10" end="10"/>
                                            </p:txEl>
                                          </p:spTgt>
                                        </p:tgtEl>
                                        <p:attrNameLst>
                                          <p:attrName>style.visibility</p:attrName>
                                        </p:attrNameLst>
                                      </p:cBhvr>
                                      <p:to>
                                        <p:strVal val="visible"/>
                                      </p:to>
                                    </p:set>
                                    <p:animEffect transition="in" filter="dissolve">
                                      <p:cBhvr>
                                        <p:cTn id="45" dur="500"/>
                                        <p:tgtEl>
                                          <p:spTgt spid="419843">
                                            <p:txEl>
                                              <p:pRg st="10" end="10"/>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419843">
                                            <p:txEl>
                                              <p:pRg st="11" end="11"/>
                                            </p:txEl>
                                          </p:spTgt>
                                        </p:tgtEl>
                                        <p:attrNameLst>
                                          <p:attrName>style.visibility</p:attrName>
                                        </p:attrNameLst>
                                      </p:cBhvr>
                                      <p:to>
                                        <p:strVal val="visible"/>
                                      </p:to>
                                    </p:set>
                                    <p:animEffect transition="in" filter="dissolve">
                                      <p:cBhvr>
                                        <p:cTn id="48" dur="500"/>
                                        <p:tgtEl>
                                          <p:spTgt spid="419843">
                                            <p:txEl>
                                              <p:pRg st="11" end="11"/>
                                            </p:txEl>
                                          </p:spTgt>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C66x : 128-bit</a:t>
            </a:r>
            <a:endParaRPr lang="en-US" u="sng" smtClean="0"/>
          </a:p>
        </p:txBody>
      </p:sp>
      <p:sp>
        <p:nvSpPr>
          <p:cNvPr id="454659" name="Rectangle 3"/>
          <p:cNvSpPr>
            <a:spLocks noChangeArrowheads="1"/>
          </p:cNvSpPr>
          <p:nvPr/>
        </p:nvSpPr>
        <p:spPr bwMode="auto">
          <a:xfrm>
            <a:off x="304800" y="685800"/>
            <a:ext cx="8534400" cy="5486400"/>
          </a:xfrm>
          <a:prstGeom prst="rect">
            <a:avLst/>
          </a:prstGeom>
          <a:solidFill>
            <a:schemeClr val="accent1"/>
          </a:solidFill>
          <a:ln w="9525">
            <a:noFill/>
            <a:miter lim="800000"/>
            <a:headEnd/>
            <a:tailEnd/>
          </a:ln>
        </p:spPr>
        <p:txBody>
          <a:bodyPr lIns="92075" tIns="91440" rIns="92075" bIns="137160">
            <a:spAutoFit/>
          </a:bodyPr>
          <a:lstStyle/>
          <a:p>
            <a:pPr marL="396875" indent="-396875">
              <a:lnSpc>
                <a:spcPct val="90000"/>
              </a:lnSpc>
              <a:spcBef>
                <a:spcPct val="30000"/>
              </a:spcBef>
              <a:buClr>
                <a:schemeClr val="tx2"/>
              </a:buClr>
              <a:buSzPct val="75000"/>
              <a:buFont typeface="Wingdings" pitchFamily="2" charset="2"/>
              <a:buChar char="u"/>
            </a:pPr>
            <a:r>
              <a:rPr lang="en-US">
                <a:solidFill>
                  <a:schemeClr val="tx2"/>
                </a:solidFill>
                <a:latin typeface="Arial Narrow" pitchFamily="34" charset="0"/>
              </a:rPr>
              <a:t>C66x adds 128-bit data type</a:t>
            </a:r>
          </a:p>
          <a:p>
            <a:pPr marL="803275" lvl="1" indent="-292100">
              <a:lnSpc>
                <a:spcPct val="90000"/>
              </a:lnSpc>
              <a:spcBef>
                <a:spcPct val="30000"/>
              </a:spcBef>
              <a:buClr>
                <a:schemeClr val="tx2"/>
              </a:buClr>
              <a:buSzPct val="75000"/>
              <a:buFont typeface="Wingdings" pitchFamily="2" charset="2"/>
              <a:buChar char="w"/>
            </a:pPr>
            <a:r>
              <a:rPr lang="en-US" sz="2000">
                <a:latin typeface="Arial Narrow" pitchFamily="34" charset="0"/>
              </a:rPr>
              <a:t>Needed for certain SIMD operations on C6600 </a:t>
            </a:r>
            <a:r>
              <a:rPr lang="en-US" sz="2000" b="0">
                <a:latin typeface="Arial Narrow" pitchFamily="34" charset="0"/>
              </a:rPr>
              <a:t>(i.e. quad-16x16 multiplies)</a:t>
            </a:r>
          </a:p>
          <a:p>
            <a:pPr marL="803275" lvl="1" indent="-292100">
              <a:lnSpc>
                <a:spcPct val="90000"/>
              </a:lnSpc>
              <a:spcBef>
                <a:spcPct val="30000"/>
              </a:spcBef>
              <a:buClr>
                <a:schemeClr val="tx2"/>
              </a:buClr>
              <a:buSzPct val="75000"/>
              <a:buFont typeface="Wingdings" pitchFamily="2" charset="2"/>
              <a:buChar char="w"/>
            </a:pPr>
            <a:r>
              <a:rPr lang="en-US" sz="2000">
                <a:latin typeface="Arial Narrow" pitchFamily="34" charset="0"/>
              </a:rPr>
              <a:t>New container type for storing 128-bits of data:</a:t>
            </a:r>
            <a:r>
              <a:rPr lang="en-US" sz="2000">
                <a:latin typeface="Courier New" pitchFamily="49" charset="0"/>
              </a:rPr>
              <a:t> __x128_t</a:t>
            </a:r>
            <a:endParaRPr lang="en-US" sz="2000">
              <a:latin typeface="Arial Narrow" pitchFamily="34" charset="0"/>
            </a:endParaRPr>
          </a:p>
          <a:p>
            <a:pPr marL="803275" lvl="1" indent="-292100">
              <a:lnSpc>
                <a:spcPct val="90000"/>
              </a:lnSpc>
              <a:spcBef>
                <a:spcPct val="30000"/>
              </a:spcBef>
              <a:buClr>
                <a:schemeClr val="tx2"/>
              </a:buClr>
              <a:buSzPct val="75000"/>
              <a:buFont typeface="Wingdings" pitchFamily="2" charset="2"/>
              <a:buChar char="w"/>
            </a:pPr>
            <a:r>
              <a:rPr lang="en-US" sz="2000">
                <a:latin typeface="Arial Narrow" pitchFamily="34" charset="0"/>
              </a:rPr>
              <a:t>Objects of this type are aligned to a 128-bit boundary in memory</a:t>
            </a:r>
          </a:p>
          <a:p>
            <a:pPr marL="803275" lvl="1" indent="-292100">
              <a:lnSpc>
                <a:spcPct val="90000"/>
              </a:lnSpc>
              <a:spcBef>
                <a:spcPct val="30000"/>
              </a:spcBef>
              <a:buClr>
                <a:schemeClr val="tx2"/>
              </a:buClr>
              <a:buSzPct val="75000"/>
              <a:buFont typeface="Wingdings" pitchFamily="2" charset="2"/>
              <a:buChar char="w"/>
            </a:pPr>
            <a:r>
              <a:rPr lang="en-US" sz="2000">
                <a:latin typeface="Arial Narrow" pitchFamily="34" charset="0"/>
              </a:rPr>
              <a:t>Compiler provided header file defines new type: </a:t>
            </a:r>
            <a:r>
              <a:rPr lang="en-US" sz="2000">
                <a:latin typeface="Courier New" pitchFamily="49" charset="0"/>
              </a:rPr>
              <a:t> c6x.h</a:t>
            </a:r>
            <a:endParaRPr lang="en-US" sz="2000">
              <a:latin typeface="Arial Narrow" pitchFamily="34" charset="0"/>
            </a:endParaRPr>
          </a:p>
          <a:p>
            <a:pPr marL="803275" lvl="1" indent="-292100">
              <a:lnSpc>
                <a:spcPct val="90000"/>
              </a:lnSpc>
              <a:spcBef>
                <a:spcPct val="30000"/>
              </a:spcBef>
              <a:buClr>
                <a:schemeClr val="tx2"/>
              </a:buClr>
              <a:buSzPct val="75000"/>
              <a:buFont typeface="Wingdings" pitchFamily="2" charset="2"/>
              <a:buChar char="w"/>
            </a:pPr>
            <a:r>
              <a:rPr lang="en-US" sz="2000">
                <a:latin typeface="Arial Narrow" pitchFamily="34" charset="0"/>
              </a:rPr>
              <a:t>This type may be used only when compiling for C66x (-mv6600), available starting CGT v7.2</a:t>
            </a:r>
          </a:p>
          <a:p>
            <a:pPr marL="803275" lvl="1" indent="-292100">
              <a:lnSpc>
                <a:spcPct val="90000"/>
              </a:lnSpc>
              <a:spcBef>
                <a:spcPct val="30000"/>
              </a:spcBef>
              <a:buClr>
                <a:schemeClr val="tx2"/>
              </a:buClr>
              <a:buSzPct val="75000"/>
              <a:buFont typeface="Wingdings" pitchFamily="2" charset="2"/>
              <a:buChar char="w"/>
            </a:pPr>
            <a:r>
              <a:rPr lang="en-US" sz="2000">
                <a:latin typeface="Arial Narrow" pitchFamily="34" charset="0"/>
              </a:rPr>
              <a:t>Compiler loads __x128_t object into four registers (a register quad)</a:t>
            </a:r>
            <a:br>
              <a:rPr lang="en-US" sz="2000">
                <a:latin typeface="Arial Narrow" pitchFamily="34" charset="0"/>
              </a:rPr>
            </a:br>
            <a:endParaRPr lang="en-US" sz="2000">
              <a:latin typeface="Arial Narrow" pitchFamily="34" charset="0"/>
            </a:endParaRPr>
          </a:p>
          <a:p>
            <a:pPr marL="396875" indent="-396875">
              <a:lnSpc>
                <a:spcPct val="90000"/>
              </a:lnSpc>
              <a:spcBef>
                <a:spcPct val="30000"/>
              </a:spcBef>
              <a:buClr>
                <a:schemeClr val="tx2"/>
              </a:buClr>
              <a:buSzPct val="75000"/>
              <a:buFont typeface="Wingdings" pitchFamily="2" charset="2"/>
              <a:buChar char="u"/>
            </a:pPr>
            <a:r>
              <a:rPr lang="en-US">
                <a:solidFill>
                  <a:schemeClr val="tx2"/>
                </a:solidFill>
                <a:latin typeface="Arial Narrow" pitchFamily="34" charset="0"/>
              </a:rPr>
              <a:t>The following operations are supported:</a:t>
            </a:r>
          </a:p>
          <a:p>
            <a:pPr marL="803275" lvl="1" indent="-292100">
              <a:lnSpc>
                <a:spcPct val="90000"/>
              </a:lnSpc>
              <a:spcBef>
                <a:spcPct val="30000"/>
              </a:spcBef>
              <a:buClr>
                <a:schemeClr val="tx2"/>
              </a:buClr>
              <a:buSzPct val="75000"/>
              <a:buFont typeface="Wingdings" pitchFamily="2" charset="2"/>
              <a:buChar char="w"/>
            </a:pPr>
            <a:r>
              <a:rPr lang="en-US" sz="2000">
                <a:latin typeface="Arial Narrow" pitchFamily="34" charset="0"/>
              </a:rPr>
              <a:t>Declarations: </a:t>
            </a:r>
            <a:br>
              <a:rPr lang="en-US" sz="2000">
                <a:latin typeface="Arial Narrow" pitchFamily="34" charset="0"/>
              </a:rPr>
            </a:br>
            <a:r>
              <a:rPr lang="en-US" sz="2000">
                <a:latin typeface="Arial Narrow" pitchFamily="34" charset="0"/>
              </a:rPr>
              <a:t>local, global, pointer, array, member of a struct, class, or union</a:t>
            </a:r>
          </a:p>
          <a:p>
            <a:pPr marL="803275" lvl="1" indent="-292100">
              <a:lnSpc>
                <a:spcPct val="90000"/>
              </a:lnSpc>
              <a:spcBef>
                <a:spcPct val="30000"/>
              </a:spcBef>
              <a:buClr>
                <a:schemeClr val="tx2"/>
              </a:buClr>
              <a:buSzPct val="75000"/>
              <a:buFont typeface="Wingdings" pitchFamily="2" charset="2"/>
              <a:buChar char="w"/>
            </a:pPr>
            <a:r>
              <a:rPr lang="en-US" sz="2000">
                <a:latin typeface="Arial Narrow" pitchFamily="34" charset="0"/>
              </a:rPr>
              <a:t>Assign a __x128_t object to another __x128_t object</a:t>
            </a:r>
          </a:p>
          <a:p>
            <a:pPr marL="803275" lvl="1" indent="-292100">
              <a:lnSpc>
                <a:spcPct val="90000"/>
              </a:lnSpc>
              <a:spcBef>
                <a:spcPct val="30000"/>
              </a:spcBef>
              <a:buClr>
                <a:schemeClr val="tx2"/>
              </a:buClr>
              <a:buSzPct val="75000"/>
              <a:buFont typeface="Wingdings" pitchFamily="2" charset="2"/>
              <a:buChar char="w"/>
            </a:pPr>
            <a:r>
              <a:rPr lang="en-US" sz="2000">
                <a:latin typeface="Arial Narrow" pitchFamily="34" charset="0"/>
              </a:rPr>
              <a:t>Pass to function – or use as return value (Pass by value)</a:t>
            </a:r>
          </a:p>
          <a:p>
            <a:pPr marL="803275" lvl="1" indent="-292100">
              <a:lnSpc>
                <a:spcPct val="90000"/>
              </a:lnSpc>
              <a:spcBef>
                <a:spcPct val="30000"/>
              </a:spcBef>
              <a:buClr>
                <a:schemeClr val="tx2"/>
              </a:buClr>
              <a:buSzPct val="75000"/>
              <a:buFont typeface="Wingdings" pitchFamily="2" charset="2"/>
              <a:buChar char="w"/>
            </a:pPr>
            <a:r>
              <a:rPr lang="en-US" sz="2000">
                <a:latin typeface="Arial Narrow" pitchFamily="34" charset="0"/>
              </a:rPr>
              <a:t>Use 128-bit intrinsics to set and extract contents (see list below)</a:t>
            </a:r>
          </a:p>
        </p:txBody>
      </p:sp>
      <p:sp>
        <p:nvSpPr>
          <p:cNvPr id="39940" name="AutoShape 4">
            <a:hlinkClick r:id="rId2" action="ppaction://hlinksldjump" highlightClick="1"/>
          </p:cNvPr>
          <p:cNvSpPr>
            <a:spLocks noChangeArrowheads="1"/>
          </p:cNvSpPr>
          <p:nvPr/>
        </p:nvSpPr>
        <p:spPr bwMode="auto">
          <a:xfrm>
            <a:off x="8839200" y="0"/>
            <a:ext cx="304800" cy="292100"/>
          </a:xfrm>
          <a:prstGeom prst="actionButtonForwardNext">
            <a:avLst/>
          </a:prstGeom>
          <a:solidFill>
            <a:schemeClr val="bg1"/>
          </a:solidFill>
          <a:ln w="12700">
            <a:noFill/>
            <a:miter lim="800000"/>
            <a:headEnd type="none" w="sm" len="sm"/>
            <a:tailEnd type="none" w="sm" len="sm"/>
          </a:ln>
        </p:spPr>
        <p:txBody>
          <a:bodyPr wrap="none" anchor="ctr"/>
          <a:lstStyle/>
          <a:p>
            <a:endParaRPr lang="en-US"/>
          </a:p>
        </p:txBody>
      </p:sp>
      <p:pic>
        <p:nvPicPr>
          <p:cNvPr id="7"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4659">
                                            <p:txEl>
                                              <p:pRg st="0" end="0"/>
                                            </p:txEl>
                                          </p:spTgt>
                                        </p:tgtEl>
                                        <p:attrNameLst>
                                          <p:attrName>style.visibility</p:attrName>
                                        </p:attrNameLst>
                                      </p:cBhvr>
                                      <p:to>
                                        <p:strVal val="visible"/>
                                      </p:to>
                                    </p:set>
                                    <p:animEffect transition="in" filter="dissolve">
                                      <p:cBhvr>
                                        <p:cTn id="7" dur="500"/>
                                        <p:tgtEl>
                                          <p:spTgt spid="45465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54659">
                                            <p:txEl>
                                              <p:pRg st="1" end="1"/>
                                            </p:txEl>
                                          </p:spTgt>
                                        </p:tgtEl>
                                        <p:attrNameLst>
                                          <p:attrName>style.visibility</p:attrName>
                                        </p:attrNameLst>
                                      </p:cBhvr>
                                      <p:to>
                                        <p:strVal val="visible"/>
                                      </p:to>
                                    </p:set>
                                    <p:animEffect transition="in" filter="dissolve">
                                      <p:cBhvr>
                                        <p:cTn id="10" dur="500"/>
                                        <p:tgtEl>
                                          <p:spTgt spid="45465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54659">
                                            <p:txEl>
                                              <p:pRg st="2" end="2"/>
                                            </p:txEl>
                                          </p:spTgt>
                                        </p:tgtEl>
                                        <p:attrNameLst>
                                          <p:attrName>style.visibility</p:attrName>
                                        </p:attrNameLst>
                                      </p:cBhvr>
                                      <p:to>
                                        <p:strVal val="visible"/>
                                      </p:to>
                                    </p:set>
                                    <p:animEffect transition="in" filter="dissolve">
                                      <p:cBhvr>
                                        <p:cTn id="13" dur="500"/>
                                        <p:tgtEl>
                                          <p:spTgt spid="45465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54659">
                                            <p:txEl>
                                              <p:pRg st="3" end="3"/>
                                            </p:txEl>
                                          </p:spTgt>
                                        </p:tgtEl>
                                        <p:attrNameLst>
                                          <p:attrName>style.visibility</p:attrName>
                                        </p:attrNameLst>
                                      </p:cBhvr>
                                      <p:to>
                                        <p:strVal val="visible"/>
                                      </p:to>
                                    </p:set>
                                    <p:animEffect transition="in" filter="dissolve">
                                      <p:cBhvr>
                                        <p:cTn id="16" dur="500"/>
                                        <p:tgtEl>
                                          <p:spTgt spid="454659">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54659">
                                            <p:txEl>
                                              <p:pRg st="4" end="4"/>
                                            </p:txEl>
                                          </p:spTgt>
                                        </p:tgtEl>
                                        <p:attrNameLst>
                                          <p:attrName>style.visibility</p:attrName>
                                        </p:attrNameLst>
                                      </p:cBhvr>
                                      <p:to>
                                        <p:strVal val="visible"/>
                                      </p:to>
                                    </p:set>
                                    <p:animEffect transition="in" filter="dissolve">
                                      <p:cBhvr>
                                        <p:cTn id="19" dur="500"/>
                                        <p:tgtEl>
                                          <p:spTgt spid="454659">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54659">
                                            <p:txEl>
                                              <p:pRg st="5" end="5"/>
                                            </p:txEl>
                                          </p:spTgt>
                                        </p:tgtEl>
                                        <p:attrNameLst>
                                          <p:attrName>style.visibility</p:attrName>
                                        </p:attrNameLst>
                                      </p:cBhvr>
                                      <p:to>
                                        <p:strVal val="visible"/>
                                      </p:to>
                                    </p:set>
                                    <p:animEffect transition="in" filter="dissolve">
                                      <p:cBhvr>
                                        <p:cTn id="22" dur="500"/>
                                        <p:tgtEl>
                                          <p:spTgt spid="454659">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54659">
                                            <p:txEl>
                                              <p:pRg st="6" end="6"/>
                                            </p:txEl>
                                          </p:spTgt>
                                        </p:tgtEl>
                                        <p:attrNameLst>
                                          <p:attrName>style.visibility</p:attrName>
                                        </p:attrNameLst>
                                      </p:cBhvr>
                                      <p:to>
                                        <p:strVal val="visible"/>
                                      </p:to>
                                    </p:set>
                                    <p:animEffect transition="in" filter="dissolve">
                                      <p:cBhvr>
                                        <p:cTn id="25" dur="500"/>
                                        <p:tgtEl>
                                          <p:spTgt spid="454659">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54659">
                                            <p:txEl>
                                              <p:pRg st="7" end="7"/>
                                            </p:txEl>
                                          </p:spTgt>
                                        </p:tgtEl>
                                        <p:attrNameLst>
                                          <p:attrName>style.visibility</p:attrName>
                                        </p:attrNameLst>
                                      </p:cBhvr>
                                      <p:to>
                                        <p:strVal val="visible"/>
                                      </p:to>
                                    </p:set>
                                    <p:animEffect transition="in" filter="dissolve">
                                      <p:cBhvr>
                                        <p:cTn id="30" dur="500"/>
                                        <p:tgtEl>
                                          <p:spTgt spid="454659">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54659">
                                            <p:txEl>
                                              <p:pRg st="8" end="8"/>
                                            </p:txEl>
                                          </p:spTgt>
                                        </p:tgtEl>
                                        <p:attrNameLst>
                                          <p:attrName>style.visibility</p:attrName>
                                        </p:attrNameLst>
                                      </p:cBhvr>
                                      <p:to>
                                        <p:strVal val="visible"/>
                                      </p:to>
                                    </p:set>
                                    <p:animEffect transition="in" filter="dissolve">
                                      <p:cBhvr>
                                        <p:cTn id="33" dur="500"/>
                                        <p:tgtEl>
                                          <p:spTgt spid="454659">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54659">
                                            <p:txEl>
                                              <p:pRg st="9" end="9"/>
                                            </p:txEl>
                                          </p:spTgt>
                                        </p:tgtEl>
                                        <p:attrNameLst>
                                          <p:attrName>style.visibility</p:attrName>
                                        </p:attrNameLst>
                                      </p:cBhvr>
                                      <p:to>
                                        <p:strVal val="visible"/>
                                      </p:to>
                                    </p:set>
                                    <p:animEffect transition="in" filter="dissolve">
                                      <p:cBhvr>
                                        <p:cTn id="36" dur="500"/>
                                        <p:tgtEl>
                                          <p:spTgt spid="454659">
                                            <p:txEl>
                                              <p:pRg st="9" end="9"/>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54659">
                                            <p:txEl>
                                              <p:pRg st="10" end="10"/>
                                            </p:txEl>
                                          </p:spTgt>
                                        </p:tgtEl>
                                        <p:attrNameLst>
                                          <p:attrName>style.visibility</p:attrName>
                                        </p:attrNameLst>
                                      </p:cBhvr>
                                      <p:to>
                                        <p:strVal val="visible"/>
                                      </p:to>
                                    </p:set>
                                    <p:animEffect transition="in" filter="dissolve">
                                      <p:cBhvr>
                                        <p:cTn id="39" dur="500"/>
                                        <p:tgtEl>
                                          <p:spTgt spid="454659">
                                            <p:txEl>
                                              <p:pRg st="10" end="10"/>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54659">
                                            <p:txEl>
                                              <p:pRg st="11" end="11"/>
                                            </p:txEl>
                                          </p:spTgt>
                                        </p:tgtEl>
                                        <p:attrNameLst>
                                          <p:attrName>style.visibility</p:attrName>
                                        </p:attrNameLst>
                                      </p:cBhvr>
                                      <p:to>
                                        <p:strVal val="visible"/>
                                      </p:to>
                                    </p:set>
                                    <p:animEffect transition="in" filter="dissolve">
                                      <p:cBhvr>
                                        <p:cTn id="42" dur="500"/>
                                        <p:tgtEl>
                                          <p:spTgt spid="454659">
                                            <p:txEl>
                                              <p:pRg st="11" end="11"/>
                                            </p:txEl>
                                          </p:spTgt>
                                        </p:tgtEl>
                                      </p:cBhvr>
                                    </p:animEffect>
                                  </p:childTnLst>
                                </p:cTn>
                              </p:par>
                            </p:childTnLst>
                          </p:cTn>
                        </p:par>
                        <p:par>
                          <p:cTn id="43" fill="hold">
                            <p:stCondLst>
                              <p:cond delay="500"/>
                            </p:stCondLst>
                            <p:childTnLst>
                              <p:par>
                                <p:cTn id="44" presetID="1" presetClass="entr" presetSubtype="0" fill="hold" nodeType="afterEffect">
                                  <p:stCondLst>
                                    <p:cond delay="0"/>
                                  </p:stCondLst>
                                  <p:childTnLst>
                                    <p:set>
                                      <p:cBhvr>
                                        <p:cTn id="45"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6019800"/>
          </a:xfrm>
          <a:prstGeom prst="rect">
            <a:avLst/>
          </a:prstGeom>
          <a:solidFill>
            <a:srgbClr val="92D050"/>
          </a:solidFill>
          <a:ln w="19050">
            <a:solidFill>
              <a:schemeClr val="tx1"/>
            </a:solidFill>
            <a:miter lim="800000"/>
            <a:headEnd type="none" w="sm" len="sm"/>
            <a:tailEnd type="none" w="sm" len="sm"/>
          </a:ln>
          <a:effectLst>
            <a:outerShdw blurRad="50800" dist="1016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2"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3">
            <a:hlinkClick r:id="rId13" action="ppaction://hlinksldjump"/>
          </p:cNvPr>
          <p:cNvSpPr txBox="1">
            <a:spLocks noChangeArrowheads="1"/>
          </p:cNvSpPr>
          <p:nvPr>
            <p:custDataLst>
              <p:tags r:id="rId2"/>
            </p:custDataLst>
          </p:nvPr>
        </p:nvSpPr>
        <p:spPr bwMode="auto">
          <a:xfrm>
            <a:off x="304800" y="680466"/>
            <a:ext cx="5562600" cy="378564"/>
          </a:xfrm>
          <a:prstGeom prst="rect">
            <a:avLst/>
          </a:prstGeom>
          <a:solidFill>
            <a:schemeClr val="bg1"/>
          </a:solidFill>
          <a:ln w="19050">
            <a:solidFill>
              <a:schemeClr val="tx1"/>
            </a:solidFill>
            <a:miter lim="800000"/>
            <a:headEnd type="none" w="sm" len="sm"/>
            <a:tailEnd type="none" w="sm" len="sm"/>
          </a:ln>
        </p:spPr>
        <p:txBody>
          <a:bodyPr wrap="square" tIns="27432" rIns="91440" bIns="18288"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Introduction</a:t>
            </a:r>
            <a:endParaRPr lang="en-US" dirty="0">
              <a:solidFill>
                <a:srgbClr val="000000"/>
              </a:solidFill>
            </a:endParaRPr>
          </a:p>
        </p:txBody>
      </p:sp>
      <p:sp>
        <p:nvSpPr>
          <p:cNvPr id="10" name="Text Box 4">
            <a:hlinkClick r:id="rId14" action="ppaction://hlinksldjump"/>
          </p:cNvPr>
          <p:cNvSpPr txBox="1">
            <a:spLocks noChangeArrowheads="1"/>
          </p:cNvSpPr>
          <p:nvPr>
            <p:custDataLst>
              <p:tags r:id="rId3"/>
            </p:custDataLst>
          </p:nvPr>
        </p:nvSpPr>
        <p:spPr bwMode="auto">
          <a:xfrm>
            <a:off x="301576" y="111084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 Compiler &amp; Optimizer</a:t>
            </a:r>
            <a:endParaRPr lang="en-US" dirty="0">
              <a:solidFill>
                <a:srgbClr val="000000"/>
              </a:solidFill>
            </a:endParaRPr>
          </a:p>
        </p:txBody>
      </p:sp>
      <p:sp>
        <p:nvSpPr>
          <p:cNvPr id="11" name="Text Box 4">
            <a:hlinkClick r:id="rId15" action="ppaction://hlinksldjump"/>
          </p:cNvPr>
          <p:cNvSpPr txBox="1">
            <a:spLocks noChangeArrowheads="1"/>
          </p:cNvSpPr>
          <p:nvPr>
            <p:custDataLst>
              <p:tags r:id="rId4"/>
            </p:custDataLst>
          </p:nvPr>
        </p:nvSpPr>
        <p:spPr bwMode="auto">
          <a:xfrm>
            <a:off x="301576" y="1563160"/>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Data Types &amp; Alignment</a:t>
            </a:r>
            <a:endParaRPr lang="en-US" dirty="0">
              <a:solidFill>
                <a:srgbClr val="000000"/>
              </a:solidFill>
            </a:endParaRPr>
          </a:p>
        </p:txBody>
      </p:sp>
      <p:sp>
        <p:nvSpPr>
          <p:cNvPr id="12" name="Text Box 4">
            <a:hlinkClick r:id="rId16" action="ppaction://hlinksldjump"/>
          </p:cNvPr>
          <p:cNvSpPr txBox="1">
            <a:spLocks noChangeArrowheads="1"/>
          </p:cNvSpPr>
          <p:nvPr>
            <p:custDataLst>
              <p:tags r:id="rId5"/>
            </p:custDataLst>
          </p:nvPr>
        </p:nvSpPr>
        <p:spPr bwMode="auto">
          <a:xfrm>
            <a:off x="301576" y="2015475"/>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Restrict Mem Dependencies</a:t>
            </a:r>
            <a:endParaRPr lang="en-US" dirty="0">
              <a:solidFill>
                <a:srgbClr val="000000"/>
              </a:solidFill>
            </a:endParaRPr>
          </a:p>
        </p:txBody>
      </p:sp>
      <p:sp>
        <p:nvSpPr>
          <p:cNvPr id="13" name="Text Box 4">
            <a:hlinkClick r:id="rId17" action="ppaction://hlinksldjump"/>
          </p:cNvPr>
          <p:cNvSpPr txBox="1">
            <a:spLocks noChangeArrowheads="1"/>
          </p:cNvSpPr>
          <p:nvPr>
            <p:custDataLst>
              <p:tags r:id="rId6"/>
            </p:custDataLst>
          </p:nvPr>
        </p:nvSpPr>
        <p:spPr bwMode="auto">
          <a:xfrm>
            <a:off x="301576" y="246778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Access Hardware Features</a:t>
            </a:r>
            <a:endParaRPr lang="en-US" dirty="0">
              <a:solidFill>
                <a:srgbClr val="000000"/>
              </a:solidFill>
            </a:endParaRPr>
          </a:p>
        </p:txBody>
      </p:sp>
      <p:sp>
        <p:nvSpPr>
          <p:cNvPr id="14" name="Text Box 4">
            <a:hlinkClick r:id="rId18" action="ppaction://hlinksldjump"/>
          </p:cNvPr>
          <p:cNvSpPr txBox="1">
            <a:spLocks noChangeArrowheads="1"/>
          </p:cNvSpPr>
          <p:nvPr>
            <p:custDataLst>
              <p:tags r:id="rId7"/>
            </p:custDataLst>
          </p:nvPr>
        </p:nvSpPr>
        <p:spPr bwMode="auto">
          <a:xfrm>
            <a:off x="301576" y="2920103"/>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Give Compiler MORE info</a:t>
            </a:r>
            <a:endParaRPr lang="en-US" dirty="0">
              <a:solidFill>
                <a:srgbClr val="000000"/>
              </a:solidFill>
            </a:endParaRPr>
          </a:p>
        </p:txBody>
      </p:sp>
      <p:sp>
        <p:nvSpPr>
          <p:cNvPr id="15" name="Text Box 4">
            <a:hlinkClick r:id="rId19" action="ppaction://hlinksldjump"/>
          </p:cNvPr>
          <p:cNvSpPr txBox="1">
            <a:spLocks noChangeArrowheads="1"/>
          </p:cNvSpPr>
          <p:nvPr>
            <p:custDataLst>
              <p:tags r:id="rId8"/>
            </p:custDataLst>
          </p:nvPr>
        </p:nvSpPr>
        <p:spPr bwMode="auto">
          <a:xfrm>
            <a:off x="301576" y="3372417"/>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Use Optimized Libraries</a:t>
            </a:r>
            <a:endParaRPr lang="en-US" dirty="0">
              <a:solidFill>
                <a:srgbClr val="000000"/>
              </a:solidFill>
            </a:endParaRPr>
          </a:p>
        </p:txBody>
      </p:sp>
      <p:sp>
        <p:nvSpPr>
          <p:cNvPr id="16" name="Text Box 4">
            <a:hlinkClick r:id="rId20" action="ppaction://hlinksldjump"/>
          </p:cNvPr>
          <p:cNvSpPr txBox="1">
            <a:spLocks noChangeArrowheads="1"/>
          </p:cNvSpPr>
          <p:nvPr>
            <p:custDataLst>
              <p:tags r:id="rId9"/>
            </p:custDataLst>
          </p:nvPr>
        </p:nvSpPr>
        <p:spPr bwMode="auto">
          <a:xfrm>
            <a:off x="301576" y="3824730"/>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System Optimizations</a:t>
            </a:r>
            <a:endParaRPr lang="en-US" dirty="0">
              <a:solidFill>
                <a:srgbClr val="000000"/>
              </a:solidFill>
            </a:endParaRPr>
          </a:p>
        </p:txBody>
      </p:sp>
      <p:sp>
        <p:nvSpPr>
          <p:cNvPr id="17" name="Text Box 4">
            <a:hlinkClick r:id="rId21" action="ppaction://hlinksldjump"/>
          </p:cNvPr>
          <p:cNvSpPr txBox="1">
            <a:spLocks noChangeArrowheads="1"/>
          </p:cNvSpPr>
          <p:nvPr>
            <p:custDataLst>
              <p:tags r:id="rId10"/>
            </p:custDataLst>
          </p:nvPr>
        </p:nvSpPr>
        <p:spPr bwMode="auto">
          <a:xfrm>
            <a:off x="301576" y="4277044"/>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 +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latin typeface="Arial Narrow" pitchFamily="34" charset="0"/>
              </a:rPr>
              <a:t>128-bit Type : Supported / Not-Supported</a:t>
            </a:r>
            <a:endParaRPr lang="en-US" u="sng" smtClean="0">
              <a:latin typeface="Arial Narrow" pitchFamily="34" charset="0"/>
            </a:endParaRPr>
          </a:p>
        </p:txBody>
      </p:sp>
      <p:sp>
        <p:nvSpPr>
          <p:cNvPr id="453635" name="Rectangle 3"/>
          <p:cNvSpPr>
            <a:spLocks noChangeArrowheads="1"/>
          </p:cNvSpPr>
          <p:nvPr/>
        </p:nvSpPr>
        <p:spPr bwMode="auto">
          <a:xfrm>
            <a:off x="304800" y="779463"/>
            <a:ext cx="8534400" cy="4478337"/>
          </a:xfrm>
          <a:prstGeom prst="rect">
            <a:avLst/>
          </a:prstGeom>
          <a:solidFill>
            <a:schemeClr val="accent1"/>
          </a:solidFill>
          <a:ln w="9525">
            <a:noFill/>
            <a:miter lim="800000"/>
            <a:headEnd/>
            <a:tailEnd/>
          </a:ln>
        </p:spPr>
        <p:txBody>
          <a:bodyPr lIns="92075" tIns="91440" rIns="92075" bIns="137160">
            <a:spAutoFit/>
          </a:bodyPr>
          <a:lstStyle/>
          <a:p>
            <a:pPr marL="396875" indent="-396875">
              <a:lnSpc>
                <a:spcPct val="90000"/>
              </a:lnSpc>
              <a:spcBef>
                <a:spcPct val="30000"/>
              </a:spcBef>
              <a:buClr>
                <a:schemeClr val="tx2"/>
              </a:buClr>
              <a:buSzPct val="75000"/>
              <a:buFont typeface="Wingdings" pitchFamily="2" charset="2"/>
              <a:buChar char="u"/>
            </a:pPr>
            <a:r>
              <a:rPr lang="en-US">
                <a:latin typeface="Arial Narrow" pitchFamily="34" charset="0"/>
              </a:rPr>
              <a:t>The following operations are supported:</a:t>
            </a:r>
          </a:p>
          <a:p>
            <a:pPr marL="803275" lvl="1" indent="-292100">
              <a:lnSpc>
                <a:spcPct val="90000"/>
              </a:lnSpc>
              <a:spcBef>
                <a:spcPct val="30000"/>
              </a:spcBef>
              <a:buClr>
                <a:schemeClr val="tx2"/>
              </a:buClr>
              <a:buSzPct val="75000"/>
              <a:buFont typeface="Wingdings" pitchFamily="2" charset="2"/>
              <a:buChar char="w"/>
            </a:pPr>
            <a:r>
              <a:rPr lang="en-US" sz="2000">
                <a:latin typeface="Arial Narrow" pitchFamily="34" charset="0"/>
              </a:rPr>
              <a:t>Declarations: </a:t>
            </a:r>
            <a:br>
              <a:rPr lang="en-US" sz="2000">
                <a:latin typeface="Arial Narrow" pitchFamily="34" charset="0"/>
              </a:rPr>
            </a:br>
            <a:r>
              <a:rPr lang="en-US" sz="2000">
                <a:latin typeface="Arial Narrow" pitchFamily="34" charset="0"/>
              </a:rPr>
              <a:t>local, global, pointer, array, member of a struct, class, or union</a:t>
            </a:r>
          </a:p>
          <a:p>
            <a:pPr marL="803275" lvl="1" indent="-292100">
              <a:lnSpc>
                <a:spcPct val="90000"/>
              </a:lnSpc>
              <a:spcBef>
                <a:spcPct val="30000"/>
              </a:spcBef>
              <a:buClr>
                <a:schemeClr val="tx2"/>
              </a:buClr>
              <a:buSzPct val="75000"/>
              <a:buFont typeface="Wingdings" pitchFamily="2" charset="2"/>
              <a:buChar char="w"/>
            </a:pPr>
            <a:r>
              <a:rPr lang="en-US" sz="2000">
                <a:latin typeface="Arial Narrow" pitchFamily="34" charset="0"/>
              </a:rPr>
              <a:t>Assign a __x128_t object to another __x128_t object</a:t>
            </a:r>
          </a:p>
          <a:p>
            <a:pPr marL="803275" lvl="1" indent="-292100">
              <a:lnSpc>
                <a:spcPct val="90000"/>
              </a:lnSpc>
              <a:spcBef>
                <a:spcPct val="30000"/>
              </a:spcBef>
              <a:buClr>
                <a:schemeClr val="tx2"/>
              </a:buClr>
              <a:buSzPct val="75000"/>
              <a:buFont typeface="Wingdings" pitchFamily="2" charset="2"/>
              <a:buChar char="w"/>
            </a:pPr>
            <a:r>
              <a:rPr lang="en-US" sz="2000">
                <a:latin typeface="Arial Narrow" pitchFamily="34" charset="0"/>
              </a:rPr>
              <a:t>Pass to function – or use as return value (Pass by value)</a:t>
            </a:r>
          </a:p>
          <a:p>
            <a:pPr marL="803275" lvl="1" indent="-292100">
              <a:lnSpc>
                <a:spcPct val="90000"/>
              </a:lnSpc>
              <a:spcBef>
                <a:spcPct val="30000"/>
              </a:spcBef>
              <a:buClr>
                <a:schemeClr val="tx2"/>
              </a:buClr>
              <a:buSzPct val="75000"/>
              <a:buFont typeface="Wingdings" pitchFamily="2" charset="2"/>
              <a:buChar char="w"/>
            </a:pPr>
            <a:r>
              <a:rPr lang="en-US" sz="2000">
                <a:latin typeface="Arial Narrow" pitchFamily="34" charset="0"/>
              </a:rPr>
              <a:t>Use 128-bit intrinsics to set and extract contents (see list below)</a:t>
            </a:r>
          </a:p>
          <a:p>
            <a:pPr marL="396875" indent="-396875">
              <a:lnSpc>
                <a:spcPct val="90000"/>
              </a:lnSpc>
              <a:spcBef>
                <a:spcPct val="30000"/>
              </a:spcBef>
              <a:buClr>
                <a:schemeClr val="tx2"/>
              </a:buClr>
              <a:buSzPct val="75000"/>
              <a:buFont typeface="Wingdings" pitchFamily="2" charset="2"/>
              <a:buChar char="u"/>
            </a:pPr>
            <a:r>
              <a:rPr lang="en-US">
                <a:latin typeface="Arial Narrow" pitchFamily="34" charset="0"/>
              </a:rPr>
              <a:t>The following operations are not supported:</a:t>
            </a:r>
          </a:p>
          <a:p>
            <a:pPr marL="803275" lvl="1" indent="-292100">
              <a:lnSpc>
                <a:spcPct val="90000"/>
              </a:lnSpc>
              <a:spcBef>
                <a:spcPct val="30000"/>
              </a:spcBef>
              <a:buClr>
                <a:schemeClr val="tx2"/>
              </a:buClr>
              <a:buSzPct val="75000"/>
              <a:buFont typeface="Wingdings" pitchFamily="2" charset="2"/>
              <a:buChar char="w"/>
            </a:pPr>
            <a:r>
              <a:rPr lang="en-US" sz="2000">
                <a:latin typeface="Arial Narrow" pitchFamily="34" charset="0"/>
              </a:rPr>
              <a:t>Native-type operations, such as +, -, *, etc</a:t>
            </a:r>
          </a:p>
          <a:p>
            <a:pPr marL="803275" lvl="1" indent="-292100">
              <a:lnSpc>
                <a:spcPct val="90000"/>
              </a:lnSpc>
              <a:spcBef>
                <a:spcPct val="30000"/>
              </a:spcBef>
              <a:buClr>
                <a:schemeClr val="tx2"/>
              </a:buClr>
              <a:buSzPct val="75000"/>
              <a:buFont typeface="Wingdings" pitchFamily="2" charset="2"/>
              <a:buChar char="w"/>
            </a:pPr>
            <a:r>
              <a:rPr lang="en-US" sz="2000">
                <a:latin typeface="Arial Narrow" pitchFamily="34" charset="0"/>
              </a:rPr>
              <a:t>Cast an object to a __x128_t type</a:t>
            </a:r>
          </a:p>
          <a:p>
            <a:pPr marL="803275" lvl="1" indent="-292100">
              <a:lnSpc>
                <a:spcPct val="90000"/>
              </a:lnSpc>
              <a:spcBef>
                <a:spcPct val="30000"/>
              </a:spcBef>
              <a:buClr>
                <a:schemeClr val="tx2"/>
              </a:buClr>
              <a:buSzPct val="75000"/>
              <a:buFont typeface="Wingdings" pitchFamily="2" charset="2"/>
              <a:buChar char="w"/>
            </a:pPr>
            <a:r>
              <a:rPr lang="en-US" sz="2000">
                <a:latin typeface="Arial Narrow" pitchFamily="34" charset="0"/>
              </a:rPr>
              <a:t>Access the elements of a __x128_t using array or struct notation</a:t>
            </a:r>
          </a:p>
          <a:p>
            <a:pPr marL="803275" lvl="1" indent="-292100">
              <a:lnSpc>
                <a:spcPct val="90000"/>
              </a:lnSpc>
              <a:spcBef>
                <a:spcPct val="30000"/>
              </a:spcBef>
              <a:buClr>
                <a:schemeClr val="tx2"/>
              </a:buClr>
              <a:buSzPct val="75000"/>
              <a:buFont typeface="Wingdings" pitchFamily="2" charset="2"/>
              <a:buChar char="w"/>
            </a:pPr>
            <a:r>
              <a:rPr lang="en-US" sz="2000">
                <a:latin typeface="Arial Narrow" pitchFamily="34" charset="0"/>
              </a:rPr>
              <a:t>Pass a __x128_t object to I/O functions like printf. Instead, extract the values from the __x128_t object by using appropriate intrinsics.</a:t>
            </a:r>
          </a:p>
        </p:txBody>
      </p:sp>
      <p:pic>
        <p:nvPicPr>
          <p:cNvPr id="6"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3635">
                                            <p:txEl>
                                              <p:pRg st="0" end="0"/>
                                            </p:txEl>
                                          </p:spTgt>
                                        </p:tgtEl>
                                        <p:attrNameLst>
                                          <p:attrName>style.visibility</p:attrName>
                                        </p:attrNameLst>
                                      </p:cBhvr>
                                      <p:to>
                                        <p:strVal val="visible"/>
                                      </p:to>
                                    </p:set>
                                    <p:animEffect transition="in" filter="dissolve">
                                      <p:cBhvr>
                                        <p:cTn id="7" dur="500"/>
                                        <p:tgtEl>
                                          <p:spTgt spid="45363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53635">
                                            <p:txEl>
                                              <p:pRg st="1" end="1"/>
                                            </p:txEl>
                                          </p:spTgt>
                                        </p:tgtEl>
                                        <p:attrNameLst>
                                          <p:attrName>style.visibility</p:attrName>
                                        </p:attrNameLst>
                                      </p:cBhvr>
                                      <p:to>
                                        <p:strVal val="visible"/>
                                      </p:to>
                                    </p:set>
                                    <p:animEffect transition="in" filter="dissolve">
                                      <p:cBhvr>
                                        <p:cTn id="10" dur="500"/>
                                        <p:tgtEl>
                                          <p:spTgt spid="45363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53635">
                                            <p:txEl>
                                              <p:pRg st="2" end="2"/>
                                            </p:txEl>
                                          </p:spTgt>
                                        </p:tgtEl>
                                        <p:attrNameLst>
                                          <p:attrName>style.visibility</p:attrName>
                                        </p:attrNameLst>
                                      </p:cBhvr>
                                      <p:to>
                                        <p:strVal val="visible"/>
                                      </p:to>
                                    </p:set>
                                    <p:animEffect transition="in" filter="dissolve">
                                      <p:cBhvr>
                                        <p:cTn id="13" dur="500"/>
                                        <p:tgtEl>
                                          <p:spTgt spid="45363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53635">
                                            <p:txEl>
                                              <p:pRg st="3" end="3"/>
                                            </p:txEl>
                                          </p:spTgt>
                                        </p:tgtEl>
                                        <p:attrNameLst>
                                          <p:attrName>style.visibility</p:attrName>
                                        </p:attrNameLst>
                                      </p:cBhvr>
                                      <p:to>
                                        <p:strVal val="visible"/>
                                      </p:to>
                                    </p:set>
                                    <p:animEffect transition="in" filter="dissolve">
                                      <p:cBhvr>
                                        <p:cTn id="16" dur="500"/>
                                        <p:tgtEl>
                                          <p:spTgt spid="453635">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53635">
                                            <p:txEl>
                                              <p:pRg st="4" end="4"/>
                                            </p:txEl>
                                          </p:spTgt>
                                        </p:tgtEl>
                                        <p:attrNameLst>
                                          <p:attrName>style.visibility</p:attrName>
                                        </p:attrNameLst>
                                      </p:cBhvr>
                                      <p:to>
                                        <p:strVal val="visible"/>
                                      </p:to>
                                    </p:set>
                                    <p:animEffect transition="in" filter="dissolve">
                                      <p:cBhvr>
                                        <p:cTn id="19" dur="500"/>
                                        <p:tgtEl>
                                          <p:spTgt spid="45363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453635">
                                            <p:txEl>
                                              <p:pRg st="5" end="5"/>
                                            </p:txEl>
                                          </p:spTgt>
                                        </p:tgtEl>
                                        <p:attrNameLst>
                                          <p:attrName>style.visibility</p:attrName>
                                        </p:attrNameLst>
                                      </p:cBhvr>
                                      <p:to>
                                        <p:strVal val="visible"/>
                                      </p:to>
                                    </p:set>
                                    <p:animEffect transition="in" filter="dissolve">
                                      <p:cBhvr>
                                        <p:cTn id="24" dur="500"/>
                                        <p:tgtEl>
                                          <p:spTgt spid="453635">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53635">
                                            <p:txEl>
                                              <p:pRg st="6" end="6"/>
                                            </p:txEl>
                                          </p:spTgt>
                                        </p:tgtEl>
                                        <p:attrNameLst>
                                          <p:attrName>style.visibility</p:attrName>
                                        </p:attrNameLst>
                                      </p:cBhvr>
                                      <p:to>
                                        <p:strVal val="visible"/>
                                      </p:to>
                                    </p:set>
                                    <p:animEffect transition="in" filter="dissolve">
                                      <p:cBhvr>
                                        <p:cTn id="27" dur="500"/>
                                        <p:tgtEl>
                                          <p:spTgt spid="453635">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53635">
                                            <p:txEl>
                                              <p:pRg st="7" end="7"/>
                                            </p:txEl>
                                          </p:spTgt>
                                        </p:tgtEl>
                                        <p:attrNameLst>
                                          <p:attrName>style.visibility</p:attrName>
                                        </p:attrNameLst>
                                      </p:cBhvr>
                                      <p:to>
                                        <p:strVal val="visible"/>
                                      </p:to>
                                    </p:set>
                                    <p:animEffect transition="in" filter="dissolve">
                                      <p:cBhvr>
                                        <p:cTn id="30" dur="500"/>
                                        <p:tgtEl>
                                          <p:spTgt spid="453635">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53635">
                                            <p:txEl>
                                              <p:pRg st="8" end="8"/>
                                            </p:txEl>
                                          </p:spTgt>
                                        </p:tgtEl>
                                        <p:attrNameLst>
                                          <p:attrName>style.visibility</p:attrName>
                                        </p:attrNameLst>
                                      </p:cBhvr>
                                      <p:to>
                                        <p:strVal val="visible"/>
                                      </p:to>
                                    </p:set>
                                    <p:animEffect transition="in" filter="dissolve">
                                      <p:cBhvr>
                                        <p:cTn id="33" dur="500"/>
                                        <p:tgtEl>
                                          <p:spTgt spid="453635">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53635">
                                            <p:txEl>
                                              <p:pRg st="9" end="9"/>
                                            </p:txEl>
                                          </p:spTgt>
                                        </p:tgtEl>
                                        <p:attrNameLst>
                                          <p:attrName>style.visibility</p:attrName>
                                        </p:attrNameLst>
                                      </p:cBhvr>
                                      <p:to>
                                        <p:strVal val="visible"/>
                                      </p:to>
                                    </p:set>
                                    <p:animEffect transition="in" filter="dissolve">
                                      <p:cBhvr>
                                        <p:cTn id="36" dur="500"/>
                                        <p:tgtEl>
                                          <p:spTgt spid="453635">
                                            <p:txEl>
                                              <p:pRg st="9" end="9"/>
                                            </p:txEl>
                                          </p:spTgt>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5" name="TextBox 34"/>
          <p:cNvSpPr txBox="1"/>
          <p:nvPr/>
        </p:nvSpPr>
        <p:spPr>
          <a:xfrm>
            <a:off x="1663820" y="2482335"/>
            <a:ext cx="5777031" cy="757130"/>
          </a:xfrm>
          <a:prstGeom prst="rect">
            <a:avLst/>
          </a:prstGeom>
          <a:solidFill>
            <a:srgbClr val="CCFF66"/>
          </a:solidFill>
          <a:ln w="28575">
            <a:solidFill>
              <a:schemeClr val="tx1"/>
            </a:solidFill>
          </a:ln>
          <a:effectLst>
            <a:outerShdw blurRad="50800" dist="88900" dir="2700000" algn="tl" rotWithShape="0">
              <a:prstClr val="black">
                <a:alpha val="40000"/>
              </a:prstClr>
            </a:outerShdw>
          </a:effectLst>
        </p:spPr>
        <p:txBody>
          <a:bodyPr wrap="none" rtlCol="0" anchor="ctr" anchorCtr="0">
            <a:spAutoFit/>
          </a:bodyPr>
          <a:lstStyle/>
          <a:p>
            <a:r>
              <a:rPr lang="en-US" sz="5400" dirty="0" smtClean="0">
                <a:solidFill>
                  <a:schemeClr val="dk1"/>
                </a:solidFill>
                <a:latin typeface="Calibri" pitchFamily="34" charset="0"/>
              </a:rPr>
              <a:t>10min Brain Break?</a:t>
            </a:r>
          </a:p>
        </p:txBody>
      </p:sp>
      <p:pic>
        <p:nvPicPr>
          <p:cNvPr id="5"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6019800"/>
          </a:xfrm>
          <a:prstGeom prst="rect">
            <a:avLst/>
          </a:prstGeom>
          <a:solidFill>
            <a:srgbClr val="92D050"/>
          </a:solidFill>
          <a:ln w="19050">
            <a:solidFill>
              <a:schemeClr val="tx1"/>
            </a:solidFill>
            <a:miter lim="800000"/>
            <a:headEnd type="none" w="sm" len="sm"/>
            <a:tailEnd type="none" w="sm" len="sm"/>
          </a:ln>
          <a:effectLst>
            <a:outerShdw blurRad="50800" dist="1016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2"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3" action="ppaction://hlinksldjump"/>
          </p:cNvPr>
          <p:cNvSpPr txBox="1">
            <a:spLocks noChangeArrowheads="1"/>
          </p:cNvSpPr>
          <p:nvPr>
            <p:custDataLst>
              <p:tags r:id="rId2"/>
            </p:custDataLst>
          </p:nvPr>
        </p:nvSpPr>
        <p:spPr bwMode="auto">
          <a:xfrm>
            <a:off x="301576" y="68046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Introduction</a:t>
            </a:r>
            <a:endParaRPr lang="en-US" dirty="0">
              <a:solidFill>
                <a:srgbClr val="000000"/>
              </a:solidFill>
            </a:endParaRPr>
          </a:p>
        </p:txBody>
      </p:sp>
      <p:sp>
        <p:nvSpPr>
          <p:cNvPr id="10" name="Text Box 4">
            <a:hlinkClick r:id="rId14" action="ppaction://hlinksldjump"/>
          </p:cNvPr>
          <p:cNvSpPr txBox="1">
            <a:spLocks noChangeArrowheads="1"/>
          </p:cNvSpPr>
          <p:nvPr>
            <p:custDataLst>
              <p:tags r:id="rId3"/>
            </p:custDataLst>
          </p:nvPr>
        </p:nvSpPr>
        <p:spPr bwMode="auto">
          <a:xfrm>
            <a:off x="301576" y="113277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 Compiler &amp; Optimizer</a:t>
            </a:r>
            <a:endParaRPr lang="en-US" dirty="0">
              <a:solidFill>
                <a:srgbClr val="000000"/>
              </a:solidFill>
            </a:endParaRPr>
          </a:p>
        </p:txBody>
      </p:sp>
      <p:sp>
        <p:nvSpPr>
          <p:cNvPr id="11" name="Text Box 4">
            <a:hlinkClick r:id="rId15" action="ppaction://hlinksldjump"/>
          </p:cNvPr>
          <p:cNvSpPr txBox="1">
            <a:spLocks noChangeArrowheads="1"/>
          </p:cNvSpPr>
          <p:nvPr>
            <p:custDataLst>
              <p:tags r:id="rId4"/>
            </p:custDataLst>
          </p:nvPr>
        </p:nvSpPr>
        <p:spPr bwMode="auto">
          <a:xfrm>
            <a:off x="301576" y="1585093"/>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Data Types &amp; Alignment</a:t>
            </a:r>
            <a:endParaRPr lang="en-US" dirty="0">
              <a:solidFill>
                <a:srgbClr val="000000"/>
              </a:solidFill>
            </a:endParaRPr>
          </a:p>
        </p:txBody>
      </p:sp>
      <p:sp>
        <p:nvSpPr>
          <p:cNvPr id="12" name="Text Box 3">
            <a:hlinkClick r:id="rId16" action="ppaction://hlinksldjump"/>
          </p:cNvPr>
          <p:cNvSpPr txBox="1">
            <a:spLocks noChangeArrowheads="1"/>
          </p:cNvSpPr>
          <p:nvPr>
            <p:custDataLst>
              <p:tags r:id="rId5"/>
            </p:custDataLst>
          </p:nvPr>
        </p:nvSpPr>
        <p:spPr bwMode="auto">
          <a:xfrm>
            <a:off x="304800" y="2037408"/>
            <a:ext cx="5562600" cy="378564"/>
          </a:xfrm>
          <a:prstGeom prst="rect">
            <a:avLst/>
          </a:prstGeom>
          <a:solidFill>
            <a:schemeClr val="bg1"/>
          </a:solidFill>
          <a:ln w="19050">
            <a:solidFill>
              <a:schemeClr val="tx1"/>
            </a:solidFill>
            <a:miter lim="800000"/>
            <a:headEnd type="none" w="sm" len="sm"/>
            <a:tailEnd type="none" w="sm" len="sm"/>
          </a:ln>
        </p:spPr>
        <p:txBody>
          <a:bodyPr wrap="square" tIns="27432" rIns="91440" bIns="18288"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Restrict Mem Dependencies</a:t>
            </a:r>
            <a:endParaRPr lang="en-US" dirty="0">
              <a:solidFill>
                <a:srgbClr val="000000"/>
              </a:solidFill>
            </a:endParaRPr>
          </a:p>
        </p:txBody>
      </p:sp>
      <p:sp>
        <p:nvSpPr>
          <p:cNvPr id="13" name="Text Box 4">
            <a:hlinkClick r:id="rId17" action="ppaction://hlinksldjump"/>
          </p:cNvPr>
          <p:cNvSpPr txBox="1">
            <a:spLocks noChangeArrowheads="1"/>
          </p:cNvSpPr>
          <p:nvPr>
            <p:custDataLst>
              <p:tags r:id="rId6"/>
            </p:custDataLst>
          </p:nvPr>
        </p:nvSpPr>
        <p:spPr bwMode="auto">
          <a:xfrm>
            <a:off x="301576" y="2467788"/>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Access Hardware Features</a:t>
            </a:r>
            <a:endParaRPr lang="en-US" dirty="0">
              <a:solidFill>
                <a:srgbClr val="000000"/>
              </a:solidFill>
            </a:endParaRPr>
          </a:p>
        </p:txBody>
      </p:sp>
      <p:sp>
        <p:nvSpPr>
          <p:cNvPr id="14" name="Text Box 4">
            <a:hlinkClick r:id="rId18" action="ppaction://hlinksldjump"/>
          </p:cNvPr>
          <p:cNvSpPr txBox="1">
            <a:spLocks noChangeArrowheads="1"/>
          </p:cNvSpPr>
          <p:nvPr>
            <p:custDataLst>
              <p:tags r:id="rId7"/>
            </p:custDataLst>
          </p:nvPr>
        </p:nvSpPr>
        <p:spPr bwMode="auto">
          <a:xfrm>
            <a:off x="301576" y="2920102"/>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Give Compiler MORE info</a:t>
            </a:r>
            <a:endParaRPr lang="en-US" dirty="0">
              <a:solidFill>
                <a:srgbClr val="000000"/>
              </a:solidFill>
            </a:endParaRPr>
          </a:p>
        </p:txBody>
      </p:sp>
      <p:sp>
        <p:nvSpPr>
          <p:cNvPr id="15" name="Text Box 4">
            <a:hlinkClick r:id="rId19" action="ppaction://hlinksldjump"/>
          </p:cNvPr>
          <p:cNvSpPr txBox="1">
            <a:spLocks noChangeArrowheads="1"/>
          </p:cNvSpPr>
          <p:nvPr>
            <p:custDataLst>
              <p:tags r:id="rId8"/>
            </p:custDataLst>
          </p:nvPr>
        </p:nvSpPr>
        <p:spPr bwMode="auto">
          <a:xfrm>
            <a:off x="301576" y="3372417"/>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Use Optimized Libraries</a:t>
            </a:r>
            <a:endParaRPr lang="en-US" dirty="0">
              <a:solidFill>
                <a:srgbClr val="000000"/>
              </a:solidFill>
            </a:endParaRPr>
          </a:p>
        </p:txBody>
      </p:sp>
      <p:sp>
        <p:nvSpPr>
          <p:cNvPr id="16" name="Text Box 4">
            <a:hlinkClick r:id="rId20" action="ppaction://hlinksldjump"/>
          </p:cNvPr>
          <p:cNvSpPr txBox="1">
            <a:spLocks noChangeArrowheads="1"/>
          </p:cNvSpPr>
          <p:nvPr>
            <p:custDataLst>
              <p:tags r:id="rId9"/>
            </p:custDataLst>
          </p:nvPr>
        </p:nvSpPr>
        <p:spPr bwMode="auto">
          <a:xfrm>
            <a:off x="301576" y="3824730"/>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System Optimizations</a:t>
            </a:r>
            <a:endParaRPr lang="en-US" dirty="0">
              <a:solidFill>
                <a:srgbClr val="000000"/>
              </a:solidFill>
            </a:endParaRPr>
          </a:p>
        </p:txBody>
      </p:sp>
      <p:sp>
        <p:nvSpPr>
          <p:cNvPr id="17" name="Text Box 4">
            <a:hlinkClick r:id="rId21" action="ppaction://hlinksldjump"/>
          </p:cNvPr>
          <p:cNvSpPr txBox="1">
            <a:spLocks noChangeArrowheads="1"/>
          </p:cNvSpPr>
          <p:nvPr>
            <p:custDataLst>
              <p:tags r:id="rId10"/>
            </p:custDataLst>
          </p:nvPr>
        </p:nvSpPr>
        <p:spPr bwMode="auto">
          <a:xfrm>
            <a:off x="301576" y="4277044"/>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 +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What is Aliasing?</a:t>
            </a:r>
          </a:p>
        </p:txBody>
      </p:sp>
      <p:sp>
        <p:nvSpPr>
          <p:cNvPr id="43011" name="Text Box 3"/>
          <p:cNvSpPr txBox="1">
            <a:spLocks noChangeArrowheads="1"/>
          </p:cNvSpPr>
          <p:nvPr/>
        </p:nvSpPr>
        <p:spPr bwMode="auto">
          <a:xfrm>
            <a:off x="914400" y="685800"/>
            <a:ext cx="7359650" cy="5429250"/>
          </a:xfrm>
          <a:prstGeom prst="rect">
            <a:avLst/>
          </a:prstGeom>
          <a:solidFill>
            <a:schemeClr val="accent4">
              <a:lumMod val="20000"/>
              <a:lumOff val="80000"/>
            </a:schemeClr>
          </a:solidFill>
          <a:ln w="12700">
            <a:noFill/>
            <a:miter lim="800000"/>
            <a:headEnd type="none" w="sm" len="sm"/>
            <a:tailEnd type="none" w="sm" len="sm"/>
          </a:ln>
        </p:spPr>
        <p:txBody>
          <a:bodyPr wrap="none"/>
          <a:lstStyle/>
          <a:p>
            <a:pPr>
              <a:lnSpc>
                <a:spcPct val="100000"/>
              </a:lnSpc>
              <a:spcBef>
                <a:spcPct val="0"/>
              </a:spcBef>
            </a:pPr>
            <a:r>
              <a:rPr lang="en-US" sz="2800" noProof="1">
                <a:latin typeface="Courier New" pitchFamily="49" charset="0"/>
              </a:rPr>
              <a:t>int x;</a:t>
            </a:r>
          </a:p>
          <a:p>
            <a:pPr>
              <a:lnSpc>
                <a:spcPct val="100000"/>
              </a:lnSpc>
              <a:spcBef>
                <a:spcPct val="0"/>
              </a:spcBef>
            </a:pPr>
            <a:r>
              <a:rPr lang="en-US" sz="2800" noProof="1">
                <a:latin typeface="Courier New" pitchFamily="49" charset="0"/>
              </a:rPr>
              <a:t>int *p;</a:t>
            </a:r>
          </a:p>
          <a:p>
            <a:pPr>
              <a:lnSpc>
                <a:spcPct val="100000"/>
              </a:lnSpc>
              <a:spcBef>
                <a:spcPts val="900"/>
              </a:spcBef>
              <a:spcAft>
                <a:spcPts val="300"/>
              </a:spcAft>
            </a:pPr>
            <a:endParaRPr lang="en-US" sz="2800" noProof="1">
              <a:latin typeface="Courier New" pitchFamily="49" charset="0"/>
            </a:endParaRPr>
          </a:p>
          <a:p>
            <a:pPr>
              <a:lnSpc>
                <a:spcPct val="100000"/>
              </a:lnSpc>
              <a:spcBef>
                <a:spcPts val="900"/>
              </a:spcBef>
              <a:spcAft>
                <a:spcPts val="300"/>
              </a:spcAft>
            </a:pPr>
            <a:r>
              <a:rPr lang="en-US" sz="2800" noProof="1">
                <a:latin typeface="Courier New" pitchFamily="49" charset="0"/>
              </a:rPr>
              <a:t>main()</a:t>
            </a:r>
          </a:p>
          <a:p>
            <a:pPr>
              <a:lnSpc>
                <a:spcPct val="100000"/>
              </a:lnSpc>
              <a:spcBef>
                <a:spcPts val="900"/>
              </a:spcBef>
              <a:spcAft>
                <a:spcPts val="300"/>
              </a:spcAft>
            </a:pPr>
            <a:r>
              <a:rPr lang="en-US" sz="2800" noProof="1">
                <a:latin typeface="Courier New" pitchFamily="49" charset="0"/>
              </a:rPr>
              <a:t>{ </a:t>
            </a:r>
          </a:p>
          <a:p>
            <a:pPr>
              <a:lnSpc>
                <a:spcPct val="100000"/>
              </a:lnSpc>
              <a:spcBef>
                <a:spcPct val="0"/>
              </a:spcBef>
            </a:pPr>
            <a:r>
              <a:rPr lang="en-US" sz="2800" noProof="1">
                <a:latin typeface="Courier New" pitchFamily="49" charset="0"/>
              </a:rPr>
              <a:t>	p = &amp;x;</a:t>
            </a:r>
          </a:p>
          <a:p>
            <a:pPr>
              <a:lnSpc>
                <a:spcPct val="100000"/>
              </a:lnSpc>
              <a:spcBef>
                <a:spcPts val="900"/>
              </a:spcBef>
              <a:spcAft>
                <a:spcPts val="300"/>
              </a:spcAft>
            </a:pPr>
            <a:endParaRPr lang="en-US" sz="2800" noProof="1">
              <a:latin typeface="Courier New" pitchFamily="49" charset="0"/>
            </a:endParaRPr>
          </a:p>
          <a:p>
            <a:pPr>
              <a:lnSpc>
                <a:spcPct val="100000"/>
              </a:lnSpc>
              <a:spcBef>
                <a:spcPts val="900"/>
              </a:spcBef>
              <a:spcAft>
                <a:spcPts val="300"/>
              </a:spcAft>
            </a:pPr>
            <a:r>
              <a:rPr lang="en-US" sz="2800" noProof="1">
                <a:latin typeface="Courier New" pitchFamily="49" charset="0"/>
              </a:rPr>
              <a:t>	 x = 5;</a:t>
            </a:r>
          </a:p>
          <a:p>
            <a:pPr>
              <a:lnSpc>
                <a:spcPct val="100000"/>
              </a:lnSpc>
              <a:spcBef>
                <a:spcPts val="900"/>
              </a:spcBef>
              <a:spcAft>
                <a:spcPts val="300"/>
              </a:spcAft>
            </a:pPr>
            <a:r>
              <a:rPr lang="en-US" sz="2800" noProof="1">
                <a:latin typeface="Courier New" pitchFamily="49" charset="0"/>
              </a:rPr>
              <a:t>	*p = 8;</a:t>
            </a:r>
          </a:p>
          <a:p>
            <a:pPr>
              <a:lnSpc>
                <a:spcPct val="100000"/>
              </a:lnSpc>
              <a:spcBef>
                <a:spcPts val="900"/>
              </a:spcBef>
              <a:spcAft>
                <a:spcPts val="300"/>
              </a:spcAft>
            </a:pPr>
            <a:r>
              <a:rPr lang="en-US" sz="2800" noProof="1">
                <a:latin typeface="Courier New" pitchFamily="49" charset="0"/>
              </a:rPr>
              <a:t>}</a:t>
            </a:r>
            <a:endParaRPr lang="en-US" sz="2800">
              <a:latin typeface="Courier New" pitchFamily="49" charset="0"/>
            </a:endParaRPr>
          </a:p>
        </p:txBody>
      </p:sp>
      <p:sp>
        <p:nvSpPr>
          <p:cNvPr id="154628" name="Text Box 4"/>
          <p:cNvSpPr txBox="1">
            <a:spLocks noChangeArrowheads="1"/>
          </p:cNvSpPr>
          <p:nvPr/>
        </p:nvSpPr>
        <p:spPr bwMode="auto">
          <a:xfrm>
            <a:off x="4387850" y="1847850"/>
            <a:ext cx="3589338" cy="1347788"/>
          </a:xfrm>
          <a:prstGeom prst="rect">
            <a:avLst/>
          </a:prstGeom>
          <a:solidFill>
            <a:schemeClr val="accent3"/>
          </a:solidFill>
          <a:ln w="12700">
            <a:noFill/>
            <a:miter lim="800000"/>
            <a:headEnd/>
            <a:tailEnd/>
          </a:ln>
        </p:spPr>
        <p:txBody>
          <a:bodyPr lIns="92075" tIns="137160" rIns="92075" bIns="137160">
            <a:spAutoFit/>
          </a:bodyPr>
          <a:lstStyle/>
          <a:p>
            <a:pPr algn="ctr"/>
            <a:r>
              <a:rPr lang="en-US"/>
              <a:t>One memory location, two ways to access it:</a:t>
            </a:r>
          </a:p>
          <a:p>
            <a:pPr algn="ctr"/>
            <a:r>
              <a:rPr lang="en-US">
                <a:solidFill>
                  <a:schemeClr val="tx2"/>
                </a:solidFill>
              </a:rPr>
              <a:t>x </a:t>
            </a:r>
            <a:r>
              <a:rPr lang="en-US"/>
              <a:t>and</a:t>
            </a:r>
            <a:r>
              <a:rPr lang="en-US">
                <a:solidFill>
                  <a:schemeClr val="tx2"/>
                </a:solidFill>
              </a:rPr>
              <a:t> *p</a:t>
            </a:r>
            <a:endParaRPr lang="en-US"/>
          </a:p>
        </p:txBody>
      </p:sp>
      <p:sp>
        <p:nvSpPr>
          <p:cNvPr id="154629" name="Text Box 5"/>
          <p:cNvSpPr txBox="1">
            <a:spLocks noChangeArrowheads="1"/>
          </p:cNvSpPr>
          <p:nvPr/>
        </p:nvSpPr>
        <p:spPr bwMode="auto">
          <a:xfrm>
            <a:off x="4540250" y="4514850"/>
            <a:ext cx="3810000" cy="1201738"/>
          </a:xfrm>
          <a:prstGeom prst="rect">
            <a:avLst/>
          </a:prstGeom>
          <a:noFill/>
          <a:ln w="12700">
            <a:noFill/>
            <a:miter lim="800000"/>
            <a:headEnd type="none" w="sm" len="sm"/>
            <a:tailEnd type="none" w="sm" len="sm"/>
          </a:ln>
        </p:spPr>
        <p:txBody>
          <a:bodyPr lIns="92075" tIns="46038" rIns="92075" bIns="46038">
            <a:spAutoFit/>
          </a:bodyPr>
          <a:lstStyle/>
          <a:p>
            <a:pPr marL="625475" indent="-625475"/>
            <a:r>
              <a:rPr lang="en-US" sz="1800" b="0" u="sng">
                <a:latin typeface="Times New Roman" pitchFamily="18" charset="0"/>
              </a:rPr>
              <a:t>Note</a:t>
            </a:r>
            <a:r>
              <a:rPr lang="en-US" sz="1800" b="0">
                <a:latin typeface="Times New Roman" pitchFamily="18" charset="0"/>
              </a:rPr>
              <a:t>:	This is a very simple alias example. The compiler doesn't have any problem disambiguating an alias condition like this.</a:t>
            </a:r>
          </a:p>
        </p:txBody>
      </p:sp>
      <p:pic>
        <p:nvPicPr>
          <p:cNvPr id="9"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4628"/>
                                        </p:tgtEl>
                                        <p:attrNameLst>
                                          <p:attrName>style.visibility</p:attrName>
                                        </p:attrNameLst>
                                      </p:cBhvr>
                                      <p:to>
                                        <p:strVal val="visible"/>
                                      </p:to>
                                    </p:set>
                                    <p:animEffect transition="in" filter="dissolve">
                                      <p:cBhvr>
                                        <p:cTn id="7" dur="500"/>
                                        <p:tgtEl>
                                          <p:spTgt spid="1546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4629"/>
                                        </p:tgtEl>
                                        <p:attrNameLst>
                                          <p:attrName>style.visibility</p:attrName>
                                        </p:attrNameLst>
                                      </p:cBhvr>
                                      <p:to>
                                        <p:strVal val="visible"/>
                                      </p:to>
                                    </p:set>
                                    <p:animEffect transition="in" filter="dissolve">
                                      <p:cBhvr>
                                        <p:cTn id="12" dur="500"/>
                                        <p:tgtEl>
                                          <p:spTgt spid="154629"/>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nimBg="1" autoUpdateAnimBg="0"/>
      <p:bldP spid="154629"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Aliasing?</a:t>
            </a:r>
          </a:p>
        </p:txBody>
      </p:sp>
      <p:sp>
        <p:nvSpPr>
          <p:cNvPr id="44035" name="Rectangle 3"/>
          <p:cNvSpPr>
            <a:spLocks noChangeArrowheads="1"/>
          </p:cNvSpPr>
          <p:nvPr/>
        </p:nvSpPr>
        <p:spPr bwMode="auto">
          <a:xfrm>
            <a:off x="4953000" y="609600"/>
            <a:ext cx="3871913" cy="2271713"/>
          </a:xfrm>
          <a:prstGeom prst="rect">
            <a:avLst/>
          </a:prstGeom>
          <a:solidFill>
            <a:srgbClr val="CCFF66"/>
          </a:solidFill>
          <a:ln w="12700">
            <a:noFill/>
            <a:miter lim="800000"/>
            <a:headEnd/>
            <a:tailEnd/>
          </a:ln>
        </p:spPr>
        <p:txBody>
          <a:bodyPr wrap="none" lIns="182880" tIns="137160" rIns="182880" bIns="137160">
            <a:spAutoFit/>
          </a:bodyPr>
          <a:lstStyle/>
          <a:p>
            <a:pPr>
              <a:lnSpc>
                <a:spcPct val="90000"/>
              </a:lnSpc>
              <a:spcBef>
                <a:spcPct val="0"/>
              </a:spcBef>
              <a:tabLst>
                <a:tab pos="223838" algn="l"/>
                <a:tab pos="627063" algn="l"/>
                <a:tab pos="1546225" algn="l"/>
              </a:tabLst>
            </a:pPr>
            <a:r>
              <a:rPr lang="en-US">
                <a:latin typeface="Courier New" pitchFamily="49" charset="0"/>
              </a:rPr>
              <a:t>void fcn(*in, *out)</a:t>
            </a:r>
          </a:p>
          <a:p>
            <a:pPr>
              <a:lnSpc>
                <a:spcPct val="90000"/>
              </a:lnSpc>
              <a:spcBef>
                <a:spcPct val="0"/>
              </a:spcBef>
              <a:tabLst>
                <a:tab pos="223838" algn="l"/>
                <a:tab pos="627063" algn="l"/>
                <a:tab pos="1546225" algn="l"/>
              </a:tabLst>
            </a:pPr>
            <a:r>
              <a:rPr lang="en-US">
                <a:latin typeface="Courier New" pitchFamily="49" charset="0"/>
              </a:rPr>
              <a:t>{</a:t>
            </a:r>
          </a:p>
          <a:p>
            <a:pPr>
              <a:lnSpc>
                <a:spcPct val="90000"/>
              </a:lnSpc>
              <a:spcBef>
                <a:spcPct val="0"/>
              </a:spcBef>
              <a:tabLst>
                <a:tab pos="223838" algn="l"/>
                <a:tab pos="627063" algn="l"/>
                <a:tab pos="1546225" algn="l"/>
              </a:tabLst>
            </a:pPr>
            <a:r>
              <a:rPr lang="en-US">
                <a:latin typeface="Courier New" pitchFamily="49" charset="0"/>
              </a:rPr>
              <a:t>		LDW	*in++, A0</a:t>
            </a:r>
            <a:br>
              <a:rPr lang="en-US">
                <a:latin typeface="Courier New" pitchFamily="49" charset="0"/>
              </a:rPr>
            </a:br>
            <a:r>
              <a:rPr lang="en-US">
                <a:latin typeface="Courier New" pitchFamily="49" charset="0"/>
              </a:rPr>
              <a:t>		ADD	A0, 4, A1</a:t>
            </a:r>
            <a:br>
              <a:rPr lang="en-US">
                <a:latin typeface="Courier New" pitchFamily="49" charset="0"/>
              </a:rPr>
            </a:br>
            <a:r>
              <a:rPr lang="en-US">
                <a:latin typeface="Courier New" pitchFamily="49" charset="0"/>
              </a:rPr>
              <a:t>		STW	A1, *out++</a:t>
            </a:r>
          </a:p>
          <a:p>
            <a:pPr>
              <a:lnSpc>
                <a:spcPct val="90000"/>
              </a:lnSpc>
              <a:spcBef>
                <a:spcPct val="0"/>
              </a:spcBef>
              <a:tabLst>
                <a:tab pos="223838" algn="l"/>
                <a:tab pos="627063" algn="l"/>
                <a:tab pos="1546225" algn="l"/>
              </a:tabLst>
            </a:pPr>
            <a:r>
              <a:rPr lang="en-US">
                <a:latin typeface="Courier New" pitchFamily="49" charset="0"/>
              </a:rPr>
              <a:t>}</a:t>
            </a:r>
          </a:p>
        </p:txBody>
      </p:sp>
      <p:sp>
        <p:nvSpPr>
          <p:cNvPr id="157702" name="Rectangle 6"/>
          <p:cNvSpPr>
            <a:spLocks noChangeArrowheads="1"/>
          </p:cNvSpPr>
          <p:nvPr/>
        </p:nvSpPr>
        <p:spPr bwMode="auto">
          <a:xfrm>
            <a:off x="2667000" y="2819400"/>
            <a:ext cx="1219200" cy="609600"/>
          </a:xfrm>
          <a:prstGeom prst="rect">
            <a:avLst/>
          </a:prstGeom>
          <a:solidFill>
            <a:schemeClr val="accent5">
              <a:lumMod val="20000"/>
              <a:lumOff val="80000"/>
            </a:schemeClr>
          </a:solidFill>
          <a:ln w="12700">
            <a:solidFill>
              <a:schemeClr val="tx1"/>
            </a:solidFill>
            <a:miter lim="800000"/>
            <a:headEnd/>
            <a:tailEnd/>
          </a:ln>
          <a:effectLst/>
        </p:spPr>
        <p:txBody>
          <a:bodyPr wrap="none" lIns="92075" tIns="46038" rIns="92075" bIns="46038" anchor="ctr"/>
          <a:lstStyle/>
          <a:p>
            <a:pPr algn="ctr">
              <a:lnSpc>
                <a:spcPct val="90000"/>
              </a:lnSpc>
              <a:spcBef>
                <a:spcPct val="0"/>
              </a:spcBef>
              <a:defRPr/>
            </a:pPr>
            <a:r>
              <a:rPr lang="en-US" sz="2800"/>
              <a:t>out</a:t>
            </a:r>
            <a:r>
              <a:rPr lang="en-US" sz="2800" baseline="-25000"/>
              <a:t>0</a:t>
            </a:r>
            <a:endParaRPr lang="en-US" sz="2800"/>
          </a:p>
        </p:txBody>
      </p:sp>
      <p:sp>
        <p:nvSpPr>
          <p:cNvPr id="157703" name="Rectangle 7"/>
          <p:cNvSpPr>
            <a:spLocks noChangeArrowheads="1"/>
          </p:cNvSpPr>
          <p:nvPr/>
        </p:nvSpPr>
        <p:spPr bwMode="auto">
          <a:xfrm>
            <a:off x="2667000" y="3429000"/>
            <a:ext cx="1219200" cy="609600"/>
          </a:xfrm>
          <a:prstGeom prst="rect">
            <a:avLst/>
          </a:prstGeom>
          <a:solidFill>
            <a:schemeClr val="accent5">
              <a:lumMod val="20000"/>
              <a:lumOff val="80000"/>
            </a:schemeClr>
          </a:solidFill>
          <a:ln w="12700">
            <a:solidFill>
              <a:schemeClr val="tx1"/>
            </a:solidFill>
            <a:miter lim="800000"/>
            <a:headEnd/>
            <a:tailEnd/>
          </a:ln>
          <a:effectLst/>
        </p:spPr>
        <p:txBody>
          <a:bodyPr wrap="none" lIns="92075" tIns="46038" rIns="92075" bIns="46038" anchor="ctr"/>
          <a:lstStyle/>
          <a:p>
            <a:pPr algn="ctr">
              <a:lnSpc>
                <a:spcPct val="90000"/>
              </a:lnSpc>
              <a:spcBef>
                <a:spcPct val="0"/>
              </a:spcBef>
              <a:defRPr/>
            </a:pPr>
            <a:r>
              <a:rPr lang="en-US" sz="2800"/>
              <a:t>out</a:t>
            </a:r>
            <a:r>
              <a:rPr lang="en-US" sz="2800" baseline="-25000"/>
              <a:t>1</a:t>
            </a:r>
          </a:p>
        </p:txBody>
      </p:sp>
      <p:sp>
        <p:nvSpPr>
          <p:cNvPr id="157704" name="Rectangle 8"/>
          <p:cNvSpPr>
            <a:spLocks noChangeArrowheads="1"/>
          </p:cNvSpPr>
          <p:nvPr/>
        </p:nvSpPr>
        <p:spPr bwMode="auto">
          <a:xfrm>
            <a:off x="2667000" y="4038600"/>
            <a:ext cx="1219200" cy="609600"/>
          </a:xfrm>
          <a:prstGeom prst="rect">
            <a:avLst/>
          </a:prstGeom>
          <a:solidFill>
            <a:schemeClr val="accent5">
              <a:lumMod val="20000"/>
              <a:lumOff val="80000"/>
            </a:schemeClr>
          </a:solidFill>
          <a:ln w="12700">
            <a:solidFill>
              <a:schemeClr val="tx1"/>
            </a:solidFill>
            <a:miter lim="800000"/>
            <a:headEnd/>
            <a:tailEnd/>
          </a:ln>
          <a:effectLst/>
        </p:spPr>
        <p:txBody>
          <a:bodyPr wrap="none" lIns="92075" tIns="46038" rIns="92075" bIns="46038" anchor="ctr"/>
          <a:lstStyle/>
          <a:p>
            <a:pPr algn="ctr">
              <a:lnSpc>
                <a:spcPct val="90000"/>
              </a:lnSpc>
              <a:spcBef>
                <a:spcPct val="0"/>
              </a:spcBef>
              <a:defRPr/>
            </a:pPr>
            <a:r>
              <a:rPr lang="en-US" sz="2800"/>
              <a:t>out</a:t>
            </a:r>
            <a:r>
              <a:rPr lang="en-US" sz="2800" baseline="-25000"/>
              <a:t>2</a:t>
            </a:r>
          </a:p>
        </p:txBody>
      </p:sp>
      <p:sp>
        <p:nvSpPr>
          <p:cNvPr id="157705" name="Rectangle 9"/>
          <p:cNvSpPr>
            <a:spLocks noChangeArrowheads="1"/>
          </p:cNvSpPr>
          <p:nvPr/>
        </p:nvSpPr>
        <p:spPr bwMode="auto">
          <a:xfrm>
            <a:off x="2667000" y="4648200"/>
            <a:ext cx="1219200" cy="609600"/>
          </a:xfrm>
          <a:prstGeom prst="rect">
            <a:avLst/>
          </a:prstGeom>
          <a:solidFill>
            <a:schemeClr val="accent5">
              <a:lumMod val="20000"/>
              <a:lumOff val="80000"/>
            </a:schemeClr>
          </a:solidFill>
          <a:ln w="12700">
            <a:solidFill>
              <a:schemeClr val="tx1"/>
            </a:solidFill>
            <a:miter lim="800000"/>
            <a:headEnd/>
            <a:tailEnd/>
          </a:ln>
          <a:effectLst/>
        </p:spPr>
        <p:txBody>
          <a:bodyPr wrap="none" lIns="92075" tIns="46038" rIns="92075" bIns="46038" anchor="ctr"/>
          <a:lstStyle/>
          <a:p>
            <a:pPr algn="ctr">
              <a:lnSpc>
                <a:spcPct val="90000"/>
              </a:lnSpc>
              <a:spcBef>
                <a:spcPct val="0"/>
              </a:spcBef>
              <a:defRPr/>
            </a:pPr>
            <a:r>
              <a:rPr lang="en-US" sz="2800"/>
              <a:t>...</a:t>
            </a:r>
          </a:p>
        </p:txBody>
      </p:sp>
      <p:sp>
        <p:nvSpPr>
          <p:cNvPr id="157706" name="Rectangle 10"/>
          <p:cNvSpPr>
            <a:spLocks noChangeArrowheads="1"/>
          </p:cNvSpPr>
          <p:nvPr/>
        </p:nvSpPr>
        <p:spPr bwMode="auto">
          <a:xfrm>
            <a:off x="2667000" y="5257800"/>
            <a:ext cx="1219200" cy="609600"/>
          </a:xfrm>
          <a:prstGeom prst="rect">
            <a:avLst/>
          </a:prstGeom>
          <a:solidFill>
            <a:schemeClr val="accent5">
              <a:lumMod val="20000"/>
              <a:lumOff val="80000"/>
            </a:schemeClr>
          </a:solidFill>
          <a:ln w="12700">
            <a:solidFill>
              <a:schemeClr val="tx1"/>
            </a:solidFill>
            <a:miter lim="800000"/>
            <a:headEnd/>
            <a:tailEnd/>
          </a:ln>
          <a:effectLst/>
        </p:spPr>
        <p:txBody>
          <a:bodyPr wrap="none" lIns="92075" tIns="46038" rIns="92075" bIns="46038" anchor="ctr"/>
          <a:lstStyle/>
          <a:p>
            <a:pPr>
              <a:defRPr/>
            </a:pPr>
            <a:endParaRPr lang="en-US"/>
          </a:p>
        </p:txBody>
      </p:sp>
      <p:sp>
        <p:nvSpPr>
          <p:cNvPr id="157707" name="Rectangle 11"/>
          <p:cNvSpPr>
            <a:spLocks noChangeArrowheads="1"/>
          </p:cNvSpPr>
          <p:nvPr/>
        </p:nvSpPr>
        <p:spPr bwMode="auto">
          <a:xfrm>
            <a:off x="2667000" y="5867400"/>
            <a:ext cx="1219200" cy="609600"/>
          </a:xfrm>
          <a:prstGeom prst="rect">
            <a:avLst/>
          </a:prstGeom>
          <a:solidFill>
            <a:schemeClr val="accent5">
              <a:lumMod val="20000"/>
              <a:lumOff val="80000"/>
            </a:schemeClr>
          </a:solidFill>
          <a:ln w="12700">
            <a:solidFill>
              <a:schemeClr val="tx1"/>
            </a:solidFill>
            <a:miter lim="800000"/>
            <a:headEnd/>
            <a:tailEnd/>
          </a:ln>
          <a:effectLst/>
        </p:spPr>
        <p:txBody>
          <a:bodyPr wrap="none" lIns="92075" tIns="46038" rIns="92075" bIns="46038" anchor="ctr"/>
          <a:lstStyle/>
          <a:p>
            <a:pPr>
              <a:defRPr/>
            </a:pPr>
            <a:endParaRPr lang="en-US"/>
          </a:p>
        </p:txBody>
      </p:sp>
      <p:sp>
        <p:nvSpPr>
          <p:cNvPr id="44042" name="Rectangle 12"/>
          <p:cNvSpPr>
            <a:spLocks noChangeArrowheads="1"/>
          </p:cNvSpPr>
          <p:nvPr/>
        </p:nvSpPr>
        <p:spPr bwMode="auto">
          <a:xfrm>
            <a:off x="2667000" y="2276475"/>
            <a:ext cx="1219200" cy="609600"/>
          </a:xfrm>
          <a:prstGeom prst="rect">
            <a:avLst/>
          </a:prstGeom>
          <a:noFill/>
          <a:ln w="12700">
            <a:noFill/>
            <a:miter lim="800000"/>
            <a:headEnd/>
            <a:tailEnd/>
          </a:ln>
        </p:spPr>
        <p:txBody>
          <a:bodyPr wrap="none" lIns="92075" tIns="46038" rIns="92075" bIns="46038" anchor="ctr"/>
          <a:lstStyle/>
          <a:p>
            <a:pPr algn="ctr">
              <a:lnSpc>
                <a:spcPct val="90000"/>
              </a:lnSpc>
              <a:spcBef>
                <a:spcPct val="0"/>
              </a:spcBef>
            </a:pPr>
            <a:r>
              <a:rPr lang="en-US" sz="2800"/>
              <a:t>out</a:t>
            </a:r>
          </a:p>
        </p:txBody>
      </p:sp>
      <p:grpSp>
        <p:nvGrpSpPr>
          <p:cNvPr id="44043" name="Group 13"/>
          <p:cNvGrpSpPr>
            <a:grpSpLocks/>
          </p:cNvGrpSpPr>
          <p:nvPr/>
        </p:nvGrpSpPr>
        <p:grpSpPr bwMode="auto">
          <a:xfrm>
            <a:off x="1447800" y="1752600"/>
            <a:ext cx="1219200" cy="1371600"/>
            <a:chOff x="1344" y="1152"/>
            <a:chExt cx="768" cy="864"/>
          </a:xfrm>
        </p:grpSpPr>
        <p:cxnSp>
          <p:nvCxnSpPr>
            <p:cNvPr id="44060" name="AutoShape 14"/>
            <p:cNvCxnSpPr>
              <a:cxnSpLocks noChangeShapeType="1"/>
            </p:cNvCxnSpPr>
            <p:nvPr/>
          </p:nvCxnSpPr>
          <p:spPr bwMode="auto">
            <a:xfrm>
              <a:off x="1344" y="1152"/>
              <a:ext cx="768" cy="864"/>
            </a:xfrm>
            <a:prstGeom prst="curvedConnector3">
              <a:avLst>
                <a:gd name="adj1" fmla="val 50000"/>
              </a:avLst>
            </a:prstGeom>
            <a:noFill/>
            <a:ln w="28575">
              <a:solidFill>
                <a:schemeClr val="tx1"/>
              </a:solidFill>
              <a:round/>
              <a:headEnd/>
              <a:tailEnd type="triangle" w="med" len="med"/>
            </a:ln>
          </p:spPr>
        </p:cxnSp>
        <p:sp>
          <p:nvSpPr>
            <p:cNvPr id="44061" name="Rectangle 15"/>
            <p:cNvSpPr>
              <a:spLocks noChangeArrowheads="1"/>
            </p:cNvSpPr>
            <p:nvPr/>
          </p:nvSpPr>
          <p:spPr bwMode="auto">
            <a:xfrm>
              <a:off x="1436" y="1239"/>
              <a:ext cx="470" cy="231"/>
            </a:xfrm>
            <a:prstGeom prst="rect">
              <a:avLst/>
            </a:prstGeom>
            <a:solidFill>
              <a:schemeClr val="bg1"/>
            </a:solidFill>
            <a:ln w="12700">
              <a:noFill/>
              <a:miter lim="800000"/>
              <a:headEnd/>
              <a:tailEnd/>
            </a:ln>
          </p:spPr>
          <p:txBody>
            <a:bodyPr wrap="none" lIns="45720" tIns="46038" rIns="45720" bIns="46038" anchor="ctr">
              <a:spAutoFit/>
            </a:bodyPr>
            <a:lstStyle/>
            <a:p>
              <a:pPr algn="ctr">
                <a:lnSpc>
                  <a:spcPct val="90000"/>
                </a:lnSpc>
                <a:spcBef>
                  <a:spcPct val="0"/>
                </a:spcBef>
              </a:pPr>
              <a:r>
                <a:rPr lang="en-US" sz="2000"/>
                <a:t>in + 4</a:t>
              </a:r>
              <a:endParaRPr lang="en-US" sz="2800"/>
            </a:p>
          </p:txBody>
        </p:sp>
      </p:grpSp>
      <p:sp>
        <p:nvSpPr>
          <p:cNvPr id="44044" name="Rectangle 17"/>
          <p:cNvSpPr>
            <a:spLocks noChangeArrowheads="1"/>
          </p:cNvSpPr>
          <p:nvPr/>
        </p:nvSpPr>
        <p:spPr bwMode="auto">
          <a:xfrm>
            <a:off x="228600" y="1447800"/>
            <a:ext cx="1219200" cy="609600"/>
          </a:xfrm>
          <a:prstGeom prst="rect">
            <a:avLst/>
          </a:prstGeom>
          <a:solidFill>
            <a:schemeClr val="accent4">
              <a:lumMod val="20000"/>
              <a:lumOff val="80000"/>
            </a:schemeClr>
          </a:solidFill>
          <a:ln w="12700">
            <a:solidFill>
              <a:schemeClr val="tx1"/>
            </a:solidFill>
            <a:miter lim="800000"/>
            <a:headEnd/>
            <a:tailEnd/>
          </a:ln>
        </p:spPr>
        <p:txBody>
          <a:bodyPr wrap="none" lIns="92075" tIns="46038" rIns="92075" bIns="46038" anchor="ctr"/>
          <a:lstStyle/>
          <a:p>
            <a:pPr algn="ctr">
              <a:lnSpc>
                <a:spcPct val="90000"/>
              </a:lnSpc>
              <a:spcBef>
                <a:spcPct val="0"/>
              </a:spcBef>
            </a:pPr>
            <a:r>
              <a:rPr lang="en-US" sz="2800"/>
              <a:t>a</a:t>
            </a:r>
          </a:p>
        </p:txBody>
      </p:sp>
      <p:sp>
        <p:nvSpPr>
          <p:cNvPr id="44045" name="Rectangle 18"/>
          <p:cNvSpPr>
            <a:spLocks noChangeArrowheads="1"/>
          </p:cNvSpPr>
          <p:nvPr/>
        </p:nvSpPr>
        <p:spPr bwMode="auto">
          <a:xfrm>
            <a:off x="228600" y="2057400"/>
            <a:ext cx="1219200" cy="609600"/>
          </a:xfrm>
          <a:prstGeom prst="rect">
            <a:avLst/>
          </a:prstGeom>
          <a:solidFill>
            <a:schemeClr val="accent4">
              <a:lumMod val="20000"/>
              <a:lumOff val="80000"/>
            </a:schemeClr>
          </a:solidFill>
          <a:ln w="12700">
            <a:solidFill>
              <a:schemeClr val="tx1"/>
            </a:solidFill>
            <a:miter lim="800000"/>
            <a:headEnd/>
            <a:tailEnd/>
          </a:ln>
        </p:spPr>
        <p:txBody>
          <a:bodyPr wrap="none" lIns="92075" tIns="46038" rIns="92075" bIns="46038" anchor="ctr"/>
          <a:lstStyle/>
          <a:p>
            <a:pPr algn="ctr">
              <a:lnSpc>
                <a:spcPct val="90000"/>
              </a:lnSpc>
              <a:spcBef>
                <a:spcPct val="0"/>
              </a:spcBef>
            </a:pPr>
            <a:r>
              <a:rPr lang="en-US" sz="2800"/>
              <a:t>b</a:t>
            </a:r>
          </a:p>
        </p:txBody>
      </p:sp>
      <p:sp>
        <p:nvSpPr>
          <p:cNvPr id="44046" name="Rectangle 19"/>
          <p:cNvSpPr>
            <a:spLocks noChangeArrowheads="1"/>
          </p:cNvSpPr>
          <p:nvPr/>
        </p:nvSpPr>
        <p:spPr bwMode="auto">
          <a:xfrm>
            <a:off x="228600" y="2667000"/>
            <a:ext cx="1219200" cy="609600"/>
          </a:xfrm>
          <a:prstGeom prst="rect">
            <a:avLst/>
          </a:prstGeom>
          <a:solidFill>
            <a:schemeClr val="accent4">
              <a:lumMod val="20000"/>
              <a:lumOff val="80000"/>
            </a:schemeClr>
          </a:solidFill>
          <a:ln w="12700">
            <a:solidFill>
              <a:schemeClr val="tx1"/>
            </a:solidFill>
            <a:miter lim="800000"/>
            <a:headEnd/>
            <a:tailEnd/>
          </a:ln>
        </p:spPr>
        <p:txBody>
          <a:bodyPr wrap="none" lIns="92075" tIns="46038" rIns="92075" bIns="46038" anchor="ctr"/>
          <a:lstStyle/>
          <a:p>
            <a:pPr algn="ctr">
              <a:lnSpc>
                <a:spcPct val="90000"/>
              </a:lnSpc>
              <a:spcBef>
                <a:spcPct val="0"/>
              </a:spcBef>
            </a:pPr>
            <a:r>
              <a:rPr lang="en-US" sz="2800"/>
              <a:t>c</a:t>
            </a:r>
          </a:p>
        </p:txBody>
      </p:sp>
      <p:sp>
        <p:nvSpPr>
          <p:cNvPr id="44047" name="Rectangle 20"/>
          <p:cNvSpPr>
            <a:spLocks noChangeArrowheads="1"/>
          </p:cNvSpPr>
          <p:nvPr/>
        </p:nvSpPr>
        <p:spPr bwMode="auto">
          <a:xfrm>
            <a:off x="228600" y="3276600"/>
            <a:ext cx="1219200" cy="609600"/>
          </a:xfrm>
          <a:prstGeom prst="rect">
            <a:avLst/>
          </a:prstGeom>
          <a:solidFill>
            <a:schemeClr val="accent4">
              <a:lumMod val="20000"/>
              <a:lumOff val="80000"/>
            </a:schemeClr>
          </a:solidFill>
          <a:ln w="12700">
            <a:solidFill>
              <a:schemeClr val="tx1"/>
            </a:solidFill>
            <a:miter lim="800000"/>
            <a:headEnd/>
            <a:tailEnd/>
          </a:ln>
        </p:spPr>
        <p:txBody>
          <a:bodyPr wrap="none" lIns="92075" tIns="46038" rIns="92075" bIns="46038" anchor="ctr"/>
          <a:lstStyle/>
          <a:p>
            <a:pPr algn="ctr">
              <a:lnSpc>
                <a:spcPct val="90000"/>
              </a:lnSpc>
              <a:spcBef>
                <a:spcPct val="0"/>
              </a:spcBef>
            </a:pPr>
            <a:r>
              <a:rPr lang="en-US" sz="2800"/>
              <a:t>d</a:t>
            </a:r>
          </a:p>
        </p:txBody>
      </p:sp>
      <p:sp>
        <p:nvSpPr>
          <p:cNvPr id="44048" name="Rectangle 21"/>
          <p:cNvSpPr>
            <a:spLocks noChangeArrowheads="1"/>
          </p:cNvSpPr>
          <p:nvPr/>
        </p:nvSpPr>
        <p:spPr bwMode="auto">
          <a:xfrm>
            <a:off x="228600" y="3886200"/>
            <a:ext cx="1219200" cy="609600"/>
          </a:xfrm>
          <a:prstGeom prst="rect">
            <a:avLst/>
          </a:prstGeom>
          <a:solidFill>
            <a:schemeClr val="accent4">
              <a:lumMod val="20000"/>
              <a:lumOff val="80000"/>
            </a:schemeClr>
          </a:solidFill>
          <a:ln w="12700">
            <a:solidFill>
              <a:schemeClr val="tx1"/>
            </a:solidFill>
            <a:miter lim="800000"/>
            <a:headEnd/>
            <a:tailEnd/>
          </a:ln>
        </p:spPr>
        <p:txBody>
          <a:bodyPr wrap="none" lIns="92075" tIns="46038" rIns="92075" bIns="46038" anchor="ctr"/>
          <a:lstStyle/>
          <a:p>
            <a:pPr algn="ctr">
              <a:lnSpc>
                <a:spcPct val="90000"/>
              </a:lnSpc>
              <a:spcBef>
                <a:spcPct val="0"/>
              </a:spcBef>
            </a:pPr>
            <a:r>
              <a:rPr lang="en-US" sz="2800"/>
              <a:t>e</a:t>
            </a:r>
          </a:p>
        </p:txBody>
      </p:sp>
      <p:sp>
        <p:nvSpPr>
          <p:cNvPr id="44049" name="Rectangle 22"/>
          <p:cNvSpPr>
            <a:spLocks noChangeArrowheads="1"/>
          </p:cNvSpPr>
          <p:nvPr/>
        </p:nvSpPr>
        <p:spPr bwMode="auto">
          <a:xfrm>
            <a:off x="228600" y="4495800"/>
            <a:ext cx="1219200" cy="609600"/>
          </a:xfrm>
          <a:prstGeom prst="rect">
            <a:avLst/>
          </a:prstGeom>
          <a:solidFill>
            <a:schemeClr val="accent4">
              <a:lumMod val="20000"/>
              <a:lumOff val="80000"/>
            </a:schemeClr>
          </a:solidFill>
          <a:ln w="12700">
            <a:solidFill>
              <a:schemeClr val="tx1"/>
            </a:solidFill>
            <a:miter lim="800000"/>
            <a:headEnd/>
            <a:tailEnd/>
          </a:ln>
        </p:spPr>
        <p:txBody>
          <a:bodyPr wrap="none" lIns="92075" tIns="46038" rIns="92075" bIns="46038" anchor="ctr"/>
          <a:lstStyle/>
          <a:p>
            <a:pPr algn="ctr">
              <a:lnSpc>
                <a:spcPct val="90000"/>
              </a:lnSpc>
              <a:spcBef>
                <a:spcPct val="0"/>
              </a:spcBef>
            </a:pPr>
            <a:r>
              <a:rPr lang="en-US" sz="2800"/>
              <a:t>...</a:t>
            </a:r>
          </a:p>
        </p:txBody>
      </p:sp>
      <p:sp>
        <p:nvSpPr>
          <p:cNvPr id="44050" name="Rectangle 23"/>
          <p:cNvSpPr>
            <a:spLocks noChangeArrowheads="1"/>
          </p:cNvSpPr>
          <p:nvPr/>
        </p:nvSpPr>
        <p:spPr bwMode="auto">
          <a:xfrm>
            <a:off x="228600" y="904875"/>
            <a:ext cx="1219200" cy="609600"/>
          </a:xfrm>
          <a:prstGeom prst="rect">
            <a:avLst/>
          </a:prstGeom>
          <a:noFill/>
          <a:ln w="12700">
            <a:noFill/>
            <a:miter lim="800000"/>
            <a:headEnd/>
            <a:tailEnd/>
          </a:ln>
        </p:spPr>
        <p:txBody>
          <a:bodyPr wrap="none" lIns="92075" tIns="46038" rIns="92075" bIns="46038" anchor="ctr"/>
          <a:lstStyle/>
          <a:p>
            <a:pPr algn="ctr">
              <a:lnSpc>
                <a:spcPct val="90000"/>
              </a:lnSpc>
              <a:spcBef>
                <a:spcPct val="0"/>
              </a:spcBef>
            </a:pPr>
            <a:r>
              <a:rPr lang="en-US" sz="2800"/>
              <a:t>in</a:t>
            </a:r>
          </a:p>
        </p:txBody>
      </p:sp>
      <p:sp>
        <p:nvSpPr>
          <p:cNvPr id="44051" name="TextBox 28"/>
          <p:cNvSpPr txBox="1">
            <a:spLocks noChangeArrowheads="1"/>
          </p:cNvSpPr>
          <p:nvPr/>
        </p:nvSpPr>
        <p:spPr bwMode="auto">
          <a:xfrm>
            <a:off x="4876800" y="2943225"/>
            <a:ext cx="4219425" cy="3785652"/>
          </a:xfrm>
          <a:prstGeom prst="rect">
            <a:avLst/>
          </a:prstGeom>
          <a:noFill/>
          <a:ln w="9525">
            <a:noFill/>
            <a:miter lim="800000"/>
            <a:headEnd/>
            <a:tailEnd/>
          </a:ln>
        </p:spPr>
        <p:txBody>
          <a:bodyPr wrap="none">
            <a:spAutoFit/>
          </a:bodyPr>
          <a:lstStyle/>
          <a:p>
            <a:pPr marL="171450" indent="-171450">
              <a:lnSpc>
                <a:spcPct val="100000"/>
              </a:lnSpc>
              <a:buFont typeface="Arial" charset="0"/>
              <a:buChar char="•"/>
            </a:pPr>
            <a:r>
              <a:rPr lang="en-US" sz="2000" b="0" dirty="0"/>
              <a:t>Intent: no </a:t>
            </a:r>
            <a:r>
              <a:rPr lang="en-US" sz="2000" b="0" dirty="0" smtClean="0"/>
              <a:t>aliasing (ASM code?)</a:t>
            </a:r>
            <a:endParaRPr lang="en-US" sz="2000" b="0" dirty="0"/>
          </a:p>
          <a:p>
            <a:pPr marL="171450" indent="-171450">
              <a:lnSpc>
                <a:spcPct val="100000"/>
              </a:lnSpc>
              <a:buFont typeface="Arial" charset="0"/>
              <a:buChar char="•"/>
            </a:pPr>
            <a:r>
              <a:rPr lang="en-US" sz="2000" b="0" dirty="0">
                <a:latin typeface="Courier New" pitchFamily="49" charset="0"/>
                <a:cs typeface="Courier New" pitchFamily="49" charset="0"/>
              </a:rPr>
              <a:t>*in </a:t>
            </a:r>
            <a:r>
              <a:rPr lang="en-US" sz="2000" b="0" dirty="0"/>
              <a:t>and </a:t>
            </a:r>
            <a:r>
              <a:rPr lang="en-US" sz="2000" b="0" dirty="0">
                <a:latin typeface="Courier New" pitchFamily="49" charset="0"/>
                <a:cs typeface="Courier New" pitchFamily="49" charset="0"/>
              </a:rPr>
              <a:t>*out </a:t>
            </a:r>
            <a:r>
              <a:rPr lang="en-US" sz="2000" b="0" dirty="0"/>
              <a:t>point to different</a:t>
            </a:r>
            <a:br>
              <a:rPr lang="en-US" sz="2000" b="0" dirty="0"/>
            </a:br>
            <a:r>
              <a:rPr lang="en-US" sz="2000" b="0" dirty="0"/>
              <a:t>memory </a:t>
            </a:r>
            <a:r>
              <a:rPr lang="en-US" sz="2000" b="0" dirty="0" smtClean="0"/>
              <a:t>locations</a:t>
            </a:r>
            <a:endParaRPr lang="en-US" sz="2000" b="0" dirty="0"/>
          </a:p>
          <a:p>
            <a:pPr marL="171450" indent="-171450">
              <a:lnSpc>
                <a:spcPct val="100000"/>
              </a:lnSpc>
              <a:buFont typeface="Arial" charset="0"/>
              <a:buChar char="•"/>
            </a:pPr>
            <a:r>
              <a:rPr lang="en-US" sz="2000" b="0" dirty="0"/>
              <a:t>Reads are not the problem,</a:t>
            </a:r>
            <a:br>
              <a:rPr lang="en-US" sz="2000" b="0" dirty="0"/>
            </a:br>
            <a:r>
              <a:rPr lang="en-US" sz="2000" b="0" dirty="0"/>
              <a:t>WRITES are. </a:t>
            </a:r>
            <a:r>
              <a:rPr lang="en-US" sz="2000" b="0" dirty="0">
                <a:latin typeface="Courier New" pitchFamily="49" charset="0"/>
                <a:cs typeface="Courier New" pitchFamily="49" charset="0"/>
              </a:rPr>
              <a:t>*out </a:t>
            </a:r>
            <a:r>
              <a:rPr lang="en-US" sz="2000" b="0" dirty="0"/>
              <a:t>COULD</a:t>
            </a:r>
            <a:br>
              <a:rPr lang="en-US" sz="2000" b="0" dirty="0"/>
            </a:br>
            <a:r>
              <a:rPr lang="en-US" sz="2000" b="0" dirty="0"/>
              <a:t>point anywhere</a:t>
            </a:r>
          </a:p>
          <a:p>
            <a:pPr marL="171450" indent="-171450">
              <a:lnSpc>
                <a:spcPct val="100000"/>
              </a:lnSpc>
              <a:buFont typeface="Arial" charset="0"/>
              <a:buChar char="•"/>
            </a:pPr>
            <a:r>
              <a:rPr lang="en-US" sz="2000" b="0" dirty="0"/>
              <a:t>Compiler is paranoid – it assumes</a:t>
            </a:r>
            <a:br>
              <a:rPr lang="en-US" sz="2000" b="0" dirty="0"/>
            </a:br>
            <a:r>
              <a:rPr lang="en-US" sz="2000" b="0" dirty="0"/>
              <a:t>aliasing unless told </a:t>
            </a:r>
            <a:r>
              <a:rPr lang="en-US" sz="2000" b="0" dirty="0" smtClean="0"/>
              <a:t>otherwise.</a:t>
            </a:r>
            <a:br>
              <a:rPr lang="en-US" sz="2000" b="0" dirty="0" smtClean="0"/>
            </a:br>
            <a:r>
              <a:rPr lang="en-US" sz="2000" b="0" dirty="0" smtClean="0">
                <a:solidFill>
                  <a:schemeClr val="tx2"/>
                </a:solidFill>
              </a:rPr>
              <a:t>ASM code is the key (pipelining)</a:t>
            </a:r>
            <a:endParaRPr lang="en-US" sz="2000" b="0" dirty="0">
              <a:solidFill>
                <a:schemeClr val="tx2"/>
              </a:solidFill>
            </a:endParaRPr>
          </a:p>
          <a:p>
            <a:pPr marL="171450" indent="-171450">
              <a:lnSpc>
                <a:spcPct val="100000"/>
              </a:lnSpc>
              <a:buFont typeface="Arial" charset="0"/>
              <a:buChar char="•"/>
            </a:pPr>
            <a:r>
              <a:rPr lang="en-US" sz="2000" b="0" dirty="0"/>
              <a:t>Use </a:t>
            </a:r>
            <a:r>
              <a:rPr lang="en-US" sz="2000" b="0" i="1" dirty="0"/>
              <a:t>restrict</a:t>
            </a:r>
            <a:r>
              <a:rPr lang="en-US" sz="2000" b="0" dirty="0"/>
              <a:t> </a:t>
            </a:r>
            <a:r>
              <a:rPr lang="en-US" sz="2000" b="0" dirty="0" smtClean="0"/>
              <a:t>keyword </a:t>
            </a:r>
            <a:r>
              <a:rPr lang="en-US" sz="1600" b="0" i="1" dirty="0" smtClean="0"/>
              <a:t>(more soon…)</a:t>
            </a:r>
            <a:endParaRPr lang="en-US" sz="2000" b="0" i="1" dirty="0"/>
          </a:p>
        </p:txBody>
      </p:sp>
      <p:pic>
        <p:nvPicPr>
          <p:cNvPr id="24"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mtClean="0"/>
              <a:t>Aliasing?</a:t>
            </a:r>
          </a:p>
        </p:txBody>
      </p:sp>
      <p:grpSp>
        <p:nvGrpSpPr>
          <p:cNvPr id="45059" name="Group 4"/>
          <p:cNvGrpSpPr>
            <a:grpSpLocks/>
          </p:cNvGrpSpPr>
          <p:nvPr/>
        </p:nvGrpSpPr>
        <p:grpSpPr bwMode="auto">
          <a:xfrm>
            <a:off x="228600" y="2362200"/>
            <a:ext cx="3032125" cy="4267200"/>
            <a:chOff x="144" y="528"/>
            <a:chExt cx="1910" cy="2688"/>
          </a:xfrm>
        </p:grpSpPr>
        <p:cxnSp>
          <p:nvCxnSpPr>
            <p:cNvPr id="45063" name="AutoShape 5"/>
            <p:cNvCxnSpPr>
              <a:cxnSpLocks noChangeShapeType="1"/>
              <a:stCxn id="45065" idx="3"/>
              <a:endCxn id="45066" idx="3"/>
            </p:cNvCxnSpPr>
            <p:nvPr/>
          </p:nvCxnSpPr>
          <p:spPr bwMode="auto">
            <a:xfrm>
              <a:off x="912" y="1104"/>
              <a:ext cx="1" cy="384"/>
            </a:xfrm>
            <a:prstGeom prst="curvedConnector3">
              <a:avLst>
                <a:gd name="adj1" fmla="val 114400032"/>
              </a:avLst>
            </a:prstGeom>
            <a:noFill/>
            <a:ln w="28575">
              <a:solidFill>
                <a:schemeClr val="tx1"/>
              </a:solidFill>
              <a:round/>
              <a:headEnd/>
              <a:tailEnd type="triangle" w="med" len="med"/>
            </a:ln>
          </p:spPr>
        </p:cxnSp>
        <p:sp>
          <p:nvSpPr>
            <p:cNvPr id="45064" name="Rectangle 6"/>
            <p:cNvSpPr>
              <a:spLocks noChangeArrowheads="1"/>
            </p:cNvSpPr>
            <p:nvPr/>
          </p:nvSpPr>
          <p:spPr bwMode="auto">
            <a:xfrm>
              <a:off x="1584" y="1056"/>
              <a:ext cx="470" cy="231"/>
            </a:xfrm>
            <a:prstGeom prst="rect">
              <a:avLst/>
            </a:prstGeom>
            <a:solidFill>
              <a:schemeClr val="bg1"/>
            </a:solidFill>
            <a:ln w="12700">
              <a:noFill/>
              <a:miter lim="800000"/>
              <a:headEnd/>
              <a:tailEnd/>
            </a:ln>
          </p:spPr>
          <p:txBody>
            <a:bodyPr wrap="none" lIns="45720" tIns="46038" rIns="45720" bIns="46038" anchor="ctr">
              <a:spAutoFit/>
            </a:bodyPr>
            <a:lstStyle/>
            <a:p>
              <a:pPr algn="ctr">
                <a:lnSpc>
                  <a:spcPct val="90000"/>
                </a:lnSpc>
                <a:spcBef>
                  <a:spcPct val="0"/>
                </a:spcBef>
              </a:pPr>
              <a:r>
                <a:rPr lang="en-US" sz="2000"/>
                <a:t>in + 4</a:t>
              </a:r>
              <a:endParaRPr lang="en-US" sz="2800"/>
            </a:p>
          </p:txBody>
        </p:sp>
        <p:sp>
          <p:nvSpPr>
            <p:cNvPr id="45065" name="Rectangle 7"/>
            <p:cNvSpPr>
              <a:spLocks noChangeArrowheads="1"/>
            </p:cNvSpPr>
            <p:nvPr/>
          </p:nvSpPr>
          <p:spPr bwMode="auto">
            <a:xfrm>
              <a:off x="144" y="912"/>
              <a:ext cx="768" cy="384"/>
            </a:xfrm>
            <a:prstGeom prst="rect">
              <a:avLst/>
            </a:prstGeom>
            <a:solidFill>
              <a:schemeClr val="accent4">
                <a:lumMod val="20000"/>
                <a:lumOff val="80000"/>
              </a:schemeClr>
            </a:solidFill>
            <a:ln w="12700">
              <a:solidFill>
                <a:schemeClr val="tx1"/>
              </a:solidFill>
              <a:miter lim="800000"/>
              <a:headEnd/>
              <a:tailEnd/>
            </a:ln>
          </p:spPr>
          <p:txBody>
            <a:bodyPr wrap="none" lIns="92075" tIns="46038" rIns="92075" bIns="46038" anchor="ctr"/>
            <a:lstStyle/>
            <a:p>
              <a:pPr algn="ctr">
                <a:lnSpc>
                  <a:spcPct val="90000"/>
                </a:lnSpc>
                <a:spcBef>
                  <a:spcPct val="0"/>
                </a:spcBef>
              </a:pPr>
              <a:r>
                <a:rPr lang="en-US" sz="2800"/>
                <a:t>a</a:t>
              </a:r>
            </a:p>
          </p:txBody>
        </p:sp>
        <p:sp>
          <p:nvSpPr>
            <p:cNvPr id="45066" name="Rectangle 8"/>
            <p:cNvSpPr>
              <a:spLocks noChangeArrowheads="1"/>
            </p:cNvSpPr>
            <p:nvPr/>
          </p:nvSpPr>
          <p:spPr bwMode="auto">
            <a:xfrm>
              <a:off x="144" y="1296"/>
              <a:ext cx="768" cy="384"/>
            </a:xfrm>
            <a:prstGeom prst="rect">
              <a:avLst/>
            </a:prstGeom>
            <a:solidFill>
              <a:schemeClr val="accent4">
                <a:lumMod val="20000"/>
                <a:lumOff val="80000"/>
              </a:schemeClr>
            </a:solidFill>
            <a:ln w="12700">
              <a:solidFill>
                <a:schemeClr val="tx1"/>
              </a:solidFill>
              <a:miter lim="800000"/>
              <a:headEnd/>
              <a:tailEnd/>
            </a:ln>
          </p:spPr>
          <p:txBody>
            <a:bodyPr wrap="none" lIns="92075" tIns="46038" rIns="92075" bIns="46038" anchor="ctr"/>
            <a:lstStyle/>
            <a:p>
              <a:pPr algn="ctr">
                <a:lnSpc>
                  <a:spcPct val="90000"/>
                </a:lnSpc>
                <a:spcBef>
                  <a:spcPct val="0"/>
                </a:spcBef>
              </a:pPr>
              <a:r>
                <a:rPr lang="en-US" sz="2800"/>
                <a:t>b</a:t>
              </a:r>
            </a:p>
          </p:txBody>
        </p:sp>
        <p:sp>
          <p:nvSpPr>
            <p:cNvPr id="45067" name="Rectangle 9"/>
            <p:cNvSpPr>
              <a:spLocks noChangeArrowheads="1"/>
            </p:cNvSpPr>
            <p:nvPr/>
          </p:nvSpPr>
          <p:spPr bwMode="auto">
            <a:xfrm>
              <a:off x="144" y="1680"/>
              <a:ext cx="768" cy="384"/>
            </a:xfrm>
            <a:prstGeom prst="rect">
              <a:avLst/>
            </a:prstGeom>
            <a:solidFill>
              <a:schemeClr val="accent4">
                <a:lumMod val="20000"/>
                <a:lumOff val="80000"/>
              </a:schemeClr>
            </a:solidFill>
            <a:ln w="12700">
              <a:solidFill>
                <a:schemeClr val="tx1"/>
              </a:solidFill>
              <a:miter lim="800000"/>
              <a:headEnd/>
              <a:tailEnd/>
            </a:ln>
          </p:spPr>
          <p:txBody>
            <a:bodyPr wrap="none" lIns="92075" tIns="46038" rIns="92075" bIns="46038" anchor="ctr"/>
            <a:lstStyle/>
            <a:p>
              <a:pPr algn="ctr">
                <a:lnSpc>
                  <a:spcPct val="90000"/>
                </a:lnSpc>
                <a:spcBef>
                  <a:spcPct val="0"/>
                </a:spcBef>
              </a:pPr>
              <a:r>
                <a:rPr lang="en-US" sz="2800"/>
                <a:t>c</a:t>
              </a:r>
            </a:p>
          </p:txBody>
        </p:sp>
        <p:sp>
          <p:nvSpPr>
            <p:cNvPr id="45068" name="Rectangle 10"/>
            <p:cNvSpPr>
              <a:spLocks noChangeArrowheads="1"/>
            </p:cNvSpPr>
            <p:nvPr/>
          </p:nvSpPr>
          <p:spPr bwMode="auto">
            <a:xfrm>
              <a:off x="144" y="2064"/>
              <a:ext cx="768" cy="384"/>
            </a:xfrm>
            <a:prstGeom prst="rect">
              <a:avLst/>
            </a:prstGeom>
            <a:solidFill>
              <a:schemeClr val="accent4">
                <a:lumMod val="20000"/>
                <a:lumOff val="80000"/>
              </a:schemeClr>
            </a:solidFill>
            <a:ln w="12700">
              <a:solidFill>
                <a:schemeClr val="tx1"/>
              </a:solidFill>
              <a:miter lim="800000"/>
              <a:headEnd/>
              <a:tailEnd/>
            </a:ln>
          </p:spPr>
          <p:txBody>
            <a:bodyPr wrap="none" lIns="92075" tIns="46038" rIns="92075" bIns="46038" anchor="ctr"/>
            <a:lstStyle/>
            <a:p>
              <a:pPr algn="ctr">
                <a:lnSpc>
                  <a:spcPct val="90000"/>
                </a:lnSpc>
                <a:spcBef>
                  <a:spcPct val="0"/>
                </a:spcBef>
              </a:pPr>
              <a:r>
                <a:rPr lang="en-US" sz="2800"/>
                <a:t>d</a:t>
              </a:r>
            </a:p>
          </p:txBody>
        </p:sp>
        <p:sp>
          <p:nvSpPr>
            <p:cNvPr id="45069" name="Rectangle 11"/>
            <p:cNvSpPr>
              <a:spLocks noChangeArrowheads="1"/>
            </p:cNvSpPr>
            <p:nvPr/>
          </p:nvSpPr>
          <p:spPr bwMode="auto">
            <a:xfrm>
              <a:off x="144" y="2448"/>
              <a:ext cx="768" cy="384"/>
            </a:xfrm>
            <a:prstGeom prst="rect">
              <a:avLst/>
            </a:prstGeom>
            <a:solidFill>
              <a:schemeClr val="accent4">
                <a:lumMod val="20000"/>
                <a:lumOff val="80000"/>
              </a:schemeClr>
            </a:solidFill>
            <a:ln w="12700">
              <a:solidFill>
                <a:schemeClr val="tx1"/>
              </a:solidFill>
              <a:miter lim="800000"/>
              <a:headEnd/>
              <a:tailEnd/>
            </a:ln>
          </p:spPr>
          <p:txBody>
            <a:bodyPr wrap="none" lIns="92075" tIns="46038" rIns="92075" bIns="46038" anchor="ctr"/>
            <a:lstStyle/>
            <a:p>
              <a:pPr algn="ctr">
                <a:lnSpc>
                  <a:spcPct val="90000"/>
                </a:lnSpc>
                <a:spcBef>
                  <a:spcPct val="0"/>
                </a:spcBef>
              </a:pPr>
              <a:r>
                <a:rPr lang="en-US" sz="2800"/>
                <a:t>e</a:t>
              </a:r>
            </a:p>
          </p:txBody>
        </p:sp>
        <p:sp>
          <p:nvSpPr>
            <p:cNvPr id="45070" name="Rectangle 12"/>
            <p:cNvSpPr>
              <a:spLocks noChangeArrowheads="1"/>
            </p:cNvSpPr>
            <p:nvPr/>
          </p:nvSpPr>
          <p:spPr bwMode="auto">
            <a:xfrm>
              <a:off x="144" y="2832"/>
              <a:ext cx="768" cy="384"/>
            </a:xfrm>
            <a:prstGeom prst="rect">
              <a:avLst/>
            </a:prstGeom>
            <a:solidFill>
              <a:schemeClr val="accent4">
                <a:lumMod val="20000"/>
                <a:lumOff val="80000"/>
              </a:schemeClr>
            </a:solidFill>
            <a:ln w="12700">
              <a:solidFill>
                <a:schemeClr val="tx1"/>
              </a:solidFill>
              <a:miter lim="800000"/>
              <a:headEnd/>
              <a:tailEnd/>
            </a:ln>
          </p:spPr>
          <p:txBody>
            <a:bodyPr wrap="none" lIns="92075" tIns="46038" rIns="92075" bIns="46038" anchor="ctr"/>
            <a:lstStyle/>
            <a:p>
              <a:pPr algn="ctr">
                <a:lnSpc>
                  <a:spcPct val="90000"/>
                </a:lnSpc>
                <a:spcBef>
                  <a:spcPct val="0"/>
                </a:spcBef>
              </a:pPr>
              <a:r>
                <a:rPr lang="en-US" sz="2800"/>
                <a:t>...</a:t>
              </a:r>
            </a:p>
          </p:txBody>
        </p:sp>
        <p:sp>
          <p:nvSpPr>
            <p:cNvPr id="45071" name="Rectangle 13"/>
            <p:cNvSpPr>
              <a:spLocks noChangeArrowheads="1"/>
            </p:cNvSpPr>
            <p:nvPr/>
          </p:nvSpPr>
          <p:spPr bwMode="auto">
            <a:xfrm>
              <a:off x="144" y="528"/>
              <a:ext cx="768" cy="384"/>
            </a:xfrm>
            <a:prstGeom prst="rect">
              <a:avLst/>
            </a:prstGeom>
            <a:noFill/>
            <a:ln w="12700">
              <a:noFill/>
              <a:miter lim="800000"/>
              <a:headEnd/>
              <a:tailEnd/>
            </a:ln>
          </p:spPr>
          <p:txBody>
            <a:bodyPr wrap="none" lIns="92075" tIns="46038" rIns="92075" bIns="46038" anchor="ctr"/>
            <a:lstStyle/>
            <a:p>
              <a:pPr algn="ctr">
                <a:lnSpc>
                  <a:spcPct val="90000"/>
                </a:lnSpc>
                <a:spcBef>
                  <a:spcPct val="0"/>
                </a:spcBef>
              </a:pPr>
              <a:r>
                <a:rPr lang="en-US" sz="2800"/>
                <a:t>in</a:t>
              </a:r>
            </a:p>
          </p:txBody>
        </p:sp>
      </p:grpSp>
      <p:sp>
        <p:nvSpPr>
          <p:cNvPr id="45060" name="Rectangle 20"/>
          <p:cNvSpPr>
            <a:spLocks noChangeArrowheads="1"/>
          </p:cNvSpPr>
          <p:nvPr/>
        </p:nvSpPr>
        <p:spPr bwMode="auto">
          <a:xfrm>
            <a:off x="152400" y="685800"/>
            <a:ext cx="4495800" cy="1100138"/>
          </a:xfrm>
          <a:prstGeom prst="rect">
            <a:avLst/>
          </a:prstGeom>
          <a:solidFill>
            <a:schemeClr val="accent5">
              <a:lumMod val="20000"/>
              <a:lumOff val="80000"/>
            </a:schemeClr>
          </a:solidFill>
          <a:ln w="12700">
            <a:noFill/>
            <a:miter lim="800000"/>
            <a:headEnd/>
            <a:tailEnd/>
          </a:ln>
        </p:spPr>
        <p:txBody>
          <a:bodyPr lIns="45720" tIns="91440" rIns="45720" bIns="91440">
            <a:spAutoFit/>
          </a:bodyPr>
          <a:lstStyle/>
          <a:p>
            <a:pPr algn="ctr">
              <a:lnSpc>
                <a:spcPct val="90000"/>
              </a:lnSpc>
              <a:spcBef>
                <a:spcPct val="30000"/>
              </a:spcBef>
            </a:pPr>
            <a:r>
              <a:rPr lang="en-US" sz="2000"/>
              <a:t>What happens if the function is  called like this?</a:t>
            </a:r>
          </a:p>
          <a:p>
            <a:pPr algn="ctr">
              <a:lnSpc>
                <a:spcPct val="90000"/>
              </a:lnSpc>
              <a:spcBef>
                <a:spcPct val="30000"/>
              </a:spcBef>
            </a:pPr>
            <a:r>
              <a:rPr lang="en-US" sz="2000">
                <a:latin typeface="Courier New" pitchFamily="49" charset="0"/>
              </a:rPr>
              <a:t>fcn(*myVector, *myVector+1)</a:t>
            </a:r>
          </a:p>
        </p:txBody>
      </p:sp>
      <p:sp>
        <p:nvSpPr>
          <p:cNvPr id="45061" name="Rectangle 3"/>
          <p:cNvSpPr>
            <a:spLocks noChangeArrowheads="1"/>
          </p:cNvSpPr>
          <p:nvPr/>
        </p:nvSpPr>
        <p:spPr bwMode="auto">
          <a:xfrm>
            <a:off x="4953000" y="685800"/>
            <a:ext cx="3871913" cy="2271713"/>
          </a:xfrm>
          <a:prstGeom prst="rect">
            <a:avLst/>
          </a:prstGeom>
          <a:solidFill>
            <a:srgbClr val="CCFF66"/>
          </a:solidFill>
          <a:ln w="12700">
            <a:noFill/>
            <a:miter lim="800000"/>
            <a:headEnd/>
            <a:tailEnd/>
          </a:ln>
        </p:spPr>
        <p:txBody>
          <a:bodyPr wrap="none" lIns="182880" tIns="137160" rIns="182880" bIns="137160">
            <a:spAutoFit/>
          </a:bodyPr>
          <a:lstStyle/>
          <a:p>
            <a:pPr>
              <a:lnSpc>
                <a:spcPct val="90000"/>
              </a:lnSpc>
              <a:spcBef>
                <a:spcPct val="0"/>
              </a:spcBef>
              <a:tabLst>
                <a:tab pos="223838" algn="l"/>
                <a:tab pos="627063" algn="l"/>
                <a:tab pos="1546225" algn="l"/>
              </a:tabLst>
            </a:pPr>
            <a:r>
              <a:rPr lang="en-US">
                <a:latin typeface="Courier New" pitchFamily="49" charset="0"/>
              </a:rPr>
              <a:t>void fcn(*in, *out)</a:t>
            </a:r>
          </a:p>
          <a:p>
            <a:pPr>
              <a:lnSpc>
                <a:spcPct val="90000"/>
              </a:lnSpc>
              <a:spcBef>
                <a:spcPct val="0"/>
              </a:spcBef>
              <a:tabLst>
                <a:tab pos="223838" algn="l"/>
                <a:tab pos="627063" algn="l"/>
                <a:tab pos="1546225" algn="l"/>
              </a:tabLst>
            </a:pPr>
            <a:r>
              <a:rPr lang="en-US">
                <a:latin typeface="Courier New" pitchFamily="49" charset="0"/>
              </a:rPr>
              <a:t>{</a:t>
            </a:r>
          </a:p>
          <a:p>
            <a:pPr>
              <a:lnSpc>
                <a:spcPct val="90000"/>
              </a:lnSpc>
              <a:spcBef>
                <a:spcPct val="0"/>
              </a:spcBef>
              <a:tabLst>
                <a:tab pos="223838" algn="l"/>
                <a:tab pos="627063" algn="l"/>
                <a:tab pos="1546225" algn="l"/>
              </a:tabLst>
            </a:pPr>
            <a:r>
              <a:rPr lang="en-US">
                <a:latin typeface="Courier New" pitchFamily="49" charset="0"/>
              </a:rPr>
              <a:t>		LDW	*in++, A0</a:t>
            </a:r>
            <a:br>
              <a:rPr lang="en-US">
                <a:latin typeface="Courier New" pitchFamily="49" charset="0"/>
              </a:rPr>
            </a:br>
            <a:r>
              <a:rPr lang="en-US">
                <a:latin typeface="Courier New" pitchFamily="49" charset="0"/>
              </a:rPr>
              <a:t>		ADD	A0, 4, A1</a:t>
            </a:r>
            <a:br>
              <a:rPr lang="en-US">
                <a:latin typeface="Courier New" pitchFamily="49" charset="0"/>
              </a:rPr>
            </a:br>
            <a:r>
              <a:rPr lang="en-US">
                <a:latin typeface="Courier New" pitchFamily="49" charset="0"/>
              </a:rPr>
              <a:t>		STW	A1, *out++</a:t>
            </a:r>
          </a:p>
          <a:p>
            <a:pPr>
              <a:lnSpc>
                <a:spcPct val="90000"/>
              </a:lnSpc>
              <a:spcBef>
                <a:spcPct val="0"/>
              </a:spcBef>
              <a:tabLst>
                <a:tab pos="223838" algn="l"/>
                <a:tab pos="627063" algn="l"/>
                <a:tab pos="1546225" algn="l"/>
              </a:tabLst>
            </a:pPr>
            <a:r>
              <a:rPr lang="en-US">
                <a:latin typeface="Courier New" pitchFamily="49" charset="0"/>
              </a:rPr>
              <a:t>}</a:t>
            </a:r>
          </a:p>
        </p:txBody>
      </p:sp>
      <p:sp>
        <p:nvSpPr>
          <p:cNvPr id="45062" name="TextBox 23"/>
          <p:cNvSpPr txBox="1">
            <a:spLocks noChangeArrowheads="1"/>
          </p:cNvSpPr>
          <p:nvPr/>
        </p:nvSpPr>
        <p:spPr bwMode="auto">
          <a:xfrm>
            <a:off x="4876800" y="3019425"/>
            <a:ext cx="4190571" cy="3477875"/>
          </a:xfrm>
          <a:prstGeom prst="rect">
            <a:avLst/>
          </a:prstGeom>
          <a:noFill/>
          <a:ln w="9525">
            <a:noFill/>
            <a:miter lim="800000"/>
            <a:headEnd/>
            <a:tailEnd/>
          </a:ln>
        </p:spPr>
        <p:txBody>
          <a:bodyPr wrap="none">
            <a:spAutoFit/>
          </a:bodyPr>
          <a:lstStyle/>
          <a:p>
            <a:pPr marL="171450" indent="-171450">
              <a:lnSpc>
                <a:spcPct val="100000"/>
              </a:lnSpc>
              <a:buFont typeface="Arial" charset="0"/>
              <a:buChar char="•"/>
            </a:pPr>
            <a:r>
              <a:rPr lang="en-US" sz="2000" b="0" dirty="0"/>
              <a:t>Definitely Aliased pointers</a:t>
            </a:r>
          </a:p>
          <a:p>
            <a:pPr marL="171450" indent="-171450">
              <a:lnSpc>
                <a:spcPct val="100000"/>
              </a:lnSpc>
              <a:buFont typeface="Arial" charset="0"/>
              <a:buChar char="•"/>
            </a:pPr>
            <a:r>
              <a:rPr lang="en-US" sz="2000" b="0" dirty="0">
                <a:latin typeface="Courier New" pitchFamily="49" charset="0"/>
                <a:cs typeface="Courier New" pitchFamily="49" charset="0"/>
              </a:rPr>
              <a:t>*in </a:t>
            </a:r>
            <a:r>
              <a:rPr lang="en-US" sz="2000" b="0" dirty="0"/>
              <a:t>and </a:t>
            </a:r>
            <a:r>
              <a:rPr lang="en-US" sz="2000" b="0" dirty="0">
                <a:latin typeface="Courier New" pitchFamily="49" charset="0"/>
                <a:cs typeface="Courier New" pitchFamily="49" charset="0"/>
              </a:rPr>
              <a:t>*out </a:t>
            </a:r>
            <a:r>
              <a:rPr lang="en-US" sz="2000" b="0" dirty="0"/>
              <a:t>could point to</a:t>
            </a:r>
            <a:br>
              <a:rPr lang="en-US" sz="2000" b="0" dirty="0"/>
            </a:br>
            <a:r>
              <a:rPr lang="en-US" sz="2000" b="0" dirty="0"/>
              <a:t>the same address</a:t>
            </a:r>
          </a:p>
          <a:p>
            <a:pPr marL="171450" indent="-171450">
              <a:lnSpc>
                <a:spcPct val="100000"/>
              </a:lnSpc>
              <a:buFont typeface="Arial" charset="0"/>
              <a:buChar char="•"/>
            </a:pPr>
            <a:r>
              <a:rPr lang="en-US" sz="2000" b="0" dirty="0"/>
              <a:t>But how does the compiler know?</a:t>
            </a:r>
          </a:p>
          <a:p>
            <a:pPr marL="171450" indent="-171450">
              <a:lnSpc>
                <a:spcPct val="100000"/>
              </a:lnSpc>
              <a:buFont typeface="Arial" charset="0"/>
              <a:buChar char="•"/>
            </a:pPr>
            <a:r>
              <a:rPr lang="en-US" sz="2000" b="0" dirty="0"/>
              <a:t>If you tell the compiler there is no</a:t>
            </a:r>
            <a:br>
              <a:rPr lang="en-US" sz="2000" b="0" dirty="0"/>
            </a:br>
            <a:r>
              <a:rPr lang="en-US" sz="2000" b="0" dirty="0"/>
              <a:t>aliasing, this code will break (</a:t>
            </a:r>
            <a:r>
              <a:rPr lang="en-US" sz="2000" b="0" dirty="0" smtClean="0">
                <a:solidFill>
                  <a:schemeClr val="tx2"/>
                </a:solidFill>
              </a:rPr>
              <a:t>LDs</a:t>
            </a:r>
            <a:br>
              <a:rPr lang="en-US" sz="2000" b="0" dirty="0" smtClean="0">
                <a:solidFill>
                  <a:schemeClr val="tx2"/>
                </a:solidFill>
              </a:rPr>
            </a:br>
            <a:r>
              <a:rPr lang="en-US" sz="2000" b="0" dirty="0" smtClean="0">
                <a:solidFill>
                  <a:schemeClr val="tx2"/>
                </a:solidFill>
              </a:rPr>
              <a:t>in software pipelined loop</a:t>
            </a:r>
            <a:r>
              <a:rPr lang="en-US" sz="2000" b="0" dirty="0" smtClean="0"/>
              <a:t>)</a:t>
            </a:r>
            <a:endParaRPr lang="en-US" sz="2000" b="0" dirty="0"/>
          </a:p>
          <a:p>
            <a:pPr marL="171450" indent="-171450">
              <a:lnSpc>
                <a:spcPct val="100000"/>
              </a:lnSpc>
              <a:buFont typeface="Arial" charset="0"/>
              <a:buChar char="•"/>
            </a:pPr>
            <a:r>
              <a:rPr lang="en-US" sz="2000" b="0" dirty="0"/>
              <a:t>One solution is to “restrict” the</a:t>
            </a:r>
            <a:br>
              <a:rPr lang="en-US" sz="2000" b="0" dirty="0"/>
            </a:br>
            <a:r>
              <a:rPr lang="en-US" sz="2000" b="0" dirty="0"/>
              <a:t>writes - </a:t>
            </a:r>
            <a:r>
              <a:rPr lang="en-US" sz="2000" b="0" dirty="0">
                <a:latin typeface="Courier New" pitchFamily="49" charset="0"/>
                <a:cs typeface="Courier New" pitchFamily="49" charset="0"/>
              </a:rPr>
              <a:t>*out </a:t>
            </a:r>
            <a:r>
              <a:rPr lang="en-US" sz="2000" b="0" dirty="0"/>
              <a:t>(see next slide…)</a:t>
            </a: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Alias Solutions</a:t>
            </a:r>
          </a:p>
        </p:txBody>
      </p:sp>
      <p:sp>
        <p:nvSpPr>
          <p:cNvPr id="161795" name="Rectangle 3"/>
          <p:cNvSpPr>
            <a:spLocks noChangeArrowheads="1"/>
          </p:cNvSpPr>
          <p:nvPr/>
        </p:nvSpPr>
        <p:spPr bwMode="auto">
          <a:xfrm>
            <a:off x="676275" y="588963"/>
            <a:ext cx="7934325" cy="4992687"/>
          </a:xfrm>
          <a:prstGeom prst="rect">
            <a:avLst/>
          </a:prstGeom>
          <a:solidFill>
            <a:schemeClr val="accent4">
              <a:lumMod val="20000"/>
              <a:lumOff val="80000"/>
            </a:schemeClr>
          </a:solidFill>
          <a:ln w="9525">
            <a:noFill/>
            <a:miter lim="800000"/>
            <a:headEnd/>
            <a:tailEnd/>
          </a:ln>
        </p:spPr>
        <p:txBody>
          <a:bodyPr lIns="182880" tIns="137160" rIns="182880" bIns="137160" anchorCtr="1">
            <a:spAutoFit/>
          </a:bodyPr>
          <a:lstStyle/>
          <a:p>
            <a:pPr marL="457200" indent="-457200">
              <a:spcBef>
                <a:spcPct val="0"/>
              </a:spcBef>
              <a:buFontTx/>
              <a:buAutoNum type="arabicPeriod"/>
              <a:tabLst>
                <a:tab pos="687388" algn="l"/>
                <a:tab pos="8056563" algn="r"/>
              </a:tabLst>
            </a:pPr>
            <a:r>
              <a:rPr lang="en-US" dirty="0">
                <a:solidFill>
                  <a:schemeClr val="tx2"/>
                </a:solidFill>
              </a:rPr>
              <a:t>Compiler solves most aliasing on its own.  </a:t>
            </a:r>
          </a:p>
          <a:p>
            <a:pPr marL="800100" lvl="1" indent="-342900">
              <a:lnSpc>
                <a:spcPct val="90000"/>
              </a:lnSpc>
              <a:spcBef>
                <a:spcPct val="0"/>
              </a:spcBef>
              <a:buClr>
                <a:schemeClr val="tx2"/>
              </a:buClr>
              <a:buFont typeface="Wingdings" pitchFamily="2" charset="2"/>
              <a:buChar char="w"/>
              <a:tabLst>
                <a:tab pos="687388" algn="l"/>
                <a:tab pos="8056563" algn="r"/>
              </a:tabLst>
            </a:pPr>
            <a:r>
              <a:rPr lang="en-US" sz="2000" b="0" dirty="0"/>
              <a:t>If in doubt, the result will be correct </a:t>
            </a:r>
            <a:br>
              <a:rPr lang="en-US" sz="2000" b="0" dirty="0"/>
            </a:br>
            <a:r>
              <a:rPr lang="en-US" sz="2000" b="0" dirty="0"/>
              <a:t>even if the most optimal method won’t be used </a:t>
            </a:r>
          </a:p>
          <a:p>
            <a:pPr marL="457200" indent="-457200">
              <a:lnSpc>
                <a:spcPct val="100000"/>
              </a:lnSpc>
              <a:spcBef>
                <a:spcPct val="60000"/>
              </a:spcBef>
              <a:buFontTx/>
              <a:buAutoNum type="arabicPeriod"/>
              <a:tabLst>
                <a:tab pos="687388" algn="l"/>
                <a:tab pos="8056563" algn="r"/>
              </a:tabLst>
            </a:pPr>
            <a:r>
              <a:rPr lang="en-US" dirty="0">
                <a:solidFill>
                  <a:schemeClr val="tx2"/>
                </a:solidFill>
              </a:rPr>
              <a:t>Program Level Optimization  (–pm –o3)</a:t>
            </a:r>
          </a:p>
          <a:p>
            <a:pPr marL="800100" lvl="1" indent="-342900">
              <a:lnSpc>
                <a:spcPct val="90000"/>
              </a:lnSpc>
              <a:spcBef>
                <a:spcPct val="0"/>
              </a:spcBef>
              <a:buClr>
                <a:schemeClr val="tx2"/>
              </a:buClr>
              <a:buSzPct val="75000"/>
              <a:buFont typeface="Wingdings" pitchFamily="2" charset="2"/>
              <a:buChar char=""/>
              <a:tabLst>
                <a:tab pos="687388" algn="l"/>
                <a:tab pos="8056563" algn="r"/>
              </a:tabLst>
            </a:pPr>
            <a:r>
              <a:rPr lang="en-US" sz="2000" b="0" dirty="0"/>
              <a:t>Provide compiler visibility to entire program</a:t>
            </a:r>
          </a:p>
          <a:p>
            <a:pPr marL="457200" indent="-457200">
              <a:lnSpc>
                <a:spcPct val="100000"/>
              </a:lnSpc>
              <a:spcBef>
                <a:spcPct val="60000"/>
              </a:spcBef>
              <a:buFontTx/>
              <a:buAutoNum type="arabicPeriod"/>
              <a:tabLst>
                <a:tab pos="687388" algn="l"/>
                <a:tab pos="8056563" algn="r"/>
              </a:tabLst>
            </a:pPr>
            <a:r>
              <a:rPr lang="en-US" dirty="0">
                <a:solidFill>
                  <a:schemeClr val="tx2"/>
                </a:solidFill>
              </a:rPr>
              <a:t>No Bad Aliasing Option  (–</a:t>
            </a:r>
            <a:r>
              <a:rPr lang="en-US" dirty="0" err="1">
                <a:solidFill>
                  <a:schemeClr val="tx2"/>
                </a:solidFill>
              </a:rPr>
              <a:t>mt</a:t>
            </a:r>
            <a:r>
              <a:rPr lang="en-US" dirty="0">
                <a:solidFill>
                  <a:schemeClr val="tx2"/>
                </a:solidFill>
              </a:rPr>
              <a:t>)</a:t>
            </a:r>
          </a:p>
          <a:p>
            <a:pPr marL="800100" lvl="1" indent="-342900">
              <a:lnSpc>
                <a:spcPct val="90000"/>
              </a:lnSpc>
              <a:spcBef>
                <a:spcPct val="0"/>
              </a:spcBef>
              <a:buClr>
                <a:schemeClr val="tx2"/>
              </a:buClr>
              <a:buSzPct val="75000"/>
              <a:buFont typeface="Wingdings" pitchFamily="2" charset="2"/>
              <a:buChar char=""/>
              <a:tabLst>
                <a:tab pos="687388" algn="l"/>
                <a:tab pos="8056563" algn="r"/>
              </a:tabLst>
            </a:pPr>
            <a:r>
              <a:rPr lang="en-US" sz="2000" b="0" dirty="0"/>
              <a:t>Tell the compiler that no bad aliases exist </a:t>
            </a:r>
            <a:r>
              <a:rPr lang="en-US" sz="2000" b="0" i="1" dirty="0"/>
              <a:t>in entire project</a:t>
            </a:r>
          </a:p>
          <a:p>
            <a:pPr marL="800100" lvl="1" indent="-342900">
              <a:lnSpc>
                <a:spcPct val="90000"/>
              </a:lnSpc>
              <a:spcBef>
                <a:spcPct val="0"/>
              </a:spcBef>
              <a:buClr>
                <a:schemeClr val="tx2"/>
              </a:buClr>
              <a:buSzPct val="75000"/>
              <a:buFont typeface="Wingdings" pitchFamily="2" charset="2"/>
              <a:buChar char=""/>
              <a:tabLst>
                <a:tab pos="687388" algn="l"/>
                <a:tab pos="8056563" algn="r"/>
              </a:tabLst>
            </a:pPr>
            <a:r>
              <a:rPr lang="en-US" sz="2000" b="0" dirty="0"/>
              <a:t>See Compiler User's Guide for definition of “bad”</a:t>
            </a:r>
          </a:p>
          <a:p>
            <a:pPr marL="800100" lvl="1" indent="-342900">
              <a:lnSpc>
                <a:spcPct val="90000"/>
              </a:lnSpc>
              <a:spcBef>
                <a:spcPct val="0"/>
              </a:spcBef>
              <a:buClr>
                <a:schemeClr val="tx2"/>
              </a:buClr>
              <a:buSzPct val="75000"/>
              <a:buFont typeface="Wingdings" pitchFamily="2" charset="2"/>
              <a:buChar char=""/>
              <a:tabLst>
                <a:tab pos="687388" algn="l"/>
                <a:tab pos="8056563" algn="r"/>
              </a:tabLst>
            </a:pPr>
            <a:r>
              <a:rPr lang="en-US" sz="2000" b="0" dirty="0"/>
              <a:t>Previous weighted vector summation example </a:t>
            </a:r>
            <a:br>
              <a:rPr lang="en-US" sz="2000" b="0" dirty="0"/>
            </a:br>
            <a:r>
              <a:rPr lang="en-US" sz="2000" b="0" dirty="0"/>
              <a:t>performance was increased by 5x (by using –</a:t>
            </a:r>
            <a:r>
              <a:rPr lang="en-US" sz="2000" b="0" dirty="0" err="1"/>
              <a:t>mt</a:t>
            </a:r>
            <a:r>
              <a:rPr lang="en-US" sz="2000" b="0" dirty="0"/>
              <a:t>) </a:t>
            </a:r>
          </a:p>
          <a:p>
            <a:pPr marL="457200" indent="-457200">
              <a:lnSpc>
                <a:spcPct val="100000"/>
              </a:lnSpc>
              <a:spcBef>
                <a:spcPct val="60000"/>
              </a:spcBef>
              <a:buFontTx/>
              <a:buAutoNum type="arabicPeriod"/>
              <a:tabLst>
                <a:tab pos="687388" algn="l"/>
                <a:tab pos="8056563" algn="r"/>
              </a:tabLst>
            </a:pPr>
            <a:r>
              <a:rPr lang="en-US" dirty="0">
                <a:solidFill>
                  <a:schemeClr val="tx2"/>
                </a:solidFill>
              </a:rPr>
              <a:t>“Restrict” Keyword (ANSI C)	</a:t>
            </a:r>
          </a:p>
          <a:p>
            <a:pPr marL="800100" lvl="1" indent="-342900">
              <a:lnSpc>
                <a:spcPct val="90000"/>
              </a:lnSpc>
              <a:spcBef>
                <a:spcPct val="0"/>
              </a:spcBef>
              <a:buClr>
                <a:schemeClr val="tx2"/>
              </a:buClr>
              <a:buSzPct val="75000"/>
              <a:buFont typeface="Wingdings" pitchFamily="2" charset="2"/>
              <a:buChar char=""/>
              <a:tabLst>
                <a:tab pos="687388" algn="l"/>
                <a:tab pos="8056563" algn="r"/>
              </a:tabLst>
            </a:pPr>
            <a:r>
              <a:rPr lang="en-US" sz="2000" b="0" dirty="0"/>
              <a:t>Similar to –</a:t>
            </a:r>
            <a:r>
              <a:rPr lang="en-US" sz="2000" b="0" dirty="0" err="1"/>
              <a:t>mt</a:t>
            </a:r>
            <a:r>
              <a:rPr lang="en-US" sz="2000" b="0" dirty="0"/>
              <a:t>, but on a array-level basis</a:t>
            </a:r>
          </a:p>
          <a:p>
            <a:pPr marL="800100" lvl="1" indent="-342900">
              <a:spcBef>
                <a:spcPct val="60000"/>
              </a:spcBef>
              <a:buClr>
                <a:schemeClr val="tx2"/>
              </a:buClr>
              <a:buSzPct val="75000"/>
              <a:buFont typeface="Wingdings" pitchFamily="2" charset="2"/>
              <a:buNone/>
              <a:tabLst>
                <a:tab pos="687388" algn="l"/>
                <a:tab pos="8056563" algn="r"/>
              </a:tabLst>
            </a:pPr>
            <a:r>
              <a:rPr lang="en-US" sz="2000" dirty="0">
                <a:solidFill>
                  <a:schemeClr val="tx2"/>
                </a:solidFill>
              </a:rPr>
              <a:t>		</a:t>
            </a:r>
            <a:r>
              <a:rPr lang="en-US" sz="2000" dirty="0">
                <a:latin typeface="Courier New" pitchFamily="49" charset="0"/>
              </a:rPr>
              <a:t>void </a:t>
            </a:r>
            <a:r>
              <a:rPr lang="en-US" sz="2000" dirty="0" err="1">
                <a:latin typeface="Courier New" pitchFamily="49" charset="0"/>
              </a:rPr>
              <a:t>fcn</a:t>
            </a:r>
            <a:r>
              <a:rPr lang="en-US" sz="2000" dirty="0">
                <a:latin typeface="Courier New" pitchFamily="49" charset="0"/>
              </a:rPr>
              <a:t>(short </a:t>
            </a:r>
            <a:r>
              <a:rPr lang="en-US" sz="2000" dirty="0" smtClean="0">
                <a:latin typeface="Courier New" pitchFamily="49" charset="0"/>
              </a:rPr>
              <a:t>* in</a:t>
            </a:r>
            <a:r>
              <a:rPr lang="en-US" sz="2000" dirty="0">
                <a:latin typeface="Courier New" pitchFamily="49" charset="0"/>
              </a:rPr>
              <a:t>, short </a:t>
            </a:r>
            <a:r>
              <a:rPr lang="en-US" sz="2000" dirty="0" smtClean="0">
                <a:latin typeface="Courier New" pitchFamily="49" charset="0"/>
              </a:rPr>
              <a:t>* </a:t>
            </a:r>
            <a:r>
              <a:rPr lang="en-US" sz="2000" i="1" dirty="0" smtClean="0">
                <a:solidFill>
                  <a:schemeClr val="tx2"/>
                </a:solidFill>
                <a:latin typeface="Courier New" pitchFamily="49" charset="0"/>
              </a:rPr>
              <a:t>restrict</a:t>
            </a:r>
            <a:r>
              <a:rPr lang="en-US" sz="2000" dirty="0" smtClean="0">
                <a:latin typeface="Courier New" pitchFamily="49" charset="0"/>
              </a:rPr>
              <a:t> </a:t>
            </a:r>
            <a:r>
              <a:rPr lang="en-US" sz="2000" dirty="0">
                <a:latin typeface="Courier New" pitchFamily="49" charset="0"/>
              </a:rPr>
              <a:t>out)</a:t>
            </a:r>
          </a:p>
        </p:txBody>
      </p:sp>
      <p:sp>
        <p:nvSpPr>
          <p:cNvPr id="161796" name="Rectangle 4"/>
          <p:cNvSpPr>
            <a:spLocks noChangeArrowheads="1"/>
          </p:cNvSpPr>
          <p:nvPr/>
        </p:nvSpPr>
        <p:spPr bwMode="auto">
          <a:xfrm>
            <a:off x="1465263" y="5715000"/>
            <a:ext cx="6484937" cy="954088"/>
          </a:xfrm>
          <a:prstGeom prst="rect">
            <a:avLst/>
          </a:prstGeom>
          <a:solidFill>
            <a:schemeClr val="accent5">
              <a:lumMod val="20000"/>
              <a:lumOff val="80000"/>
            </a:schemeClr>
          </a:solidFill>
          <a:ln w="12700">
            <a:noFill/>
            <a:miter lim="800000"/>
            <a:headEnd type="none" w="sm" len="sm"/>
            <a:tailEnd type="none" w="sm" len="sm"/>
          </a:ln>
        </p:spPr>
        <p:txBody>
          <a:bodyPr wrap="none" lIns="92075" tIns="46038" rIns="92075" bIns="46038" anchorCtr="1">
            <a:spAutoFit/>
          </a:bodyPr>
          <a:lstStyle/>
          <a:p>
            <a:pPr>
              <a:lnSpc>
                <a:spcPct val="100000"/>
              </a:lnSpc>
              <a:spcBef>
                <a:spcPct val="0"/>
              </a:spcBef>
              <a:buClr>
                <a:schemeClr val="tx2"/>
              </a:buClr>
              <a:buSzPct val="75000"/>
              <a:buFont typeface="Wingdings" pitchFamily="2" charset="2"/>
              <a:buNone/>
            </a:pPr>
            <a:r>
              <a:rPr lang="en-US" sz="2000" b="0">
                <a:latin typeface="Arial Narrow" pitchFamily="34" charset="0"/>
                <a:cs typeface="Times New Roman" pitchFamily="18" charset="0"/>
              </a:rPr>
              <a:t>Along with these suggestions, we highly recommend you check out:</a:t>
            </a:r>
          </a:p>
          <a:p>
            <a:pPr marL="342900" lvl="1" indent="-228600">
              <a:lnSpc>
                <a:spcPct val="100000"/>
              </a:lnSpc>
              <a:spcBef>
                <a:spcPct val="0"/>
              </a:spcBef>
              <a:buClr>
                <a:schemeClr val="tx2"/>
              </a:buClr>
              <a:buSzPct val="75000"/>
              <a:buFont typeface="Wingdings" pitchFamily="2" charset="2"/>
              <a:buChar char=""/>
            </a:pPr>
            <a:r>
              <a:rPr lang="en-US" sz="2000" b="0">
                <a:latin typeface="Arial Narrow" pitchFamily="34" charset="0"/>
                <a:cs typeface="Times New Roman" pitchFamily="18" charset="0"/>
              </a:rPr>
              <a:t>TMS320C6000 Programmer’s Guide</a:t>
            </a:r>
          </a:p>
          <a:p>
            <a:pPr marL="342900" lvl="1" indent="-228600">
              <a:spcBef>
                <a:spcPct val="0"/>
              </a:spcBef>
              <a:buClr>
                <a:schemeClr val="tx2"/>
              </a:buClr>
              <a:buSzPct val="75000"/>
              <a:buFont typeface="Wingdings" pitchFamily="2" charset="2"/>
              <a:buChar char=""/>
            </a:pPr>
            <a:r>
              <a:rPr lang="en-US" sz="2000" b="0">
                <a:latin typeface="Arial Narrow" pitchFamily="34" charset="0"/>
                <a:cs typeface="Times New Roman" pitchFamily="18" charset="0"/>
              </a:rPr>
              <a:t>TMS320C6000 Optimizing C Compiler User’s Guide</a:t>
            </a:r>
            <a:r>
              <a:rPr lang="en-US" sz="2000" b="0">
                <a:latin typeface="Arial Narrow" pitchFamily="34" charset="0"/>
              </a:rPr>
              <a:t> </a:t>
            </a:r>
          </a:p>
        </p:txBody>
      </p:sp>
      <p:pic>
        <p:nvPicPr>
          <p:cNvPr id="8"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wipe(up)">
                                      <p:cBhvr>
                                        <p:cTn id="7" dur="500"/>
                                        <p:tgtEl>
                                          <p:spTgt spid="16179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61795">
                                            <p:txEl>
                                              <p:pRg st="1" end="1"/>
                                            </p:txEl>
                                          </p:spTgt>
                                        </p:tgtEl>
                                        <p:attrNameLst>
                                          <p:attrName>style.visibility</p:attrName>
                                        </p:attrNameLst>
                                      </p:cBhvr>
                                      <p:to>
                                        <p:strVal val="visible"/>
                                      </p:to>
                                    </p:set>
                                    <p:animEffect transition="in" filter="wipe(up)">
                                      <p:cBhvr>
                                        <p:cTn id="10" dur="500"/>
                                        <p:tgtEl>
                                          <p:spTgt spid="1617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61795">
                                            <p:txEl>
                                              <p:pRg st="2" end="2"/>
                                            </p:txEl>
                                          </p:spTgt>
                                        </p:tgtEl>
                                        <p:attrNameLst>
                                          <p:attrName>style.visibility</p:attrName>
                                        </p:attrNameLst>
                                      </p:cBhvr>
                                      <p:to>
                                        <p:strVal val="visible"/>
                                      </p:to>
                                    </p:set>
                                    <p:animEffect transition="in" filter="wipe(up)">
                                      <p:cBhvr>
                                        <p:cTn id="15" dur="500"/>
                                        <p:tgtEl>
                                          <p:spTgt spid="161795">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61795">
                                            <p:txEl>
                                              <p:pRg st="3" end="3"/>
                                            </p:txEl>
                                          </p:spTgt>
                                        </p:tgtEl>
                                        <p:attrNameLst>
                                          <p:attrName>style.visibility</p:attrName>
                                        </p:attrNameLst>
                                      </p:cBhvr>
                                      <p:to>
                                        <p:strVal val="visible"/>
                                      </p:to>
                                    </p:set>
                                    <p:animEffect transition="in" filter="wipe(up)">
                                      <p:cBhvr>
                                        <p:cTn id="18" dur="500"/>
                                        <p:tgtEl>
                                          <p:spTgt spid="16179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61795">
                                            <p:txEl>
                                              <p:pRg st="4" end="4"/>
                                            </p:txEl>
                                          </p:spTgt>
                                        </p:tgtEl>
                                        <p:attrNameLst>
                                          <p:attrName>style.visibility</p:attrName>
                                        </p:attrNameLst>
                                      </p:cBhvr>
                                      <p:to>
                                        <p:strVal val="visible"/>
                                      </p:to>
                                    </p:set>
                                    <p:animEffect transition="in" filter="wipe(up)">
                                      <p:cBhvr>
                                        <p:cTn id="23" dur="500"/>
                                        <p:tgtEl>
                                          <p:spTgt spid="161795">
                                            <p:txEl>
                                              <p:pRg st="4" end="4"/>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61795">
                                            <p:txEl>
                                              <p:pRg st="5" end="5"/>
                                            </p:txEl>
                                          </p:spTgt>
                                        </p:tgtEl>
                                        <p:attrNameLst>
                                          <p:attrName>style.visibility</p:attrName>
                                        </p:attrNameLst>
                                      </p:cBhvr>
                                      <p:to>
                                        <p:strVal val="visible"/>
                                      </p:to>
                                    </p:set>
                                    <p:animEffect transition="in" filter="wipe(up)">
                                      <p:cBhvr>
                                        <p:cTn id="26" dur="500"/>
                                        <p:tgtEl>
                                          <p:spTgt spid="161795">
                                            <p:txEl>
                                              <p:pRg st="5" end="5"/>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61795">
                                            <p:txEl>
                                              <p:pRg st="6" end="6"/>
                                            </p:txEl>
                                          </p:spTgt>
                                        </p:tgtEl>
                                        <p:attrNameLst>
                                          <p:attrName>style.visibility</p:attrName>
                                        </p:attrNameLst>
                                      </p:cBhvr>
                                      <p:to>
                                        <p:strVal val="visible"/>
                                      </p:to>
                                    </p:set>
                                    <p:animEffect transition="in" filter="wipe(up)">
                                      <p:cBhvr>
                                        <p:cTn id="29" dur="500"/>
                                        <p:tgtEl>
                                          <p:spTgt spid="161795">
                                            <p:txEl>
                                              <p:pRg st="6" end="6"/>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61795">
                                            <p:txEl>
                                              <p:pRg st="7" end="7"/>
                                            </p:txEl>
                                          </p:spTgt>
                                        </p:tgtEl>
                                        <p:attrNameLst>
                                          <p:attrName>style.visibility</p:attrName>
                                        </p:attrNameLst>
                                      </p:cBhvr>
                                      <p:to>
                                        <p:strVal val="visible"/>
                                      </p:to>
                                    </p:set>
                                    <p:animEffect transition="in" filter="wipe(up)">
                                      <p:cBhvr>
                                        <p:cTn id="32" dur="500"/>
                                        <p:tgtEl>
                                          <p:spTgt spid="16179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61795">
                                            <p:txEl>
                                              <p:pRg st="8" end="8"/>
                                            </p:txEl>
                                          </p:spTgt>
                                        </p:tgtEl>
                                        <p:attrNameLst>
                                          <p:attrName>style.visibility</p:attrName>
                                        </p:attrNameLst>
                                      </p:cBhvr>
                                      <p:to>
                                        <p:strVal val="visible"/>
                                      </p:to>
                                    </p:set>
                                    <p:animEffect transition="in" filter="wipe(up)">
                                      <p:cBhvr>
                                        <p:cTn id="37" dur="500"/>
                                        <p:tgtEl>
                                          <p:spTgt spid="161795">
                                            <p:txEl>
                                              <p:pRg st="8" end="8"/>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61795">
                                            <p:txEl>
                                              <p:pRg st="9" end="9"/>
                                            </p:txEl>
                                          </p:spTgt>
                                        </p:tgtEl>
                                        <p:attrNameLst>
                                          <p:attrName>style.visibility</p:attrName>
                                        </p:attrNameLst>
                                      </p:cBhvr>
                                      <p:to>
                                        <p:strVal val="visible"/>
                                      </p:to>
                                    </p:set>
                                    <p:animEffect transition="in" filter="wipe(up)">
                                      <p:cBhvr>
                                        <p:cTn id="40" dur="500"/>
                                        <p:tgtEl>
                                          <p:spTgt spid="161795">
                                            <p:txEl>
                                              <p:pRg st="9" end="9"/>
                                            </p:txEl>
                                          </p:spTgt>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61795">
                                            <p:txEl>
                                              <p:pRg st="10" end="10"/>
                                            </p:txEl>
                                          </p:spTgt>
                                        </p:tgtEl>
                                        <p:attrNameLst>
                                          <p:attrName>style.visibility</p:attrName>
                                        </p:attrNameLst>
                                      </p:cBhvr>
                                      <p:to>
                                        <p:strVal val="visible"/>
                                      </p:to>
                                    </p:set>
                                    <p:animEffect transition="in" filter="wipe(up)">
                                      <p:cBhvr>
                                        <p:cTn id="43" dur="500"/>
                                        <p:tgtEl>
                                          <p:spTgt spid="161795">
                                            <p:txEl>
                                              <p:pRg st="10" end="10"/>
                                            </p:txEl>
                                          </p:spTgt>
                                        </p:tgtEl>
                                      </p:cBhvr>
                                    </p:animEffect>
                                  </p:childTnLst>
                                </p:cTn>
                              </p:par>
                            </p:childTnLst>
                          </p:cTn>
                        </p:par>
                        <p:par>
                          <p:cTn id="44" fill="hold">
                            <p:stCondLst>
                              <p:cond delay="500"/>
                            </p:stCondLst>
                            <p:childTnLst>
                              <p:par>
                                <p:cTn id="45" presetID="9" presetClass="entr" presetSubtype="0" fill="hold" grpId="0" nodeType="afterEffect">
                                  <p:stCondLst>
                                    <p:cond delay="0"/>
                                  </p:stCondLst>
                                  <p:childTnLst>
                                    <p:set>
                                      <p:cBhvr>
                                        <p:cTn id="46" dur="1" fill="hold">
                                          <p:stCondLst>
                                            <p:cond delay="0"/>
                                          </p:stCondLst>
                                        </p:cTn>
                                        <p:tgtEl>
                                          <p:spTgt spid="161796"/>
                                        </p:tgtEl>
                                        <p:attrNameLst>
                                          <p:attrName>style.visibility</p:attrName>
                                        </p:attrNameLst>
                                      </p:cBhvr>
                                      <p:to>
                                        <p:strVal val="visible"/>
                                      </p:to>
                                    </p:set>
                                    <p:animEffect transition="in" filter="dissolve">
                                      <p:cBhvr>
                                        <p:cTn id="47" dur="500"/>
                                        <p:tgtEl>
                                          <p:spTgt spid="161796"/>
                                        </p:tgtEl>
                                      </p:cBhvr>
                                    </p:animEffect>
                                  </p:childTnLst>
                                </p:cTn>
                              </p:par>
                            </p:childTnLst>
                          </p:cTn>
                        </p:par>
                        <p:par>
                          <p:cTn id="48" fill="hold">
                            <p:stCondLst>
                              <p:cond delay="1000"/>
                            </p:stCondLst>
                            <p:childTnLst>
                              <p:par>
                                <p:cTn id="49" presetID="1" presetClass="entr" presetSubtype="0" fill="hold" nodeType="afterEffect">
                                  <p:stCondLst>
                                    <p:cond delay="0"/>
                                  </p:stCondLst>
                                  <p:childTnLst>
                                    <p:set>
                                      <p:cBhvr>
                                        <p:cTn id="50"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autoUpdateAnimBg="0"/>
      <p:bldP spid="161796"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6019800"/>
          </a:xfrm>
          <a:prstGeom prst="rect">
            <a:avLst/>
          </a:prstGeom>
          <a:solidFill>
            <a:srgbClr val="92D050"/>
          </a:solidFill>
          <a:ln w="19050">
            <a:solidFill>
              <a:schemeClr val="tx1"/>
            </a:solidFill>
            <a:miter lim="800000"/>
            <a:headEnd type="none" w="sm" len="sm"/>
            <a:tailEnd type="none" w="sm" len="sm"/>
          </a:ln>
          <a:effectLst>
            <a:outerShdw blurRad="50800" dist="1016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2"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3" action="ppaction://hlinksldjump"/>
          </p:cNvPr>
          <p:cNvSpPr txBox="1">
            <a:spLocks noChangeArrowheads="1"/>
          </p:cNvSpPr>
          <p:nvPr>
            <p:custDataLst>
              <p:tags r:id="rId2"/>
            </p:custDataLst>
          </p:nvPr>
        </p:nvSpPr>
        <p:spPr bwMode="auto">
          <a:xfrm>
            <a:off x="301576" y="68046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Introduction</a:t>
            </a:r>
            <a:endParaRPr lang="en-US" dirty="0">
              <a:solidFill>
                <a:srgbClr val="000000"/>
              </a:solidFill>
            </a:endParaRPr>
          </a:p>
        </p:txBody>
      </p:sp>
      <p:sp>
        <p:nvSpPr>
          <p:cNvPr id="10" name="Text Box 4">
            <a:hlinkClick r:id="rId14" action="ppaction://hlinksldjump"/>
          </p:cNvPr>
          <p:cNvSpPr txBox="1">
            <a:spLocks noChangeArrowheads="1"/>
          </p:cNvSpPr>
          <p:nvPr>
            <p:custDataLst>
              <p:tags r:id="rId3"/>
            </p:custDataLst>
          </p:nvPr>
        </p:nvSpPr>
        <p:spPr bwMode="auto">
          <a:xfrm>
            <a:off x="301576" y="113277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 Compiler &amp; Optimizer</a:t>
            </a:r>
            <a:endParaRPr lang="en-US" dirty="0">
              <a:solidFill>
                <a:srgbClr val="000000"/>
              </a:solidFill>
            </a:endParaRPr>
          </a:p>
        </p:txBody>
      </p:sp>
      <p:sp>
        <p:nvSpPr>
          <p:cNvPr id="11" name="Text Box 4">
            <a:hlinkClick r:id="rId15" action="ppaction://hlinksldjump"/>
          </p:cNvPr>
          <p:cNvSpPr txBox="1">
            <a:spLocks noChangeArrowheads="1"/>
          </p:cNvSpPr>
          <p:nvPr>
            <p:custDataLst>
              <p:tags r:id="rId4"/>
            </p:custDataLst>
          </p:nvPr>
        </p:nvSpPr>
        <p:spPr bwMode="auto">
          <a:xfrm>
            <a:off x="301576" y="1585093"/>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Data Types &amp; Alignment</a:t>
            </a:r>
            <a:endParaRPr lang="en-US" dirty="0">
              <a:solidFill>
                <a:srgbClr val="000000"/>
              </a:solidFill>
            </a:endParaRPr>
          </a:p>
        </p:txBody>
      </p:sp>
      <p:sp>
        <p:nvSpPr>
          <p:cNvPr id="12" name="Text Box 4">
            <a:hlinkClick r:id="rId16" action="ppaction://hlinksldjump"/>
          </p:cNvPr>
          <p:cNvSpPr txBox="1">
            <a:spLocks noChangeArrowheads="1"/>
          </p:cNvSpPr>
          <p:nvPr>
            <p:custDataLst>
              <p:tags r:id="rId5"/>
            </p:custDataLst>
          </p:nvPr>
        </p:nvSpPr>
        <p:spPr bwMode="auto">
          <a:xfrm>
            <a:off x="301576" y="2037408"/>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Restrict Mem Dependencies</a:t>
            </a:r>
            <a:endParaRPr lang="en-US" dirty="0">
              <a:solidFill>
                <a:srgbClr val="000000"/>
              </a:solidFill>
            </a:endParaRPr>
          </a:p>
        </p:txBody>
      </p:sp>
      <p:sp>
        <p:nvSpPr>
          <p:cNvPr id="13" name="Text Box 3">
            <a:hlinkClick r:id="rId17" action="ppaction://hlinksldjump"/>
          </p:cNvPr>
          <p:cNvSpPr txBox="1">
            <a:spLocks noChangeArrowheads="1"/>
          </p:cNvSpPr>
          <p:nvPr>
            <p:custDataLst>
              <p:tags r:id="rId6"/>
            </p:custDataLst>
          </p:nvPr>
        </p:nvSpPr>
        <p:spPr bwMode="auto">
          <a:xfrm>
            <a:off x="304800" y="2489722"/>
            <a:ext cx="5562600" cy="378564"/>
          </a:xfrm>
          <a:prstGeom prst="rect">
            <a:avLst/>
          </a:prstGeom>
          <a:solidFill>
            <a:schemeClr val="bg1"/>
          </a:solidFill>
          <a:ln w="19050">
            <a:solidFill>
              <a:schemeClr val="tx1"/>
            </a:solidFill>
            <a:miter lim="800000"/>
            <a:headEnd type="none" w="sm" len="sm"/>
            <a:tailEnd type="none" w="sm" len="sm"/>
          </a:ln>
        </p:spPr>
        <p:txBody>
          <a:bodyPr wrap="square" tIns="27432" rIns="91440" bIns="18288"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Access Hardware Features</a:t>
            </a:r>
            <a:endParaRPr lang="en-US" dirty="0">
              <a:solidFill>
                <a:srgbClr val="000000"/>
              </a:solidFill>
            </a:endParaRPr>
          </a:p>
        </p:txBody>
      </p:sp>
      <p:sp>
        <p:nvSpPr>
          <p:cNvPr id="14" name="Text Box 4">
            <a:hlinkClick r:id="rId18" action="ppaction://hlinksldjump"/>
          </p:cNvPr>
          <p:cNvSpPr txBox="1">
            <a:spLocks noChangeArrowheads="1"/>
          </p:cNvSpPr>
          <p:nvPr>
            <p:custDataLst>
              <p:tags r:id="rId7"/>
            </p:custDataLst>
          </p:nvPr>
        </p:nvSpPr>
        <p:spPr bwMode="auto">
          <a:xfrm>
            <a:off x="301576" y="2920103"/>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Give Compiler MORE info</a:t>
            </a:r>
            <a:endParaRPr lang="en-US" dirty="0">
              <a:solidFill>
                <a:srgbClr val="000000"/>
              </a:solidFill>
            </a:endParaRPr>
          </a:p>
        </p:txBody>
      </p:sp>
      <p:sp>
        <p:nvSpPr>
          <p:cNvPr id="15" name="Text Box 4">
            <a:hlinkClick r:id="rId19" action="ppaction://hlinksldjump"/>
          </p:cNvPr>
          <p:cNvSpPr txBox="1">
            <a:spLocks noChangeArrowheads="1"/>
          </p:cNvSpPr>
          <p:nvPr>
            <p:custDataLst>
              <p:tags r:id="rId8"/>
            </p:custDataLst>
          </p:nvPr>
        </p:nvSpPr>
        <p:spPr bwMode="auto">
          <a:xfrm>
            <a:off x="301576" y="3372417"/>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Use Optimized Libraries</a:t>
            </a:r>
            <a:endParaRPr lang="en-US" dirty="0">
              <a:solidFill>
                <a:srgbClr val="000000"/>
              </a:solidFill>
            </a:endParaRPr>
          </a:p>
        </p:txBody>
      </p:sp>
      <p:sp>
        <p:nvSpPr>
          <p:cNvPr id="16" name="Text Box 4">
            <a:hlinkClick r:id="rId20" action="ppaction://hlinksldjump"/>
          </p:cNvPr>
          <p:cNvSpPr txBox="1">
            <a:spLocks noChangeArrowheads="1"/>
          </p:cNvSpPr>
          <p:nvPr>
            <p:custDataLst>
              <p:tags r:id="rId9"/>
            </p:custDataLst>
          </p:nvPr>
        </p:nvSpPr>
        <p:spPr bwMode="auto">
          <a:xfrm>
            <a:off x="301576" y="3824730"/>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System Optimizations</a:t>
            </a:r>
            <a:endParaRPr lang="en-US" dirty="0">
              <a:solidFill>
                <a:srgbClr val="000000"/>
              </a:solidFill>
            </a:endParaRPr>
          </a:p>
        </p:txBody>
      </p:sp>
      <p:sp>
        <p:nvSpPr>
          <p:cNvPr id="17" name="Text Box 4">
            <a:hlinkClick r:id="rId21" action="ppaction://hlinksldjump"/>
          </p:cNvPr>
          <p:cNvSpPr txBox="1">
            <a:spLocks noChangeArrowheads="1"/>
          </p:cNvSpPr>
          <p:nvPr>
            <p:custDataLst>
              <p:tags r:id="rId10"/>
            </p:custDataLst>
          </p:nvPr>
        </p:nvSpPr>
        <p:spPr bwMode="auto">
          <a:xfrm>
            <a:off x="301576" y="4277044"/>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 +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1949450" y="911225"/>
            <a:ext cx="5168900" cy="1001713"/>
          </a:xfrm>
          <a:prstGeom prst="rect">
            <a:avLst/>
          </a:prstGeom>
          <a:solidFill>
            <a:schemeClr val="accent5">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lIns="182880" tIns="182880" rIns="182880" bIns="182880" anchor="ctr" anchorCtr="1"/>
          <a:lstStyle/>
          <a:p>
            <a:pPr algn="ctr">
              <a:lnSpc>
                <a:spcPct val="100000"/>
              </a:lnSpc>
              <a:spcBef>
                <a:spcPct val="0"/>
              </a:spcBef>
              <a:defRPr/>
            </a:pPr>
            <a:r>
              <a:rPr lang="en-US" sz="2800">
                <a:solidFill>
                  <a:schemeClr val="tx2"/>
                </a:solidFill>
              </a:rPr>
              <a:t>C Code</a:t>
            </a:r>
            <a:endParaRPr lang="en-US" sz="2800"/>
          </a:p>
          <a:p>
            <a:pPr algn="ctr">
              <a:lnSpc>
                <a:spcPct val="100000"/>
              </a:lnSpc>
              <a:spcBef>
                <a:spcPct val="0"/>
              </a:spcBef>
              <a:defRPr/>
            </a:pPr>
            <a:r>
              <a:rPr lang="en-US" sz="2800"/>
              <a:t>y = a * b;</a:t>
            </a:r>
          </a:p>
        </p:txBody>
      </p:sp>
      <p:sp>
        <p:nvSpPr>
          <p:cNvPr id="166915" name="Rectangle 3"/>
          <p:cNvSpPr>
            <a:spLocks noChangeArrowheads="1"/>
          </p:cNvSpPr>
          <p:nvPr/>
        </p:nvSpPr>
        <p:spPr bwMode="auto">
          <a:xfrm>
            <a:off x="1955800" y="2212975"/>
            <a:ext cx="5156200" cy="989013"/>
          </a:xfrm>
          <a:prstGeom prst="rect">
            <a:avLst/>
          </a:prstGeom>
          <a:solidFill>
            <a:schemeClr val="accent4">
              <a:lumMod val="20000"/>
              <a:lumOff val="80000"/>
            </a:schemeClr>
          </a:solidFill>
          <a:ln w="25400">
            <a:solidFill>
              <a:schemeClr val="tx1"/>
            </a:solidFill>
            <a:miter lim="800000"/>
            <a:headEnd/>
            <a:tailEnd/>
          </a:ln>
          <a:effectLst>
            <a:outerShdw dist="107763" dir="2700000" algn="ctr" rotWithShape="0">
              <a:schemeClr val="bg2"/>
            </a:outerShdw>
          </a:effectLst>
        </p:spPr>
        <p:txBody>
          <a:bodyPr wrap="none" lIns="182880" tIns="182880" rIns="182880" bIns="182880" anchor="ctr" anchorCtr="1"/>
          <a:lstStyle/>
          <a:p>
            <a:pPr algn="ctr">
              <a:lnSpc>
                <a:spcPct val="100000"/>
              </a:lnSpc>
              <a:spcBef>
                <a:spcPct val="0"/>
              </a:spcBef>
              <a:defRPr/>
            </a:pPr>
            <a:r>
              <a:rPr lang="en-US" sz="2800"/>
              <a:t>C Code Using Intrinsics</a:t>
            </a:r>
          </a:p>
          <a:p>
            <a:pPr algn="ctr">
              <a:lnSpc>
                <a:spcPct val="100000"/>
              </a:lnSpc>
              <a:spcBef>
                <a:spcPct val="0"/>
              </a:spcBef>
              <a:defRPr/>
            </a:pPr>
            <a:r>
              <a:rPr lang="en-US" sz="2800"/>
              <a:t>y = _mpyh (a, b);</a:t>
            </a:r>
          </a:p>
        </p:txBody>
      </p:sp>
      <p:sp>
        <p:nvSpPr>
          <p:cNvPr id="166916" name="Rectangle 4"/>
          <p:cNvSpPr>
            <a:spLocks noChangeArrowheads="1"/>
          </p:cNvSpPr>
          <p:nvPr/>
        </p:nvSpPr>
        <p:spPr bwMode="auto">
          <a:xfrm>
            <a:off x="1949450" y="3502025"/>
            <a:ext cx="5168900" cy="1001713"/>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lIns="182880" tIns="182880" rIns="182880" bIns="182880" anchor="ctr" anchorCtr="1"/>
          <a:lstStyle/>
          <a:p>
            <a:pPr algn="ctr">
              <a:lnSpc>
                <a:spcPct val="100000"/>
              </a:lnSpc>
              <a:spcBef>
                <a:spcPct val="0"/>
              </a:spcBef>
              <a:defRPr/>
            </a:pPr>
            <a:r>
              <a:rPr lang="en-US" sz="2800">
                <a:solidFill>
                  <a:schemeClr val="tx2"/>
                </a:solidFill>
              </a:rPr>
              <a:t>In-Line Assembly</a:t>
            </a:r>
            <a:endParaRPr lang="en-US" sz="2800"/>
          </a:p>
          <a:p>
            <a:pPr algn="ctr">
              <a:lnSpc>
                <a:spcPct val="100000"/>
              </a:lnSpc>
              <a:spcBef>
                <a:spcPct val="0"/>
              </a:spcBef>
              <a:defRPr/>
            </a:pPr>
            <a:r>
              <a:rPr lang="en-US" sz="2800"/>
              <a:t>asm (“    MPYH  A0, A1, A2”);</a:t>
            </a:r>
          </a:p>
        </p:txBody>
      </p:sp>
      <p:sp>
        <p:nvSpPr>
          <p:cNvPr id="166917" name="Rectangle 5"/>
          <p:cNvSpPr>
            <a:spLocks noChangeArrowheads="1"/>
          </p:cNvSpPr>
          <p:nvPr/>
        </p:nvSpPr>
        <p:spPr bwMode="auto">
          <a:xfrm>
            <a:off x="1949450" y="4797425"/>
            <a:ext cx="5168900" cy="1001713"/>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lIns="182880" tIns="182880" rIns="182880" bIns="182880" anchor="ctr" anchorCtr="1"/>
          <a:lstStyle/>
          <a:p>
            <a:pPr algn="ctr">
              <a:lnSpc>
                <a:spcPct val="100000"/>
              </a:lnSpc>
              <a:spcBef>
                <a:spcPct val="0"/>
              </a:spcBef>
              <a:defRPr/>
            </a:pPr>
            <a:r>
              <a:rPr lang="en-US" sz="2800">
                <a:solidFill>
                  <a:schemeClr val="tx2"/>
                </a:solidFill>
              </a:rPr>
              <a:t>Assembly Code</a:t>
            </a:r>
            <a:endParaRPr lang="en-US" sz="2800"/>
          </a:p>
          <a:p>
            <a:pPr algn="ctr">
              <a:lnSpc>
                <a:spcPct val="100000"/>
              </a:lnSpc>
              <a:spcBef>
                <a:spcPct val="0"/>
              </a:spcBef>
              <a:defRPr/>
            </a:pPr>
            <a:r>
              <a:rPr lang="en-US" sz="2800"/>
              <a:t>MPYH   A0, A1, A2</a:t>
            </a:r>
          </a:p>
        </p:txBody>
      </p:sp>
      <p:sp>
        <p:nvSpPr>
          <p:cNvPr id="48134" name="Rectangle 6"/>
          <p:cNvSpPr>
            <a:spLocks noGrp="1" noChangeArrowheads="1"/>
          </p:cNvSpPr>
          <p:nvPr>
            <p:ph type="title"/>
          </p:nvPr>
        </p:nvSpPr>
        <p:spPr/>
        <p:txBody>
          <a:bodyPr/>
          <a:lstStyle/>
          <a:p>
            <a:r>
              <a:rPr lang="en-US" smtClean="0"/>
              <a:t>Comparing the Coding Methods</a:t>
            </a:r>
          </a:p>
        </p:txBody>
      </p:sp>
      <p:grpSp>
        <p:nvGrpSpPr>
          <p:cNvPr id="2" name="Group 7"/>
          <p:cNvGrpSpPr>
            <a:grpSpLocks/>
          </p:cNvGrpSpPr>
          <p:nvPr/>
        </p:nvGrpSpPr>
        <p:grpSpPr bwMode="auto">
          <a:xfrm>
            <a:off x="1066800" y="3505200"/>
            <a:ext cx="6934200" cy="2693988"/>
            <a:chOff x="939" y="2929"/>
            <a:chExt cx="4101" cy="1437"/>
          </a:xfrm>
          <a:solidFill>
            <a:srgbClr val="CCFF66"/>
          </a:solidFill>
        </p:grpSpPr>
        <p:sp>
          <p:nvSpPr>
            <p:cNvPr id="48144" name="Rectangle 8"/>
            <p:cNvSpPr>
              <a:spLocks noChangeArrowheads="1"/>
            </p:cNvSpPr>
            <p:nvPr/>
          </p:nvSpPr>
          <p:spPr bwMode="auto">
            <a:xfrm>
              <a:off x="939" y="2929"/>
              <a:ext cx="4101" cy="1437"/>
            </a:xfrm>
            <a:prstGeom prst="rect">
              <a:avLst/>
            </a:prstGeom>
            <a:grpFill/>
            <a:ln w="12700">
              <a:solidFill>
                <a:schemeClr val="tx1"/>
              </a:solidFill>
              <a:miter lim="800000"/>
              <a:headEnd type="none" w="sm" len="sm"/>
              <a:tailEnd type="none" w="sm" len="sm"/>
            </a:ln>
          </p:spPr>
          <p:txBody>
            <a:bodyPr wrap="none" anchor="ctr"/>
            <a:lstStyle/>
            <a:p>
              <a:endParaRPr lang="en-US"/>
            </a:p>
          </p:txBody>
        </p:sp>
        <p:grpSp>
          <p:nvGrpSpPr>
            <p:cNvPr id="48145" name="Group 9"/>
            <p:cNvGrpSpPr>
              <a:grpSpLocks/>
            </p:cNvGrpSpPr>
            <p:nvPr/>
          </p:nvGrpSpPr>
          <p:grpSpPr bwMode="auto">
            <a:xfrm>
              <a:off x="1026" y="3017"/>
              <a:ext cx="3765" cy="1194"/>
              <a:chOff x="753" y="1288"/>
              <a:chExt cx="3765" cy="1194"/>
            </a:xfrm>
            <a:grpFill/>
          </p:grpSpPr>
          <p:sp>
            <p:nvSpPr>
              <p:cNvPr id="48146" name="Rectangle 10"/>
              <p:cNvSpPr>
                <a:spLocks noChangeArrowheads="1"/>
              </p:cNvSpPr>
              <p:nvPr/>
            </p:nvSpPr>
            <p:spPr bwMode="auto">
              <a:xfrm>
                <a:off x="753" y="1526"/>
                <a:ext cx="3765" cy="956"/>
              </a:xfrm>
              <a:prstGeom prst="rect">
                <a:avLst/>
              </a:prstGeom>
              <a:grpFill/>
              <a:ln w="9525">
                <a:noFill/>
                <a:miter lim="800000"/>
                <a:headEnd/>
                <a:tailEnd/>
              </a:ln>
            </p:spPr>
            <p:txBody>
              <a:bodyPr wrap="none" lIns="92075" tIns="46038" rIns="92075" bIns="46038">
                <a:spAutoFit/>
              </a:bodyPr>
              <a:lstStyle/>
              <a:p>
                <a:pPr>
                  <a:spcBef>
                    <a:spcPct val="20000"/>
                  </a:spcBef>
                  <a:buClr>
                    <a:schemeClr val="tx2"/>
                  </a:buClr>
                  <a:buSzPct val="75000"/>
                  <a:buFont typeface="Wingdings" pitchFamily="2" charset="2"/>
                  <a:buChar char="u"/>
                </a:pPr>
                <a:r>
                  <a:rPr lang="en-US"/>
                  <a:t>   Can use C variable names instead of </a:t>
                </a:r>
                <a:br>
                  <a:rPr lang="en-US"/>
                </a:br>
                <a:r>
                  <a:rPr lang="en-US"/>
                  <a:t>      register names</a:t>
                </a:r>
              </a:p>
              <a:p>
                <a:pPr>
                  <a:spcBef>
                    <a:spcPct val="20000"/>
                  </a:spcBef>
                  <a:buClr>
                    <a:schemeClr val="tx2"/>
                  </a:buClr>
                  <a:buSzPct val="75000"/>
                  <a:buFont typeface="Wingdings" pitchFamily="2" charset="2"/>
                  <a:buChar char="u"/>
                </a:pPr>
                <a:r>
                  <a:rPr lang="en-US"/>
                  <a:t>   Are compatible with the C environment</a:t>
                </a:r>
              </a:p>
              <a:p>
                <a:pPr>
                  <a:spcBef>
                    <a:spcPct val="20000"/>
                  </a:spcBef>
                  <a:buClr>
                    <a:schemeClr val="tx2"/>
                  </a:buClr>
                  <a:buSzPct val="75000"/>
                  <a:buFont typeface="Wingdings" pitchFamily="2" charset="2"/>
                  <a:buChar char="u"/>
                </a:pPr>
                <a:r>
                  <a:rPr lang="en-US"/>
                  <a:t>   Adhere to C’s function call syntax</a:t>
                </a:r>
              </a:p>
              <a:p>
                <a:pPr>
                  <a:spcBef>
                    <a:spcPct val="20000"/>
                  </a:spcBef>
                  <a:buClr>
                    <a:schemeClr val="tx2"/>
                  </a:buClr>
                  <a:buSzPct val="75000"/>
                  <a:buFont typeface="Wingdings" pitchFamily="2" charset="2"/>
                  <a:buChar char="u"/>
                </a:pPr>
                <a:r>
                  <a:rPr lang="en-US"/>
                  <a:t>   Do NOT use in-line assembly !</a:t>
                </a:r>
              </a:p>
            </p:txBody>
          </p:sp>
          <p:sp>
            <p:nvSpPr>
              <p:cNvPr id="48147" name="Rectangle 11"/>
              <p:cNvSpPr>
                <a:spLocks noChangeArrowheads="1"/>
              </p:cNvSpPr>
              <p:nvPr/>
            </p:nvSpPr>
            <p:spPr bwMode="auto">
              <a:xfrm>
                <a:off x="807" y="1288"/>
                <a:ext cx="1069" cy="207"/>
              </a:xfrm>
              <a:prstGeom prst="rect">
                <a:avLst/>
              </a:prstGeom>
              <a:grpFill/>
              <a:ln w="9525">
                <a:noFill/>
                <a:miter lim="800000"/>
                <a:headEnd/>
                <a:tailEnd/>
              </a:ln>
            </p:spPr>
            <p:txBody>
              <a:bodyPr wrap="none" lIns="92075" tIns="46038" rIns="92075" bIns="46038">
                <a:spAutoFit/>
              </a:bodyPr>
              <a:lstStyle/>
              <a:p>
                <a:pPr algn="ctr"/>
                <a:r>
                  <a:rPr lang="en-US">
                    <a:solidFill>
                      <a:schemeClr val="tx2"/>
                    </a:solidFill>
                  </a:rPr>
                  <a:t>Intrinsics...</a:t>
                </a:r>
                <a:endParaRPr lang="en-US"/>
              </a:p>
            </p:txBody>
          </p:sp>
        </p:grpSp>
      </p:grpSp>
      <p:pic>
        <p:nvPicPr>
          <p:cNvPr id="15"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Group 2"/>
          <p:cNvGrpSpPr>
            <a:grpSpLocks/>
          </p:cNvGrpSpPr>
          <p:nvPr/>
        </p:nvGrpSpPr>
        <p:grpSpPr bwMode="auto">
          <a:xfrm>
            <a:off x="228600" y="576263"/>
            <a:ext cx="5316538" cy="5202237"/>
            <a:chOff x="1547" y="536"/>
            <a:chExt cx="2619" cy="3277"/>
          </a:xfrm>
        </p:grpSpPr>
        <p:sp>
          <p:nvSpPr>
            <p:cNvPr id="165891" name="Rectangle 3"/>
            <p:cNvSpPr>
              <a:spLocks noChangeArrowheads="1"/>
            </p:cNvSpPr>
            <p:nvPr/>
          </p:nvSpPr>
          <p:spPr bwMode="auto">
            <a:xfrm>
              <a:off x="1548" y="536"/>
              <a:ext cx="2618" cy="3277"/>
            </a:xfrm>
            <a:prstGeom prst="rect">
              <a:avLst/>
            </a:prstGeom>
            <a:solidFill>
              <a:srgbClr val="CCFF66"/>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49168" name="Rectangle 4"/>
            <p:cNvSpPr>
              <a:spLocks noChangeArrowheads="1"/>
            </p:cNvSpPr>
            <p:nvPr/>
          </p:nvSpPr>
          <p:spPr bwMode="auto">
            <a:xfrm>
              <a:off x="1547" y="536"/>
              <a:ext cx="2618" cy="416"/>
            </a:xfrm>
            <a:prstGeom prst="rect">
              <a:avLst/>
            </a:prstGeom>
            <a:solidFill>
              <a:schemeClr val="accent4">
                <a:lumMod val="20000"/>
                <a:lumOff val="80000"/>
              </a:schemeClr>
            </a:solidFill>
            <a:ln w="25400">
              <a:solidFill>
                <a:schemeClr val="tx1"/>
              </a:solidFill>
              <a:miter lim="800000"/>
              <a:headEnd/>
              <a:tailEnd/>
            </a:ln>
          </p:spPr>
          <p:txBody>
            <a:bodyPr wrap="none" lIns="92075" tIns="46038" rIns="92075" bIns="46038" anchor="ctr"/>
            <a:lstStyle/>
            <a:p>
              <a:pPr algn="ctr"/>
              <a:r>
                <a:rPr lang="en-US" sz="3200">
                  <a:solidFill>
                    <a:schemeClr val="tx2"/>
                  </a:solidFill>
                </a:rPr>
                <a:t>Intrinsics</a:t>
              </a:r>
            </a:p>
          </p:txBody>
        </p:sp>
        <p:grpSp>
          <p:nvGrpSpPr>
            <p:cNvPr id="49169" name="Group 5"/>
            <p:cNvGrpSpPr>
              <a:grpSpLocks/>
            </p:cNvGrpSpPr>
            <p:nvPr/>
          </p:nvGrpSpPr>
          <p:grpSpPr bwMode="auto">
            <a:xfrm>
              <a:off x="1720" y="1029"/>
              <a:ext cx="2377" cy="2773"/>
              <a:chOff x="1720" y="1029"/>
              <a:chExt cx="2377" cy="2773"/>
            </a:xfrm>
          </p:grpSpPr>
          <p:sp>
            <p:nvSpPr>
              <p:cNvPr id="49170" name="Rectangle 6"/>
              <p:cNvSpPr>
                <a:spLocks noChangeArrowheads="1"/>
              </p:cNvSpPr>
              <p:nvPr/>
            </p:nvSpPr>
            <p:spPr bwMode="auto">
              <a:xfrm>
                <a:off x="3119" y="1029"/>
                <a:ext cx="978" cy="2501"/>
              </a:xfrm>
              <a:prstGeom prst="rect">
                <a:avLst/>
              </a:prstGeom>
              <a:noFill/>
              <a:ln w="9525">
                <a:noFill/>
                <a:miter lim="800000"/>
                <a:headEnd/>
                <a:tailEnd/>
              </a:ln>
            </p:spPr>
            <p:txBody>
              <a:bodyPr wrap="none" lIns="92075" tIns="46038" rIns="92075" bIns="46038">
                <a:spAutoFit/>
              </a:bodyPr>
              <a:lstStyle/>
              <a:p>
                <a:pPr>
                  <a:lnSpc>
                    <a:spcPct val="100000"/>
                  </a:lnSpc>
                  <a:spcBef>
                    <a:spcPct val="0"/>
                  </a:spcBef>
                </a:pPr>
                <a:r>
                  <a:rPr lang="en-US" sz="2800"/>
                  <a:t>_sadd ( )</a:t>
                </a:r>
              </a:p>
              <a:p>
                <a:pPr>
                  <a:lnSpc>
                    <a:spcPct val="100000"/>
                  </a:lnSpc>
                  <a:spcBef>
                    <a:spcPct val="0"/>
                  </a:spcBef>
                </a:pPr>
                <a:r>
                  <a:rPr lang="en-US" sz="2800"/>
                  <a:t>_set ( )</a:t>
                </a:r>
              </a:p>
              <a:p>
                <a:pPr>
                  <a:lnSpc>
                    <a:spcPct val="100000"/>
                  </a:lnSpc>
                  <a:spcBef>
                    <a:spcPct val="0"/>
                  </a:spcBef>
                </a:pPr>
                <a:r>
                  <a:rPr lang="en-US" sz="2800"/>
                  <a:t>_smpy ( )</a:t>
                </a:r>
              </a:p>
              <a:p>
                <a:pPr>
                  <a:lnSpc>
                    <a:spcPct val="100000"/>
                  </a:lnSpc>
                  <a:spcBef>
                    <a:spcPct val="0"/>
                  </a:spcBef>
                </a:pPr>
                <a:r>
                  <a:rPr lang="en-US" sz="2800"/>
                  <a:t>_smpyh ( )</a:t>
                </a:r>
              </a:p>
              <a:p>
                <a:pPr>
                  <a:lnSpc>
                    <a:spcPct val="100000"/>
                  </a:lnSpc>
                  <a:spcBef>
                    <a:spcPct val="0"/>
                  </a:spcBef>
                </a:pPr>
                <a:r>
                  <a:rPr lang="en-US" sz="2800"/>
                  <a:t>_sshl ( )</a:t>
                </a:r>
              </a:p>
              <a:p>
                <a:pPr>
                  <a:lnSpc>
                    <a:spcPct val="100000"/>
                  </a:lnSpc>
                  <a:spcBef>
                    <a:spcPct val="0"/>
                  </a:spcBef>
                </a:pPr>
                <a:r>
                  <a:rPr lang="en-US" sz="2800"/>
                  <a:t>_ssub ( )</a:t>
                </a:r>
              </a:p>
              <a:p>
                <a:pPr>
                  <a:lnSpc>
                    <a:spcPct val="100000"/>
                  </a:lnSpc>
                  <a:spcBef>
                    <a:spcPct val="0"/>
                  </a:spcBef>
                </a:pPr>
                <a:r>
                  <a:rPr lang="en-US" sz="2800"/>
                  <a:t>_subc ( )</a:t>
                </a:r>
              </a:p>
              <a:p>
                <a:pPr>
                  <a:lnSpc>
                    <a:spcPct val="100000"/>
                  </a:lnSpc>
                  <a:spcBef>
                    <a:spcPct val="0"/>
                  </a:spcBef>
                </a:pPr>
                <a:r>
                  <a:rPr lang="en-US" sz="2800"/>
                  <a:t>_sub2 ( )</a:t>
                </a:r>
              </a:p>
              <a:p>
                <a:pPr>
                  <a:lnSpc>
                    <a:spcPct val="100000"/>
                  </a:lnSpc>
                  <a:spcBef>
                    <a:spcPct val="0"/>
                  </a:spcBef>
                </a:pPr>
                <a:r>
                  <a:rPr lang="en-US" sz="2800"/>
                  <a:t>_sat ( )</a:t>
                </a:r>
              </a:p>
            </p:txBody>
          </p:sp>
          <p:sp>
            <p:nvSpPr>
              <p:cNvPr id="49171" name="Rectangle 7"/>
              <p:cNvSpPr>
                <a:spLocks noChangeArrowheads="1"/>
              </p:cNvSpPr>
              <p:nvPr/>
            </p:nvSpPr>
            <p:spPr bwMode="auto">
              <a:xfrm>
                <a:off x="1720" y="1029"/>
                <a:ext cx="1038" cy="2773"/>
              </a:xfrm>
              <a:prstGeom prst="rect">
                <a:avLst/>
              </a:prstGeom>
              <a:noFill/>
              <a:ln w="9525">
                <a:noFill/>
                <a:miter lim="800000"/>
                <a:headEnd/>
                <a:tailEnd/>
              </a:ln>
            </p:spPr>
            <p:txBody>
              <a:bodyPr wrap="none" lIns="92075" tIns="46038" rIns="92075" bIns="46038">
                <a:spAutoFit/>
              </a:bodyPr>
              <a:lstStyle/>
              <a:p>
                <a:pPr>
                  <a:lnSpc>
                    <a:spcPct val="100000"/>
                  </a:lnSpc>
                  <a:spcBef>
                    <a:spcPct val="0"/>
                  </a:spcBef>
                </a:pPr>
                <a:r>
                  <a:rPr lang="en-US" sz="2800"/>
                  <a:t>_add2( )</a:t>
                </a:r>
              </a:p>
              <a:p>
                <a:pPr>
                  <a:lnSpc>
                    <a:spcPct val="100000"/>
                  </a:lnSpc>
                  <a:spcBef>
                    <a:spcPct val="0"/>
                  </a:spcBef>
                </a:pPr>
                <a:r>
                  <a:rPr lang="en-US" sz="2800"/>
                  <a:t>_clr ( )</a:t>
                </a:r>
              </a:p>
              <a:p>
                <a:pPr>
                  <a:lnSpc>
                    <a:spcPct val="100000"/>
                  </a:lnSpc>
                  <a:spcBef>
                    <a:spcPct val="0"/>
                  </a:spcBef>
                </a:pPr>
                <a:r>
                  <a:rPr lang="en-US" sz="2800"/>
                  <a:t>_ext/u ( )</a:t>
                </a:r>
              </a:p>
              <a:p>
                <a:pPr>
                  <a:lnSpc>
                    <a:spcPct val="100000"/>
                  </a:lnSpc>
                  <a:spcBef>
                    <a:spcPct val="0"/>
                  </a:spcBef>
                </a:pPr>
                <a:r>
                  <a:rPr lang="en-US" sz="2800"/>
                  <a:t>_</a:t>
                </a:r>
                <a:r>
                  <a:rPr lang="en-US" sz="2800">
                    <a:solidFill>
                      <a:schemeClr val="tx2"/>
                    </a:solidFill>
                  </a:rPr>
                  <a:t>lmbd ( )</a:t>
                </a:r>
              </a:p>
              <a:p>
                <a:pPr>
                  <a:lnSpc>
                    <a:spcPct val="100000"/>
                  </a:lnSpc>
                  <a:spcBef>
                    <a:spcPct val="0"/>
                  </a:spcBef>
                </a:pPr>
                <a:r>
                  <a:rPr lang="en-US" sz="2800"/>
                  <a:t>_mpy ( )</a:t>
                </a:r>
              </a:p>
              <a:p>
                <a:pPr>
                  <a:lnSpc>
                    <a:spcPct val="100000"/>
                  </a:lnSpc>
                  <a:spcBef>
                    <a:spcPct val="0"/>
                  </a:spcBef>
                </a:pPr>
                <a:r>
                  <a:rPr lang="en-US" sz="2800"/>
                  <a:t>_mpyh ( )</a:t>
                </a:r>
              </a:p>
              <a:p>
                <a:pPr>
                  <a:lnSpc>
                    <a:spcPct val="100000"/>
                  </a:lnSpc>
                  <a:spcBef>
                    <a:spcPct val="0"/>
                  </a:spcBef>
                </a:pPr>
                <a:r>
                  <a:rPr lang="en-US" sz="2800"/>
                  <a:t>_mpylh ( )</a:t>
                </a:r>
              </a:p>
              <a:p>
                <a:pPr>
                  <a:lnSpc>
                    <a:spcPct val="100000"/>
                  </a:lnSpc>
                  <a:spcBef>
                    <a:spcPct val="0"/>
                  </a:spcBef>
                </a:pPr>
                <a:r>
                  <a:rPr lang="en-US" sz="2800"/>
                  <a:t>_mpyhl ( )</a:t>
                </a:r>
              </a:p>
              <a:p>
                <a:pPr>
                  <a:lnSpc>
                    <a:spcPct val="100000"/>
                  </a:lnSpc>
                  <a:spcBef>
                    <a:spcPct val="0"/>
                  </a:spcBef>
                </a:pPr>
                <a:r>
                  <a:rPr lang="en-US" sz="2800"/>
                  <a:t>_nassert ( )</a:t>
                </a:r>
              </a:p>
              <a:p>
                <a:pPr>
                  <a:lnSpc>
                    <a:spcPct val="100000"/>
                  </a:lnSpc>
                  <a:spcBef>
                    <a:spcPct val="0"/>
                  </a:spcBef>
                </a:pPr>
                <a:r>
                  <a:rPr lang="en-US" sz="2800"/>
                  <a:t>_norm ( )</a:t>
                </a:r>
              </a:p>
            </p:txBody>
          </p:sp>
        </p:grpSp>
      </p:grpSp>
      <p:sp>
        <p:nvSpPr>
          <p:cNvPr id="49155" name="Rectangle 8"/>
          <p:cNvSpPr>
            <a:spLocks noGrp="1" noChangeArrowheads="1"/>
          </p:cNvSpPr>
          <p:nvPr>
            <p:ph type="title"/>
          </p:nvPr>
        </p:nvSpPr>
        <p:spPr>
          <a:noFill/>
        </p:spPr>
        <p:txBody>
          <a:bodyPr lIns="1143000" rIns="45720"/>
          <a:lstStyle/>
          <a:p>
            <a:pPr algn="l"/>
            <a:r>
              <a:rPr lang="en-US" smtClean="0"/>
              <a:t>Intrinsics - Examples</a:t>
            </a:r>
          </a:p>
        </p:txBody>
      </p:sp>
      <p:sp>
        <p:nvSpPr>
          <p:cNvPr id="49156" name="Text Box 9"/>
          <p:cNvSpPr txBox="1">
            <a:spLocks noChangeArrowheads="1"/>
          </p:cNvSpPr>
          <p:nvPr/>
        </p:nvSpPr>
        <p:spPr bwMode="auto">
          <a:xfrm>
            <a:off x="5791200" y="304800"/>
            <a:ext cx="3200400" cy="5002213"/>
          </a:xfrm>
          <a:prstGeom prst="rect">
            <a:avLst/>
          </a:prstGeom>
          <a:noFill/>
          <a:ln w="12700">
            <a:noFill/>
            <a:miter lim="800000"/>
            <a:headEnd/>
            <a:tailEnd/>
          </a:ln>
        </p:spPr>
        <p:txBody>
          <a:bodyPr lIns="92075" tIns="46038" rIns="92075" bIns="46038"/>
          <a:lstStyle/>
          <a:p>
            <a:pPr marL="342900" indent="-342900">
              <a:lnSpc>
                <a:spcPct val="90000"/>
              </a:lnSpc>
              <a:buClr>
                <a:schemeClr val="tx2"/>
              </a:buClr>
              <a:buSzPct val="75000"/>
              <a:buFont typeface="Wingdings" pitchFamily="2" charset="2"/>
              <a:buChar char=""/>
              <a:tabLst>
                <a:tab pos="1368425" algn="ctr"/>
              </a:tabLst>
            </a:pPr>
            <a:r>
              <a:rPr lang="en-US" sz="2000">
                <a:latin typeface="Arial Narrow" pitchFamily="34" charset="0"/>
              </a:rPr>
              <a:t>Think of intrinsic functions as a specialized </a:t>
            </a:r>
            <a:r>
              <a:rPr lang="en-US" sz="2000">
                <a:solidFill>
                  <a:schemeClr val="tx2"/>
                </a:solidFill>
                <a:latin typeface="Arial Narrow" pitchFamily="34" charset="0"/>
              </a:rPr>
              <a:t>function library</a:t>
            </a:r>
            <a:r>
              <a:rPr lang="en-US" sz="2000">
                <a:latin typeface="Arial Narrow" pitchFamily="34" charset="0"/>
              </a:rPr>
              <a:t> written by TI</a:t>
            </a:r>
          </a:p>
          <a:p>
            <a:pPr marL="342900" indent="-342900">
              <a:lnSpc>
                <a:spcPct val="90000"/>
              </a:lnSpc>
              <a:buClr>
                <a:schemeClr val="tx2"/>
              </a:buClr>
              <a:buSzPct val="75000"/>
              <a:buFont typeface="Wingdings" pitchFamily="2" charset="2"/>
              <a:buChar char=""/>
              <a:tabLst>
                <a:tab pos="1368425" algn="ctr"/>
              </a:tabLst>
            </a:pPr>
            <a:r>
              <a:rPr lang="en-US" b="0">
                <a:latin typeface="Arial Narrow" pitchFamily="34" charset="0"/>
              </a:rPr>
              <a:t>#include &lt;c6x.h&gt;</a:t>
            </a:r>
            <a:br>
              <a:rPr lang="en-US" b="0">
                <a:latin typeface="Arial Narrow" pitchFamily="34" charset="0"/>
              </a:rPr>
            </a:br>
            <a:r>
              <a:rPr lang="en-US" sz="2000">
                <a:latin typeface="Arial Narrow" pitchFamily="34" charset="0"/>
              </a:rPr>
              <a:t>has prototypes for all the intrinsic functions</a:t>
            </a:r>
          </a:p>
          <a:p>
            <a:pPr marL="342900" indent="-342900">
              <a:lnSpc>
                <a:spcPct val="90000"/>
              </a:lnSpc>
              <a:buClr>
                <a:schemeClr val="tx2"/>
              </a:buClr>
              <a:buSzPct val="75000"/>
              <a:buFont typeface="Wingdings" pitchFamily="2" charset="2"/>
              <a:buChar char=""/>
              <a:tabLst>
                <a:tab pos="1368425" algn="ctr"/>
              </a:tabLst>
            </a:pPr>
            <a:r>
              <a:rPr lang="en-US" sz="2000">
                <a:latin typeface="Arial Narrow" pitchFamily="34" charset="0"/>
              </a:rPr>
              <a:t>Intrinsics are great for </a:t>
            </a:r>
            <a:r>
              <a:rPr lang="en-US" sz="2000" u="sng">
                <a:solidFill>
                  <a:schemeClr val="tx2"/>
                </a:solidFill>
                <a:latin typeface="Arial Narrow" pitchFamily="34" charset="0"/>
              </a:rPr>
              <a:t>accessing the hardware</a:t>
            </a:r>
            <a:br>
              <a:rPr lang="en-US" sz="2000" u="sng">
                <a:solidFill>
                  <a:schemeClr val="tx2"/>
                </a:solidFill>
                <a:latin typeface="Arial Narrow" pitchFamily="34" charset="0"/>
              </a:rPr>
            </a:br>
            <a:r>
              <a:rPr lang="en-US" sz="2000" u="sng">
                <a:solidFill>
                  <a:schemeClr val="tx2"/>
                </a:solidFill>
                <a:latin typeface="Arial Narrow" pitchFamily="34" charset="0"/>
              </a:rPr>
              <a:t>functionality</a:t>
            </a:r>
            <a:r>
              <a:rPr lang="en-US" sz="2000">
                <a:latin typeface="Arial Narrow" pitchFamily="34" charset="0"/>
              </a:rPr>
              <a:t> which is unsupported by the C language</a:t>
            </a:r>
          </a:p>
          <a:p>
            <a:pPr marL="342900" indent="-342900">
              <a:lnSpc>
                <a:spcPct val="90000"/>
              </a:lnSpc>
              <a:buClr>
                <a:schemeClr val="tx2"/>
              </a:buClr>
              <a:buSzPct val="75000"/>
              <a:buFont typeface="Wingdings" pitchFamily="2" charset="2"/>
              <a:buChar char=""/>
              <a:tabLst>
                <a:tab pos="1368425" algn="ctr"/>
              </a:tabLst>
            </a:pPr>
            <a:r>
              <a:rPr lang="en-US" sz="2000">
                <a:latin typeface="Arial Narrow" pitchFamily="34" charset="0"/>
              </a:rPr>
              <a:t>To run your C code on another compiler, download intrinsic</a:t>
            </a:r>
            <a:r>
              <a:rPr lang="en-US" sz="2000">
                <a:solidFill>
                  <a:schemeClr val="tx2"/>
                </a:solidFill>
                <a:latin typeface="Arial Narrow" pitchFamily="34" charset="0"/>
              </a:rPr>
              <a:t> C-source</a:t>
            </a:r>
            <a:r>
              <a:rPr lang="en-US" sz="2000">
                <a:latin typeface="Arial Narrow" pitchFamily="34" charset="0"/>
              </a:rPr>
              <a:t>:</a:t>
            </a:r>
          </a:p>
          <a:p>
            <a:pPr marL="342900" indent="-342900">
              <a:lnSpc>
                <a:spcPct val="90000"/>
              </a:lnSpc>
              <a:buClr>
                <a:schemeClr val="tx2"/>
              </a:buClr>
              <a:buSzPct val="75000"/>
              <a:buFont typeface="Wingdings" pitchFamily="2" charset="2"/>
              <a:buNone/>
              <a:tabLst>
                <a:tab pos="1368425" algn="ctr"/>
              </a:tabLst>
            </a:pPr>
            <a:r>
              <a:rPr lang="en-US" sz="2000">
                <a:latin typeface="Arial Narrow" pitchFamily="34" charset="0"/>
              </a:rPr>
              <a:t>		</a:t>
            </a:r>
            <a:r>
              <a:rPr lang="en-US" sz="2000" b="0" i="1">
                <a:latin typeface="Arial Narrow" pitchFamily="34" charset="0"/>
              </a:rPr>
              <a:t>spra616.zip</a:t>
            </a:r>
          </a:p>
          <a:p>
            <a:pPr marL="342900" indent="-342900">
              <a:lnSpc>
                <a:spcPct val="90000"/>
              </a:lnSpc>
              <a:buClr>
                <a:schemeClr val="tx2"/>
              </a:buClr>
              <a:buSzPct val="75000"/>
              <a:buFont typeface="Wingdings" pitchFamily="2" charset="2"/>
              <a:buChar char=""/>
              <a:tabLst>
                <a:tab pos="1368425" algn="ctr"/>
              </a:tabLst>
            </a:pPr>
            <a:r>
              <a:rPr lang="en-US" sz="2000">
                <a:latin typeface="Arial Narrow" pitchFamily="34" charset="0"/>
              </a:rPr>
              <a:t>Example:</a:t>
            </a:r>
          </a:p>
        </p:txBody>
      </p:sp>
      <p:sp>
        <p:nvSpPr>
          <p:cNvPr id="49157" name="Text Box 20"/>
          <p:cNvSpPr txBox="1">
            <a:spLocks noChangeArrowheads="1"/>
          </p:cNvSpPr>
          <p:nvPr/>
        </p:nvSpPr>
        <p:spPr bwMode="auto">
          <a:xfrm>
            <a:off x="600075" y="5937250"/>
            <a:ext cx="4757738" cy="314325"/>
          </a:xfrm>
          <a:prstGeom prst="rect">
            <a:avLst/>
          </a:prstGeom>
          <a:noFill/>
          <a:ln w="12700">
            <a:noFill/>
            <a:miter lim="800000"/>
            <a:headEnd type="none" w="sm" len="sm"/>
            <a:tailEnd type="none" w="sm" len="sm"/>
          </a:ln>
        </p:spPr>
        <p:txBody>
          <a:bodyPr wrap="none">
            <a:spAutoFit/>
          </a:bodyPr>
          <a:lstStyle/>
          <a:p>
            <a:pPr algn="ctr"/>
            <a:r>
              <a:rPr lang="en-US" sz="1800" b="0">
                <a:latin typeface="Arial Narrow" pitchFamily="34" charset="0"/>
              </a:rPr>
              <a:t>Refer to </a:t>
            </a:r>
            <a:r>
              <a:rPr lang="en-US" sz="1800" b="0" i="1">
                <a:latin typeface="Arial Narrow" pitchFamily="34" charset="0"/>
              </a:rPr>
              <a:t>C Compiler User’s Guide</a:t>
            </a:r>
            <a:r>
              <a:rPr lang="en-US" sz="1800" b="0">
                <a:latin typeface="Arial Narrow" pitchFamily="34" charset="0"/>
              </a:rPr>
              <a:t> for more information</a:t>
            </a:r>
          </a:p>
        </p:txBody>
      </p:sp>
      <p:sp>
        <p:nvSpPr>
          <p:cNvPr id="49158" name="Rectangle 191"/>
          <p:cNvSpPr>
            <a:spLocks noChangeArrowheads="1"/>
          </p:cNvSpPr>
          <p:nvPr/>
        </p:nvSpPr>
        <p:spPr bwMode="auto">
          <a:xfrm>
            <a:off x="6172200" y="5548313"/>
            <a:ext cx="2598738" cy="1016000"/>
          </a:xfrm>
          <a:prstGeom prst="rect">
            <a:avLst/>
          </a:prstGeom>
          <a:solidFill>
            <a:schemeClr val="accent2"/>
          </a:solidFill>
          <a:ln w="12700">
            <a:noFill/>
            <a:miter lim="800000"/>
            <a:headEnd type="none" w="sm" len="sm"/>
            <a:tailEnd type="none" w="sm" len="sm"/>
          </a:ln>
        </p:spPr>
        <p:txBody>
          <a:bodyPr wrap="none" lIns="182880" tIns="91440" rIns="182880" bIns="182880">
            <a:spAutoFit/>
          </a:bodyPr>
          <a:lstStyle/>
          <a:p>
            <a:pPr>
              <a:lnSpc>
                <a:spcPct val="100000"/>
              </a:lnSpc>
              <a:spcBef>
                <a:spcPct val="0"/>
              </a:spcBef>
            </a:pPr>
            <a:r>
              <a:rPr lang="en-US"/>
              <a:t>int x, y, z;</a:t>
            </a:r>
            <a:br>
              <a:rPr lang="en-US"/>
            </a:br>
            <a:r>
              <a:rPr lang="en-US"/>
              <a:t>z = </a:t>
            </a:r>
            <a:r>
              <a:rPr lang="en-US">
                <a:solidFill>
                  <a:schemeClr val="tx2"/>
                </a:solidFill>
              </a:rPr>
              <a:t>_lmbd</a:t>
            </a:r>
            <a:r>
              <a:rPr lang="en-US"/>
              <a:t>(x, y);</a:t>
            </a:r>
          </a:p>
        </p:txBody>
      </p:sp>
      <p:pic>
        <p:nvPicPr>
          <p:cNvPr id="15"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
          <p:cNvSpPr>
            <a:spLocks noGrp="1" noChangeArrowheads="1"/>
          </p:cNvSpPr>
          <p:nvPr>
            <p:ph type="title"/>
          </p:nvPr>
        </p:nvSpPr>
        <p:spPr/>
        <p:txBody>
          <a:bodyPr/>
          <a:lstStyle/>
          <a:p>
            <a:r>
              <a:rPr lang="en-US" smtClean="0"/>
              <a:t>What Does “Optimal” Mean ?</a:t>
            </a:r>
          </a:p>
        </p:txBody>
      </p:sp>
      <p:sp>
        <p:nvSpPr>
          <p:cNvPr id="6148" name="Text Box 35"/>
          <p:cNvSpPr txBox="1">
            <a:spLocks noChangeArrowheads="1"/>
          </p:cNvSpPr>
          <p:nvPr/>
        </p:nvSpPr>
        <p:spPr bwMode="auto">
          <a:xfrm>
            <a:off x="381000" y="717550"/>
            <a:ext cx="8128000" cy="481013"/>
          </a:xfrm>
          <a:prstGeom prst="rect">
            <a:avLst/>
          </a:prstGeom>
          <a:noFill/>
          <a:ln w="12700">
            <a:noFill/>
            <a:miter lim="800000"/>
            <a:headEnd type="none" w="sm" len="sm"/>
            <a:tailEnd type="none" w="sm" len="sm"/>
          </a:ln>
        </p:spPr>
        <p:txBody>
          <a:bodyPr wrap="none">
            <a:spAutoFit/>
          </a:bodyPr>
          <a:lstStyle/>
          <a:p>
            <a:pPr marL="342900" indent="-342900">
              <a:lnSpc>
                <a:spcPct val="90000"/>
              </a:lnSpc>
              <a:buClr>
                <a:schemeClr val="tx2"/>
              </a:buClr>
              <a:buSzPct val="75000"/>
              <a:buFont typeface="Wingdings" pitchFamily="2" charset="2"/>
              <a:buChar char=""/>
            </a:pPr>
            <a:r>
              <a:rPr lang="en-US" sz="2800">
                <a:latin typeface="Arial Narrow" pitchFamily="34" charset="0"/>
              </a:rPr>
              <a:t>Every user will have a different definition of “optimal”:</a:t>
            </a:r>
          </a:p>
        </p:txBody>
      </p:sp>
      <p:sp>
        <p:nvSpPr>
          <p:cNvPr id="6149" name="TextBox 18"/>
          <p:cNvSpPr txBox="1">
            <a:spLocks noChangeArrowheads="1"/>
          </p:cNvSpPr>
          <p:nvPr/>
        </p:nvSpPr>
        <p:spPr bwMode="auto">
          <a:xfrm>
            <a:off x="1295400" y="1447800"/>
            <a:ext cx="7391400" cy="533400"/>
          </a:xfrm>
          <a:prstGeom prst="rect">
            <a:avLst/>
          </a:prstGeom>
          <a:solidFill>
            <a:schemeClr val="accent2"/>
          </a:solidFill>
          <a:ln w="9525">
            <a:noFill/>
            <a:miter lim="800000"/>
            <a:headEnd/>
            <a:tailEnd/>
          </a:ln>
        </p:spPr>
        <p:txBody>
          <a:bodyPr wrap="none" anchor="ctr" anchorCtr="1"/>
          <a:lstStyle/>
          <a:p>
            <a:r>
              <a:rPr lang="en-US" b="0" i="1">
                <a:latin typeface="Calibri" pitchFamily="34" charset="0"/>
              </a:rPr>
              <a:t>“When my processing keeps up with my I/O (real-time) …”</a:t>
            </a:r>
          </a:p>
        </p:txBody>
      </p:sp>
      <p:sp>
        <p:nvSpPr>
          <p:cNvPr id="20" name="TextBox 19"/>
          <p:cNvSpPr txBox="1"/>
          <p:nvPr/>
        </p:nvSpPr>
        <p:spPr>
          <a:xfrm>
            <a:off x="1981200" y="2286000"/>
            <a:ext cx="6324600" cy="533400"/>
          </a:xfrm>
          <a:prstGeom prst="rect">
            <a:avLst/>
          </a:prstGeom>
          <a:solidFill>
            <a:schemeClr val="accent5">
              <a:lumMod val="20000"/>
              <a:lumOff val="80000"/>
            </a:schemeClr>
          </a:solidFill>
        </p:spPr>
        <p:txBody>
          <a:bodyPr wrap="none" anchor="ctr" anchorCtr="1"/>
          <a:lstStyle/>
          <a:p>
            <a:pPr>
              <a:defRPr/>
            </a:pPr>
            <a:r>
              <a:rPr lang="en-US" dirty="0">
                <a:latin typeface="Arial Narrow" pitchFamily="34" charset="0"/>
              </a:rPr>
              <a:t>“When my </a:t>
            </a:r>
            <a:r>
              <a:rPr lang="en-US" dirty="0" err="1">
                <a:latin typeface="Arial Narrow" pitchFamily="34" charset="0"/>
              </a:rPr>
              <a:t>algo</a:t>
            </a:r>
            <a:r>
              <a:rPr lang="en-US" dirty="0">
                <a:latin typeface="Arial Narrow" pitchFamily="34" charset="0"/>
              </a:rPr>
              <a:t> achieves theoretical minimum…”</a:t>
            </a:r>
          </a:p>
        </p:txBody>
      </p:sp>
      <p:sp>
        <p:nvSpPr>
          <p:cNvPr id="21" name="TextBox 20"/>
          <p:cNvSpPr txBox="1"/>
          <p:nvPr/>
        </p:nvSpPr>
        <p:spPr>
          <a:xfrm>
            <a:off x="381000" y="3124200"/>
            <a:ext cx="8077200" cy="533400"/>
          </a:xfrm>
          <a:prstGeom prst="rect">
            <a:avLst/>
          </a:prstGeom>
          <a:solidFill>
            <a:srgbClr val="92D050"/>
          </a:solidFill>
          <a:ln w="12700">
            <a:solidFill>
              <a:schemeClr val="tx1"/>
            </a:solidFill>
          </a:ln>
          <a:effectLst>
            <a:outerShdw blurRad="50800" dist="88900" dir="2700000" algn="tl" rotWithShape="0">
              <a:prstClr val="black">
                <a:alpha val="40000"/>
              </a:prstClr>
            </a:outerShdw>
          </a:effectLst>
        </p:spPr>
        <p:txBody>
          <a:bodyPr wrap="none" anchor="ctr" anchorCtr="1"/>
          <a:lstStyle/>
          <a:p>
            <a:pPr>
              <a:defRPr/>
            </a:pPr>
            <a:r>
              <a:rPr lang="en-US" sz="2000" b="0" dirty="0">
                <a:latin typeface="Tahoma" pitchFamily="34" charset="0"/>
                <a:cs typeface="Tahoma" pitchFamily="34" charset="0"/>
              </a:rPr>
              <a:t>“When I’ve worked on it for 2 weeks straight, it is FAST ENOUGH…”</a:t>
            </a:r>
          </a:p>
        </p:txBody>
      </p:sp>
      <p:sp>
        <p:nvSpPr>
          <p:cNvPr id="6152" name="TextBox 23"/>
          <p:cNvSpPr txBox="1">
            <a:spLocks noChangeArrowheads="1"/>
          </p:cNvSpPr>
          <p:nvPr/>
        </p:nvSpPr>
        <p:spPr bwMode="auto">
          <a:xfrm>
            <a:off x="1447800" y="3962400"/>
            <a:ext cx="6324600" cy="533400"/>
          </a:xfrm>
          <a:prstGeom prst="rect">
            <a:avLst/>
          </a:prstGeom>
          <a:solidFill>
            <a:srgbClr val="EAEAEA"/>
          </a:solidFill>
          <a:ln w="12700">
            <a:solidFill>
              <a:schemeClr val="tx1"/>
            </a:solidFill>
            <a:prstDash val="sysDash"/>
            <a:miter lim="800000"/>
            <a:headEnd/>
            <a:tailEnd/>
          </a:ln>
        </p:spPr>
        <p:txBody>
          <a:bodyPr wrap="none" anchor="ctr" anchorCtr="1"/>
          <a:lstStyle/>
          <a:p>
            <a:r>
              <a:rPr lang="en-US" b="0">
                <a:latin typeface="Century" pitchFamily="18" charset="0"/>
              </a:rPr>
              <a:t>“When my boss says GOOD ENOUGH…”</a:t>
            </a:r>
          </a:p>
        </p:txBody>
      </p:sp>
      <p:sp>
        <p:nvSpPr>
          <p:cNvPr id="6153" name="TextBox 24"/>
          <p:cNvSpPr txBox="1">
            <a:spLocks noChangeArrowheads="1"/>
          </p:cNvSpPr>
          <p:nvPr/>
        </p:nvSpPr>
        <p:spPr bwMode="auto">
          <a:xfrm>
            <a:off x="685800" y="4800600"/>
            <a:ext cx="7239000" cy="762000"/>
          </a:xfrm>
          <a:prstGeom prst="rect">
            <a:avLst/>
          </a:prstGeom>
          <a:solidFill>
            <a:srgbClr val="FFC000"/>
          </a:solidFill>
          <a:ln w="9525">
            <a:noFill/>
            <a:miter lim="800000"/>
            <a:headEnd/>
            <a:tailEnd/>
          </a:ln>
        </p:spPr>
        <p:txBody>
          <a:bodyPr wrap="none" anchor="ctr" anchorCtr="1"/>
          <a:lstStyle/>
          <a:p>
            <a:r>
              <a:rPr lang="en-US" sz="2800" b="0">
                <a:latin typeface="Arial Narrow" pitchFamily="34" charset="0"/>
              </a:rPr>
              <a:t>“After I have applied all known (by me) optimization</a:t>
            </a:r>
            <a:br>
              <a:rPr lang="en-US" sz="2800" b="0">
                <a:latin typeface="Arial Narrow" pitchFamily="34" charset="0"/>
              </a:rPr>
            </a:br>
            <a:r>
              <a:rPr lang="en-US" sz="2800" b="0">
                <a:latin typeface="Arial Narrow" pitchFamily="34" charset="0"/>
              </a:rPr>
              <a:t>techniques, I guess this is as good as it gets…”</a:t>
            </a:r>
          </a:p>
        </p:txBody>
      </p:sp>
      <p:sp>
        <p:nvSpPr>
          <p:cNvPr id="6154" name="TextBox 25"/>
          <p:cNvSpPr txBox="1">
            <a:spLocks noChangeArrowheads="1"/>
          </p:cNvSpPr>
          <p:nvPr/>
        </p:nvSpPr>
        <p:spPr bwMode="auto">
          <a:xfrm>
            <a:off x="2438400" y="6248400"/>
            <a:ext cx="4568825" cy="338138"/>
          </a:xfrm>
          <a:prstGeom prst="rect">
            <a:avLst/>
          </a:prstGeom>
          <a:noFill/>
          <a:ln w="9525">
            <a:noFill/>
            <a:miter lim="800000"/>
            <a:headEnd/>
            <a:tailEnd/>
          </a:ln>
        </p:spPr>
        <p:txBody>
          <a:bodyPr wrap="none">
            <a:spAutoFit/>
          </a:bodyPr>
          <a:lstStyle/>
          <a:p>
            <a:r>
              <a:rPr lang="en-US" sz="2000" b="0">
                <a:solidFill>
                  <a:schemeClr val="tx2"/>
                </a:solidFill>
              </a:rPr>
              <a:t>What is implied by that last statement?</a:t>
            </a:r>
          </a:p>
        </p:txBody>
      </p:sp>
      <p:pic>
        <p:nvPicPr>
          <p:cNvPr id="13"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6019800"/>
          </a:xfrm>
          <a:prstGeom prst="rect">
            <a:avLst/>
          </a:prstGeom>
          <a:solidFill>
            <a:srgbClr val="92D050"/>
          </a:solidFill>
          <a:ln w="19050">
            <a:solidFill>
              <a:schemeClr val="tx1"/>
            </a:solidFill>
            <a:miter lim="800000"/>
            <a:headEnd type="none" w="sm" len="sm"/>
            <a:tailEnd type="none" w="sm" len="sm"/>
          </a:ln>
          <a:effectLst>
            <a:outerShdw blurRad="50800" dist="1016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2"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3" action="ppaction://hlinksldjump"/>
          </p:cNvPr>
          <p:cNvSpPr txBox="1">
            <a:spLocks noChangeArrowheads="1"/>
          </p:cNvSpPr>
          <p:nvPr>
            <p:custDataLst>
              <p:tags r:id="rId2"/>
            </p:custDataLst>
          </p:nvPr>
        </p:nvSpPr>
        <p:spPr bwMode="auto">
          <a:xfrm>
            <a:off x="301576" y="68046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Introduction</a:t>
            </a:r>
            <a:endParaRPr lang="en-US" dirty="0">
              <a:solidFill>
                <a:srgbClr val="000000"/>
              </a:solidFill>
            </a:endParaRPr>
          </a:p>
        </p:txBody>
      </p:sp>
      <p:sp>
        <p:nvSpPr>
          <p:cNvPr id="10" name="Text Box 4">
            <a:hlinkClick r:id="rId14" action="ppaction://hlinksldjump"/>
          </p:cNvPr>
          <p:cNvSpPr txBox="1">
            <a:spLocks noChangeArrowheads="1"/>
          </p:cNvSpPr>
          <p:nvPr>
            <p:custDataLst>
              <p:tags r:id="rId3"/>
            </p:custDataLst>
          </p:nvPr>
        </p:nvSpPr>
        <p:spPr bwMode="auto">
          <a:xfrm>
            <a:off x="301576" y="113277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 Compiler &amp; Optimizer</a:t>
            </a:r>
            <a:endParaRPr lang="en-US" dirty="0">
              <a:solidFill>
                <a:srgbClr val="000000"/>
              </a:solidFill>
            </a:endParaRPr>
          </a:p>
        </p:txBody>
      </p:sp>
      <p:sp>
        <p:nvSpPr>
          <p:cNvPr id="11" name="Text Box 4">
            <a:hlinkClick r:id="rId15" action="ppaction://hlinksldjump"/>
          </p:cNvPr>
          <p:cNvSpPr txBox="1">
            <a:spLocks noChangeArrowheads="1"/>
          </p:cNvSpPr>
          <p:nvPr>
            <p:custDataLst>
              <p:tags r:id="rId4"/>
            </p:custDataLst>
          </p:nvPr>
        </p:nvSpPr>
        <p:spPr bwMode="auto">
          <a:xfrm>
            <a:off x="301576" y="1585093"/>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Data Types &amp; Alignment</a:t>
            </a:r>
            <a:endParaRPr lang="en-US" dirty="0">
              <a:solidFill>
                <a:srgbClr val="000000"/>
              </a:solidFill>
            </a:endParaRPr>
          </a:p>
        </p:txBody>
      </p:sp>
      <p:sp>
        <p:nvSpPr>
          <p:cNvPr id="12" name="Text Box 4">
            <a:hlinkClick r:id="rId16" action="ppaction://hlinksldjump"/>
          </p:cNvPr>
          <p:cNvSpPr txBox="1">
            <a:spLocks noChangeArrowheads="1"/>
          </p:cNvSpPr>
          <p:nvPr>
            <p:custDataLst>
              <p:tags r:id="rId5"/>
            </p:custDataLst>
          </p:nvPr>
        </p:nvSpPr>
        <p:spPr bwMode="auto">
          <a:xfrm>
            <a:off x="301576" y="2037408"/>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Restrict Mem Dependencies</a:t>
            </a:r>
            <a:endParaRPr lang="en-US" dirty="0">
              <a:solidFill>
                <a:srgbClr val="000000"/>
              </a:solidFill>
            </a:endParaRPr>
          </a:p>
        </p:txBody>
      </p:sp>
      <p:sp>
        <p:nvSpPr>
          <p:cNvPr id="13" name="Text Box 4">
            <a:hlinkClick r:id="rId17" action="ppaction://hlinksldjump"/>
          </p:cNvPr>
          <p:cNvSpPr txBox="1">
            <a:spLocks noChangeArrowheads="1"/>
          </p:cNvSpPr>
          <p:nvPr>
            <p:custDataLst>
              <p:tags r:id="rId6"/>
            </p:custDataLst>
          </p:nvPr>
        </p:nvSpPr>
        <p:spPr bwMode="auto">
          <a:xfrm>
            <a:off x="301576" y="2489722"/>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Access Hardware Features</a:t>
            </a:r>
            <a:endParaRPr lang="en-US" dirty="0">
              <a:solidFill>
                <a:srgbClr val="000000"/>
              </a:solidFill>
            </a:endParaRPr>
          </a:p>
        </p:txBody>
      </p:sp>
      <p:sp>
        <p:nvSpPr>
          <p:cNvPr id="14" name="Text Box 3">
            <a:hlinkClick r:id="rId18" action="ppaction://hlinksldjump"/>
          </p:cNvPr>
          <p:cNvSpPr txBox="1">
            <a:spLocks noChangeArrowheads="1"/>
          </p:cNvSpPr>
          <p:nvPr>
            <p:custDataLst>
              <p:tags r:id="rId7"/>
            </p:custDataLst>
          </p:nvPr>
        </p:nvSpPr>
        <p:spPr bwMode="auto">
          <a:xfrm>
            <a:off x="304800" y="2942036"/>
            <a:ext cx="5562600" cy="378564"/>
          </a:xfrm>
          <a:prstGeom prst="rect">
            <a:avLst/>
          </a:prstGeom>
          <a:solidFill>
            <a:schemeClr val="bg1"/>
          </a:solidFill>
          <a:ln w="19050">
            <a:solidFill>
              <a:schemeClr val="tx1"/>
            </a:solidFill>
            <a:miter lim="800000"/>
            <a:headEnd type="none" w="sm" len="sm"/>
            <a:tailEnd type="none" w="sm" len="sm"/>
          </a:ln>
        </p:spPr>
        <p:txBody>
          <a:bodyPr wrap="square" tIns="27432" rIns="91440" bIns="18288"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Give Compiler MORE info</a:t>
            </a:r>
            <a:endParaRPr lang="en-US" dirty="0">
              <a:solidFill>
                <a:srgbClr val="000000"/>
              </a:solidFill>
            </a:endParaRPr>
          </a:p>
        </p:txBody>
      </p:sp>
      <p:sp>
        <p:nvSpPr>
          <p:cNvPr id="15" name="Text Box 4">
            <a:hlinkClick r:id="rId19" action="ppaction://hlinksldjump"/>
          </p:cNvPr>
          <p:cNvSpPr txBox="1">
            <a:spLocks noChangeArrowheads="1"/>
          </p:cNvSpPr>
          <p:nvPr>
            <p:custDataLst>
              <p:tags r:id="rId8"/>
            </p:custDataLst>
          </p:nvPr>
        </p:nvSpPr>
        <p:spPr bwMode="auto">
          <a:xfrm>
            <a:off x="301576" y="3372417"/>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Use Optimized Libraries</a:t>
            </a:r>
            <a:endParaRPr lang="en-US" dirty="0">
              <a:solidFill>
                <a:srgbClr val="000000"/>
              </a:solidFill>
            </a:endParaRPr>
          </a:p>
        </p:txBody>
      </p:sp>
      <p:sp>
        <p:nvSpPr>
          <p:cNvPr id="16" name="Text Box 4">
            <a:hlinkClick r:id="rId20" action="ppaction://hlinksldjump"/>
          </p:cNvPr>
          <p:cNvSpPr txBox="1">
            <a:spLocks noChangeArrowheads="1"/>
          </p:cNvSpPr>
          <p:nvPr>
            <p:custDataLst>
              <p:tags r:id="rId9"/>
            </p:custDataLst>
          </p:nvPr>
        </p:nvSpPr>
        <p:spPr bwMode="auto">
          <a:xfrm>
            <a:off x="301576" y="3824730"/>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System Optimizations</a:t>
            </a:r>
            <a:endParaRPr lang="en-US" dirty="0">
              <a:solidFill>
                <a:srgbClr val="000000"/>
              </a:solidFill>
            </a:endParaRPr>
          </a:p>
        </p:txBody>
      </p:sp>
      <p:sp>
        <p:nvSpPr>
          <p:cNvPr id="17" name="Text Box 4">
            <a:hlinkClick r:id="rId21" action="ppaction://hlinksldjump"/>
          </p:cNvPr>
          <p:cNvSpPr txBox="1">
            <a:spLocks noChangeArrowheads="1"/>
          </p:cNvSpPr>
          <p:nvPr>
            <p:custDataLst>
              <p:tags r:id="rId10"/>
            </p:custDataLst>
          </p:nvPr>
        </p:nvSpPr>
        <p:spPr bwMode="auto">
          <a:xfrm>
            <a:off x="301576" y="4277044"/>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 +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Provide Compiler with More Insight</a:t>
            </a:r>
          </a:p>
        </p:txBody>
      </p:sp>
      <p:sp>
        <p:nvSpPr>
          <p:cNvPr id="51203" name="Rectangle 3"/>
          <p:cNvSpPr>
            <a:spLocks noChangeArrowheads="1"/>
          </p:cNvSpPr>
          <p:nvPr/>
        </p:nvSpPr>
        <p:spPr bwMode="auto">
          <a:xfrm>
            <a:off x="533400" y="650175"/>
            <a:ext cx="8077200" cy="3721019"/>
          </a:xfrm>
          <a:prstGeom prst="rect">
            <a:avLst/>
          </a:prstGeom>
          <a:solidFill>
            <a:schemeClr val="accent4">
              <a:lumMod val="20000"/>
              <a:lumOff val="80000"/>
            </a:schemeClr>
          </a:solidFill>
          <a:ln w="12700">
            <a:solidFill>
              <a:srgbClr val="C0C0C0"/>
            </a:solidFill>
            <a:miter lim="800000"/>
            <a:headEnd/>
            <a:tailEnd/>
          </a:ln>
        </p:spPr>
        <p:txBody>
          <a:bodyPr lIns="274320" tIns="182880" rIns="274320" bIns="137160">
            <a:spAutoFit/>
          </a:bodyPr>
          <a:lstStyle/>
          <a:p>
            <a:pPr marL="460375" indent="-460375">
              <a:spcBef>
                <a:spcPct val="60000"/>
              </a:spcBef>
              <a:buClr>
                <a:schemeClr val="tx2"/>
              </a:buClr>
              <a:buSzPct val="75000"/>
              <a:buFont typeface="Wingdings" pitchFamily="2" charset="2"/>
              <a:buAutoNum type="arabicPeriod"/>
              <a:tabLst>
                <a:tab pos="7429500" algn="r"/>
              </a:tabLst>
            </a:pPr>
            <a:r>
              <a:rPr lang="en-US" dirty="0"/>
              <a:t>Program Level Optimization:  </a:t>
            </a:r>
            <a:r>
              <a:rPr lang="en-US" dirty="0">
                <a:solidFill>
                  <a:schemeClr val="tx2"/>
                </a:solidFill>
                <a:latin typeface="Courier New" pitchFamily="49" charset="0"/>
              </a:rPr>
              <a:t>-pm –op2 -o3</a:t>
            </a:r>
            <a:endParaRPr lang="en-US" dirty="0"/>
          </a:p>
          <a:p>
            <a:pPr marL="460375" indent="-460375">
              <a:spcBef>
                <a:spcPct val="60000"/>
              </a:spcBef>
              <a:buClr>
                <a:schemeClr val="tx2"/>
              </a:buClr>
              <a:buSzPct val="75000"/>
              <a:buFont typeface="Wingdings" pitchFamily="2" charset="2"/>
              <a:buAutoNum type="arabicPeriod"/>
              <a:tabLst>
                <a:tab pos="7429500" algn="r"/>
              </a:tabLst>
            </a:pPr>
            <a:r>
              <a:rPr lang="en-US" dirty="0">
                <a:latin typeface="Courier New" pitchFamily="49" charset="0"/>
              </a:rPr>
              <a:t>#</a:t>
            </a:r>
            <a:r>
              <a:rPr lang="en-US" dirty="0" err="1">
                <a:latin typeface="Courier New" pitchFamily="49" charset="0"/>
              </a:rPr>
              <a:t>pragma</a:t>
            </a:r>
            <a:r>
              <a:rPr lang="en-US" dirty="0">
                <a:latin typeface="Courier New" pitchFamily="49" charset="0"/>
              </a:rPr>
              <a:t> DATA_ALIGN (</a:t>
            </a:r>
            <a:r>
              <a:rPr lang="en-US" sz="2000" i="1" dirty="0" err="1">
                <a:solidFill>
                  <a:schemeClr val="tx2"/>
                </a:solidFill>
                <a:latin typeface="Courier New" pitchFamily="49" charset="0"/>
              </a:rPr>
              <a:t>var</a:t>
            </a:r>
            <a:r>
              <a:rPr lang="en-US" sz="2000" i="1" dirty="0">
                <a:solidFill>
                  <a:schemeClr val="tx2"/>
                </a:solidFill>
                <a:latin typeface="Courier New" pitchFamily="49" charset="0"/>
              </a:rPr>
              <a:t>, byte align</a:t>
            </a:r>
            <a:r>
              <a:rPr lang="en-US" dirty="0">
                <a:latin typeface="Courier New" pitchFamily="49" charset="0"/>
              </a:rPr>
              <a:t>)</a:t>
            </a:r>
          </a:p>
          <a:p>
            <a:pPr marL="460375" indent="-460375">
              <a:spcBef>
                <a:spcPct val="60000"/>
              </a:spcBef>
              <a:buClr>
                <a:schemeClr val="tx2"/>
              </a:buClr>
              <a:buSzPct val="75000"/>
              <a:buFont typeface="Wingdings" pitchFamily="2" charset="2"/>
              <a:buAutoNum type="arabicPeriod"/>
              <a:tabLst>
                <a:tab pos="7429500" algn="r"/>
              </a:tabLst>
            </a:pPr>
            <a:r>
              <a:rPr lang="en-US" dirty="0">
                <a:latin typeface="Courier New" pitchFamily="49" charset="0"/>
              </a:rPr>
              <a:t>#</a:t>
            </a:r>
            <a:r>
              <a:rPr lang="en-US" dirty="0" err="1">
                <a:latin typeface="Courier New" pitchFamily="49" charset="0"/>
              </a:rPr>
              <a:t>pragma</a:t>
            </a:r>
            <a:r>
              <a:rPr lang="en-US" dirty="0">
                <a:latin typeface="Courier New" pitchFamily="49" charset="0"/>
              </a:rPr>
              <a:t> UNROLL(</a:t>
            </a:r>
            <a:r>
              <a:rPr lang="en-US" sz="2000" i="1" dirty="0">
                <a:solidFill>
                  <a:schemeClr val="tx2"/>
                </a:solidFill>
                <a:latin typeface="Courier New" pitchFamily="49" charset="0"/>
              </a:rPr>
              <a:t># of times to unroll</a:t>
            </a:r>
            <a:r>
              <a:rPr lang="en-US" dirty="0">
                <a:latin typeface="Courier New" pitchFamily="49" charset="0"/>
              </a:rPr>
              <a:t>);</a:t>
            </a:r>
          </a:p>
          <a:p>
            <a:pPr marL="460375" indent="-460375">
              <a:spcBef>
                <a:spcPct val="60000"/>
              </a:spcBef>
              <a:buClr>
                <a:schemeClr val="tx2"/>
              </a:buClr>
              <a:buSzPct val="75000"/>
              <a:buFont typeface="Wingdings" pitchFamily="2" charset="2"/>
              <a:buAutoNum type="arabicPeriod"/>
              <a:tabLst>
                <a:tab pos="7429500" algn="r"/>
              </a:tabLst>
            </a:pPr>
            <a:r>
              <a:rPr lang="en-US" dirty="0">
                <a:latin typeface="Courier New" pitchFamily="49" charset="0"/>
              </a:rPr>
              <a:t>#</a:t>
            </a:r>
            <a:r>
              <a:rPr lang="en-US" dirty="0" err="1">
                <a:latin typeface="Courier New" pitchFamily="49" charset="0"/>
              </a:rPr>
              <a:t>pragma</a:t>
            </a:r>
            <a:r>
              <a:rPr lang="en-US" dirty="0">
                <a:latin typeface="Courier New" pitchFamily="49" charset="0"/>
              </a:rPr>
              <a:t> MUST_ITERATE(</a:t>
            </a:r>
            <a:r>
              <a:rPr lang="en-US" sz="2000" i="1" dirty="0">
                <a:solidFill>
                  <a:schemeClr val="tx2"/>
                </a:solidFill>
                <a:latin typeface="Courier New" pitchFamily="49" charset="0"/>
              </a:rPr>
              <a:t>min</a:t>
            </a:r>
            <a:r>
              <a:rPr lang="en-US" sz="2000" i="1" dirty="0">
                <a:latin typeface="Courier New" pitchFamily="49" charset="0"/>
              </a:rPr>
              <a:t>, </a:t>
            </a:r>
            <a:r>
              <a:rPr lang="en-US" sz="2000" i="1" dirty="0">
                <a:solidFill>
                  <a:schemeClr val="tx2"/>
                </a:solidFill>
                <a:latin typeface="Courier New" pitchFamily="49" charset="0"/>
              </a:rPr>
              <a:t>max</a:t>
            </a:r>
            <a:r>
              <a:rPr lang="en-US" sz="2000" i="1" dirty="0">
                <a:latin typeface="Courier New" pitchFamily="49" charset="0"/>
              </a:rPr>
              <a:t>, </a:t>
            </a:r>
            <a:r>
              <a:rPr lang="en-US" sz="2000" i="1" dirty="0">
                <a:solidFill>
                  <a:schemeClr val="tx2"/>
                </a:solidFill>
                <a:latin typeface="Courier New" pitchFamily="49" charset="0"/>
              </a:rPr>
              <a:t>%factor</a:t>
            </a:r>
            <a:r>
              <a:rPr lang="en-US" dirty="0">
                <a:latin typeface="Courier New" pitchFamily="49" charset="0"/>
              </a:rPr>
              <a:t>);</a:t>
            </a:r>
          </a:p>
          <a:p>
            <a:pPr marL="460375" indent="-460375">
              <a:spcBef>
                <a:spcPct val="60000"/>
              </a:spcBef>
              <a:buClr>
                <a:schemeClr val="tx2"/>
              </a:buClr>
              <a:buSzPct val="75000"/>
              <a:buFont typeface="Wingdings" pitchFamily="2" charset="2"/>
              <a:buAutoNum type="arabicPeriod"/>
              <a:tabLst>
                <a:tab pos="7429500" algn="r"/>
              </a:tabLst>
            </a:pPr>
            <a:r>
              <a:rPr lang="en-US" dirty="0">
                <a:latin typeface="Arial Narrow" pitchFamily="34" charset="0"/>
              </a:rPr>
              <a:t>Use </a:t>
            </a:r>
            <a:r>
              <a:rPr lang="en-US" i="1" dirty="0">
                <a:latin typeface="Arial Narrow" pitchFamily="34" charset="0"/>
              </a:rPr>
              <a:t>volatile</a:t>
            </a:r>
            <a:r>
              <a:rPr lang="en-US" dirty="0">
                <a:latin typeface="Arial Narrow" pitchFamily="34" charset="0"/>
              </a:rPr>
              <a:t> </a:t>
            </a:r>
            <a:r>
              <a:rPr lang="en-US" dirty="0" smtClean="0">
                <a:latin typeface="Arial Narrow" pitchFamily="34" charset="0"/>
              </a:rPr>
              <a:t>keyword</a:t>
            </a:r>
          </a:p>
          <a:p>
            <a:pPr marL="460375" indent="-460375">
              <a:spcBef>
                <a:spcPct val="60000"/>
              </a:spcBef>
              <a:buClr>
                <a:schemeClr val="tx2"/>
              </a:buClr>
              <a:buSzPct val="75000"/>
              <a:buFont typeface="Wingdings" pitchFamily="2" charset="2"/>
              <a:buAutoNum type="arabicPeriod"/>
              <a:tabLst>
                <a:tab pos="7429500" algn="r"/>
              </a:tabLst>
            </a:pPr>
            <a:r>
              <a:rPr lang="en-US" dirty="0" smtClean="0">
                <a:latin typeface="Arial Narrow" pitchFamily="34" charset="0"/>
              </a:rPr>
              <a:t>Set MAX interrupt threshold </a:t>
            </a:r>
          </a:p>
          <a:p>
            <a:pPr marL="460375" indent="-460375">
              <a:spcBef>
                <a:spcPct val="60000"/>
              </a:spcBef>
              <a:buClr>
                <a:schemeClr val="tx2"/>
              </a:buClr>
              <a:buSzPct val="75000"/>
              <a:buFont typeface="Wingdings" pitchFamily="2" charset="2"/>
              <a:buAutoNum type="arabicPeriod"/>
              <a:tabLst>
                <a:tab pos="7429500" algn="r"/>
              </a:tabLst>
            </a:pPr>
            <a:r>
              <a:rPr lang="en-US" dirty="0" smtClean="0">
                <a:latin typeface="Arial Narrow" pitchFamily="34" charset="0"/>
              </a:rPr>
              <a:t>Use _</a:t>
            </a:r>
            <a:r>
              <a:rPr lang="en-US" dirty="0" err="1" smtClean="0">
                <a:latin typeface="Arial Narrow" pitchFamily="34" charset="0"/>
              </a:rPr>
              <a:t>nassert</a:t>
            </a:r>
            <a:r>
              <a:rPr lang="en-US" dirty="0" smtClean="0">
                <a:latin typeface="Arial Narrow" pitchFamily="34" charset="0"/>
              </a:rPr>
              <a:t>() to tell optimizer about pointer alignment</a:t>
            </a:r>
            <a:endParaRPr lang="en-US" dirty="0">
              <a:latin typeface="Arial Narrow" pitchFamily="34" charset="0"/>
            </a:endParaRPr>
          </a:p>
        </p:txBody>
      </p:sp>
      <p:sp>
        <p:nvSpPr>
          <p:cNvPr id="51204" name="Text Box 16"/>
          <p:cNvSpPr txBox="1">
            <a:spLocks noChangeArrowheads="1"/>
          </p:cNvSpPr>
          <p:nvPr/>
        </p:nvSpPr>
        <p:spPr bwMode="auto">
          <a:xfrm>
            <a:off x="492825" y="4398450"/>
            <a:ext cx="8334375" cy="2124075"/>
          </a:xfrm>
          <a:prstGeom prst="rect">
            <a:avLst/>
          </a:prstGeom>
          <a:noFill/>
          <a:ln w="12700">
            <a:noFill/>
            <a:miter lim="800000"/>
            <a:headEnd type="none" w="sm" len="sm"/>
            <a:tailEnd type="none" w="sm" len="sm"/>
          </a:ln>
        </p:spPr>
        <p:txBody>
          <a:bodyPr wrap="none">
            <a:spAutoFit/>
          </a:bodyPr>
          <a:lstStyle/>
          <a:p>
            <a:pPr marL="342900" indent="-342900">
              <a:lnSpc>
                <a:spcPct val="90000"/>
              </a:lnSpc>
              <a:buClr>
                <a:schemeClr val="tx2"/>
              </a:buClr>
              <a:buSzPct val="75000"/>
              <a:buFont typeface="Wingdings" pitchFamily="2" charset="2"/>
              <a:buChar char=""/>
            </a:pPr>
            <a:r>
              <a:rPr lang="en-US" b="0" dirty="0"/>
              <a:t>Like –pm, #</a:t>
            </a:r>
            <a:r>
              <a:rPr lang="en-US" b="0" dirty="0" err="1"/>
              <a:t>pragmas</a:t>
            </a:r>
            <a:r>
              <a:rPr lang="en-US" b="0" dirty="0"/>
              <a:t> are an easy way to pass more</a:t>
            </a:r>
            <a:br>
              <a:rPr lang="en-US" b="0" dirty="0"/>
            </a:br>
            <a:r>
              <a:rPr lang="en-US" b="0" dirty="0"/>
              <a:t>information to the compiler</a:t>
            </a:r>
          </a:p>
          <a:p>
            <a:pPr marL="342900" indent="-342900">
              <a:lnSpc>
                <a:spcPct val="90000"/>
              </a:lnSpc>
              <a:buClr>
                <a:schemeClr val="tx2"/>
              </a:buClr>
              <a:buSzPct val="75000"/>
              <a:buFont typeface="Wingdings" pitchFamily="2" charset="2"/>
              <a:buChar char=""/>
            </a:pPr>
            <a:r>
              <a:rPr lang="en-US" b="0" dirty="0"/>
              <a:t>The compiler uses this information to create “better” code</a:t>
            </a:r>
          </a:p>
          <a:p>
            <a:pPr marL="342900" indent="-342900">
              <a:lnSpc>
                <a:spcPct val="90000"/>
              </a:lnSpc>
              <a:buClr>
                <a:schemeClr val="tx2"/>
              </a:buClr>
              <a:buSzPct val="75000"/>
              <a:buFont typeface="Wingdings" pitchFamily="2" charset="2"/>
              <a:buChar char=""/>
            </a:pPr>
            <a:r>
              <a:rPr lang="en-US" b="0" dirty="0"/>
              <a:t>#</a:t>
            </a:r>
            <a:r>
              <a:rPr lang="en-US" b="0" dirty="0" err="1"/>
              <a:t>pragmas</a:t>
            </a:r>
            <a:r>
              <a:rPr lang="en-US" b="0" dirty="0"/>
              <a:t> are ignored by other C compilers if they are</a:t>
            </a:r>
            <a:br>
              <a:rPr lang="en-US" b="0" dirty="0"/>
            </a:br>
            <a:r>
              <a:rPr lang="en-US" b="0" dirty="0"/>
              <a:t>not supported</a:t>
            </a:r>
          </a:p>
        </p:txBody>
      </p:sp>
      <p:sp>
        <p:nvSpPr>
          <p:cNvPr id="51206" name="TextBox 12"/>
          <p:cNvSpPr txBox="1">
            <a:spLocks noChangeArrowheads="1"/>
          </p:cNvSpPr>
          <p:nvPr/>
        </p:nvSpPr>
        <p:spPr bwMode="auto">
          <a:xfrm>
            <a:off x="381000" y="650175"/>
            <a:ext cx="628650" cy="633413"/>
          </a:xfrm>
          <a:prstGeom prst="rect">
            <a:avLst/>
          </a:prstGeom>
          <a:noFill/>
          <a:ln w="9525">
            <a:noFill/>
            <a:miter lim="800000"/>
            <a:headEnd/>
            <a:tailEnd/>
          </a:ln>
        </p:spPr>
        <p:txBody>
          <a:bodyPr wrap="none">
            <a:spAutoFit/>
          </a:bodyPr>
          <a:lstStyle/>
          <a:p>
            <a:r>
              <a:rPr lang="en-US" sz="4400">
                <a:solidFill>
                  <a:schemeClr val="tx2"/>
                </a:solidFill>
                <a:sym typeface="Wingdings" pitchFamily="2" charset="2"/>
              </a:rPr>
              <a:t></a:t>
            </a:r>
            <a:endParaRPr lang="en-US" sz="4400">
              <a:solidFill>
                <a:schemeClr val="tx2"/>
              </a:solidFill>
            </a:endParaRPr>
          </a:p>
        </p:txBody>
      </p:sp>
      <p:sp>
        <p:nvSpPr>
          <p:cNvPr id="51207" name="TextBox 13"/>
          <p:cNvSpPr txBox="1">
            <a:spLocks noChangeArrowheads="1"/>
          </p:cNvSpPr>
          <p:nvPr/>
        </p:nvSpPr>
        <p:spPr bwMode="auto">
          <a:xfrm>
            <a:off x="381000" y="1183575"/>
            <a:ext cx="628650" cy="633413"/>
          </a:xfrm>
          <a:prstGeom prst="rect">
            <a:avLst/>
          </a:prstGeom>
          <a:noFill/>
          <a:ln w="9525">
            <a:noFill/>
            <a:miter lim="800000"/>
            <a:headEnd/>
            <a:tailEnd/>
          </a:ln>
        </p:spPr>
        <p:txBody>
          <a:bodyPr wrap="none">
            <a:spAutoFit/>
          </a:bodyPr>
          <a:lstStyle/>
          <a:p>
            <a:r>
              <a:rPr lang="en-US" sz="4400">
                <a:solidFill>
                  <a:schemeClr val="tx2"/>
                </a:solidFill>
                <a:sym typeface="Wingdings" pitchFamily="2" charset="2"/>
              </a:rPr>
              <a:t></a:t>
            </a:r>
            <a:endParaRPr lang="en-US" sz="4400">
              <a:solidFill>
                <a:schemeClr val="tx2"/>
              </a:solidFill>
            </a:endParaRPr>
          </a:p>
        </p:txBody>
      </p:sp>
      <p:pic>
        <p:nvPicPr>
          <p:cNvPr id="10"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mtClean="0"/>
              <a:t>3. UNROLL</a:t>
            </a:r>
            <a:r>
              <a:rPr lang="en-US" sz="3200" smtClean="0">
                <a:latin typeface="Courier New" pitchFamily="49" charset="0"/>
              </a:rPr>
              <a:t>(</a:t>
            </a:r>
            <a:r>
              <a:rPr lang="en-US" sz="2800" i="1" smtClean="0">
                <a:latin typeface="Courier New" pitchFamily="49" charset="0"/>
              </a:rPr>
              <a:t># of times to unroll</a:t>
            </a:r>
            <a:r>
              <a:rPr lang="en-US" sz="3200" smtClean="0">
                <a:latin typeface="Courier New" pitchFamily="49" charset="0"/>
              </a:rPr>
              <a:t>)</a:t>
            </a:r>
          </a:p>
        </p:txBody>
      </p:sp>
      <p:sp>
        <p:nvSpPr>
          <p:cNvPr id="52227" name="Rectangle 3"/>
          <p:cNvSpPr>
            <a:spLocks noChangeArrowheads="1"/>
          </p:cNvSpPr>
          <p:nvPr/>
        </p:nvSpPr>
        <p:spPr bwMode="auto">
          <a:xfrm>
            <a:off x="1684338" y="644525"/>
            <a:ext cx="5491162" cy="2111375"/>
          </a:xfrm>
          <a:prstGeom prst="rect">
            <a:avLst/>
          </a:prstGeom>
          <a:solidFill>
            <a:schemeClr val="accent4">
              <a:lumMod val="20000"/>
              <a:lumOff val="80000"/>
            </a:schemeClr>
          </a:solidFill>
          <a:ln w="12700">
            <a:solidFill>
              <a:srgbClr val="C0C0C0"/>
            </a:solidFill>
            <a:miter lim="800000"/>
            <a:headEnd/>
            <a:tailEnd/>
          </a:ln>
        </p:spPr>
        <p:txBody>
          <a:bodyPr wrap="none" tIns="137160" bIns="137160">
            <a:spAutoFit/>
          </a:bodyPr>
          <a:lstStyle/>
          <a:p>
            <a:pPr marL="460375" indent="-460375">
              <a:spcBef>
                <a:spcPct val="60000"/>
              </a:spcBef>
              <a:buClr>
                <a:schemeClr val="tx2"/>
              </a:buClr>
              <a:buSzPct val="75000"/>
              <a:buFont typeface="Wingdings" pitchFamily="2" charset="2"/>
              <a:buNone/>
              <a:tabLst>
                <a:tab pos="7429500" algn="r"/>
              </a:tabLst>
            </a:pPr>
            <a:r>
              <a:rPr lang="en-US">
                <a:solidFill>
                  <a:schemeClr val="tx2"/>
                </a:solidFill>
                <a:latin typeface="Courier New" pitchFamily="49" charset="0"/>
              </a:rPr>
              <a:t>#pragma UNROLL(</a:t>
            </a:r>
            <a:r>
              <a:rPr lang="en-US" i="1">
                <a:solidFill>
                  <a:schemeClr val="tx2"/>
                </a:solidFill>
                <a:latin typeface="Courier New" pitchFamily="49" charset="0"/>
              </a:rPr>
              <a:t>2</a:t>
            </a:r>
            <a:r>
              <a:rPr lang="en-US">
                <a:solidFill>
                  <a:schemeClr val="tx2"/>
                </a:solidFill>
                <a:latin typeface="Courier New" pitchFamily="49" charset="0"/>
              </a:rPr>
              <a:t>);</a:t>
            </a:r>
          </a:p>
          <a:p>
            <a:pPr marL="460375" indent="-460375">
              <a:spcBef>
                <a:spcPct val="60000"/>
              </a:spcBef>
              <a:buClr>
                <a:schemeClr val="tx2"/>
              </a:buClr>
              <a:buSzPct val="75000"/>
              <a:buFont typeface="Wingdings" pitchFamily="2" charset="2"/>
              <a:buNone/>
              <a:tabLst>
                <a:tab pos="7429500" algn="r"/>
              </a:tabLst>
            </a:pPr>
            <a:r>
              <a:rPr lang="en-US">
                <a:latin typeface="Courier New" pitchFamily="49" charset="0"/>
              </a:rPr>
              <a:t>for(i = 0; i &lt; count ; i++) {</a:t>
            </a:r>
          </a:p>
          <a:p>
            <a:pPr marL="460375" indent="-460375">
              <a:spcBef>
                <a:spcPct val="60000"/>
              </a:spcBef>
              <a:buClr>
                <a:schemeClr val="tx2"/>
              </a:buClr>
              <a:buSzPct val="75000"/>
              <a:buFont typeface="Wingdings" pitchFamily="2" charset="2"/>
              <a:buNone/>
              <a:tabLst>
                <a:tab pos="7429500" algn="r"/>
              </a:tabLst>
            </a:pPr>
            <a:r>
              <a:rPr lang="en-US">
                <a:latin typeface="Courier New" pitchFamily="49" charset="0"/>
              </a:rPr>
              <a:t>	sum += a[i] * x[i];</a:t>
            </a:r>
          </a:p>
          <a:p>
            <a:pPr marL="460375" indent="-460375">
              <a:spcBef>
                <a:spcPct val="60000"/>
              </a:spcBef>
              <a:buClr>
                <a:schemeClr val="tx2"/>
              </a:buClr>
              <a:buSzPct val="75000"/>
              <a:buFont typeface="Wingdings" pitchFamily="2" charset="2"/>
              <a:buNone/>
              <a:tabLst>
                <a:tab pos="7429500" algn="r"/>
              </a:tabLst>
            </a:pPr>
            <a:r>
              <a:rPr lang="en-US">
                <a:latin typeface="Courier New" pitchFamily="49" charset="0"/>
              </a:rPr>
              <a:t>}</a:t>
            </a:r>
          </a:p>
        </p:txBody>
      </p:sp>
      <p:sp>
        <p:nvSpPr>
          <p:cNvPr id="52228" name="Text Box 6"/>
          <p:cNvSpPr txBox="1">
            <a:spLocks noChangeArrowheads="1"/>
          </p:cNvSpPr>
          <p:nvPr/>
        </p:nvSpPr>
        <p:spPr bwMode="auto">
          <a:xfrm>
            <a:off x="381000" y="3200400"/>
            <a:ext cx="8591550" cy="2462213"/>
          </a:xfrm>
          <a:prstGeom prst="rect">
            <a:avLst/>
          </a:prstGeom>
          <a:noFill/>
          <a:ln w="12700">
            <a:noFill/>
            <a:miter lim="800000"/>
            <a:headEnd type="none" w="sm" len="sm"/>
            <a:tailEnd type="none" w="sm" len="sm"/>
          </a:ln>
        </p:spPr>
        <p:txBody>
          <a:bodyPr wrap="none">
            <a:spAutoFit/>
          </a:bodyPr>
          <a:lstStyle/>
          <a:p>
            <a:pPr marL="342900" indent="-342900">
              <a:buClr>
                <a:schemeClr val="tx2"/>
              </a:buClr>
              <a:buSzPct val="75000"/>
              <a:buFont typeface="Wingdings" pitchFamily="2" charset="2"/>
              <a:buChar char=""/>
            </a:pPr>
            <a:r>
              <a:rPr lang="en-US" sz="2800" b="0"/>
              <a:t>Tells the compiler to unroll the for() loop twice</a:t>
            </a:r>
          </a:p>
          <a:p>
            <a:pPr marL="342900" indent="-342900">
              <a:buClr>
                <a:schemeClr val="tx2"/>
              </a:buClr>
              <a:buSzPct val="75000"/>
              <a:buFont typeface="Wingdings" pitchFamily="2" charset="2"/>
              <a:buChar char=""/>
            </a:pPr>
            <a:r>
              <a:rPr lang="en-US" sz="2800" b="0"/>
              <a:t>The compiler will generate extra code to handle</a:t>
            </a:r>
            <a:br>
              <a:rPr lang="en-US" sz="2800" b="0"/>
            </a:br>
            <a:r>
              <a:rPr lang="en-US" sz="2800" b="0"/>
              <a:t>the case that count is odd </a:t>
            </a:r>
          </a:p>
          <a:p>
            <a:pPr marL="342900" indent="-342900">
              <a:buClr>
                <a:schemeClr val="tx2"/>
              </a:buClr>
              <a:buSzPct val="75000"/>
              <a:buFont typeface="Wingdings" pitchFamily="2" charset="2"/>
              <a:buChar char=""/>
            </a:pPr>
            <a:r>
              <a:rPr lang="en-US" sz="2800" b="0"/>
              <a:t>The #pragma must come right before the for() loop</a:t>
            </a:r>
          </a:p>
          <a:p>
            <a:pPr marL="342900" indent="-342900">
              <a:buClr>
                <a:schemeClr val="tx2"/>
              </a:buClr>
              <a:buSzPct val="75000"/>
              <a:buFont typeface="Wingdings" pitchFamily="2" charset="2"/>
              <a:buChar char=""/>
            </a:pPr>
            <a:r>
              <a:rPr lang="en-US" sz="2800" b="0"/>
              <a:t>UNROLL(1) tells the compiler not to unroll a loop</a:t>
            </a:r>
          </a:p>
        </p:txBody>
      </p:sp>
      <p:pic>
        <p:nvPicPr>
          <p:cNvPr id="8"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mtClean="0"/>
              <a:t>4. MUST_ITERATE</a:t>
            </a:r>
            <a:r>
              <a:rPr lang="en-US" sz="2800" smtClean="0">
                <a:latin typeface="Courier New" pitchFamily="49" charset="0"/>
              </a:rPr>
              <a:t>(</a:t>
            </a:r>
            <a:r>
              <a:rPr lang="en-US" sz="2800" i="1" smtClean="0">
                <a:latin typeface="Courier New" pitchFamily="49" charset="0"/>
              </a:rPr>
              <a:t>min, max, %factor</a:t>
            </a:r>
            <a:r>
              <a:rPr lang="en-US" sz="2800" smtClean="0">
                <a:latin typeface="Courier New" pitchFamily="49" charset="0"/>
              </a:rPr>
              <a:t>)</a:t>
            </a:r>
          </a:p>
        </p:txBody>
      </p:sp>
      <p:sp>
        <p:nvSpPr>
          <p:cNvPr id="53251" name="Rectangle 3"/>
          <p:cNvSpPr>
            <a:spLocks noChangeArrowheads="1"/>
          </p:cNvSpPr>
          <p:nvPr/>
        </p:nvSpPr>
        <p:spPr bwMode="auto">
          <a:xfrm>
            <a:off x="1304925" y="685800"/>
            <a:ext cx="6403975" cy="2622550"/>
          </a:xfrm>
          <a:prstGeom prst="rect">
            <a:avLst/>
          </a:prstGeom>
          <a:solidFill>
            <a:schemeClr val="accent4">
              <a:lumMod val="20000"/>
              <a:lumOff val="80000"/>
            </a:schemeClr>
          </a:solidFill>
          <a:ln w="12700">
            <a:solidFill>
              <a:srgbClr val="C0C0C0"/>
            </a:solidFill>
            <a:miter lim="800000"/>
            <a:headEnd/>
            <a:tailEnd/>
          </a:ln>
        </p:spPr>
        <p:txBody>
          <a:bodyPr wrap="none" tIns="137160" bIns="137160">
            <a:spAutoFit/>
          </a:bodyPr>
          <a:lstStyle/>
          <a:p>
            <a:pPr marL="460375" indent="-460375">
              <a:spcBef>
                <a:spcPct val="60000"/>
              </a:spcBef>
              <a:buClr>
                <a:schemeClr val="tx2"/>
              </a:buClr>
              <a:buSzPct val="75000"/>
              <a:buFont typeface="Wingdings" pitchFamily="2" charset="2"/>
              <a:buNone/>
              <a:tabLst>
                <a:tab pos="7429500" algn="r"/>
              </a:tabLst>
            </a:pPr>
            <a:r>
              <a:rPr lang="en-US" dirty="0">
                <a:latin typeface="Courier New" pitchFamily="49" charset="0"/>
              </a:rPr>
              <a:t>#</a:t>
            </a:r>
            <a:r>
              <a:rPr lang="en-US" dirty="0" err="1">
                <a:latin typeface="Courier New" pitchFamily="49" charset="0"/>
              </a:rPr>
              <a:t>pragma</a:t>
            </a:r>
            <a:r>
              <a:rPr lang="en-US" dirty="0">
                <a:latin typeface="Courier New" pitchFamily="49" charset="0"/>
              </a:rPr>
              <a:t> UNROLL(</a:t>
            </a:r>
            <a:r>
              <a:rPr lang="en-US" i="1" dirty="0">
                <a:latin typeface="Courier New" pitchFamily="49" charset="0"/>
              </a:rPr>
              <a:t>2</a:t>
            </a:r>
            <a:r>
              <a:rPr lang="en-US" dirty="0">
                <a:latin typeface="Courier New" pitchFamily="49" charset="0"/>
              </a:rPr>
              <a:t>);</a:t>
            </a:r>
          </a:p>
          <a:p>
            <a:pPr marL="460375" indent="-460375">
              <a:spcBef>
                <a:spcPct val="60000"/>
              </a:spcBef>
              <a:buClr>
                <a:schemeClr val="tx2"/>
              </a:buClr>
              <a:buSzPct val="75000"/>
              <a:buFont typeface="Wingdings" pitchFamily="2" charset="2"/>
              <a:buNone/>
              <a:tabLst>
                <a:tab pos="7429500" algn="r"/>
              </a:tabLst>
            </a:pPr>
            <a:r>
              <a:rPr lang="en-US" dirty="0">
                <a:solidFill>
                  <a:schemeClr val="tx2"/>
                </a:solidFill>
                <a:latin typeface="Courier New" pitchFamily="49" charset="0"/>
              </a:rPr>
              <a:t>#</a:t>
            </a:r>
            <a:r>
              <a:rPr lang="en-US" dirty="0" err="1">
                <a:solidFill>
                  <a:schemeClr val="tx2"/>
                </a:solidFill>
                <a:latin typeface="Courier New" pitchFamily="49" charset="0"/>
              </a:rPr>
              <a:t>pragma</a:t>
            </a:r>
            <a:r>
              <a:rPr lang="en-US" dirty="0">
                <a:solidFill>
                  <a:schemeClr val="tx2"/>
                </a:solidFill>
                <a:latin typeface="Courier New" pitchFamily="49" charset="0"/>
              </a:rPr>
              <a:t> MUST_ITERATE(10, 100, 2);</a:t>
            </a:r>
            <a:r>
              <a:rPr lang="en-US" dirty="0">
                <a:latin typeface="Courier New" pitchFamily="49" charset="0"/>
              </a:rPr>
              <a:t> </a:t>
            </a:r>
          </a:p>
          <a:p>
            <a:pPr marL="460375" indent="-460375">
              <a:spcBef>
                <a:spcPct val="60000"/>
              </a:spcBef>
              <a:buClr>
                <a:schemeClr val="tx2"/>
              </a:buClr>
              <a:buSzPct val="75000"/>
              <a:buFont typeface="Wingdings" pitchFamily="2" charset="2"/>
              <a:buNone/>
              <a:tabLst>
                <a:tab pos="7429500" algn="r"/>
              </a:tabLst>
            </a:pPr>
            <a:r>
              <a:rPr lang="en-US" dirty="0">
                <a:latin typeface="Courier New" pitchFamily="49" charset="0"/>
              </a:rPr>
              <a:t>for(</a:t>
            </a:r>
            <a:r>
              <a:rPr lang="en-US" dirty="0" err="1">
                <a:latin typeface="Courier New" pitchFamily="49" charset="0"/>
              </a:rPr>
              <a:t>i</a:t>
            </a:r>
            <a:r>
              <a:rPr lang="en-US" dirty="0">
                <a:latin typeface="Courier New" pitchFamily="49" charset="0"/>
              </a:rPr>
              <a:t> = 0; </a:t>
            </a:r>
            <a:r>
              <a:rPr lang="en-US" dirty="0" err="1">
                <a:latin typeface="Courier New" pitchFamily="49" charset="0"/>
              </a:rPr>
              <a:t>i</a:t>
            </a:r>
            <a:r>
              <a:rPr lang="en-US" dirty="0">
                <a:latin typeface="Courier New" pitchFamily="49" charset="0"/>
              </a:rPr>
              <a:t> &lt; count ; </a:t>
            </a:r>
            <a:r>
              <a:rPr lang="en-US" dirty="0" err="1">
                <a:latin typeface="Courier New" pitchFamily="49" charset="0"/>
              </a:rPr>
              <a:t>i</a:t>
            </a:r>
            <a:r>
              <a:rPr lang="en-US" dirty="0">
                <a:latin typeface="Courier New" pitchFamily="49" charset="0"/>
              </a:rPr>
              <a:t>++) {</a:t>
            </a:r>
          </a:p>
          <a:p>
            <a:pPr marL="460375" indent="-460375">
              <a:spcBef>
                <a:spcPct val="60000"/>
              </a:spcBef>
              <a:buClr>
                <a:schemeClr val="tx2"/>
              </a:buClr>
              <a:buSzPct val="75000"/>
              <a:buFont typeface="Wingdings" pitchFamily="2" charset="2"/>
              <a:buNone/>
              <a:tabLst>
                <a:tab pos="7429500" algn="r"/>
              </a:tabLst>
            </a:pPr>
            <a:r>
              <a:rPr lang="en-US" dirty="0">
                <a:latin typeface="Courier New" pitchFamily="49" charset="0"/>
              </a:rPr>
              <a:t>	sum += a[</a:t>
            </a:r>
            <a:r>
              <a:rPr lang="en-US" dirty="0" err="1">
                <a:latin typeface="Courier New" pitchFamily="49" charset="0"/>
              </a:rPr>
              <a:t>i</a:t>
            </a:r>
            <a:r>
              <a:rPr lang="en-US" dirty="0">
                <a:latin typeface="Courier New" pitchFamily="49" charset="0"/>
              </a:rPr>
              <a:t>] * x[</a:t>
            </a:r>
            <a:r>
              <a:rPr lang="en-US" dirty="0" err="1">
                <a:latin typeface="Courier New" pitchFamily="49" charset="0"/>
              </a:rPr>
              <a:t>i</a:t>
            </a:r>
            <a:r>
              <a:rPr lang="en-US" dirty="0">
                <a:latin typeface="Courier New" pitchFamily="49" charset="0"/>
              </a:rPr>
              <a:t>];</a:t>
            </a:r>
          </a:p>
          <a:p>
            <a:pPr marL="460375" indent="-460375">
              <a:spcBef>
                <a:spcPct val="60000"/>
              </a:spcBef>
              <a:buClr>
                <a:schemeClr val="tx2"/>
              </a:buClr>
              <a:buSzPct val="75000"/>
              <a:buFont typeface="Wingdings" pitchFamily="2" charset="2"/>
              <a:buNone/>
              <a:tabLst>
                <a:tab pos="7429500" algn="r"/>
              </a:tabLst>
            </a:pPr>
            <a:r>
              <a:rPr lang="en-US" dirty="0">
                <a:latin typeface="Courier New" pitchFamily="49" charset="0"/>
              </a:rPr>
              <a:t>}</a:t>
            </a:r>
          </a:p>
        </p:txBody>
      </p:sp>
      <p:sp>
        <p:nvSpPr>
          <p:cNvPr id="53252" name="Text Box 4"/>
          <p:cNvSpPr txBox="1">
            <a:spLocks noChangeArrowheads="1"/>
          </p:cNvSpPr>
          <p:nvPr/>
        </p:nvSpPr>
        <p:spPr bwMode="auto">
          <a:xfrm>
            <a:off x="402160" y="3464050"/>
            <a:ext cx="8284640" cy="3231654"/>
          </a:xfrm>
          <a:prstGeom prst="rect">
            <a:avLst/>
          </a:prstGeom>
          <a:noFill/>
          <a:ln w="12700">
            <a:noFill/>
            <a:miter lim="800000"/>
            <a:headEnd type="none" w="sm" len="sm"/>
            <a:tailEnd type="none" w="sm" len="sm"/>
          </a:ln>
        </p:spPr>
        <p:txBody>
          <a:bodyPr wrap="none">
            <a:spAutoFit/>
          </a:bodyPr>
          <a:lstStyle/>
          <a:p>
            <a:pPr marL="342900" indent="-342900">
              <a:buClr>
                <a:schemeClr val="tx2"/>
              </a:buClr>
              <a:buSzPct val="75000"/>
              <a:buFont typeface="Wingdings" pitchFamily="2" charset="2"/>
              <a:buChar char=""/>
            </a:pPr>
            <a:r>
              <a:rPr lang="en-US" b="0" dirty="0"/>
              <a:t>Gives the compiler information about the trip (loop) count</a:t>
            </a:r>
          </a:p>
          <a:p>
            <a:pPr marL="682625" lvl="1" indent="-225425">
              <a:buClr>
                <a:schemeClr val="tx2"/>
              </a:buClr>
              <a:buSzPct val="75000"/>
              <a:buFont typeface="Wingdings" pitchFamily="2" charset="2"/>
              <a:buNone/>
            </a:pPr>
            <a:r>
              <a:rPr lang="en-US" b="0" dirty="0"/>
              <a:t>In the code above, we are </a:t>
            </a:r>
            <a:r>
              <a:rPr lang="en-US" b="0" i="1" dirty="0">
                <a:solidFill>
                  <a:schemeClr val="tx2"/>
                </a:solidFill>
              </a:rPr>
              <a:t>promising</a:t>
            </a:r>
            <a:r>
              <a:rPr lang="en-US" b="0" dirty="0"/>
              <a:t> that:</a:t>
            </a:r>
          </a:p>
          <a:p>
            <a:pPr marL="682625" lvl="1" indent="-225425">
              <a:lnSpc>
                <a:spcPct val="100000"/>
              </a:lnSpc>
              <a:spcBef>
                <a:spcPct val="20000"/>
              </a:spcBef>
              <a:buClr>
                <a:schemeClr val="tx2"/>
              </a:buClr>
              <a:buSzPct val="75000"/>
              <a:buFont typeface="Wingdings" pitchFamily="2" charset="2"/>
              <a:buNone/>
            </a:pPr>
            <a:r>
              <a:rPr lang="en-US" b="0" dirty="0"/>
              <a:t>	</a:t>
            </a:r>
            <a:r>
              <a:rPr lang="en-US" sz="2000" b="0" dirty="0"/>
              <a:t>count &gt;= 10, count &lt;= 100, and count % 2 == 0</a:t>
            </a:r>
          </a:p>
          <a:p>
            <a:pPr marL="342900" indent="-342900">
              <a:buClr>
                <a:schemeClr val="tx2"/>
              </a:buClr>
              <a:buSzPct val="75000"/>
              <a:buFont typeface="Wingdings" pitchFamily="2" charset="2"/>
              <a:buChar char=""/>
            </a:pPr>
            <a:r>
              <a:rPr lang="en-US" b="0" dirty="0"/>
              <a:t>If you break your promise, you might break your code</a:t>
            </a:r>
          </a:p>
          <a:p>
            <a:pPr marL="342900" indent="-342900">
              <a:buClr>
                <a:schemeClr val="tx2"/>
              </a:buClr>
              <a:buSzPct val="75000"/>
              <a:buFont typeface="Wingdings" pitchFamily="2" charset="2"/>
              <a:buChar char=""/>
            </a:pPr>
            <a:r>
              <a:rPr lang="en-US" b="0" dirty="0" smtClean="0">
                <a:solidFill>
                  <a:schemeClr val="tx2"/>
                </a:solidFill>
              </a:rPr>
              <a:t>MIN</a:t>
            </a:r>
            <a:r>
              <a:rPr lang="en-US" b="0" dirty="0" smtClean="0"/>
              <a:t> helps with code size and software pipelining</a:t>
            </a:r>
          </a:p>
          <a:p>
            <a:pPr marL="342900" indent="-342900">
              <a:buClr>
                <a:schemeClr val="tx2"/>
              </a:buClr>
              <a:buSzPct val="75000"/>
              <a:buFont typeface="Wingdings" pitchFamily="2" charset="2"/>
              <a:buChar char=""/>
            </a:pPr>
            <a:r>
              <a:rPr lang="en-US" b="0" dirty="0" smtClean="0">
                <a:solidFill>
                  <a:schemeClr val="tx2"/>
                </a:solidFill>
              </a:rPr>
              <a:t>MULT</a:t>
            </a:r>
            <a:r>
              <a:rPr lang="en-US" b="0" dirty="0" smtClean="0"/>
              <a:t> allows </a:t>
            </a:r>
            <a:r>
              <a:rPr lang="en-US" b="0" dirty="0"/>
              <a:t>for efficient loop </a:t>
            </a:r>
            <a:r>
              <a:rPr lang="en-US" b="0" dirty="0" smtClean="0"/>
              <a:t>unrolling (and “odd” cases)</a:t>
            </a:r>
            <a:endParaRPr lang="en-US" b="0" dirty="0"/>
          </a:p>
          <a:p>
            <a:pPr marL="342900" indent="-342900">
              <a:buClr>
                <a:schemeClr val="tx2"/>
              </a:buClr>
              <a:buSzPct val="75000"/>
              <a:buFont typeface="Wingdings" pitchFamily="2" charset="2"/>
              <a:buChar char=""/>
            </a:pPr>
            <a:r>
              <a:rPr lang="en-US" b="0" dirty="0"/>
              <a:t>The #</a:t>
            </a:r>
            <a:r>
              <a:rPr lang="en-US" b="0" dirty="0" err="1"/>
              <a:t>pragma</a:t>
            </a:r>
            <a:r>
              <a:rPr lang="en-US" b="0" dirty="0"/>
              <a:t> must come right before the for() loop</a:t>
            </a: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mtClean="0"/>
              <a:t>5. Use </a:t>
            </a:r>
            <a:r>
              <a:rPr lang="en-US" i="1" smtClean="0"/>
              <a:t>Volatile </a:t>
            </a:r>
            <a:r>
              <a:rPr lang="en-US" smtClean="0"/>
              <a:t>Keyword</a:t>
            </a:r>
          </a:p>
        </p:txBody>
      </p:sp>
      <p:sp>
        <p:nvSpPr>
          <p:cNvPr id="149507" name="Rectangle 3"/>
          <p:cNvSpPr>
            <a:spLocks noChangeArrowheads="1"/>
          </p:cNvSpPr>
          <p:nvPr/>
        </p:nvSpPr>
        <p:spPr bwMode="auto">
          <a:xfrm>
            <a:off x="1604963" y="2133600"/>
            <a:ext cx="5734050" cy="1676400"/>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tIns="228600"/>
          <a:lstStyle/>
          <a:p>
            <a:pPr lvl="1">
              <a:lnSpc>
                <a:spcPct val="100000"/>
              </a:lnSpc>
              <a:spcBef>
                <a:spcPct val="0"/>
              </a:spcBef>
              <a:defRPr/>
            </a:pPr>
            <a:r>
              <a:rPr lang="en-US" sz="2800">
                <a:latin typeface="Courier New" pitchFamily="49" charset="0"/>
              </a:rPr>
              <a:t>int *ctrl;</a:t>
            </a:r>
          </a:p>
          <a:p>
            <a:pPr lvl="1">
              <a:lnSpc>
                <a:spcPct val="100000"/>
              </a:lnSpc>
              <a:spcBef>
                <a:spcPct val="0"/>
              </a:spcBef>
              <a:defRPr/>
            </a:pPr>
            <a:endParaRPr lang="en-US" sz="2800">
              <a:latin typeface="Courier New" pitchFamily="49" charset="0"/>
            </a:endParaRPr>
          </a:p>
          <a:p>
            <a:pPr lvl="1">
              <a:lnSpc>
                <a:spcPct val="100000"/>
              </a:lnSpc>
              <a:spcBef>
                <a:spcPct val="0"/>
              </a:spcBef>
              <a:defRPr/>
            </a:pPr>
            <a:r>
              <a:rPr lang="en-US" sz="2800">
                <a:latin typeface="Courier New" pitchFamily="49" charset="0"/>
              </a:rPr>
              <a:t>while (*ctrl == 0);</a:t>
            </a:r>
          </a:p>
        </p:txBody>
      </p:sp>
      <p:sp>
        <p:nvSpPr>
          <p:cNvPr id="149508" name="Rectangle 4"/>
          <p:cNvSpPr>
            <a:spLocks noChangeArrowheads="1"/>
          </p:cNvSpPr>
          <p:nvPr/>
        </p:nvSpPr>
        <p:spPr bwMode="auto">
          <a:xfrm>
            <a:off x="1604963" y="4719638"/>
            <a:ext cx="5734050" cy="1757362"/>
          </a:xfrm>
          <a:prstGeom prst="rect">
            <a:avLst/>
          </a:prstGeom>
          <a:solidFill>
            <a:schemeClr val="accent4">
              <a:lumMod val="20000"/>
              <a:lumOff val="80000"/>
            </a:schemeClr>
          </a:solidFill>
          <a:ln w="12700">
            <a:solidFill>
              <a:schemeClr val="tx1"/>
            </a:solidFill>
            <a:miter lim="800000"/>
            <a:headEnd/>
            <a:tailEnd/>
          </a:ln>
          <a:effectLst>
            <a:outerShdw dist="107763" dir="2700000" algn="ctr" rotWithShape="0">
              <a:schemeClr val="bg2"/>
            </a:outerShdw>
          </a:effectLst>
        </p:spPr>
        <p:txBody>
          <a:bodyPr wrap="none" tIns="228600"/>
          <a:lstStyle/>
          <a:p>
            <a:pPr lvl="1">
              <a:lnSpc>
                <a:spcPct val="100000"/>
              </a:lnSpc>
              <a:spcBef>
                <a:spcPct val="0"/>
              </a:spcBef>
              <a:defRPr/>
            </a:pPr>
            <a:r>
              <a:rPr lang="en-US" sz="2800">
                <a:solidFill>
                  <a:schemeClr val="tx2"/>
                </a:solidFill>
                <a:latin typeface="Courier New" pitchFamily="49" charset="0"/>
              </a:rPr>
              <a:t>volatile</a:t>
            </a:r>
            <a:r>
              <a:rPr lang="en-US" sz="2800">
                <a:latin typeface="Courier New" pitchFamily="49" charset="0"/>
              </a:rPr>
              <a:t> int *ctrl;</a:t>
            </a:r>
          </a:p>
          <a:p>
            <a:pPr lvl="1">
              <a:lnSpc>
                <a:spcPct val="100000"/>
              </a:lnSpc>
              <a:spcBef>
                <a:spcPct val="0"/>
              </a:spcBef>
              <a:defRPr/>
            </a:pPr>
            <a:endParaRPr lang="en-US" sz="2800">
              <a:latin typeface="Courier New" pitchFamily="49" charset="0"/>
            </a:endParaRPr>
          </a:p>
          <a:p>
            <a:pPr lvl="1">
              <a:lnSpc>
                <a:spcPct val="100000"/>
              </a:lnSpc>
              <a:spcBef>
                <a:spcPct val="0"/>
              </a:spcBef>
              <a:defRPr/>
            </a:pPr>
            <a:r>
              <a:rPr lang="en-US" sz="2800">
                <a:latin typeface="Courier New" pitchFamily="49" charset="0"/>
              </a:rPr>
              <a:t>while (*ctrl == 0);</a:t>
            </a:r>
          </a:p>
        </p:txBody>
      </p:sp>
      <p:sp>
        <p:nvSpPr>
          <p:cNvPr id="54277" name="TextBox 4"/>
          <p:cNvSpPr txBox="1">
            <a:spLocks noChangeArrowheads="1"/>
          </p:cNvSpPr>
          <p:nvPr/>
        </p:nvSpPr>
        <p:spPr bwMode="auto">
          <a:xfrm>
            <a:off x="468313" y="685800"/>
            <a:ext cx="8294687" cy="1341438"/>
          </a:xfrm>
          <a:prstGeom prst="rect">
            <a:avLst/>
          </a:prstGeom>
          <a:noFill/>
          <a:ln w="9525">
            <a:noFill/>
            <a:miter lim="800000"/>
            <a:headEnd/>
            <a:tailEnd/>
          </a:ln>
        </p:spPr>
        <p:txBody>
          <a:bodyPr wrap="none">
            <a:spAutoFit/>
          </a:bodyPr>
          <a:lstStyle/>
          <a:p>
            <a:pPr marL="342900" indent="-342900">
              <a:buClr>
                <a:schemeClr val="tx2"/>
              </a:buClr>
              <a:buSzPct val="75000"/>
              <a:buFont typeface="Wingdings" pitchFamily="2" charset="2"/>
              <a:buChar char=""/>
            </a:pPr>
            <a:r>
              <a:rPr lang="en-US" sz="2800" b="0">
                <a:latin typeface="Arial Narrow" pitchFamily="34" charset="0"/>
              </a:rPr>
              <a:t>If a variable changes OUTSIDE the optimizer’s scope, it will</a:t>
            </a:r>
            <a:br>
              <a:rPr lang="en-US" sz="2800" b="0">
                <a:latin typeface="Arial Narrow" pitchFamily="34" charset="0"/>
              </a:rPr>
            </a:br>
            <a:r>
              <a:rPr lang="en-US" sz="2800" b="0">
                <a:latin typeface="Arial Narrow" pitchFamily="34" charset="0"/>
              </a:rPr>
              <a:t>remove/delete the variable and any associated code.</a:t>
            </a:r>
          </a:p>
          <a:p>
            <a:pPr marL="342900" indent="-342900">
              <a:buClr>
                <a:schemeClr val="tx2"/>
              </a:buClr>
              <a:buSzPct val="75000"/>
              <a:buFont typeface="Wingdings" pitchFamily="2" charset="2"/>
              <a:buChar char=""/>
            </a:pPr>
            <a:r>
              <a:rPr lang="en-US" sz="2800" b="0">
                <a:latin typeface="Arial Narrow" pitchFamily="34" charset="0"/>
              </a:rPr>
              <a:t>For example, let’s say </a:t>
            </a:r>
            <a:r>
              <a:rPr lang="en-US" sz="2800" b="0">
                <a:latin typeface="Courier New" pitchFamily="49" charset="0"/>
                <a:cs typeface="Courier New" pitchFamily="49" charset="0"/>
              </a:rPr>
              <a:t>*ctrl </a:t>
            </a:r>
            <a:r>
              <a:rPr lang="en-US" sz="2800" b="0">
                <a:latin typeface="Arial Narrow" pitchFamily="34" charset="0"/>
              </a:rPr>
              <a:t>points to an EMIF address:</a:t>
            </a:r>
          </a:p>
        </p:txBody>
      </p:sp>
      <p:sp>
        <p:nvSpPr>
          <p:cNvPr id="54278" name="TextBox 5"/>
          <p:cNvSpPr txBox="1">
            <a:spLocks noChangeArrowheads="1"/>
          </p:cNvSpPr>
          <p:nvPr/>
        </p:nvSpPr>
        <p:spPr bwMode="auto">
          <a:xfrm>
            <a:off x="520700" y="4211638"/>
            <a:ext cx="7632700" cy="436562"/>
          </a:xfrm>
          <a:prstGeom prst="rect">
            <a:avLst/>
          </a:prstGeom>
          <a:noFill/>
          <a:ln w="9525">
            <a:noFill/>
            <a:miter lim="800000"/>
            <a:headEnd/>
            <a:tailEnd/>
          </a:ln>
        </p:spPr>
        <p:txBody>
          <a:bodyPr wrap="none">
            <a:spAutoFit/>
          </a:bodyPr>
          <a:lstStyle/>
          <a:p>
            <a:pPr marL="342900" indent="-342900">
              <a:buClr>
                <a:schemeClr val="tx2"/>
              </a:buClr>
              <a:buSzPct val="75000"/>
              <a:buFont typeface="Wingdings" pitchFamily="2" charset="2"/>
              <a:buChar char=""/>
            </a:pPr>
            <a:r>
              <a:rPr lang="en-US" sz="2800" b="0">
                <a:latin typeface="Arial Narrow" pitchFamily="34" charset="0"/>
              </a:rPr>
              <a:t>Use volatile keyword to tell compiler to “leave it alone”:</a:t>
            </a:r>
          </a:p>
        </p:txBody>
      </p:sp>
      <p:pic>
        <p:nvPicPr>
          <p:cNvPr id="10"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80" name="Text Box 4"/>
          <p:cNvSpPr txBox="1">
            <a:spLocks noChangeArrowheads="1"/>
          </p:cNvSpPr>
          <p:nvPr/>
        </p:nvSpPr>
        <p:spPr bwMode="auto">
          <a:xfrm>
            <a:off x="381000" y="4643250"/>
            <a:ext cx="8382000" cy="2037674"/>
          </a:xfrm>
          <a:prstGeom prst="rect">
            <a:avLst/>
          </a:prstGeom>
          <a:noFill/>
          <a:ln w="12700">
            <a:noFill/>
            <a:miter lim="800000"/>
            <a:headEnd type="none" w="sm" len="sm"/>
            <a:tailEnd type="none" w="sm" len="sm"/>
          </a:ln>
          <a:effectLst/>
        </p:spPr>
        <p:txBody>
          <a:bodyPr wrap="square">
            <a:spAutoFit/>
          </a:bodyPr>
          <a:lstStyle/>
          <a:p>
            <a:pPr marL="342900" indent="-342900">
              <a:spcBef>
                <a:spcPts val="600"/>
              </a:spcBef>
              <a:buClr>
                <a:schemeClr val="tx2"/>
              </a:buClr>
              <a:buSzPct val="75000"/>
              <a:buFont typeface="Wingdings"/>
              <a:buChar char=""/>
            </a:pPr>
            <a:r>
              <a:rPr lang="en-US" b="0" dirty="0" smtClean="0">
                <a:latin typeface="Arial Narrow" pitchFamily="34" charset="0"/>
              </a:rPr>
              <a:t>Loops using SPLOOP buffer are interruptible. However, loops that do not meet the criteria for SPLOOP are NOT generally interruptible</a:t>
            </a:r>
          </a:p>
          <a:p>
            <a:pPr marL="342900" indent="-342900">
              <a:spcBef>
                <a:spcPts val="600"/>
              </a:spcBef>
              <a:buClr>
                <a:schemeClr val="tx2"/>
              </a:buClr>
              <a:buSzPct val="75000"/>
              <a:buFont typeface="Wingdings"/>
              <a:buChar char=""/>
            </a:pPr>
            <a:r>
              <a:rPr lang="en-US" b="0" dirty="0" smtClean="0">
                <a:latin typeface="Arial Narrow" pitchFamily="34" charset="0"/>
              </a:rPr>
              <a:t>Use the –mi option to set the MAX #cycles that interrupts are disabled</a:t>
            </a:r>
            <a:br>
              <a:rPr lang="en-US" b="0" dirty="0" smtClean="0">
                <a:latin typeface="Arial Narrow" pitchFamily="34" charset="0"/>
              </a:rPr>
            </a:br>
            <a:r>
              <a:rPr lang="en-US" sz="2000" b="0" i="1" dirty="0" smtClean="0">
                <a:latin typeface="Arial Narrow" pitchFamily="34" charset="0"/>
              </a:rPr>
              <a:t>(n = 1000 is a good starting number)</a:t>
            </a:r>
            <a:endParaRPr lang="en-US" b="0" i="1" dirty="0" smtClean="0">
              <a:latin typeface="Arial Narrow" pitchFamily="34" charset="0"/>
            </a:endParaRPr>
          </a:p>
          <a:p>
            <a:pPr marL="342900" indent="-342900">
              <a:spcBef>
                <a:spcPts val="600"/>
              </a:spcBef>
              <a:buClr>
                <a:schemeClr val="tx2"/>
              </a:buClr>
              <a:buSzPct val="75000"/>
              <a:buFont typeface="Wingdings"/>
              <a:buChar char=""/>
            </a:pPr>
            <a:r>
              <a:rPr lang="en-US" b="0" dirty="0" smtClean="0">
                <a:latin typeface="Arial Narrow" pitchFamily="34" charset="0"/>
              </a:rPr>
              <a:t>This option does NOT comprehend slow memory cycles or stalls</a:t>
            </a:r>
          </a:p>
          <a:p>
            <a:pPr marL="342900" lvl="0" indent="-342900">
              <a:lnSpc>
                <a:spcPct val="70000"/>
              </a:lnSpc>
              <a:spcBef>
                <a:spcPts val="600"/>
              </a:spcBef>
              <a:buClr>
                <a:schemeClr val="tx2"/>
              </a:buClr>
              <a:buSzPct val="75000"/>
              <a:buFont typeface="Wingdings"/>
              <a:buChar char=""/>
            </a:pPr>
            <a:r>
              <a:rPr lang="en-US" sz="2000" dirty="0" smtClean="0">
                <a:solidFill>
                  <a:srgbClr val="FF0000"/>
                </a:solidFill>
                <a:latin typeface="Courier New" pitchFamily="49" charset="0"/>
              </a:rPr>
              <a:t>#</a:t>
            </a:r>
            <a:r>
              <a:rPr lang="en-US" sz="2000" dirty="0" err="1" smtClean="0">
                <a:solidFill>
                  <a:srgbClr val="FF0000"/>
                </a:solidFill>
                <a:latin typeface="Courier New" pitchFamily="49" charset="0"/>
              </a:rPr>
              <a:t>pragma</a:t>
            </a:r>
            <a:r>
              <a:rPr lang="en-US" sz="2000" dirty="0" smtClean="0">
                <a:solidFill>
                  <a:srgbClr val="FF0000"/>
                </a:solidFill>
                <a:latin typeface="Courier New" pitchFamily="49" charset="0"/>
              </a:rPr>
              <a:t> FUNC_INTERRUPT_THRESHOLD(</a:t>
            </a:r>
            <a:r>
              <a:rPr lang="en-US" sz="2000" dirty="0" err="1" smtClean="0">
                <a:solidFill>
                  <a:srgbClr val="FF0000"/>
                </a:solidFill>
                <a:latin typeface="Courier New" pitchFamily="49" charset="0"/>
              </a:rPr>
              <a:t>func</a:t>
            </a:r>
            <a:r>
              <a:rPr lang="en-US" sz="2000" dirty="0" smtClean="0">
                <a:solidFill>
                  <a:srgbClr val="FF0000"/>
                </a:solidFill>
                <a:latin typeface="Courier New" pitchFamily="49" charset="0"/>
              </a:rPr>
              <a:t>, threshold);</a:t>
            </a:r>
            <a:endParaRPr lang="en-US" b="0" dirty="0" smtClean="0">
              <a:solidFill>
                <a:srgbClr val="FF0000"/>
              </a:solidFill>
              <a:latin typeface="Arial Narrow" pitchFamily="34" charset="0"/>
            </a:endParaRPr>
          </a:p>
        </p:txBody>
      </p:sp>
      <p:sp>
        <p:nvSpPr>
          <p:cNvPr id="280591" name="Rectangle 15"/>
          <p:cNvSpPr>
            <a:spLocks noGrp="1" noChangeArrowheads="1"/>
          </p:cNvSpPr>
          <p:nvPr>
            <p:ph type="title"/>
          </p:nvPr>
        </p:nvSpPr>
        <p:spPr/>
        <p:txBody>
          <a:bodyPr/>
          <a:lstStyle/>
          <a:p>
            <a:r>
              <a:rPr lang="en-US" dirty="0"/>
              <a:t>6. </a:t>
            </a:r>
            <a:r>
              <a:rPr lang="en-US" dirty="0" smtClean="0"/>
              <a:t>Set MAX Interrupt Threshold</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533400" y="614551"/>
            <a:ext cx="8077200" cy="3911998"/>
          </a:xfrm>
          <a:prstGeom prst="rect">
            <a:avLst/>
          </a:prstGeom>
          <a:noFill/>
          <a:ln w="12700">
            <a:solidFill>
              <a:schemeClr val="tx1"/>
            </a:solidFill>
            <a:miter lim="800000"/>
            <a:headEnd/>
            <a:tailEnd/>
          </a:ln>
          <a:effectLst>
            <a:outerShdw blurRad="50800" dist="76200" dir="2700000" algn="tl" rotWithShape="0">
              <a:prstClr val="black">
                <a:alpha val="40000"/>
              </a:prstClr>
            </a:outerShdw>
          </a:effectLst>
        </p:spPr>
      </p:pic>
      <p:cxnSp>
        <p:nvCxnSpPr>
          <p:cNvPr id="9" name="Straight Arrow Connector 8"/>
          <p:cNvCxnSpPr/>
          <p:nvPr/>
        </p:nvCxnSpPr>
        <p:spPr bwMode="auto">
          <a:xfrm flipV="1">
            <a:off x="2438400" y="3429000"/>
            <a:ext cx="609600" cy="990600"/>
          </a:xfrm>
          <a:prstGeom prst="straightConnector1">
            <a:avLst/>
          </a:prstGeom>
          <a:solidFill>
            <a:schemeClr val="accent1"/>
          </a:solidFill>
          <a:ln w="28575" cap="flat" cmpd="sng" algn="ctr">
            <a:solidFill>
              <a:schemeClr val="tx1"/>
            </a:solidFill>
            <a:prstDash val="solid"/>
            <a:round/>
            <a:headEnd type="none" w="sm" len="sm"/>
            <a:tailEnd type="arrow"/>
          </a:ln>
          <a:effectLst/>
        </p:spPr>
      </p:cxnSp>
      <p:sp>
        <p:nvSpPr>
          <p:cNvPr id="10" name="Rectangle 9"/>
          <p:cNvSpPr/>
          <p:nvPr/>
        </p:nvSpPr>
        <p:spPr bwMode="auto">
          <a:xfrm>
            <a:off x="3124199" y="3112325"/>
            <a:ext cx="4707575" cy="304800"/>
          </a:xfrm>
          <a:prstGeom prst="rect">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normAutofit fontScale="90000"/>
          </a:bodyPr>
          <a:lstStyle/>
          <a:p>
            <a:r>
              <a:rPr lang="en-US"/>
              <a:t> -mi Details</a:t>
            </a:r>
          </a:p>
        </p:txBody>
      </p:sp>
      <p:sp>
        <p:nvSpPr>
          <p:cNvPr id="197639" name="Rectangle 7"/>
          <p:cNvSpPr>
            <a:spLocks noGrp="1" noChangeArrowheads="1"/>
          </p:cNvSpPr>
          <p:nvPr>
            <p:ph type="body" sz="half" idx="2"/>
          </p:nvPr>
        </p:nvSpPr>
        <p:spPr>
          <a:xfrm>
            <a:off x="350838" y="660400"/>
            <a:ext cx="8458200" cy="4445000"/>
          </a:xfrm>
        </p:spPr>
        <p:txBody>
          <a:bodyPr/>
          <a:lstStyle/>
          <a:p>
            <a:pPr>
              <a:lnSpc>
                <a:spcPct val="90000"/>
              </a:lnSpc>
              <a:spcBef>
                <a:spcPct val="20000"/>
              </a:spcBef>
            </a:pPr>
            <a:r>
              <a:rPr lang="en-US" sz="2800">
                <a:latin typeface="Courier New" pitchFamily="49" charset="0"/>
              </a:rPr>
              <a:t>-mi0</a:t>
            </a:r>
            <a:endParaRPr lang="en-US" sz="2800"/>
          </a:p>
          <a:p>
            <a:pPr lvl="1">
              <a:lnSpc>
                <a:spcPct val="90000"/>
              </a:lnSpc>
              <a:spcBef>
                <a:spcPct val="20000"/>
              </a:spcBef>
            </a:pPr>
            <a:r>
              <a:rPr lang="en-US" sz="2000"/>
              <a:t>Compiler’s code is not interruptible</a:t>
            </a:r>
          </a:p>
          <a:p>
            <a:pPr lvl="1">
              <a:lnSpc>
                <a:spcPct val="90000"/>
              </a:lnSpc>
              <a:spcBef>
                <a:spcPct val="20000"/>
              </a:spcBef>
            </a:pPr>
            <a:r>
              <a:rPr lang="en-US" sz="2000"/>
              <a:t>User must guarantee no interrupts will occur</a:t>
            </a:r>
          </a:p>
          <a:p>
            <a:pPr>
              <a:lnSpc>
                <a:spcPct val="90000"/>
              </a:lnSpc>
              <a:spcBef>
                <a:spcPct val="20000"/>
              </a:spcBef>
            </a:pPr>
            <a:r>
              <a:rPr lang="en-US" sz="2800">
                <a:latin typeface="Courier New" pitchFamily="49" charset="0"/>
              </a:rPr>
              <a:t>-mi1</a:t>
            </a:r>
            <a:endParaRPr lang="en-US" sz="2800"/>
          </a:p>
          <a:p>
            <a:pPr lvl="1">
              <a:lnSpc>
                <a:spcPct val="90000"/>
              </a:lnSpc>
              <a:spcBef>
                <a:spcPct val="20000"/>
              </a:spcBef>
            </a:pPr>
            <a:r>
              <a:rPr lang="en-US" sz="2000"/>
              <a:t>Compiler uses single assignment and never produces a loop less than 6 cycles</a:t>
            </a:r>
          </a:p>
          <a:p>
            <a:pPr>
              <a:lnSpc>
                <a:spcPct val="90000"/>
              </a:lnSpc>
              <a:spcBef>
                <a:spcPct val="20000"/>
              </a:spcBef>
            </a:pPr>
            <a:r>
              <a:rPr lang="en-US" sz="2800">
                <a:latin typeface="Courier New" pitchFamily="49" charset="0"/>
              </a:rPr>
              <a:t>-mi1000</a:t>
            </a:r>
            <a:r>
              <a:rPr lang="en-US" sz="2800"/>
              <a:t>  </a:t>
            </a:r>
            <a:r>
              <a:rPr lang="en-US" sz="2400"/>
              <a:t>(</a:t>
            </a:r>
            <a:r>
              <a:rPr lang="en-US" sz="2000"/>
              <a:t>or any number &gt; 1</a:t>
            </a:r>
            <a:r>
              <a:rPr lang="en-US" sz="2400"/>
              <a:t>)</a:t>
            </a:r>
          </a:p>
          <a:p>
            <a:pPr lvl="1">
              <a:lnSpc>
                <a:spcPct val="90000"/>
              </a:lnSpc>
              <a:spcBef>
                <a:spcPct val="20000"/>
              </a:spcBef>
            </a:pPr>
            <a:r>
              <a:rPr lang="en-US" sz="2000"/>
              <a:t>Tells the compiler your system must be able to see interrupts every 1000 cycles</a:t>
            </a:r>
          </a:p>
          <a:p>
            <a:pPr>
              <a:lnSpc>
                <a:spcPct val="90000"/>
              </a:lnSpc>
              <a:spcBef>
                <a:spcPct val="20000"/>
              </a:spcBef>
            </a:pPr>
            <a:r>
              <a:rPr lang="en-US" sz="2400"/>
              <a:t>When not using</a:t>
            </a:r>
            <a:r>
              <a:rPr lang="en-US" sz="2800"/>
              <a:t> </a:t>
            </a:r>
            <a:r>
              <a:rPr lang="en-US" sz="2800">
                <a:latin typeface="Courier New" pitchFamily="49" charset="0"/>
              </a:rPr>
              <a:t>–mi</a:t>
            </a:r>
            <a:r>
              <a:rPr lang="en-US" sz="2800"/>
              <a:t>  </a:t>
            </a:r>
            <a:r>
              <a:rPr lang="en-US" sz="2400"/>
              <a:t>(</a:t>
            </a:r>
            <a:r>
              <a:rPr lang="en-US" sz="2000"/>
              <a:t>compiler’s default</a:t>
            </a:r>
            <a:r>
              <a:rPr lang="en-US" sz="2400"/>
              <a:t>)</a:t>
            </a:r>
          </a:p>
          <a:p>
            <a:pPr lvl="1">
              <a:lnSpc>
                <a:spcPct val="90000"/>
              </a:lnSpc>
              <a:spcBef>
                <a:spcPct val="20000"/>
              </a:spcBef>
            </a:pPr>
            <a:r>
              <a:rPr lang="en-US" sz="2000"/>
              <a:t>Compiler will software pipeline (when using –o2 or –o3)</a:t>
            </a:r>
          </a:p>
          <a:p>
            <a:pPr lvl="1">
              <a:lnSpc>
                <a:spcPct val="90000"/>
              </a:lnSpc>
              <a:spcBef>
                <a:spcPct val="20000"/>
              </a:spcBef>
            </a:pPr>
            <a:r>
              <a:rPr lang="en-US" sz="2000"/>
              <a:t>Interrupts are disabled for s/w pipelined loops</a:t>
            </a:r>
          </a:p>
        </p:txBody>
      </p:sp>
      <p:sp>
        <p:nvSpPr>
          <p:cNvPr id="197689" name="Rectangle 57"/>
          <p:cNvSpPr>
            <a:spLocks noChangeArrowheads="1"/>
          </p:cNvSpPr>
          <p:nvPr/>
        </p:nvSpPr>
        <p:spPr bwMode="auto">
          <a:xfrm>
            <a:off x="1181100" y="5410200"/>
            <a:ext cx="6781800" cy="1295400"/>
          </a:xfrm>
          <a:prstGeom prst="rect">
            <a:avLst/>
          </a:prstGeom>
          <a:solidFill>
            <a:schemeClr val="accent4">
              <a:lumMod val="20000"/>
              <a:lumOff val="80000"/>
            </a:schemeClr>
          </a:solidFill>
          <a:ln w="12700">
            <a:solidFill>
              <a:srgbClr val="DDDDDD"/>
            </a:solidFill>
            <a:miter lim="800000"/>
            <a:headEnd type="none" w="sm" len="sm"/>
            <a:tailEnd type="none" w="sm" len="sm"/>
          </a:ln>
          <a:effectLst/>
        </p:spPr>
        <p:txBody>
          <a:bodyPr tIns="91440" bIns="91440">
            <a:spAutoFit/>
          </a:bodyPr>
          <a:lstStyle/>
          <a:p>
            <a:pPr marL="342900" indent="-342900">
              <a:spcBef>
                <a:spcPct val="20000"/>
              </a:spcBef>
              <a:buClr>
                <a:schemeClr val="tx2"/>
              </a:buClr>
              <a:buSzPct val="75000"/>
              <a:buFont typeface="Wingdings" pitchFamily="2" charset="2"/>
              <a:buNone/>
            </a:pPr>
            <a:r>
              <a:rPr lang="en-US" sz="2000" b="0">
                <a:latin typeface="Arial Narrow" pitchFamily="34" charset="0"/>
              </a:rPr>
              <a:t>Notes:</a:t>
            </a:r>
          </a:p>
          <a:p>
            <a:pPr marL="342900" indent="-342900">
              <a:spcBef>
                <a:spcPct val="20000"/>
              </a:spcBef>
              <a:buClr>
                <a:schemeClr val="tx2"/>
              </a:buClr>
              <a:buSzPct val="75000"/>
              <a:buFont typeface="Wingdings" pitchFamily="2" charset="2"/>
              <a:buChar char=""/>
            </a:pPr>
            <a:r>
              <a:rPr lang="en-US" sz="2000" b="0">
                <a:latin typeface="Arial Narrow" pitchFamily="34" charset="0"/>
              </a:rPr>
              <a:t>Be aware that the compiler is unaware of issues such as memory </a:t>
            </a:r>
            <a:br>
              <a:rPr lang="en-US" sz="2000" b="0">
                <a:latin typeface="Arial Narrow" pitchFamily="34" charset="0"/>
              </a:rPr>
            </a:br>
            <a:r>
              <a:rPr lang="en-US" sz="2000" b="0">
                <a:latin typeface="Arial Narrow" pitchFamily="34" charset="0"/>
              </a:rPr>
              <a:t>wait-states, etc. </a:t>
            </a:r>
          </a:p>
          <a:p>
            <a:pPr marL="342900" indent="-342900">
              <a:spcBef>
                <a:spcPct val="20000"/>
              </a:spcBef>
              <a:buClr>
                <a:schemeClr val="tx2"/>
              </a:buClr>
              <a:buSzPct val="75000"/>
              <a:buFont typeface="Wingdings" pitchFamily="2" charset="2"/>
              <a:buChar char=""/>
            </a:pPr>
            <a:r>
              <a:rPr lang="en-US" sz="2000" b="0">
                <a:latin typeface="Arial Narrow" pitchFamily="34" charset="0"/>
              </a:rPr>
              <a:t>Using –mi, the compiler only counts instruction cycles</a:t>
            </a:r>
          </a:p>
        </p:txBody>
      </p:sp>
    </p:spTree>
    <p:custDataLst>
      <p:tags r:id="rId1"/>
    </p:custData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show="0">
  <p:cSld>
    <p:bg>
      <p:bgPr>
        <a:solidFill>
          <a:schemeClr val="accent2"/>
        </a:solidFill>
        <a:effectLst/>
      </p:bgPr>
    </p:bg>
    <p:spTree>
      <p:nvGrpSpPr>
        <p:cNvPr id="1" name=""/>
        <p:cNvGrpSpPr/>
        <p:nvPr/>
      </p:nvGrpSpPr>
      <p:grpSpPr>
        <a:xfrm>
          <a:off x="0" y="0"/>
          <a:ext cx="0" cy="0"/>
          <a:chOff x="0" y="0"/>
          <a:chExt cx="0" cy="0"/>
        </a:xfrm>
      </p:grpSpPr>
      <p:sp>
        <p:nvSpPr>
          <p:cNvPr id="140293" name="Rectangle 5"/>
          <p:cNvSpPr>
            <a:spLocks noChangeArrowheads="1"/>
          </p:cNvSpPr>
          <p:nvPr/>
        </p:nvSpPr>
        <p:spPr bwMode="auto">
          <a:xfrm>
            <a:off x="733425" y="1828799"/>
            <a:ext cx="7678738" cy="381000"/>
          </a:xfrm>
          <a:prstGeom prst="rect">
            <a:avLst/>
          </a:prstGeom>
          <a:solidFill>
            <a:schemeClr val="accent2">
              <a:alpha val="50000"/>
            </a:schemeClr>
          </a:solidFill>
          <a:ln w="12700">
            <a:noFill/>
            <a:miter lim="800000"/>
            <a:headEnd type="none" w="sm" len="sm"/>
            <a:tailEnd type="none" w="sm" len="sm"/>
          </a:ln>
          <a:effectLst/>
        </p:spPr>
        <p:txBody>
          <a:bodyPr wrap="none" anchor="ctr"/>
          <a:lstStyle/>
          <a:p>
            <a:endParaRPr lang="en-US" smtClean="0">
              <a:solidFill>
                <a:srgbClr val="000000"/>
              </a:solidFill>
            </a:endParaRPr>
          </a:p>
        </p:txBody>
      </p:sp>
      <p:sp>
        <p:nvSpPr>
          <p:cNvPr id="140299" name="Rectangle 11"/>
          <p:cNvSpPr>
            <a:spLocks noGrp="1" noChangeArrowheads="1"/>
          </p:cNvSpPr>
          <p:nvPr>
            <p:ph type="title"/>
          </p:nvPr>
        </p:nvSpPr>
        <p:spPr>
          <a:noFill/>
          <a:ln/>
        </p:spPr>
        <p:txBody>
          <a:bodyPr/>
          <a:lstStyle/>
          <a:p>
            <a:r>
              <a:rPr lang="en-US"/>
              <a:t>MUST_ITERATE Example</a:t>
            </a:r>
          </a:p>
        </p:txBody>
      </p:sp>
      <p:sp>
        <p:nvSpPr>
          <p:cNvPr id="140291" name="Rectangle 3"/>
          <p:cNvSpPr>
            <a:spLocks noGrp="1" noChangeArrowheads="1"/>
          </p:cNvSpPr>
          <p:nvPr>
            <p:ph sz="half" idx="1"/>
          </p:nvPr>
        </p:nvSpPr>
        <p:spPr>
          <a:xfrm>
            <a:off x="720725" y="992188"/>
            <a:ext cx="7696200" cy="1903412"/>
          </a:xfrm>
          <a:solidFill>
            <a:schemeClr val="accent4">
              <a:lumMod val="20000"/>
              <a:lumOff val="80000"/>
            </a:schemeClr>
          </a:solidFill>
          <a:ln>
            <a:solidFill>
              <a:schemeClr val="tx1"/>
            </a:solidFill>
          </a:ln>
        </p:spPr>
        <p:txBody>
          <a:bodyPr>
            <a:normAutofit fontScale="92500" lnSpcReduction="10000"/>
          </a:bodyPr>
          <a:lstStyle/>
          <a:p>
            <a:pPr>
              <a:lnSpc>
                <a:spcPct val="70000"/>
              </a:lnSpc>
              <a:buFont typeface="Wingdings" pitchFamily="2" charset="2"/>
              <a:buNone/>
            </a:pPr>
            <a:r>
              <a:rPr lang="en-US" sz="2000">
                <a:latin typeface="Courier New" pitchFamily="49" charset="0"/>
              </a:rPr>
              <a:t>int dot_prod(short *a, Short *b, int n)</a:t>
            </a:r>
          </a:p>
          <a:p>
            <a:pPr>
              <a:lnSpc>
                <a:spcPct val="70000"/>
              </a:lnSpc>
              <a:buFont typeface="Wingdings" pitchFamily="2" charset="2"/>
              <a:buNone/>
            </a:pPr>
            <a:r>
              <a:rPr lang="en-US" sz="2000">
                <a:latin typeface="Courier New" pitchFamily="49" charset="0"/>
              </a:rPr>
              <a:t>{</a:t>
            </a:r>
          </a:p>
          <a:p>
            <a:pPr>
              <a:lnSpc>
                <a:spcPct val="70000"/>
              </a:lnSpc>
              <a:spcBef>
                <a:spcPct val="0"/>
              </a:spcBef>
              <a:buFont typeface="Wingdings" pitchFamily="2" charset="2"/>
              <a:buNone/>
            </a:pPr>
            <a:r>
              <a:rPr lang="en-US" sz="2000">
                <a:latin typeface="Courier New" pitchFamily="49" charset="0"/>
              </a:rPr>
              <a:t>	int i, sum = 0;</a:t>
            </a:r>
          </a:p>
          <a:p>
            <a:pPr>
              <a:lnSpc>
                <a:spcPct val="70000"/>
              </a:lnSpc>
              <a:buFont typeface="Wingdings" pitchFamily="2" charset="2"/>
              <a:buNone/>
            </a:pPr>
            <a:r>
              <a:rPr lang="en-US" sz="2000">
                <a:latin typeface="Courier New" pitchFamily="49" charset="0"/>
              </a:rPr>
              <a:t>	#pragma MUST_ITERATE </a:t>
            </a:r>
            <a:r>
              <a:rPr lang="en-US" sz="2000">
                <a:solidFill>
                  <a:schemeClr val="tx2"/>
                </a:solidFill>
                <a:latin typeface="Courier New" pitchFamily="49" charset="0"/>
              </a:rPr>
              <a:t>( ,512)</a:t>
            </a:r>
          </a:p>
          <a:p>
            <a:pPr>
              <a:lnSpc>
                <a:spcPct val="70000"/>
              </a:lnSpc>
              <a:buFont typeface="Wingdings" pitchFamily="2" charset="2"/>
              <a:buNone/>
            </a:pPr>
            <a:r>
              <a:rPr lang="en-US" sz="2000">
                <a:latin typeface="Courier New" pitchFamily="49" charset="0"/>
              </a:rPr>
              <a:t>	for (i = 0; i &lt; n; i++)</a:t>
            </a:r>
          </a:p>
          <a:p>
            <a:pPr>
              <a:lnSpc>
                <a:spcPct val="70000"/>
              </a:lnSpc>
              <a:buFont typeface="Wingdings" pitchFamily="2" charset="2"/>
              <a:buNone/>
            </a:pPr>
            <a:r>
              <a:rPr lang="en-US" sz="2000">
                <a:latin typeface="Courier New" pitchFamily="49" charset="0"/>
              </a:rPr>
              <a:t>		sum += a[i] * b[i];</a:t>
            </a:r>
          </a:p>
          <a:p>
            <a:pPr>
              <a:lnSpc>
                <a:spcPct val="70000"/>
              </a:lnSpc>
              <a:buFont typeface="Wingdings" pitchFamily="2" charset="2"/>
              <a:buNone/>
            </a:pPr>
            <a:r>
              <a:rPr lang="en-US" sz="2000">
                <a:latin typeface="Courier New" pitchFamily="49" charset="0"/>
              </a:rPr>
              <a:t>	return sum;</a:t>
            </a:r>
          </a:p>
          <a:p>
            <a:pPr>
              <a:lnSpc>
                <a:spcPct val="70000"/>
              </a:lnSpc>
              <a:spcBef>
                <a:spcPct val="0"/>
              </a:spcBef>
              <a:buFont typeface="Wingdings" pitchFamily="2" charset="2"/>
              <a:buNone/>
            </a:pPr>
            <a:r>
              <a:rPr lang="en-US" sz="2000">
                <a:latin typeface="Courier New" pitchFamily="49" charset="0"/>
              </a:rPr>
              <a:t>}</a:t>
            </a:r>
          </a:p>
        </p:txBody>
      </p:sp>
      <p:sp>
        <p:nvSpPr>
          <p:cNvPr id="140292" name="Rectangle 4"/>
          <p:cNvSpPr>
            <a:spLocks noGrp="1" noChangeArrowheads="1"/>
          </p:cNvSpPr>
          <p:nvPr>
            <p:ph sz="half" idx="2"/>
          </p:nvPr>
        </p:nvSpPr>
        <p:spPr>
          <a:xfrm>
            <a:off x="685800" y="3200400"/>
            <a:ext cx="7848600" cy="3143250"/>
          </a:xfrm>
        </p:spPr>
        <p:txBody>
          <a:bodyPr>
            <a:normAutofit fontScale="92500" lnSpcReduction="10000"/>
          </a:bodyPr>
          <a:lstStyle/>
          <a:p>
            <a:pPr marL="342900" indent="-342900">
              <a:lnSpc>
                <a:spcPct val="90000"/>
              </a:lnSpc>
              <a:buFont typeface="Wingdings" pitchFamily="2" charset="2"/>
              <a:buChar char=""/>
            </a:pPr>
            <a:r>
              <a:rPr lang="en-US" sz="2000">
                <a:latin typeface="Arial Narrow" pitchFamily="34" charset="0"/>
              </a:rPr>
              <a:t>Provided:</a:t>
            </a:r>
          </a:p>
          <a:p>
            <a:pPr marL="800100" lvl="1" indent="-342900">
              <a:lnSpc>
                <a:spcPct val="90000"/>
              </a:lnSpc>
              <a:buFont typeface="Wingdings" pitchFamily="2" charset="2"/>
              <a:buChar char=""/>
            </a:pPr>
            <a:r>
              <a:rPr lang="en-US" sz="2000" b="0">
                <a:latin typeface="Arial Narrow" pitchFamily="34" charset="0"/>
              </a:rPr>
              <a:t>If interrupt threshold was set at 1000 cycles (-mi 1000),</a:t>
            </a:r>
          </a:p>
          <a:p>
            <a:pPr marL="800100" lvl="1" indent="-342900">
              <a:lnSpc>
                <a:spcPct val="90000"/>
              </a:lnSpc>
              <a:buFont typeface="Wingdings" pitchFamily="2" charset="2"/>
              <a:buChar char=""/>
            </a:pPr>
            <a:r>
              <a:rPr lang="en-US" sz="2000" b="0">
                <a:latin typeface="Arial Narrow" pitchFamily="34" charset="0"/>
              </a:rPr>
              <a:t>Assuming this can compile as a single-cycle loop,</a:t>
            </a:r>
          </a:p>
          <a:p>
            <a:pPr marL="800100" lvl="1" indent="-342900">
              <a:lnSpc>
                <a:spcPct val="90000"/>
              </a:lnSpc>
              <a:buFont typeface="Wingdings" pitchFamily="2" charset="2"/>
              <a:buChar char=""/>
            </a:pPr>
            <a:r>
              <a:rPr lang="en-US" sz="2000" b="0">
                <a:latin typeface="Arial Narrow" pitchFamily="34" charset="0"/>
              </a:rPr>
              <a:t>And 512 = max# for Loop count  (per MUST_ITERATE pragma).</a:t>
            </a:r>
          </a:p>
          <a:p>
            <a:pPr marL="342900" indent="-342900">
              <a:lnSpc>
                <a:spcPct val="90000"/>
              </a:lnSpc>
              <a:spcBef>
                <a:spcPct val="50000"/>
              </a:spcBef>
              <a:buFont typeface="Wingdings" pitchFamily="2" charset="2"/>
              <a:buChar char=""/>
            </a:pPr>
            <a:r>
              <a:rPr lang="en-US" sz="2000">
                <a:latin typeface="Arial Narrow" pitchFamily="34" charset="0"/>
              </a:rPr>
              <a:t>Result:</a:t>
            </a:r>
          </a:p>
          <a:p>
            <a:pPr marL="800100" lvl="1" indent="-342900">
              <a:lnSpc>
                <a:spcPct val="90000"/>
              </a:lnSpc>
              <a:buFont typeface="Wingdings" pitchFamily="2" charset="2"/>
              <a:buChar char=""/>
            </a:pPr>
            <a:r>
              <a:rPr lang="en-US" sz="2000" b="0">
                <a:latin typeface="Arial Narrow" pitchFamily="34" charset="0"/>
              </a:rPr>
              <a:t>The compiler knows a 1-cycle kernel will execute no more than 512 times which is less than the 1000 cycle interrupt disable option (–mi1000)</a:t>
            </a:r>
          </a:p>
          <a:p>
            <a:pPr marL="800100" lvl="1" indent="-342900">
              <a:lnSpc>
                <a:spcPct val="90000"/>
              </a:lnSpc>
              <a:buFont typeface="Wingdings" pitchFamily="2" charset="2"/>
              <a:buChar char=""/>
            </a:pPr>
            <a:r>
              <a:rPr lang="en-US" sz="2000" b="0">
                <a:latin typeface="Arial Narrow" pitchFamily="34" charset="0"/>
              </a:rPr>
              <a:t>Uninterruptible loop works fine</a:t>
            </a:r>
          </a:p>
          <a:p>
            <a:pPr marL="342900" indent="-342900">
              <a:lnSpc>
                <a:spcPct val="90000"/>
              </a:lnSpc>
              <a:spcBef>
                <a:spcPct val="50000"/>
              </a:spcBef>
              <a:buFont typeface="Wingdings" pitchFamily="2" charset="2"/>
              <a:buChar char=""/>
            </a:pPr>
            <a:r>
              <a:rPr lang="en-US" sz="2000">
                <a:latin typeface="Arial Narrow" pitchFamily="34" charset="0"/>
              </a:rPr>
              <a:t>Verdict:</a:t>
            </a:r>
          </a:p>
          <a:p>
            <a:pPr marL="800100" lvl="1" indent="-342900">
              <a:lnSpc>
                <a:spcPct val="90000"/>
              </a:lnSpc>
              <a:buFont typeface="Wingdings" pitchFamily="2" charset="2"/>
              <a:buChar char=""/>
            </a:pPr>
            <a:r>
              <a:rPr lang="en-US" sz="2000" b="0">
                <a:latin typeface="Arial Narrow" pitchFamily="34" charset="0"/>
              </a:rPr>
              <a:t>3072 cycle loop (512 x 6) can become a 512 cycle loop</a:t>
            </a: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029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029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029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029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029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029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029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4029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4029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80" name="Text Box 4"/>
          <p:cNvSpPr txBox="1">
            <a:spLocks noChangeArrowheads="1"/>
          </p:cNvSpPr>
          <p:nvPr/>
        </p:nvSpPr>
        <p:spPr bwMode="auto">
          <a:xfrm>
            <a:off x="457200" y="1879600"/>
            <a:ext cx="8229600" cy="3496342"/>
          </a:xfrm>
          <a:prstGeom prst="rect">
            <a:avLst/>
          </a:prstGeom>
          <a:noFill/>
          <a:ln w="12700">
            <a:noFill/>
            <a:miter lim="800000"/>
            <a:headEnd type="none" w="sm" len="sm"/>
            <a:tailEnd type="none" w="sm" len="sm"/>
          </a:ln>
          <a:effectLst/>
        </p:spPr>
        <p:txBody>
          <a:bodyPr>
            <a:spAutoFit/>
          </a:bodyPr>
          <a:lstStyle/>
          <a:p>
            <a:pPr marL="342900" indent="-342900">
              <a:buClr>
                <a:schemeClr val="tx2"/>
              </a:buClr>
              <a:buSzPct val="75000"/>
              <a:buFont typeface="Wingdings" pitchFamily="2" charset="2"/>
              <a:buChar char=""/>
            </a:pPr>
            <a:r>
              <a:rPr lang="en-US" sz="2800" dirty="0">
                <a:latin typeface="Arial Narrow" pitchFamily="34" charset="0"/>
              </a:rPr>
              <a:t>Generates no code, evaluated at compile time</a:t>
            </a:r>
          </a:p>
          <a:p>
            <a:pPr marL="342900" indent="-342900">
              <a:buClr>
                <a:schemeClr val="tx2"/>
              </a:buClr>
              <a:buSzPct val="75000"/>
              <a:buFont typeface="Wingdings" pitchFamily="2" charset="2"/>
              <a:buChar char=""/>
            </a:pPr>
            <a:r>
              <a:rPr lang="en-US" sz="2800" dirty="0" smtClean="0">
                <a:latin typeface="Arial Narrow" pitchFamily="34" charset="0"/>
              </a:rPr>
              <a:t>Tells </a:t>
            </a:r>
            <a:r>
              <a:rPr lang="en-US" sz="2800" dirty="0">
                <a:latin typeface="Arial Narrow" pitchFamily="34" charset="0"/>
              </a:rPr>
              <a:t>the optimizer that the expression declared with the ‘assert’ function is true</a:t>
            </a:r>
          </a:p>
          <a:p>
            <a:pPr marL="342900" indent="-342900">
              <a:buClr>
                <a:schemeClr val="tx2"/>
              </a:buClr>
              <a:buSzPct val="75000"/>
              <a:buFont typeface="Wingdings" pitchFamily="2" charset="2"/>
              <a:buChar char=""/>
            </a:pPr>
            <a:r>
              <a:rPr lang="en-US" sz="2800" dirty="0">
                <a:latin typeface="Arial Narrow" pitchFamily="34" charset="0"/>
              </a:rPr>
              <a:t>Above example declares that </a:t>
            </a:r>
            <a:r>
              <a:rPr lang="en-US" sz="2800" i="1" dirty="0" err="1">
                <a:latin typeface="Arial Narrow" pitchFamily="34" charset="0"/>
              </a:rPr>
              <a:t>ptr</a:t>
            </a:r>
            <a:r>
              <a:rPr lang="en-US" sz="2800" dirty="0">
                <a:latin typeface="Arial Narrow" pitchFamily="34" charset="0"/>
              </a:rPr>
              <a:t> is aligned on an 8-byte boundary (i.e. the lowest 3-bits of the address in </a:t>
            </a:r>
            <a:r>
              <a:rPr lang="en-US" sz="2800" dirty="0" err="1">
                <a:latin typeface="Arial Narrow" pitchFamily="34" charset="0"/>
              </a:rPr>
              <a:t>ptr</a:t>
            </a:r>
            <a:r>
              <a:rPr lang="en-US" sz="2800" dirty="0">
                <a:latin typeface="Arial Narrow" pitchFamily="34" charset="0"/>
              </a:rPr>
              <a:t> are 000b</a:t>
            </a:r>
            <a:r>
              <a:rPr lang="en-US" sz="2800" dirty="0" smtClean="0">
                <a:latin typeface="Arial Narrow" pitchFamily="34" charset="0"/>
              </a:rPr>
              <a:t>)</a:t>
            </a:r>
          </a:p>
          <a:p>
            <a:pPr marL="342900" indent="-342900">
              <a:buClr>
                <a:schemeClr val="tx2"/>
              </a:buClr>
              <a:buSzPct val="75000"/>
              <a:buFont typeface="Wingdings" pitchFamily="2" charset="2"/>
              <a:buChar char=""/>
            </a:pPr>
            <a:r>
              <a:rPr lang="en-US" sz="2800" dirty="0" smtClean="0">
                <a:solidFill>
                  <a:schemeClr val="tx2"/>
                </a:solidFill>
                <a:latin typeface="Arial Narrow" pitchFamily="34" charset="0"/>
              </a:rPr>
              <a:t>In the next lab, </a:t>
            </a:r>
            <a:r>
              <a:rPr lang="en-US" sz="2800" i="1" dirty="0" smtClean="0">
                <a:solidFill>
                  <a:schemeClr val="tx2"/>
                </a:solidFill>
                <a:latin typeface="Arial Narrow" pitchFamily="34" charset="0"/>
              </a:rPr>
              <a:t>_</a:t>
            </a:r>
            <a:r>
              <a:rPr lang="en-US" sz="2800" i="1" dirty="0" err="1" smtClean="0">
                <a:solidFill>
                  <a:schemeClr val="tx2"/>
                </a:solidFill>
                <a:latin typeface="Arial Narrow" pitchFamily="34" charset="0"/>
              </a:rPr>
              <a:t>nassert</a:t>
            </a:r>
            <a:r>
              <a:rPr lang="en-US" sz="2800" i="1" dirty="0" smtClean="0">
                <a:solidFill>
                  <a:schemeClr val="tx2"/>
                </a:solidFill>
                <a:latin typeface="Arial Narrow" pitchFamily="34" charset="0"/>
              </a:rPr>
              <a:t>() </a:t>
            </a:r>
            <a:r>
              <a:rPr lang="en-US" sz="2800" dirty="0" smtClean="0">
                <a:solidFill>
                  <a:schemeClr val="tx2"/>
                </a:solidFill>
                <a:latin typeface="Arial Narrow" pitchFamily="34" charset="0"/>
              </a:rPr>
              <a:t>is used to tell the compiler that “history” pointer is aligned on an 8-byte boundary</a:t>
            </a:r>
            <a:endParaRPr lang="en-US" sz="2800" dirty="0">
              <a:solidFill>
                <a:schemeClr val="tx2"/>
              </a:solidFill>
              <a:latin typeface="Arial Narrow" pitchFamily="34" charset="0"/>
            </a:endParaRPr>
          </a:p>
        </p:txBody>
      </p:sp>
      <p:sp>
        <p:nvSpPr>
          <p:cNvPr id="280591" name="Rectangle 15"/>
          <p:cNvSpPr>
            <a:spLocks noGrp="1" noChangeArrowheads="1"/>
          </p:cNvSpPr>
          <p:nvPr>
            <p:ph type="title"/>
          </p:nvPr>
        </p:nvSpPr>
        <p:spPr/>
        <p:txBody>
          <a:bodyPr/>
          <a:lstStyle/>
          <a:p>
            <a:r>
              <a:rPr lang="en-US" dirty="0"/>
              <a:t>7</a:t>
            </a:r>
            <a:r>
              <a:rPr lang="en-US" dirty="0" smtClean="0"/>
              <a:t>. </a:t>
            </a:r>
            <a:r>
              <a:rPr lang="en-US" dirty="0"/>
              <a:t>_</a:t>
            </a:r>
            <a:r>
              <a:rPr lang="en-US" dirty="0" err="1"/>
              <a:t>nassert</a:t>
            </a:r>
            <a:r>
              <a:rPr lang="en-US" dirty="0"/>
              <a:t>()</a:t>
            </a:r>
          </a:p>
        </p:txBody>
      </p:sp>
      <p:sp>
        <p:nvSpPr>
          <p:cNvPr id="280592" name="Rectangle 16"/>
          <p:cNvSpPr>
            <a:spLocks noChangeArrowheads="1"/>
          </p:cNvSpPr>
          <p:nvPr/>
        </p:nvSpPr>
        <p:spPr bwMode="auto">
          <a:xfrm>
            <a:off x="914400" y="914400"/>
            <a:ext cx="7239000" cy="707886"/>
          </a:xfrm>
          <a:prstGeom prst="rect">
            <a:avLst/>
          </a:prstGeom>
          <a:solidFill>
            <a:schemeClr val="accent4">
              <a:lumMod val="20000"/>
              <a:lumOff val="80000"/>
            </a:schemeClr>
          </a:solidFill>
          <a:ln w="12700">
            <a:noFill/>
            <a:miter lim="800000"/>
            <a:headEnd/>
            <a:tailEnd/>
          </a:ln>
          <a:effectLst/>
        </p:spPr>
        <p:txBody>
          <a:bodyPr tIns="137160" bIns="137160">
            <a:spAutoFit/>
          </a:bodyPr>
          <a:lstStyle/>
          <a:p>
            <a:pPr marL="568325" indent="-568325" algn="ctr">
              <a:lnSpc>
                <a:spcPct val="100000"/>
              </a:lnSpc>
              <a:spcBef>
                <a:spcPct val="0"/>
              </a:spcBef>
              <a:buClr>
                <a:schemeClr val="tx2"/>
              </a:buClr>
              <a:buSzPct val="75000"/>
              <a:buFont typeface="Wingdings" pitchFamily="2" charset="2"/>
              <a:buNone/>
              <a:tabLst>
                <a:tab pos="284163" algn="l"/>
                <a:tab pos="7429500" algn="r"/>
              </a:tabLst>
            </a:pPr>
            <a:r>
              <a:rPr lang="en-US" sz="2800">
                <a:solidFill>
                  <a:schemeClr val="tx2"/>
                </a:solidFill>
                <a:latin typeface="Courier New" pitchFamily="49" charset="0"/>
              </a:rPr>
              <a:t>_nassert(</a:t>
            </a:r>
            <a:r>
              <a:rPr lang="en-US" b="0" i="1">
                <a:latin typeface="Courier New" pitchFamily="49" charset="0"/>
              </a:rPr>
              <a:t>(ptr &amp; 0x7) == 0</a:t>
            </a:r>
            <a:r>
              <a:rPr lang="en-US" b="0" i="1"/>
              <a:t> </a:t>
            </a:r>
            <a:r>
              <a:rPr lang="en-US" sz="2800">
                <a:solidFill>
                  <a:schemeClr val="tx2"/>
                </a:solidFill>
                <a:latin typeface="Courier New" pitchFamily="49" charset="0"/>
              </a:rPr>
              <a:t>)</a:t>
            </a:r>
            <a:r>
              <a:rPr lang="en-US" sz="2800">
                <a:latin typeface="Courier New" pitchFamily="49" charset="0"/>
              </a:rPr>
              <a:t>;</a:t>
            </a:r>
          </a:p>
        </p:txBody>
      </p:sp>
      <p:pic>
        <p:nvPicPr>
          <p:cNvPr id="6"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6019800"/>
          </a:xfrm>
          <a:prstGeom prst="rect">
            <a:avLst/>
          </a:prstGeom>
          <a:solidFill>
            <a:srgbClr val="92D050"/>
          </a:solidFill>
          <a:ln w="19050">
            <a:solidFill>
              <a:schemeClr val="tx1"/>
            </a:solidFill>
            <a:miter lim="800000"/>
            <a:headEnd type="none" w="sm" len="sm"/>
            <a:tailEnd type="none" w="sm" len="sm"/>
          </a:ln>
          <a:effectLst>
            <a:outerShdw blurRad="50800" dist="1016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2"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3" action="ppaction://hlinksldjump"/>
          </p:cNvPr>
          <p:cNvSpPr txBox="1">
            <a:spLocks noChangeArrowheads="1"/>
          </p:cNvSpPr>
          <p:nvPr>
            <p:custDataLst>
              <p:tags r:id="rId2"/>
            </p:custDataLst>
          </p:nvPr>
        </p:nvSpPr>
        <p:spPr bwMode="auto">
          <a:xfrm>
            <a:off x="301576" y="68046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Introduction</a:t>
            </a:r>
            <a:endParaRPr lang="en-US" dirty="0">
              <a:solidFill>
                <a:srgbClr val="000000"/>
              </a:solidFill>
            </a:endParaRPr>
          </a:p>
        </p:txBody>
      </p:sp>
      <p:sp>
        <p:nvSpPr>
          <p:cNvPr id="10" name="Text Box 4">
            <a:hlinkClick r:id="rId14" action="ppaction://hlinksldjump"/>
          </p:cNvPr>
          <p:cNvSpPr txBox="1">
            <a:spLocks noChangeArrowheads="1"/>
          </p:cNvSpPr>
          <p:nvPr>
            <p:custDataLst>
              <p:tags r:id="rId3"/>
            </p:custDataLst>
          </p:nvPr>
        </p:nvSpPr>
        <p:spPr bwMode="auto">
          <a:xfrm>
            <a:off x="301576" y="113277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 Compiler &amp; Optimizer</a:t>
            </a:r>
            <a:endParaRPr lang="en-US" dirty="0">
              <a:solidFill>
                <a:srgbClr val="000000"/>
              </a:solidFill>
            </a:endParaRPr>
          </a:p>
        </p:txBody>
      </p:sp>
      <p:sp>
        <p:nvSpPr>
          <p:cNvPr id="11" name="Text Box 4">
            <a:hlinkClick r:id="rId15" action="ppaction://hlinksldjump"/>
          </p:cNvPr>
          <p:cNvSpPr txBox="1">
            <a:spLocks noChangeArrowheads="1"/>
          </p:cNvSpPr>
          <p:nvPr>
            <p:custDataLst>
              <p:tags r:id="rId4"/>
            </p:custDataLst>
          </p:nvPr>
        </p:nvSpPr>
        <p:spPr bwMode="auto">
          <a:xfrm>
            <a:off x="301576" y="1585093"/>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Data Types &amp; Alignment</a:t>
            </a:r>
            <a:endParaRPr lang="en-US" dirty="0">
              <a:solidFill>
                <a:srgbClr val="000000"/>
              </a:solidFill>
            </a:endParaRPr>
          </a:p>
        </p:txBody>
      </p:sp>
      <p:sp>
        <p:nvSpPr>
          <p:cNvPr id="12" name="Text Box 4">
            <a:hlinkClick r:id="rId16" action="ppaction://hlinksldjump"/>
          </p:cNvPr>
          <p:cNvSpPr txBox="1">
            <a:spLocks noChangeArrowheads="1"/>
          </p:cNvSpPr>
          <p:nvPr>
            <p:custDataLst>
              <p:tags r:id="rId5"/>
            </p:custDataLst>
          </p:nvPr>
        </p:nvSpPr>
        <p:spPr bwMode="auto">
          <a:xfrm>
            <a:off x="301576" y="2037408"/>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Restrict Mem Dependencies</a:t>
            </a:r>
            <a:endParaRPr lang="en-US" dirty="0">
              <a:solidFill>
                <a:srgbClr val="000000"/>
              </a:solidFill>
            </a:endParaRPr>
          </a:p>
        </p:txBody>
      </p:sp>
      <p:sp>
        <p:nvSpPr>
          <p:cNvPr id="13" name="Text Box 4">
            <a:hlinkClick r:id="rId17" action="ppaction://hlinksldjump"/>
          </p:cNvPr>
          <p:cNvSpPr txBox="1">
            <a:spLocks noChangeArrowheads="1"/>
          </p:cNvSpPr>
          <p:nvPr>
            <p:custDataLst>
              <p:tags r:id="rId6"/>
            </p:custDataLst>
          </p:nvPr>
        </p:nvSpPr>
        <p:spPr bwMode="auto">
          <a:xfrm>
            <a:off x="301576" y="2489722"/>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Access Hardware Features</a:t>
            </a:r>
            <a:endParaRPr lang="en-US" dirty="0">
              <a:solidFill>
                <a:srgbClr val="000000"/>
              </a:solidFill>
            </a:endParaRPr>
          </a:p>
        </p:txBody>
      </p:sp>
      <p:sp>
        <p:nvSpPr>
          <p:cNvPr id="14" name="Text Box 4">
            <a:hlinkClick r:id="rId18" action="ppaction://hlinksldjump"/>
          </p:cNvPr>
          <p:cNvSpPr txBox="1">
            <a:spLocks noChangeArrowheads="1"/>
          </p:cNvSpPr>
          <p:nvPr>
            <p:custDataLst>
              <p:tags r:id="rId7"/>
            </p:custDataLst>
          </p:nvPr>
        </p:nvSpPr>
        <p:spPr bwMode="auto">
          <a:xfrm>
            <a:off x="301576" y="294203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Give Compiler MORE info</a:t>
            </a:r>
            <a:endParaRPr lang="en-US" dirty="0">
              <a:solidFill>
                <a:srgbClr val="000000"/>
              </a:solidFill>
            </a:endParaRPr>
          </a:p>
        </p:txBody>
      </p:sp>
      <p:sp>
        <p:nvSpPr>
          <p:cNvPr id="15" name="Text Box 3">
            <a:hlinkClick r:id="rId19" action="ppaction://hlinksldjump"/>
          </p:cNvPr>
          <p:cNvSpPr txBox="1">
            <a:spLocks noChangeArrowheads="1"/>
          </p:cNvSpPr>
          <p:nvPr>
            <p:custDataLst>
              <p:tags r:id="rId8"/>
            </p:custDataLst>
          </p:nvPr>
        </p:nvSpPr>
        <p:spPr bwMode="auto">
          <a:xfrm>
            <a:off x="304800" y="3394350"/>
            <a:ext cx="5562600" cy="378564"/>
          </a:xfrm>
          <a:prstGeom prst="rect">
            <a:avLst/>
          </a:prstGeom>
          <a:solidFill>
            <a:schemeClr val="bg1"/>
          </a:solidFill>
          <a:ln w="19050">
            <a:solidFill>
              <a:schemeClr val="tx1"/>
            </a:solidFill>
            <a:miter lim="800000"/>
            <a:headEnd type="none" w="sm" len="sm"/>
            <a:tailEnd type="none" w="sm" len="sm"/>
          </a:ln>
        </p:spPr>
        <p:txBody>
          <a:bodyPr wrap="square" tIns="27432" rIns="91440" bIns="18288"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Use Optimized Libraries</a:t>
            </a:r>
            <a:endParaRPr lang="en-US" dirty="0">
              <a:solidFill>
                <a:srgbClr val="000000"/>
              </a:solidFill>
            </a:endParaRPr>
          </a:p>
        </p:txBody>
      </p:sp>
      <p:sp>
        <p:nvSpPr>
          <p:cNvPr id="16" name="Text Box 4">
            <a:hlinkClick r:id="rId20" action="ppaction://hlinksldjump"/>
          </p:cNvPr>
          <p:cNvSpPr txBox="1">
            <a:spLocks noChangeArrowheads="1"/>
          </p:cNvSpPr>
          <p:nvPr>
            <p:custDataLst>
              <p:tags r:id="rId9"/>
            </p:custDataLst>
          </p:nvPr>
        </p:nvSpPr>
        <p:spPr bwMode="auto">
          <a:xfrm>
            <a:off x="301576" y="3824731"/>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System Optimizations</a:t>
            </a:r>
            <a:endParaRPr lang="en-US" dirty="0">
              <a:solidFill>
                <a:srgbClr val="000000"/>
              </a:solidFill>
            </a:endParaRPr>
          </a:p>
        </p:txBody>
      </p:sp>
      <p:sp>
        <p:nvSpPr>
          <p:cNvPr id="17" name="Text Box 4">
            <a:hlinkClick r:id="rId21" action="ppaction://hlinksldjump"/>
          </p:cNvPr>
          <p:cNvSpPr txBox="1">
            <a:spLocks noChangeArrowheads="1"/>
          </p:cNvSpPr>
          <p:nvPr>
            <p:custDataLst>
              <p:tags r:id="rId10"/>
            </p:custDataLst>
          </p:nvPr>
        </p:nvSpPr>
        <p:spPr bwMode="auto">
          <a:xfrm>
            <a:off x="301576" y="4277045"/>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 +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193675" y="4903788"/>
            <a:ext cx="8839200" cy="1676400"/>
          </a:xfrm>
          <a:prstGeom prst="rect">
            <a:avLst/>
          </a:prstGeom>
          <a:solidFill>
            <a:schemeClr val="accent4">
              <a:lumMod val="20000"/>
              <a:lumOff val="80000"/>
            </a:schemeClr>
          </a:solidFill>
          <a:ln w="12700" cap="flat" cmpd="sng" algn="ctr">
            <a:solidFill>
              <a:schemeClr val="tx1"/>
            </a:solidFill>
            <a:prstDash val="solid"/>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7171" name="Rectangle 10"/>
          <p:cNvSpPr>
            <a:spLocks noGrp="1" noChangeArrowheads="1"/>
          </p:cNvSpPr>
          <p:nvPr>
            <p:ph type="title"/>
          </p:nvPr>
        </p:nvSpPr>
        <p:spPr/>
        <p:txBody>
          <a:bodyPr/>
          <a:lstStyle/>
          <a:p>
            <a:r>
              <a:rPr lang="en-US" smtClean="0"/>
              <a:t>Know Your Goal and Your Limits…</a:t>
            </a:r>
          </a:p>
        </p:txBody>
      </p:sp>
      <p:grpSp>
        <p:nvGrpSpPr>
          <p:cNvPr id="7172" name="Group 51"/>
          <p:cNvGrpSpPr>
            <a:grpSpLocks/>
          </p:cNvGrpSpPr>
          <p:nvPr/>
        </p:nvGrpSpPr>
        <p:grpSpPr bwMode="auto">
          <a:xfrm>
            <a:off x="484188" y="609600"/>
            <a:ext cx="8175625" cy="1039813"/>
            <a:chOff x="266" y="576"/>
            <a:chExt cx="5150" cy="655"/>
          </a:xfrm>
        </p:grpSpPr>
        <p:grpSp>
          <p:nvGrpSpPr>
            <p:cNvPr id="7179" name="Group 42"/>
            <p:cNvGrpSpPr>
              <a:grpSpLocks/>
            </p:cNvGrpSpPr>
            <p:nvPr/>
          </p:nvGrpSpPr>
          <p:grpSpPr bwMode="auto">
            <a:xfrm>
              <a:off x="266" y="576"/>
              <a:ext cx="1846" cy="655"/>
              <a:chOff x="3013" y="2315"/>
              <a:chExt cx="1846" cy="655"/>
            </a:xfrm>
          </p:grpSpPr>
          <p:sp>
            <p:nvSpPr>
              <p:cNvPr id="7181" name="Rectangle 43"/>
              <p:cNvSpPr>
                <a:spLocks noChangeArrowheads="1"/>
              </p:cNvSpPr>
              <p:nvPr/>
            </p:nvSpPr>
            <p:spPr bwMode="auto">
              <a:xfrm>
                <a:off x="3430" y="2315"/>
                <a:ext cx="540" cy="181"/>
              </a:xfrm>
              <a:prstGeom prst="rect">
                <a:avLst/>
              </a:prstGeom>
              <a:noFill/>
              <a:ln w="9525">
                <a:noFill/>
                <a:miter lim="800000"/>
                <a:headEnd/>
                <a:tailEnd/>
              </a:ln>
            </p:spPr>
            <p:txBody>
              <a:bodyPr lIns="92075" tIns="46038" rIns="92075" bIns="46038"/>
              <a:lstStyle/>
              <a:p>
                <a:pPr algn="ctr"/>
                <a:r>
                  <a:rPr lang="en-US" sz="1600"/>
                  <a:t>count</a:t>
                </a:r>
              </a:p>
            </p:txBody>
          </p:sp>
          <p:sp>
            <p:nvSpPr>
              <p:cNvPr id="7182" name="Rectangle 44"/>
              <p:cNvSpPr>
                <a:spLocks noChangeArrowheads="1"/>
              </p:cNvSpPr>
              <p:nvPr/>
            </p:nvSpPr>
            <p:spPr bwMode="auto">
              <a:xfrm>
                <a:off x="3192" y="2758"/>
                <a:ext cx="1016" cy="212"/>
              </a:xfrm>
              <a:prstGeom prst="rect">
                <a:avLst/>
              </a:prstGeom>
              <a:noFill/>
              <a:ln w="9525">
                <a:noFill/>
                <a:miter lim="800000"/>
                <a:headEnd/>
                <a:tailEnd/>
              </a:ln>
            </p:spPr>
            <p:txBody>
              <a:bodyPr lIns="92075" tIns="46038" rIns="92075" bIns="46038"/>
              <a:lstStyle/>
              <a:p>
                <a:pPr algn="ctr"/>
                <a:r>
                  <a:rPr lang="en-US" sz="2000"/>
                  <a:t> i  =  1</a:t>
                </a:r>
              </a:p>
            </p:txBody>
          </p:sp>
          <p:sp>
            <p:nvSpPr>
              <p:cNvPr id="7183" name="Text Box 45"/>
              <p:cNvSpPr txBox="1">
                <a:spLocks noChangeArrowheads="1"/>
              </p:cNvSpPr>
              <p:nvPr/>
            </p:nvSpPr>
            <p:spPr bwMode="auto">
              <a:xfrm>
                <a:off x="3013" y="2435"/>
                <a:ext cx="1846" cy="396"/>
              </a:xfrm>
              <a:prstGeom prst="rect">
                <a:avLst/>
              </a:prstGeom>
              <a:noFill/>
              <a:ln w="12700">
                <a:noFill/>
                <a:miter lim="800000"/>
                <a:headEnd type="none" w="sm" len="sm"/>
                <a:tailEnd type="none" w="sm" len="sm"/>
              </a:ln>
            </p:spPr>
            <p:txBody>
              <a:bodyPr wrap="none"/>
              <a:lstStyle/>
              <a:p>
                <a:r>
                  <a:rPr lang="en-US" sz="2800"/>
                  <a:t>Y  =  </a:t>
                </a:r>
                <a:r>
                  <a:rPr lang="en-US" sz="4400">
                    <a:sym typeface="Symbol" pitchFamily="18" charset="2"/>
                  </a:rPr>
                  <a:t> </a:t>
                </a:r>
                <a:r>
                  <a:rPr lang="en-US" sz="2800">
                    <a:sym typeface="Symbol" pitchFamily="18" charset="2"/>
                  </a:rPr>
                  <a:t>  </a:t>
                </a:r>
                <a:r>
                  <a:rPr lang="en-US" sz="2800">
                    <a:latin typeface="Arial Narrow" pitchFamily="34" charset="0"/>
                    <a:sym typeface="Symbol" pitchFamily="18" charset="2"/>
                  </a:rPr>
                  <a:t>coeff</a:t>
                </a:r>
                <a:r>
                  <a:rPr lang="en-US" sz="2800" baseline="-25000">
                    <a:sym typeface="Symbol" pitchFamily="18" charset="2"/>
                  </a:rPr>
                  <a:t>i</a:t>
                </a:r>
                <a:r>
                  <a:rPr lang="en-US" sz="2800">
                    <a:sym typeface="Symbol" pitchFamily="18" charset="2"/>
                  </a:rPr>
                  <a:t>  *  x</a:t>
                </a:r>
                <a:r>
                  <a:rPr lang="en-US" sz="2800" baseline="-25000">
                    <a:sym typeface="Symbol" pitchFamily="18" charset="2"/>
                  </a:rPr>
                  <a:t>i</a:t>
                </a:r>
                <a:endParaRPr lang="en-US" sz="2800"/>
              </a:p>
            </p:txBody>
          </p:sp>
        </p:grpSp>
        <p:sp>
          <p:nvSpPr>
            <p:cNvPr id="7180" name="Text Box 46"/>
            <p:cNvSpPr txBox="1">
              <a:spLocks noChangeArrowheads="1"/>
            </p:cNvSpPr>
            <p:nvPr/>
          </p:nvSpPr>
          <p:spPr bwMode="auto">
            <a:xfrm>
              <a:off x="2496" y="607"/>
              <a:ext cx="2920" cy="593"/>
            </a:xfrm>
            <a:prstGeom prst="rect">
              <a:avLst/>
            </a:prstGeom>
            <a:solidFill>
              <a:schemeClr val="accent5">
                <a:lumMod val="20000"/>
                <a:lumOff val="80000"/>
              </a:schemeClr>
            </a:solidFill>
            <a:ln w="3175" cap="rnd">
              <a:solidFill>
                <a:srgbClr val="C0C0C0"/>
              </a:solidFill>
              <a:prstDash val="sysDot"/>
              <a:miter lim="800000"/>
              <a:headEnd type="none" w="sm" len="sm"/>
              <a:tailEnd type="none" w="sm" len="sm"/>
            </a:ln>
          </p:spPr>
          <p:txBody>
            <a:bodyPr wrap="none" lIns="182880" tIns="146304" rIns="182880" bIns="182880" anchorCtr="1">
              <a:spAutoFit/>
            </a:bodyPr>
            <a:lstStyle/>
            <a:p>
              <a:pPr>
                <a:lnSpc>
                  <a:spcPct val="100000"/>
                </a:lnSpc>
                <a:spcBef>
                  <a:spcPct val="0"/>
                </a:spcBef>
                <a:tabLst>
                  <a:tab pos="1028700" algn="l"/>
                </a:tabLst>
              </a:pPr>
              <a:r>
                <a:rPr lang="en-US" sz="2000" dirty="0">
                  <a:latin typeface="Courier New" pitchFamily="49" charset="0"/>
                </a:rPr>
                <a:t>for (</a:t>
              </a:r>
              <a:r>
                <a:rPr lang="en-US" sz="2000" dirty="0" err="1">
                  <a:latin typeface="Courier New" pitchFamily="49" charset="0"/>
                </a:rPr>
                <a:t>i</a:t>
              </a:r>
              <a:r>
                <a:rPr lang="en-US" sz="2000" dirty="0">
                  <a:latin typeface="Courier New" pitchFamily="49" charset="0"/>
                </a:rPr>
                <a:t> = </a:t>
              </a:r>
              <a:r>
                <a:rPr lang="en-US" sz="2000" dirty="0" smtClean="0">
                  <a:latin typeface="Courier New" pitchFamily="49" charset="0"/>
                </a:rPr>
                <a:t>0; </a:t>
              </a:r>
              <a:r>
                <a:rPr lang="en-US" sz="2000" dirty="0" err="1">
                  <a:latin typeface="Courier New" pitchFamily="49" charset="0"/>
                </a:rPr>
                <a:t>i</a:t>
              </a:r>
              <a:r>
                <a:rPr lang="en-US" sz="2000" dirty="0">
                  <a:latin typeface="Courier New" pitchFamily="49" charset="0"/>
                </a:rPr>
                <a:t> &lt; count; </a:t>
              </a:r>
              <a:r>
                <a:rPr lang="en-US" sz="2000" dirty="0" err="1">
                  <a:latin typeface="Courier New" pitchFamily="49" charset="0"/>
                </a:rPr>
                <a:t>i</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Y += </a:t>
              </a:r>
              <a:r>
                <a:rPr lang="en-US" sz="2000" dirty="0" err="1">
                  <a:latin typeface="Courier New" pitchFamily="49" charset="0"/>
                </a:rPr>
                <a:t>coeff</a:t>
              </a:r>
              <a:r>
                <a:rPr lang="en-US" sz="2000" dirty="0">
                  <a:latin typeface="Courier New" pitchFamily="49" charset="0"/>
                </a:rPr>
                <a:t>[</a:t>
              </a:r>
              <a:r>
                <a:rPr lang="en-US" sz="2000" dirty="0" err="1">
                  <a:latin typeface="Courier New" pitchFamily="49" charset="0"/>
                </a:rPr>
                <a:t>i</a:t>
              </a:r>
              <a:r>
                <a:rPr lang="en-US" sz="2000" dirty="0">
                  <a:latin typeface="Courier New" pitchFamily="49" charset="0"/>
                </a:rPr>
                <a:t>] * x[</a:t>
              </a:r>
              <a:r>
                <a:rPr lang="en-US" sz="2000" dirty="0" err="1">
                  <a:latin typeface="Courier New" pitchFamily="49" charset="0"/>
                </a:rPr>
                <a:t>i</a:t>
              </a:r>
              <a:r>
                <a:rPr lang="en-US" sz="2000" dirty="0">
                  <a:latin typeface="Courier New" pitchFamily="49" charset="0"/>
                </a:rPr>
                <a:t>]; }</a:t>
              </a:r>
            </a:p>
          </p:txBody>
        </p:sp>
      </p:grpSp>
      <p:sp>
        <p:nvSpPr>
          <p:cNvPr id="7173" name="TextBox 9"/>
          <p:cNvSpPr txBox="1">
            <a:spLocks noChangeArrowheads="1"/>
          </p:cNvSpPr>
          <p:nvPr/>
        </p:nvSpPr>
        <p:spPr bwMode="auto">
          <a:xfrm>
            <a:off x="261938" y="2243138"/>
            <a:ext cx="8342312" cy="1163637"/>
          </a:xfrm>
          <a:prstGeom prst="rect">
            <a:avLst/>
          </a:prstGeom>
          <a:noFill/>
          <a:ln w="9525">
            <a:noFill/>
            <a:miter lim="800000"/>
            <a:headEnd/>
            <a:tailEnd/>
          </a:ln>
        </p:spPr>
        <p:txBody>
          <a:bodyPr wrap="none">
            <a:spAutoFit/>
          </a:bodyPr>
          <a:lstStyle/>
          <a:p>
            <a:pPr marL="342900" indent="-342900">
              <a:buClr>
                <a:schemeClr val="tx2"/>
              </a:buClr>
              <a:buSzPct val="75000"/>
              <a:buFont typeface="Wingdings" pitchFamily="2" charset="2"/>
              <a:buChar char=""/>
            </a:pPr>
            <a:r>
              <a:rPr lang="en-US" b="0"/>
              <a:t>A typical goal of any system’s algo is to meet </a:t>
            </a:r>
            <a:r>
              <a:rPr lang="en-US" b="0" i="1" u="sng"/>
              <a:t>real-time</a:t>
            </a:r>
          </a:p>
          <a:p>
            <a:pPr marL="342900" indent="-342900">
              <a:buClr>
                <a:schemeClr val="tx2"/>
              </a:buClr>
              <a:buSzPct val="75000"/>
              <a:buFont typeface="Wingdings" pitchFamily="2" charset="2"/>
              <a:buChar char=""/>
            </a:pPr>
            <a:r>
              <a:rPr lang="en-US" b="0"/>
              <a:t>You might also want to approach or achieve “</a:t>
            </a:r>
            <a:r>
              <a:rPr lang="en-US" b="0" i="1" u="sng"/>
              <a:t>CPU Min</a:t>
            </a:r>
            <a:r>
              <a:rPr lang="en-US" b="0"/>
              <a:t>” in</a:t>
            </a:r>
            <a:br>
              <a:rPr lang="en-US" b="0"/>
            </a:br>
            <a:r>
              <a:rPr lang="en-US" b="0"/>
              <a:t>order to maximize #channels processed</a:t>
            </a:r>
          </a:p>
        </p:txBody>
      </p:sp>
      <p:sp>
        <p:nvSpPr>
          <p:cNvPr id="7174" name="TextBox 10"/>
          <p:cNvSpPr txBox="1">
            <a:spLocks noChangeArrowheads="1"/>
          </p:cNvSpPr>
          <p:nvPr/>
        </p:nvSpPr>
        <p:spPr bwMode="auto">
          <a:xfrm>
            <a:off x="261938" y="4041775"/>
            <a:ext cx="8747125" cy="682625"/>
          </a:xfrm>
          <a:prstGeom prst="rect">
            <a:avLst/>
          </a:prstGeom>
          <a:noFill/>
          <a:ln w="9525">
            <a:noFill/>
            <a:miter lim="800000"/>
            <a:headEnd/>
            <a:tailEnd/>
          </a:ln>
        </p:spPr>
        <p:txBody>
          <a:bodyPr wrap="none">
            <a:spAutoFit/>
          </a:bodyPr>
          <a:lstStyle/>
          <a:p>
            <a:pPr marL="342900" indent="-342900">
              <a:buClr>
                <a:schemeClr val="tx2"/>
              </a:buClr>
              <a:buSzPct val="75000"/>
              <a:buFont typeface="Wingdings" pitchFamily="2" charset="2"/>
              <a:buChar char=""/>
            </a:pPr>
            <a:r>
              <a:rPr lang="en-US" b="0" dirty="0"/>
              <a:t>The minimum # cycles the </a:t>
            </a:r>
            <a:r>
              <a:rPr lang="en-US" b="0" dirty="0" err="1"/>
              <a:t>algo</a:t>
            </a:r>
            <a:r>
              <a:rPr lang="en-US" b="0" dirty="0"/>
              <a:t> takes based on </a:t>
            </a:r>
            <a:r>
              <a:rPr lang="en-US" b="0" i="1" u="sng" dirty="0"/>
              <a:t>architectural</a:t>
            </a:r>
            <a:br>
              <a:rPr lang="en-US" b="0" i="1" u="sng" dirty="0"/>
            </a:br>
            <a:r>
              <a:rPr lang="en-US" b="0" i="1" u="sng" dirty="0"/>
              <a:t>limits</a:t>
            </a:r>
            <a:r>
              <a:rPr lang="en-US" b="0" dirty="0"/>
              <a:t> (e.g. data size, #loads, math operations </a:t>
            </a:r>
            <a:r>
              <a:rPr lang="en-US" b="0" dirty="0" smtClean="0"/>
              <a:t>required)</a:t>
            </a:r>
            <a:endParaRPr lang="en-US" b="0" dirty="0"/>
          </a:p>
        </p:txBody>
      </p:sp>
      <p:sp>
        <p:nvSpPr>
          <p:cNvPr id="7175" name="TextBox 12"/>
          <p:cNvSpPr txBox="1">
            <a:spLocks noChangeArrowheads="1"/>
          </p:cNvSpPr>
          <p:nvPr/>
        </p:nvSpPr>
        <p:spPr bwMode="auto">
          <a:xfrm>
            <a:off x="228600" y="1752600"/>
            <a:ext cx="1303338" cy="436563"/>
          </a:xfrm>
          <a:prstGeom prst="rect">
            <a:avLst/>
          </a:prstGeom>
          <a:noFill/>
          <a:ln w="9525">
            <a:noFill/>
            <a:miter lim="800000"/>
            <a:headEnd/>
            <a:tailEnd/>
          </a:ln>
        </p:spPr>
        <p:txBody>
          <a:bodyPr wrap="none">
            <a:spAutoFit/>
          </a:bodyPr>
          <a:lstStyle/>
          <a:p>
            <a:r>
              <a:rPr lang="en-US" sz="2800">
                <a:solidFill>
                  <a:schemeClr val="tx2"/>
                </a:solidFill>
              </a:rPr>
              <a:t>Goals:</a:t>
            </a:r>
          </a:p>
        </p:txBody>
      </p:sp>
      <p:sp>
        <p:nvSpPr>
          <p:cNvPr id="7176" name="TextBox 13"/>
          <p:cNvSpPr txBox="1">
            <a:spLocks noChangeArrowheads="1"/>
          </p:cNvSpPr>
          <p:nvPr/>
        </p:nvSpPr>
        <p:spPr bwMode="auto">
          <a:xfrm>
            <a:off x="228600" y="3581400"/>
            <a:ext cx="3857625" cy="436563"/>
          </a:xfrm>
          <a:prstGeom prst="rect">
            <a:avLst/>
          </a:prstGeom>
          <a:noFill/>
          <a:ln w="9525">
            <a:noFill/>
            <a:miter lim="800000"/>
            <a:headEnd/>
            <a:tailEnd/>
          </a:ln>
        </p:spPr>
        <p:txBody>
          <a:bodyPr wrap="none">
            <a:spAutoFit/>
          </a:bodyPr>
          <a:lstStyle/>
          <a:p>
            <a:r>
              <a:rPr lang="en-US" sz="2800">
                <a:solidFill>
                  <a:schemeClr val="tx2"/>
                </a:solidFill>
              </a:rPr>
              <a:t>CPU Min (the “limit”):</a:t>
            </a:r>
          </a:p>
        </p:txBody>
      </p:sp>
      <p:sp>
        <p:nvSpPr>
          <p:cNvPr id="7177" name="TextBox 14"/>
          <p:cNvSpPr txBox="1">
            <a:spLocks noChangeArrowheads="1"/>
          </p:cNvSpPr>
          <p:nvPr/>
        </p:nvSpPr>
        <p:spPr bwMode="auto">
          <a:xfrm>
            <a:off x="261938" y="5413375"/>
            <a:ext cx="8945562" cy="1162050"/>
          </a:xfrm>
          <a:prstGeom prst="rect">
            <a:avLst/>
          </a:prstGeom>
          <a:noFill/>
          <a:ln w="9525">
            <a:noFill/>
            <a:miter lim="800000"/>
            <a:headEnd/>
            <a:tailEnd/>
          </a:ln>
        </p:spPr>
        <p:txBody>
          <a:bodyPr wrap="none">
            <a:spAutoFit/>
          </a:bodyPr>
          <a:lstStyle/>
          <a:p>
            <a:pPr marL="342900" indent="-342900">
              <a:buClr>
                <a:schemeClr val="tx2"/>
              </a:buClr>
              <a:buSzPct val="75000"/>
              <a:buFont typeface="Wingdings" pitchFamily="2" charset="2"/>
              <a:buChar char=""/>
            </a:pPr>
            <a:r>
              <a:rPr lang="en-US" b="0">
                <a:latin typeface="Arial Narrow" pitchFamily="34" charset="0"/>
              </a:rPr>
              <a:t>Often, meeting real-time only requires setting a few compiler options (easy)</a:t>
            </a:r>
          </a:p>
          <a:p>
            <a:pPr marL="342900" indent="-342900">
              <a:buClr>
                <a:schemeClr val="tx2"/>
              </a:buClr>
              <a:buSzPct val="75000"/>
              <a:buFont typeface="Wingdings" pitchFamily="2" charset="2"/>
              <a:buChar char=""/>
            </a:pPr>
            <a:r>
              <a:rPr lang="en-US" b="0">
                <a:latin typeface="Arial Narrow" pitchFamily="34" charset="0"/>
              </a:rPr>
              <a:t>However, achieving “CPU Min” often requires extensive knowledge</a:t>
            </a:r>
            <a:br>
              <a:rPr lang="en-US" b="0">
                <a:latin typeface="Arial Narrow" pitchFamily="34" charset="0"/>
              </a:rPr>
            </a:br>
            <a:r>
              <a:rPr lang="en-US" b="0">
                <a:latin typeface="Arial Narrow" pitchFamily="34" charset="0"/>
              </a:rPr>
              <a:t>of the architecture (harder, requires more time) </a:t>
            </a:r>
          </a:p>
        </p:txBody>
      </p:sp>
      <p:sp>
        <p:nvSpPr>
          <p:cNvPr id="7178" name="TextBox 15"/>
          <p:cNvSpPr txBox="1">
            <a:spLocks noChangeArrowheads="1"/>
          </p:cNvSpPr>
          <p:nvPr/>
        </p:nvSpPr>
        <p:spPr bwMode="auto">
          <a:xfrm>
            <a:off x="228600" y="4953000"/>
            <a:ext cx="3978275" cy="436563"/>
          </a:xfrm>
          <a:prstGeom prst="rect">
            <a:avLst/>
          </a:prstGeom>
          <a:noFill/>
          <a:ln w="9525">
            <a:noFill/>
            <a:miter lim="800000"/>
            <a:headEnd/>
            <a:tailEnd/>
          </a:ln>
        </p:spPr>
        <p:txBody>
          <a:bodyPr wrap="none">
            <a:spAutoFit/>
          </a:bodyPr>
          <a:lstStyle/>
          <a:p>
            <a:r>
              <a:rPr lang="en-US" sz="2800">
                <a:solidFill>
                  <a:schemeClr val="tx2"/>
                </a:solidFill>
              </a:rPr>
              <a:t>Real-time vs. CPU Min</a:t>
            </a: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noFill/>
        </p:spPr>
        <p:txBody>
          <a:bodyPr lIns="320040"/>
          <a:lstStyle/>
          <a:p>
            <a:pPr algn="l"/>
            <a:r>
              <a:rPr lang="en-US" smtClean="0"/>
              <a:t>DSPLIB</a:t>
            </a:r>
          </a:p>
        </p:txBody>
      </p:sp>
      <p:sp>
        <p:nvSpPr>
          <p:cNvPr id="56323" name="Text Box 3"/>
          <p:cNvSpPr txBox="1">
            <a:spLocks noChangeArrowheads="1"/>
          </p:cNvSpPr>
          <p:nvPr/>
        </p:nvSpPr>
        <p:spPr bwMode="auto">
          <a:xfrm>
            <a:off x="381000" y="609600"/>
            <a:ext cx="4191000" cy="5735638"/>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40000"/>
              </a:spcBef>
              <a:buClr>
                <a:schemeClr val="tx2"/>
              </a:buClr>
              <a:buSzPct val="75000"/>
              <a:buFont typeface="Wingdings" pitchFamily="2" charset="2"/>
              <a:buChar char=""/>
            </a:pPr>
            <a:r>
              <a:rPr lang="en-US" sz="2000">
                <a:latin typeface="Arial Narrow" pitchFamily="34" charset="0"/>
              </a:rPr>
              <a:t>Optimized </a:t>
            </a:r>
            <a:r>
              <a:rPr lang="en-US" sz="2000" u="sng">
                <a:solidFill>
                  <a:schemeClr val="tx2"/>
                </a:solidFill>
                <a:latin typeface="Arial Narrow" pitchFamily="34" charset="0"/>
              </a:rPr>
              <a:t>DSP Function Library</a:t>
            </a:r>
            <a:r>
              <a:rPr lang="en-US" sz="2000">
                <a:latin typeface="Arial Narrow" pitchFamily="34" charset="0"/>
              </a:rPr>
              <a:t> for C programmers using C62x/C67x and C64x devices</a:t>
            </a:r>
          </a:p>
          <a:p>
            <a:pPr marL="342900" indent="-342900">
              <a:lnSpc>
                <a:spcPct val="90000"/>
              </a:lnSpc>
              <a:spcBef>
                <a:spcPct val="40000"/>
              </a:spcBef>
              <a:buClr>
                <a:schemeClr val="tx2"/>
              </a:buClr>
              <a:buSzPct val="75000"/>
              <a:buFont typeface="Wingdings" pitchFamily="2" charset="2"/>
              <a:buChar char=""/>
            </a:pPr>
            <a:r>
              <a:rPr lang="en-US" sz="2000">
                <a:latin typeface="Arial Narrow" pitchFamily="34" charset="0"/>
              </a:rPr>
              <a:t>These routines are typically used in computationally intensive real-time applications where optimal execution speed is critical. </a:t>
            </a:r>
          </a:p>
          <a:p>
            <a:pPr marL="342900" indent="-342900">
              <a:lnSpc>
                <a:spcPct val="90000"/>
              </a:lnSpc>
              <a:spcBef>
                <a:spcPct val="40000"/>
              </a:spcBef>
              <a:buClr>
                <a:schemeClr val="tx2"/>
              </a:buClr>
              <a:buSzPct val="75000"/>
              <a:buFont typeface="Wingdings" pitchFamily="2" charset="2"/>
              <a:buChar char=""/>
            </a:pPr>
            <a:r>
              <a:rPr lang="en-US" sz="2000">
                <a:latin typeface="Arial Narrow" pitchFamily="34" charset="0"/>
              </a:rPr>
              <a:t>By using these routines, you can achieve execution speeds considerably faster than equivalent code written in standard ANSI C language. And these ready-to-use functions can significantly shorten your development time.</a:t>
            </a:r>
          </a:p>
          <a:p>
            <a:pPr marL="342900" indent="-342900">
              <a:buClr>
                <a:schemeClr val="tx2"/>
              </a:buClr>
              <a:buSzPct val="75000"/>
              <a:buFont typeface="Wingdings" pitchFamily="2" charset="2"/>
              <a:buChar char=""/>
            </a:pPr>
            <a:r>
              <a:rPr lang="en-US" sz="2000">
                <a:latin typeface="Arial Narrow" pitchFamily="34" charset="0"/>
              </a:rPr>
              <a:t>The DSP library features:</a:t>
            </a:r>
          </a:p>
          <a:p>
            <a:pPr marL="800100" lvl="1" indent="-342900">
              <a:lnSpc>
                <a:spcPct val="90000"/>
              </a:lnSpc>
              <a:spcBef>
                <a:spcPct val="20000"/>
              </a:spcBef>
              <a:buClr>
                <a:schemeClr val="tx2"/>
              </a:buClr>
              <a:buSzPct val="75000"/>
              <a:buFont typeface="Wingdings" pitchFamily="2" charset="2"/>
              <a:buChar char=""/>
            </a:pPr>
            <a:r>
              <a:rPr lang="en-US" sz="1800">
                <a:latin typeface="Arial Narrow" pitchFamily="34" charset="0"/>
              </a:rPr>
              <a:t>C-callable</a:t>
            </a:r>
          </a:p>
          <a:p>
            <a:pPr marL="800100" lvl="1" indent="-342900">
              <a:lnSpc>
                <a:spcPct val="90000"/>
              </a:lnSpc>
              <a:spcBef>
                <a:spcPct val="20000"/>
              </a:spcBef>
              <a:buClr>
                <a:schemeClr val="tx2"/>
              </a:buClr>
              <a:buSzPct val="75000"/>
              <a:buFont typeface="Wingdings" pitchFamily="2" charset="2"/>
              <a:buChar char=""/>
            </a:pPr>
            <a:r>
              <a:rPr lang="en-US" sz="1800">
                <a:latin typeface="Arial Narrow" pitchFamily="34" charset="0"/>
              </a:rPr>
              <a:t>Hand-coded assembly-optimized</a:t>
            </a:r>
          </a:p>
          <a:p>
            <a:pPr marL="800100" lvl="1" indent="-342900">
              <a:lnSpc>
                <a:spcPct val="90000"/>
              </a:lnSpc>
              <a:spcBef>
                <a:spcPct val="20000"/>
              </a:spcBef>
              <a:buClr>
                <a:schemeClr val="tx2"/>
              </a:buClr>
              <a:buSzPct val="75000"/>
              <a:buFont typeface="Wingdings" pitchFamily="2" charset="2"/>
              <a:buChar char=""/>
            </a:pPr>
            <a:r>
              <a:rPr lang="en-US" sz="1800">
                <a:latin typeface="Arial Narrow" pitchFamily="34" charset="0"/>
              </a:rPr>
              <a:t>Tested against C model and existing run-time-support functions</a:t>
            </a:r>
          </a:p>
        </p:txBody>
      </p:sp>
      <p:graphicFrame>
        <p:nvGraphicFramePr>
          <p:cNvPr id="539652" name="Group 4"/>
          <p:cNvGraphicFramePr>
            <a:graphicFrameLocks noGrp="1"/>
          </p:cNvGraphicFramePr>
          <p:nvPr/>
        </p:nvGraphicFramePr>
        <p:xfrm>
          <a:off x="4841875" y="228600"/>
          <a:ext cx="4073525" cy="6338253"/>
        </p:xfrm>
        <a:graphic>
          <a:graphicData uri="http://schemas.openxmlformats.org/drawingml/2006/table">
            <a:tbl>
              <a:tblPr/>
              <a:tblGrid>
                <a:gridCol w="2098675"/>
                <a:gridCol w="1974850"/>
              </a:tblGrid>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2"/>
                          </a:solidFill>
                          <a:effectLst/>
                          <a:latin typeface="Arial Narrow" pitchFamily="34" charset="0"/>
                          <a:cs typeface="Arial" charset="0"/>
                        </a:rPr>
                        <a:t>Adaptive</a:t>
                      </a:r>
                      <a:r>
                        <a:rPr kumimoji="0" lang="en-US" sz="1800" b="1" i="0" u="none" strike="noStrike" cap="none" normalizeH="0" baseline="0" smtClean="0">
                          <a:ln>
                            <a:noFill/>
                          </a:ln>
                          <a:solidFill>
                            <a:schemeClr val="tx1"/>
                          </a:solidFill>
                          <a:effectLst/>
                          <a:latin typeface="Arial Narrow" pitchFamily="34" charset="0"/>
                          <a:cs typeface="Arial" charset="0"/>
                        </a:rPr>
                        <a:t> </a:t>
                      </a:r>
                      <a:r>
                        <a:rPr kumimoji="0" lang="en-US" sz="1800" b="1" i="0" u="none" strike="noStrike" cap="none" normalizeH="0" baseline="0" smtClean="0">
                          <a:ln>
                            <a:noFill/>
                          </a:ln>
                          <a:solidFill>
                            <a:schemeClr val="tx2"/>
                          </a:solidFill>
                          <a:effectLst/>
                          <a:latin typeface="Arial Narrow" pitchFamily="34" charset="0"/>
                          <a:cs typeface="Arial" charset="0"/>
                        </a:rPr>
                        <a:t>filtering</a:t>
                      </a:r>
                      <a:endParaRPr kumimoji="0" lang="en-US" sz="4000" b="1" i="0" u="none" strike="noStrike" cap="none" normalizeH="0" baseline="0" smtClean="0">
                        <a:ln>
                          <a:noFill/>
                        </a:ln>
                        <a:solidFill>
                          <a:schemeClr val="tx2"/>
                        </a:solidFill>
                        <a:effectLst/>
                        <a:latin typeface="Arial Narrow" pitchFamily="34" charset="0"/>
                      </a:endParaRPr>
                    </a:p>
                  </a:txBody>
                  <a:tcPr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2"/>
                          </a:solidFill>
                          <a:effectLst/>
                          <a:latin typeface="Arial Narrow" pitchFamily="34" charset="0"/>
                          <a:cs typeface="Arial" charset="0"/>
                        </a:rPr>
                        <a:t>Math</a:t>
                      </a:r>
                      <a:endParaRPr kumimoji="0" lang="en-US" sz="4000" b="1" i="0" u="none" strike="noStrike" cap="none" normalizeH="0" baseline="0" smtClean="0">
                        <a:ln>
                          <a:noFill/>
                        </a:ln>
                        <a:solidFill>
                          <a:schemeClr val="tx2"/>
                        </a:solidFill>
                        <a:effectLst/>
                        <a:latin typeface="Arial Narrow" pitchFamily="34" charset="0"/>
                      </a:endParaRPr>
                    </a:p>
                  </a:txBody>
                  <a:tcPr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DSP_firlms2</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DSP_dotp_sqr</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2"/>
                          </a:solidFill>
                          <a:effectLst/>
                          <a:latin typeface="Arial Narrow" pitchFamily="34" charset="0"/>
                          <a:cs typeface="Arial" charset="0"/>
                        </a:rPr>
                        <a:t>Correlation</a:t>
                      </a:r>
                      <a:endParaRPr kumimoji="0" lang="en-US" sz="4000" b="1" i="0" u="none" strike="noStrike" cap="none" normalizeH="0" baseline="0" smtClean="0">
                        <a:ln>
                          <a:noFill/>
                        </a:ln>
                        <a:solidFill>
                          <a:schemeClr val="tx2"/>
                        </a:solidFill>
                        <a:effectLst/>
                        <a:latin typeface="Arial Narrow" pitchFamily="34" charset="0"/>
                      </a:endParaRPr>
                    </a:p>
                  </a:txBody>
                  <a:tcPr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DSP_dotprod</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DSP_autocor</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DSP_maxval</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2"/>
                          </a:solidFill>
                          <a:effectLst/>
                          <a:latin typeface="Arial Narrow" pitchFamily="34" charset="0"/>
                          <a:cs typeface="Arial" charset="0"/>
                        </a:rPr>
                        <a:t>FFT</a:t>
                      </a:r>
                      <a:endParaRPr kumimoji="0" lang="en-US" sz="4000" b="1" i="0" u="none" strike="noStrike" cap="none" normalizeH="0" baseline="0" smtClean="0">
                        <a:ln>
                          <a:noFill/>
                        </a:ln>
                        <a:solidFill>
                          <a:schemeClr val="tx2"/>
                        </a:solidFill>
                        <a:effectLst/>
                        <a:latin typeface="Arial Narrow" pitchFamily="34" charset="0"/>
                      </a:endParaRPr>
                    </a:p>
                  </a:txBody>
                  <a:tcPr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DSP_maxidx</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03213">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DSP_bitrev_cplx</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DSP_minval</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DSP_radix 2</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DSP_mul32</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DSP_r4fft</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DSP_neg32</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DSP_fft</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DSP_recip16</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DSP_fft16x16r</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DSP_vecsumsq</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DSP_fft16x16t</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DSP_w_vec</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DSP_fft16x32</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2"/>
                          </a:solidFill>
                          <a:effectLst/>
                          <a:latin typeface="Arial Narrow" pitchFamily="34" charset="0"/>
                          <a:cs typeface="Arial" charset="0"/>
                        </a:rPr>
                        <a:t>Matrix</a:t>
                      </a:r>
                      <a:endParaRPr kumimoji="0" lang="en-US" sz="4000" b="1" i="0" u="none" strike="noStrike" cap="none" normalizeH="0" baseline="0" smtClean="0">
                        <a:ln>
                          <a:noFill/>
                        </a:ln>
                        <a:solidFill>
                          <a:schemeClr val="tx2"/>
                        </a:solidFill>
                        <a:effectLst/>
                        <a:latin typeface="Arial Narrow" pitchFamily="34" charset="0"/>
                      </a:endParaRPr>
                    </a:p>
                  </a:txBody>
                  <a:tcPr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DSP_fft32x32</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DSP_mat_mul</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DSP_fft32x32s</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DSP_mat_trans</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DSP_ifft16x32</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2"/>
                          </a:solidFill>
                          <a:effectLst/>
                          <a:latin typeface="Arial Narrow" pitchFamily="34" charset="0"/>
                          <a:cs typeface="Arial" charset="0"/>
                        </a:rPr>
                        <a:t>Miscellaneous</a:t>
                      </a:r>
                      <a:endParaRPr kumimoji="0" lang="en-US" sz="4000" b="1" i="0" u="none" strike="noStrike" cap="none" normalizeH="0" baseline="0" smtClean="0">
                        <a:ln>
                          <a:noFill/>
                        </a:ln>
                        <a:solidFill>
                          <a:schemeClr val="tx2"/>
                        </a:solidFill>
                        <a:effectLst/>
                        <a:latin typeface="Arial Narrow" pitchFamily="34" charset="0"/>
                      </a:endParaRPr>
                    </a:p>
                  </a:txBody>
                  <a:tcPr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1113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DSP_ifft32x32</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DSP_bexp</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2"/>
                          </a:solidFill>
                          <a:effectLst/>
                          <a:latin typeface="Arial Narrow" pitchFamily="34" charset="0"/>
                          <a:cs typeface="Arial" charset="0"/>
                        </a:rPr>
                        <a:t>Filters &amp; convolution</a:t>
                      </a:r>
                      <a:endParaRPr kumimoji="0" lang="en-US" sz="4000" b="1" i="0" u="none" strike="noStrike" cap="none" normalizeH="0" baseline="0" smtClean="0">
                        <a:ln>
                          <a:noFill/>
                        </a:ln>
                        <a:solidFill>
                          <a:schemeClr val="tx2"/>
                        </a:solidFill>
                        <a:effectLst/>
                        <a:latin typeface="Arial Narrow" pitchFamily="34" charset="0"/>
                      </a:endParaRPr>
                    </a:p>
                  </a:txBody>
                  <a:tcPr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DSP_blk_eswap16</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DSP_fir_cplx</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DSP_blk_eswap32</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DSP_fir_gen</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DSP_blk_eswap64</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DSP_fir_r4</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DSP_blk_move</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DSP_fir_r8</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DSP_fltoq15</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DSP_fir_sym</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DSP_minerror</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DSP_iir</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DSP_q15tofl</a:t>
                      </a:r>
                      <a:endParaRPr kumimoji="0" lang="en-US" sz="4000" b="0" i="0" u="none" strike="noStrike" cap="none" normalizeH="0" baseline="0" smtClean="0">
                        <a:ln>
                          <a:noFill/>
                        </a:ln>
                        <a:solidFill>
                          <a:schemeClr val="tx1"/>
                        </a:solidFill>
                        <a:effectLst/>
                        <a:latin typeface="Arial Narrow" pitchFamily="34" charset="0"/>
                      </a:endParaRPr>
                    </a:p>
                  </a:txBody>
                  <a:tcPr marL="274320" marT="0" marB="0"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bl>
          </a:graphicData>
        </a:graphic>
      </p:graphicFrame>
      <p:pic>
        <p:nvPicPr>
          <p:cNvPr id="8"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p:spPr>
        <p:txBody>
          <a:bodyPr lIns="320040"/>
          <a:lstStyle/>
          <a:p>
            <a:pPr algn="l"/>
            <a:r>
              <a:rPr lang="en-US" smtClean="0"/>
              <a:t>IMGLIB</a:t>
            </a:r>
          </a:p>
        </p:txBody>
      </p:sp>
      <p:sp>
        <p:nvSpPr>
          <p:cNvPr id="57347" name="Text Box 3"/>
          <p:cNvSpPr txBox="1">
            <a:spLocks noChangeArrowheads="1"/>
          </p:cNvSpPr>
          <p:nvPr/>
        </p:nvSpPr>
        <p:spPr bwMode="auto">
          <a:xfrm>
            <a:off x="76200" y="609600"/>
            <a:ext cx="4191000" cy="23177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40000"/>
              </a:spcBef>
              <a:buClr>
                <a:schemeClr val="tx2"/>
              </a:buClr>
              <a:buSzPct val="75000"/>
              <a:buFont typeface="Wingdings" pitchFamily="2" charset="2"/>
              <a:buChar char=""/>
            </a:pPr>
            <a:r>
              <a:rPr lang="en-US" sz="2000">
                <a:latin typeface="Arial Narrow" pitchFamily="34" charset="0"/>
              </a:rPr>
              <a:t>Optimized </a:t>
            </a:r>
            <a:r>
              <a:rPr lang="en-US" sz="2000" u="sng">
                <a:solidFill>
                  <a:schemeClr val="tx2"/>
                </a:solidFill>
                <a:latin typeface="Arial Narrow" pitchFamily="34" charset="0"/>
              </a:rPr>
              <a:t>Image Function Library</a:t>
            </a:r>
            <a:r>
              <a:rPr lang="en-US" sz="2000">
                <a:latin typeface="Arial Narrow" pitchFamily="34" charset="0"/>
              </a:rPr>
              <a:t> for C programmers using C62x/C67x and C64x devices</a:t>
            </a:r>
          </a:p>
          <a:p>
            <a:pPr marL="342900" indent="-342900">
              <a:buClr>
                <a:schemeClr val="tx2"/>
              </a:buClr>
              <a:buSzPct val="75000"/>
              <a:buFont typeface="Wingdings" pitchFamily="2" charset="2"/>
              <a:buChar char=""/>
            </a:pPr>
            <a:r>
              <a:rPr lang="en-US" sz="2000">
                <a:latin typeface="Arial Narrow" pitchFamily="34" charset="0"/>
              </a:rPr>
              <a:t>The Image library features:</a:t>
            </a:r>
          </a:p>
          <a:p>
            <a:pPr marL="800100" lvl="1" indent="-342900">
              <a:lnSpc>
                <a:spcPct val="90000"/>
              </a:lnSpc>
              <a:spcBef>
                <a:spcPct val="20000"/>
              </a:spcBef>
              <a:buClr>
                <a:schemeClr val="tx2"/>
              </a:buClr>
              <a:buSzPct val="75000"/>
              <a:buFont typeface="Wingdings" pitchFamily="2" charset="2"/>
              <a:buChar char=""/>
            </a:pPr>
            <a:r>
              <a:rPr lang="en-US" sz="2000">
                <a:latin typeface="Arial Narrow" pitchFamily="34" charset="0"/>
              </a:rPr>
              <a:t>C-callable</a:t>
            </a:r>
          </a:p>
          <a:p>
            <a:pPr marL="800100" lvl="1" indent="-342900">
              <a:lnSpc>
                <a:spcPct val="90000"/>
              </a:lnSpc>
              <a:spcBef>
                <a:spcPct val="20000"/>
              </a:spcBef>
              <a:buClr>
                <a:schemeClr val="tx2"/>
              </a:buClr>
              <a:buSzPct val="75000"/>
              <a:buFont typeface="Wingdings" pitchFamily="2" charset="2"/>
              <a:buChar char=""/>
            </a:pPr>
            <a:r>
              <a:rPr lang="en-US" sz="2000">
                <a:latin typeface="Arial Narrow" pitchFamily="34" charset="0"/>
              </a:rPr>
              <a:t>C and linear assembly src code</a:t>
            </a:r>
          </a:p>
          <a:p>
            <a:pPr marL="800100" lvl="1" indent="-342900">
              <a:lnSpc>
                <a:spcPct val="90000"/>
              </a:lnSpc>
              <a:spcBef>
                <a:spcPct val="20000"/>
              </a:spcBef>
              <a:buClr>
                <a:schemeClr val="tx2"/>
              </a:buClr>
              <a:buSzPct val="75000"/>
              <a:buFont typeface="Wingdings" pitchFamily="2" charset="2"/>
              <a:buChar char=""/>
            </a:pPr>
            <a:r>
              <a:rPr lang="en-US" sz="2000">
                <a:latin typeface="Arial Narrow" pitchFamily="34" charset="0"/>
              </a:rPr>
              <a:t>Tested against C model</a:t>
            </a:r>
          </a:p>
        </p:txBody>
      </p:sp>
      <p:graphicFrame>
        <p:nvGraphicFramePr>
          <p:cNvPr id="540676" name="Group 4"/>
          <p:cNvGraphicFramePr>
            <a:graphicFrameLocks noGrp="1"/>
          </p:cNvGraphicFramePr>
          <p:nvPr/>
        </p:nvGraphicFramePr>
        <p:xfrm>
          <a:off x="4419600" y="323850"/>
          <a:ext cx="4495800" cy="5769864"/>
        </p:xfrm>
        <a:graphic>
          <a:graphicData uri="http://schemas.openxmlformats.org/drawingml/2006/table">
            <a:tbl>
              <a:tblPr/>
              <a:tblGrid>
                <a:gridCol w="2209800"/>
                <a:gridCol w="2286000"/>
              </a:tblGrid>
              <a:tr h="244475">
                <a:tc>
                  <a:txBody>
                    <a:bodyPr/>
                    <a:lstStyle/>
                    <a:p>
                      <a:pPr marL="0" marR="0" lvl="0" indent="0" algn="ctr" defTabSz="914400" rtl="0" eaLnBrk="0" fontAlgn="b" latinLnBrk="0" hangingPunct="0">
                        <a:lnSpc>
                          <a:spcPct val="90000"/>
                        </a:lnSpc>
                        <a:spcBef>
                          <a:spcPct val="0"/>
                        </a:spcBef>
                        <a:spcAft>
                          <a:spcPct val="0"/>
                        </a:spcAft>
                        <a:buClrTx/>
                        <a:buSzTx/>
                        <a:buFontTx/>
                        <a:buNone/>
                        <a:tabLst/>
                      </a:pPr>
                      <a:r>
                        <a:rPr kumimoji="0" lang="en-US" sz="1800" b="1" i="0" u="none" strike="noStrike" cap="none" normalizeH="0" baseline="0" smtClean="0">
                          <a:ln>
                            <a:noFill/>
                          </a:ln>
                          <a:solidFill>
                            <a:schemeClr val="tx2"/>
                          </a:solidFill>
                          <a:effectLst/>
                          <a:latin typeface="Arial Narrow" pitchFamily="34" charset="0"/>
                          <a:cs typeface="Arial" charset="0"/>
                        </a:rPr>
                        <a:t>Compression / Decompression</a:t>
                      </a:r>
                      <a:endParaRPr kumimoji="0" lang="en-US" sz="1800" b="1" i="0" u="none" strike="noStrike" cap="none" normalizeH="0" baseline="0" smtClean="0">
                        <a:ln>
                          <a:noFill/>
                        </a:ln>
                        <a:solidFill>
                          <a:schemeClr val="tx2"/>
                        </a:solidFill>
                        <a:effectLst/>
                        <a:latin typeface="Arial Narrow" pitchFamily="34" charset="0"/>
                      </a:endParaRPr>
                    </a:p>
                  </a:txBody>
                  <a:tcPr anchor="b" horzOverflow="overflow">
                    <a:lnL w="28575" cap="flat" cmpd="sng" algn="ctr">
                      <a:solidFill>
                        <a:schemeClr val="tx1"/>
                      </a:solidFill>
                      <a:prstDash val="solid"/>
                      <a:round/>
                      <a:headEnd type="none" w="sm" len="sm"/>
                      <a:tailEnd type="none" w="sm" len="sm"/>
                    </a:lnL>
                    <a:lnR>
                      <a:noFill/>
                    </a:lnR>
                    <a:lnT w="28575" cap="flat" cmpd="sng" algn="ctr">
                      <a:solidFill>
                        <a:schemeClr val="tx1"/>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 latinLnBrk="0" hangingPunct="0">
                        <a:lnSpc>
                          <a:spcPct val="90000"/>
                        </a:lnSpc>
                        <a:spcBef>
                          <a:spcPct val="0"/>
                        </a:spcBef>
                        <a:spcAft>
                          <a:spcPct val="0"/>
                        </a:spcAft>
                        <a:buClrTx/>
                        <a:buSzTx/>
                        <a:buFontTx/>
                        <a:buNone/>
                        <a:tabLst/>
                      </a:pPr>
                      <a:r>
                        <a:rPr kumimoji="0" lang="en-US" sz="1800" b="1" i="0" u="none" strike="noStrike" cap="none" normalizeH="0" baseline="0" smtClean="0">
                          <a:ln>
                            <a:noFill/>
                          </a:ln>
                          <a:solidFill>
                            <a:schemeClr val="tx2"/>
                          </a:solidFill>
                          <a:effectLst/>
                          <a:latin typeface="Arial Narrow" pitchFamily="34" charset="0"/>
                          <a:cs typeface="Arial" charset="0"/>
                        </a:rPr>
                        <a:t>Picture Filtering / Format Conversions</a:t>
                      </a:r>
                      <a:endParaRPr kumimoji="0" lang="en-US" sz="1800" b="1" i="0" u="none" strike="noStrike" cap="none" normalizeH="0" baseline="0" smtClean="0">
                        <a:ln>
                          <a:noFill/>
                        </a:ln>
                        <a:solidFill>
                          <a:schemeClr val="tx2"/>
                        </a:solidFill>
                        <a:effectLst/>
                        <a:latin typeface="Arial Narrow" pitchFamily="34" charset="0"/>
                      </a:endParaRPr>
                    </a:p>
                  </a:txBody>
                  <a:tcPr anchor="b" horzOverflow="overflow">
                    <a:lnL>
                      <a:noFill/>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IMG_fdct_8x8            </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IMG_conv_3x3             </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IMG_idct_8x8            </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IMG_corr_3x3</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IMG_idct_8x8_12q4        </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IMG_corr_gen              </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IMG_mad_8x8             </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IMG_errdif_bin             </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IMG_mad_16x16           </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IMG_median_3x3           </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IMG_mpeg2_vld_intra       </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IMG_pix_expand           </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IMG_mpeg2_vld_inter       </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IMG_pix_sat               </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IMG_quantize              </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IMG_yc_demux_be16       </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IMG_sad_8x8              </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IMG_yc_demux_le16       </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IMG_sad_16x16            </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IMG_ycbcr422_rgb565      </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IMG_wave_horz            </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1" i="0" u="none" strike="noStrike" cap="none" normalizeH="0" baseline="0" smtClean="0">
                          <a:ln>
                            <a:noFill/>
                          </a:ln>
                          <a:solidFill>
                            <a:schemeClr val="tx2"/>
                          </a:solidFill>
                          <a:effectLst/>
                          <a:latin typeface="Arial Narrow" pitchFamily="34" charset="0"/>
                          <a:cs typeface="Arial" charset="0"/>
                        </a:rPr>
                        <a:t>Image Analysis</a:t>
                      </a:r>
                      <a:r>
                        <a:rPr kumimoji="0" lang="en-US" sz="1800" b="0" i="0" u="none" strike="noStrike" cap="none" normalizeH="0" baseline="0" smtClean="0">
                          <a:ln>
                            <a:noFill/>
                          </a:ln>
                          <a:solidFill>
                            <a:schemeClr val="tx1"/>
                          </a:solidFill>
                          <a:effectLst/>
                          <a:latin typeface="Arial Narrow" pitchFamily="34" charset="0"/>
                          <a:cs typeface="Arial" charset="0"/>
                        </a:rPr>
                        <a:t>             </a:t>
                      </a:r>
                      <a:endParaRPr kumimoji="0" lang="en-US" sz="1800" b="0" i="0" u="none" strike="noStrike" cap="none" normalizeH="0" baseline="0" smtClean="0">
                        <a:ln>
                          <a:noFill/>
                        </a:ln>
                        <a:solidFill>
                          <a:schemeClr val="tx1"/>
                        </a:solidFill>
                        <a:effectLst/>
                        <a:latin typeface="Arial Narrow" pitchFamily="34" charset="0"/>
                      </a:endParaRPr>
                    </a:p>
                  </a:txBody>
                  <a:tcPr marT="0" marB="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IMG_wave_vert            </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IMG_boundary             </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ase" latinLnBrk="0" hangingPunct="0">
                        <a:lnSpc>
                          <a:spcPct val="9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Narrow" pitchFamily="34" charset="0"/>
                        </a:rPr>
                        <a:t> </a:t>
                      </a:r>
                    </a:p>
                  </a:txBody>
                  <a:tcPr marL="182880" marT="0" marB="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solidFill>
                      <a:srgbClr val="EAEAEA"/>
                    </a:solidFill>
                  </a:tcPr>
                </a:tc>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IMG_dilate_bin             </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ase" latinLnBrk="0" hangingPunct="0">
                        <a:lnSpc>
                          <a:spcPct val="9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Narrow" pitchFamily="34" charset="0"/>
                        </a:rPr>
                        <a:t> </a:t>
                      </a:r>
                    </a:p>
                  </a:txBody>
                  <a:tcPr marL="182880" marT="0" marB="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solidFill>
                      <a:srgbClr val="EAEAEA"/>
                    </a:solidFill>
                  </a:tcPr>
                </a:tc>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IMG_erode_bin             </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ase" latinLnBrk="0" hangingPunct="0">
                        <a:lnSpc>
                          <a:spcPct val="9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Narrow" pitchFamily="34" charset="0"/>
                        </a:rPr>
                        <a:t> </a:t>
                      </a:r>
                    </a:p>
                  </a:txBody>
                  <a:tcPr marL="182880" marT="0" marB="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solidFill>
                      <a:srgbClr val="EAEAEA"/>
                    </a:solidFill>
                  </a:tcPr>
                </a:tc>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IMG_histogram             </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ase" latinLnBrk="0" hangingPunct="0">
                        <a:lnSpc>
                          <a:spcPct val="9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Narrow" pitchFamily="34" charset="0"/>
                        </a:rPr>
                        <a:t> </a:t>
                      </a:r>
                    </a:p>
                  </a:txBody>
                  <a:tcPr marL="182880" marT="0" marB="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solidFill>
                      <a:srgbClr val="EAEAEA"/>
                    </a:solidFill>
                  </a:tcPr>
                </a:tc>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IMG_perimeter             </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ase" latinLnBrk="0" hangingPunct="0">
                        <a:lnSpc>
                          <a:spcPct val="9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Narrow" pitchFamily="34" charset="0"/>
                        </a:rPr>
                        <a:t> </a:t>
                      </a:r>
                    </a:p>
                  </a:txBody>
                  <a:tcPr marL="182880" marT="0" marB="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solidFill>
                      <a:srgbClr val="EAEAEA"/>
                    </a:solidFill>
                  </a:tcPr>
                </a:tc>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IMG_sobel                 </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ase" latinLnBrk="0" hangingPunct="0">
                        <a:lnSpc>
                          <a:spcPct val="9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Narrow" pitchFamily="34" charset="0"/>
                        </a:rPr>
                        <a:t> </a:t>
                      </a:r>
                    </a:p>
                  </a:txBody>
                  <a:tcPr marL="182880" marT="0" marB="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solidFill>
                      <a:srgbClr val="EAEAEA"/>
                    </a:solidFill>
                  </a:tcPr>
                </a:tc>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IMG_thr_gt2max           </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ase" latinLnBrk="0" hangingPunct="0">
                        <a:lnSpc>
                          <a:spcPct val="9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Narrow" pitchFamily="34" charset="0"/>
                        </a:rPr>
                        <a:t> </a:t>
                      </a:r>
                    </a:p>
                  </a:txBody>
                  <a:tcPr marL="182880" marT="0" marB="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solidFill>
                      <a:srgbClr val="EAEAEA"/>
                    </a:solidFill>
                  </a:tcPr>
                </a:tc>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IMG_thr_gt2thr             </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ase" latinLnBrk="0" hangingPunct="0">
                        <a:lnSpc>
                          <a:spcPct val="9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Narrow" pitchFamily="34" charset="0"/>
                        </a:rPr>
                        <a:t> </a:t>
                      </a:r>
                    </a:p>
                  </a:txBody>
                  <a:tcPr marL="182880" marT="0" marB="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solidFill>
                      <a:srgbClr val="EAEAEA"/>
                    </a:solidFill>
                  </a:tcPr>
                </a:tc>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IMG_thr_le2min            </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ase" latinLnBrk="0" hangingPunct="0">
                        <a:lnSpc>
                          <a:spcPct val="9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Narrow" pitchFamily="34" charset="0"/>
                        </a:rPr>
                        <a:t> </a:t>
                      </a:r>
                    </a:p>
                  </a:txBody>
                  <a:tcPr marL="182880" marT="0" marB="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l" defTabSz="914400" rtl="0" eaLnBrk="0" fontAlgn="b" latinLnBrk="0" hangingPunct="0">
                        <a:lnSpc>
                          <a:spcPct val="9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cs typeface="Arial" charset="0"/>
                        </a:rPr>
                        <a:t>IMG_thr_le2thr             </a:t>
                      </a:r>
                      <a:endParaRPr kumimoji="0" lang="en-US" sz="1800" b="0" i="0" u="none" strike="noStrike" cap="none" normalizeH="0" baseline="0" smtClean="0">
                        <a:ln>
                          <a:noFill/>
                        </a:ln>
                        <a:solidFill>
                          <a:schemeClr val="tx1"/>
                        </a:solidFill>
                        <a:effectLst/>
                        <a:latin typeface="Arial Narrow" pitchFamily="34" charset="0"/>
                      </a:endParaRPr>
                    </a:p>
                  </a:txBody>
                  <a:tcPr marL="182880" marT="0" marB="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B2B2B2"/>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pic>
        <p:nvPicPr>
          <p:cNvPr id="8"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FastRTS (C67x)</a:t>
            </a:r>
          </a:p>
        </p:txBody>
      </p:sp>
      <p:sp>
        <p:nvSpPr>
          <p:cNvPr id="58371" name="Text Box 3"/>
          <p:cNvSpPr txBox="1">
            <a:spLocks noChangeArrowheads="1"/>
          </p:cNvSpPr>
          <p:nvPr/>
        </p:nvSpPr>
        <p:spPr bwMode="auto">
          <a:xfrm>
            <a:off x="571500" y="685800"/>
            <a:ext cx="8001000" cy="1312863"/>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40000"/>
              </a:spcBef>
              <a:buClr>
                <a:schemeClr val="tx2"/>
              </a:buClr>
              <a:buSzPct val="75000"/>
              <a:buFont typeface="Wingdings" pitchFamily="2" charset="2"/>
              <a:buChar char=""/>
            </a:pPr>
            <a:r>
              <a:rPr lang="en-US" sz="2000">
                <a:latin typeface="Arial Narrow" pitchFamily="34" charset="0"/>
              </a:rPr>
              <a:t>Optimized </a:t>
            </a:r>
            <a:r>
              <a:rPr lang="en-US" sz="2000" u="sng">
                <a:solidFill>
                  <a:schemeClr val="tx2"/>
                </a:solidFill>
                <a:latin typeface="Arial Narrow" pitchFamily="34" charset="0"/>
              </a:rPr>
              <a:t>floating-point math</a:t>
            </a:r>
            <a:r>
              <a:rPr lang="en-US" sz="2000">
                <a:latin typeface="Arial Narrow" pitchFamily="34" charset="0"/>
              </a:rPr>
              <a:t> function library for C programmers using TMS320C67x devices</a:t>
            </a:r>
          </a:p>
          <a:p>
            <a:pPr marL="342900" indent="-342900">
              <a:lnSpc>
                <a:spcPct val="90000"/>
              </a:lnSpc>
              <a:spcBef>
                <a:spcPct val="40000"/>
              </a:spcBef>
              <a:buClr>
                <a:schemeClr val="tx2"/>
              </a:buClr>
              <a:buSzPct val="75000"/>
              <a:buFont typeface="Wingdings" pitchFamily="2" charset="2"/>
              <a:buChar char=""/>
            </a:pPr>
            <a:r>
              <a:rPr lang="en-US" sz="2000">
                <a:latin typeface="Arial Narrow" pitchFamily="34" charset="0"/>
              </a:rPr>
              <a:t>Includes all floating-point math routines currently in existing C6000 run-time-support libraries</a:t>
            </a:r>
          </a:p>
        </p:txBody>
      </p:sp>
      <p:graphicFrame>
        <p:nvGraphicFramePr>
          <p:cNvPr id="541700" name="Group 4"/>
          <p:cNvGraphicFramePr>
            <a:graphicFrameLocks noGrp="1"/>
          </p:cNvGraphicFramePr>
          <p:nvPr/>
        </p:nvGraphicFramePr>
        <p:xfrm>
          <a:off x="5181600" y="1998663"/>
          <a:ext cx="3276600" cy="3489071"/>
        </p:xfrm>
        <a:graphic>
          <a:graphicData uri="http://schemas.openxmlformats.org/drawingml/2006/table">
            <a:tbl>
              <a:tblPr/>
              <a:tblGrid>
                <a:gridCol w="1604963"/>
                <a:gridCol w="1671637"/>
              </a:tblGrid>
              <a:tr h="244475">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1" i="0" u="none" strike="noStrike" cap="none" normalizeH="0" baseline="0" smtClean="0">
                          <a:ln>
                            <a:noFill/>
                          </a:ln>
                          <a:solidFill>
                            <a:schemeClr val="tx2"/>
                          </a:solidFill>
                          <a:effectLst/>
                          <a:latin typeface="Arial Narrow" pitchFamily="34" charset="0"/>
                          <a:cs typeface="Arial" charset="0"/>
                        </a:rPr>
                        <a:t>Single Precision</a:t>
                      </a:r>
                      <a:endParaRPr kumimoji="0" lang="en-US" sz="1800" b="1" i="0" u="none" strike="noStrike" cap="none" normalizeH="0" baseline="0" smtClean="0">
                        <a:ln>
                          <a:noFill/>
                        </a:ln>
                        <a:solidFill>
                          <a:schemeClr val="tx2"/>
                        </a:solidFill>
                        <a:effectLst/>
                        <a:latin typeface="Arial Narrow" pitchFamily="34" charset="0"/>
                      </a:endParaRPr>
                    </a:p>
                  </a:txBody>
                  <a:tcPr marR="45720" anchor="ctr" horzOverflow="overflow">
                    <a:lnL w="28575" cap="flat" cmpd="sng" algn="ctr">
                      <a:solidFill>
                        <a:schemeClr val="tx1"/>
                      </a:solidFill>
                      <a:prstDash val="solid"/>
                      <a:round/>
                      <a:headEnd type="none" w="sm" len="sm"/>
                      <a:tailEnd type="none" w="sm" len="sm"/>
                    </a:lnL>
                    <a:lnR>
                      <a:noFill/>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1" i="0" u="none" strike="noStrike" cap="none" normalizeH="0" baseline="0" smtClean="0">
                          <a:ln>
                            <a:noFill/>
                          </a:ln>
                          <a:solidFill>
                            <a:schemeClr val="tx2"/>
                          </a:solidFill>
                          <a:effectLst/>
                          <a:latin typeface="Arial Narrow" pitchFamily="34" charset="0"/>
                          <a:cs typeface="Arial" charset="0"/>
                        </a:rPr>
                        <a:t>Double Precision</a:t>
                      </a:r>
                      <a:endParaRPr kumimoji="0" lang="en-US" sz="1800" b="1" i="0" u="none" strike="noStrike" cap="none" normalizeH="0" baseline="0" smtClean="0">
                        <a:ln>
                          <a:noFill/>
                        </a:ln>
                        <a:solidFill>
                          <a:schemeClr val="tx2"/>
                        </a:solidFill>
                        <a:effectLst/>
                        <a:latin typeface="Arial Narrow" pitchFamily="34" charset="0"/>
                      </a:endParaRPr>
                    </a:p>
                  </a:txBody>
                  <a:tcPr marR="45720" anchor="ctr" horzOverflow="overflow">
                    <a:lnL>
                      <a:noFill/>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atanf</a:t>
                      </a:r>
                      <a:endParaRPr kumimoji="0" lang="en-US" sz="1800" b="0" i="0" u="none" strike="noStrike" cap="none" normalizeH="0" baseline="0" smtClean="0">
                        <a:ln>
                          <a:noFill/>
                        </a:ln>
                        <a:solidFill>
                          <a:schemeClr val="tx1"/>
                        </a:solidFill>
                        <a:effectLst/>
                        <a:latin typeface="Arial" charset="0"/>
                      </a:endParaRPr>
                    </a:p>
                  </a:txBody>
                  <a:tcPr marL="457200" marR="45720" marT="0" marB="0" anchor="ctr" horzOverflow="overflow">
                    <a:lnL w="28575" cap="flat" cmpd="sng" algn="ctr">
                      <a:solidFill>
                        <a:schemeClr val="tx1"/>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atan</a:t>
                      </a:r>
                      <a:endParaRPr kumimoji="0" lang="en-US" sz="1800" b="0" i="0" u="none" strike="noStrike" cap="none" normalizeH="0" baseline="0" smtClean="0">
                        <a:ln>
                          <a:noFill/>
                        </a:ln>
                        <a:solidFill>
                          <a:schemeClr val="tx1"/>
                        </a:solidFill>
                        <a:effectLst/>
                        <a:latin typeface="Arial" charset="0"/>
                      </a:endParaRPr>
                    </a:p>
                  </a:txBody>
                  <a:tcPr marL="457200" marR="45720" marT="0" marB="0" anchor="ctr" horzOverflow="overflow">
                    <a:lnL w="12700" cap="flat" cmpd="sng" algn="ctr">
                      <a:solidFill>
                        <a:schemeClr val="bg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atan2f</a:t>
                      </a:r>
                      <a:endParaRPr kumimoji="0" lang="en-US" sz="1800" b="0" i="0" u="none" strike="noStrike" cap="none" normalizeH="0" baseline="0" smtClean="0">
                        <a:ln>
                          <a:noFill/>
                        </a:ln>
                        <a:solidFill>
                          <a:schemeClr val="tx1"/>
                        </a:solidFill>
                        <a:effectLst/>
                        <a:latin typeface="Arial" charset="0"/>
                      </a:endParaRPr>
                    </a:p>
                  </a:txBody>
                  <a:tcPr marL="457200" marR="45720" marT="0" marB="0" anchor="ctr" horzOverflow="overflow">
                    <a:lnL w="28575" cap="flat" cmpd="sng" algn="ctr">
                      <a:solidFill>
                        <a:schemeClr val="tx1"/>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atan2</a:t>
                      </a:r>
                      <a:endParaRPr kumimoji="0" lang="en-US" sz="1800" b="0" i="0" u="none" strike="noStrike" cap="none" normalizeH="0" baseline="0" smtClean="0">
                        <a:ln>
                          <a:noFill/>
                        </a:ln>
                        <a:solidFill>
                          <a:schemeClr val="tx1"/>
                        </a:solidFill>
                        <a:effectLst/>
                        <a:latin typeface="Arial" charset="0"/>
                      </a:endParaRPr>
                    </a:p>
                  </a:txBody>
                  <a:tcPr marL="457200" marR="45720" marT="0" marB="0" anchor="ctr" horzOverflow="overflow">
                    <a:lnL w="12700" cap="flat" cmpd="sng" algn="ctr">
                      <a:solidFill>
                        <a:schemeClr val="bg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cosf</a:t>
                      </a:r>
                      <a:endParaRPr kumimoji="0" lang="en-US" sz="1800" b="0" i="0" u="none" strike="noStrike" cap="none" normalizeH="0" baseline="0" smtClean="0">
                        <a:ln>
                          <a:noFill/>
                        </a:ln>
                        <a:solidFill>
                          <a:schemeClr val="tx1"/>
                        </a:solidFill>
                        <a:effectLst/>
                        <a:latin typeface="Arial" charset="0"/>
                      </a:endParaRPr>
                    </a:p>
                  </a:txBody>
                  <a:tcPr marL="457200" marR="45720" marT="0" marB="0" anchor="ctr" horzOverflow="overflow">
                    <a:lnL w="28575" cap="flat" cmpd="sng" algn="ctr">
                      <a:solidFill>
                        <a:schemeClr val="tx1"/>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cos</a:t>
                      </a:r>
                      <a:endParaRPr kumimoji="0" lang="en-US" sz="1800" b="0" i="0" u="none" strike="noStrike" cap="none" normalizeH="0" baseline="0" smtClean="0">
                        <a:ln>
                          <a:noFill/>
                        </a:ln>
                        <a:solidFill>
                          <a:schemeClr val="tx1"/>
                        </a:solidFill>
                        <a:effectLst/>
                        <a:latin typeface="Arial" charset="0"/>
                      </a:endParaRPr>
                    </a:p>
                  </a:txBody>
                  <a:tcPr marL="457200" marR="45720" marT="0" marB="0" anchor="ctr" horzOverflow="overflow">
                    <a:lnL w="12700" cap="flat" cmpd="sng" algn="ctr">
                      <a:solidFill>
                        <a:schemeClr val="bg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expf</a:t>
                      </a:r>
                      <a:endParaRPr kumimoji="0" lang="en-US" sz="1800" b="0" i="0" u="none" strike="noStrike" cap="none" normalizeH="0" baseline="0" smtClean="0">
                        <a:ln>
                          <a:noFill/>
                        </a:ln>
                        <a:solidFill>
                          <a:schemeClr val="tx1"/>
                        </a:solidFill>
                        <a:effectLst/>
                        <a:latin typeface="Arial" charset="0"/>
                      </a:endParaRPr>
                    </a:p>
                  </a:txBody>
                  <a:tcPr marL="457200" marR="45720" marT="0" marB="0" anchor="ctr" horzOverflow="overflow">
                    <a:lnL w="28575" cap="flat" cmpd="sng" algn="ctr">
                      <a:solidFill>
                        <a:schemeClr val="tx1"/>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exp</a:t>
                      </a:r>
                      <a:endParaRPr kumimoji="0" lang="en-US" sz="1800" b="0" i="0" u="none" strike="noStrike" cap="none" normalizeH="0" baseline="0" smtClean="0">
                        <a:ln>
                          <a:noFill/>
                        </a:ln>
                        <a:solidFill>
                          <a:schemeClr val="tx1"/>
                        </a:solidFill>
                        <a:effectLst/>
                        <a:latin typeface="Arial" charset="0"/>
                      </a:endParaRPr>
                    </a:p>
                  </a:txBody>
                  <a:tcPr marL="457200" marR="45720" marT="0" marB="0" anchor="ctr" horzOverflow="overflow">
                    <a:lnL w="12700" cap="flat" cmpd="sng" algn="ctr">
                      <a:solidFill>
                        <a:schemeClr val="bg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exp2f</a:t>
                      </a:r>
                      <a:endParaRPr kumimoji="0" lang="en-US" sz="1800" b="0" i="0" u="none" strike="noStrike" cap="none" normalizeH="0" baseline="0" smtClean="0">
                        <a:ln>
                          <a:noFill/>
                        </a:ln>
                        <a:solidFill>
                          <a:schemeClr val="tx1"/>
                        </a:solidFill>
                        <a:effectLst/>
                        <a:latin typeface="Arial" charset="0"/>
                      </a:endParaRPr>
                    </a:p>
                  </a:txBody>
                  <a:tcPr marL="457200" marR="45720" marT="0" marB="0" anchor="ctr" horzOverflow="overflow">
                    <a:lnL w="28575" cap="flat" cmpd="sng" algn="ctr">
                      <a:solidFill>
                        <a:schemeClr val="tx1"/>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exp2</a:t>
                      </a:r>
                      <a:endParaRPr kumimoji="0" lang="en-US" sz="1800" b="0" i="0" u="none" strike="noStrike" cap="none" normalizeH="0" baseline="0" smtClean="0">
                        <a:ln>
                          <a:noFill/>
                        </a:ln>
                        <a:solidFill>
                          <a:schemeClr val="tx1"/>
                        </a:solidFill>
                        <a:effectLst/>
                        <a:latin typeface="Arial" charset="0"/>
                      </a:endParaRPr>
                    </a:p>
                  </a:txBody>
                  <a:tcPr marL="457200" marR="45720" marT="0" marB="0" anchor="ctr" horzOverflow="overflow">
                    <a:lnL w="12700" cap="flat" cmpd="sng" algn="ctr">
                      <a:solidFill>
                        <a:schemeClr val="bg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exp10f</a:t>
                      </a:r>
                      <a:endParaRPr kumimoji="0" lang="en-US" sz="1800" b="0" i="0" u="none" strike="noStrike" cap="none" normalizeH="0" baseline="0" smtClean="0">
                        <a:ln>
                          <a:noFill/>
                        </a:ln>
                        <a:solidFill>
                          <a:schemeClr val="tx1"/>
                        </a:solidFill>
                        <a:effectLst/>
                        <a:latin typeface="Arial" charset="0"/>
                      </a:endParaRPr>
                    </a:p>
                  </a:txBody>
                  <a:tcPr marL="457200" marR="45720" marT="0" marB="0" anchor="ctr" horzOverflow="overflow">
                    <a:lnL w="28575" cap="flat" cmpd="sng" algn="ctr">
                      <a:solidFill>
                        <a:schemeClr val="tx1"/>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exp10</a:t>
                      </a:r>
                      <a:endParaRPr kumimoji="0" lang="en-US" sz="1800" b="0" i="0" u="none" strike="noStrike" cap="none" normalizeH="0" baseline="0" smtClean="0">
                        <a:ln>
                          <a:noFill/>
                        </a:ln>
                        <a:solidFill>
                          <a:schemeClr val="tx1"/>
                        </a:solidFill>
                        <a:effectLst/>
                        <a:latin typeface="Arial" charset="0"/>
                      </a:endParaRPr>
                    </a:p>
                  </a:txBody>
                  <a:tcPr marL="457200" marR="45720" marT="0" marB="0" anchor="ctr" horzOverflow="overflow">
                    <a:lnL w="12700" cap="flat" cmpd="sng" algn="ctr">
                      <a:solidFill>
                        <a:schemeClr val="bg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logf</a:t>
                      </a:r>
                      <a:endParaRPr kumimoji="0" lang="en-US" sz="1800" b="0" i="0" u="none" strike="noStrike" cap="none" normalizeH="0" baseline="0" smtClean="0">
                        <a:ln>
                          <a:noFill/>
                        </a:ln>
                        <a:solidFill>
                          <a:schemeClr val="tx1"/>
                        </a:solidFill>
                        <a:effectLst/>
                        <a:latin typeface="Arial" charset="0"/>
                      </a:endParaRPr>
                    </a:p>
                  </a:txBody>
                  <a:tcPr marL="457200" marR="45720" marT="0" marB="0" anchor="ctr" horzOverflow="overflow">
                    <a:lnL w="28575" cap="flat" cmpd="sng" algn="ctr">
                      <a:solidFill>
                        <a:schemeClr val="tx1"/>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log</a:t>
                      </a:r>
                      <a:endParaRPr kumimoji="0" lang="en-US" sz="1800" b="0" i="0" u="none" strike="noStrike" cap="none" normalizeH="0" baseline="0" smtClean="0">
                        <a:ln>
                          <a:noFill/>
                        </a:ln>
                        <a:solidFill>
                          <a:schemeClr val="tx1"/>
                        </a:solidFill>
                        <a:effectLst/>
                        <a:latin typeface="Arial" charset="0"/>
                      </a:endParaRPr>
                    </a:p>
                  </a:txBody>
                  <a:tcPr marL="457200" marR="45720" marT="0" marB="0" anchor="ctr" horzOverflow="overflow">
                    <a:lnL w="12700" cap="flat" cmpd="sng" algn="ctr">
                      <a:solidFill>
                        <a:schemeClr val="bg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log2f</a:t>
                      </a:r>
                      <a:endParaRPr kumimoji="0" lang="en-US" sz="1800" b="0" i="0" u="none" strike="noStrike" cap="none" normalizeH="0" baseline="0" smtClean="0">
                        <a:ln>
                          <a:noFill/>
                        </a:ln>
                        <a:solidFill>
                          <a:schemeClr val="tx1"/>
                        </a:solidFill>
                        <a:effectLst/>
                        <a:latin typeface="Arial" charset="0"/>
                      </a:endParaRPr>
                    </a:p>
                  </a:txBody>
                  <a:tcPr marL="457200" marR="45720" marT="0" marB="0" anchor="ctr" horzOverflow="overflow">
                    <a:lnL w="28575" cap="flat" cmpd="sng" algn="ctr">
                      <a:solidFill>
                        <a:schemeClr val="tx1"/>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log2</a:t>
                      </a:r>
                      <a:endParaRPr kumimoji="0" lang="en-US" sz="1800" b="0" i="0" u="none" strike="noStrike" cap="none" normalizeH="0" baseline="0" smtClean="0">
                        <a:ln>
                          <a:noFill/>
                        </a:ln>
                        <a:solidFill>
                          <a:schemeClr val="tx1"/>
                        </a:solidFill>
                        <a:effectLst/>
                        <a:latin typeface="Arial" charset="0"/>
                      </a:endParaRPr>
                    </a:p>
                  </a:txBody>
                  <a:tcPr marL="457200" marR="45720" marT="0" marB="0" anchor="ctr" horzOverflow="overflow">
                    <a:lnL w="12700" cap="flat" cmpd="sng" algn="ctr">
                      <a:solidFill>
                        <a:schemeClr val="bg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log10f</a:t>
                      </a:r>
                      <a:endParaRPr kumimoji="0" lang="en-US" sz="1800" b="0" i="0" u="none" strike="noStrike" cap="none" normalizeH="0" baseline="0" smtClean="0">
                        <a:ln>
                          <a:noFill/>
                        </a:ln>
                        <a:solidFill>
                          <a:schemeClr val="tx1"/>
                        </a:solidFill>
                        <a:effectLst/>
                        <a:latin typeface="Arial" charset="0"/>
                      </a:endParaRPr>
                    </a:p>
                  </a:txBody>
                  <a:tcPr marL="457200" marR="45720" marT="0" marB="0" anchor="ctr" horzOverflow="overflow">
                    <a:lnL w="28575" cap="flat" cmpd="sng" algn="ctr">
                      <a:solidFill>
                        <a:schemeClr val="tx1"/>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log10</a:t>
                      </a:r>
                      <a:endParaRPr kumimoji="0" lang="en-US" sz="1800" b="0" i="0" u="none" strike="noStrike" cap="none" normalizeH="0" baseline="0" smtClean="0">
                        <a:ln>
                          <a:noFill/>
                        </a:ln>
                        <a:solidFill>
                          <a:schemeClr val="tx1"/>
                        </a:solidFill>
                        <a:effectLst/>
                        <a:latin typeface="Arial" charset="0"/>
                      </a:endParaRPr>
                    </a:p>
                  </a:txBody>
                  <a:tcPr marL="457200" marR="45720" marT="0" marB="0" anchor="ctr" horzOverflow="overflow">
                    <a:lnL w="12700" cap="flat" cmpd="sng" algn="ctr">
                      <a:solidFill>
                        <a:schemeClr val="bg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powf</a:t>
                      </a:r>
                      <a:endParaRPr kumimoji="0" lang="en-US" sz="1800" b="0" i="0" u="none" strike="noStrike" cap="none" normalizeH="0" baseline="0" smtClean="0">
                        <a:ln>
                          <a:noFill/>
                        </a:ln>
                        <a:solidFill>
                          <a:schemeClr val="tx1"/>
                        </a:solidFill>
                        <a:effectLst/>
                        <a:latin typeface="Arial" charset="0"/>
                      </a:endParaRPr>
                    </a:p>
                  </a:txBody>
                  <a:tcPr marL="457200" marR="45720" marT="0" marB="0" anchor="ctr" horzOverflow="overflow">
                    <a:lnL w="28575" cap="flat" cmpd="sng" algn="ctr">
                      <a:solidFill>
                        <a:schemeClr val="tx1"/>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pow</a:t>
                      </a:r>
                      <a:endParaRPr kumimoji="0" lang="en-US" sz="1800" b="0" i="0" u="none" strike="noStrike" cap="none" normalizeH="0" baseline="0" smtClean="0">
                        <a:ln>
                          <a:noFill/>
                        </a:ln>
                        <a:solidFill>
                          <a:schemeClr val="tx1"/>
                        </a:solidFill>
                        <a:effectLst/>
                        <a:latin typeface="Arial" charset="0"/>
                      </a:endParaRPr>
                    </a:p>
                  </a:txBody>
                  <a:tcPr marL="457200" marR="45720" marT="0" marB="0" anchor="ctr" horzOverflow="overflow">
                    <a:lnL w="12700" cap="flat" cmpd="sng" algn="ctr">
                      <a:solidFill>
                        <a:schemeClr val="bg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recipf</a:t>
                      </a:r>
                      <a:endParaRPr kumimoji="0" lang="en-US" sz="1800" b="0" i="0" u="none" strike="noStrike" cap="none" normalizeH="0" baseline="0" smtClean="0">
                        <a:ln>
                          <a:noFill/>
                        </a:ln>
                        <a:solidFill>
                          <a:schemeClr val="tx1"/>
                        </a:solidFill>
                        <a:effectLst/>
                        <a:latin typeface="Arial" charset="0"/>
                      </a:endParaRPr>
                    </a:p>
                  </a:txBody>
                  <a:tcPr marL="457200" marR="45720" marT="0" marB="0" anchor="ctr" horzOverflow="overflow">
                    <a:lnL w="28575" cap="flat" cmpd="sng" algn="ctr">
                      <a:solidFill>
                        <a:schemeClr val="tx1"/>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recip</a:t>
                      </a:r>
                      <a:endParaRPr kumimoji="0" lang="en-US" sz="1800" b="0" i="0" u="none" strike="noStrike" cap="none" normalizeH="0" baseline="0" smtClean="0">
                        <a:ln>
                          <a:noFill/>
                        </a:ln>
                        <a:solidFill>
                          <a:schemeClr val="tx1"/>
                        </a:solidFill>
                        <a:effectLst/>
                        <a:latin typeface="Arial" charset="0"/>
                      </a:endParaRPr>
                    </a:p>
                  </a:txBody>
                  <a:tcPr marL="457200" marR="45720" marT="0" marB="0" anchor="ctr" horzOverflow="overflow">
                    <a:lnL w="12700" cap="flat" cmpd="sng" algn="ctr">
                      <a:solidFill>
                        <a:schemeClr val="bg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rsqrtf</a:t>
                      </a:r>
                      <a:endParaRPr kumimoji="0" lang="en-US" sz="1800" b="0" i="0" u="none" strike="noStrike" cap="none" normalizeH="0" baseline="0" smtClean="0">
                        <a:ln>
                          <a:noFill/>
                        </a:ln>
                        <a:solidFill>
                          <a:schemeClr val="tx1"/>
                        </a:solidFill>
                        <a:effectLst/>
                        <a:latin typeface="Arial" charset="0"/>
                      </a:endParaRPr>
                    </a:p>
                  </a:txBody>
                  <a:tcPr marL="457200" marR="45720" marT="0" marB="0" anchor="ctr" horzOverflow="overflow">
                    <a:lnL w="28575" cap="flat" cmpd="sng" algn="ctr">
                      <a:solidFill>
                        <a:schemeClr val="tx1"/>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rsqrt</a:t>
                      </a:r>
                      <a:endParaRPr kumimoji="0" lang="en-US" sz="1800" b="0" i="0" u="none" strike="noStrike" cap="none" normalizeH="0" baseline="0" smtClean="0">
                        <a:ln>
                          <a:noFill/>
                        </a:ln>
                        <a:solidFill>
                          <a:schemeClr val="tx1"/>
                        </a:solidFill>
                        <a:effectLst/>
                        <a:latin typeface="Arial" charset="0"/>
                      </a:endParaRPr>
                    </a:p>
                  </a:txBody>
                  <a:tcPr marL="457200" marR="45720" marT="0" marB="0" anchor="ctr" horzOverflow="overflow">
                    <a:lnL w="12700" cap="flat" cmpd="sng" algn="ctr">
                      <a:solidFill>
                        <a:schemeClr val="bg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sinf</a:t>
                      </a:r>
                      <a:endParaRPr kumimoji="0" lang="en-US" sz="1800" b="0" i="0" u="none" strike="noStrike" cap="none" normalizeH="0" baseline="0" smtClean="0">
                        <a:ln>
                          <a:noFill/>
                        </a:ln>
                        <a:solidFill>
                          <a:schemeClr val="tx1"/>
                        </a:solidFill>
                        <a:effectLst/>
                        <a:latin typeface="Arial" charset="0"/>
                      </a:endParaRPr>
                    </a:p>
                  </a:txBody>
                  <a:tcPr marL="457200" marR="45720" marT="0" marB="0" anchor="ctr" horzOverflow="overflow">
                    <a:lnL w="28575" cap="flat" cmpd="sng" algn="ctr">
                      <a:solidFill>
                        <a:schemeClr val="tx1"/>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sin</a:t>
                      </a:r>
                      <a:endParaRPr kumimoji="0" lang="en-US" sz="1800" b="0" i="0" u="none" strike="noStrike" cap="none" normalizeH="0" baseline="0" smtClean="0">
                        <a:ln>
                          <a:noFill/>
                        </a:ln>
                        <a:solidFill>
                          <a:schemeClr val="tx1"/>
                        </a:solidFill>
                        <a:effectLst/>
                        <a:latin typeface="Arial" charset="0"/>
                      </a:endParaRPr>
                    </a:p>
                  </a:txBody>
                  <a:tcPr marL="457200" marR="45720" marT="0" marB="0" anchor="ctr" horzOverflow="overflow">
                    <a:lnL w="12700" cap="flat" cmpd="sng" algn="ctr">
                      <a:solidFill>
                        <a:schemeClr val="bg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bg2"/>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58419" name="Text Box 51"/>
          <p:cNvSpPr txBox="1">
            <a:spLocks noChangeArrowheads="1"/>
          </p:cNvSpPr>
          <p:nvPr/>
        </p:nvSpPr>
        <p:spPr bwMode="auto">
          <a:xfrm>
            <a:off x="596900" y="2114550"/>
            <a:ext cx="4457700" cy="1771650"/>
          </a:xfrm>
          <a:prstGeom prst="rect">
            <a:avLst/>
          </a:prstGeom>
          <a:noFill/>
          <a:ln w="12700">
            <a:noFill/>
            <a:miter lim="800000"/>
            <a:headEnd type="none" w="sm" len="sm"/>
            <a:tailEnd type="none" w="sm" len="sm"/>
          </a:ln>
        </p:spPr>
        <p:txBody>
          <a:bodyPr>
            <a:spAutoFit/>
          </a:bodyPr>
          <a:lstStyle/>
          <a:p>
            <a:pPr marL="342900" indent="-342900">
              <a:buClr>
                <a:schemeClr val="tx2"/>
              </a:buClr>
              <a:buSzPct val="75000"/>
              <a:buFont typeface="Wingdings" pitchFamily="2" charset="2"/>
              <a:buChar char=""/>
            </a:pPr>
            <a:r>
              <a:rPr lang="en-US" sz="2000">
                <a:latin typeface="Arial Narrow" pitchFamily="34" charset="0"/>
              </a:rPr>
              <a:t>The FastRTS library features:</a:t>
            </a:r>
          </a:p>
          <a:p>
            <a:pPr marL="688975" lvl="1" indent="-231775">
              <a:buClr>
                <a:schemeClr val="tx2"/>
              </a:buClr>
              <a:buSzPct val="75000"/>
              <a:buFont typeface="Wingdings" pitchFamily="2" charset="2"/>
              <a:buChar char=""/>
            </a:pPr>
            <a:r>
              <a:rPr lang="en-US" sz="2000">
                <a:latin typeface="Arial Narrow" pitchFamily="34" charset="0"/>
              </a:rPr>
              <a:t>C-callable</a:t>
            </a:r>
          </a:p>
          <a:p>
            <a:pPr marL="688975" lvl="1" indent="-231775">
              <a:buClr>
                <a:schemeClr val="tx2"/>
              </a:buClr>
              <a:buSzPct val="75000"/>
              <a:buFont typeface="Wingdings" pitchFamily="2" charset="2"/>
              <a:buChar char=""/>
            </a:pPr>
            <a:r>
              <a:rPr lang="en-US" sz="2000">
                <a:latin typeface="Arial Narrow" pitchFamily="34" charset="0"/>
              </a:rPr>
              <a:t>Hand-coded assembly-optimized</a:t>
            </a:r>
          </a:p>
          <a:p>
            <a:pPr marL="688975" lvl="1" indent="-231775">
              <a:buClr>
                <a:schemeClr val="tx2"/>
              </a:buClr>
              <a:buSzPct val="75000"/>
              <a:buFont typeface="Wingdings" pitchFamily="2" charset="2"/>
              <a:buChar char=""/>
            </a:pPr>
            <a:r>
              <a:rPr lang="en-US" sz="2000">
                <a:latin typeface="Arial Narrow" pitchFamily="34" charset="0"/>
              </a:rPr>
              <a:t>Tested against C model and existing run-time-support functions</a:t>
            </a:r>
          </a:p>
        </p:txBody>
      </p:sp>
      <p:sp>
        <p:nvSpPr>
          <p:cNvPr id="58420" name="Text Box 52"/>
          <p:cNvSpPr txBox="1">
            <a:spLocks noChangeArrowheads="1"/>
          </p:cNvSpPr>
          <p:nvPr/>
        </p:nvSpPr>
        <p:spPr bwMode="auto">
          <a:xfrm>
            <a:off x="596900" y="4006850"/>
            <a:ext cx="4457700" cy="825500"/>
          </a:xfrm>
          <a:prstGeom prst="rect">
            <a:avLst/>
          </a:prstGeom>
          <a:noFill/>
          <a:ln w="12700">
            <a:noFill/>
            <a:miter lim="800000"/>
            <a:headEnd type="none" w="sm" len="sm"/>
            <a:tailEnd type="none" w="sm" len="sm"/>
          </a:ln>
        </p:spPr>
        <p:txBody>
          <a:bodyPr>
            <a:spAutoFit/>
          </a:bodyPr>
          <a:lstStyle/>
          <a:p>
            <a:pPr marL="342900" indent="-342900">
              <a:buClr>
                <a:schemeClr val="tx2"/>
              </a:buClr>
              <a:buSzPct val="75000"/>
              <a:buFont typeface="Wingdings" pitchFamily="2" charset="2"/>
              <a:buChar char=""/>
            </a:pPr>
            <a:r>
              <a:rPr lang="en-US" sz="2000">
                <a:latin typeface="Arial Narrow" pitchFamily="34" charset="0"/>
              </a:rPr>
              <a:t>FastRTS must be installed per directions in its Users Guide (SPRU100a.PDF) </a:t>
            </a:r>
          </a:p>
        </p:txBody>
      </p:sp>
      <p:pic>
        <p:nvPicPr>
          <p:cNvPr id="10"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FastRTS (C62x/C64x)</a:t>
            </a:r>
          </a:p>
        </p:txBody>
      </p:sp>
      <p:sp>
        <p:nvSpPr>
          <p:cNvPr id="59395" name="Text Box 3"/>
          <p:cNvSpPr txBox="1">
            <a:spLocks noChangeArrowheads="1"/>
          </p:cNvSpPr>
          <p:nvPr/>
        </p:nvSpPr>
        <p:spPr bwMode="auto">
          <a:xfrm>
            <a:off x="571500" y="685800"/>
            <a:ext cx="8001000" cy="6413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40000"/>
              </a:spcBef>
              <a:buClr>
                <a:schemeClr val="tx2"/>
              </a:buClr>
              <a:buSzPct val="75000"/>
              <a:buFont typeface="Wingdings" pitchFamily="2" charset="2"/>
              <a:buChar char=""/>
            </a:pPr>
            <a:r>
              <a:rPr lang="en-US" sz="2000">
                <a:latin typeface="Arial Narrow" pitchFamily="34" charset="0"/>
              </a:rPr>
              <a:t>Optimized </a:t>
            </a:r>
            <a:r>
              <a:rPr lang="en-US" sz="2000" u="sng">
                <a:solidFill>
                  <a:schemeClr val="tx2"/>
                </a:solidFill>
                <a:latin typeface="Arial Narrow" pitchFamily="34" charset="0"/>
              </a:rPr>
              <a:t>floating-point math</a:t>
            </a:r>
            <a:r>
              <a:rPr lang="en-US" sz="2000">
                <a:latin typeface="Arial Narrow" pitchFamily="34" charset="0"/>
              </a:rPr>
              <a:t> function library for C programmers enhances floating-point performance on C62x and C64x fixed-point devices</a:t>
            </a:r>
          </a:p>
        </p:txBody>
      </p:sp>
      <p:sp>
        <p:nvSpPr>
          <p:cNvPr id="59396" name="Text Box 4"/>
          <p:cNvSpPr txBox="1">
            <a:spLocks noChangeArrowheads="1"/>
          </p:cNvSpPr>
          <p:nvPr/>
        </p:nvSpPr>
        <p:spPr bwMode="auto">
          <a:xfrm>
            <a:off x="584200" y="1447800"/>
            <a:ext cx="4457700" cy="1771650"/>
          </a:xfrm>
          <a:prstGeom prst="rect">
            <a:avLst/>
          </a:prstGeom>
          <a:noFill/>
          <a:ln w="12700">
            <a:noFill/>
            <a:miter lim="800000"/>
            <a:headEnd type="none" w="sm" len="sm"/>
            <a:tailEnd type="none" w="sm" len="sm"/>
          </a:ln>
        </p:spPr>
        <p:txBody>
          <a:bodyPr>
            <a:spAutoFit/>
          </a:bodyPr>
          <a:lstStyle/>
          <a:p>
            <a:pPr marL="342900" indent="-342900">
              <a:buClr>
                <a:schemeClr val="tx2"/>
              </a:buClr>
              <a:buSzPct val="75000"/>
              <a:buFont typeface="Wingdings" pitchFamily="2" charset="2"/>
              <a:buChar char=""/>
            </a:pPr>
            <a:r>
              <a:rPr lang="en-US" sz="2000">
                <a:latin typeface="Arial Narrow" pitchFamily="34" charset="0"/>
              </a:rPr>
              <a:t>The FastRTS library features:</a:t>
            </a:r>
          </a:p>
          <a:p>
            <a:pPr marL="688975" lvl="1" indent="-231775">
              <a:buClr>
                <a:schemeClr val="tx2"/>
              </a:buClr>
              <a:buSzPct val="75000"/>
              <a:buFont typeface="Wingdings" pitchFamily="2" charset="2"/>
              <a:buChar char=""/>
            </a:pPr>
            <a:r>
              <a:rPr lang="en-US" sz="2000">
                <a:latin typeface="Arial Narrow" pitchFamily="34" charset="0"/>
              </a:rPr>
              <a:t>C-callable</a:t>
            </a:r>
          </a:p>
          <a:p>
            <a:pPr marL="688975" lvl="1" indent="-231775">
              <a:buClr>
                <a:schemeClr val="tx2"/>
              </a:buClr>
              <a:buSzPct val="75000"/>
              <a:buFont typeface="Wingdings" pitchFamily="2" charset="2"/>
              <a:buChar char=""/>
            </a:pPr>
            <a:r>
              <a:rPr lang="en-US" sz="2000">
                <a:latin typeface="Arial Narrow" pitchFamily="34" charset="0"/>
              </a:rPr>
              <a:t>Hand-coded assembly-optimized</a:t>
            </a:r>
          </a:p>
          <a:p>
            <a:pPr marL="688975" lvl="1" indent="-231775">
              <a:buClr>
                <a:schemeClr val="tx2"/>
              </a:buClr>
              <a:buSzPct val="75000"/>
              <a:buFont typeface="Wingdings" pitchFamily="2" charset="2"/>
              <a:buChar char=""/>
            </a:pPr>
            <a:r>
              <a:rPr lang="en-US" sz="2000">
                <a:latin typeface="Arial Narrow" pitchFamily="34" charset="0"/>
              </a:rPr>
              <a:t>Tested against C model and existing run-time-support functions</a:t>
            </a:r>
          </a:p>
        </p:txBody>
      </p:sp>
      <p:sp>
        <p:nvSpPr>
          <p:cNvPr id="59397" name="Text Box 5"/>
          <p:cNvSpPr txBox="1">
            <a:spLocks noChangeArrowheads="1"/>
          </p:cNvSpPr>
          <p:nvPr/>
        </p:nvSpPr>
        <p:spPr bwMode="auto">
          <a:xfrm>
            <a:off x="635000" y="3441700"/>
            <a:ext cx="4457700" cy="825500"/>
          </a:xfrm>
          <a:prstGeom prst="rect">
            <a:avLst/>
          </a:prstGeom>
          <a:noFill/>
          <a:ln w="12700">
            <a:noFill/>
            <a:miter lim="800000"/>
            <a:headEnd type="none" w="sm" len="sm"/>
            <a:tailEnd type="none" w="sm" len="sm"/>
          </a:ln>
        </p:spPr>
        <p:txBody>
          <a:bodyPr>
            <a:spAutoFit/>
          </a:bodyPr>
          <a:lstStyle/>
          <a:p>
            <a:pPr marL="342900" indent="-342900">
              <a:buClr>
                <a:schemeClr val="tx2"/>
              </a:buClr>
              <a:buSzPct val="75000"/>
              <a:buFont typeface="Wingdings" pitchFamily="2" charset="2"/>
              <a:buChar char=""/>
            </a:pPr>
            <a:r>
              <a:rPr lang="en-US" sz="2000">
                <a:latin typeface="Arial Narrow" pitchFamily="34" charset="0"/>
              </a:rPr>
              <a:t>FastRTS must be installed per directions in its Users Guide (SPRU653.PDF) </a:t>
            </a:r>
          </a:p>
        </p:txBody>
      </p:sp>
      <p:graphicFrame>
        <p:nvGraphicFramePr>
          <p:cNvPr id="542726" name="Group 6"/>
          <p:cNvGraphicFramePr>
            <a:graphicFrameLocks noGrp="1"/>
          </p:cNvGraphicFramePr>
          <p:nvPr/>
        </p:nvGraphicFramePr>
        <p:xfrm>
          <a:off x="5181600" y="1524000"/>
          <a:ext cx="3429000" cy="4118992"/>
        </p:xfrm>
        <a:graphic>
          <a:graphicData uri="http://schemas.openxmlformats.org/drawingml/2006/table">
            <a:tbl>
              <a:tblPr/>
              <a:tblGrid>
                <a:gridCol w="1219200"/>
                <a:gridCol w="1219200"/>
                <a:gridCol w="990600"/>
              </a:tblGrid>
              <a:tr h="244475">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2"/>
                          </a:solidFill>
                          <a:effectLst/>
                          <a:latin typeface="Arial" charset="0"/>
                          <a:cs typeface="Arial" charset="0"/>
                        </a:rPr>
                        <a:t>Single Precision</a:t>
                      </a:r>
                    </a:p>
                  </a:txBody>
                  <a:tcPr anchor="ctr" horzOverflow="overflow">
                    <a:lnL w="28575" cap="flat" cmpd="sng" algn="ctr">
                      <a:solidFill>
                        <a:schemeClr val="tx1"/>
                      </a:solidFill>
                      <a:prstDash val="solid"/>
                      <a:round/>
                      <a:headEnd type="none" w="sm" len="sm"/>
                      <a:tailEnd type="none" w="sm" len="sm"/>
                    </a:lnL>
                    <a:lnR>
                      <a:noFill/>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2"/>
                          </a:solidFill>
                          <a:effectLst/>
                          <a:latin typeface="Arial" charset="0"/>
                          <a:cs typeface="Arial" charset="0"/>
                        </a:rPr>
                        <a:t>Double Precision</a:t>
                      </a:r>
                    </a:p>
                  </a:txBody>
                  <a:tcPr anchor="ctr" horzOverflow="overflow">
                    <a:lnL>
                      <a:noFill/>
                    </a:lnL>
                    <a:lnR>
                      <a:noFill/>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2"/>
                          </a:solidFill>
                          <a:effectLst/>
                          <a:latin typeface="Arial" charset="0"/>
                          <a:cs typeface="Arial" charset="0"/>
                        </a:rPr>
                        <a:t>Others</a:t>
                      </a:r>
                    </a:p>
                  </a:txBody>
                  <a:tcPr anchor="ctr" horzOverflow="overflow">
                    <a:lnL>
                      <a:noFill/>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74638">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_addf</a:t>
                      </a:r>
                    </a:p>
                  </a:txBody>
                  <a:tcPr marL="228600" marR="45720" marT="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_addd</a:t>
                      </a:r>
                    </a:p>
                  </a:txBody>
                  <a:tcPr marL="228600" marR="45720" marT="0" anchor="ctr" horzOverflow="overflow">
                    <a:lnL w="12700" cap="flat" cmpd="sng" algn="ctr">
                      <a:solidFill>
                        <a:srgbClr val="B2B2B2"/>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_cvtdf</a:t>
                      </a:r>
                    </a:p>
                  </a:txBody>
                  <a:tcPr marL="137160" marR="45720" marT="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_divf</a:t>
                      </a:r>
                    </a:p>
                  </a:txBody>
                  <a:tcPr marL="228600" marR="45720" marT="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_divd</a:t>
                      </a:r>
                    </a:p>
                  </a:txBody>
                  <a:tcPr marL="228600" marR="45720" marT="0" anchor="ctr" horzOverflow="overflow">
                    <a:lnL w="12700" cap="flat" cmpd="sng" algn="ctr">
                      <a:solidFill>
                        <a:srgbClr val="B2B2B2"/>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_cvtfd</a:t>
                      </a:r>
                    </a:p>
                  </a:txBody>
                  <a:tcPr marL="137160" marR="45720" marT="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4475">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_fixfi</a:t>
                      </a:r>
                    </a:p>
                  </a:txBody>
                  <a:tcPr marL="228600" marR="45720" marT="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_fixdi</a:t>
                      </a:r>
                    </a:p>
                  </a:txBody>
                  <a:tcPr marL="228600" marR="45720" marT="0" anchor="ctr" horzOverflow="overflow">
                    <a:lnL w="12700" cap="flat" cmpd="sng" algn="ctr">
                      <a:solidFill>
                        <a:srgbClr val="B2B2B2"/>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marL="228600" marR="45720" marT="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r>
              <a:tr h="244475">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_fixfli</a:t>
                      </a:r>
                    </a:p>
                  </a:txBody>
                  <a:tcPr marL="228600" marR="45720" marT="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_fixdli</a:t>
                      </a:r>
                    </a:p>
                  </a:txBody>
                  <a:tcPr marL="228600" marR="45720" marT="0" anchor="ctr" horzOverflow="overflow">
                    <a:lnL w="12700" cap="flat" cmpd="sng" algn="ctr">
                      <a:solidFill>
                        <a:srgbClr val="B2B2B2"/>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marL="228600" marR="45720" marT="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r>
              <a:tr h="287338">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_fixfu</a:t>
                      </a:r>
                    </a:p>
                  </a:txBody>
                  <a:tcPr marL="228600" marR="45720" marT="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_fixdu</a:t>
                      </a:r>
                    </a:p>
                  </a:txBody>
                  <a:tcPr marL="228600" marR="45720" marT="0" anchor="ctr" horzOverflow="overflow">
                    <a:lnL w="12700" cap="flat" cmpd="sng" algn="ctr">
                      <a:solidFill>
                        <a:srgbClr val="B2B2B2"/>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marL="228600" marR="45720" marT="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r>
              <a:tr h="244475">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_fixful</a:t>
                      </a:r>
                    </a:p>
                  </a:txBody>
                  <a:tcPr marL="228600" marR="45720" marT="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_fixdul</a:t>
                      </a:r>
                    </a:p>
                  </a:txBody>
                  <a:tcPr marL="228600" marR="45720" marT="0" anchor="ctr" horzOverflow="overflow">
                    <a:lnL w="12700" cap="flat" cmpd="sng" algn="ctr">
                      <a:solidFill>
                        <a:srgbClr val="B2B2B2"/>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marL="228600" marR="45720" marT="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r>
              <a:tr h="244475">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_fltif</a:t>
                      </a:r>
                    </a:p>
                  </a:txBody>
                  <a:tcPr marL="228600" marR="45720" marT="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_fltid</a:t>
                      </a:r>
                    </a:p>
                  </a:txBody>
                  <a:tcPr marL="228600" marR="45720" marT="0" anchor="ctr" horzOverflow="overflow">
                    <a:lnL w="12700" cap="flat" cmpd="sng" algn="ctr">
                      <a:solidFill>
                        <a:srgbClr val="B2B2B2"/>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marL="228600" marR="45720" marT="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r>
              <a:tr h="244475">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_fltlif</a:t>
                      </a:r>
                    </a:p>
                  </a:txBody>
                  <a:tcPr marL="228600" marR="45720" marT="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_fltlid</a:t>
                      </a:r>
                    </a:p>
                  </a:txBody>
                  <a:tcPr marL="228600" marR="45720" marT="0" anchor="ctr" horzOverflow="overflow">
                    <a:lnL w="12700" cap="flat" cmpd="sng" algn="ctr">
                      <a:solidFill>
                        <a:srgbClr val="B2B2B2"/>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marL="228600" marR="45720" marT="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r>
              <a:tr h="244475">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_fltuf</a:t>
                      </a:r>
                    </a:p>
                  </a:txBody>
                  <a:tcPr marL="228600" marR="45720" marT="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_fltud</a:t>
                      </a:r>
                    </a:p>
                  </a:txBody>
                  <a:tcPr marL="228600" marR="45720" marT="0" anchor="ctr" horzOverflow="overflow">
                    <a:lnL w="12700" cap="flat" cmpd="sng" algn="ctr">
                      <a:solidFill>
                        <a:srgbClr val="B2B2B2"/>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marL="228600" marR="45720" marT="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r>
              <a:tr h="244475">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_fltulf</a:t>
                      </a:r>
                    </a:p>
                  </a:txBody>
                  <a:tcPr marL="228600" marR="45720" marT="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_fltuld</a:t>
                      </a:r>
                    </a:p>
                  </a:txBody>
                  <a:tcPr marL="228600" marR="45720" marT="0" anchor="ctr" horzOverflow="overflow">
                    <a:lnL w="12700" cap="flat" cmpd="sng" algn="ctr">
                      <a:solidFill>
                        <a:srgbClr val="B2B2B2"/>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marL="228600" marR="45720" marT="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r>
              <a:tr h="244475">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_mpyf</a:t>
                      </a:r>
                    </a:p>
                  </a:txBody>
                  <a:tcPr marL="228600" marR="45720" marT="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_mpyd</a:t>
                      </a:r>
                    </a:p>
                  </a:txBody>
                  <a:tcPr marL="228600" marR="45720" marT="0" anchor="ctr" horzOverflow="overflow">
                    <a:lnL w="12700" cap="flat" cmpd="sng" algn="ctr">
                      <a:solidFill>
                        <a:srgbClr val="B2B2B2"/>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marL="228600" marR="45720" marT="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r>
              <a:tr h="244475">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recipf</a:t>
                      </a:r>
                    </a:p>
                  </a:txBody>
                  <a:tcPr marL="228600" marR="45720" marT="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recip</a:t>
                      </a:r>
                    </a:p>
                  </a:txBody>
                  <a:tcPr marL="228600" marR="45720" marT="0" anchor="ctr" horzOverflow="overflow">
                    <a:lnL w="12700" cap="flat" cmpd="sng" algn="ctr">
                      <a:solidFill>
                        <a:srgbClr val="B2B2B2"/>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marL="228600" marR="45720" marT="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r>
              <a:tr h="244475">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_subf</a:t>
                      </a:r>
                    </a:p>
                  </a:txBody>
                  <a:tcPr marL="228600" marR="45720" marT="0" anchor="ctr" horzOverflow="overflow">
                    <a:lnL w="28575" cap="flat" cmpd="sng" algn="ctr">
                      <a:solidFill>
                        <a:schemeClr val="tx1"/>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12700" cap="flat" cmpd="sng" algn="ctr">
                      <a:solidFill>
                        <a:srgbClr val="B2B2B2"/>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_subd</a:t>
                      </a:r>
                    </a:p>
                  </a:txBody>
                  <a:tcPr marL="228600" marR="45720" marT="0" anchor="ctr" horzOverflow="overflow">
                    <a:lnL w="12700" cap="flat" cmpd="sng" algn="ctr">
                      <a:solidFill>
                        <a:srgbClr val="B2B2B2"/>
                      </a:solidFill>
                      <a:prstDash val="solid"/>
                      <a:round/>
                      <a:headEnd type="none" w="sm" len="sm"/>
                      <a:tailEnd type="none" w="sm" len="sm"/>
                    </a:lnL>
                    <a:lnR w="12700" cap="flat" cmpd="sng" algn="ctr">
                      <a:solidFill>
                        <a:srgbClr val="B2B2B2"/>
                      </a:solidFill>
                      <a:prstDash val="solid"/>
                      <a:round/>
                      <a:headEnd type="none" w="sm" len="sm"/>
                      <a:tailEnd type="none" w="sm" len="sm"/>
                    </a:lnR>
                    <a:lnT w="12700" cap="flat" cmpd="sng" algn="ctr">
                      <a:solidFill>
                        <a:srgbClr val="B2B2B2"/>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marL="228600" marR="45720" marT="0" anchor="ctr" horzOverflow="overflow">
                    <a:lnL w="12700" cap="flat" cmpd="sng" algn="ctr">
                      <a:solidFill>
                        <a:srgbClr val="B2B2B2"/>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r>
            </a:tbl>
          </a:graphicData>
        </a:graphic>
      </p:graphicFrame>
      <p:pic>
        <p:nvPicPr>
          <p:cNvPr id="10"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t>Download and Support</a:t>
            </a:r>
          </a:p>
        </p:txBody>
      </p:sp>
      <p:pic>
        <p:nvPicPr>
          <p:cNvPr id="846851" name="Picture 3" descr="software_libs_wiki"/>
          <p:cNvPicPr>
            <a:picLocks noChangeAspect="1" noChangeArrowheads="1"/>
          </p:cNvPicPr>
          <p:nvPr/>
        </p:nvPicPr>
        <p:blipFill>
          <a:blip r:embed="rId3" cstate="print"/>
          <a:srcRect/>
          <a:stretch>
            <a:fillRect/>
          </a:stretch>
        </p:blipFill>
        <p:spPr bwMode="auto">
          <a:xfrm>
            <a:off x="161925" y="561975"/>
            <a:ext cx="4425950" cy="6096000"/>
          </a:xfrm>
          <a:prstGeom prst="rect">
            <a:avLst/>
          </a:prstGeom>
          <a:noFill/>
          <a:ln w="28575">
            <a:solidFill>
              <a:schemeClr val="tx1"/>
            </a:solidFill>
            <a:miter lim="800000"/>
            <a:headEnd/>
            <a:tailEnd/>
          </a:ln>
          <a:effectLst>
            <a:outerShdw dist="107763" dir="2700000" algn="ctr" rotWithShape="0">
              <a:srgbClr val="808080">
                <a:alpha val="50000"/>
              </a:srgbClr>
            </a:outerShdw>
          </a:effectLst>
        </p:spPr>
      </p:pic>
      <p:sp>
        <p:nvSpPr>
          <p:cNvPr id="60420" name="Text Box 4"/>
          <p:cNvSpPr txBox="1">
            <a:spLocks noChangeArrowheads="1"/>
          </p:cNvSpPr>
          <p:nvPr/>
        </p:nvSpPr>
        <p:spPr bwMode="auto">
          <a:xfrm>
            <a:off x="4876800" y="914400"/>
            <a:ext cx="3962400" cy="219710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40000"/>
              </a:spcBef>
              <a:buClr>
                <a:schemeClr val="tx2"/>
              </a:buClr>
              <a:buSzPct val="75000"/>
              <a:buFont typeface="Wingdings" pitchFamily="2" charset="2"/>
              <a:buChar char=""/>
            </a:pPr>
            <a:r>
              <a:rPr lang="en-US">
                <a:latin typeface="Arial Narrow" pitchFamily="34" charset="0"/>
              </a:rPr>
              <a:t>Download via TI Wiki</a:t>
            </a:r>
          </a:p>
          <a:p>
            <a:pPr marL="342900" indent="-342900">
              <a:lnSpc>
                <a:spcPct val="90000"/>
              </a:lnSpc>
              <a:spcBef>
                <a:spcPct val="40000"/>
              </a:spcBef>
              <a:buClr>
                <a:schemeClr val="tx2"/>
              </a:buClr>
              <a:buSzPct val="75000"/>
              <a:buFont typeface="Wingdings" pitchFamily="2" charset="2"/>
              <a:buChar char=""/>
            </a:pPr>
            <a:r>
              <a:rPr lang="en-US">
                <a:latin typeface="Arial Narrow" pitchFamily="34" charset="0"/>
              </a:rPr>
              <a:t>Source code available</a:t>
            </a:r>
          </a:p>
          <a:p>
            <a:pPr marL="342900" indent="-342900">
              <a:lnSpc>
                <a:spcPct val="90000"/>
              </a:lnSpc>
              <a:spcBef>
                <a:spcPct val="40000"/>
              </a:spcBef>
              <a:buClr>
                <a:schemeClr val="tx2"/>
              </a:buClr>
              <a:buSzPct val="75000"/>
              <a:buFont typeface="Wingdings" pitchFamily="2" charset="2"/>
              <a:buChar char=""/>
            </a:pPr>
            <a:r>
              <a:rPr lang="en-US">
                <a:latin typeface="Arial Narrow" pitchFamily="34" charset="0"/>
              </a:rPr>
              <a:t>Includes doc folders which contain useful API guides</a:t>
            </a:r>
          </a:p>
          <a:p>
            <a:pPr marL="342900" indent="-342900">
              <a:lnSpc>
                <a:spcPct val="90000"/>
              </a:lnSpc>
              <a:spcBef>
                <a:spcPct val="40000"/>
              </a:spcBef>
              <a:buClr>
                <a:schemeClr val="tx2"/>
              </a:buClr>
              <a:buSzPct val="75000"/>
              <a:buFont typeface="Wingdings" pitchFamily="2" charset="2"/>
              <a:buChar char=""/>
            </a:pPr>
            <a:r>
              <a:rPr lang="en-US">
                <a:latin typeface="Arial Narrow" pitchFamily="34" charset="0"/>
              </a:rPr>
              <a:t>Other docs:</a:t>
            </a:r>
          </a:p>
        </p:txBody>
      </p:sp>
      <p:sp>
        <p:nvSpPr>
          <p:cNvPr id="60421" name="Text Box 5"/>
          <p:cNvSpPr txBox="1">
            <a:spLocks noChangeArrowheads="1"/>
          </p:cNvSpPr>
          <p:nvPr/>
        </p:nvSpPr>
        <p:spPr bwMode="auto">
          <a:xfrm>
            <a:off x="5295900" y="3133725"/>
            <a:ext cx="3543300" cy="1643063"/>
          </a:xfrm>
          <a:prstGeom prst="rect">
            <a:avLst/>
          </a:prstGeom>
          <a:noFill/>
          <a:ln w="12700">
            <a:noFill/>
            <a:miter lim="800000"/>
            <a:headEnd type="none" w="sm" len="sm"/>
            <a:tailEnd type="none" w="sm" len="sm"/>
          </a:ln>
        </p:spPr>
        <p:txBody>
          <a:bodyPr>
            <a:spAutoFit/>
          </a:bodyPr>
          <a:lstStyle/>
          <a:p>
            <a:pPr marL="342900" indent="-342900">
              <a:spcBef>
                <a:spcPct val="40000"/>
              </a:spcBef>
              <a:buClr>
                <a:schemeClr val="tx1"/>
              </a:buClr>
              <a:buFontTx/>
              <a:buChar char="•"/>
            </a:pPr>
            <a:r>
              <a:rPr lang="en-US" sz="1800" b="0">
                <a:latin typeface="Arial Narrow" pitchFamily="34" charset="0"/>
              </a:rPr>
              <a:t>SPRU565 – DSP API User Guide</a:t>
            </a:r>
          </a:p>
          <a:p>
            <a:pPr marL="342900" indent="-342900">
              <a:spcBef>
                <a:spcPct val="40000"/>
              </a:spcBef>
              <a:buClr>
                <a:schemeClr val="tx1"/>
              </a:buClr>
              <a:buFontTx/>
              <a:buChar char="•"/>
            </a:pPr>
            <a:r>
              <a:rPr lang="en-US" sz="1800" b="0">
                <a:latin typeface="Arial Narrow" pitchFamily="34" charset="0"/>
              </a:rPr>
              <a:t>SPRU023 – Imaging API UG</a:t>
            </a:r>
          </a:p>
          <a:p>
            <a:pPr marL="342900" indent="-342900">
              <a:spcBef>
                <a:spcPct val="40000"/>
              </a:spcBef>
              <a:buClr>
                <a:schemeClr val="tx1"/>
              </a:buClr>
              <a:buFontTx/>
              <a:buChar char="•"/>
            </a:pPr>
            <a:r>
              <a:rPr lang="en-US" sz="1800" b="0">
                <a:latin typeface="Arial Narrow" pitchFamily="34" charset="0"/>
              </a:rPr>
              <a:t>SPRU100 – FastRTS Math API UG</a:t>
            </a:r>
          </a:p>
          <a:p>
            <a:pPr marL="342900" indent="-342900">
              <a:spcBef>
                <a:spcPct val="40000"/>
              </a:spcBef>
              <a:buClr>
                <a:schemeClr val="tx1"/>
              </a:buClr>
              <a:buFontTx/>
              <a:buChar char="•"/>
            </a:pPr>
            <a:r>
              <a:rPr lang="en-US" sz="1800" b="0">
                <a:latin typeface="Arial Narrow" pitchFamily="34" charset="0"/>
              </a:rPr>
              <a:t>SPRA885 – DSPLIB app note</a:t>
            </a:r>
          </a:p>
          <a:p>
            <a:pPr marL="342900" indent="-342900">
              <a:spcBef>
                <a:spcPct val="40000"/>
              </a:spcBef>
              <a:buClr>
                <a:schemeClr val="tx1"/>
              </a:buClr>
              <a:buFontTx/>
              <a:buChar char="•"/>
            </a:pPr>
            <a:r>
              <a:rPr lang="en-US" sz="1800" b="0">
                <a:latin typeface="Arial Narrow" pitchFamily="34" charset="0"/>
              </a:rPr>
              <a:t>SPRA886 – IMGLIB app note</a:t>
            </a: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6019800"/>
          </a:xfrm>
          <a:prstGeom prst="rect">
            <a:avLst/>
          </a:prstGeom>
          <a:solidFill>
            <a:srgbClr val="92D050"/>
          </a:solidFill>
          <a:ln w="19050">
            <a:solidFill>
              <a:schemeClr val="tx1"/>
            </a:solidFill>
            <a:miter lim="800000"/>
            <a:headEnd type="none" w="sm" len="sm"/>
            <a:tailEnd type="none" w="sm" len="sm"/>
          </a:ln>
          <a:effectLst>
            <a:outerShdw blurRad="50800" dist="1016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7"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8" action="ppaction://hlinksldjump"/>
          </p:cNvPr>
          <p:cNvSpPr txBox="1">
            <a:spLocks noChangeArrowheads="1"/>
          </p:cNvSpPr>
          <p:nvPr>
            <p:custDataLst>
              <p:tags r:id="rId2"/>
            </p:custDataLst>
          </p:nvPr>
        </p:nvSpPr>
        <p:spPr bwMode="auto">
          <a:xfrm>
            <a:off x="301576" y="68046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Introduction</a:t>
            </a:r>
            <a:endParaRPr lang="en-US" dirty="0">
              <a:solidFill>
                <a:srgbClr val="000000"/>
              </a:solidFill>
            </a:endParaRPr>
          </a:p>
        </p:txBody>
      </p:sp>
      <p:sp>
        <p:nvSpPr>
          <p:cNvPr id="10" name="Text Box 4">
            <a:hlinkClick r:id="rId19" action="ppaction://hlinksldjump"/>
          </p:cNvPr>
          <p:cNvSpPr txBox="1">
            <a:spLocks noChangeArrowheads="1"/>
          </p:cNvSpPr>
          <p:nvPr>
            <p:custDataLst>
              <p:tags r:id="rId3"/>
            </p:custDataLst>
          </p:nvPr>
        </p:nvSpPr>
        <p:spPr bwMode="auto">
          <a:xfrm>
            <a:off x="301576" y="113277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 Compiler &amp; Optimizer</a:t>
            </a:r>
            <a:endParaRPr lang="en-US" dirty="0">
              <a:solidFill>
                <a:srgbClr val="000000"/>
              </a:solidFill>
            </a:endParaRPr>
          </a:p>
        </p:txBody>
      </p:sp>
      <p:sp>
        <p:nvSpPr>
          <p:cNvPr id="11" name="Text Box 4">
            <a:hlinkClick r:id="rId20" action="ppaction://hlinksldjump"/>
          </p:cNvPr>
          <p:cNvSpPr txBox="1">
            <a:spLocks noChangeArrowheads="1"/>
          </p:cNvSpPr>
          <p:nvPr>
            <p:custDataLst>
              <p:tags r:id="rId4"/>
            </p:custDataLst>
          </p:nvPr>
        </p:nvSpPr>
        <p:spPr bwMode="auto">
          <a:xfrm>
            <a:off x="301576" y="1585093"/>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Data Types &amp; Alignment</a:t>
            </a:r>
            <a:endParaRPr lang="en-US" dirty="0">
              <a:solidFill>
                <a:srgbClr val="000000"/>
              </a:solidFill>
            </a:endParaRPr>
          </a:p>
        </p:txBody>
      </p:sp>
      <p:sp>
        <p:nvSpPr>
          <p:cNvPr id="12" name="Text Box 4">
            <a:hlinkClick r:id="rId21" action="ppaction://hlinksldjump"/>
          </p:cNvPr>
          <p:cNvSpPr txBox="1">
            <a:spLocks noChangeArrowheads="1"/>
          </p:cNvSpPr>
          <p:nvPr>
            <p:custDataLst>
              <p:tags r:id="rId5"/>
            </p:custDataLst>
          </p:nvPr>
        </p:nvSpPr>
        <p:spPr bwMode="auto">
          <a:xfrm>
            <a:off x="301576" y="2037408"/>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Restrict Mem Dependencies</a:t>
            </a:r>
            <a:endParaRPr lang="en-US" dirty="0">
              <a:solidFill>
                <a:srgbClr val="000000"/>
              </a:solidFill>
            </a:endParaRPr>
          </a:p>
        </p:txBody>
      </p:sp>
      <p:sp>
        <p:nvSpPr>
          <p:cNvPr id="13" name="Text Box 4">
            <a:hlinkClick r:id="rId22" action="ppaction://hlinksldjump"/>
          </p:cNvPr>
          <p:cNvSpPr txBox="1">
            <a:spLocks noChangeArrowheads="1"/>
          </p:cNvSpPr>
          <p:nvPr>
            <p:custDataLst>
              <p:tags r:id="rId6"/>
            </p:custDataLst>
          </p:nvPr>
        </p:nvSpPr>
        <p:spPr bwMode="auto">
          <a:xfrm>
            <a:off x="301576" y="2489722"/>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Access Hardware Features</a:t>
            </a:r>
            <a:endParaRPr lang="en-US" dirty="0">
              <a:solidFill>
                <a:srgbClr val="000000"/>
              </a:solidFill>
            </a:endParaRPr>
          </a:p>
        </p:txBody>
      </p:sp>
      <p:sp>
        <p:nvSpPr>
          <p:cNvPr id="14" name="Text Box 4">
            <a:hlinkClick r:id="rId23" action="ppaction://hlinksldjump"/>
          </p:cNvPr>
          <p:cNvSpPr txBox="1">
            <a:spLocks noChangeArrowheads="1"/>
          </p:cNvSpPr>
          <p:nvPr>
            <p:custDataLst>
              <p:tags r:id="rId7"/>
            </p:custDataLst>
          </p:nvPr>
        </p:nvSpPr>
        <p:spPr bwMode="auto">
          <a:xfrm>
            <a:off x="301576" y="294203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Give Compiler MORE info</a:t>
            </a:r>
            <a:endParaRPr lang="en-US" dirty="0">
              <a:solidFill>
                <a:srgbClr val="000000"/>
              </a:solidFill>
            </a:endParaRPr>
          </a:p>
        </p:txBody>
      </p:sp>
      <p:sp>
        <p:nvSpPr>
          <p:cNvPr id="15" name="Text Box 4">
            <a:hlinkClick r:id="rId24" action="ppaction://hlinksldjump"/>
          </p:cNvPr>
          <p:cNvSpPr txBox="1">
            <a:spLocks noChangeArrowheads="1"/>
          </p:cNvSpPr>
          <p:nvPr>
            <p:custDataLst>
              <p:tags r:id="rId8"/>
            </p:custDataLst>
          </p:nvPr>
        </p:nvSpPr>
        <p:spPr bwMode="auto">
          <a:xfrm>
            <a:off x="301576" y="3394350"/>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Use Optimized Libraries</a:t>
            </a:r>
            <a:endParaRPr lang="en-US" dirty="0">
              <a:solidFill>
                <a:srgbClr val="000000"/>
              </a:solidFill>
            </a:endParaRPr>
          </a:p>
        </p:txBody>
      </p:sp>
      <p:sp>
        <p:nvSpPr>
          <p:cNvPr id="16" name="Text Box 3">
            <a:hlinkClick r:id="rId25" action="ppaction://hlinksldjump"/>
          </p:cNvPr>
          <p:cNvSpPr txBox="1">
            <a:spLocks noChangeArrowheads="1"/>
          </p:cNvSpPr>
          <p:nvPr>
            <p:custDataLst>
              <p:tags r:id="rId9"/>
            </p:custDataLst>
          </p:nvPr>
        </p:nvSpPr>
        <p:spPr bwMode="auto">
          <a:xfrm>
            <a:off x="304800" y="3846664"/>
            <a:ext cx="5562600" cy="378564"/>
          </a:xfrm>
          <a:prstGeom prst="rect">
            <a:avLst/>
          </a:prstGeom>
          <a:solidFill>
            <a:schemeClr val="bg1"/>
          </a:solidFill>
          <a:ln w="19050">
            <a:solidFill>
              <a:schemeClr val="tx1"/>
            </a:solidFill>
            <a:miter lim="800000"/>
            <a:headEnd type="none" w="sm" len="sm"/>
            <a:tailEnd type="none" w="sm" len="sm"/>
          </a:ln>
        </p:spPr>
        <p:txBody>
          <a:bodyPr wrap="square" tIns="27432" rIns="91440" bIns="18288"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System Optimizations</a:t>
            </a:r>
            <a:endParaRPr lang="en-US" dirty="0">
              <a:solidFill>
                <a:srgbClr val="000000"/>
              </a:solidFill>
            </a:endParaRPr>
          </a:p>
        </p:txBody>
      </p:sp>
      <p:sp>
        <p:nvSpPr>
          <p:cNvPr id="17" name="Text Box 6">
            <a:hlinkClick r:id="rId26" action="ppaction://hlinksldjump"/>
          </p:cNvPr>
          <p:cNvSpPr txBox="1">
            <a:spLocks noChangeArrowheads="1"/>
          </p:cNvSpPr>
          <p:nvPr>
            <p:custDataLst>
              <p:tags r:id="rId10"/>
            </p:custDataLst>
          </p:nvPr>
        </p:nvSpPr>
        <p:spPr bwMode="auto">
          <a:xfrm>
            <a:off x="769877" y="4315362"/>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BIOS Libraries</a:t>
            </a:r>
            <a:endParaRPr lang="en-US" sz="2000" dirty="0">
              <a:solidFill>
                <a:srgbClr val="000000"/>
              </a:solidFill>
            </a:endParaRPr>
          </a:p>
        </p:txBody>
      </p:sp>
      <p:sp>
        <p:nvSpPr>
          <p:cNvPr id="18" name="Text Box 6">
            <a:hlinkClick r:id="rId27" action="ppaction://hlinksldjump"/>
          </p:cNvPr>
          <p:cNvSpPr txBox="1">
            <a:spLocks noChangeArrowheads="1"/>
          </p:cNvSpPr>
          <p:nvPr>
            <p:custDataLst>
              <p:tags r:id="rId11"/>
            </p:custDataLst>
          </p:nvPr>
        </p:nvSpPr>
        <p:spPr bwMode="auto">
          <a:xfrm>
            <a:off x="769877" y="4703641"/>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Optimizing Memory Placement</a:t>
            </a:r>
            <a:endParaRPr lang="en-US" sz="2000" dirty="0">
              <a:solidFill>
                <a:srgbClr val="000000"/>
              </a:solidFill>
            </a:endParaRPr>
          </a:p>
        </p:txBody>
      </p:sp>
      <p:sp>
        <p:nvSpPr>
          <p:cNvPr id="19" name="Text Box 6">
            <a:hlinkClick r:id="rId28" action="ppaction://hlinksldjump"/>
          </p:cNvPr>
          <p:cNvSpPr txBox="1">
            <a:spLocks noChangeArrowheads="1"/>
          </p:cNvSpPr>
          <p:nvPr>
            <p:custDataLst>
              <p:tags r:id="rId12"/>
            </p:custDataLst>
          </p:nvPr>
        </p:nvSpPr>
        <p:spPr bwMode="auto">
          <a:xfrm>
            <a:off x="769877" y="5091920"/>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Use EDMA</a:t>
            </a:r>
            <a:endParaRPr lang="en-US" sz="2000" dirty="0">
              <a:solidFill>
                <a:srgbClr val="000000"/>
              </a:solidFill>
            </a:endParaRPr>
          </a:p>
        </p:txBody>
      </p:sp>
      <p:sp>
        <p:nvSpPr>
          <p:cNvPr id="20" name="Text Box 6">
            <a:hlinkClick r:id="rId29" action="ppaction://hlinksldjump"/>
          </p:cNvPr>
          <p:cNvSpPr txBox="1">
            <a:spLocks noChangeArrowheads="1"/>
          </p:cNvSpPr>
          <p:nvPr>
            <p:custDataLst>
              <p:tags r:id="rId13"/>
            </p:custDataLst>
          </p:nvPr>
        </p:nvSpPr>
        <p:spPr bwMode="auto">
          <a:xfrm>
            <a:off x="769877" y="5480199"/>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Use Cache</a:t>
            </a:r>
            <a:endParaRPr lang="en-US" sz="2000" dirty="0">
              <a:solidFill>
                <a:srgbClr val="000000"/>
              </a:solidFill>
            </a:endParaRPr>
          </a:p>
        </p:txBody>
      </p:sp>
      <p:sp>
        <p:nvSpPr>
          <p:cNvPr id="21" name="Text Box 6">
            <a:hlinkClick r:id="rId30" action="ppaction://hlinksldjump"/>
          </p:cNvPr>
          <p:cNvSpPr txBox="1">
            <a:spLocks noChangeArrowheads="1"/>
          </p:cNvSpPr>
          <p:nvPr>
            <p:custDataLst>
              <p:tags r:id="rId14"/>
            </p:custDataLst>
          </p:nvPr>
        </p:nvSpPr>
        <p:spPr bwMode="auto">
          <a:xfrm>
            <a:off x="769877" y="5868478"/>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System Opt (SCR)</a:t>
            </a:r>
            <a:endParaRPr lang="en-US" sz="2000" dirty="0">
              <a:solidFill>
                <a:srgbClr val="000000"/>
              </a:solidFill>
            </a:endParaRPr>
          </a:p>
        </p:txBody>
      </p:sp>
      <p:sp>
        <p:nvSpPr>
          <p:cNvPr id="22" name="Text Box 4">
            <a:hlinkClick r:id="rId31" action="ppaction://hlinksldjump"/>
          </p:cNvPr>
          <p:cNvSpPr txBox="1">
            <a:spLocks noChangeArrowheads="1"/>
          </p:cNvSpPr>
          <p:nvPr>
            <p:custDataLst>
              <p:tags r:id="rId15"/>
            </p:custDataLst>
          </p:nvPr>
        </p:nvSpPr>
        <p:spPr bwMode="auto">
          <a:xfrm>
            <a:off x="301576" y="6218440"/>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 +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6019800"/>
          </a:xfrm>
          <a:prstGeom prst="rect">
            <a:avLst/>
          </a:prstGeom>
          <a:solidFill>
            <a:srgbClr val="92D050"/>
          </a:solidFill>
          <a:ln w="19050">
            <a:solidFill>
              <a:schemeClr val="tx1"/>
            </a:solidFill>
            <a:miter lim="800000"/>
            <a:headEnd type="none" w="sm" len="sm"/>
            <a:tailEnd type="none" w="sm" len="sm"/>
          </a:ln>
          <a:effectLst>
            <a:outerShdw blurRad="50800" dist="1016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7"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8" action="ppaction://hlinksldjump"/>
          </p:cNvPr>
          <p:cNvSpPr txBox="1">
            <a:spLocks noChangeArrowheads="1"/>
          </p:cNvSpPr>
          <p:nvPr>
            <p:custDataLst>
              <p:tags r:id="rId2"/>
            </p:custDataLst>
          </p:nvPr>
        </p:nvSpPr>
        <p:spPr bwMode="auto">
          <a:xfrm>
            <a:off x="301576" y="68046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Introduction</a:t>
            </a:r>
            <a:endParaRPr lang="en-US" dirty="0">
              <a:solidFill>
                <a:srgbClr val="000000"/>
              </a:solidFill>
            </a:endParaRPr>
          </a:p>
        </p:txBody>
      </p:sp>
      <p:sp>
        <p:nvSpPr>
          <p:cNvPr id="10" name="Text Box 4">
            <a:hlinkClick r:id="rId19" action="ppaction://hlinksldjump"/>
          </p:cNvPr>
          <p:cNvSpPr txBox="1">
            <a:spLocks noChangeArrowheads="1"/>
          </p:cNvSpPr>
          <p:nvPr>
            <p:custDataLst>
              <p:tags r:id="rId3"/>
            </p:custDataLst>
          </p:nvPr>
        </p:nvSpPr>
        <p:spPr bwMode="auto">
          <a:xfrm>
            <a:off x="301576" y="113277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 Compiler &amp; Optimizer</a:t>
            </a:r>
            <a:endParaRPr lang="en-US" dirty="0">
              <a:solidFill>
                <a:srgbClr val="000000"/>
              </a:solidFill>
            </a:endParaRPr>
          </a:p>
        </p:txBody>
      </p:sp>
      <p:sp>
        <p:nvSpPr>
          <p:cNvPr id="11" name="Text Box 4">
            <a:hlinkClick r:id="rId20" action="ppaction://hlinksldjump"/>
          </p:cNvPr>
          <p:cNvSpPr txBox="1">
            <a:spLocks noChangeArrowheads="1"/>
          </p:cNvSpPr>
          <p:nvPr>
            <p:custDataLst>
              <p:tags r:id="rId4"/>
            </p:custDataLst>
          </p:nvPr>
        </p:nvSpPr>
        <p:spPr bwMode="auto">
          <a:xfrm>
            <a:off x="301576" y="1585093"/>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Data Types &amp; Alignment</a:t>
            </a:r>
            <a:endParaRPr lang="en-US" dirty="0">
              <a:solidFill>
                <a:srgbClr val="000000"/>
              </a:solidFill>
            </a:endParaRPr>
          </a:p>
        </p:txBody>
      </p:sp>
      <p:sp>
        <p:nvSpPr>
          <p:cNvPr id="12" name="Text Box 4">
            <a:hlinkClick r:id="rId21" action="ppaction://hlinksldjump"/>
          </p:cNvPr>
          <p:cNvSpPr txBox="1">
            <a:spLocks noChangeArrowheads="1"/>
          </p:cNvSpPr>
          <p:nvPr>
            <p:custDataLst>
              <p:tags r:id="rId5"/>
            </p:custDataLst>
          </p:nvPr>
        </p:nvSpPr>
        <p:spPr bwMode="auto">
          <a:xfrm>
            <a:off x="301576" y="2037408"/>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Restrict Mem Dependencies</a:t>
            </a:r>
            <a:endParaRPr lang="en-US" dirty="0">
              <a:solidFill>
                <a:srgbClr val="000000"/>
              </a:solidFill>
            </a:endParaRPr>
          </a:p>
        </p:txBody>
      </p:sp>
      <p:sp>
        <p:nvSpPr>
          <p:cNvPr id="13" name="Text Box 4">
            <a:hlinkClick r:id="rId22" action="ppaction://hlinksldjump"/>
          </p:cNvPr>
          <p:cNvSpPr txBox="1">
            <a:spLocks noChangeArrowheads="1"/>
          </p:cNvSpPr>
          <p:nvPr>
            <p:custDataLst>
              <p:tags r:id="rId6"/>
            </p:custDataLst>
          </p:nvPr>
        </p:nvSpPr>
        <p:spPr bwMode="auto">
          <a:xfrm>
            <a:off x="301576" y="2489722"/>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Access Hardware Features</a:t>
            </a:r>
            <a:endParaRPr lang="en-US" dirty="0">
              <a:solidFill>
                <a:srgbClr val="000000"/>
              </a:solidFill>
            </a:endParaRPr>
          </a:p>
        </p:txBody>
      </p:sp>
      <p:sp>
        <p:nvSpPr>
          <p:cNvPr id="14" name="Text Box 4">
            <a:hlinkClick r:id="rId23" action="ppaction://hlinksldjump"/>
          </p:cNvPr>
          <p:cNvSpPr txBox="1">
            <a:spLocks noChangeArrowheads="1"/>
          </p:cNvSpPr>
          <p:nvPr>
            <p:custDataLst>
              <p:tags r:id="rId7"/>
            </p:custDataLst>
          </p:nvPr>
        </p:nvSpPr>
        <p:spPr bwMode="auto">
          <a:xfrm>
            <a:off x="301576" y="294203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Give Compiler MORE info</a:t>
            </a:r>
            <a:endParaRPr lang="en-US" dirty="0">
              <a:solidFill>
                <a:srgbClr val="000000"/>
              </a:solidFill>
            </a:endParaRPr>
          </a:p>
        </p:txBody>
      </p:sp>
      <p:sp>
        <p:nvSpPr>
          <p:cNvPr id="15" name="Text Box 4">
            <a:hlinkClick r:id="rId24" action="ppaction://hlinksldjump"/>
          </p:cNvPr>
          <p:cNvSpPr txBox="1">
            <a:spLocks noChangeArrowheads="1"/>
          </p:cNvSpPr>
          <p:nvPr>
            <p:custDataLst>
              <p:tags r:id="rId8"/>
            </p:custDataLst>
          </p:nvPr>
        </p:nvSpPr>
        <p:spPr bwMode="auto">
          <a:xfrm>
            <a:off x="301576" y="3394350"/>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Use Optimized Libraries</a:t>
            </a:r>
            <a:endParaRPr lang="en-US" dirty="0">
              <a:solidFill>
                <a:srgbClr val="000000"/>
              </a:solidFill>
            </a:endParaRPr>
          </a:p>
        </p:txBody>
      </p:sp>
      <p:sp>
        <p:nvSpPr>
          <p:cNvPr id="16" name="Text Box 4">
            <a:hlinkClick r:id="rId25" action="ppaction://hlinksldjump"/>
          </p:cNvPr>
          <p:cNvSpPr txBox="1">
            <a:spLocks noChangeArrowheads="1"/>
          </p:cNvSpPr>
          <p:nvPr>
            <p:custDataLst>
              <p:tags r:id="rId9"/>
            </p:custDataLst>
          </p:nvPr>
        </p:nvSpPr>
        <p:spPr bwMode="auto">
          <a:xfrm>
            <a:off x="301576" y="3846664"/>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System Optimizations</a:t>
            </a:r>
            <a:endParaRPr lang="en-US" dirty="0">
              <a:solidFill>
                <a:srgbClr val="000000"/>
              </a:solidFill>
            </a:endParaRPr>
          </a:p>
        </p:txBody>
      </p:sp>
      <p:sp>
        <p:nvSpPr>
          <p:cNvPr id="17" name="Text Box 5">
            <a:hlinkClick r:id="rId26" action="ppaction://hlinksldjump"/>
          </p:cNvPr>
          <p:cNvSpPr txBox="1">
            <a:spLocks noChangeArrowheads="1"/>
          </p:cNvSpPr>
          <p:nvPr>
            <p:custDataLst>
              <p:tags r:id="rId10"/>
            </p:custDataLst>
          </p:nvPr>
        </p:nvSpPr>
        <p:spPr bwMode="auto">
          <a:xfrm>
            <a:off x="774000" y="4337294"/>
            <a:ext cx="4864800" cy="332398"/>
          </a:xfrm>
          <a:prstGeom prst="rect">
            <a:avLst/>
          </a:prstGeom>
          <a:solidFill>
            <a:schemeClr val="bg1"/>
          </a:solidFill>
          <a:ln w="19050">
            <a:solidFill>
              <a:schemeClr val="tx1"/>
            </a:solid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BIOS Libraries</a:t>
            </a:r>
            <a:endParaRPr lang="en-US" sz="2000" dirty="0">
              <a:solidFill>
                <a:srgbClr val="000000"/>
              </a:solidFill>
            </a:endParaRPr>
          </a:p>
        </p:txBody>
      </p:sp>
      <p:sp>
        <p:nvSpPr>
          <p:cNvPr id="18" name="Text Box 6">
            <a:hlinkClick r:id="rId27" action="ppaction://hlinksldjump"/>
          </p:cNvPr>
          <p:cNvSpPr txBox="1">
            <a:spLocks noChangeArrowheads="1"/>
          </p:cNvSpPr>
          <p:nvPr>
            <p:custDataLst>
              <p:tags r:id="rId11"/>
            </p:custDataLst>
          </p:nvPr>
        </p:nvSpPr>
        <p:spPr bwMode="auto">
          <a:xfrm>
            <a:off x="769877" y="4725573"/>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Optimizing Memory Placement</a:t>
            </a:r>
            <a:endParaRPr lang="en-US" sz="2000" dirty="0">
              <a:solidFill>
                <a:srgbClr val="000000"/>
              </a:solidFill>
            </a:endParaRPr>
          </a:p>
        </p:txBody>
      </p:sp>
      <p:sp>
        <p:nvSpPr>
          <p:cNvPr id="19" name="Text Box 6">
            <a:hlinkClick r:id="rId28" action="ppaction://hlinksldjump"/>
          </p:cNvPr>
          <p:cNvSpPr txBox="1">
            <a:spLocks noChangeArrowheads="1"/>
          </p:cNvSpPr>
          <p:nvPr>
            <p:custDataLst>
              <p:tags r:id="rId12"/>
            </p:custDataLst>
          </p:nvPr>
        </p:nvSpPr>
        <p:spPr bwMode="auto">
          <a:xfrm>
            <a:off x="769877" y="5113852"/>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Use EDMA</a:t>
            </a:r>
            <a:endParaRPr lang="en-US" sz="2000" dirty="0">
              <a:solidFill>
                <a:srgbClr val="000000"/>
              </a:solidFill>
            </a:endParaRPr>
          </a:p>
        </p:txBody>
      </p:sp>
      <p:sp>
        <p:nvSpPr>
          <p:cNvPr id="20" name="Text Box 6">
            <a:hlinkClick r:id="rId29" action="ppaction://hlinksldjump"/>
          </p:cNvPr>
          <p:cNvSpPr txBox="1">
            <a:spLocks noChangeArrowheads="1"/>
          </p:cNvSpPr>
          <p:nvPr>
            <p:custDataLst>
              <p:tags r:id="rId13"/>
            </p:custDataLst>
          </p:nvPr>
        </p:nvSpPr>
        <p:spPr bwMode="auto">
          <a:xfrm>
            <a:off x="769877" y="5502131"/>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Use Cache</a:t>
            </a:r>
            <a:endParaRPr lang="en-US" sz="2000" dirty="0">
              <a:solidFill>
                <a:srgbClr val="000000"/>
              </a:solidFill>
            </a:endParaRPr>
          </a:p>
        </p:txBody>
      </p:sp>
      <p:sp>
        <p:nvSpPr>
          <p:cNvPr id="21" name="Text Box 6">
            <a:hlinkClick r:id="rId30" action="ppaction://hlinksldjump"/>
          </p:cNvPr>
          <p:cNvSpPr txBox="1">
            <a:spLocks noChangeArrowheads="1"/>
          </p:cNvSpPr>
          <p:nvPr>
            <p:custDataLst>
              <p:tags r:id="rId14"/>
            </p:custDataLst>
          </p:nvPr>
        </p:nvSpPr>
        <p:spPr bwMode="auto">
          <a:xfrm>
            <a:off x="769877" y="5890410"/>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System Opt (SCR)</a:t>
            </a:r>
            <a:endParaRPr lang="en-US" sz="2000" dirty="0">
              <a:solidFill>
                <a:srgbClr val="000000"/>
              </a:solidFill>
            </a:endParaRPr>
          </a:p>
        </p:txBody>
      </p:sp>
      <p:sp>
        <p:nvSpPr>
          <p:cNvPr id="22" name="Text Box 4">
            <a:hlinkClick r:id="rId31" action="ppaction://hlinksldjump"/>
          </p:cNvPr>
          <p:cNvSpPr txBox="1">
            <a:spLocks noChangeArrowheads="1"/>
          </p:cNvSpPr>
          <p:nvPr>
            <p:custDataLst>
              <p:tags r:id="rId15"/>
            </p:custDataLst>
          </p:nvPr>
        </p:nvSpPr>
        <p:spPr bwMode="auto">
          <a:xfrm>
            <a:off x="301576" y="6240372"/>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 +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title"/>
          </p:nvPr>
        </p:nvSpPr>
        <p:spPr/>
        <p:txBody>
          <a:bodyPr/>
          <a:lstStyle/>
          <a:p>
            <a:r>
              <a:rPr lang="en-US" dirty="0" smtClean="0"/>
              <a:t>BIOS Library Types</a:t>
            </a:r>
          </a:p>
        </p:txBody>
      </p:sp>
      <p:pic>
        <p:nvPicPr>
          <p:cNvPr id="1026" name="Picture 2"/>
          <p:cNvPicPr>
            <a:picLocks noChangeAspect="1" noChangeArrowheads="1"/>
          </p:cNvPicPr>
          <p:nvPr/>
        </p:nvPicPr>
        <p:blipFill>
          <a:blip r:embed="rId3" cstate="print"/>
          <a:srcRect/>
          <a:stretch>
            <a:fillRect/>
          </a:stretch>
        </p:blipFill>
        <p:spPr bwMode="auto">
          <a:xfrm>
            <a:off x="1504664" y="776339"/>
            <a:ext cx="2657421" cy="2500261"/>
          </a:xfrm>
          <a:prstGeom prst="rect">
            <a:avLst/>
          </a:prstGeom>
          <a:noFill/>
          <a:ln w="19050">
            <a:solidFill>
              <a:schemeClr val="tx1"/>
            </a:solidFill>
            <a:miter lim="800000"/>
            <a:headEnd/>
            <a:tailEnd/>
          </a:ln>
          <a:effectLst>
            <a:outerShdw blurRad="50800" dist="76200" dir="2700000" algn="tl" rotWithShape="0">
              <a:prstClr val="black">
                <a:alpha val="40000"/>
              </a:prstClr>
            </a:outerShdw>
          </a:effectLst>
        </p:spPr>
      </p:pic>
      <p:pic>
        <p:nvPicPr>
          <p:cNvPr id="15" name="Picture 4"/>
          <p:cNvPicPr>
            <a:picLocks noChangeAspect="1" noChangeArrowheads="1"/>
          </p:cNvPicPr>
          <p:nvPr/>
        </p:nvPicPr>
        <p:blipFill>
          <a:blip r:embed="rId4" cstate="print"/>
          <a:srcRect/>
          <a:stretch>
            <a:fillRect/>
          </a:stretch>
        </p:blipFill>
        <p:spPr bwMode="auto">
          <a:xfrm>
            <a:off x="914400" y="3810000"/>
            <a:ext cx="7467600" cy="2709359"/>
          </a:xfrm>
          <a:prstGeom prst="rect">
            <a:avLst/>
          </a:prstGeom>
          <a:noFill/>
          <a:ln w="19050" algn="ctr">
            <a:solidFill>
              <a:schemeClr val="tx1"/>
            </a:solidFill>
            <a:miter lim="800000"/>
            <a:headEnd/>
            <a:tailEnd/>
          </a:ln>
          <a:effectLst>
            <a:outerShdw blurRad="50800" dist="88900" dir="2700000" algn="tl" rotWithShape="0">
              <a:prstClr val="black">
                <a:alpha val="40000"/>
              </a:prstClr>
            </a:outerShdw>
          </a:effectLst>
        </p:spPr>
      </p:pic>
      <p:pic>
        <p:nvPicPr>
          <p:cNvPr id="7" name="Picture 3" descr="C:\Documents and Settings\a0159877\Desktop\SYSBIOS Snaps\Lab6-DYN\runtime_tab.png"/>
          <p:cNvPicPr>
            <a:picLocks noChangeAspect="1" noChangeArrowheads="1"/>
          </p:cNvPicPr>
          <p:nvPr/>
        </p:nvPicPr>
        <p:blipFill>
          <a:blip r:embed="rId5" cstate="print"/>
          <a:srcRect/>
          <a:stretch>
            <a:fillRect/>
          </a:stretch>
        </p:blipFill>
        <p:spPr bwMode="auto">
          <a:xfrm>
            <a:off x="48904" y="1595203"/>
            <a:ext cx="1371600" cy="374073"/>
          </a:xfrm>
          <a:prstGeom prst="rect">
            <a:avLst/>
          </a:prstGeom>
          <a:noFill/>
          <a:ln w="19050">
            <a:solidFill>
              <a:schemeClr val="tx1"/>
            </a:solidFill>
          </a:ln>
          <a:effectLst>
            <a:outerShdw blurRad="50800" dist="63500" dir="2700000" algn="tl" rotWithShape="0">
              <a:prstClr val="black">
                <a:alpha val="40000"/>
              </a:prstClr>
            </a:outerShdw>
          </a:effectLst>
        </p:spPr>
      </p:pic>
      <p:pic>
        <p:nvPicPr>
          <p:cNvPr id="8" name="Picture 4" descr="C:\Documents and Settings\a0159877\Desktop\SYSBIOS Snaps\Lab6-DYN\BIOS_module.png"/>
          <p:cNvPicPr>
            <a:picLocks noChangeAspect="1" noChangeArrowheads="1"/>
          </p:cNvPicPr>
          <p:nvPr/>
        </p:nvPicPr>
        <p:blipFill>
          <a:blip r:embed="rId6" cstate="print"/>
          <a:srcRect/>
          <a:stretch>
            <a:fillRect/>
          </a:stretch>
        </p:blipFill>
        <p:spPr bwMode="auto">
          <a:xfrm>
            <a:off x="85417" y="797947"/>
            <a:ext cx="1299578" cy="641350"/>
          </a:xfrm>
          <a:prstGeom prst="rect">
            <a:avLst/>
          </a:prstGeom>
          <a:noFill/>
          <a:ln w="19050">
            <a:solidFill>
              <a:schemeClr val="tx1"/>
            </a:solidFill>
          </a:ln>
          <a:effectLst>
            <a:outerShdw blurRad="50800" dist="63500" dir="2700000" algn="tl" rotWithShape="0">
              <a:prstClr val="black">
                <a:alpha val="40000"/>
              </a:prstClr>
            </a:outerShdw>
          </a:effectLst>
        </p:spPr>
      </p:pic>
      <p:sp>
        <p:nvSpPr>
          <p:cNvPr id="9" name="TextBox 8"/>
          <p:cNvSpPr txBox="1"/>
          <p:nvPr/>
        </p:nvSpPr>
        <p:spPr>
          <a:xfrm>
            <a:off x="4188489" y="674005"/>
            <a:ext cx="5043368" cy="3016210"/>
          </a:xfrm>
          <a:prstGeom prst="rect">
            <a:avLst/>
          </a:prstGeom>
          <a:noFill/>
        </p:spPr>
        <p:txBody>
          <a:bodyPr wrap="none" rtlCol="0" anchor="ctr" anchorCtr="0">
            <a:spAutoFit/>
          </a:bodyPr>
          <a:lstStyle/>
          <a:p>
            <a:pPr marL="177800" indent="-177800" eaLnBrk="1" hangingPunct="1">
              <a:lnSpc>
                <a:spcPct val="100000"/>
              </a:lnSpc>
              <a:spcBef>
                <a:spcPts val="1200"/>
              </a:spcBef>
              <a:buFont typeface="Arial" pitchFamily="34" charset="0"/>
              <a:buChar char="•"/>
            </a:pPr>
            <a:r>
              <a:rPr lang="en-US" sz="2000" dirty="0">
                <a:solidFill>
                  <a:srgbClr val="0066FF"/>
                </a:solidFill>
                <a:latin typeface="Arial Narrow" pitchFamily="34" charset="0"/>
              </a:rPr>
              <a:t>Instrumented</a:t>
            </a:r>
            <a:r>
              <a:rPr lang="en-US" sz="2000" b="0" dirty="0">
                <a:solidFill>
                  <a:srgbClr val="000000"/>
                </a:solidFill>
                <a:latin typeface="Arial Narrow" pitchFamily="34" charset="0"/>
              </a:rPr>
              <a:t> – all logs and assert checking</a:t>
            </a:r>
            <a:br>
              <a:rPr lang="en-US" sz="2000" b="0" dirty="0">
                <a:solidFill>
                  <a:srgbClr val="000000"/>
                </a:solidFill>
                <a:latin typeface="Arial Narrow" pitchFamily="34" charset="0"/>
              </a:rPr>
            </a:br>
            <a:r>
              <a:rPr lang="en-US" sz="2000" b="0" dirty="0">
                <a:solidFill>
                  <a:srgbClr val="000000"/>
                </a:solidFill>
                <a:latin typeface="Arial Narrow" pitchFamily="34" charset="0"/>
              </a:rPr>
              <a:t>enabled. Use: </a:t>
            </a:r>
            <a:r>
              <a:rPr lang="en-US" sz="2000" b="0" dirty="0" err="1">
                <a:solidFill>
                  <a:srgbClr val="000000"/>
                </a:solidFill>
                <a:latin typeface="Arial Narrow" pitchFamily="34" charset="0"/>
              </a:rPr>
              <a:t>dev’t</a:t>
            </a:r>
            <a:r>
              <a:rPr lang="en-US" sz="2000" b="0" dirty="0">
                <a:solidFill>
                  <a:srgbClr val="000000"/>
                </a:solidFill>
                <a:latin typeface="Arial Narrow" pitchFamily="34" charset="0"/>
              </a:rPr>
              <a:t>, debug, OK to deploy.</a:t>
            </a:r>
          </a:p>
          <a:p>
            <a:pPr marL="177800" indent="-177800" eaLnBrk="1" hangingPunct="1">
              <a:lnSpc>
                <a:spcPct val="100000"/>
              </a:lnSpc>
              <a:spcBef>
                <a:spcPts val="1200"/>
              </a:spcBef>
              <a:buFont typeface="Arial" pitchFamily="34" charset="0"/>
              <a:buChar char="•"/>
            </a:pPr>
            <a:r>
              <a:rPr lang="en-US" sz="2000" dirty="0">
                <a:solidFill>
                  <a:srgbClr val="0066FF"/>
                </a:solidFill>
                <a:latin typeface="Arial Narrow" pitchFamily="34" charset="0"/>
              </a:rPr>
              <a:t>Non-Instrumented</a:t>
            </a:r>
            <a:r>
              <a:rPr lang="en-US" sz="2000" b="0" dirty="0">
                <a:solidFill>
                  <a:srgbClr val="000000"/>
                </a:solidFill>
                <a:latin typeface="Arial Narrow" pitchFamily="34" charset="0"/>
              </a:rPr>
              <a:t> – NO logs or assert checking.</a:t>
            </a:r>
            <a:br>
              <a:rPr lang="en-US" sz="2000" b="0" dirty="0">
                <a:solidFill>
                  <a:srgbClr val="000000"/>
                </a:solidFill>
                <a:latin typeface="Arial Narrow" pitchFamily="34" charset="0"/>
              </a:rPr>
            </a:br>
            <a:r>
              <a:rPr lang="en-US" sz="2000" b="0" dirty="0">
                <a:solidFill>
                  <a:srgbClr val="000000"/>
                </a:solidFill>
                <a:latin typeface="Arial Narrow" pitchFamily="34" charset="0"/>
              </a:rPr>
              <a:t>Use: if not meeting real-time with instrumented </a:t>
            </a:r>
            <a:r>
              <a:rPr lang="en-US" sz="2000" b="0" dirty="0" err="1">
                <a:solidFill>
                  <a:srgbClr val="000000"/>
                </a:solidFill>
                <a:latin typeface="Arial Narrow" pitchFamily="34" charset="0"/>
              </a:rPr>
              <a:t>ver</a:t>
            </a:r>
            <a:endParaRPr lang="en-US" sz="2000" b="0" dirty="0">
              <a:solidFill>
                <a:srgbClr val="000000"/>
              </a:solidFill>
              <a:latin typeface="Arial Narrow" pitchFamily="34" charset="0"/>
            </a:endParaRPr>
          </a:p>
          <a:p>
            <a:pPr marL="177800" indent="-177800" eaLnBrk="1" hangingPunct="1">
              <a:lnSpc>
                <a:spcPct val="100000"/>
              </a:lnSpc>
              <a:spcBef>
                <a:spcPts val="1200"/>
              </a:spcBef>
              <a:buFont typeface="Arial" pitchFamily="34" charset="0"/>
              <a:buChar char="•"/>
            </a:pPr>
            <a:r>
              <a:rPr lang="en-US" sz="2000" dirty="0">
                <a:solidFill>
                  <a:srgbClr val="0066FF"/>
                </a:solidFill>
                <a:latin typeface="Arial Narrow" pitchFamily="34" charset="0"/>
              </a:rPr>
              <a:t>Custom</a:t>
            </a:r>
            <a:r>
              <a:rPr lang="en-US" sz="2000" b="0" dirty="0">
                <a:solidFill>
                  <a:srgbClr val="000000"/>
                </a:solidFill>
                <a:latin typeface="Arial Narrow" pitchFamily="34" charset="0"/>
              </a:rPr>
              <a:t> – uses the app’s .</a:t>
            </a:r>
            <a:r>
              <a:rPr lang="en-US" sz="2000" b="0" dirty="0" err="1">
                <a:solidFill>
                  <a:srgbClr val="000000"/>
                </a:solidFill>
                <a:latin typeface="Arial Narrow" pitchFamily="34" charset="0"/>
              </a:rPr>
              <a:t>cfg</a:t>
            </a:r>
            <a:r>
              <a:rPr lang="en-US" sz="2000" b="0" dirty="0">
                <a:solidFill>
                  <a:srgbClr val="000000"/>
                </a:solidFill>
                <a:latin typeface="Arial Narrow" pitchFamily="34" charset="0"/>
              </a:rPr>
              <a:t> to rebuild BIOS</a:t>
            </a:r>
            <a:br>
              <a:rPr lang="en-US" sz="2000" b="0" dirty="0">
                <a:solidFill>
                  <a:srgbClr val="000000"/>
                </a:solidFill>
                <a:latin typeface="Arial Narrow" pitchFamily="34" charset="0"/>
              </a:rPr>
            </a:br>
            <a:r>
              <a:rPr lang="en-US" sz="2000" b="0" dirty="0">
                <a:solidFill>
                  <a:srgbClr val="000000"/>
                </a:solidFill>
                <a:latin typeface="Arial Narrow" pitchFamily="34" charset="0"/>
              </a:rPr>
              <a:t>according to those settings</a:t>
            </a:r>
          </a:p>
          <a:p>
            <a:pPr marL="177800" indent="-177800" eaLnBrk="1" hangingPunct="1">
              <a:lnSpc>
                <a:spcPct val="100000"/>
              </a:lnSpc>
              <a:spcBef>
                <a:spcPts val="1200"/>
              </a:spcBef>
              <a:buFont typeface="Arial" pitchFamily="34" charset="0"/>
              <a:buChar char="•"/>
            </a:pPr>
            <a:r>
              <a:rPr lang="en-US" sz="2000" dirty="0">
                <a:solidFill>
                  <a:srgbClr val="0066FF"/>
                </a:solidFill>
                <a:latin typeface="Arial Narrow" pitchFamily="34" charset="0"/>
              </a:rPr>
              <a:t>Debug</a:t>
            </a:r>
            <a:r>
              <a:rPr lang="en-US" sz="2000" b="0" dirty="0">
                <a:solidFill>
                  <a:srgbClr val="000000"/>
                </a:solidFill>
                <a:latin typeface="Arial Narrow" pitchFamily="34" charset="0"/>
              </a:rPr>
              <a:t> – Use: stepping into and debugging BIOS</a:t>
            </a:r>
            <a:br>
              <a:rPr lang="en-US" sz="2000" b="0" dirty="0">
                <a:solidFill>
                  <a:srgbClr val="000000"/>
                </a:solidFill>
                <a:latin typeface="Arial Narrow" pitchFamily="34" charset="0"/>
              </a:rPr>
            </a:br>
            <a:r>
              <a:rPr lang="en-US" sz="2000" b="0" dirty="0">
                <a:solidFill>
                  <a:srgbClr val="000000"/>
                </a:solidFill>
                <a:latin typeface="Arial Narrow" pitchFamily="34" charset="0"/>
              </a:rPr>
              <a:t>itself – not generally useful for customers</a:t>
            </a:r>
          </a:p>
        </p:txBody>
      </p:sp>
      <p:sp>
        <p:nvSpPr>
          <p:cNvPr id="10" name="TextBox 9"/>
          <p:cNvSpPr txBox="1"/>
          <p:nvPr/>
        </p:nvSpPr>
        <p:spPr>
          <a:xfrm>
            <a:off x="99818" y="4503760"/>
            <a:ext cx="1143262" cy="338554"/>
          </a:xfrm>
          <a:prstGeom prst="rect">
            <a:avLst/>
          </a:prstGeom>
          <a:solidFill>
            <a:schemeClr val="accent5">
              <a:lumMod val="20000"/>
              <a:lumOff val="80000"/>
            </a:schemeClr>
          </a:solidFill>
          <a:ln>
            <a:solidFill>
              <a:schemeClr val="tx1"/>
            </a:solidFill>
          </a:ln>
          <a:effectLst>
            <a:outerShdw blurRad="50800" dist="76200" dir="2700000" algn="tl" rotWithShape="0">
              <a:prstClr val="black">
                <a:alpha val="40000"/>
              </a:prstClr>
            </a:outerShdw>
          </a:effectLst>
        </p:spPr>
        <p:txBody>
          <a:bodyPr wrap="none" rtlCol="0" anchor="ctr" anchorCtr="0">
            <a:spAutoFit/>
          </a:bodyPr>
          <a:lstStyle/>
          <a:p>
            <a:r>
              <a:rPr lang="en-US" sz="2000" b="0" dirty="0" smtClean="0">
                <a:solidFill>
                  <a:schemeClr val="dk1"/>
                </a:solidFill>
                <a:latin typeface="Arial Narrow" pitchFamily="34" charset="0"/>
              </a:rPr>
              <a:t>Start Here</a:t>
            </a:r>
          </a:p>
        </p:txBody>
      </p:sp>
      <p:cxnSp>
        <p:nvCxnSpPr>
          <p:cNvPr id="17" name="Straight Arrow Connector 16"/>
          <p:cNvCxnSpPr/>
          <p:nvPr/>
        </p:nvCxnSpPr>
        <p:spPr bwMode="auto">
          <a:xfrm>
            <a:off x="1190625" y="4648200"/>
            <a:ext cx="381000" cy="1588"/>
          </a:xfrm>
          <a:prstGeom prst="straightConnector1">
            <a:avLst/>
          </a:prstGeom>
          <a:solidFill>
            <a:schemeClr val="accent1"/>
          </a:solidFill>
          <a:ln w="28575" cap="flat" cmpd="sng" algn="ctr">
            <a:solidFill>
              <a:schemeClr val="tx2"/>
            </a:solidFill>
            <a:prstDash val="solid"/>
            <a:round/>
            <a:headEnd type="none" w="sm" len="sm"/>
            <a:tailEnd type="arrow"/>
          </a:ln>
          <a:effectLst/>
        </p:spPr>
      </p:cxnSp>
      <p:pic>
        <p:nvPicPr>
          <p:cNvPr id="14" name="Animated Logo" descr="tilogo_color_twoline.png"/>
          <p:cNvPicPr>
            <a:picLocks noChangeAspect="1"/>
          </p:cNvPicPr>
          <p:nvPr/>
        </p:nvPicPr>
        <p:blipFill>
          <a:blip r:embed="rId7"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title"/>
          </p:nvPr>
        </p:nvSpPr>
        <p:spPr/>
        <p:txBody>
          <a:bodyPr/>
          <a:lstStyle/>
          <a:p>
            <a:r>
              <a:rPr lang="en-US" dirty="0" smtClean="0"/>
              <a:t>Using “Custom”</a:t>
            </a:r>
          </a:p>
        </p:txBody>
      </p:sp>
      <p:pic>
        <p:nvPicPr>
          <p:cNvPr id="11"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grpSp>
        <p:nvGrpSpPr>
          <p:cNvPr id="12" name="Group 11"/>
          <p:cNvGrpSpPr/>
          <p:nvPr/>
        </p:nvGrpSpPr>
        <p:grpSpPr>
          <a:xfrm>
            <a:off x="142522" y="838200"/>
            <a:ext cx="4581878" cy="4915657"/>
            <a:chOff x="142522" y="838200"/>
            <a:chExt cx="4581878" cy="4915657"/>
          </a:xfrm>
        </p:grpSpPr>
        <p:pic>
          <p:nvPicPr>
            <p:cNvPr id="1026" name="Picture 2"/>
            <p:cNvPicPr>
              <a:picLocks noChangeAspect="1" noChangeArrowheads="1"/>
            </p:cNvPicPr>
            <p:nvPr/>
          </p:nvPicPr>
          <p:blipFill>
            <a:blip r:embed="rId4" cstate="print"/>
            <a:srcRect/>
            <a:stretch>
              <a:fillRect/>
            </a:stretch>
          </p:blipFill>
          <p:spPr bwMode="auto">
            <a:xfrm>
              <a:off x="142522" y="838200"/>
              <a:ext cx="4581878" cy="4915657"/>
            </a:xfrm>
            <a:prstGeom prst="rect">
              <a:avLst/>
            </a:prstGeom>
            <a:noFill/>
            <a:ln w="28575">
              <a:solidFill>
                <a:schemeClr val="tx1"/>
              </a:solidFill>
              <a:miter lim="800000"/>
              <a:headEnd/>
              <a:tailEnd/>
            </a:ln>
            <a:effectLst>
              <a:outerShdw blurRad="50800" dist="88900" dir="2700000" algn="tl" rotWithShape="0">
                <a:prstClr val="black">
                  <a:alpha val="40000"/>
                </a:prstClr>
              </a:outerShdw>
            </a:effectLst>
          </p:spPr>
        </p:pic>
        <p:sp>
          <p:nvSpPr>
            <p:cNvPr id="9" name="Rectangle 8"/>
            <p:cNvSpPr/>
            <p:nvPr/>
          </p:nvSpPr>
          <p:spPr bwMode="auto">
            <a:xfrm>
              <a:off x="4503136" y="5454596"/>
              <a:ext cx="159026" cy="190832"/>
            </a:xfrm>
            <a:prstGeom prst="rect">
              <a:avLst/>
            </a:prstGeom>
            <a:solidFill>
              <a:schemeClr val="bg2"/>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grpSp>
      <p:sp>
        <p:nvSpPr>
          <p:cNvPr id="7" name="TextBox 6"/>
          <p:cNvSpPr txBox="1"/>
          <p:nvPr/>
        </p:nvSpPr>
        <p:spPr>
          <a:xfrm>
            <a:off x="4129372" y="2393989"/>
            <a:ext cx="4708340" cy="2246769"/>
          </a:xfrm>
          <a:prstGeom prst="rect">
            <a:avLst/>
          </a:prstGeom>
          <a:solidFill>
            <a:schemeClr val="accent4">
              <a:lumMod val="20000"/>
              <a:lumOff val="80000"/>
            </a:schemeClr>
          </a:solidFill>
          <a:ln w="19050">
            <a:solidFill>
              <a:schemeClr val="tx1"/>
            </a:solidFill>
          </a:ln>
          <a:effectLst>
            <a:outerShdw blurRad="50800" dist="101600" dir="2700000" algn="tl" rotWithShape="0">
              <a:prstClr val="black">
                <a:alpha val="40000"/>
              </a:prstClr>
            </a:outerShdw>
          </a:effectLst>
        </p:spPr>
        <p:txBody>
          <a:bodyPr wrap="none" rtlCol="0" anchor="ctr" anchorCtr="0">
            <a:spAutoFit/>
          </a:bodyPr>
          <a:lstStyle/>
          <a:p>
            <a:pPr marL="177800" indent="-177800" eaLnBrk="1" hangingPunct="1">
              <a:lnSpc>
                <a:spcPct val="100000"/>
              </a:lnSpc>
              <a:spcBef>
                <a:spcPts val="1200"/>
              </a:spcBef>
              <a:buFont typeface="Arial" pitchFamily="34" charset="0"/>
              <a:buChar char="•"/>
            </a:pPr>
            <a:r>
              <a:rPr lang="en-US" sz="2000" b="0" dirty="0">
                <a:solidFill>
                  <a:srgbClr val="000000"/>
                </a:solidFill>
                <a:latin typeface="Arial Narrow" pitchFamily="34" charset="0"/>
              </a:rPr>
              <a:t>Compiles </a:t>
            </a:r>
            <a:r>
              <a:rPr lang="en-US" sz="2000" b="0" i="1" u="sng" dirty="0">
                <a:solidFill>
                  <a:srgbClr val="000000"/>
                </a:solidFill>
                <a:latin typeface="Arial Narrow" pitchFamily="34" charset="0"/>
              </a:rPr>
              <a:t>BIOS C Source Code</a:t>
            </a:r>
            <a:r>
              <a:rPr lang="en-US" sz="2000" b="0" dirty="0">
                <a:solidFill>
                  <a:srgbClr val="000000"/>
                </a:solidFill>
                <a:latin typeface="Arial Narrow" pitchFamily="34" charset="0"/>
              </a:rPr>
              <a:t> along with</a:t>
            </a:r>
            <a:br>
              <a:rPr lang="en-US" sz="2000" b="0" dirty="0">
                <a:solidFill>
                  <a:srgbClr val="000000"/>
                </a:solidFill>
                <a:latin typeface="Arial Narrow" pitchFamily="34" charset="0"/>
              </a:rPr>
            </a:br>
            <a:r>
              <a:rPr lang="en-US" sz="2000" b="0" dirty="0">
                <a:solidFill>
                  <a:srgbClr val="000000"/>
                </a:solidFill>
                <a:latin typeface="Arial Narrow" pitchFamily="34" charset="0"/>
              </a:rPr>
              <a:t>your project. Can customize compiler options</a:t>
            </a:r>
            <a:br>
              <a:rPr lang="en-US" sz="2000" b="0" dirty="0">
                <a:solidFill>
                  <a:srgbClr val="000000"/>
                </a:solidFill>
                <a:latin typeface="Arial Narrow" pitchFamily="34" charset="0"/>
              </a:rPr>
            </a:br>
            <a:r>
              <a:rPr lang="en-US" sz="2000" b="0" dirty="0">
                <a:solidFill>
                  <a:srgbClr val="000000"/>
                </a:solidFill>
                <a:latin typeface="Arial Narrow" pitchFamily="34" charset="0"/>
              </a:rPr>
              <a:t>and perform source-level debug of BIOS</a:t>
            </a:r>
          </a:p>
          <a:p>
            <a:pPr marL="177800" indent="-177800" eaLnBrk="1" hangingPunct="1">
              <a:lnSpc>
                <a:spcPct val="100000"/>
              </a:lnSpc>
              <a:spcBef>
                <a:spcPts val="1200"/>
              </a:spcBef>
              <a:buFont typeface="Arial" pitchFamily="34" charset="0"/>
              <a:buChar char="•"/>
            </a:pPr>
            <a:r>
              <a:rPr lang="en-US" sz="2000" b="0" dirty="0">
                <a:solidFill>
                  <a:srgbClr val="000000"/>
                </a:solidFill>
                <a:latin typeface="Arial Narrow" pitchFamily="34" charset="0"/>
              </a:rPr>
              <a:t>Uncheck Enable boxes to remove Assert/Log</a:t>
            </a:r>
          </a:p>
          <a:p>
            <a:pPr marL="177800" indent="-177800" eaLnBrk="1" hangingPunct="1">
              <a:lnSpc>
                <a:spcPct val="100000"/>
              </a:lnSpc>
              <a:spcBef>
                <a:spcPts val="1200"/>
              </a:spcBef>
              <a:buFont typeface="Arial" pitchFamily="34" charset="0"/>
              <a:buChar char="•"/>
            </a:pPr>
            <a:r>
              <a:rPr lang="en-US" sz="2000" b="0" dirty="0" smtClean="0">
                <a:solidFill>
                  <a:srgbClr val="000000"/>
                </a:solidFill>
                <a:latin typeface="Arial Narrow" pitchFamily="34" charset="0"/>
              </a:rPr>
              <a:t>Build </a:t>
            </a:r>
            <a:r>
              <a:rPr lang="en-US" sz="2000" b="0" dirty="0">
                <a:solidFill>
                  <a:srgbClr val="000000"/>
                </a:solidFill>
                <a:latin typeface="Arial Narrow" pitchFamily="34" charset="0"/>
              </a:rPr>
              <a:t>error generated if you try to use a feature</a:t>
            </a:r>
            <a:br>
              <a:rPr lang="en-US" sz="2000" b="0" dirty="0">
                <a:solidFill>
                  <a:srgbClr val="000000"/>
                </a:solidFill>
                <a:latin typeface="Arial Narrow" pitchFamily="34" charset="0"/>
              </a:rPr>
            </a:br>
            <a:r>
              <a:rPr lang="en-US" sz="2000" b="0" dirty="0">
                <a:solidFill>
                  <a:srgbClr val="000000"/>
                </a:solidFill>
                <a:latin typeface="Arial Narrow" pitchFamily="34" charset="0"/>
              </a:rPr>
              <a:t>not supported by non/instrumented options</a:t>
            </a: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818" name="Rectangle 2"/>
          <p:cNvSpPr>
            <a:spLocks noGrp="1" noChangeArrowheads="1"/>
          </p:cNvSpPr>
          <p:nvPr>
            <p:ph type="title"/>
          </p:nvPr>
        </p:nvSpPr>
        <p:spPr/>
        <p:txBody>
          <a:bodyPr/>
          <a:lstStyle/>
          <a:p>
            <a:r>
              <a:rPr lang="en-US"/>
              <a:t>Build-profile Options</a:t>
            </a:r>
          </a:p>
        </p:txBody>
      </p:sp>
      <p:pic>
        <p:nvPicPr>
          <p:cNvPr id="2050" name="Picture 2"/>
          <p:cNvPicPr>
            <a:picLocks noChangeAspect="1" noChangeArrowheads="1"/>
          </p:cNvPicPr>
          <p:nvPr/>
        </p:nvPicPr>
        <p:blipFill>
          <a:blip r:embed="rId3" cstate="print"/>
          <a:srcRect/>
          <a:stretch>
            <a:fillRect/>
          </a:stretch>
        </p:blipFill>
        <p:spPr bwMode="auto">
          <a:xfrm>
            <a:off x="228600" y="762000"/>
            <a:ext cx="5323018" cy="4800600"/>
          </a:xfrm>
          <a:prstGeom prst="rect">
            <a:avLst/>
          </a:prstGeom>
          <a:noFill/>
          <a:ln w="28575">
            <a:solidFill>
              <a:schemeClr val="tx1"/>
            </a:solidFill>
            <a:miter lim="800000"/>
            <a:headEnd/>
            <a:tailEnd/>
          </a:ln>
          <a:effectLst>
            <a:outerShdw blurRad="50800" dist="88900" dir="2700000" algn="tl" rotWithShape="0">
              <a:prstClr val="black">
                <a:alpha val="40000"/>
              </a:prstClr>
            </a:outerShdw>
          </a:effectLst>
        </p:spPr>
      </p:pic>
      <p:sp>
        <p:nvSpPr>
          <p:cNvPr id="7" name="TextBox 6"/>
          <p:cNvSpPr txBox="1"/>
          <p:nvPr/>
        </p:nvSpPr>
        <p:spPr>
          <a:xfrm>
            <a:off x="4261562" y="1630501"/>
            <a:ext cx="4653838" cy="3170099"/>
          </a:xfrm>
          <a:prstGeom prst="rect">
            <a:avLst/>
          </a:prstGeom>
          <a:solidFill>
            <a:schemeClr val="accent4">
              <a:lumMod val="20000"/>
              <a:lumOff val="80000"/>
            </a:schemeClr>
          </a:solidFill>
          <a:ln w="19050">
            <a:solidFill>
              <a:schemeClr val="tx1"/>
            </a:solidFill>
          </a:ln>
          <a:effectLst>
            <a:outerShdw blurRad="50800" dist="101600" dir="2700000" algn="tl" rotWithShape="0">
              <a:prstClr val="black">
                <a:alpha val="40000"/>
              </a:prstClr>
            </a:outerShdw>
          </a:effectLst>
        </p:spPr>
        <p:txBody>
          <a:bodyPr wrap="none" rtlCol="0" anchor="ctr" anchorCtr="0">
            <a:spAutoFit/>
          </a:bodyPr>
          <a:lstStyle/>
          <a:p>
            <a:pPr marL="177800" indent="-177800" eaLnBrk="1" hangingPunct="1">
              <a:lnSpc>
                <a:spcPct val="100000"/>
              </a:lnSpc>
              <a:spcBef>
                <a:spcPts val="1200"/>
              </a:spcBef>
              <a:buFont typeface="Arial" pitchFamily="34" charset="0"/>
              <a:buChar char="•"/>
            </a:pPr>
            <a:r>
              <a:rPr lang="en-US" sz="2000" b="0" dirty="0">
                <a:solidFill>
                  <a:srgbClr val="000000"/>
                </a:solidFill>
                <a:latin typeface="Arial Narrow" pitchFamily="34" charset="0"/>
              </a:rPr>
              <a:t>For pure SYS/BIOS apps, release and debug</a:t>
            </a:r>
            <a:br>
              <a:rPr lang="en-US" sz="2000" b="0" dirty="0">
                <a:solidFill>
                  <a:srgbClr val="000000"/>
                </a:solidFill>
                <a:latin typeface="Arial Narrow" pitchFamily="34" charset="0"/>
              </a:rPr>
            </a:br>
            <a:r>
              <a:rPr lang="en-US" sz="2000" b="0" dirty="0">
                <a:solidFill>
                  <a:srgbClr val="000000"/>
                </a:solidFill>
                <a:latin typeface="Arial Narrow" pitchFamily="34" charset="0"/>
              </a:rPr>
              <a:t>profiles are the same – both provide same set</a:t>
            </a:r>
            <a:br>
              <a:rPr lang="en-US" sz="2000" b="0" dirty="0">
                <a:solidFill>
                  <a:srgbClr val="000000"/>
                </a:solidFill>
                <a:latin typeface="Arial Narrow" pitchFamily="34" charset="0"/>
              </a:rPr>
            </a:br>
            <a:r>
              <a:rPr lang="en-US" sz="2000" b="0" dirty="0">
                <a:solidFill>
                  <a:srgbClr val="000000"/>
                </a:solidFill>
                <a:latin typeface="Arial Narrow" pitchFamily="34" charset="0"/>
              </a:rPr>
              <a:t>of libraries for linking your app</a:t>
            </a:r>
          </a:p>
          <a:p>
            <a:pPr marL="177800" indent="-177800" eaLnBrk="1" hangingPunct="1">
              <a:lnSpc>
                <a:spcPct val="100000"/>
              </a:lnSpc>
              <a:spcBef>
                <a:spcPts val="1200"/>
              </a:spcBef>
              <a:buFont typeface="Arial" pitchFamily="34" charset="0"/>
              <a:buChar char="•"/>
            </a:pPr>
            <a:r>
              <a:rPr lang="en-US" sz="2000" b="0" dirty="0">
                <a:solidFill>
                  <a:srgbClr val="000000"/>
                </a:solidFill>
                <a:latin typeface="Arial Narrow" pitchFamily="34" charset="0"/>
              </a:rPr>
              <a:t>If the user installs other packages (e.g. Codec</a:t>
            </a:r>
            <a:br>
              <a:rPr lang="en-US" sz="2000" b="0" dirty="0">
                <a:solidFill>
                  <a:srgbClr val="000000"/>
                </a:solidFill>
                <a:latin typeface="Arial Narrow" pitchFamily="34" charset="0"/>
              </a:rPr>
            </a:br>
            <a:r>
              <a:rPr lang="en-US" sz="2000" b="0" dirty="0">
                <a:solidFill>
                  <a:srgbClr val="000000"/>
                </a:solidFill>
                <a:latin typeface="Arial Narrow" pitchFamily="34" charset="0"/>
              </a:rPr>
              <a:t>Engine) and they contain debug and release</a:t>
            </a:r>
            <a:br>
              <a:rPr lang="en-US" sz="2000" b="0" dirty="0">
                <a:solidFill>
                  <a:srgbClr val="000000"/>
                </a:solidFill>
                <a:latin typeface="Arial Narrow" pitchFamily="34" charset="0"/>
              </a:rPr>
            </a:br>
            <a:r>
              <a:rPr lang="en-US" sz="2000" b="0" dirty="0">
                <a:solidFill>
                  <a:srgbClr val="000000"/>
                </a:solidFill>
                <a:latin typeface="Arial Narrow" pitchFamily="34" charset="0"/>
              </a:rPr>
              <a:t>versions, this selection can be used to choose</a:t>
            </a:r>
            <a:br>
              <a:rPr lang="en-US" sz="2000" b="0" dirty="0">
                <a:solidFill>
                  <a:srgbClr val="000000"/>
                </a:solidFill>
                <a:latin typeface="Arial Narrow" pitchFamily="34" charset="0"/>
              </a:rPr>
            </a:br>
            <a:r>
              <a:rPr lang="en-US" sz="2000" b="0" dirty="0">
                <a:solidFill>
                  <a:srgbClr val="000000"/>
                </a:solidFill>
                <a:latin typeface="Arial Narrow" pitchFamily="34" charset="0"/>
              </a:rPr>
              <a:t>between those libraries.</a:t>
            </a:r>
          </a:p>
          <a:p>
            <a:pPr marL="177800" indent="-177800" eaLnBrk="1" hangingPunct="1">
              <a:lnSpc>
                <a:spcPct val="100000"/>
              </a:lnSpc>
              <a:spcBef>
                <a:spcPts val="1200"/>
              </a:spcBef>
              <a:buFont typeface="Arial" pitchFamily="34" charset="0"/>
              <a:buChar char="•"/>
            </a:pPr>
            <a:r>
              <a:rPr lang="en-US" sz="2000" b="0" dirty="0">
                <a:solidFill>
                  <a:srgbClr val="000000"/>
                </a:solidFill>
                <a:latin typeface="Arial Narrow" pitchFamily="34" charset="0"/>
              </a:rPr>
              <a:t>“release” profile is the default – recommended</a:t>
            </a:r>
            <a:br>
              <a:rPr lang="en-US" sz="2000" b="0" dirty="0">
                <a:solidFill>
                  <a:srgbClr val="000000"/>
                </a:solidFill>
                <a:latin typeface="Arial Narrow" pitchFamily="34" charset="0"/>
              </a:rPr>
            </a:br>
            <a:r>
              <a:rPr lang="en-US" sz="2000" b="0" dirty="0">
                <a:solidFill>
                  <a:srgbClr val="000000"/>
                </a:solidFill>
                <a:latin typeface="Arial Narrow" pitchFamily="34" charset="0"/>
              </a:rPr>
              <a:t>for SYS/BIOS apps</a:t>
            </a:r>
          </a:p>
        </p:txBody>
      </p:sp>
      <p:sp>
        <p:nvSpPr>
          <p:cNvPr id="9" name="Right Arrow 8"/>
          <p:cNvSpPr/>
          <p:nvPr/>
        </p:nvSpPr>
        <p:spPr bwMode="auto">
          <a:xfrm flipH="1">
            <a:off x="2378120" y="5091752"/>
            <a:ext cx="685800" cy="533400"/>
          </a:xfrm>
          <a:prstGeom prst="rightArrow">
            <a:avLst/>
          </a:prstGeom>
          <a:solidFill>
            <a:srgbClr val="CCFF66"/>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endParaRPr lang="en-US" sz="2800" dirty="0">
              <a:solidFill>
                <a:srgbClr val="000000"/>
              </a:solidFill>
              <a:latin typeface="Arial Narrow" pitchFamily="34" charset="0"/>
            </a:endParaRPr>
          </a:p>
        </p:txBody>
      </p:sp>
      <p:sp>
        <p:nvSpPr>
          <p:cNvPr id="10" name="Rectangle 9"/>
          <p:cNvSpPr/>
          <p:nvPr/>
        </p:nvSpPr>
        <p:spPr>
          <a:xfrm>
            <a:off x="762000" y="5763904"/>
            <a:ext cx="7848600" cy="400110"/>
          </a:xfrm>
          <a:prstGeom prst="rect">
            <a:avLst/>
          </a:prstGeom>
        </p:spPr>
        <p:txBody>
          <a:bodyPr wrap="square">
            <a:spAutoFit/>
          </a:bodyPr>
          <a:lstStyle/>
          <a:p>
            <a:pPr eaLnBrk="1" hangingPunct="1">
              <a:lnSpc>
                <a:spcPct val="100000"/>
              </a:lnSpc>
              <a:spcBef>
                <a:spcPct val="0"/>
              </a:spcBef>
            </a:pPr>
            <a:r>
              <a:rPr lang="en-US" sz="2000" b="0" dirty="0">
                <a:solidFill>
                  <a:srgbClr val="000000"/>
                </a:solidFill>
                <a:latin typeface="Arial Narrow" pitchFamily="34" charset="0"/>
              </a:rPr>
              <a:t>Reference: BIOS User’s Guide Appendix E (Minimizing the Application Footprint)</a:t>
            </a:r>
          </a:p>
        </p:txBody>
      </p:sp>
      <p:pic>
        <p:nvPicPr>
          <p:cNvPr id="14"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
          <p:cNvSpPr>
            <a:spLocks noGrp="1" noChangeArrowheads="1"/>
          </p:cNvSpPr>
          <p:nvPr>
            <p:ph type="title"/>
          </p:nvPr>
        </p:nvSpPr>
        <p:spPr/>
        <p:txBody>
          <a:bodyPr/>
          <a:lstStyle/>
          <a:p>
            <a:r>
              <a:rPr lang="en-US" smtClean="0"/>
              <a:t>Optimization – Intro</a:t>
            </a:r>
          </a:p>
        </p:txBody>
      </p:sp>
      <p:sp>
        <p:nvSpPr>
          <p:cNvPr id="8195" name="Text Box 35"/>
          <p:cNvSpPr txBox="1">
            <a:spLocks noChangeArrowheads="1"/>
          </p:cNvSpPr>
          <p:nvPr/>
        </p:nvSpPr>
        <p:spPr bwMode="auto">
          <a:xfrm>
            <a:off x="152400" y="533400"/>
            <a:ext cx="2736850" cy="479425"/>
          </a:xfrm>
          <a:prstGeom prst="rect">
            <a:avLst/>
          </a:prstGeom>
          <a:noFill/>
          <a:ln w="12700">
            <a:noFill/>
            <a:miter lim="800000"/>
            <a:headEnd type="none" w="sm" len="sm"/>
            <a:tailEnd type="none" w="sm" len="sm"/>
          </a:ln>
        </p:spPr>
        <p:txBody>
          <a:bodyPr wrap="none">
            <a:spAutoFit/>
          </a:bodyPr>
          <a:lstStyle/>
          <a:p>
            <a:pPr marL="342900" indent="-342900">
              <a:lnSpc>
                <a:spcPct val="90000"/>
              </a:lnSpc>
              <a:buClr>
                <a:schemeClr val="tx2"/>
              </a:buClr>
              <a:buSzPct val="75000"/>
              <a:buFont typeface="Wingdings" pitchFamily="2" charset="2"/>
              <a:buChar char=""/>
            </a:pPr>
            <a:r>
              <a:rPr lang="en-US" sz="2800">
                <a:latin typeface="Arial Narrow" pitchFamily="34" charset="0"/>
              </a:rPr>
              <a:t>Optimization is:</a:t>
            </a:r>
          </a:p>
        </p:txBody>
      </p:sp>
      <p:sp>
        <p:nvSpPr>
          <p:cNvPr id="8196" name="TextBox 25"/>
          <p:cNvSpPr txBox="1">
            <a:spLocks noChangeArrowheads="1"/>
          </p:cNvSpPr>
          <p:nvPr/>
        </p:nvSpPr>
        <p:spPr bwMode="auto">
          <a:xfrm>
            <a:off x="6134100" y="6315075"/>
            <a:ext cx="2552700" cy="314325"/>
          </a:xfrm>
          <a:prstGeom prst="rect">
            <a:avLst/>
          </a:prstGeom>
          <a:noFill/>
          <a:ln w="9525">
            <a:noFill/>
            <a:miter lim="800000"/>
            <a:headEnd/>
            <a:tailEnd/>
          </a:ln>
        </p:spPr>
        <p:txBody>
          <a:bodyPr wrap="none">
            <a:spAutoFit/>
          </a:bodyPr>
          <a:lstStyle/>
          <a:p>
            <a:r>
              <a:rPr lang="en-US" sz="1800" b="0">
                <a:solidFill>
                  <a:schemeClr val="tx2"/>
                </a:solidFill>
              </a:rPr>
              <a:t>So, let’s jump right in…</a:t>
            </a:r>
          </a:p>
        </p:txBody>
      </p:sp>
      <p:sp>
        <p:nvSpPr>
          <p:cNvPr id="8197" name="TextBox 21"/>
          <p:cNvSpPr txBox="1">
            <a:spLocks noChangeArrowheads="1"/>
          </p:cNvSpPr>
          <p:nvPr/>
        </p:nvSpPr>
        <p:spPr bwMode="auto">
          <a:xfrm>
            <a:off x="657225" y="1038225"/>
            <a:ext cx="7780338" cy="706438"/>
          </a:xfrm>
          <a:prstGeom prst="rect">
            <a:avLst/>
          </a:prstGeom>
          <a:solidFill>
            <a:schemeClr val="accent4">
              <a:lumMod val="20000"/>
              <a:lumOff val="80000"/>
            </a:schemeClr>
          </a:solidFill>
          <a:ln w="9525">
            <a:noFill/>
            <a:miter lim="800000"/>
            <a:headEnd/>
            <a:tailEnd/>
          </a:ln>
        </p:spPr>
        <p:txBody>
          <a:bodyPr wrap="none">
            <a:spAutoFit/>
          </a:bodyPr>
          <a:lstStyle/>
          <a:p>
            <a:pPr>
              <a:lnSpc>
                <a:spcPct val="100000"/>
              </a:lnSpc>
            </a:pPr>
            <a:r>
              <a:rPr lang="en-US" sz="2000" b="0" i="1">
                <a:latin typeface="Arial Narrow" pitchFamily="34" charset="0"/>
              </a:rPr>
              <a:t>Continuous process of refinement in which code being optimized executes faster</a:t>
            </a:r>
            <a:br>
              <a:rPr lang="en-US" sz="2000" b="0" i="1">
                <a:latin typeface="Arial Narrow" pitchFamily="34" charset="0"/>
              </a:rPr>
            </a:br>
            <a:r>
              <a:rPr lang="en-US" sz="2000" b="0" i="1">
                <a:latin typeface="Arial Narrow" pitchFamily="34" charset="0"/>
              </a:rPr>
              <a:t>and takes fewer cycles, until a specific objective is achieved (real-time execution).</a:t>
            </a:r>
            <a:endParaRPr lang="en-US" sz="2000" i="1"/>
          </a:p>
        </p:txBody>
      </p:sp>
      <p:sp>
        <p:nvSpPr>
          <p:cNvPr id="8198" name="Text Box 35"/>
          <p:cNvSpPr txBox="1">
            <a:spLocks noChangeArrowheads="1"/>
          </p:cNvSpPr>
          <p:nvPr/>
        </p:nvSpPr>
        <p:spPr bwMode="auto">
          <a:xfrm>
            <a:off x="152400" y="1981200"/>
            <a:ext cx="7842250" cy="479425"/>
          </a:xfrm>
          <a:prstGeom prst="rect">
            <a:avLst/>
          </a:prstGeom>
          <a:noFill/>
          <a:ln w="12700">
            <a:noFill/>
            <a:miter lim="800000"/>
            <a:headEnd type="none" w="sm" len="sm"/>
            <a:tailEnd type="none" w="sm" len="sm"/>
          </a:ln>
        </p:spPr>
        <p:txBody>
          <a:bodyPr wrap="none">
            <a:spAutoFit/>
          </a:bodyPr>
          <a:lstStyle/>
          <a:p>
            <a:pPr marL="342900" indent="-342900">
              <a:lnSpc>
                <a:spcPct val="90000"/>
              </a:lnSpc>
              <a:buClr>
                <a:schemeClr val="tx2"/>
              </a:buClr>
              <a:buSzPct val="75000"/>
              <a:buFont typeface="Wingdings" pitchFamily="2" charset="2"/>
              <a:buChar char=""/>
            </a:pPr>
            <a:r>
              <a:rPr lang="en-US" sz="2800">
                <a:latin typeface="Arial Narrow" pitchFamily="34" charset="0"/>
              </a:rPr>
              <a:t>When is it “fast enough”?   </a:t>
            </a:r>
            <a:r>
              <a:rPr lang="en-US" b="0">
                <a:latin typeface="Arial Narrow" pitchFamily="34" charset="0"/>
              </a:rPr>
              <a:t>Depends on user’s definition.</a:t>
            </a:r>
          </a:p>
        </p:txBody>
      </p:sp>
      <p:sp>
        <p:nvSpPr>
          <p:cNvPr id="8199" name="Text Box 35"/>
          <p:cNvSpPr txBox="1">
            <a:spLocks noChangeArrowheads="1"/>
          </p:cNvSpPr>
          <p:nvPr/>
        </p:nvSpPr>
        <p:spPr bwMode="auto">
          <a:xfrm>
            <a:off x="152400" y="3933825"/>
            <a:ext cx="2343150" cy="479425"/>
          </a:xfrm>
          <a:prstGeom prst="rect">
            <a:avLst/>
          </a:prstGeom>
          <a:noFill/>
          <a:ln w="12700">
            <a:noFill/>
            <a:miter lim="800000"/>
            <a:headEnd type="none" w="sm" len="sm"/>
            <a:tailEnd type="none" w="sm" len="sm"/>
          </a:ln>
        </p:spPr>
        <p:txBody>
          <a:bodyPr wrap="none">
            <a:spAutoFit/>
          </a:bodyPr>
          <a:lstStyle/>
          <a:p>
            <a:pPr marL="342900" indent="-342900">
              <a:lnSpc>
                <a:spcPct val="90000"/>
              </a:lnSpc>
              <a:buClr>
                <a:schemeClr val="tx2"/>
              </a:buClr>
              <a:buSzPct val="75000"/>
              <a:buFont typeface="Wingdings" pitchFamily="2" charset="2"/>
              <a:buChar char=""/>
            </a:pPr>
            <a:r>
              <a:rPr lang="en-US" sz="2800">
                <a:latin typeface="Arial Narrow" pitchFamily="34" charset="0"/>
              </a:rPr>
              <a:t>Bottom Line:</a:t>
            </a:r>
            <a:endParaRPr lang="en-US" b="0">
              <a:latin typeface="Arial Narrow" pitchFamily="34" charset="0"/>
            </a:endParaRPr>
          </a:p>
        </p:txBody>
      </p:sp>
      <p:sp>
        <p:nvSpPr>
          <p:cNvPr id="8200" name="TextBox 27"/>
          <p:cNvSpPr txBox="1">
            <a:spLocks noChangeArrowheads="1"/>
          </p:cNvSpPr>
          <p:nvPr/>
        </p:nvSpPr>
        <p:spPr bwMode="auto">
          <a:xfrm>
            <a:off x="533400" y="4384675"/>
            <a:ext cx="8720138" cy="1016000"/>
          </a:xfrm>
          <a:prstGeom prst="rect">
            <a:avLst/>
          </a:prstGeom>
          <a:noFill/>
          <a:ln w="9525">
            <a:noFill/>
            <a:miter lim="800000"/>
            <a:headEnd/>
            <a:tailEnd/>
          </a:ln>
        </p:spPr>
        <p:txBody>
          <a:bodyPr wrap="none">
            <a:spAutoFit/>
          </a:bodyPr>
          <a:lstStyle/>
          <a:p>
            <a:pPr marL="171450" indent="-171450">
              <a:lnSpc>
                <a:spcPct val="100000"/>
              </a:lnSpc>
              <a:buFont typeface="Arial" charset="0"/>
              <a:buChar char="•"/>
            </a:pPr>
            <a:r>
              <a:rPr lang="en-US" b="0">
                <a:latin typeface="Arial Narrow" pitchFamily="34" charset="0"/>
              </a:rPr>
              <a:t>Learn as many optimization techniques as possible – </a:t>
            </a:r>
            <a:r>
              <a:rPr lang="en-US" sz="2000" b="0">
                <a:latin typeface="Arial Narrow" pitchFamily="34" charset="0"/>
              </a:rPr>
              <a:t>try them all (if necessary)</a:t>
            </a:r>
            <a:endParaRPr lang="en-US" b="0">
              <a:latin typeface="Arial Narrow" pitchFamily="34" charset="0"/>
            </a:endParaRPr>
          </a:p>
          <a:p>
            <a:pPr marL="171450" indent="-171450">
              <a:lnSpc>
                <a:spcPct val="100000"/>
              </a:lnSpc>
              <a:buFont typeface="Arial" charset="0"/>
              <a:buChar char="•"/>
            </a:pPr>
            <a:r>
              <a:rPr lang="en-US" b="0">
                <a:latin typeface="Arial Narrow" pitchFamily="34" charset="0"/>
              </a:rPr>
              <a:t>This is the GOAL of this chapter…</a:t>
            </a:r>
            <a:endParaRPr lang="en-US" b="0"/>
          </a:p>
        </p:txBody>
      </p:sp>
      <p:sp>
        <p:nvSpPr>
          <p:cNvPr id="8201" name="Text Box 35"/>
          <p:cNvSpPr txBox="1">
            <a:spLocks noChangeArrowheads="1"/>
          </p:cNvSpPr>
          <p:nvPr/>
        </p:nvSpPr>
        <p:spPr bwMode="auto">
          <a:xfrm>
            <a:off x="152400" y="5591175"/>
            <a:ext cx="8224838" cy="479425"/>
          </a:xfrm>
          <a:prstGeom prst="rect">
            <a:avLst/>
          </a:prstGeom>
          <a:noFill/>
          <a:ln w="12700">
            <a:noFill/>
            <a:miter lim="800000"/>
            <a:headEnd type="none" w="sm" len="sm"/>
            <a:tailEnd type="none" w="sm" len="sm"/>
          </a:ln>
        </p:spPr>
        <p:txBody>
          <a:bodyPr wrap="none">
            <a:spAutoFit/>
          </a:bodyPr>
          <a:lstStyle/>
          <a:p>
            <a:pPr marL="342900" indent="-342900">
              <a:lnSpc>
                <a:spcPct val="90000"/>
              </a:lnSpc>
              <a:buClr>
                <a:schemeClr val="tx2"/>
              </a:buClr>
              <a:buSzPct val="75000"/>
              <a:buFont typeface="Wingdings" pitchFamily="2" charset="2"/>
              <a:buChar char=""/>
            </a:pPr>
            <a:r>
              <a:rPr lang="en-US" sz="2800">
                <a:latin typeface="Arial Narrow" pitchFamily="34" charset="0"/>
              </a:rPr>
              <a:t>Keep in mind:  </a:t>
            </a:r>
            <a:r>
              <a:rPr lang="en-US" b="0">
                <a:latin typeface="Arial Narrow" pitchFamily="34" charset="0"/>
              </a:rPr>
              <a:t>mileage may vary (highly system/arch dependent)</a:t>
            </a:r>
            <a:endParaRPr lang="en-US" sz="2000" b="0">
              <a:latin typeface="Arial Narrow" pitchFamily="34" charset="0"/>
            </a:endParaRPr>
          </a:p>
        </p:txBody>
      </p:sp>
      <p:sp>
        <p:nvSpPr>
          <p:cNvPr id="8202" name="Text Box 35"/>
          <p:cNvSpPr txBox="1">
            <a:spLocks noChangeArrowheads="1"/>
          </p:cNvSpPr>
          <p:nvPr/>
        </p:nvSpPr>
        <p:spPr bwMode="auto">
          <a:xfrm>
            <a:off x="152400" y="2819400"/>
            <a:ext cx="9229725" cy="812800"/>
          </a:xfrm>
          <a:prstGeom prst="rect">
            <a:avLst/>
          </a:prstGeom>
          <a:noFill/>
          <a:ln w="12700">
            <a:noFill/>
            <a:miter lim="800000"/>
            <a:headEnd type="none" w="sm" len="sm"/>
            <a:tailEnd type="none" w="sm" len="sm"/>
          </a:ln>
        </p:spPr>
        <p:txBody>
          <a:bodyPr wrap="none">
            <a:spAutoFit/>
          </a:bodyPr>
          <a:lstStyle/>
          <a:p>
            <a:pPr marL="342900" indent="-342900">
              <a:lnSpc>
                <a:spcPct val="90000"/>
              </a:lnSpc>
              <a:buClr>
                <a:schemeClr val="tx2"/>
              </a:buClr>
              <a:buSzPct val="75000"/>
              <a:buFont typeface="Wingdings" pitchFamily="2" charset="2"/>
              <a:buChar char=""/>
            </a:pPr>
            <a:r>
              <a:rPr lang="en-US" sz="2800">
                <a:latin typeface="Arial Narrow" pitchFamily="34" charset="0"/>
              </a:rPr>
              <a:t>Compiler’s personality? </a:t>
            </a:r>
            <a:r>
              <a:rPr lang="en-US" b="0" i="1" u="sng">
                <a:latin typeface="Arial Narrow" pitchFamily="34" charset="0"/>
              </a:rPr>
              <a:t>Paranoid</a:t>
            </a:r>
            <a:r>
              <a:rPr lang="en-US" b="0">
                <a:latin typeface="Arial Narrow" pitchFamily="34" charset="0"/>
              </a:rPr>
              <a:t>. Will ALWAYS make decisions</a:t>
            </a:r>
            <a:br>
              <a:rPr lang="en-US" b="0">
                <a:latin typeface="Arial Narrow" pitchFamily="34" charset="0"/>
              </a:rPr>
            </a:br>
            <a:r>
              <a:rPr lang="en-US" b="0">
                <a:latin typeface="Arial Narrow" pitchFamily="34" charset="0"/>
              </a:rPr>
              <a:t>to give you the RIGHT answer vs. the best optimization </a:t>
            </a:r>
            <a:r>
              <a:rPr lang="en-US" sz="2000" b="0">
                <a:latin typeface="Arial Narrow" pitchFamily="34" charset="0"/>
              </a:rPr>
              <a:t>(unless told otherwise)</a:t>
            </a:r>
          </a:p>
        </p:txBody>
      </p:sp>
      <p:pic>
        <p:nvPicPr>
          <p:cNvPr id="14"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3" cstate="print"/>
          <a:srcRect/>
          <a:stretch>
            <a:fillRect/>
          </a:stretch>
        </p:blipFill>
        <p:spPr bwMode="auto">
          <a:xfrm>
            <a:off x="457200" y="2590800"/>
            <a:ext cx="8092098" cy="2286000"/>
          </a:xfrm>
          <a:prstGeom prst="rect">
            <a:avLst/>
          </a:prstGeom>
          <a:noFill/>
          <a:ln w="12700">
            <a:solidFill>
              <a:schemeClr val="tx1"/>
            </a:solidFill>
            <a:miter lim="800000"/>
            <a:headEnd/>
            <a:tailEnd/>
          </a:ln>
          <a:effectLst>
            <a:outerShdw blurRad="50800" dist="76200" dir="2700000" algn="tl" rotWithShape="0">
              <a:prstClr val="black">
                <a:alpha val="40000"/>
              </a:prstClr>
            </a:outerShdw>
          </a:effectLst>
        </p:spPr>
      </p:pic>
      <p:sp>
        <p:nvSpPr>
          <p:cNvPr id="7170" name="Rectangle 5"/>
          <p:cNvSpPr>
            <a:spLocks noGrp="1" noChangeArrowheads="1"/>
          </p:cNvSpPr>
          <p:nvPr>
            <p:ph type="title"/>
          </p:nvPr>
        </p:nvSpPr>
        <p:spPr/>
        <p:txBody>
          <a:bodyPr/>
          <a:lstStyle/>
          <a:p>
            <a:r>
              <a:rPr lang="en-US" dirty="0" smtClean="0"/>
              <a:t>Build Configurations (C Compiler)</a:t>
            </a:r>
          </a:p>
        </p:txBody>
      </p:sp>
      <p:sp>
        <p:nvSpPr>
          <p:cNvPr id="8" name="TextBox 7"/>
          <p:cNvSpPr txBox="1"/>
          <p:nvPr/>
        </p:nvSpPr>
        <p:spPr>
          <a:xfrm>
            <a:off x="3294092" y="3622119"/>
            <a:ext cx="5545108" cy="2092881"/>
          </a:xfrm>
          <a:prstGeom prst="rect">
            <a:avLst/>
          </a:prstGeom>
          <a:solidFill>
            <a:schemeClr val="accent4">
              <a:lumMod val="20000"/>
              <a:lumOff val="80000"/>
            </a:schemeClr>
          </a:solidFill>
          <a:ln w="19050">
            <a:solidFill>
              <a:schemeClr val="tx1"/>
            </a:solidFill>
          </a:ln>
          <a:effectLst>
            <a:outerShdw blurRad="50800" dist="101600" dir="2700000" algn="tl" rotWithShape="0">
              <a:prstClr val="black">
                <a:alpha val="40000"/>
              </a:prstClr>
            </a:outerShdw>
          </a:effectLst>
        </p:spPr>
        <p:txBody>
          <a:bodyPr wrap="none" rtlCol="0" anchor="ctr" anchorCtr="0">
            <a:spAutoFit/>
          </a:bodyPr>
          <a:lstStyle/>
          <a:p>
            <a:pPr marL="177800" indent="-177800" eaLnBrk="1" hangingPunct="1">
              <a:lnSpc>
                <a:spcPct val="100000"/>
              </a:lnSpc>
              <a:spcBef>
                <a:spcPts val="1200"/>
              </a:spcBef>
              <a:buFont typeface="Arial" pitchFamily="34" charset="0"/>
              <a:buChar char="•"/>
            </a:pPr>
            <a:r>
              <a:rPr lang="en-US" b="0" dirty="0">
                <a:solidFill>
                  <a:srgbClr val="000000"/>
                </a:solidFill>
                <a:latin typeface="Arial Narrow" pitchFamily="34" charset="0"/>
              </a:rPr>
              <a:t>“Debug” and “Release” profiles specified here</a:t>
            </a:r>
            <a:br>
              <a:rPr lang="en-US" b="0" dirty="0">
                <a:solidFill>
                  <a:srgbClr val="000000"/>
                </a:solidFill>
                <a:latin typeface="Arial Narrow" pitchFamily="34" charset="0"/>
              </a:rPr>
            </a:br>
            <a:r>
              <a:rPr lang="en-US" b="0" dirty="0">
                <a:solidFill>
                  <a:srgbClr val="000000"/>
                </a:solidFill>
                <a:latin typeface="Arial Narrow" pitchFamily="34" charset="0"/>
              </a:rPr>
              <a:t>have NO impact on the BIOS library selection</a:t>
            </a:r>
            <a:br>
              <a:rPr lang="en-US" b="0" dirty="0">
                <a:solidFill>
                  <a:srgbClr val="000000"/>
                </a:solidFill>
                <a:latin typeface="Arial Narrow" pitchFamily="34" charset="0"/>
              </a:rPr>
            </a:br>
            <a:r>
              <a:rPr lang="en-US" b="0" dirty="0">
                <a:solidFill>
                  <a:srgbClr val="000000"/>
                </a:solidFill>
                <a:latin typeface="Arial Narrow" pitchFamily="34" charset="0"/>
              </a:rPr>
              <a:t>or BIOS performance</a:t>
            </a:r>
          </a:p>
          <a:p>
            <a:pPr marL="177800" indent="-177800" eaLnBrk="1" hangingPunct="1">
              <a:lnSpc>
                <a:spcPct val="100000"/>
              </a:lnSpc>
              <a:spcBef>
                <a:spcPts val="1200"/>
              </a:spcBef>
              <a:buFont typeface="Arial" pitchFamily="34" charset="0"/>
              <a:buChar char="•"/>
            </a:pPr>
            <a:r>
              <a:rPr lang="en-US" b="0" dirty="0">
                <a:solidFill>
                  <a:srgbClr val="000000"/>
                </a:solidFill>
                <a:latin typeface="Arial Narrow" pitchFamily="34" charset="0"/>
              </a:rPr>
              <a:t>These settings are ONLY used for the</a:t>
            </a:r>
            <a:br>
              <a:rPr lang="en-US" b="0" dirty="0">
                <a:solidFill>
                  <a:srgbClr val="000000"/>
                </a:solidFill>
                <a:latin typeface="Arial Narrow" pitchFamily="34" charset="0"/>
              </a:rPr>
            </a:br>
            <a:r>
              <a:rPr lang="en-US" b="0" dirty="0">
                <a:solidFill>
                  <a:srgbClr val="000000"/>
                </a:solidFill>
                <a:latin typeface="Arial Narrow" pitchFamily="34" charset="0"/>
              </a:rPr>
              <a:t>application .c files and libraries built with CCS.</a:t>
            </a:r>
          </a:p>
        </p:txBody>
      </p:sp>
      <p:pic>
        <p:nvPicPr>
          <p:cNvPr id="11" name="Picture 3"/>
          <p:cNvPicPr>
            <a:picLocks noChangeAspect="1" noChangeArrowheads="1"/>
          </p:cNvPicPr>
          <p:nvPr/>
        </p:nvPicPr>
        <p:blipFill>
          <a:blip r:embed="rId4" cstate="print"/>
          <a:srcRect/>
          <a:stretch>
            <a:fillRect/>
          </a:stretch>
        </p:blipFill>
        <p:spPr bwMode="auto">
          <a:xfrm>
            <a:off x="1703695" y="831275"/>
            <a:ext cx="5687705" cy="1302325"/>
          </a:xfrm>
          <a:prstGeom prst="rect">
            <a:avLst/>
          </a:prstGeom>
          <a:noFill/>
          <a:ln w="9525">
            <a:solidFill>
              <a:schemeClr val="tx1"/>
            </a:solidFill>
            <a:miter lim="800000"/>
            <a:headEnd/>
            <a:tailEnd/>
          </a:ln>
          <a:effectLst>
            <a:outerShdw blurRad="50800" dist="76200" dir="2700000" algn="tl" rotWithShape="0">
              <a:prstClr val="black">
                <a:alpha val="40000"/>
              </a:prstClr>
            </a:outerShdw>
          </a:effectLst>
        </p:spPr>
      </p:pic>
      <p:pic>
        <p:nvPicPr>
          <p:cNvPr id="14" name="Animated Logo" descr="tilogo_color_twoline.png"/>
          <p:cNvPicPr>
            <a:picLocks noChangeAspect="1"/>
          </p:cNvPicPr>
          <p:nvPr/>
        </p:nvPicPr>
        <p:blipFill>
          <a:blip r:embed="rId5"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6019800"/>
          </a:xfrm>
          <a:prstGeom prst="rect">
            <a:avLst/>
          </a:prstGeom>
          <a:solidFill>
            <a:srgbClr val="92D050"/>
          </a:solidFill>
          <a:ln w="19050">
            <a:solidFill>
              <a:schemeClr val="tx1"/>
            </a:solidFill>
            <a:miter lim="800000"/>
            <a:headEnd type="none" w="sm" len="sm"/>
            <a:tailEnd type="none" w="sm" len="sm"/>
          </a:ln>
          <a:effectLst>
            <a:outerShdw blurRad="50800" dist="1016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7"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8" action="ppaction://hlinksldjump"/>
          </p:cNvPr>
          <p:cNvSpPr txBox="1">
            <a:spLocks noChangeArrowheads="1"/>
          </p:cNvSpPr>
          <p:nvPr>
            <p:custDataLst>
              <p:tags r:id="rId2"/>
            </p:custDataLst>
          </p:nvPr>
        </p:nvSpPr>
        <p:spPr bwMode="auto">
          <a:xfrm>
            <a:off x="301576" y="68046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Introduction</a:t>
            </a:r>
            <a:endParaRPr lang="en-US" dirty="0">
              <a:solidFill>
                <a:srgbClr val="000000"/>
              </a:solidFill>
            </a:endParaRPr>
          </a:p>
        </p:txBody>
      </p:sp>
      <p:sp>
        <p:nvSpPr>
          <p:cNvPr id="10" name="Text Box 4">
            <a:hlinkClick r:id="rId19" action="ppaction://hlinksldjump"/>
          </p:cNvPr>
          <p:cNvSpPr txBox="1">
            <a:spLocks noChangeArrowheads="1"/>
          </p:cNvSpPr>
          <p:nvPr>
            <p:custDataLst>
              <p:tags r:id="rId3"/>
            </p:custDataLst>
          </p:nvPr>
        </p:nvSpPr>
        <p:spPr bwMode="auto">
          <a:xfrm>
            <a:off x="301576" y="113277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 Compiler &amp; Optimizer</a:t>
            </a:r>
            <a:endParaRPr lang="en-US" dirty="0">
              <a:solidFill>
                <a:srgbClr val="000000"/>
              </a:solidFill>
            </a:endParaRPr>
          </a:p>
        </p:txBody>
      </p:sp>
      <p:sp>
        <p:nvSpPr>
          <p:cNvPr id="11" name="Text Box 4">
            <a:hlinkClick r:id="rId20" action="ppaction://hlinksldjump"/>
          </p:cNvPr>
          <p:cNvSpPr txBox="1">
            <a:spLocks noChangeArrowheads="1"/>
          </p:cNvSpPr>
          <p:nvPr>
            <p:custDataLst>
              <p:tags r:id="rId4"/>
            </p:custDataLst>
          </p:nvPr>
        </p:nvSpPr>
        <p:spPr bwMode="auto">
          <a:xfrm>
            <a:off x="301576" y="1585093"/>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Data Types &amp; Alignment</a:t>
            </a:r>
            <a:endParaRPr lang="en-US" dirty="0">
              <a:solidFill>
                <a:srgbClr val="000000"/>
              </a:solidFill>
            </a:endParaRPr>
          </a:p>
        </p:txBody>
      </p:sp>
      <p:sp>
        <p:nvSpPr>
          <p:cNvPr id="12" name="Text Box 4">
            <a:hlinkClick r:id="rId21" action="ppaction://hlinksldjump"/>
          </p:cNvPr>
          <p:cNvSpPr txBox="1">
            <a:spLocks noChangeArrowheads="1"/>
          </p:cNvSpPr>
          <p:nvPr>
            <p:custDataLst>
              <p:tags r:id="rId5"/>
            </p:custDataLst>
          </p:nvPr>
        </p:nvSpPr>
        <p:spPr bwMode="auto">
          <a:xfrm>
            <a:off x="301576" y="2037408"/>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Restrict Mem Dependencies</a:t>
            </a:r>
            <a:endParaRPr lang="en-US" dirty="0">
              <a:solidFill>
                <a:srgbClr val="000000"/>
              </a:solidFill>
            </a:endParaRPr>
          </a:p>
        </p:txBody>
      </p:sp>
      <p:sp>
        <p:nvSpPr>
          <p:cNvPr id="13" name="Text Box 4">
            <a:hlinkClick r:id="rId22" action="ppaction://hlinksldjump"/>
          </p:cNvPr>
          <p:cNvSpPr txBox="1">
            <a:spLocks noChangeArrowheads="1"/>
          </p:cNvSpPr>
          <p:nvPr>
            <p:custDataLst>
              <p:tags r:id="rId6"/>
            </p:custDataLst>
          </p:nvPr>
        </p:nvSpPr>
        <p:spPr bwMode="auto">
          <a:xfrm>
            <a:off x="301576" y="2489722"/>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Access Hardware Features</a:t>
            </a:r>
            <a:endParaRPr lang="en-US" dirty="0">
              <a:solidFill>
                <a:srgbClr val="000000"/>
              </a:solidFill>
            </a:endParaRPr>
          </a:p>
        </p:txBody>
      </p:sp>
      <p:sp>
        <p:nvSpPr>
          <p:cNvPr id="14" name="Text Box 4">
            <a:hlinkClick r:id="rId23" action="ppaction://hlinksldjump"/>
          </p:cNvPr>
          <p:cNvSpPr txBox="1">
            <a:spLocks noChangeArrowheads="1"/>
          </p:cNvSpPr>
          <p:nvPr>
            <p:custDataLst>
              <p:tags r:id="rId7"/>
            </p:custDataLst>
          </p:nvPr>
        </p:nvSpPr>
        <p:spPr bwMode="auto">
          <a:xfrm>
            <a:off x="301576" y="294203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Give Compiler MORE info</a:t>
            </a:r>
            <a:endParaRPr lang="en-US" dirty="0">
              <a:solidFill>
                <a:srgbClr val="000000"/>
              </a:solidFill>
            </a:endParaRPr>
          </a:p>
        </p:txBody>
      </p:sp>
      <p:sp>
        <p:nvSpPr>
          <p:cNvPr id="15" name="Text Box 4">
            <a:hlinkClick r:id="rId24" action="ppaction://hlinksldjump"/>
          </p:cNvPr>
          <p:cNvSpPr txBox="1">
            <a:spLocks noChangeArrowheads="1"/>
          </p:cNvSpPr>
          <p:nvPr>
            <p:custDataLst>
              <p:tags r:id="rId8"/>
            </p:custDataLst>
          </p:nvPr>
        </p:nvSpPr>
        <p:spPr bwMode="auto">
          <a:xfrm>
            <a:off x="301576" y="3394350"/>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Use Optimized Libraries</a:t>
            </a:r>
            <a:endParaRPr lang="en-US" dirty="0">
              <a:solidFill>
                <a:srgbClr val="000000"/>
              </a:solidFill>
            </a:endParaRPr>
          </a:p>
        </p:txBody>
      </p:sp>
      <p:sp>
        <p:nvSpPr>
          <p:cNvPr id="16" name="Text Box 4">
            <a:hlinkClick r:id="rId25" action="ppaction://hlinksldjump"/>
          </p:cNvPr>
          <p:cNvSpPr txBox="1">
            <a:spLocks noChangeArrowheads="1"/>
          </p:cNvSpPr>
          <p:nvPr>
            <p:custDataLst>
              <p:tags r:id="rId9"/>
            </p:custDataLst>
          </p:nvPr>
        </p:nvSpPr>
        <p:spPr bwMode="auto">
          <a:xfrm>
            <a:off x="301576" y="3846664"/>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System Optimizations</a:t>
            </a:r>
            <a:endParaRPr lang="en-US" dirty="0">
              <a:solidFill>
                <a:srgbClr val="000000"/>
              </a:solidFill>
            </a:endParaRPr>
          </a:p>
        </p:txBody>
      </p:sp>
      <p:sp>
        <p:nvSpPr>
          <p:cNvPr id="17" name="Text Box 6">
            <a:hlinkClick r:id="rId26" action="ppaction://hlinksldjump"/>
          </p:cNvPr>
          <p:cNvSpPr txBox="1">
            <a:spLocks noChangeArrowheads="1"/>
          </p:cNvSpPr>
          <p:nvPr>
            <p:custDataLst>
              <p:tags r:id="rId10"/>
            </p:custDataLst>
          </p:nvPr>
        </p:nvSpPr>
        <p:spPr bwMode="auto">
          <a:xfrm>
            <a:off x="769877" y="4337294"/>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BIOS Libraries</a:t>
            </a:r>
            <a:endParaRPr lang="en-US" sz="2000" dirty="0">
              <a:solidFill>
                <a:srgbClr val="000000"/>
              </a:solidFill>
            </a:endParaRPr>
          </a:p>
        </p:txBody>
      </p:sp>
      <p:sp>
        <p:nvSpPr>
          <p:cNvPr id="18" name="Text Box 5">
            <a:hlinkClick r:id="rId27" action="ppaction://hlinksldjump"/>
          </p:cNvPr>
          <p:cNvSpPr txBox="1">
            <a:spLocks noChangeArrowheads="1"/>
          </p:cNvSpPr>
          <p:nvPr>
            <p:custDataLst>
              <p:tags r:id="rId11"/>
            </p:custDataLst>
          </p:nvPr>
        </p:nvSpPr>
        <p:spPr bwMode="auto">
          <a:xfrm>
            <a:off x="774000" y="4725573"/>
            <a:ext cx="4864800" cy="332398"/>
          </a:xfrm>
          <a:prstGeom prst="rect">
            <a:avLst/>
          </a:prstGeom>
          <a:solidFill>
            <a:schemeClr val="bg1"/>
          </a:solidFill>
          <a:ln w="19050">
            <a:solidFill>
              <a:schemeClr val="tx1"/>
            </a:solid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Optimizing Memory Placement</a:t>
            </a:r>
            <a:endParaRPr lang="en-US" sz="2000" dirty="0">
              <a:solidFill>
                <a:srgbClr val="000000"/>
              </a:solidFill>
            </a:endParaRPr>
          </a:p>
        </p:txBody>
      </p:sp>
      <p:sp>
        <p:nvSpPr>
          <p:cNvPr id="19" name="Text Box 6">
            <a:hlinkClick r:id="rId28" action="ppaction://hlinksldjump"/>
          </p:cNvPr>
          <p:cNvSpPr txBox="1">
            <a:spLocks noChangeArrowheads="1"/>
          </p:cNvSpPr>
          <p:nvPr>
            <p:custDataLst>
              <p:tags r:id="rId12"/>
            </p:custDataLst>
          </p:nvPr>
        </p:nvSpPr>
        <p:spPr bwMode="auto">
          <a:xfrm>
            <a:off x="769877" y="5113852"/>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Use EDMA</a:t>
            </a:r>
            <a:endParaRPr lang="en-US" sz="2000" dirty="0">
              <a:solidFill>
                <a:srgbClr val="000000"/>
              </a:solidFill>
            </a:endParaRPr>
          </a:p>
        </p:txBody>
      </p:sp>
      <p:sp>
        <p:nvSpPr>
          <p:cNvPr id="20" name="Text Box 6">
            <a:hlinkClick r:id="rId29" action="ppaction://hlinksldjump"/>
          </p:cNvPr>
          <p:cNvSpPr txBox="1">
            <a:spLocks noChangeArrowheads="1"/>
          </p:cNvSpPr>
          <p:nvPr>
            <p:custDataLst>
              <p:tags r:id="rId13"/>
            </p:custDataLst>
          </p:nvPr>
        </p:nvSpPr>
        <p:spPr bwMode="auto">
          <a:xfrm>
            <a:off x="769877" y="5502131"/>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Use Cache</a:t>
            </a:r>
            <a:endParaRPr lang="en-US" sz="2000" dirty="0">
              <a:solidFill>
                <a:srgbClr val="000000"/>
              </a:solidFill>
            </a:endParaRPr>
          </a:p>
        </p:txBody>
      </p:sp>
      <p:sp>
        <p:nvSpPr>
          <p:cNvPr id="21" name="Text Box 6">
            <a:hlinkClick r:id="rId30" action="ppaction://hlinksldjump"/>
          </p:cNvPr>
          <p:cNvSpPr txBox="1">
            <a:spLocks noChangeArrowheads="1"/>
          </p:cNvSpPr>
          <p:nvPr>
            <p:custDataLst>
              <p:tags r:id="rId14"/>
            </p:custDataLst>
          </p:nvPr>
        </p:nvSpPr>
        <p:spPr bwMode="auto">
          <a:xfrm>
            <a:off x="769877" y="5890410"/>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System Opt (SCR)</a:t>
            </a:r>
            <a:endParaRPr lang="en-US" sz="2000" dirty="0">
              <a:solidFill>
                <a:srgbClr val="000000"/>
              </a:solidFill>
            </a:endParaRPr>
          </a:p>
        </p:txBody>
      </p:sp>
      <p:sp>
        <p:nvSpPr>
          <p:cNvPr id="22" name="Text Box 4">
            <a:hlinkClick r:id="rId31" action="ppaction://hlinksldjump"/>
          </p:cNvPr>
          <p:cNvSpPr txBox="1">
            <a:spLocks noChangeArrowheads="1"/>
          </p:cNvSpPr>
          <p:nvPr>
            <p:custDataLst>
              <p:tags r:id="rId15"/>
            </p:custDataLst>
          </p:nvPr>
        </p:nvSpPr>
        <p:spPr bwMode="auto">
          <a:xfrm>
            <a:off x="301576" y="6240372"/>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 +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mtClean="0"/>
              <a:t>Custom Placement of Data and Code</a:t>
            </a:r>
          </a:p>
        </p:txBody>
      </p:sp>
      <p:sp>
        <p:nvSpPr>
          <p:cNvPr id="64516" name="Rectangle 12"/>
          <p:cNvSpPr>
            <a:spLocks noChangeArrowheads="1"/>
          </p:cNvSpPr>
          <p:nvPr/>
        </p:nvSpPr>
        <p:spPr bwMode="auto">
          <a:xfrm>
            <a:off x="228600" y="609600"/>
            <a:ext cx="8077200" cy="708025"/>
          </a:xfrm>
          <a:prstGeom prst="rect">
            <a:avLst/>
          </a:prstGeom>
          <a:noFill/>
          <a:ln w="9525">
            <a:noFill/>
            <a:miter lim="800000"/>
            <a:headEnd/>
            <a:tailEnd/>
          </a:ln>
        </p:spPr>
        <p:txBody>
          <a:bodyPr lIns="92075" tIns="46038" rIns="92075" bIns="46038">
            <a:spAutoFit/>
          </a:bodyPr>
          <a:lstStyle/>
          <a:p>
            <a:pPr marL="342900" indent="-342900">
              <a:lnSpc>
                <a:spcPct val="100000"/>
              </a:lnSpc>
              <a:spcBef>
                <a:spcPct val="0"/>
              </a:spcBef>
              <a:buClr>
                <a:schemeClr val="tx2"/>
              </a:buClr>
              <a:buSzPct val="75000"/>
              <a:buFont typeface="Wingdings" pitchFamily="2" charset="2"/>
              <a:buChar char=""/>
            </a:pPr>
            <a:r>
              <a:rPr lang="en-US" sz="2000" b="0"/>
              <a:t>Problem #1: have three arrays, two have to be linked into L1D and one can be linked to DDR2. </a:t>
            </a:r>
            <a:r>
              <a:rPr lang="en-US" sz="2000" b="0">
                <a:solidFill>
                  <a:schemeClr val="tx2"/>
                </a:solidFill>
              </a:rPr>
              <a:t>How do you “split” the .far section??</a:t>
            </a:r>
            <a:r>
              <a:rPr lang="en-US" sz="2000" b="0"/>
              <a:t> </a:t>
            </a:r>
          </a:p>
        </p:txBody>
      </p:sp>
      <p:sp>
        <p:nvSpPr>
          <p:cNvPr id="64517" name="Rectangle 18"/>
          <p:cNvSpPr>
            <a:spLocks noChangeArrowheads="1"/>
          </p:cNvSpPr>
          <p:nvPr/>
        </p:nvSpPr>
        <p:spPr bwMode="auto">
          <a:xfrm>
            <a:off x="1143000" y="1743075"/>
            <a:ext cx="1676400" cy="504825"/>
          </a:xfrm>
          <a:prstGeom prst="rect">
            <a:avLst/>
          </a:prstGeom>
          <a:solidFill>
            <a:schemeClr val="accent2"/>
          </a:solidFill>
          <a:ln w="12700" algn="ctr">
            <a:solidFill>
              <a:schemeClr val="tx1"/>
            </a:solidFill>
            <a:round/>
            <a:headEnd type="none" w="sm" len="sm"/>
            <a:tailEnd type="none" w="sm" len="sm"/>
          </a:ln>
        </p:spPr>
        <p:txBody>
          <a:bodyPr anchor="ctr" anchorCtr="1"/>
          <a:lstStyle/>
          <a:p>
            <a:pPr algn="ctr"/>
            <a:r>
              <a:rPr lang="en-US" sz="2000" b="0"/>
              <a:t>rcvPing</a:t>
            </a:r>
          </a:p>
        </p:txBody>
      </p:sp>
      <p:sp>
        <p:nvSpPr>
          <p:cNvPr id="64518" name="Rectangle 23"/>
          <p:cNvSpPr>
            <a:spLocks noChangeArrowheads="1"/>
          </p:cNvSpPr>
          <p:nvPr/>
        </p:nvSpPr>
        <p:spPr bwMode="auto">
          <a:xfrm>
            <a:off x="1143000" y="2247900"/>
            <a:ext cx="1676400" cy="504825"/>
          </a:xfrm>
          <a:prstGeom prst="rect">
            <a:avLst/>
          </a:prstGeom>
          <a:solidFill>
            <a:schemeClr val="accent2"/>
          </a:solidFill>
          <a:ln w="12700" algn="ctr">
            <a:solidFill>
              <a:schemeClr val="tx1"/>
            </a:solidFill>
            <a:round/>
            <a:headEnd type="none" w="sm" len="sm"/>
            <a:tailEnd type="none" w="sm" len="sm"/>
          </a:ln>
        </p:spPr>
        <p:txBody>
          <a:bodyPr anchor="ctr" anchorCtr="1"/>
          <a:lstStyle/>
          <a:p>
            <a:pPr algn="ctr"/>
            <a:r>
              <a:rPr lang="en-US" sz="2000" b="0"/>
              <a:t>rcvPong</a:t>
            </a:r>
          </a:p>
        </p:txBody>
      </p:sp>
      <p:sp>
        <p:nvSpPr>
          <p:cNvPr id="64519" name="Rectangle 24"/>
          <p:cNvSpPr>
            <a:spLocks noChangeArrowheads="1"/>
          </p:cNvSpPr>
          <p:nvPr/>
        </p:nvSpPr>
        <p:spPr bwMode="auto">
          <a:xfrm>
            <a:off x="1143000" y="2733675"/>
            <a:ext cx="1676400" cy="504825"/>
          </a:xfrm>
          <a:prstGeom prst="rect">
            <a:avLst/>
          </a:prstGeom>
          <a:solidFill>
            <a:srgbClr val="CCFF66"/>
          </a:solidFill>
          <a:ln w="12700" algn="ctr">
            <a:solidFill>
              <a:schemeClr val="tx1"/>
            </a:solidFill>
            <a:round/>
            <a:headEnd type="none" w="sm" len="sm"/>
            <a:tailEnd type="none" w="sm" len="sm"/>
          </a:ln>
        </p:spPr>
        <p:txBody>
          <a:bodyPr anchor="ctr" anchorCtr="1"/>
          <a:lstStyle/>
          <a:p>
            <a:pPr algn="ctr"/>
            <a:r>
              <a:rPr lang="en-US" sz="2000" b="0"/>
              <a:t>SlowBuf</a:t>
            </a:r>
          </a:p>
        </p:txBody>
      </p:sp>
      <p:sp>
        <p:nvSpPr>
          <p:cNvPr id="64520" name="TextBox 25"/>
          <p:cNvSpPr txBox="1">
            <a:spLocks noChangeArrowheads="1"/>
          </p:cNvSpPr>
          <p:nvPr/>
        </p:nvSpPr>
        <p:spPr bwMode="auto">
          <a:xfrm>
            <a:off x="1612900" y="1371600"/>
            <a:ext cx="703263" cy="436563"/>
          </a:xfrm>
          <a:prstGeom prst="rect">
            <a:avLst/>
          </a:prstGeom>
          <a:noFill/>
          <a:ln w="9525">
            <a:noFill/>
            <a:miter lim="800000"/>
            <a:headEnd/>
            <a:tailEnd/>
          </a:ln>
        </p:spPr>
        <p:txBody>
          <a:bodyPr wrap="none">
            <a:spAutoFit/>
          </a:bodyPr>
          <a:lstStyle/>
          <a:p>
            <a:r>
              <a:rPr lang="en-US" sz="2800" b="0">
                <a:solidFill>
                  <a:schemeClr val="tx2"/>
                </a:solidFill>
              </a:rPr>
              <a:t>.far</a:t>
            </a:r>
          </a:p>
        </p:txBody>
      </p:sp>
      <p:sp>
        <p:nvSpPr>
          <p:cNvPr id="64521" name="Rectangle 26"/>
          <p:cNvSpPr>
            <a:spLocks noChangeArrowheads="1"/>
          </p:cNvSpPr>
          <p:nvPr/>
        </p:nvSpPr>
        <p:spPr bwMode="auto">
          <a:xfrm>
            <a:off x="4419600" y="1971675"/>
            <a:ext cx="1676400" cy="514350"/>
          </a:xfrm>
          <a:prstGeom prst="rect">
            <a:avLst/>
          </a:prstGeom>
          <a:solidFill>
            <a:schemeClr val="accent2"/>
          </a:solidFill>
          <a:ln w="12700" algn="ctr">
            <a:solidFill>
              <a:schemeClr val="tx1"/>
            </a:solidFill>
            <a:round/>
            <a:headEnd type="none" w="sm" len="sm"/>
            <a:tailEnd type="none" w="sm" len="sm"/>
          </a:ln>
        </p:spPr>
        <p:txBody>
          <a:bodyPr anchor="ctr" anchorCtr="1"/>
          <a:lstStyle/>
          <a:p>
            <a:pPr algn="ctr"/>
            <a:r>
              <a:rPr lang="en-US" sz="2000" b="0"/>
              <a:t>rcvPing</a:t>
            </a:r>
          </a:p>
        </p:txBody>
      </p:sp>
      <p:sp>
        <p:nvSpPr>
          <p:cNvPr id="64522" name="Rectangle 27"/>
          <p:cNvSpPr>
            <a:spLocks noChangeArrowheads="1"/>
          </p:cNvSpPr>
          <p:nvPr/>
        </p:nvSpPr>
        <p:spPr bwMode="auto">
          <a:xfrm>
            <a:off x="4419600" y="2486025"/>
            <a:ext cx="1676400" cy="514350"/>
          </a:xfrm>
          <a:prstGeom prst="rect">
            <a:avLst/>
          </a:prstGeom>
          <a:solidFill>
            <a:schemeClr val="accent2"/>
          </a:solidFill>
          <a:ln w="12700" algn="ctr">
            <a:solidFill>
              <a:schemeClr val="tx1"/>
            </a:solidFill>
            <a:round/>
            <a:headEnd type="none" w="sm" len="sm"/>
            <a:tailEnd type="none" w="sm" len="sm"/>
          </a:ln>
        </p:spPr>
        <p:txBody>
          <a:bodyPr anchor="ctr" anchorCtr="1"/>
          <a:lstStyle/>
          <a:p>
            <a:pPr algn="ctr"/>
            <a:r>
              <a:rPr lang="en-US" sz="2000" b="0"/>
              <a:t>rcvPong</a:t>
            </a:r>
          </a:p>
        </p:txBody>
      </p:sp>
      <p:sp>
        <p:nvSpPr>
          <p:cNvPr id="64523" name="Rectangle 28"/>
          <p:cNvSpPr>
            <a:spLocks noChangeArrowheads="1"/>
          </p:cNvSpPr>
          <p:nvPr/>
        </p:nvSpPr>
        <p:spPr bwMode="auto">
          <a:xfrm>
            <a:off x="6553200" y="2274888"/>
            <a:ext cx="1676400" cy="457200"/>
          </a:xfrm>
          <a:prstGeom prst="rect">
            <a:avLst/>
          </a:prstGeom>
          <a:solidFill>
            <a:srgbClr val="CCFF66"/>
          </a:solidFill>
          <a:ln w="12700" algn="ctr">
            <a:solidFill>
              <a:schemeClr val="tx1"/>
            </a:solidFill>
            <a:round/>
            <a:headEnd type="none" w="sm" len="sm"/>
            <a:tailEnd type="none" w="sm" len="sm"/>
          </a:ln>
        </p:spPr>
        <p:txBody>
          <a:bodyPr anchor="ctr" anchorCtr="1"/>
          <a:lstStyle/>
          <a:p>
            <a:pPr algn="ctr"/>
            <a:r>
              <a:rPr lang="en-US" sz="2000" b="0"/>
              <a:t>SlowBuf</a:t>
            </a:r>
          </a:p>
        </p:txBody>
      </p:sp>
      <p:sp>
        <p:nvSpPr>
          <p:cNvPr id="64524" name="TextBox 29"/>
          <p:cNvSpPr txBox="1">
            <a:spLocks noChangeArrowheads="1"/>
          </p:cNvSpPr>
          <p:nvPr/>
        </p:nvSpPr>
        <p:spPr bwMode="auto">
          <a:xfrm>
            <a:off x="4889500" y="1600200"/>
            <a:ext cx="750888" cy="387350"/>
          </a:xfrm>
          <a:prstGeom prst="rect">
            <a:avLst/>
          </a:prstGeom>
          <a:noFill/>
          <a:ln w="9525">
            <a:noFill/>
            <a:miter lim="800000"/>
            <a:headEnd/>
            <a:tailEnd/>
          </a:ln>
        </p:spPr>
        <p:txBody>
          <a:bodyPr wrap="none">
            <a:spAutoFit/>
          </a:bodyPr>
          <a:lstStyle/>
          <a:p>
            <a:r>
              <a:rPr lang="en-US" b="0">
                <a:solidFill>
                  <a:schemeClr val="tx2"/>
                </a:solidFill>
              </a:rPr>
              <a:t>L1D</a:t>
            </a:r>
          </a:p>
        </p:txBody>
      </p:sp>
      <p:sp>
        <p:nvSpPr>
          <p:cNvPr id="64525" name="TextBox 30"/>
          <p:cNvSpPr txBox="1">
            <a:spLocks noChangeArrowheads="1"/>
          </p:cNvSpPr>
          <p:nvPr/>
        </p:nvSpPr>
        <p:spPr bwMode="auto">
          <a:xfrm>
            <a:off x="6819900" y="1914525"/>
            <a:ext cx="1023938" cy="387350"/>
          </a:xfrm>
          <a:prstGeom prst="rect">
            <a:avLst/>
          </a:prstGeom>
          <a:noFill/>
          <a:ln w="9525">
            <a:noFill/>
            <a:miter lim="800000"/>
            <a:headEnd/>
            <a:tailEnd/>
          </a:ln>
        </p:spPr>
        <p:txBody>
          <a:bodyPr wrap="none">
            <a:spAutoFit/>
          </a:bodyPr>
          <a:lstStyle/>
          <a:p>
            <a:r>
              <a:rPr lang="en-US" b="0">
                <a:solidFill>
                  <a:schemeClr val="tx2"/>
                </a:solidFill>
              </a:rPr>
              <a:t>DDR2</a:t>
            </a:r>
          </a:p>
        </p:txBody>
      </p:sp>
      <p:sp>
        <p:nvSpPr>
          <p:cNvPr id="32" name="Right Arrow 31"/>
          <p:cNvSpPr/>
          <p:nvPr/>
        </p:nvSpPr>
        <p:spPr bwMode="auto">
          <a:xfrm>
            <a:off x="3181350" y="2181225"/>
            <a:ext cx="838200" cy="609600"/>
          </a:xfrm>
          <a:prstGeom prst="rightArrow">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64527" name="Rectangle 12"/>
          <p:cNvSpPr>
            <a:spLocks noChangeArrowheads="1"/>
          </p:cNvSpPr>
          <p:nvPr/>
        </p:nvSpPr>
        <p:spPr bwMode="auto">
          <a:xfrm>
            <a:off x="228600" y="3657600"/>
            <a:ext cx="8382000" cy="708025"/>
          </a:xfrm>
          <a:prstGeom prst="rect">
            <a:avLst/>
          </a:prstGeom>
          <a:noFill/>
          <a:ln w="9525">
            <a:noFill/>
            <a:miter lim="800000"/>
            <a:headEnd/>
            <a:tailEnd/>
          </a:ln>
        </p:spPr>
        <p:txBody>
          <a:bodyPr lIns="92075" tIns="46038" rIns="92075" bIns="46038">
            <a:spAutoFit/>
          </a:bodyPr>
          <a:lstStyle/>
          <a:p>
            <a:pPr marL="342900" indent="-342900">
              <a:lnSpc>
                <a:spcPct val="100000"/>
              </a:lnSpc>
              <a:spcBef>
                <a:spcPct val="0"/>
              </a:spcBef>
              <a:buClr>
                <a:schemeClr val="tx2"/>
              </a:buClr>
              <a:buSzPct val="75000"/>
              <a:buFont typeface="Wingdings" pitchFamily="2" charset="2"/>
              <a:buChar char=""/>
            </a:pPr>
            <a:r>
              <a:rPr lang="en-US" sz="2000" b="0"/>
              <a:t>Problem #2: have two fxns, one has to be linked into L1P and the other can be linked to DDR2. </a:t>
            </a:r>
            <a:r>
              <a:rPr lang="en-US" sz="2000" b="0">
                <a:solidFill>
                  <a:schemeClr val="tx2"/>
                </a:solidFill>
              </a:rPr>
              <a:t>How do you “split” the .text section??</a:t>
            </a:r>
            <a:r>
              <a:rPr lang="en-US" sz="2000" b="0"/>
              <a:t> </a:t>
            </a:r>
          </a:p>
        </p:txBody>
      </p:sp>
      <p:sp>
        <p:nvSpPr>
          <p:cNvPr id="64528" name="Rectangle 33"/>
          <p:cNvSpPr>
            <a:spLocks noChangeArrowheads="1"/>
          </p:cNvSpPr>
          <p:nvPr/>
        </p:nvSpPr>
        <p:spPr bwMode="auto">
          <a:xfrm>
            <a:off x="1143000" y="4943475"/>
            <a:ext cx="1676400" cy="504825"/>
          </a:xfrm>
          <a:prstGeom prst="rect">
            <a:avLst/>
          </a:prstGeom>
          <a:solidFill>
            <a:schemeClr val="accent2"/>
          </a:solidFill>
          <a:ln w="12700" algn="ctr">
            <a:solidFill>
              <a:schemeClr val="tx1"/>
            </a:solidFill>
            <a:round/>
            <a:headEnd type="none" w="sm" len="sm"/>
            <a:tailEnd type="none" w="sm" len="sm"/>
          </a:ln>
        </p:spPr>
        <p:txBody>
          <a:bodyPr anchor="ctr" anchorCtr="1"/>
          <a:lstStyle/>
          <a:p>
            <a:pPr algn="ctr"/>
            <a:r>
              <a:rPr lang="en-US" sz="2000" b="0"/>
              <a:t>filter</a:t>
            </a:r>
          </a:p>
        </p:txBody>
      </p:sp>
      <p:sp>
        <p:nvSpPr>
          <p:cNvPr id="64529" name="Rectangle 35"/>
          <p:cNvSpPr>
            <a:spLocks noChangeArrowheads="1"/>
          </p:cNvSpPr>
          <p:nvPr/>
        </p:nvSpPr>
        <p:spPr bwMode="auto">
          <a:xfrm>
            <a:off x="1143000" y="5448300"/>
            <a:ext cx="1676400" cy="504825"/>
          </a:xfrm>
          <a:prstGeom prst="rect">
            <a:avLst/>
          </a:prstGeom>
          <a:solidFill>
            <a:srgbClr val="CCFF66"/>
          </a:solidFill>
          <a:ln w="12700" algn="ctr">
            <a:solidFill>
              <a:schemeClr val="tx1"/>
            </a:solidFill>
            <a:round/>
            <a:headEnd type="none" w="sm" len="sm"/>
            <a:tailEnd type="none" w="sm" len="sm"/>
          </a:ln>
        </p:spPr>
        <p:txBody>
          <a:bodyPr anchor="ctr" anchorCtr="1"/>
          <a:lstStyle/>
          <a:p>
            <a:pPr algn="ctr"/>
            <a:r>
              <a:rPr lang="en-US" sz="2000" b="0"/>
              <a:t>SlowCode</a:t>
            </a:r>
          </a:p>
        </p:txBody>
      </p:sp>
      <p:sp>
        <p:nvSpPr>
          <p:cNvPr id="64530" name="TextBox 36"/>
          <p:cNvSpPr txBox="1">
            <a:spLocks noChangeArrowheads="1"/>
          </p:cNvSpPr>
          <p:nvPr/>
        </p:nvSpPr>
        <p:spPr bwMode="auto">
          <a:xfrm>
            <a:off x="1524000" y="4572000"/>
            <a:ext cx="862013" cy="436563"/>
          </a:xfrm>
          <a:prstGeom prst="rect">
            <a:avLst/>
          </a:prstGeom>
          <a:noFill/>
          <a:ln w="9525">
            <a:noFill/>
            <a:miter lim="800000"/>
            <a:headEnd/>
            <a:tailEnd/>
          </a:ln>
        </p:spPr>
        <p:txBody>
          <a:bodyPr wrap="none">
            <a:spAutoFit/>
          </a:bodyPr>
          <a:lstStyle/>
          <a:p>
            <a:r>
              <a:rPr lang="en-US" sz="2800" b="0">
                <a:solidFill>
                  <a:schemeClr val="tx2"/>
                </a:solidFill>
              </a:rPr>
              <a:t>.text</a:t>
            </a:r>
          </a:p>
        </p:txBody>
      </p:sp>
      <p:sp>
        <p:nvSpPr>
          <p:cNvPr id="64531" name="Rectangle 37"/>
          <p:cNvSpPr>
            <a:spLocks noChangeArrowheads="1"/>
          </p:cNvSpPr>
          <p:nvPr/>
        </p:nvSpPr>
        <p:spPr bwMode="auto">
          <a:xfrm>
            <a:off x="4419600" y="5219700"/>
            <a:ext cx="1676400" cy="514350"/>
          </a:xfrm>
          <a:prstGeom prst="rect">
            <a:avLst/>
          </a:prstGeom>
          <a:solidFill>
            <a:schemeClr val="accent2"/>
          </a:solidFill>
          <a:ln w="12700" algn="ctr">
            <a:solidFill>
              <a:schemeClr val="tx1"/>
            </a:solidFill>
            <a:round/>
            <a:headEnd type="none" w="sm" len="sm"/>
            <a:tailEnd type="none" w="sm" len="sm"/>
          </a:ln>
        </p:spPr>
        <p:txBody>
          <a:bodyPr anchor="ctr" anchorCtr="1"/>
          <a:lstStyle/>
          <a:p>
            <a:pPr algn="ctr"/>
            <a:r>
              <a:rPr lang="en-US" sz="2000" b="0"/>
              <a:t>filter</a:t>
            </a:r>
          </a:p>
        </p:txBody>
      </p:sp>
      <p:sp>
        <p:nvSpPr>
          <p:cNvPr id="64532" name="Rectangle 39"/>
          <p:cNvSpPr>
            <a:spLocks noChangeArrowheads="1"/>
          </p:cNvSpPr>
          <p:nvPr/>
        </p:nvSpPr>
        <p:spPr bwMode="auto">
          <a:xfrm>
            <a:off x="6553200" y="5246688"/>
            <a:ext cx="1676400" cy="457200"/>
          </a:xfrm>
          <a:prstGeom prst="rect">
            <a:avLst/>
          </a:prstGeom>
          <a:solidFill>
            <a:srgbClr val="CCFF66"/>
          </a:solidFill>
          <a:ln w="12700" algn="ctr">
            <a:solidFill>
              <a:schemeClr val="tx1"/>
            </a:solidFill>
            <a:round/>
            <a:headEnd type="none" w="sm" len="sm"/>
            <a:tailEnd type="none" w="sm" len="sm"/>
          </a:ln>
        </p:spPr>
        <p:txBody>
          <a:bodyPr anchor="ctr" anchorCtr="1"/>
          <a:lstStyle/>
          <a:p>
            <a:pPr algn="ctr"/>
            <a:r>
              <a:rPr lang="en-US" sz="2000" b="0"/>
              <a:t>SlowCode</a:t>
            </a:r>
          </a:p>
        </p:txBody>
      </p:sp>
      <p:sp>
        <p:nvSpPr>
          <p:cNvPr id="64533" name="TextBox 40"/>
          <p:cNvSpPr txBox="1">
            <a:spLocks noChangeArrowheads="1"/>
          </p:cNvSpPr>
          <p:nvPr/>
        </p:nvSpPr>
        <p:spPr bwMode="auto">
          <a:xfrm>
            <a:off x="4889500" y="4848225"/>
            <a:ext cx="750888" cy="387350"/>
          </a:xfrm>
          <a:prstGeom prst="rect">
            <a:avLst/>
          </a:prstGeom>
          <a:noFill/>
          <a:ln w="9525">
            <a:noFill/>
            <a:miter lim="800000"/>
            <a:headEnd/>
            <a:tailEnd/>
          </a:ln>
        </p:spPr>
        <p:txBody>
          <a:bodyPr wrap="none">
            <a:spAutoFit/>
          </a:bodyPr>
          <a:lstStyle/>
          <a:p>
            <a:r>
              <a:rPr lang="en-US" b="0">
                <a:solidFill>
                  <a:schemeClr val="tx2"/>
                </a:solidFill>
              </a:rPr>
              <a:t>L1P</a:t>
            </a:r>
          </a:p>
        </p:txBody>
      </p:sp>
      <p:sp>
        <p:nvSpPr>
          <p:cNvPr id="64534" name="TextBox 41"/>
          <p:cNvSpPr txBox="1">
            <a:spLocks noChangeArrowheads="1"/>
          </p:cNvSpPr>
          <p:nvPr/>
        </p:nvSpPr>
        <p:spPr bwMode="auto">
          <a:xfrm>
            <a:off x="6819900" y="4886325"/>
            <a:ext cx="1023938" cy="387350"/>
          </a:xfrm>
          <a:prstGeom prst="rect">
            <a:avLst/>
          </a:prstGeom>
          <a:noFill/>
          <a:ln w="9525">
            <a:noFill/>
            <a:miter lim="800000"/>
            <a:headEnd/>
            <a:tailEnd/>
          </a:ln>
        </p:spPr>
        <p:txBody>
          <a:bodyPr wrap="none">
            <a:spAutoFit/>
          </a:bodyPr>
          <a:lstStyle/>
          <a:p>
            <a:r>
              <a:rPr lang="en-US" b="0">
                <a:solidFill>
                  <a:schemeClr val="tx2"/>
                </a:solidFill>
              </a:rPr>
              <a:t>DDR2</a:t>
            </a:r>
          </a:p>
        </p:txBody>
      </p:sp>
      <p:sp>
        <p:nvSpPr>
          <p:cNvPr id="43" name="Right Arrow 42"/>
          <p:cNvSpPr/>
          <p:nvPr/>
        </p:nvSpPr>
        <p:spPr bwMode="auto">
          <a:xfrm>
            <a:off x="3181350" y="5153025"/>
            <a:ext cx="838200" cy="609600"/>
          </a:xfrm>
          <a:prstGeom prst="rightArrow">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pic>
        <p:nvPicPr>
          <p:cNvPr id="26"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mtClean="0"/>
              <a:t>Making Custom Sections</a:t>
            </a:r>
          </a:p>
        </p:txBody>
      </p:sp>
      <p:sp>
        <p:nvSpPr>
          <p:cNvPr id="408587" name="Rectangle 11"/>
          <p:cNvSpPr>
            <a:spLocks noChangeArrowheads="1"/>
          </p:cNvSpPr>
          <p:nvPr/>
        </p:nvSpPr>
        <p:spPr bwMode="auto">
          <a:xfrm>
            <a:off x="914400" y="1295400"/>
            <a:ext cx="7620000" cy="1524000"/>
          </a:xfrm>
          <a:prstGeom prst="rect">
            <a:avLst/>
          </a:prstGeom>
          <a:solidFill>
            <a:srgbClr val="CCFF66"/>
          </a:solidFill>
          <a:ln w="19050">
            <a:solidFill>
              <a:schemeClr val="tx1"/>
            </a:solidFill>
            <a:miter lim="800000"/>
            <a:headEnd type="none" w="sm" len="sm"/>
            <a:tailEnd type="none" w="sm" len="sm"/>
          </a:ln>
          <a:effectLst>
            <a:outerShdw dist="107763" dir="2700000" algn="ctr" rotWithShape="0">
              <a:schemeClr val="bg2">
                <a:alpha val="50000"/>
              </a:schemeClr>
            </a:outerShdw>
          </a:effectLst>
        </p:spPr>
        <p:txBody>
          <a:bodyPr wrap="none" lIns="182880" tIns="137160" anchor="b"/>
          <a:lstStyle/>
          <a:p>
            <a:pPr>
              <a:lnSpc>
                <a:spcPct val="120000"/>
              </a:lnSpc>
              <a:spcBef>
                <a:spcPct val="0"/>
              </a:spcBef>
              <a:defRPr/>
            </a:pPr>
            <a:r>
              <a:rPr lang="en-US" sz="2000" dirty="0">
                <a:solidFill>
                  <a:schemeClr val="tx2"/>
                </a:solidFill>
                <a:latin typeface="Courier New" pitchFamily="49" charset="0"/>
              </a:rPr>
              <a:t>#</a:t>
            </a:r>
            <a:r>
              <a:rPr lang="en-US" sz="2000" dirty="0" err="1">
                <a:solidFill>
                  <a:schemeClr val="tx2"/>
                </a:solidFill>
                <a:latin typeface="Courier New" pitchFamily="49" charset="0"/>
              </a:rPr>
              <a:t>pragma</a:t>
            </a:r>
            <a:r>
              <a:rPr lang="en-US" sz="2000" dirty="0">
                <a:latin typeface="Courier New" pitchFamily="49" charset="0"/>
              </a:rPr>
              <a:t> </a:t>
            </a:r>
            <a:r>
              <a:rPr lang="en-US" sz="2000" dirty="0">
                <a:solidFill>
                  <a:schemeClr val="tx2"/>
                </a:solidFill>
                <a:latin typeface="Courier New" pitchFamily="49" charset="0"/>
              </a:rPr>
              <a:t>DATA_SECTION</a:t>
            </a:r>
            <a:r>
              <a:rPr lang="en-US" sz="2000" dirty="0">
                <a:latin typeface="Courier New" pitchFamily="49" charset="0"/>
              </a:rPr>
              <a:t> (</a:t>
            </a:r>
            <a:r>
              <a:rPr lang="en-US" sz="2000" dirty="0" err="1">
                <a:latin typeface="Courier New" pitchFamily="49" charset="0"/>
              </a:rPr>
              <a:t>rcvPing</a:t>
            </a:r>
            <a:r>
              <a:rPr lang="en-US" sz="2000" dirty="0">
                <a:latin typeface="Courier New" pitchFamily="49" charset="0"/>
              </a:rPr>
              <a:t>, “.</a:t>
            </a:r>
            <a:r>
              <a:rPr lang="en-US" sz="2000" dirty="0" err="1">
                <a:latin typeface="Courier New" pitchFamily="49" charset="0"/>
              </a:rPr>
              <a:t>far:rcvBuff</a:t>
            </a:r>
            <a:r>
              <a:rPr lang="en-US" sz="2000" dirty="0">
                <a:latin typeface="Courier New" pitchFamily="49" charset="0"/>
              </a:rPr>
              <a:t>”);</a:t>
            </a:r>
          </a:p>
          <a:p>
            <a:pPr>
              <a:lnSpc>
                <a:spcPct val="120000"/>
              </a:lnSpc>
              <a:spcBef>
                <a:spcPct val="0"/>
              </a:spcBef>
              <a:defRPr/>
            </a:pPr>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rcvPing</a:t>
            </a:r>
            <a:r>
              <a:rPr lang="en-US" sz="2000" dirty="0">
                <a:latin typeface="Courier New" pitchFamily="49" charset="0"/>
              </a:rPr>
              <a:t>[32];</a:t>
            </a:r>
          </a:p>
          <a:p>
            <a:pPr>
              <a:lnSpc>
                <a:spcPct val="120000"/>
              </a:lnSpc>
              <a:spcBef>
                <a:spcPct val="0"/>
              </a:spcBef>
              <a:defRPr/>
            </a:pPr>
            <a:r>
              <a:rPr lang="en-US" sz="2000" dirty="0">
                <a:solidFill>
                  <a:schemeClr val="tx2"/>
                </a:solidFill>
                <a:latin typeface="Courier New" pitchFamily="49" charset="0"/>
              </a:rPr>
              <a:t>#</a:t>
            </a:r>
            <a:r>
              <a:rPr lang="en-US" sz="2000" dirty="0" err="1">
                <a:solidFill>
                  <a:schemeClr val="tx2"/>
                </a:solidFill>
                <a:latin typeface="Courier New" pitchFamily="49" charset="0"/>
              </a:rPr>
              <a:t>pragma</a:t>
            </a:r>
            <a:r>
              <a:rPr lang="en-US" sz="2000" dirty="0">
                <a:latin typeface="Courier New" pitchFamily="49" charset="0"/>
              </a:rPr>
              <a:t> </a:t>
            </a:r>
            <a:r>
              <a:rPr lang="en-US" sz="2000" dirty="0">
                <a:solidFill>
                  <a:schemeClr val="tx2"/>
                </a:solidFill>
                <a:latin typeface="Courier New" pitchFamily="49" charset="0"/>
              </a:rPr>
              <a:t>DATA_SECTION</a:t>
            </a:r>
            <a:r>
              <a:rPr lang="en-US" sz="2000" dirty="0">
                <a:latin typeface="Courier New" pitchFamily="49" charset="0"/>
              </a:rPr>
              <a:t> (</a:t>
            </a:r>
            <a:r>
              <a:rPr lang="en-US" sz="2000" dirty="0" err="1">
                <a:latin typeface="Courier New" pitchFamily="49" charset="0"/>
              </a:rPr>
              <a:t>rcvPong</a:t>
            </a:r>
            <a:r>
              <a:rPr lang="en-US" sz="2000" dirty="0">
                <a:latin typeface="Courier New" pitchFamily="49" charset="0"/>
              </a:rPr>
              <a:t>, “.</a:t>
            </a:r>
            <a:r>
              <a:rPr lang="en-US" sz="2000" dirty="0" err="1">
                <a:latin typeface="Courier New" pitchFamily="49" charset="0"/>
              </a:rPr>
              <a:t>far:rcvBuff</a:t>
            </a:r>
            <a:r>
              <a:rPr lang="en-US" sz="2000" dirty="0">
                <a:latin typeface="Courier New" pitchFamily="49" charset="0"/>
              </a:rPr>
              <a:t>”);</a:t>
            </a:r>
          </a:p>
          <a:p>
            <a:pPr>
              <a:lnSpc>
                <a:spcPct val="120000"/>
              </a:lnSpc>
              <a:spcBef>
                <a:spcPct val="0"/>
              </a:spcBef>
              <a:defRPr/>
            </a:pPr>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rcvPong</a:t>
            </a:r>
            <a:r>
              <a:rPr lang="en-US" sz="2000" dirty="0">
                <a:latin typeface="Courier New" pitchFamily="49" charset="0"/>
              </a:rPr>
              <a:t>[32];</a:t>
            </a:r>
          </a:p>
        </p:txBody>
      </p:sp>
      <p:sp>
        <p:nvSpPr>
          <p:cNvPr id="65541" name="Rectangle 12"/>
          <p:cNvSpPr>
            <a:spLocks noChangeArrowheads="1"/>
          </p:cNvSpPr>
          <p:nvPr/>
        </p:nvSpPr>
        <p:spPr bwMode="auto">
          <a:xfrm>
            <a:off x="228600" y="685800"/>
            <a:ext cx="7772400" cy="461963"/>
          </a:xfrm>
          <a:prstGeom prst="rect">
            <a:avLst/>
          </a:prstGeom>
          <a:noFill/>
          <a:ln w="9525">
            <a:noFill/>
            <a:miter lim="800000"/>
            <a:headEnd/>
            <a:tailEnd/>
          </a:ln>
        </p:spPr>
        <p:txBody>
          <a:bodyPr lIns="92075" tIns="46038" rIns="92075" bIns="46038">
            <a:spAutoFit/>
          </a:bodyPr>
          <a:lstStyle/>
          <a:p>
            <a:pPr marL="342900" indent="-342900">
              <a:lnSpc>
                <a:spcPct val="100000"/>
              </a:lnSpc>
              <a:spcBef>
                <a:spcPct val="0"/>
              </a:spcBef>
              <a:buClr>
                <a:schemeClr val="tx2"/>
              </a:buClr>
              <a:buSzPct val="75000"/>
              <a:buFont typeface="Wingdings" pitchFamily="2" charset="2"/>
              <a:buChar char=""/>
            </a:pPr>
            <a:r>
              <a:rPr lang="en-US"/>
              <a:t> Create custom </a:t>
            </a:r>
            <a:r>
              <a:rPr lang="en-US" u="sng">
                <a:solidFill>
                  <a:schemeClr val="tx2"/>
                </a:solidFill>
              </a:rPr>
              <a:t>data section</a:t>
            </a:r>
            <a:r>
              <a:rPr lang="en-US">
                <a:solidFill>
                  <a:schemeClr val="tx2"/>
                </a:solidFill>
              </a:rPr>
              <a:t> </a:t>
            </a:r>
            <a:r>
              <a:rPr lang="en-US"/>
              <a:t>using:</a:t>
            </a:r>
          </a:p>
        </p:txBody>
      </p:sp>
      <p:sp>
        <p:nvSpPr>
          <p:cNvPr id="408589" name="Rectangle 13"/>
          <p:cNvSpPr>
            <a:spLocks noChangeArrowheads="1"/>
          </p:cNvSpPr>
          <p:nvPr/>
        </p:nvSpPr>
        <p:spPr bwMode="auto">
          <a:xfrm>
            <a:off x="914400" y="4572000"/>
            <a:ext cx="7772400" cy="838200"/>
          </a:xfrm>
          <a:prstGeom prst="rect">
            <a:avLst/>
          </a:prstGeom>
          <a:solidFill>
            <a:schemeClr val="accent1">
              <a:lumMod val="90000"/>
            </a:schemeClr>
          </a:solidFill>
          <a:ln w="19050">
            <a:solidFill>
              <a:schemeClr val="tx1"/>
            </a:solidFill>
            <a:miter lim="800000"/>
            <a:headEnd type="none" w="sm" len="sm"/>
            <a:tailEnd type="none" w="sm" len="sm"/>
          </a:ln>
          <a:effectLst>
            <a:outerShdw dist="107763" dir="2700000" algn="ctr" rotWithShape="0">
              <a:schemeClr val="bg2">
                <a:alpha val="50000"/>
              </a:schemeClr>
            </a:outerShdw>
          </a:effectLst>
        </p:spPr>
        <p:txBody>
          <a:bodyPr wrap="none" lIns="182880" tIns="137160" anchor="ctr"/>
          <a:lstStyle/>
          <a:p>
            <a:pPr>
              <a:lnSpc>
                <a:spcPct val="110000"/>
              </a:lnSpc>
              <a:spcBef>
                <a:spcPct val="0"/>
              </a:spcBef>
              <a:defRPr/>
            </a:pPr>
            <a:r>
              <a:rPr lang="en-US" sz="2000" dirty="0">
                <a:solidFill>
                  <a:schemeClr val="tx2"/>
                </a:solidFill>
                <a:latin typeface="Courier New" pitchFamily="49" charset="0"/>
              </a:rPr>
              <a:t>#</a:t>
            </a:r>
            <a:r>
              <a:rPr lang="en-US" sz="2000" dirty="0" err="1">
                <a:solidFill>
                  <a:schemeClr val="tx2"/>
                </a:solidFill>
                <a:latin typeface="Courier New" pitchFamily="49" charset="0"/>
              </a:rPr>
              <a:t>pragma</a:t>
            </a:r>
            <a:r>
              <a:rPr lang="en-US" sz="2000" dirty="0">
                <a:latin typeface="Courier New" pitchFamily="49" charset="0"/>
              </a:rPr>
              <a:t> </a:t>
            </a:r>
            <a:r>
              <a:rPr lang="en-US" sz="2000" dirty="0">
                <a:solidFill>
                  <a:schemeClr val="tx2"/>
                </a:solidFill>
                <a:latin typeface="Courier New" pitchFamily="49" charset="0"/>
              </a:rPr>
              <a:t>CODE_SECTION</a:t>
            </a:r>
            <a:r>
              <a:rPr lang="en-US" sz="2000" dirty="0">
                <a:latin typeface="Courier New" pitchFamily="49" charset="0"/>
              </a:rPr>
              <a:t>(filter, “.</a:t>
            </a:r>
            <a:r>
              <a:rPr lang="en-US" sz="2000" dirty="0" err="1">
                <a:latin typeface="Courier New" pitchFamily="49" charset="0"/>
              </a:rPr>
              <a:t>text:_filter</a:t>
            </a:r>
            <a:r>
              <a:rPr lang="en-US" sz="2000" dirty="0">
                <a:latin typeface="Courier New" pitchFamily="49" charset="0"/>
              </a:rPr>
              <a:t>”);</a:t>
            </a:r>
          </a:p>
          <a:p>
            <a:pPr>
              <a:lnSpc>
                <a:spcPct val="110000"/>
              </a:lnSpc>
              <a:spcBef>
                <a:spcPct val="0"/>
              </a:spcBef>
              <a:defRPr/>
            </a:pPr>
            <a:r>
              <a:rPr lang="en-US" sz="2000" dirty="0">
                <a:latin typeface="Courier New" pitchFamily="49" charset="0"/>
              </a:rPr>
              <a:t>void filter(*</a:t>
            </a:r>
            <a:r>
              <a:rPr lang="en-US" sz="2000" dirty="0" err="1">
                <a:latin typeface="Courier New" pitchFamily="49" charset="0"/>
              </a:rPr>
              <a:t>rcvPing</a:t>
            </a:r>
            <a:r>
              <a:rPr lang="en-US" sz="2000" dirty="0">
                <a:latin typeface="Courier New" pitchFamily="49" charset="0"/>
              </a:rPr>
              <a:t>, *</a:t>
            </a:r>
            <a:r>
              <a:rPr lang="en-US" sz="2000" dirty="0" err="1">
                <a:latin typeface="Courier New" pitchFamily="49" charset="0"/>
              </a:rPr>
              <a:t>coeffs</a:t>
            </a:r>
            <a:r>
              <a:rPr lang="en-US" sz="2000" dirty="0">
                <a:latin typeface="Courier New" pitchFamily="49" charset="0"/>
              </a:rPr>
              <a:t>, …){…</a:t>
            </a:r>
          </a:p>
        </p:txBody>
      </p:sp>
      <p:sp>
        <p:nvSpPr>
          <p:cNvPr id="65543" name="Rectangle 14"/>
          <p:cNvSpPr>
            <a:spLocks noChangeArrowheads="1"/>
          </p:cNvSpPr>
          <p:nvPr/>
        </p:nvSpPr>
        <p:spPr bwMode="auto">
          <a:xfrm>
            <a:off x="228600" y="3963988"/>
            <a:ext cx="7772400" cy="461962"/>
          </a:xfrm>
          <a:prstGeom prst="rect">
            <a:avLst/>
          </a:prstGeom>
          <a:noFill/>
          <a:ln w="9525">
            <a:noFill/>
            <a:miter lim="800000"/>
            <a:headEnd/>
            <a:tailEnd/>
          </a:ln>
        </p:spPr>
        <p:txBody>
          <a:bodyPr lIns="92075" tIns="46038" rIns="92075" bIns="46038">
            <a:spAutoFit/>
          </a:bodyPr>
          <a:lstStyle/>
          <a:p>
            <a:pPr marL="342900" indent="-342900">
              <a:lnSpc>
                <a:spcPct val="100000"/>
              </a:lnSpc>
              <a:spcBef>
                <a:spcPct val="0"/>
              </a:spcBef>
              <a:buClr>
                <a:schemeClr val="tx2"/>
              </a:buClr>
              <a:buSzPct val="75000"/>
              <a:buFont typeface="Wingdings" pitchFamily="2" charset="2"/>
              <a:buChar char=""/>
            </a:pPr>
            <a:r>
              <a:rPr lang="en-US"/>
              <a:t> Create custom</a:t>
            </a:r>
            <a:r>
              <a:rPr lang="en-US">
                <a:solidFill>
                  <a:schemeClr val="tx2"/>
                </a:solidFill>
              </a:rPr>
              <a:t> </a:t>
            </a:r>
            <a:r>
              <a:rPr lang="en-US" u="sng">
                <a:solidFill>
                  <a:schemeClr val="tx2"/>
                </a:solidFill>
              </a:rPr>
              <a:t>code section</a:t>
            </a:r>
            <a:r>
              <a:rPr lang="en-US"/>
              <a:t> using:</a:t>
            </a:r>
          </a:p>
        </p:txBody>
      </p:sp>
      <p:sp>
        <p:nvSpPr>
          <p:cNvPr id="65544" name="Text Box 15"/>
          <p:cNvSpPr txBox="1">
            <a:spLocks noChangeArrowheads="1"/>
          </p:cNvSpPr>
          <p:nvPr/>
        </p:nvSpPr>
        <p:spPr bwMode="auto">
          <a:xfrm>
            <a:off x="4114800" y="6248400"/>
            <a:ext cx="4211638" cy="341313"/>
          </a:xfrm>
          <a:prstGeom prst="rect">
            <a:avLst/>
          </a:prstGeom>
          <a:noFill/>
          <a:ln w="12700">
            <a:noFill/>
            <a:miter lim="800000"/>
            <a:headEnd type="none" w="sm" len="sm"/>
            <a:tailEnd type="none" w="sm" len="sm"/>
          </a:ln>
        </p:spPr>
        <p:txBody>
          <a:bodyPr wrap="none" anchor="ctr">
            <a:spAutoFit/>
          </a:bodyPr>
          <a:lstStyle/>
          <a:p>
            <a:pPr>
              <a:lnSpc>
                <a:spcPct val="90000"/>
              </a:lnSpc>
              <a:spcBef>
                <a:spcPct val="0"/>
              </a:spcBef>
            </a:pPr>
            <a:r>
              <a:rPr lang="en-US" sz="1800" b="0">
                <a:solidFill>
                  <a:schemeClr val="tx2"/>
                </a:solidFill>
              </a:rPr>
              <a:t>How do we link these custom sections?</a:t>
            </a:r>
          </a:p>
        </p:txBody>
      </p:sp>
      <p:sp>
        <p:nvSpPr>
          <p:cNvPr id="65545" name="Text Box 16"/>
          <p:cNvSpPr txBox="1">
            <a:spLocks noChangeArrowheads="1"/>
          </p:cNvSpPr>
          <p:nvPr/>
        </p:nvSpPr>
        <p:spPr bwMode="auto">
          <a:xfrm>
            <a:off x="1122363" y="2981325"/>
            <a:ext cx="6483350" cy="677863"/>
          </a:xfrm>
          <a:prstGeom prst="rect">
            <a:avLst/>
          </a:prstGeom>
          <a:noFill/>
          <a:ln w="12700">
            <a:noFill/>
            <a:miter lim="800000"/>
            <a:headEnd type="none" w="sm" len="sm"/>
            <a:tailEnd type="none" w="sm" len="sm"/>
          </a:ln>
        </p:spPr>
        <p:txBody>
          <a:bodyPr wrap="none">
            <a:spAutoFit/>
          </a:bodyPr>
          <a:lstStyle/>
          <a:p>
            <a:pPr marL="171450" indent="-171450">
              <a:lnSpc>
                <a:spcPct val="70000"/>
              </a:lnSpc>
              <a:buSzPct val="110000"/>
              <a:buFont typeface="Arial" charset="0"/>
              <a:buChar char="•"/>
            </a:pPr>
            <a:r>
              <a:rPr lang="en-US" sz="2000" b="0"/>
              <a:t> </a:t>
            </a:r>
            <a:r>
              <a:rPr lang="en-US" sz="2000" b="0">
                <a:latin typeface="Courier New" pitchFamily="49" charset="0"/>
                <a:cs typeface="Courier New" pitchFamily="49" charset="0"/>
              </a:rPr>
              <a:t>rcvPing</a:t>
            </a:r>
            <a:r>
              <a:rPr lang="en-US" sz="2000" b="0"/>
              <a:t> is the name of the buffer</a:t>
            </a:r>
          </a:p>
          <a:p>
            <a:pPr marL="171450" indent="-171450">
              <a:lnSpc>
                <a:spcPct val="70000"/>
              </a:lnSpc>
              <a:buSzPct val="110000"/>
              <a:buFont typeface="Arial" charset="0"/>
              <a:buChar char="•"/>
            </a:pPr>
            <a:r>
              <a:rPr lang="en-US" sz="2000" b="0"/>
              <a:t> “</a:t>
            </a:r>
            <a:r>
              <a:rPr lang="en-US" sz="2000" b="0">
                <a:latin typeface="Courier New" pitchFamily="49" charset="0"/>
                <a:cs typeface="Courier New" pitchFamily="49" charset="0"/>
              </a:rPr>
              <a:t>.far: rcvBuff</a:t>
            </a:r>
            <a:r>
              <a:rPr lang="en-US" sz="2000" b="0"/>
              <a:t>” is the name of the custom section</a:t>
            </a:r>
          </a:p>
        </p:txBody>
      </p:sp>
      <p:pic>
        <p:nvPicPr>
          <p:cNvPr id="12"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Linking Custom Sections</a:t>
            </a:r>
          </a:p>
        </p:txBody>
      </p:sp>
      <p:sp>
        <p:nvSpPr>
          <p:cNvPr id="66563" name="AutoShape 3"/>
          <p:cNvSpPr>
            <a:spLocks noChangeArrowheads="1"/>
          </p:cNvSpPr>
          <p:nvPr/>
        </p:nvSpPr>
        <p:spPr bwMode="auto">
          <a:xfrm>
            <a:off x="152400" y="984250"/>
            <a:ext cx="1905000" cy="914400"/>
          </a:xfrm>
          <a:prstGeom prst="flowChartDocument">
            <a:avLst/>
          </a:prstGeom>
          <a:solidFill>
            <a:schemeClr val="accent4">
              <a:lumMod val="20000"/>
              <a:lumOff val="80000"/>
            </a:schemeClr>
          </a:solidFill>
          <a:ln w="12700">
            <a:solidFill>
              <a:schemeClr val="tx1"/>
            </a:solidFill>
            <a:miter lim="800000"/>
            <a:headEnd type="none" w="sm" len="sm"/>
            <a:tailEnd type="none" w="sm" len="sm"/>
          </a:ln>
        </p:spPr>
        <p:txBody>
          <a:bodyPr wrap="none" anchor="ctr"/>
          <a:lstStyle/>
          <a:p>
            <a:pPr algn="ctr"/>
            <a:r>
              <a:rPr lang="en-US" sz="2000" dirty="0" smtClean="0">
                <a:latin typeface="Arial Narrow" pitchFamily="34" charset="0"/>
              </a:rPr>
              <a:t>app.cfg</a:t>
            </a:r>
            <a:endParaRPr lang="en-US" sz="2000" dirty="0">
              <a:latin typeface="Arial Narrow" pitchFamily="34" charset="0"/>
            </a:endParaRPr>
          </a:p>
        </p:txBody>
      </p:sp>
      <p:sp>
        <p:nvSpPr>
          <p:cNvPr id="66564" name="AutoShape 4"/>
          <p:cNvSpPr>
            <a:spLocks noChangeArrowheads="1"/>
          </p:cNvSpPr>
          <p:nvPr/>
        </p:nvSpPr>
        <p:spPr bwMode="auto">
          <a:xfrm>
            <a:off x="6280150" y="958850"/>
            <a:ext cx="1066800" cy="1676400"/>
          </a:xfrm>
          <a:prstGeom prst="can">
            <a:avLst>
              <a:gd name="adj" fmla="val 23841"/>
            </a:avLst>
          </a:prstGeom>
          <a:solidFill>
            <a:schemeClr val="accent2"/>
          </a:solidFill>
          <a:ln w="12700">
            <a:solidFill>
              <a:schemeClr val="tx1"/>
            </a:solidFill>
            <a:round/>
            <a:headEnd type="none" w="sm" len="sm"/>
            <a:tailEnd type="none" w="sm" len="sm"/>
          </a:ln>
        </p:spPr>
        <p:txBody>
          <a:bodyPr wrap="none" anchor="ctr"/>
          <a:lstStyle/>
          <a:p>
            <a:pPr algn="ctr"/>
            <a:r>
              <a:rPr lang="en-US"/>
              <a:t>Linker</a:t>
            </a:r>
          </a:p>
        </p:txBody>
      </p:sp>
      <p:sp>
        <p:nvSpPr>
          <p:cNvPr id="66565" name="AutoShape 5"/>
          <p:cNvSpPr>
            <a:spLocks noChangeArrowheads="1"/>
          </p:cNvSpPr>
          <p:nvPr/>
        </p:nvSpPr>
        <p:spPr bwMode="auto">
          <a:xfrm>
            <a:off x="2514600" y="984250"/>
            <a:ext cx="2895600" cy="1219200"/>
          </a:xfrm>
          <a:prstGeom prst="flowChartDocument">
            <a:avLst/>
          </a:prstGeom>
          <a:solidFill>
            <a:schemeClr val="accent4">
              <a:lumMod val="20000"/>
              <a:lumOff val="80000"/>
            </a:schemeClr>
          </a:solidFill>
          <a:ln w="12700">
            <a:solidFill>
              <a:schemeClr val="tx1"/>
            </a:solidFill>
            <a:miter lim="800000"/>
            <a:headEnd type="none" w="sm" len="sm"/>
            <a:tailEnd type="none" w="sm" len="sm"/>
          </a:ln>
        </p:spPr>
        <p:txBody>
          <a:bodyPr wrap="none" anchor="ctr"/>
          <a:lstStyle/>
          <a:p>
            <a:pPr algn="ctr"/>
            <a:endParaRPr lang="en-US" sz="2000" i="1"/>
          </a:p>
        </p:txBody>
      </p:sp>
      <p:sp>
        <p:nvSpPr>
          <p:cNvPr id="66566" name="AutoShape 6"/>
          <p:cNvSpPr>
            <a:spLocks noChangeArrowheads="1"/>
          </p:cNvSpPr>
          <p:nvPr/>
        </p:nvSpPr>
        <p:spPr bwMode="auto">
          <a:xfrm>
            <a:off x="5932488" y="2922588"/>
            <a:ext cx="1752600" cy="838200"/>
          </a:xfrm>
          <a:prstGeom prst="flowChartProcess">
            <a:avLst/>
          </a:prstGeom>
          <a:solidFill>
            <a:schemeClr val="accent2"/>
          </a:solidFill>
          <a:ln w="12700">
            <a:solidFill>
              <a:schemeClr val="tx1"/>
            </a:solidFill>
            <a:miter lim="800000"/>
            <a:headEnd type="none" w="sm" len="sm"/>
            <a:tailEnd type="none" w="sm" len="sm"/>
          </a:ln>
        </p:spPr>
        <p:txBody>
          <a:bodyPr wrap="none" anchor="ctr"/>
          <a:lstStyle/>
          <a:p>
            <a:pPr algn="ctr"/>
            <a:r>
              <a:rPr lang="en-US" sz="2000">
                <a:latin typeface="Arial Narrow" pitchFamily="34" charset="0"/>
              </a:rPr>
              <a:t>app.out</a:t>
            </a:r>
          </a:p>
        </p:txBody>
      </p:sp>
      <p:cxnSp>
        <p:nvCxnSpPr>
          <p:cNvPr id="66567" name="AutoShape 7"/>
          <p:cNvCxnSpPr>
            <a:cxnSpLocks noChangeShapeType="1"/>
            <a:stCxn id="66564" idx="3"/>
            <a:endCxn id="66566" idx="0"/>
          </p:cNvCxnSpPr>
          <p:nvPr/>
        </p:nvCxnSpPr>
        <p:spPr bwMode="auto">
          <a:xfrm rot="5400000">
            <a:off x="6667500" y="2776538"/>
            <a:ext cx="287338" cy="4762"/>
          </a:xfrm>
          <a:prstGeom prst="straightConnector1">
            <a:avLst/>
          </a:prstGeom>
          <a:noFill/>
          <a:ln w="38100">
            <a:solidFill>
              <a:schemeClr val="tx1"/>
            </a:solidFill>
            <a:round/>
            <a:headEnd type="none" w="sm" len="sm"/>
            <a:tailEnd type="triangle" w="sm" len="sm"/>
          </a:ln>
        </p:spPr>
      </p:cxnSp>
      <p:sp>
        <p:nvSpPr>
          <p:cNvPr id="66568" name="Text Box 8"/>
          <p:cNvSpPr txBox="1">
            <a:spLocks noChangeArrowheads="1"/>
          </p:cNvSpPr>
          <p:nvPr/>
        </p:nvSpPr>
        <p:spPr bwMode="auto">
          <a:xfrm>
            <a:off x="1295400" y="4114800"/>
            <a:ext cx="7244868" cy="2566857"/>
          </a:xfrm>
          <a:prstGeom prst="rect">
            <a:avLst/>
          </a:prstGeom>
          <a:noFill/>
          <a:ln w="12700">
            <a:noFill/>
            <a:miter lim="800000"/>
            <a:headEnd type="none" w="sm" len="sm"/>
            <a:tailEnd type="none" w="sm" len="sm"/>
          </a:ln>
        </p:spPr>
        <p:txBody>
          <a:bodyPr wrap="none">
            <a:spAutoFit/>
          </a:bodyPr>
          <a:lstStyle/>
          <a:p>
            <a:pPr marL="342900" indent="-342900">
              <a:lnSpc>
                <a:spcPct val="70000"/>
              </a:lnSpc>
              <a:buClr>
                <a:schemeClr val="tx2"/>
              </a:buClr>
              <a:buSzPct val="75000"/>
              <a:buFont typeface="Wingdings" pitchFamily="2" charset="2"/>
              <a:buChar char=""/>
            </a:pPr>
            <a:r>
              <a:rPr lang="en-US" b="0" dirty="0">
                <a:latin typeface="Arial Narrow" pitchFamily="34" charset="0"/>
              </a:rPr>
              <a:t>Create your own linker.cmd file for custom sections</a:t>
            </a:r>
          </a:p>
          <a:p>
            <a:pPr marL="342900" indent="-342900">
              <a:lnSpc>
                <a:spcPct val="70000"/>
              </a:lnSpc>
              <a:buClr>
                <a:schemeClr val="tx2"/>
              </a:buClr>
              <a:buSzPct val="75000"/>
              <a:buFont typeface="Wingdings" pitchFamily="2" charset="2"/>
              <a:buChar char=""/>
            </a:pPr>
            <a:r>
              <a:rPr lang="en-US" b="0" dirty="0">
                <a:latin typeface="Arial Narrow" pitchFamily="34" charset="0"/>
              </a:rPr>
              <a:t>CCS projects can have multiple linker CMD files</a:t>
            </a:r>
          </a:p>
          <a:p>
            <a:pPr marL="342900" indent="-342900">
              <a:lnSpc>
                <a:spcPct val="70000"/>
              </a:lnSpc>
              <a:buClr>
                <a:schemeClr val="tx2"/>
              </a:buClr>
              <a:buSzPct val="75000"/>
              <a:buFont typeface="Wingdings" pitchFamily="2" charset="2"/>
              <a:buChar char=""/>
            </a:pPr>
            <a:r>
              <a:rPr lang="en-US" b="0" dirty="0">
                <a:latin typeface="Arial Narrow" pitchFamily="34" charset="0"/>
              </a:rPr>
              <a:t>Results of the linker are written to the .map file</a:t>
            </a:r>
          </a:p>
          <a:p>
            <a:pPr marL="342900" indent="-342900">
              <a:lnSpc>
                <a:spcPct val="70000"/>
              </a:lnSpc>
              <a:buClr>
                <a:schemeClr val="tx2"/>
              </a:buClr>
              <a:buSzPct val="75000"/>
              <a:buFont typeface="Wingdings" pitchFamily="2" charset="2"/>
              <a:buChar char=""/>
            </a:pPr>
            <a:r>
              <a:rPr lang="en-US" b="0" dirty="0">
                <a:latin typeface="Arial Narrow" pitchFamily="34" charset="0"/>
              </a:rPr>
              <a:t>“.far</a:t>
            </a:r>
            <a:r>
              <a:rPr lang="en-US" b="0" dirty="0" smtClean="0">
                <a:latin typeface="Arial Narrow" pitchFamily="34" charset="0"/>
              </a:rPr>
              <a:t>:” </a:t>
            </a:r>
            <a:r>
              <a:rPr lang="en-US" b="0" dirty="0">
                <a:latin typeface="Arial Narrow" pitchFamily="34" charset="0"/>
              </a:rPr>
              <a:t>used in case linker.cmd forgets to link custom section</a:t>
            </a:r>
          </a:p>
          <a:p>
            <a:pPr marL="342900" indent="-342900">
              <a:lnSpc>
                <a:spcPct val="70000"/>
              </a:lnSpc>
              <a:buClr>
                <a:schemeClr val="tx2"/>
              </a:buClr>
              <a:buSzPct val="75000"/>
              <a:buFont typeface="Wingdings" pitchFamily="2" charset="2"/>
              <a:buChar char=""/>
            </a:pPr>
            <a:r>
              <a:rPr lang="en-US" b="0" dirty="0">
                <a:latin typeface="Arial Narrow" pitchFamily="34" charset="0"/>
              </a:rPr>
              <a:t>–mo creates subsection for every </a:t>
            </a:r>
            <a:r>
              <a:rPr lang="en-US" b="0" dirty="0" err="1">
                <a:latin typeface="Arial Narrow" pitchFamily="34" charset="0"/>
              </a:rPr>
              <a:t>fxn</a:t>
            </a:r>
            <a:r>
              <a:rPr lang="en-US" b="0" dirty="0">
                <a:latin typeface="Arial Narrow" pitchFamily="34" charset="0"/>
              </a:rPr>
              <a:t> (great for libraries)</a:t>
            </a:r>
          </a:p>
          <a:p>
            <a:pPr marL="342900" indent="-342900">
              <a:lnSpc>
                <a:spcPct val="70000"/>
              </a:lnSpc>
              <a:buClr>
                <a:schemeClr val="tx2"/>
              </a:buClr>
              <a:buSzPct val="75000"/>
              <a:buFont typeface="Wingdings" pitchFamily="2" charset="2"/>
              <a:buChar char=""/>
            </a:pPr>
            <a:r>
              <a:rPr lang="en-US" b="0" dirty="0">
                <a:latin typeface="Arial Narrow" pitchFamily="34" charset="0"/>
              </a:rPr>
              <a:t>–w warns if unexpected section encountered</a:t>
            </a:r>
          </a:p>
        </p:txBody>
      </p:sp>
      <p:sp>
        <p:nvSpPr>
          <p:cNvPr id="66569" name="Text Box 9"/>
          <p:cNvSpPr txBox="1">
            <a:spLocks noChangeArrowheads="1"/>
          </p:cNvSpPr>
          <p:nvPr/>
        </p:nvSpPr>
        <p:spPr bwMode="auto">
          <a:xfrm>
            <a:off x="6156325" y="527050"/>
            <a:ext cx="1249363" cy="384175"/>
          </a:xfrm>
          <a:prstGeom prst="rect">
            <a:avLst/>
          </a:prstGeom>
          <a:noFill/>
          <a:ln w="12700">
            <a:noFill/>
            <a:miter lim="800000"/>
            <a:headEnd type="none" w="sm" len="sm"/>
            <a:tailEnd type="none" w="sm" len="sm"/>
          </a:ln>
        </p:spPr>
        <p:txBody>
          <a:bodyPr wrap="none">
            <a:spAutoFit/>
          </a:bodyPr>
          <a:lstStyle/>
          <a:p>
            <a:pPr algn="ctr"/>
            <a:r>
              <a:rPr lang="en-US"/>
              <a:t>“Build”</a:t>
            </a:r>
          </a:p>
        </p:txBody>
      </p:sp>
      <p:sp>
        <p:nvSpPr>
          <p:cNvPr id="66571" name="AutoShape 19"/>
          <p:cNvSpPr>
            <a:spLocks noChangeArrowheads="1"/>
          </p:cNvSpPr>
          <p:nvPr/>
        </p:nvSpPr>
        <p:spPr bwMode="auto">
          <a:xfrm>
            <a:off x="1066800" y="2432050"/>
            <a:ext cx="4572000" cy="1377950"/>
          </a:xfrm>
          <a:prstGeom prst="foldedCorner">
            <a:avLst>
              <a:gd name="adj" fmla="val 12500"/>
            </a:avLst>
          </a:prstGeom>
          <a:solidFill>
            <a:srgbClr val="CCFF66"/>
          </a:solidFill>
          <a:ln w="12700">
            <a:solidFill>
              <a:schemeClr val="tx1"/>
            </a:solidFill>
            <a:round/>
            <a:headEnd type="none" w="sm" len="sm"/>
            <a:tailEnd type="none" w="sm" len="sm"/>
          </a:ln>
        </p:spPr>
        <p:txBody>
          <a:bodyPr wrap="none" tIns="137160"/>
          <a:lstStyle/>
          <a:p>
            <a:pPr>
              <a:lnSpc>
                <a:spcPct val="100000"/>
              </a:lnSpc>
              <a:spcBef>
                <a:spcPct val="0"/>
              </a:spcBef>
              <a:tabLst>
                <a:tab pos="223838" algn="l"/>
              </a:tabLst>
            </a:pPr>
            <a:r>
              <a:rPr lang="en-US" sz="2000">
                <a:latin typeface="Courier New" pitchFamily="49" charset="0"/>
              </a:rPr>
              <a:t>SECTIONS </a:t>
            </a:r>
          </a:p>
          <a:p>
            <a:pPr>
              <a:lnSpc>
                <a:spcPct val="100000"/>
              </a:lnSpc>
              <a:spcBef>
                <a:spcPct val="0"/>
              </a:spcBef>
              <a:tabLst>
                <a:tab pos="223838" algn="l"/>
              </a:tabLst>
            </a:pPr>
            <a:r>
              <a:rPr lang="en-US" sz="2000">
                <a:latin typeface="Courier New" pitchFamily="49" charset="0"/>
              </a:rPr>
              <a:t>{ .far:rcvBuff:   &gt; FAST_RAM</a:t>
            </a:r>
          </a:p>
          <a:p>
            <a:pPr>
              <a:lnSpc>
                <a:spcPct val="100000"/>
              </a:lnSpc>
              <a:spcBef>
                <a:spcPct val="0"/>
              </a:spcBef>
              <a:tabLst>
                <a:tab pos="223838" algn="l"/>
              </a:tabLst>
            </a:pPr>
            <a:r>
              <a:rPr lang="en-US" sz="2000">
                <a:latin typeface="Courier New" pitchFamily="49" charset="0"/>
              </a:rPr>
              <a:t>  .text:_filter:  &gt; FAST_RAM</a:t>
            </a:r>
          </a:p>
          <a:p>
            <a:pPr>
              <a:lnSpc>
                <a:spcPct val="100000"/>
              </a:lnSpc>
              <a:spcBef>
                <a:spcPct val="0"/>
              </a:spcBef>
              <a:tabLst>
                <a:tab pos="223838" algn="l"/>
              </a:tabLst>
            </a:pPr>
            <a:r>
              <a:rPr lang="en-US" sz="2000">
                <a:latin typeface="Courier New" pitchFamily="49" charset="0"/>
              </a:rPr>
              <a:t>}</a:t>
            </a:r>
          </a:p>
        </p:txBody>
      </p:sp>
      <p:sp>
        <p:nvSpPr>
          <p:cNvPr id="410644" name="Line 20"/>
          <p:cNvSpPr>
            <a:spLocks noChangeShapeType="1"/>
          </p:cNvSpPr>
          <p:nvPr/>
        </p:nvSpPr>
        <p:spPr bwMode="auto">
          <a:xfrm>
            <a:off x="2057400" y="1289050"/>
            <a:ext cx="457200" cy="0"/>
          </a:xfrm>
          <a:prstGeom prst="line">
            <a:avLst/>
          </a:prstGeom>
          <a:noFill/>
          <a:ln w="12700">
            <a:solidFill>
              <a:schemeClr val="tx1"/>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410645" name="Line 21"/>
          <p:cNvSpPr>
            <a:spLocks noChangeShapeType="1"/>
          </p:cNvSpPr>
          <p:nvPr/>
        </p:nvSpPr>
        <p:spPr bwMode="auto">
          <a:xfrm>
            <a:off x="5410200" y="1295400"/>
            <a:ext cx="990600" cy="152400"/>
          </a:xfrm>
          <a:prstGeom prst="line">
            <a:avLst/>
          </a:prstGeom>
          <a:noFill/>
          <a:ln w="12700">
            <a:solidFill>
              <a:schemeClr val="tx1"/>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410646" name="Line 22"/>
          <p:cNvSpPr>
            <a:spLocks noChangeShapeType="1"/>
          </p:cNvSpPr>
          <p:nvPr/>
        </p:nvSpPr>
        <p:spPr bwMode="auto">
          <a:xfrm flipV="1">
            <a:off x="5638800" y="2362200"/>
            <a:ext cx="762000" cy="228600"/>
          </a:xfrm>
          <a:prstGeom prst="line">
            <a:avLst/>
          </a:prstGeom>
          <a:noFill/>
          <a:ln w="12700">
            <a:solidFill>
              <a:schemeClr val="tx1"/>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66575" name="Text Box 23"/>
          <p:cNvSpPr txBox="1">
            <a:spLocks noChangeArrowheads="1"/>
          </p:cNvSpPr>
          <p:nvPr/>
        </p:nvSpPr>
        <p:spPr bwMode="auto">
          <a:xfrm>
            <a:off x="2743200" y="1136650"/>
            <a:ext cx="2144713" cy="733425"/>
          </a:xfrm>
          <a:prstGeom prst="rect">
            <a:avLst/>
          </a:prstGeom>
          <a:noFill/>
          <a:ln w="12700">
            <a:noFill/>
            <a:miter lim="800000"/>
            <a:headEnd type="none" w="sm" len="sm"/>
            <a:tailEnd type="none" w="sm" len="sm"/>
          </a:ln>
        </p:spPr>
        <p:txBody>
          <a:bodyPr wrap="none">
            <a:spAutoFit/>
          </a:bodyPr>
          <a:lstStyle/>
          <a:p>
            <a:r>
              <a:rPr lang="en-US" sz="2000"/>
              <a:t>MEMORY { … }</a:t>
            </a:r>
          </a:p>
          <a:p>
            <a:r>
              <a:rPr lang="en-US" sz="2000"/>
              <a:t>SECTIONS { … }</a:t>
            </a:r>
          </a:p>
        </p:txBody>
      </p:sp>
      <p:sp>
        <p:nvSpPr>
          <p:cNvPr id="66576" name="Text Box 24"/>
          <p:cNvSpPr txBox="1">
            <a:spLocks noChangeArrowheads="1"/>
          </p:cNvSpPr>
          <p:nvPr/>
        </p:nvSpPr>
        <p:spPr bwMode="auto">
          <a:xfrm>
            <a:off x="2854325" y="706438"/>
            <a:ext cx="2203450" cy="311150"/>
          </a:xfrm>
          <a:prstGeom prst="rect">
            <a:avLst/>
          </a:prstGeom>
          <a:noFill/>
          <a:ln w="12700">
            <a:noFill/>
            <a:miter lim="800000"/>
            <a:headEnd type="none" w="sm" len="sm"/>
            <a:tailEnd type="none" w="sm" len="sm"/>
          </a:ln>
        </p:spPr>
        <p:txBody>
          <a:bodyPr wrap="none">
            <a:spAutoFit/>
          </a:bodyPr>
          <a:lstStyle/>
          <a:p>
            <a:r>
              <a:rPr lang="en-US" sz="1800"/>
              <a:t>audio_appcfg.cmd</a:t>
            </a:r>
          </a:p>
        </p:txBody>
      </p:sp>
      <p:sp>
        <p:nvSpPr>
          <p:cNvPr id="66577" name="Rounded Rectangle 24"/>
          <p:cNvSpPr>
            <a:spLocks noChangeArrowheads="1"/>
          </p:cNvSpPr>
          <p:nvPr/>
        </p:nvSpPr>
        <p:spPr bwMode="auto">
          <a:xfrm>
            <a:off x="7772400" y="1233488"/>
            <a:ext cx="990600" cy="609600"/>
          </a:xfrm>
          <a:prstGeom prst="roundRect">
            <a:avLst>
              <a:gd name="adj" fmla="val 16667"/>
            </a:avLst>
          </a:prstGeom>
          <a:solidFill>
            <a:schemeClr val="accent1"/>
          </a:solidFill>
          <a:ln w="12700" algn="ctr">
            <a:solidFill>
              <a:schemeClr val="tx1"/>
            </a:solidFill>
            <a:round/>
            <a:headEnd type="none" w="sm" len="sm"/>
            <a:tailEnd type="none" w="sm" len="sm"/>
          </a:ln>
        </p:spPr>
        <p:txBody>
          <a:bodyPr anchor="ctr" anchorCtr="1"/>
          <a:lstStyle/>
          <a:p>
            <a:r>
              <a:rPr lang="en-US" b="0"/>
              <a:t>.map</a:t>
            </a:r>
          </a:p>
        </p:txBody>
      </p:sp>
      <p:cxnSp>
        <p:nvCxnSpPr>
          <p:cNvPr id="66578" name="Straight Arrow Connector 28"/>
          <p:cNvCxnSpPr>
            <a:cxnSpLocks noChangeShapeType="1"/>
          </p:cNvCxnSpPr>
          <p:nvPr/>
        </p:nvCxnSpPr>
        <p:spPr bwMode="auto">
          <a:xfrm>
            <a:off x="7315200" y="1524000"/>
            <a:ext cx="457200" cy="1588"/>
          </a:xfrm>
          <a:prstGeom prst="straightConnector1">
            <a:avLst/>
          </a:prstGeom>
          <a:noFill/>
          <a:ln w="12700" algn="ctr">
            <a:solidFill>
              <a:schemeClr val="tx1"/>
            </a:solidFill>
            <a:round/>
            <a:headEnd type="none" w="sm" len="sm"/>
            <a:tailEnd type="arrow" w="med" len="med"/>
          </a:ln>
        </p:spPr>
      </p:cxnSp>
      <p:sp>
        <p:nvSpPr>
          <p:cNvPr id="66579" name="Text Box 18"/>
          <p:cNvSpPr txBox="1">
            <a:spLocks noChangeArrowheads="1"/>
          </p:cNvSpPr>
          <p:nvPr/>
        </p:nvSpPr>
        <p:spPr bwMode="auto">
          <a:xfrm>
            <a:off x="3276600" y="2438400"/>
            <a:ext cx="1671638" cy="314325"/>
          </a:xfrm>
          <a:prstGeom prst="rect">
            <a:avLst/>
          </a:prstGeom>
          <a:noFill/>
          <a:ln w="12700">
            <a:noFill/>
            <a:miter lim="800000"/>
            <a:headEnd type="none" w="sm" len="sm"/>
            <a:tailEnd type="none" w="sm" len="sm"/>
          </a:ln>
        </p:spPr>
        <p:txBody>
          <a:bodyPr wrap="none">
            <a:spAutoFit/>
          </a:bodyPr>
          <a:lstStyle/>
          <a:p>
            <a:r>
              <a:rPr lang="en-US" sz="1800" b="0" i="1"/>
              <a:t>userlinker.cmd</a:t>
            </a:r>
          </a:p>
        </p:txBody>
      </p:sp>
      <p:pic>
        <p:nvPicPr>
          <p:cNvPr id="22"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6019800"/>
          </a:xfrm>
          <a:prstGeom prst="rect">
            <a:avLst/>
          </a:prstGeom>
          <a:solidFill>
            <a:srgbClr val="92D050"/>
          </a:solidFill>
          <a:ln w="19050">
            <a:solidFill>
              <a:schemeClr val="tx1"/>
            </a:solidFill>
            <a:miter lim="800000"/>
            <a:headEnd type="none" w="sm" len="sm"/>
            <a:tailEnd type="none" w="sm" len="sm"/>
          </a:ln>
          <a:effectLst>
            <a:outerShdw blurRad="50800" dist="1016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7"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8" action="ppaction://hlinksldjump"/>
          </p:cNvPr>
          <p:cNvSpPr txBox="1">
            <a:spLocks noChangeArrowheads="1"/>
          </p:cNvSpPr>
          <p:nvPr>
            <p:custDataLst>
              <p:tags r:id="rId2"/>
            </p:custDataLst>
          </p:nvPr>
        </p:nvSpPr>
        <p:spPr bwMode="auto">
          <a:xfrm>
            <a:off x="301576" y="68046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Introduction</a:t>
            </a:r>
            <a:endParaRPr lang="en-US" dirty="0">
              <a:solidFill>
                <a:srgbClr val="000000"/>
              </a:solidFill>
            </a:endParaRPr>
          </a:p>
        </p:txBody>
      </p:sp>
      <p:sp>
        <p:nvSpPr>
          <p:cNvPr id="10" name="Text Box 4">
            <a:hlinkClick r:id="rId19" action="ppaction://hlinksldjump"/>
          </p:cNvPr>
          <p:cNvSpPr txBox="1">
            <a:spLocks noChangeArrowheads="1"/>
          </p:cNvSpPr>
          <p:nvPr>
            <p:custDataLst>
              <p:tags r:id="rId3"/>
            </p:custDataLst>
          </p:nvPr>
        </p:nvSpPr>
        <p:spPr bwMode="auto">
          <a:xfrm>
            <a:off x="301576" y="113277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 Compiler &amp; Optimizer</a:t>
            </a:r>
            <a:endParaRPr lang="en-US" dirty="0">
              <a:solidFill>
                <a:srgbClr val="000000"/>
              </a:solidFill>
            </a:endParaRPr>
          </a:p>
        </p:txBody>
      </p:sp>
      <p:sp>
        <p:nvSpPr>
          <p:cNvPr id="11" name="Text Box 4">
            <a:hlinkClick r:id="rId20" action="ppaction://hlinksldjump"/>
          </p:cNvPr>
          <p:cNvSpPr txBox="1">
            <a:spLocks noChangeArrowheads="1"/>
          </p:cNvSpPr>
          <p:nvPr>
            <p:custDataLst>
              <p:tags r:id="rId4"/>
            </p:custDataLst>
          </p:nvPr>
        </p:nvSpPr>
        <p:spPr bwMode="auto">
          <a:xfrm>
            <a:off x="301576" y="1585093"/>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Data Types &amp; Alignment</a:t>
            </a:r>
            <a:endParaRPr lang="en-US" dirty="0">
              <a:solidFill>
                <a:srgbClr val="000000"/>
              </a:solidFill>
            </a:endParaRPr>
          </a:p>
        </p:txBody>
      </p:sp>
      <p:sp>
        <p:nvSpPr>
          <p:cNvPr id="12" name="Text Box 4">
            <a:hlinkClick r:id="rId21" action="ppaction://hlinksldjump"/>
          </p:cNvPr>
          <p:cNvSpPr txBox="1">
            <a:spLocks noChangeArrowheads="1"/>
          </p:cNvSpPr>
          <p:nvPr>
            <p:custDataLst>
              <p:tags r:id="rId5"/>
            </p:custDataLst>
          </p:nvPr>
        </p:nvSpPr>
        <p:spPr bwMode="auto">
          <a:xfrm>
            <a:off x="301576" y="2037408"/>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Restrict Mem Dependencies</a:t>
            </a:r>
            <a:endParaRPr lang="en-US" dirty="0">
              <a:solidFill>
                <a:srgbClr val="000000"/>
              </a:solidFill>
            </a:endParaRPr>
          </a:p>
        </p:txBody>
      </p:sp>
      <p:sp>
        <p:nvSpPr>
          <p:cNvPr id="13" name="Text Box 4">
            <a:hlinkClick r:id="rId22" action="ppaction://hlinksldjump"/>
          </p:cNvPr>
          <p:cNvSpPr txBox="1">
            <a:spLocks noChangeArrowheads="1"/>
          </p:cNvSpPr>
          <p:nvPr>
            <p:custDataLst>
              <p:tags r:id="rId6"/>
            </p:custDataLst>
          </p:nvPr>
        </p:nvSpPr>
        <p:spPr bwMode="auto">
          <a:xfrm>
            <a:off x="301576" y="2489722"/>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Access Hardware Features</a:t>
            </a:r>
            <a:endParaRPr lang="en-US" dirty="0">
              <a:solidFill>
                <a:srgbClr val="000000"/>
              </a:solidFill>
            </a:endParaRPr>
          </a:p>
        </p:txBody>
      </p:sp>
      <p:sp>
        <p:nvSpPr>
          <p:cNvPr id="14" name="Text Box 4">
            <a:hlinkClick r:id="rId23" action="ppaction://hlinksldjump"/>
          </p:cNvPr>
          <p:cNvSpPr txBox="1">
            <a:spLocks noChangeArrowheads="1"/>
          </p:cNvSpPr>
          <p:nvPr>
            <p:custDataLst>
              <p:tags r:id="rId7"/>
            </p:custDataLst>
          </p:nvPr>
        </p:nvSpPr>
        <p:spPr bwMode="auto">
          <a:xfrm>
            <a:off x="301576" y="294203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Give Compiler MORE info</a:t>
            </a:r>
            <a:endParaRPr lang="en-US" dirty="0">
              <a:solidFill>
                <a:srgbClr val="000000"/>
              </a:solidFill>
            </a:endParaRPr>
          </a:p>
        </p:txBody>
      </p:sp>
      <p:sp>
        <p:nvSpPr>
          <p:cNvPr id="15" name="Text Box 4">
            <a:hlinkClick r:id="rId24" action="ppaction://hlinksldjump"/>
          </p:cNvPr>
          <p:cNvSpPr txBox="1">
            <a:spLocks noChangeArrowheads="1"/>
          </p:cNvSpPr>
          <p:nvPr>
            <p:custDataLst>
              <p:tags r:id="rId8"/>
            </p:custDataLst>
          </p:nvPr>
        </p:nvSpPr>
        <p:spPr bwMode="auto">
          <a:xfrm>
            <a:off x="301576" y="3394350"/>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Use Optimized Libraries</a:t>
            </a:r>
            <a:endParaRPr lang="en-US" dirty="0">
              <a:solidFill>
                <a:srgbClr val="000000"/>
              </a:solidFill>
            </a:endParaRPr>
          </a:p>
        </p:txBody>
      </p:sp>
      <p:sp>
        <p:nvSpPr>
          <p:cNvPr id="16" name="Text Box 4">
            <a:hlinkClick r:id="rId25" action="ppaction://hlinksldjump"/>
          </p:cNvPr>
          <p:cNvSpPr txBox="1">
            <a:spLocks noChangeArrowheads="1"/>
          </p:cNvSpPr>
          <p:nvPr>
            <p:custDataLst>
              <p:tags r:id="rId9"/>
            </p:custDataLst>
          </p:nvPr>
        </p:nvSpPr>
        <p:spPr bwMode="auto">
          <a:xfrm>
            <a:off x="301576" y="3846664"/>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System Optimizations</a:t>
            </a:r>
            <a:endParaRPr lang="en-US" dirty="0">
              <a:solidFill>
                <a:srgbClr val="000000"/>
              </a:solidFill>
            </a:endParaRPr>
          </a:p>
        </p:txBody>
      </p:sp>
      <p:sp>
        <p:nvSpPr>
          <p:cNvPr id="17" name="Text Box 6">
            <a:hlinkClick r:id="rId26" action="ppaction://hlinksldjump"/>
          </p:cNvPr>
          <p:cNvSpPr txBox="1">
            <a:spLocks noChangeArrowheads="1"/>
          </p:cNvSpPr>
          <p:nvPr>
            <p:custDataLst>
              <p:tags r:id="rId10"/>
            </p:custDataLst>
          </p:nvPr>
        </p:nvSpPr>
        <p:spPr bwMode="auto">
          <a:xfrm>
            <a:off x="769877" y="4337294"/>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BIOS Libraries</a:t>
            </a:r>
            <a:endParaRPr lang="en-US" sz="2000" dirty="0">
              <a:solidFill>
                <a:srgbClr val="000000"/>
              </a:solidFill>
            </a:endParaRPr>
          </a:p>
        </p:txBody>
      </p:sp>
      <p:sp>
        <p:nvSpPr>
          <p:cNvPr id="18" name="Text Box 6">
            <a:hlinkClick r:id="rId27" action="ppaction://hlinksldjump"/>
          </p:cNvPr>
          <p:cNvSpPr txBox="1">
            <a:spLocks noChangeArrowheads="1"/>
          </p:cNvSpPr>
          <p:nvPr>
            <p:custDataLst>
              <p:tags r:id="rId11"/>
            </p:custDataLst>
          </p:nvPr>
        </p:nvSpPr>
        <p:spPr bwMode="auto">
          <a:xfrm>
            <a:off x="769877" y="4725573"/>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Optimizing Memory Placement</a:t>
            </a:r>
            <a:endParaRPr lang="en-US" sz="2000" dirty="0">
              <a:solidFill>
                <a:srgbClr val="000000"/>
              </a:solidFill>
            </a:endParaRPr>
          </a:p>
        </p:txBody>
      </p:sp>
      <p:sp>
        <p:nvSpPr>
          <p:cNvPr id="19" name="Text Box 5">
            <a:hlinkClick r:id="rId28" action="ppaction://hlinksldjump"/>
          </p:cNvPr>
          <p:cNvSpPr txBox="1">
            <a:spLocks noChangeArrowheads="1"/>
          </p:cNvSpPr>
          <p:nvPr>
            <p:custDataLst>
              <p:tags r:id="rId12"/>
            </p:custDataLst>
          </p:nvPr>
        </p:nvSpPr>
        <p:spPr bwMode="auto">
          <a:xfrm>
            <a:off x="774000" y="5113852"/>
            <a:ext cx="4864800" cy="332398"/>
          </a:xfrm>
          <a:prstGeom prst="rect">
            <a:avLst/>
          </a:prstGeom>
          <a:solidFill>
            <a:schemeClr val="bg1"/>
          </a:solidFill>
          <a:ln w="19050">
            <a:solidFill>
              <a:schemeClr val="tx1"/>
            </a:solid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Use EDMA</a:t>
            </a:r>
            <a:endParaRPr lang="en-US" sz="2000" dirty="0">
              <a:solidFill>
                <a:srgbClr val="000000"/>
              </a:solidFill>
            </a:endParaRPr>
          </a:p>
        </p:txBody>
      </p:sp>
      <p:sp>
        <p:nvSpPr>
          <p:cNvPr id="20" name="Text Box 6">
            <a:hlinkClick r:id="rId29" action="ppaction://hlinksldjump"/>
          </p:cNvPr>
          <p:cNvSpPr txBox="1">
            <a:spLocks noChangeArrowheads="1"/>
          </p:cNvSpPr>
          <p:nvPr>
            <p:custDataLst>
              <p:tags r:id="rId13"/>
            </p:custDataLst>
          </p:nvPr>
        </p:nvSpPr>
        <p:spPr bwMode="auto">
          <a:xfrm>
            <a:off x="769877" y="5502131"/>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Use Cache</a:t>
            </a:r>
            <a:endParaRPr lang="en-US" sz="2000" dirty="0">
              <a:solidFill>
                <a:srgbClr val="000000"/>
              </a:solidFill>
            </a:endParaRPr>
          </a:p>
        </p:txBody>
      </p:sp>
      <p:sp>
        <p:nvSpPr>
          <p:cNvPr id="21" name="Text Box 6">
            <a:hlinkClick r:id="rId30" action="ppaction://hlinksldjump"/>
          </p:cNvPr>
          <p:cNvSpPr txBox="1">
            <a:spLocks noChangeArrowheads="1"/>
          </p:cNvSpPr>
          <p:nvPr>
            <p:custDataLst>
              <p:tags r:id="rId14"/>
            </p:custDataLst>
          </p:nvPr>
        </p:nvSpPr>
        <p:spPr bwMode="auto">
          <a:xfrm>
            <a:off x="769877" y="5890410"/>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System Opt (SCR)</a:t>
            </a:r>
            <a:endParaRPr lang="en-US" sz="2000" dirty="0">
              <a:solidFill>
                <a:srgbClr val="000000"/>
              </a:solidFill>
            </a:endParaRPr>
          </a:p>
        </p:txBody>
      </p:sp>
      <p:sp>
        <p:nvSpPr>
          <p:cNvPr id="22" name="Text Box 4">
            <a:hlinkClick r:id="rId31" action="ppaction://hlinksldjump"/>
          </p:cNvPr>
          <p:cNvSpPr txBox="1">
            <a:spLocks noChangeArrowheads="1"/>
          </p:cNvSpPr>
          <p:nvPr>
            <p:custDataLst>
              <p:tags r:id="rId15"/>
            </p:custDataLst>
          </p:nvPr>
        </p:nvSpPr>
        <p:spPr bwMode="auto">
          <a:xfrm>
            <a:off x="301576" y="6240372"/>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 +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97" name="Rectangle 49"/>
          <p:cNvSpPr>
            <a:spLocks noChangeArrowheads="1"/>
          </p:cNvSpPr>
          <p:nvPr/>
        </p:nvSpPr>
        <p:spPr bwMode="auto">
          <a:xfrm>
            <a:off x="381000" y="838200"/>
            <a:ext cx="5715000" cy="3352800"/>
          </a:xfrm>
          <a:prstGeom prst="rect">
            <a:avLst/>
          </a:prstGeom>
          <a:solidFill>
            <a:schemeClr val="accent4">
              <a:lumMod val="20000"/>
              <a:lumOff val="80000"/>
            </a:schemeClr>
          </a:solidFill>
          <a:ln w="28575">
            <a:solidFill>
              <a:schemeClr val="tx1"/>
            </a:solidFill>
            <a:miter lim="800000"/>
            <a:headEnd type="none" w="sm" len="sm"/>
            <a:tailEnd type="none" w="sm" len="sm"/>
          </a:ln>
          <a:effectLst/>
        </p:spPr>
        <p:txBody>
          <a:bodyPr wrap="none" anchor="ctr" anchorCtr="1"/>
          <a:lstStyle/>
          <a:p>
            <a:pPr algn="ctr">
              <a:defRPr/>
            </a:pPr>
            <a:endParaRPr lang="en-US" sz="2800">
              <a:effectLst>
                <a:outerShdw blurRad="38100" dist="38100" dir="2700000" algn="tl">
                  <a:srgbClr val="FFFFFF"/>
                </a:outerShdw>
              </a:effectLst>
            </a:endParaRPr>
          </a:p>
        </p:txBody>
      </p:sp>
      <p:cxnSp>
        <p:nvCxnSpPr>
          <p:cNvPr id="68611" name="AutoShape 50"/>
          <p:cNvCxnSpPr>
            <a:cxnSpLocks noChangeShapeType="1"/>
            <a:stCxn id="68614" idx="2"/>
            <a:endCxn id="68613" idx="0"/>
          </p:cNvCxnSpPr>
          <p:nvPr/>
        </p:nvCxnSpPr>
        <p:spPr bwMode="auto">
          <a:xfrm>
            <a:off x="1720850" y="2224088"/>
            <a:ext cx="0" cy="615950"/>
          </a:xfrm>
          <a:prstGeom prst="straightConnector1">
            <a:avLst/>
          </a:prstGeom>
          <a:noFill/>
          <a:ln w="28575">
            <a:solidFill>
              <a:schemeClr val="tx2"/>
            </a:solidFill>
            <a:round/>
            <a:headEnd type="triangle" w="med" len="med"/>
            <a:tailEnd type="triangle" w="med" len="med"/>
          </a:ln>
        </p:spPr>
      </p:cxnSp>
      <p:cxnSp>
        <p:nvCxnSpPr>
          <p:cNvPr id="68612" name="AutoShape 52"/>
          <p:cNvCxnSpPr>
            <a:cxnSpLocks noChangeShapeType="1"/>
            <a:stCxn id="68614" idx="3"/>
            <a:endCxn id="68615" idx="0"/>
          </p:cNvCxnSpPr>
          <p:nvPr/>
        </p:nvCxnSpPr>
        <p:spPr bwMode="auto">
          <a:xfrm>
            <a:off x="2516188" y="1685925"/>
            <a:ext cx="1050925" cy="1154113"/>
          </a:xfrm>
          <a:prstGeom prst="bentConnector2">
            <a:avLst/>
          </a:prstGeom>
          <a:noFill/>
          <a:ln w="28575">
            <a:solidFill>
              <a:schemeClr val="tx2"/>
            </a:solidFill>
            <a:miter lim="800000"/>
            <a:headEnd type="triangle" w="med" len="med"/>
            <a:tailEnd type="triangle" w="med" len="med"/>
          </a:ln>
        </p:spPr>
      </p:cxnSp>
      <p:sp>
        <p:nvSpPr>
          <p:cNvPr id="68613" name="Rectangle 53"/>
          <p:cNvSpPr>
            <a:spLocks noChangeArrowheads="1"/>
          </p:cNvSpPr>
          <p:nvPr/>
        </p:nvSpPr>
        <p:spPr bwMode="auto">
          <a:xfrm>
            <a:off x="923925" y="2840038"/>
            <a:ext cx="1592263" cy="1076325"/>
          </a:xfrm>
          <a:prstGeom prst="rect">
            <a:avLst/>
          </a:prstGeom>
          <a:solidFill>
            <a:schemeClr val="accent1"/>
          </a:solidFill>
          <a:ln w="28575">
            <a:noFill/>
            <a:miter lim="800000"/>
            <a:headEnd type="none" w="sm" len="sm"/>
            <a:tailEnd type="none" w="sm" len="sm"/>
          </a:ln>
        </p:spPr>
        <p:txBody>
          <a:bodyPr wrap="none" anchor="ctr" anchorCtr="1"/>
          <a:lstStyle/>
          <a:p>
            <a:pPr algn="ctr">
              <a:spcBef>
                <a:spcPct val="0"/>
              </a:spcBef>
            </a:pPr>
            <a:r>
              <a:rPr lang="en-US"/>
              <a:t>CPU</a:t>
            </a:r>
          </a:p>
        </p:txBody>
      </p:sp>
      <p:sp>
        <p:nvSpPr>
          <p:cNvPr id="68614" name="Rectangle 54"/>
          <p:cNvSpPr>
            <a:spLocks noChangeArrowheads="1"/>
          </p:cNvSpPr>
          <p:nvPr/>
        </p:nvSpPr>
        <p:spPr bwMode="auto">
          <a:xfrm>
            <a:off x="923925" y="1146175"/>
            <a:ext cx="1592263" cy="1077913"/>
          </a:xfrm>
          <a:prstGeom prst="rect">
            <a:avLst/>
          </a:prstGeom>
          <a:solidFill>
            <a:schemeClr val="accent1"/>
          </a:solidFill>
          <a:ln w="28575">
            <a:noFill/>
            <a:miter lim="800000"/>
            <a:headEnd type="none" w="sm" len="sm"/>
            <a:tailEnd type="none" w="sm" len="sm"/>
          </a:ln>
        </p:spPr>
        <p:txBody>
          <a:bodyPr wrap="none" tIns="0" bIns="0" anchor="ctr" anchorCtr="1"/>
          <a:lstStyle/>
          <a:p>
            <a:pPr algn="ctr">
              <a:spcBef>
                <a:spcPct val="20000"/>
              </a:spcBef>
            </a:pPr>
            <a:r>
              <a:rPr lang="en-US"/>
              <a:t>Internal</a:t>
            </a:r>
            <a:br>
              <a:rPr lang="en-US"/>
            </a:br>
            <a:r>
              <a:rPr lang="en-US"/>
              <a:t>RAM</a:t>
            </a:r>
          </a:p>
        </p:txBody>
      </p:sp>
      <p:sp>
        <p:nvSpPr>
          <p:cNvPr id="68615" name="Rectangle 56"/>
          <p:cNvSpPr>
            <a:spLocks noChangeArrowheads="1"/>
          </p:cNvSpPr>
          <p:nvPr/>
        </p:nvSpPr>
        <p:spPr bwMode="auto">
          <a:xfrm>
            <a:off x="2971800" y="2840038"/>
            <a:ext cx="1190625" cy="1076325"/>
          </a:xfrm>
          <a:prstGeom prst="rect">
            <a:avLst/>
          </a:prstGeom>
          <a:solidFill>
            <a:schemeClr val="accent2"/>
          </a:solidFill>
          <a:ln w="28575">
            <a:noFill/>
            <a:miter lim="800000"/>
            <a:headEnd type="none" w="sm" len="sm"/>
            <a:tailEnd type="none" w="sm" len="sm"/>
          </a:ln>
        </p:spPr>
        <p:txBody>
          <a:bodyPr wrap="none" anchor="ctr" anchorCtr="1"/>
          <a:lstStyle/>
          <a:p>
            <a:pPr algn="ctr"/>
            <a:r>
              <a:rPr lang="en-US"/>
              <a:t>EDMA</a:t>
            </a:r>
            <a:endParaRPr lang="en-US">
              <a:solidFill>
                <a:schemeClr val="tx2"/>
              </a:solidFill>
            </a:endParaRPr>
          </a:p>
        </p:txBody>
      </p:sp>
      <p:cxnSp>
        <p:nvCxnSpPr>
          <p:cNvPr id="68616" name="AutoShape 57"/>
          <p:cNvCxnSpPr>
            <a:cxnSpLocks noChangeShapeType="1"/>
            <a:stCxn id="68615" idx="3"/>
            <a:endCxn id="68619" idx="1"/>
          </p:cNvCxnSpPr>
          <p:nvPr/>
        </p:nvCxnSpPr>
        <p:spPr bwMode="auto">
          <a:xfrm>
            <a:off x="4162425" y="3378200"/>
            <a:ext cx="409575" cy="0"/>
          </a:xfrm>
          <a:prstGeom prst="straightConnector1">
            <a:avLst/>
          </a:prstGeom>
          <a:noFill/>
          <a:ln w="28575">
            <a:solidFill>
              <a:schemeClr val="tx2"/>
            </a:solidFill>
            <a:round/>
            <a:headEnd type="triangle" w="med" len="med"/>
            <a:tailEnd type="triangle" w="med" len="med"/>
          </a:ln>
        </p:spPr>
      </p:cxnSp>
      <p:sp>
        <p:nvSpPr>
          <p:cNvPr id="68617" name="Rectangle 2"/>
          <p:cNvSpPr>
            <a:spLocks noGrp="1" noChangeArrowheads="1"/>
          </p:cNvSpPr>
          <p:nvPr>
            <p:ph type="title"/>
          </p:nvPr>
        </p:nvSpPr>
        <p:spPr>
          <a:noFill/>
        </p:spPr>
        <p:txBody>
          <a:bodyPr anchor="ctr"/>
          <a:lstStyle/>
          <a:p>
            <a:r>
              <a:rPr lang="en-US" smtClean="0"/>
              <a:t>Using EDMA</a:t>
            </a:r>
          </a:p>
        </p:txBody>
      </p:sp>
      <p:sp>
        <p:nvSpPr>
          <p:cNvPr id="68618" name="Rectangle 39"/>
          <p:cNvSpPr>
            <a:spLocks noChangeArrowheads="1"/>
          </p:cNvSpPr>
          <p:nvPr/>
        </p:nvSpPr>
        <p:spPr bwMode="auto">
          <a:xfrm>
            <a:off x="7331075" y="660400"/>
            <a:ext cx="1330325" cy="684213"/>
          </a:xfrm>
          <a:prstGeom prst="rect">
            <a:avLst/>
          </a:prstGeom>
          <a:noFill/>
          <a:ln w="9525">
            <a:noFill/>
            <a:miter lim="800000"/>
            <a:headEnd/>
            <a:tailEnd/>
          </a:ln>
        </p:spPr>
        <p:txBody>
          <a:bodyPr wrap="none" lIns="92075" tIns="46038" rIns="92075" bIns="46038">
            <a:spAutoFit/>
          </a:bodyPr>
          <a:lstStyle/>
          <a:p>
            <a:pPr algn="ctr"/>
            <a:r>
              <a:rPr lang="en-US">
                <a:latin typeface="Times New Roman" pitchFamily="18" charset="0"/>
              </a:rPr>
              <a:t>External</a:t>
            </a:r>
            <a:br>
              <a:rPr lang="en-US">
                <a:latin typeface="Times New Roman" pitchFamily="18" charset="0"/>
              </a:rPr>
            </a:br>
            <a:r>
              <a:rPr lang="en-US">
                <a:latin typeface="Times New Roman" pitchFamily="18" charset="0"/>
              </a:rPr>
              <a:t>Memory</a:t>
            </a:r>
          </a:p>
        </p:txBody>
      </p:sp>
      <p:sp>
        <p:nvSpPr>
          <p:cNvPr id="68619" name="Rectangle 67"/>
          <p:cNvSpPr>
            <a:spLocks noChangeArrowheads="1"/>
          </p:cNvSpPr>
          <p:nvPr/>
        </p:nvSpPr>
        <p:spPr bwMode="auto">
          <a:xfrm>
            <a:off x="4572000" y="2840038"/>
            <a:ext cx="1190625" cy="1076325"/>
          </a:xfrm>
          <a:prstGeom prst="rect">
            <a:avLst/>
          </a:prstGeom>
          <a:solidFill>
            <a:schemeClr val="accent1"/>
          </a:solidFill>
          <a:ln w="28575">
            <a:noFill/>
            <a:miter lim="800000"/>
            <a:headEnd type="none" w="sm" len="sm"/>
            <a:tailEnd type="none" w="sm" len="sm"/>
          </a:ln>
        </p:spPr>
        <p:txBody>
          <a:bodyPr wrap="none" anchor="ctr" anchorCtr="1"/>
          <a:lstStyle/>
          <a:p>
            <a:pPr algn="ctr"/>
            <a:r>
              <a:rPr lang="en-US"/>
              <a:t>EMIF</a:t>
            </a:r>
            <a:endParaRPr lang="en-US">
              <a:solidFill>
                <a:schemeClr val="tx2"/>
              </a:solidFill>
            </a:endParaRPr>
          </a:p>
        </p:txBody>
      </p:sp>
      <p:sp>
        <p:nvSpPr>
          <p:cNvPr id="68620" name="Rectangle 68"/>
          <p:cNvSpPr>
            <a:spLocks noChangeArrowheads="1"/>
          </p:cNvSpPr>
          <p:nvPr/>
        </p:nvSpPr>
        <p:spPr bwMode="auto">
          <a:xfrm>
            <a:off x="7239000" y="1336675"/>
            <a:ext cx="1597025" cy="3616325"/>
          </a:xfrm>
          <a:prstGeom prst="rect">
            <a:avLst/>
          </a:prstGeom>
          <a:solidFill>
            <a:schemeClr val="accent5">
              <a:lumMod val="20000"/>
              <a:lumOff val="80000"/>
              <a:alpha val="50195"/>
            </a:schemeClr>
          </a:solidFill>
          <a:ln w="12700">
            <a:solidFill>
              <a:schemeClr val="tx1"/>
            </a:solidFill>
            <a:miter lim="800000"/>
            <a:headEnd type="none" w="sm" len="sm"/>
            <a:tailEnd type="none" w="sm" len="sm"/>
          </a:ln>
        </p:spPr>
        <p:txBody>
          <a:bodyPr wrap="none" anchor="ctr"/>
          <a:lstStyle/>
          <a:p>
            <a:endParaRPr lang="en-US"/>
          </a:p>
        </p:txBody>
      </p:sp>
      <p:cxnSp>
        <p:nvCxnSpPr>
          <p:cNvPr id="68621" name="AutoShape 69"/>
          <p:cNvCxnSpPr>
            <a:cxnSpLocks noChangeShapeType="1"/>
            <a:stCxn id="68619" idx="3"/>
          </p:cNvCxnSpPr>
          <p:nvPr/>
        </p:nvCxnSpPr>
        <p:spPr bwMode="auto">
          <a:xfrm>
            <a:off x="5762625" y="3378200"/>
            <a:ext cx="1436688" cy="1588"/>
          </a:xfrm>
          <a:prstGeom prst="bentConnector3">
            <a:avLst>
              <a:gd name="adj1" fmla="val 49944"/>
            </a:avLst>
          </a:prstGeom>
          <a:noFill/>
          <a:ln w="28575">
            <a:solidFill>
              <a:schemeClr val="tx1"/>
            </a:solidFill>
            <a:miter lim="800000"/>
            <a:headEnd type="triangle" w="med" len="med"/>
            <a:tailEnd type="triangle" w="med" len="med"/>
          </a:ln>
        </p:spPr>
      </p:cxnSp>
      <p:sp>
        <p:nvSpPr>
          <p:cNvPr id="68622" name="Rectangle 70"/>
          <p:cNvSpPr>
            <a:spLocks noChangeArrowheads="1"/>
          </p:cNvSpPr>
          <p:nvPr/>
        </p:nvSpPr>
        <p:spPr bwMode="auto">
          <a:xfrm>
            <a:off x="7239000" y="14478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r>
              <a:rPr lang="en-US"/>
              <a:t>Program</a:t>
            </a:r>
          </a:p>
        </p:txBody>
      </p:sp>
      <p:sp>
        <p:nvSpPr>
          <p:cNvPr id="68623" name="Rectangle 91"/>
          <p:cNvSpPr>
            <a:spLocks noChangeArrowheads="1"/>
          </p:cNvSpPr>
          <p:nvPr/>
        </p:nvSpPr>
        <p:spPr bwMode="auto">
          <a:xfrm>
            <a:off x="7239000" y="1447800"/>
            <a:ext cx="16002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US"/>
              <a:t>func1</a:t>
            </a:r>
          </a:p>
        </p:txBody>
      </p:sp>
      <p:sp>
        <p:nvSpPr>
          <p:cNvPr id="68624" name="Rectangle 92"/>
          <p:cNvSpPr>
            <a:spLocks noChangeArrowheads="1"/>
          </p:cNvSpPr>
          <p:nvPr/>
        </p:nvSpPr>
        <p:spPr bwMode="auto">
          <a:xfrm>
            <a:off x="7239000" y="1752600"/>
            <a:ext cx="16002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US"/>
              <a:t>func2</a:t>
            </a:r>
          </a:p>
        </p:txBody>
      </p:sp>
      <p:sp>
        <p:nvSpPr>
          <p:cNvPr id="68625" name="Rectangle 93"/>
          <p:cNvSpPr>
            <a:spLocks noChangeArrowheads="1"/>
          </p:cNvSpPr>
          <p:nvPr/>
        </p:nvSpPr>
        <p:spPr bwMode="auto">
          <a:xfrm>
            <a:off x="7239000" y="2057400"/>
            <a:ext cx="16002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US"/>
              <a:t>func3</a:t>
            </a:r>
          </a:p>
        </p:txBody>
      </p:sp>
      <p:sp>
        <p:nvSpPr>
          <p:cNvPr id="68626" name="Rectangle 100"/>
          <p:cNvSpPr>
            <a:spLocks noChangeArrowheads="1"/>
          </p:cNvSpPr>
          <p:nvPr/>
        </p:nvSpPr>
        <p:spPr bwMode="auto">
          <a:xfrm>
            <a:off x="6530975" y="1489075"/>
            <a:ext cx="609600" cy="304800"/>
          </a:xfrm>
          <a:prstGeom prst="rect">
            <a:avLst/>
          </a:prstGeom>
          <a:noFill/>
          <a:ln w="12700">
            <a:noFill/>
            <a:miter lim="800000"/>
            <a:headEnd type="none" w="sm" len="sm"/>
            <a:tailEnd type="none" w="sm" len="sm"/>
          </a:ln>
        </p:spPr>
        <p:txBody>
          <a:bodyPr wrap="none" anchor="ctr"/>
          <a:lstStyle/>
          <a:p>
            <a:pPr algn="ctr"/>
            <a:r>
              <a:rPr lang="en-US" sz="1800"/>
              <a:t>0x8000</a:t>
            </a:r>
          </a:p>
        </p:txBody>
      </p:sp>
      <p:sp>
        <p:nvSpPr>
          <p:cNvPr id="68627" name="Text Box 102"/>
          <p:cNvSpPr txBox="1">
            <a:spLocks noChangeArrowheads="1"/>
          </p:cNvSpPr>
          <p:nvPr/>
        </p:nvSpPr>
        <p:spPr bwMode="auto">
          <a:xfrm>
            <a:off x="304800" y="4386263"/>
            <a:ext cx="7620000" cy="1717675"/>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40000"/>
              </a:spcBef>
              <a:buClr>
                <a:schemeClr val="tx2"/>
              </a:buClr>
              <a:buSzPct val="75000"/>
              <a:buFont typeface="Wingdings" pitchFamily="2" charset="2"/>
              <a:buChar char=""/>
            </a:pPr>
            <a:r>
              <a:rPr lang="en-US" b="0"/>
              <a:t>Program the EDMA to automatically transfer</a:t>
            </a:r>
            <a:br>
              <a:rPr lang="en-US" b="0"/>
            </a:br>
            <a:r>
              <a:rPr lang="en-US" b="0"/>
              <a:t>data/code from one location to another.</a:t>
            </a:r>
          </a:p>
          <a:p>
            <a:pPr marL="342900" indent="-342900">
              <a:lnSpc>
                <a:spcPct val="90000"/>
              </a:lnSpc>
              <a:spcBef>
                <a:spcPct val="40000"/>
              </a:spcBef>
              <a:buClr>
                <a:schemeClr val="tx2"/>
              </a:buClr>
              <a:buSzPct val="75000"/>
              <a:buFont typeface="Wingdings" pitchFamily="2" charset="2"/>
              <a:buChar char=""/>
            </a:pPr>
            <a:r>
              <a:rPr lang="en-US" b="0"/>
              <a:t>Operation is performed WITHOUT CPU intervention</a:t>
            </a:r>
          </a:p>
          <a:p>
            <a:pPr marL="342900" indent="-342900">
              <a:lnSpc>
                <a:spcPct val="90000"/>
              </a:lnSpc>
              <a:spcBef>
                <a:spcPct val="40000"/>
              </a:spcBef>
              <a:buClr>
                <a:schemeClr val="tx2"/>
              </a:buClr>
              <a:buSzPct val="75000"/>
              <a:buFont typeface="Wingdings" pitchFamily="2" charset="2"/>
              <a:buChar char=""/>
            </a:pPr>
            <a:r>
              <a:rPr lang="en-US" b="0"/>
              <a:t>All details covered in a later chapter…</a:t>
            </a:r>
          </a:p>
        </p:txBody>
      </p:sp>
      <p:pic>
        <p:nvPicPr>
          <p:cNvPr id="23"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444418" name="Rectangle 2"/>
          <p:cNvSpPr>
            <a:spLocks noChangeArrowheads="1"/>
          </p:cNvSpPr>
          <p:nvPr/>
        </p:nvSpPr>
        <p:spPr bwMode="auto">
          <a:xfrm>
            <a:off x="457200" y="3581400"/>
            <a:ext cx="8229600" cy="3048000"/>
          </a:xfrm>
          <a:prstGeom prst="rect">
            <a:avLst/>
          </a:prstGeom>
          <a:solidFill>
            <a:schemeClr val="accent1"/>
          </a:solidFill>
          <a:ln w="12700" algn="ctr">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69635" name="Rectangle 3"/>
          <p:cNvSpPr>
            <a:spLocks noGrp="1" noChangeArrowheads="1"/>
          </p:cNvSpPr>
          <p:nvPr>
            <p:ph type="title"/>
          </p:nvPr>
        </p:nvSpPr>
        <p:spPr/>
        <p:txBody>
          <a:bodyPr/>
          <a:lstStyle/>
          <a:p>
            <a:r>
              <a:rPr lang="en-US" smtClean="0"/>
              <a:t>Multiple DMA’s : EDMA3 and QDMA</a:t>
            </a:r>
          </a:p>
        </p:txBody>
      </p:sp>
      <p:sp>
        <p:nvSpPr>
          <p:cNvPr id="444420" name="Rectangle 4"/>
          <p:cNvSpPr>
            <a:spLocks noChangeArrowheads="1"/>
          </p:cNvSpPr>
          <p:nvPr/>
        </p:nvSpPr>
        <p:spPr bwMode="auto">
          <a:xfrm>
            <a:off x="457200" y="685800"/>
            <a:ext cx="8229600" cy="2667000"/>
          </a:xfrm>
          <a:prstGeom prst="rect">
            <a:avLst/>
          </a:prstGeom>
          <a:solidFill>
            <a:schemeClr val="accent4">
              <a:lumMod val="20000"/>
              <a:lumOff val="80000"/>
            </a:schemeClr>
          </a:solidFill>
          <a:ln w="12700" algn="ctr">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69637" name="Rectangle 5"/>
          <p:cNvSpPr>
            <a:spLocks noChangeArrowheads="1"/>
          </p:cNvSpPr>
          <p:nvPr/>
        </p:nvSpPr>
        <p:spPr bwMode="auto">
          <a:xfrm>
            <a:off x="800100" y="952500"/>
            <a:ext cx="1905000" cy="952500"/>
          </a:xfrm>
          <a:prstGeom prst="rect">
            <a:avLst/>
          </a:prstGeom>
          <a:solidFill>
            <a:schemeClr val="accent3">
              <a:lumMod val="40000"/>
              <a:lumOff val="60000"/>
            </a:schemeClr>
          </a:solidFill>
          <a:ln w="12700" algn="ctr">
            <a:solidFill>
              <a:schemeClr val="tx1"/>
            </a:solidFill>
            <a:miter lim="800000"/>
            <a:headEnd/>
            <a:tailEnd/>
          </a:ln>
        </p:spPr>
        <p:txBody>
          <a:bodyPr wrap="none" tIns="91440"/>
          <a:lstStyle/>
          <a:p>
            <a:pPr algn="ctr"/>
            <a:r>
              <a:rPr lang="en-US" sz="2000"/>
              <a:t>VPSS</a:t>
            </a:r>
          </a:p>
        </p:txBody>
      </p:sp>
      <p:sp>
        <p:nvSpPr>
          <p:cNvPr id="69638" name="Rectangle 6"/>
          <p:cNvSpPr>
            <a:spLocks noChangeArrowheads="1"/>
          </p:cNvSpPr>
          <p:nvPr/>
        </p:nvSpPr>
        <p:spPr bwMode="auto">
          <a:xfrm>
            <a:off x="5981700" y="952500"/>
            <a:ext cx="2362200" cy="2133600"/>
          </a:xfrm>
          <a:prstGeom prst="rect">
            <a:avLst/>
          </a:prstGeom>
          <a:solidFill>
            <a:srgbClr val="B2B2B2"/>
          </a:solidFill>
          <a:ln w="12700" algn="ctr">
            <a:solidFill>
              <a:schemeClr val="tx1"/>
            </a:solidFill>
            <a:miter lim="800000"/>
            <a:headEnd/>
            <a:tailEnd/>
          </a:ln>
        </p:spPr>
        <p:txBody>
          <a:bodyPr wrap="none" tIns="91440"/>
          <a:lstStyle/>
          <a:p>
            <a:pPr algn="ctr"/>
            <a:r>
              <a:rPr lang="en-US" sz="2000"/>
              <a:t>C64x+ DSP</a:t>
            </a:r>
          </a:p>
        </p:txBody>
      </p:sp>
      <p:grpSp>
        <p:nvGrpSpPr>
          <p:cNvPr id="69639" name="Group 7"/>
          <p:cNvGrpSpPr>
            <a:grpSpLocks/>
          </p:cNvGrpSpPr>
          <p:nvPr/>
        </p:nvGrpSpPr>
        <p:grpSpPr bwMode="auto">
          <a:xfrm>
            <a:off x="6210300" y="1485900"/>
            <a:ext cx="1905000" cy="457200"/>
            <a:chOff x="3840" y="1056"/>
            <a:chExt cx="1200" cy="288"/>
          </a:xfrm>
        </p:grpSpPr>
        <p:sp>
          <p:nvSpPr>
            <p:cNvPr id="69651" name="Rectangle 8"/>
            <p:cNvSpPr>
              <a:spLocks noChangeArrowheads="1"/>
            </p:cNvSpPr>
            <p:nvPr/>
          </p:nvSpPr>
          <p:spPr bwMode="auto">
            <a:xfrm>
              <a:off x="3840" y="1056"/>
              <a:ext cx="384" cy="288"/>
            </a:xfrm>
            <a:prstGeom prst="rect">
              <a:avLst/>
            </a:prstGeom>
            <a:solidFill>
              <a:schemeClr val="accent4">
                <a:lumMod val="20000"/>
                <a:lumOff val="80000"/>
              </a:schemeClr>
            </a:solidFill>
            <a:ln w="12700" algn="ctr">
              <a:solidFill>
                <a:schemeClr val="tx1"/>
              </a:solidFill>
              <a:miter lim="800000"/>
              <a:headEnd/>
              <a:tailEnd/>
            </a:ln>
          </p:spPr>
          <p:txBody>
            <a:bodyPr wrap="none" lIns="0" rIns="0" anchor="ctr"/>
            <a:lstStyle/>
            <a:p>
              <a:pPr algn="ctr">
                <a:lnSpc>
                  <a:spcPct val="100000"/>
                </a:lnSpc>
                <a:spcBef>
                  <a:spcPct val="0"/>
                </a:spcBef>
              </a:pPr>
              <a:r>
                <a:rPr lang="en-US" sz="2000" b="0">
                  <a:latin typeface="Arial Narrow" pitchFamily="34" charset="0"/>
                </a:rPr>
                <a:t>L1P</a:t>
              </a:r>
            </a:p>
          </p:txBody>
        </p:sp>
        <p:sp>
          <p:nvSpPr>
            <p:cNvPr id="69652" name="Rectangle 9"/>
            <p:cNvSpPr>
              <a:spLocks noChangeArrowheads="1"/>
            </p:cNvSpPr>
            <p:nvPr/>
          </p:nvSpPr>
          <p:spPr bwMode="auto">
            <a:xfrm>
              <a:off x="4656" y="1056"/>
              <a:ext cx="384" cy="288"/>
            </a:xfrm>
            <a:prstGeom prst="rect">
              <a:avLst/>
            </a:prstGeom>
            <a:solidFill>
              <a:schemeClr val="accent4">
                <a:lumMod val="20000"/>
                <a:lumOff val="80000"/>
              </a:schemeClr>
            </a:solidFill>
            <a:ln w="12700" algn="ctr">
              <a:solidFill>
                <a:schemeClr val="tx1"/>
              </a:solidFill>
              <a:miter lim="800000"/>
              <a:headEnd/>
              <a:tailEnd/>
            </a:ln>
          </p:spPr>
          <p:txBody>
            <a:bodyPr wrap="none" lIns="0" rIns="0" anchor="ctr"/>
            <a:lstStyle/>
            <a:p>
              <a:pPr algn="ctr">
                <a:lnSpc>
                  <a:spcPct val="100000"/>
                </a:lnSpc>
                <a:spcBef>
                  <a:spcPct val="0"/>
                </a:spcBef>
              </a:pPr>
              <a:r>
                <a:rPr lang="en-US" sz="2000" b="0">
                  <a:latin typeface="Arial Narrow" pitchFamily="34" charset="0"/>
                </a:rPr>
                <a:t>L1D</a:t>
              </a:r>
            </a:p>
          </p:txBody>
        </p:sp>
      </p:grpSp>
      <p:sp>
        <p:nvSpPr>
          <p:cNvPr id="69640" name="Rectangle 10"/>
          <p:cNvSpPr>
            <a:spLocks noChangeArrowheads="1"/>
          </p:cNvSpPr>
          <p:nvPr/>
        </p:nvSpPr>
        <p:spPr bwMode="auto">
          <a:xfrm>
            <a:off x="7505700" y="2476500"/>
            <a:ext cx="609600" cy="457200"/>
          </a:xfrm>
          <a:prstGeom prst="rect">
            <a:avLst/>
          </a:prstGeom>
          <a:solidFill>
            <a:schemeClr val="accent4">
              <a:lumMod val="20000"/>
              <a:lumOff val="80000"/>
            </a:schemeClr>
          </a:solidFill>
          <a:ln w="12700" algn="ctr">
            <a:solidFill>
              <a:schemeClr val="tx1"/>
            </a:solidFill>
            <a:miter lim="800000"/>
            <a:headEnd/>
            <a:tailEnd/>
          </a:ln>
        </p:spPr>
        <p:txBody>
          <a:bodyPr wrap="none" lIns="0" rIns="0" anchor="ctr"/>
          <a:lstStyle/>
          <a:p>
            <a:pPr algn="ctr">
              <a:lnSpc>
                <a:spcPct val="100000"/>
              </a:lnSpc>
              <a:spcBef>
                <a:spcPct val="0"/>
              </a:spcBef>
            </a:pPr>
            <a:r>
              <a:rPr lang="en-US" sz="2000" b="0">
                <a:latin typeface="Arial Narrow" pitchFamily="34" charset="0"/>
              </a:rPr>
              <a:t>L2</a:t>
            </a:r>
          </a:p>
        </p:txBody>
      </p:sp>
      <p:sp>
        <p:nvSpPr>
          <p:cNvPr id="69641" name="Rectangle 11"/>
          <p:cNvSpPr>
            <a:spLocks noChangeArrowheads="1"/>
          </p:cNvSpPr>
          <p:nvPr/>
        </p:nvSpPr>
        <p:spPr bwMode="auto">
          <a:xfrm flipV="1">
            <a:off x="2971800" y="952500"/>
            <a:ext cx="2743200" cy="2133600"/>
          </a:xfrm>
          <a:prstGeom prst="rect">
            <a:avLst/>
          </a:prstGeom>
          <a:solidFill>
            <a:schemeClr val="accent1"/>
          </a:solidFill>
          <a:ln w="12700" algn="ctr">
            <a:solidFill>
              <a:schemeClr val="tx1"/>
            </a:solidFill>
            <a:miter lim="800000"/>
            <a:headEnd/>
            <a:tailEnd/>
          </a:ln>
        </p:spPr>
        <p:txBody>
          <a:bodyPr rot="10800000" wrap="none" tIns="91440"/>
          <a:lstStyle/>
          <a:p>
            <a:pPr algn="ctr">
              <a:lnSpc>
                <a:spcPct val="90000"/>
              </a:lnSpc>
              <a:spcBef>
                <a:spcPct val="0"/>
              </a:spcBef>
            </a:pPr>
            <a:r>
              <a:rPr lang="en-US" sz="2000"/>
              <a:t>EDMA3</a:t>
            </a:r>
          </a:p>
          <a:p>
            <a:pPr algn="ctr">
              <a:lnSpc>
                <a:spcPct val="90000"/>
              </a:lnSpc>
              <a:spcBef>
                <a:spcPct val="0"/>
              </a:spcBef>
            </a:pPr>
            <a:r>
              <a:rPr lang="en-US" sz="2000" b="0"/>
              <a:t>(System DMA)</a:t>
            </a:r>
          </a:p>
        </p:txBody>
      </p:sp>
      <p:sp>
        <p:nvSpPr>
          <p:cNvPr id="69642" name="Rectangle 12"/>
          <p:cNvSpPr>
            <a:spLocks noChangeArrowheads="1"/>
          </p:cNvSpPr>
          <p:nvPr/>
        </p:nvSpPr>
        <p:spPr bwMode="auto">
          <a:xfrm>
            <a:off x="3124200" y="1638300"/>
            <a:ext cx="1219200" cy="1371600"/>
          </a:xfrm>
          <a:prstGeom prst="rect">
            <a:avLst/>
          </a:prstGeom>
          <a:solidFill>
            <a:srgbClr val="CCFF66"/>
          </a:solidFill>
          <a:ln w="12700" algn="ctr">
            <a:solidFill>
              <a:schemeClr val="tx1"/>
            </a:solidFill>
            <a:miter lim="800000"/>
            <a:headEnd/>
            <a:tailEnd/>
          </a:ln>
        </p:spPr>
        <p:txBody>
          <a:bodyPr wrap="none" anchor="ctr"/>
          <a:lstStyle/>
          <a:p>
            <a:pPr algn="ctr"/>
            <a:r>
              <a:rPr lang="en-US" sz="2000"/>
              <a:t>DMA</a:t>
            </a:r>
          </a:p>
          <a:p>
            <a:pPr algn="ctr"/>
            <a:r>
              <a:rPr lang="en-US" sz="2000" b="0"/>
              <a:t>(sync)</a:t>
            </a:r>
          </a:p>
        </p:txBody>
      </p:sp>
      <p:sp>
        <p:nvSpPr>
          <p:cNvPr id="69643" name="Rectangle 13"/>
          <p:cNvSpPr>
            <a:spLocks noChangeArrowheads="1"/>
          </p:cNvSpPr>
          <p:nvPr/>
        </p:nvSpPr>
        <p:spPr bwMode="auto">
          <a:xfrm>
            <a:off x="4343400" y="1638300"/>
            <a:ext cx="1219200" cy="1371600"/>
          </a:xfrm>
          <a:prstGeom prst="rect">
            <a:avLst/>
          </a:prstGeom>
          <a:solidFill>
            <a:schemeClr val="accent5">
              <a:lumMod val="20000"/>
              <a:lumOff val="80000"/>
            </a:schemeClr>
          </a:solidFill>
          <a:ln w="12700" algn="ctr">
            <a:solidFill>
              <a:schemeClr val="tx1"/>
            </a:solidFill>
            <a:miter lim="800000"/>
            <a:headEnd/>
            <a:tailEnd/>
          </a:ln>
        </p:spPr>
        <p:txBody>
          <a:bodyPr wrap="none" anchor="ctr"/>
          <a:lstStyle/>
          <a:p>
            <a:pPr algn="ctr"/>
            <a:r>
              <a:rPr lang="en-US" sz="2000"/>
              <a:t>QDMA</a:t>
            </a:r>
          </a:p>
          <a:p>
            <a:pPr algn="ctr"/>
            <a:r>
              <a:rPr lang="en-US" sz="2000" b="0"/>
              <a:t>(async)</a:t>
            </a:r>
          </a:p>
        </p:txBody>
      </p:sp>
      <p:sp>
        <p:nvSpPr>
          <p:cNvPr id="69644" name="Text Box 14"/>
          <p:cNvSpPr txBox="1">
            <a:spLocks noChangeArrowheads="1"/>
          </p:cNvSpPr>
          <p:nvPr/>
        </p:nvSpPr>
        <p:spPr bwMode="auto">
          <a:xfrm>
            <a:off x="571500" y="3733800"/>
            <a:ext cx="3970338" cy="1465263"/>
          </a:xfrm>
          <a:prstGeom prst="rect">
            <a:avLst/>
          </a:prstGeom>
          <a:solidFill>
            <a:srgbClr val="CCFF66"/>
          </a:solidFill>
          <a:ln w="12700" algn="ctr">
            <a:noFill/>
            <a:miter lim="800000"/>
            <a:headEnd/>
            <a:tailEnd/>
          </a:ln>
        </p:spPr>
        <p:txBody>
          <a:bodyPr wrap="none">
            <a:spAutoFit/>
          </a:bodyPr>
          <a:lstStyle/>
          <a:p>
            <a:pPr marL="342900" indent="-342900">
              <a:lnSpc>
                <a:spcPct val="90000"/>
              </a:lnSpc>
              <a:spcBef>
                <a:spcPct val="0"/>
              </a:spcBef>
              <a:buClr>
                <a:schemeClr val="tx2"/>
              </a:buClr>
              <a:buSzPct val="75000"/>
              <a:buFont typeface="Wingdings" pitchFamily="2" charset="2"/>
              <a:buNone/>
            </a:pPr>
            <a:r>
              <a:rPr lang="en-US" sz="2000"/>
              <a:t>DMA</a:t>
            </a:r>
          </a:p>
          <a:p>
            <a:pPr marL="342900" indent="-342900">
              <a:lnSpc>
                <a:spcPct val="90000"/>
              </a:lnSpc>
              <a:spcBef>
                <a:spcPct val="0"/>
              </a:spcBef>
              <a:buClr>
                <a:schemeClr val="tx2"/>
              </a:buClr>
              <a:buSzPct val="75000"/>
              <a:buFont typeface="Wingdings" pitchFamily="2" charset="2"/>
              <a:buChar char=""/>
            </a:pPr>
            <a:r>
              <a:rPr lang="en-US" sz="2000">
                <a:latin typeface="Arial Narrow" pitchFamily="34" charset="0"/>
              </a:rPr>
              <a:t>Enhanced DMA (version 3)</a:t>
            </a:r>
          </a:p>
          <a:p>
            <a:pPr marL="342900" indent="-342900">
              <a:lnSpc>
                <a:spcPct val="90000"/>
              </a:lnSpc>
              <a:spcBef>
                <a:spcPct val="0"/>
              </a:spcBef>
              <a:buClr>
                <a:schemeClr val="tx2"/>
              </a:buClr>
              <a:buSzPct val="75000"/>
              <a:buFont typeface="Wingdings" pitchFamily="2" charset="2"/>
              <a:buChar char=""/>
            </a:pPr>
            <a:r>
              <a:rPr lang="en-US" sz="2000">
                <a:latin typeface="Arial Narrow" pitchFamily="34" charset="0"/>
              </a:rPr>
              <a:t>DMA to/from peripherals</a:t>
            </a:r>
          </a:p>
          <a:p>
            <a:pPr marL="342900" indent="-342900">
              <a:lnSpc>
                <a:spcPct val="90000"/>
              </a:lnSpc>
              <a:spcBef>
                <a:spcPct val="0"/>
              </a:spcBef>
              <a:buClr>
                <a:schemeClr val="tx2"/>
              </a:buClr>
              <a:buSzPct val="75000"/>
              <a:buFont typeface="Wingdings" pitchFamily="2" charset="2"/>
              <a:buChar char=""/>
            </a:pPr>
            <a:r>
              <a:rPr lang="en-US" sz="2000">
                <a:latin typeface="Arial Narrow" pitchFamily="34" charset="0"/>
              </a:rPr>
              <a:t>Can be sync’d to peripheral events</a:t>
            </a:r>
          </a:p>
          <a:p>
            <a:pPr marL="342900" indent="-342900">
              <a:lnSpc>
                <a:spcPct val="90000"/>
              </a:lnSpc>
              <a:spcBef>
                <a:spcPct val="0"/>
              </a:spcBef>
              <a:buClr>
                <a:schemeClr val="tx2"/>
              </a:buClr>
              <a:buSzPct val="75000"/>
              <a:buFont typeface="Wingdings" pitchFamily="2" charset="2"/>
              <a:buChar char=""/>
            </a:pPr>
            <a:r>
              <a:rPr lang="en-US" sz="2000">
                <a:latin typeface="Arial Narrow" pitchFamily="34" charset="0"/>
              </a:rPr>
              <a:t>Handles up to 64 events</a:t>
            </a:r>
          </a:p>
        </p:txBody>
      </p:sp>
      <p:sp>
        <p:nvSpPr>
          <p:cNvPr id="69645" name="Text Box 15"/>
          <p:cNvSpPr txBox="1">
            <a:spLocks noChangeArrowheads="1"/>
          </p:cNvSpPr>
          <p:nvPr/>
        </p:nvSpPr>
        <p:spPr bwMode="auto">
          <a:xfrm>
            <a:off x="4838700" y="3733800"/>
            <a:ext cx="3732213" cy="1465263"/>
          </a:xfrm>
          <a:prstGeom prst="rect">
            <a:avLst/>
          </a:prstGeom>
          <a:solidFill>
            <a:schemeClr val="accent5">
              <a:lumMod val="20000"/>
              <a:lumOff val="80000"/>
            </a:schemeClr>
          </a:solidFill>
          <a:ln w="12700" algn="ctr">
            <a:noFill/>
            <a:miter lim="800000"/>
            <a:headEnd/>
            <a:tailEnd/>
          </a:ln>
        </p:spPr>
        <p:txBody>
          <a:bodyPr wrap="none">
            <a:spAutoFit/>
          </a:bodyPr>
          <a:lstStyle/>
          <a:p>
            <a:pPr marL="342900" indent="-342900">
              <a:lnSpc>
                <a:spcPct val="90000"/>
              </a:lnSpc>
              <a:spcBef>
                <a:spcPct val="0"/>
              </a:spcBef>
              <a:buClr>
                <a:schemeClr val="tx2"/>
              </a:buClr>
              <a:buSzPct val="75000"/>
              <a:buFont typeface="Wingdings" pitchFamily="2" charset="2"/>
              <a:buNone/>
            </a:pPr>
            <a:r>
              <a:rPr lang="en-US" sz="2000"/>
              <a:t>QDMA</a:t>
            </a:r>
          </a:p>
          <a:p>
            <a:pPr marL="342900" indent="-342900">
              <a:lnSpc>
                <a:spcPct val="90000"/>
              </a:lnSpc>
              <a:spcBef>
                <a:spcPct val="0"/>
              </a:spcBef>
              <a:buClr>
                <a:schemeClr val="tx2"/>
              </a:buClr>
              <a:buSzPct val="75000"/>
              <a:buFont typeface="Wingdings" pitchFamily="2" charset="2"/>
              <a:buChar char=""/>
            </a:pPr>
            <a:r>
              <a:rPr lang="en-US" sz="2000">
                <a:latin typeface="Arial Narrow" pitchFamily="34" charset="0"/>
              </a:rPr>
              <a:t>Quick DMA</a:t>
            </a:r>
          </a:p>
          <a:p>
            <a:pPr marL="342900" indent="-342900">
              <a:lnSpc>
                <a:spcPct val="90000"/>
              </a:lnSpc>
              <a:spcBef>
                <a:spcPct val="0"/>
              </a:spcBef>
              <a:buClr>
                <a:schemeClr val="tx2"/>
              </a:buClr>
              <a:buSzPct val="75000"/>
              <a:buFont typeface="Wingdings" pitchFamily="2" charset="2"/>
              <a:buChar char=""/>
            </a:pPr>
            <a:r>
              <a:rPr lang="en-US" sz="2000">
                <a:latin typeface="Arial Narrow" pitchFamily="34" charset="0"/>
              </a:rPr>
              <a:t>DMA between memory</a:t>
            </a:r>
          </a:p>
          <a:p>
            <a:pPr marL="342900" indent="-342900">
              <a:lnSpc>
                <a:spcPct val="90000"/>
              </a:lnSpc>
              <a:spcBef>
                <a:spcPct val="0"/>
              </a:spcBef>
              <a:buClr>
                <a:schemeClr val="tx2"/>
              </a:buClr>
              <a:buSzPct val="75000"/>
              <a:buFont typeface="Wingdings" pitchFamily="2" charset="2"/>
              <a:buChar char=""/>
            </a:pPr>
            <a:r>
              <a:rPr lang="en-US" sz="2000">
                <a:latin typeface="Arial Narrow" pitchFamily="34" charset="0"/>
              </a:rPr>
              <a:t>Async – must be started by CPU</a:t>
            </a:r>
          </a:p>
          <a:p>
            <a:pPr marL="342900" indent="-342900">
              <a:lnSpc>
                <a:spcPct val="90000"/>
              </a:lnSpc>
              <a:spcBef>
                <a:spcPct val="0"/>
              </a:spcBef>
              <a:buClr>
                <a:schemeClr val="tx2"/>
              </a:buClr>
              <a:buSzPct val="75000"/>
              <a:buFont typeface="Wingdings" pitchFamily="2" charset="2"/>
              <a:buChar char=""/>
            </a:pPr>
            <a:r>
              <a:rPr lang="en-US" sz="2000">
                <a:latin typeface="Arial Narrow" pitchFamily="34" charset="0"/>
              </a:rPr>
              <a:t>4-8 channels available</a:t>
            </a:r>
          </a:p>
        </p:txBody>
      </p:sp>
      <p:sp>
        <p:nvSpPr>
          <p:cNvPr id="69646" name="Text Box 16"/>
          <p:cNvSpPr txBox="1">
            <a:spLocks noChangeArrowheads="1"/>
          </p:cNvSpPr>
          <p:nvPr/>
        </p:nvSpPr>
        <p:spPr bwMode="auto">
          <a:xfrm>
            <a:off x="2344738" y="5638800"/>
            <a:ext cx="4467225" cy="928688"/>
          </a:xfrm>
          <a:prstGeom prst="rect">
            <a:avLst/>
          </a:prstGeom>
          <a:noFill/>
          <a:ln w="12700" algn="ctr">
            <a:solidFill>
              <a:srgbClr val="969696"/>
            </a:solidFill>
            <a:miter lim="800000"/>
            <a:headEnd/>
            <a:tailEnd/>
          </a:ln>
        </p:spPr>
        <p:txBody>
          <a:bodyPr wrap="none" anchorCtr="1">
            <a:spAutoFit/>
          </a:bodyPr>
          <a:lstStyle/>
          <a:p>
            <a:pPr marL="342900" indent="-342900">
              <a:lnSpc>
                <a:spcPct val="90000"/>
              </a:lnSpc>
              <a:spcBef>
                <a:spcPct val="0"/>
              </a:spcBef>
              <a:buClr>
                <a:schemeClr val="tx2"/>
              </a:buClr>
              <a:buSzPct val="75000"/>
              <a:buFont typeface="Wingdings" pitchFamily="2" charset="2"/>
              <a:buChar char=""/>
            </a:pPr>
            <a:r>
              <a:rPr lang="en-US" sz="2000">
                <a:latin typeface="Arial Narrow" pitchFamily="34" charset="0"/>
              </a:rPr>
              <a:t>128-256 Parameter RAM sets (PARAMs)</a:t>
            </a:r>
          </a:p>
          <a:p>
            <a:pPr marL="342900" indent="-342900">
              <a:lnSpc>
                <a:spcPct val="90000"/>
              </a:lnSpc>
              <a:spcBef>
                <a:spcPct val="0"/>
              </a:spcBef>
              <a:buClr>
                <a:schemeClr val="tx2"/>
              </a:buClr>
              <a:buSzPct val="75000"/>
              <a:buFont typeface="Wingdings" pitchFamily="2" charset="2"/>
              <a:buChar char=""/>
            </a:pPr>
            <a:r>
              <a:rPr lang="en-US" sz="2000">
                <a:latin typeface="Arial Narrow" pitchFamily="34" charset="0"/>
              </a:rPr>
              <a:t>64 transfer complete flags</a:t>
            </a:r>
          </a:p>
          <a:p>
            <a:pPr marL="342900" indent="-342900">
              <a:lnSpc>
                <a:spcPct val="90000"/>
              </a:lnSpc>
              <a:spcBef>
                <a:spcPct val="0"/>
              </a:spcBef>
              <a:buClr>
                <a:schemeClr val="tx2"/>
              </a:buClr>
              <a:buSzPct val="75000"/>
              <a:buFont typeface="Wingdings" pitchFamily="2" charset="2"/>
              <a:buChar char=""/>
            </a:pPr>
            <a:r>
              <a:rPr lang="en-US" sz="2000">
                <a:latin typeface="Arial Narrow" pitchFamily="34" charset="0"/>
              </a:rPr>
              <a:t>2-4 Pending transfer queues</a:t>
            </a:r>
          </a:p>
        </p:txBody>
      </p:sp>
      <p:sp>
        <p:nvSpPr>
          <p:cNvPr id="69647" name="Text Box 17"/>
          <p:cNvSpPr txBox="1">
            <a:spLocks noChangeArrowheads="1"/>
          </p:cNvSpPr>
          <p:nvPr/>
        </p:nvSpPr>
        <p:spPr bwMode="auto">
          <a:xfrm>
            <a:off x="2100263" y="5308600"/>
            <a:ext cx="4889500" cy="366713"/>
          </a:xfrm>
          <a:prstGeom prst="rect">
            <a:avLst/>
          </a:prstGeom>
          <a:noFill/>
          <a:ln w="12700" algn="ctr">
            <a:noFill/>
            <a:miter lim="800000"/>
            <a:headEnd/>
            <a:tailEnd/>
          </a:ln>
        </p:spPr>
        <p:txBody>
          <a:bodyPr wrap="none">
            <a:spAutoFit/>
          </a:bodyPr>
          <a:lstStyle/>
          <a:p>
            <a:pPr marL="342900" indent="-342900" algn="ctr">
              <a:lnSpc>
                <a:spcPct val="90000"/>
              </a:lnSpc>
              <a:spcBef>
                <a:spcPct val="0"/>
              </a:spcBef>
              <a:buClr>
                <a:schemeClr val="tx2"/>
              </a:buClr>
              <a:buSzPct val="75000"/>
              <a:buFont typeface="Wingdings" pitchFamily="2" charset="2"/>
              <a:buNone/>
            </a:pPr>
            <a:r>
              <a:rPr lang="en-US" sz="2000"/>
              <a:t>Both Share </a:t>
            </a:r>
            <a:r>
              <a:rPr lang="en-US" sz="1800" b="0">
                <a:latin typeface="Arial Narrow" pitchFamily="34" charset="0"/>
              </a:rPr>
              <a:t>(number depends upon specific device)</a:t>
            </a:r>
          </a:p>
        </p:txBody>
      </p:sp>
      <p:sp>
        <p:nvSpPr>
          <p:cNvPr id="444434" name="Line 18"/>
          <p:cNvSpPr>
            <a:spLocks noChangeShapeType="1"/>
          </p:cNvSpPr>
          <p:nvPr/>
        </p:nvSpPr>
        <p:spPr bwMode="auto">
          <a:xfrm>
            <a:off x="5334000" y="2895600"/>
            <a:ext cx="838200" cy="990600"/>
          </a:xfrm>
          <a:prstGeom prst="line">
            <a:avLst/>
          </a:prstGeom>
          <a:noFill/>
          <a:ln w="12700">
            <a:solidFill>
              <a:schemeClr val="tx1"/>
            </a:solidFill>
            <a:round/>
            <a:headEnd/>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444435" name="Line 19"/>
          <p:cNvSpPr>
            <a:spLocks noChangeShapeType="1"/>
          </p:cNvSpPr>
          <p:nvPr/>
        </p:nvSpPr>
        <p:spPr bwMode="auto">
          <a:xfrm flipH="1">
            <a:off x="2743200" y="2895600"/>
            <a:ext cx="838200" cy="990600"/>
          </a:xfrm>
          <a:prstGeom prst="line">
            <a:avLst/>
          </a:prstGeom>
          <a:noFill/>
          <a:ln w="12700">
            <a:solidFill>
              <a:schemeClr val="tx1"/>
            </a:solidFill>
            <a:round/>
            <a:headEnd/>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69650" name="Rectangle 20"/>
          <p:cNvSpPr>
            <a:spLocks noChangeArrowheads="1"/>
          </p:cNvSpPr>
          <p:nvPr/>
        </p:nvSpPr>
        <p:spPr bwMode="auto">
          <a:xfrm>
            <a:off x="800100" y="1981200"/>
            <a:ext cx="1905000" cy="1104900"/>
          </a:xfrm>
          <a:prstGeom prst="rect">
            <a:avLst/>
          </a:prstGeom>
          <a:solidFill>
            <a:schemeClr val="accent3">
              <a:lumMod val="40000"/>
              <a:lumOff val="60000"/>
            </a:schemeClr>
          </a:solidFill>
          <a:ln w="12700" algn="ctr">
            <a:solidFill>
              <a:schemeClr val="tx1"/>
            </a:solidFill>
            <a:miter lim="800000"/>
            <a:headEnd/>
            <a:tailEnd/>
          </a:ln>
        </p:spPr>
        <p:txBody>
          <a:bodyPr wrap="none" tIns="91440"/>
          <a:lstStyle/>
          <a:p>
            <a:pPr algn="ctr"/>
            <a:r>
              <a:rPr lang="en-US" sz="2000"/>
              <a:t>Master Periph</a:t>
            </a: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smtClean="0">
                <a:latin typeface="Arial Narrow" pitchFamily="34" charset="0"/>
              </a:rPr>
              <a:t>Multiple DMA’s : Master Periphs &amp; C64x+ IDMA</a:t>
            </a:r>
          </a:p>
        </p:txBody>
      </p:sp>
      <p:sp>
        <p:nvSpPr>
          <p:cNvPr id="446467" name="Rectangle 3"/>
          <p:cNvSpPr>
            <a:spLocks noChangeArrowheads="1"/>
          </p:cNvSpPr>
          <p:nvPr/>
        </p:nvSpPr>
        <p:spPr bwMode="auto">
          <a:xfrm>
            <a:off x="457200" y="685800"/>
            <a:ext cx="8229600" cy="2667000"/>
          </a:xfrm>
          <a:prstGeom prst="rect">
            <a:avLst/>
          </a:prstGeom>
          <a:solidFill>
            <a:schemeClr val="accent4">
              <a:lumMod val="20000"/>
              <a:lumOff val="80000"/>
            </a:schemeClr>
          </a:solidFill>
          <a:ln w="12700" algn="ctr">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70660" name="Rectangle 4"/>
          <p:cNvSpPr>
            <a:spLocks noChangeArrowheads="1"/>
          </p:cNvSpPr>
          <p:nvPr/>
        </p:nvSpPr>
        <p:spPr bwMode="auto">
          <a:xfrm>
            <a:off x="5981700" y="952500"/>
            <a:ext cx="2362200" cy="2133600"/>
          </a:xfrm>
          <a:prstGeom prst="rect">
            <a:avLst/>
          </a:prstGeom>
          <a:solidFill>
            <a:srgbClr val="B2B2B2"/>
          </a:solidFill>
          <a:ln w="12700" algn="ctr">
            <a:solidFill>
              <a:schemeClr val="tx1"/>
            </a:solidFill>
            <a:miter lim="800000"/>
            <a:headEnd/>
            <a:tailEnd/>
          </a:ln>
        </p:spPr>
        <p:txBody>
          <a:bodyPr wrap="none" tIns="91440"/>
          <a:lstStyle/>
          <a:p>
            <a:pPr algn="ctr"/>
            <a:r>
              <a:rPr lang="en-US" sz="2000"/>
              <a:t>C64x+ DSP</a:t>
            </a:r>
          </a:p>
        </p:txBody>
      </p:sp>
      <p:grpSp>
        <p:nvGrpSpPr>
          <p:cNvPr id="70661" name="Group 5"/>
          <p:cNvGrpSpPr>
            <a:grpSpLocks/>
          </p:cNvGrpSpPr>
          <p:nvPr/>
        </p:nvGrpSpPr>
        <p:grpSpPr bwMode="auto">
          <a:xfrm>
            <a:off x="6210300" y="1485900"/>
            <a:ext cx="1905000" cy="457200"/>
            <a:chOff x="3840" y="1056"/>
            <a:chExt cx="1200" cy="288"/>
          </a:xfrm>
        </p:grpSpPr>
        <p:sp>
          <p:nvSpPr>
            <p:cNvPr id="70687" name="Rectangle 6"/>
            <p:cNvSpPr>
              <a:spLocks noChangeArrowheads="1"/>
            </p:cNvSpPr>
            <p:nvPr/>
          </p:nvSpPr>
          <p:spPr bwMode="auto">
            <a:xfrm>
              <a:off x="3840" y="1056"/>
              <a:ext cx="384" cy="288"/>
            </a:xfrm>
            <a:prstGeom prst="rect">
              <a:avLst/>
            </a:prstGeom>
            <a:solidFill>
              <a:schemeClr val="accent4">
                <a:lumMod val="20000"/>
                <a:lumOff val="80000"/>
              </a:schemeClr>
            </a:solidFill>
            <a:ln w="12700" algn="ctr">
              <a:solidFill>
                <a:schemeClr val="tx1"/>
              </a:solidFill>
              <a:miter lim="800000"/>
              <a:headEnd/>
              <a:tailEnd/>
            </a:ln>
          </p:spPr>
          <p:txBody>
            <a:bodyPr wrap="none" lIns="0" rIns="0" anchor="ctr"/>
            <a:lstStyle/>
            <a:p>
              <a:pPr algn="ctr">
                <a:lnSpc>
                  <a:spcPct val="100000"/>
                </a:lnSpc>
                <a:spcBef>
                  <a:spcPct val="0"/>
                </a:spcBef>
              </a:pPr>
              <a:r>
                <a:rPr lang="en-US" sz="2000" b="0">
                  <a:latin typeface="Arial Narrow" pitchFamily="34" charset="0"/>
                </a:rPr>
                <a:t>L1P</a:t>
              </a:r>
            </a:p>
          </p:txBody>
        </p:sp>
        <p:sp>
          <p:nvSpPr>
            <p:cNvPr id="70688" name="Rectangle 7"/>
            <p:cNvSpPr>
              <a:spLocks noChangeArrowheads="1"/>
            </p:cNvSpPr>
            <p:nvPr/>
          </p:nvSpPr>
          <p:spPr bwMode="auto">
            <a:xfrm>
              <a:off x="4656" y="1056"/>
              <a:ext cx="384" cy="288"/>
            </a:xfrm>
            <a:prstGeom prst="rect">
              <a:avLst/>
            </a:prstGeom>
            <a:solidFill>
              <a:schemeClr val="accent4">
                <a:lumMod val="20000"/>
                <a:lumOff val="80000"/>
              </a:schemeClr>
            </a:solidFill>
            <a:ln w="12700" algn="ctr">
              <a:solidFill>
                <a:schemeClr val="tx1"/>
              </a:solidFill>
              <a:miter lim="800000"/>
              <a:headEnd/>
              <a:tailEnd/>
            </a:ln>
          </p:spPr>
          <p:txBody>
            <a:bodyPr wrap="none" lIns="0" rIns="0" anchor="ctr"/>
            <a:lstStyle/>
            <a:p>
              <a:pPr algn="ctr">
                <a:lnSpc>
                  <a:spcPct val="100000"/>
                </a:lnSpc>
                <a:spcBef>
                  <a:spcPct val="0"/>
                </a:spcBef>
              </a:pPr>
              <a:r>
                <a:rPr lang="en-US" sz="2000" b="0">
                  <a:latin typeface="Arial Narrow" pitchFamily="34" charset="0"/>
                </a:rPr>
                <a:t>L1D</a:t>
              </a:r>
            </a:p>
          </p:txBody>
        </p:sp>
      </p:grpSp>
      <p:sp>
        <p:nvSpPr>
          <p:cNvPr id="70662" name="Rectangle 8"/>
          <p:cNvSpPr>
            <a:spLocks noChangeArrowheads="1"/>
          </p:cNvSpPr>
          <p:nvPr/>
        </p:nvSpPr>
        <p:spPr bwMode="auto">
          <a:xfrm>
            <a:off x="7505700" y="2476500"/>
            <a:ext cx="609600" cy="457200"/>
          </a:xfrm>
          <a:prstGeom prst="rect">
            <a:avLst/>
          </a:prstGeom>
          <a:solidFill>
            <a:schemeClr val="accent4">
              <a:lumMod val="20000"/>
              <a:lumOff val="80000"/>
            </a:schemeClr>
          </a:solidFill>
          <a:ln w="12700" algn="ctr">
            <a:solidFill>
              <a:schemeClr val="tx1"/>
            </a:solidFill>
            <a:miter lim="800000"/>
            <a:headEnd/>
            <a:tailEnd/>
          </a:ln>
        </p:spPr>
        <p:txBody>
          <a:bodyPr wrap="none" lIns="0" rIns="0" anchor="ctr"/>
          <a:lstStyle/>
          <a:p>
            <a:pPr algn="ctr">
              <a:lnSpc>
                <a:spcPct val="100000"/>
              </a:lnSpc>
              <a:spcBef>
                <a:spcPct val="0"/>
              </a:spcBef>
            </a:pPr>
            <a:r>
              <a:rPr lang="en-US" sz="2000" b="0">
                <a:latin typeface="Arial Narrow" pitchFamily="34" charset="0"/>
              </a:rPr>
              <a:t>L2</a:t>
            </a:r>
          </a:p>
        </p:txBody>
      </p:sp>
      <p:sp>
        <p:nvSpPr>
          <p:cNvPr id="70663" name="Rectangle 9"/>
          <p:cNvSpPr>
            <a:spLocks noChangeArrowheads="1"/>
          </p:cNvSpPr>
          <p:nvPr/>
        </p:nvSpPr>
        <p:spPr bwMode="auto">
          <a:xfrm>
            <a:off x="6210300" y="2476500"/>
            <a:ext cx="609600" cy="457200"/>
          </a:xfrm>
          <a:prstGeom prst="rect">
            <a:avLst/>
          </a:prstGeom>
          <a:solidFill>
            <a:schemeClr val="accent2"/>
          </a:solidFill>
          <a:ln w="12700" algn="ctr">
            <a:solidFill>
              <a:schemeClr val="tx1"/>
            </a:solidFill>
            <a:miter lim="800000"/>
            <a:headEnd/>
            <a:tailEnd/>
          </a:ln>
        </p:spPr>
        <p:txBody>
          <a:bodyPr wrap="none" lIns="0" rIns="0" anchor="ctr"/>
          <a:lstStyle/>
          <a:p>
            <a:pPr algn="ctr">
              <a:lnSpc>
                <a:spcPct val="100000"/>
              </a:lnSpc>
              <a:spcBef>
                <a:spcPct val="0"/>
              </a:spcBef>
            </a:pPr>
            <a:r>
              <a:rPr lang="en-US" sz="2000">
                <a:latin typeface="Arial Narrow" pitchFamily="34" charset="0"/>
              </a:rPr>
              <a:t>IDMA</a:t>
            </a:r>
          </a:p>
        </p:txBody>
      </p:sp>
      <p:sp>
        <p:nvSpPr>
          <p:cNvPr id="446474" name="Line 10"/>
          <p:cNvSpPr>
            <a:spLocks noChangeShapeType="1"/>
          </p:cNvSpPr>
          <p:nvPr/>
        </p:nvSpPr>
        <p:spPr bwMode="auto">
          <a:xfrm flipV="1">
            <a:off x="6515100" y="2019300"/>
            <a:ext cx="0" cy="381000"/>
          </a:xfrm>
          <a:prstGeom prst="line">
            <a:avLst/>
          </a:prstGeom>
          <a:noFill/>
          <a:ln w="19050">
            <a:solidFill>
              <a:schemeClr val="tx1"/>
            </a:solidFill>
            <a:round/>
            <a:headEnd type="triangle" w="med" len="med"/>
            <a:tailEnd type="triangle" w="med" len="med"/>
          </a:ln>
          <a:effectLst/>
        </p:spPr>
        <p:txBody>
          <a:bodyPr lIns="0" rIns="0"/>
          <a:lstStyle/>
          <a:p>
            <a:pPr>
              <a:defRPr/>
            </a:pPr>
            <a:endParaRPr lang="en-US">
              <a:effectLst>
                <a:outerShdw blurRad="38100" dist="38100" dir="2700000" algn="tl">
                  <a:srgbClr val="000000">
                    <a:alpha val="43137"/>
                  </a:srgbClr>
                </a:outerShdw>
              </a:effectLst>
            </a:endParaRPr>
          </a:p>
        </p:txBody>
      </p:sp>
      <p:sp>
        <p:nvSpPr>
          <p:cNvPr id="446475" name="Line 11"/>
          <p:cNvSpPr>
            <a:spLocks noChangeShapeType="1"/>
          </p:cNvSpPr>
          <p:nvPr/>
        </p:nvSpPr>
        <p:spPr bwMode="auto">
          <a:xfrm flipV="1">
            <a:off x="6896100" y="2019300"/>
            <a:ext cx="533400" cy="381000"/>
          </a:xfrm>
          <a:prstGeom prst="line">
            <a:avLst/>
          </a:prstGeom>
          <a:noFill/>
          <a:ln w="19050">
            <a:solidFill>
              <a:schemeClr val="tx1"/>
            </a:solidFill>
            <a:round/>
            <a:headEnd type="triangle" w="med" len="med"/>
            <a:tailEnd type="triangle" w="med" len="med"/>
          </a:ln>
          <a:effectLst/>
        </p:spPr>
        <p:txBody>
          <a:bodyPr lIns="0" rIns="0"/>
          <a:lstStyle/>
          <a:p>
            <a:pPr>
              <a:defRPr/>
            </a:pPr>
            <a:endParaRPr lang="en-US">
              <a:effectLst>
                <a:outerShdw blurRad="38100" dist="38100" dir="2700000" algn="tl">
                  <a:srgbClr val="000000">
                    <a:alpha val="43137"/>
                  </a:srgbClr>
                </a:outerShdw>
              </a:effectLst>
            </a:endParaRPr>
          </a:p>
        </p:txBody>
      </p:sp>
      <p:sp>
        <p:nvSpPr>
          <p:cNvPr id="446476" name="Line 12"/>
          <p:cNvSpPr>
            <a:spLocks noChangeShapeType="1"/>
          </p:cNvSpPr>
          <p:nvPr/>
        </p:nvSpPr>
        <p:spPr bwMode="auto">
          <a:xfrm>
            <a:off x="6972300" y="2705100"/>
            <a:ext cx="381000" cy="0"/>
          </a:xfrm>
          <a:prstGeom prst="line">
            <a:avLst/>
          </a:prstGeom>
          <a:noFill/>
          <a:ln w="19050">
            <a:solidFill>
              <a:schemeClr val="tx1"/>
            </a:solidFill>
            <a:round/>
            <a:headEnd type="triangle" w="med" len="med"/>
            <a:tailEnd type="triangle" w="med" len="med"/>
          </a:ln>
          <a:effectLst/>
        </p:spPr>
        <p:txBody>
          <a:bodyPr lIns="0" rIns="0"/>
          <a:lstStyle/>
          <a:p>
            <a:pPr>
              <a:defRPr/>
            </a:pPr>
            <a:endParaRPr lang="en-US">
              <a:effectLst>
                <a:outerShdw blurRad="38100" dist="38100" dir="2700000" algn="tl">
                  <a:srgbClr val="000000">
                    <a:alpha val="43137"/>
                  </a:srgbClr>
                </a:outerShdw>
              </a:effectLst>
            </a:endParaRPr>
          </a:p>
        </p:txBody>
      </p:sp>
      <p:sp>
        <p:nvSpPr>
          <p:cNvPr id="70667" name="Rectangle 13"/>
          <p:cNvSpPr>
            <a:spLocks noChangeArrowheads="1"/>
          </p:cNvSpPr>
          <p:nvPr/>
        </p:nvSpPr>
        <p:spPr bwMode="auto">
          <a:xfrm flipV="1">
            <a:off x="2971800" y="952500"/>
            <a:ext cx="2743200" cy="2133600"/>
          </a:xfrm>
          <a:prstGeom prst="rect">
            <a:avLst/>
          </a:prstGeom>
          <a:solidFill>
            <a:schemeClr val="accent1"/>
          </a:solidFill>
          <a:ln w="12700" algn="ctr">
            <a:solidFill>
              <a:schemeClr val="tx1"/>
            </a:solidFill>
            <a:miter lim="800000"/>
            <a:headEnd/>
            <a:tailEnd/>
          </a:ln>
        </p:spPr>
        <p:txBody>
          <a:bodyPr rot="10800000" wrap="none" tIns="91440"/>
          <a:lstStyle/>
          <a:p>
            <a:pPr algn="ctr">
              <a:lnSpc>
                <a:spcPct val="90000"/>
              </a:lnSpc>
              <a:spcBef>
                <a:spcPct val="0"/>
              </a:spcBef>
            </a:pPr>
            <a:r>
              <a:rPr lang="en-US" sz="2000"/>
              <a:t>EDMA3</a:t>
            </a:r>
          </a:p>
          <a:p>
            <a:pPr algn="ctr">
              <a:lnSpc>
                <a:spcPct val="90000"/>
              </a:lnSpc>
              <a:spcBef>
                <a:spcPct val="0"/>
              </a:spcBef>
            </a:pPr>
            <a:r>
              <a:rPr lang="en-US" sz="2000" b="0"/>
              <a:t>(System DMA)</a:t>
            </a:r>
          </a:p>
        </p:txBody>
      </p:sp>
      <p:sp>
        <p:nvSpPr>
          <p:cNvPr id="70668" name="Rectangle 14"/>
          <p:cNvSpPr>
            <a:spLocks noChangeArrowheads="1"/>
          </p:cNvSpPr>
          <p:nvPr/>
        </p:nvSpPr>
        <p:spPr bwMode="auto">
          <a:xfrm>
            <a:off x="3124200" y="1638300"/>
            <a:ext cx="1219200" cy="1371600"/>
          </a:xfrm>
          <a:prstGeom prst="rect">
            <a:avLst/>
          </a:prstGeom>
          <a:solidFill>
            <a:srgbClr val="CCFF66">
              <a:alpha val="50195"/>
            </a:srgbClr>
          </a:solidFill>
          <a:ln w="12700" algn="ctr">
            <a:solidFill>
              <a:schemeClr val="tx1"/>
            </a:solidFill>
            <a:miter lim="800000"/>
            <a:headEnd/>
            <a:tailEnd/>
          </a:ln>
        </p:spPr>
        <p:txBody>
          <a:bodyPr wrap="none" anchor="ctr"/>
          <a:lstStyle/>
          <a:p>
            <a:pPr algn="ctr"/>
            <a:r>
              <a:rPr lang="en-US" sz="2000"/>
              <a:t>DMA</a:t>
            </a:r>
          </a:p>
          <a:p>
            <a:pPr algn="ctr"/>
            <a:r>
              <a:rPr lang="en-US" sz="2000" b="0"/>
              <a:t>(sync)</a:t>
            </a:r>
          </a:p>
        </p:txBody>
      </p:sp>
      <p:sp>
        <p:nvSpPr>
          <p:cNvPr id="70669" name="Rectangle 15"/>
          <p:cNvSpPr>
            <a:spLocks noChangeArrowheads="1"/>
          </p:cNvSpPr>
          <p:nvPr/>
        </p:nvSpPr>
        <p:spPr bwMode="auto">
          <a:xfrm>
            <a:off x="4343400" y="1638300"/>
            <a:ext cx="1219200" cy="1371600"/>
          </a:xfrm>
          <a:prstGeom prst="rect">
            <a:avLst/>
          </a:prstGeom>
          <a:solidFill>
            <a:schemeClr val="accent5">
              <a:lumMod val="20000"/>
              <a:lumOff val="80000"/>
              <a:alpha val="50195"/>
            </a:schemeClr>
          </a:solidFill>
          <a:ln w="12700" algn="ctr">
            <a:solidFill>
              <a:schemeClr val="tx1"/>
            </a:solidFill>
            <a:miter lim="800000"/>
            <a:headEnd/>
            <a:tailEnd/>
          </a:ln>
        </p:spPr>
        <p:txBody>
          <a:bodyPr wrap="none" anchor="ctr"/>
          <a:lstStyle/>
          <a:p>
            <a:pPr algn="ctr"/>
            <a:r>
              <a:rPr lang="en-US" sz="2000"/>
              <a:t>QDMA</a:t>
            </a:r>
          </a:p>
          <a:p>
            <a:pPr algn="ctr"/>
            <a:r>
              <a:rPr lang="en-US" sz="2000" b="0"/>
              <a:t>(async)</a:t>
            </a:r>
          </a:p>
        </p:txBody>
      </p:sp>
      <p:sp>
        <p:nvSpPr>
          <p:cNvPr id="70670" name="Text Box 16"/>
          <p:cNvSpPr txBox="1">
            <a:spLocks noChangeArrowheads="1"/>
          </p:cNvSpPr>
          <p:nvPr/>
        </p:nvSpPr>
        <p:spPr bwMode="auto">
          <a:xfrm>
            <a:off x="4419600" y="3657600"/>
            <a:ext cx="4305300" cy="2133600"/>
          </a:xfrm>
          <a:prstGeom prst="rect">
            <a:avLst/>
          </a:prstGeom>
          <a:solidFill>
            <a:schemeClr val="accent2"/>
          </a:solidFill>
          <a:ln w="12700" algn="ctr">
            <a:noFill/>
            <a:miter lim="800000"/>
            <a:headEnd/>
            <a:tailEnd/>
          </a:ln>
        </p:spPr>
        <p:txBody>
          <a:bodyPr tIns="137160"/>
          <a:lstStyle/>
          <a:p>
            <a:pPr marL="342900" indent="-342900">
              <a:lnSpc>
                <a:spcPct val="90000"/>
              </a:lnSpc>
              <a:spcBef>
                <a:spcPct val="20000"/>
              </a:spcBef>
              <a:buClr>
                <a:schemeClr val="tx2"/>
              </a:buClr>
              <a:buSzPct val="75000"/>
              <a:buFont typeface="Wingdings" pitchFamily="2" charset="2"/>
              <a:buNone/>
            </a:pPr>
            <a:r>
              <a:rPr lang="en-US" sz="2000"/>
              <a:t>IDMA</a:t>
            </a:r>
          </a:p>
          <a:p>
            <a:pPr marL="342900" indent="-342900">
              <a:lnSpc>
                <a:spcPct val="90000"/>
              </a:lnSpc>
              <a:spcBef>
                <a:spcPct val="20000"/>
              </a:spcBef>
              <a:buClr>
                <a:schemeClr val="tx2"/>
              </a:buClr>
              <a:buSzPct val="75000"/>
              <a:buFont typeface="Wingdings" pitchFamily="2" charset="2"/>
              <a:buChar char=""/>
            </a:pPr>
            <a:r>
              <a:rPr lang="en-US" sz="2000">
                <a:latin typeface="Arial Narrow" pitchFamily="34" charset="0"/>
              </a:rPr>
              <a:t>Built into all C64x+ DSPs</a:t>
            </a:r>
          </a:p>
          <a:p>
            <a:pPr marL="342900" indent="-342900">
              <a:lnSpc>
                <a:spcPct val="90000"/>
              </a:lnSpc>
              <a:spcBef>
                <a:spcPct val="20000"/>
              </a:spcBef>
              <a:buClr>
                <a:schemeClr val="tx2"/>
              </a:buClr>
              <a:buSzPct val="75000"/>
              <a:buFont typeface="Wingdings" pitchFamily="2" charset="2"/>
              <a:buChar char=""/>
            </a:pPr>
            <a:r>
              <a:rPr lang="en-US" sz="2000">
                <a:latin typeface="Arial Narrow" pitchFamily="34" charset="0"/>
              </a:rPr>
              <a:t>Performs moves between internal memory blocks and/or config bus</a:t>
            </a:r>
          </a:p>
          <a:p>
            <a:pPr marL="342900" indent="-342900">
              <a:lnSpc>
                <a:spcPct val="90000"/>
              </a:lnSpc>
              <a:spcBef>
                <a:spcPct val="20000"/>
              </a:spcBef>
              <a:buClr>
                <a:schemeClr val="tx2"/>
              </a:buClr>
              <a:buSzPct val="75000"/>
              <a:buFont typeface="Wingdings" pitchFamily="2" charset="2"/>
              <a:buChar char=""/>
            </a:pPr>
            <a:r>
              <a:rPr lang="en-US" sz="2000">
                <a:latin typeface="Arial Narrow" pitchFamily="34" charset="0"/>
              </a:rPr>
              <a:t>Don’t confuse with iDMA API</a:t>
            </a:r>
            <a:r>
              <a:rPr lang="en-US" sz="2000" b="0">
                <a:latin typeface="Arial Narrow" pitchFamily="34" charset="0"/>
              </a:rPr>
              <a:t> </a:t>
            </a:r>
          </a:p>
        </p:txBody>
      </p:sp>
      <p:sp>
        <p:nvSpPr>
          <p:cNvPr id="70671" name="Rectangle 17"/>
          <p:cNvSpPr>
            <a:spLocks noChangeArrowheads="1"/>
          </p:cNvSpPr>
          <p:nvPr/>
        </p:nvSpPr>
        <p:spPr bwMode="auto">
          <a:xfrm>
            <a:off x="800100" y="952500"/>
            <a:ext cx="1905000" cy="952500"/>
          </a:xfrm>
          <a:prstGeom prst="rect">
            <a:avLst/>
          </a:prstGeom>
          <a:solidFill>
            <a:schemeClr val="accent3">
              <a:lumMod val="40000"/>
              <a:lumOff val="60000"/>
            </a:schemeClr>
          </a:solidFill>
          <a:ln w="12700" algn="ctr">
            <a:solidFill>
              <a:schemeClr val="tx1"/>
            </a:solidFill>
            <a:miter lim="800000"/>
            <a:headEnd/>
            <a:tailEnd/>
          </a:ln>
        </p:spPr>
        <p:txBody>
          <a:bodyPr wrap="none" tIns="91440"/>
          <a:lstStyle/>
          <a:p>
            <a:pPr algn="ctr"/>
            <a:r>
              <a:rPr lang="en-US" sz="2000"/>
              <a:t>VPSS</a:t>
            </a:r>
          </a:p>
        </p:txBody>
      </p:sp>
      <p:sp>
        <p:nvSpPr>
          <p:cNvPr id="70672" name="Rectangle 18"/>
          <p:cNvSpPr>
            <a:spLocks noChangeArrowheads="1"/>
          </p:cNvSpPr>
          <p:nvPr/>
        </p:nvSpPr>
        <p:spPr bwMode="auto">
          <a:xfrm>
            <a:off x="800100" y="1981200"/>
            <a:ext cx="1905000" cy="1104900"/>
          </a:xfrm>
          <a:prstGeom prst="rect">
            <a:avLst/>
          </a:prstGeom>
          <a:solidFill>
            <a:schemeClr val="accent3">
              <a:lumMod val="40000"/>
              <a:lumOff val="60000"/>
            </a:schemeClr>
          </a:solidFill>
          <a:ln w="12700" algn="ctr">
            <a:solidFill>
              <a:schemeClr val="tx1"/>
            </a:solidFill>
            <a:miter lim="800000"/>
            <a:headEnd/>
            <a:tailEnd/>
          </a:ln>
        </p:spPr>
        <p:txBody>
          <a:bodyPr wrap="none" tIns="91440"/>
          <a:lstStyle/>
          <a:p>
            <a:pPr algn="ctr"/>
            <a:r>
              <a:rPr lang="en-US" sz="2000">
                <a:latin typeface="Arial Narrow" pitchFamily="34" charset="0"/>
              </a:rPr>
              <a:t>Master Periph’s</a:t>
            </a:r>
          </a:p>
        </p:txBody>
      </p:sp>
      <p:sp>
        <p:nvSpPr>
          <p:cNvPr id="70673" name="Text Box 19"/>
          <p:cNvSpPr txBox="1">
            <a:spLocks noChangeArrowheads="1"/>
          </p:cNvSpPr>
          <p:nvPr/>
        </p:nvSpPr>
        <p:spPr bwMode="auto">
          <a:xfrm>
            <a:off x="849313" y="1346200"/>
            <a:ext cx="1824037" cy="442913"/>
          </a:xfrm>
          <a:prstGeom prst="rect">
            <a:avLst/>
          </a:prstGeom>
          <a:noFill/>
          <a:ln w="12700" algn="ctr">
            <a:noFill/>
            <a:miter lim="800000"/>
            <a:headEnd/>
            <a:tailEnd/>
          </a:ln>
        </p:spPr>
        <p:txBody>
          <a:bodyPr wrap="none" lIns="0" tIns="0" rIns="0" bIns="0" anchorCtr="1">
            <a:spAutoFit/>
          </a:bodyPr>
          <a:lstStyle/>
          <a:p>
            <a:pPr marL="177800" indent="-177800">
              <a:spcBef>
                <a:spcPct val="0"/>
              </a:spcBef>
              <a:buClr>
                <a:schemeClr val="tx2"/>
              </a:buClr>
              <a:buSzPct val="75000"/>
              <a:buFont typeface="Wingdings" pitchFamily="2" charset="2"/>
              <a:buChar char=""/>
            </a:pPr>
            <a:r>
              <a:rPr lang="en-US" sz="1800" b="0">
                <a:latin typeface="Arial Narrow" pitchFamily="34" charset="0"/>
              </a:rPr>
              <a:t>Front End (capture)</a:t>
            </a:r>
          </a:p>
          <a:p>
            <a:pPr marL="177800" indent="-177800">
              <a:spcBef>
                <a:spcPct val="0"/>
              </a:spcBef>
              <a:buClr>
                <a:schemeClr val="tx2"/>
              </a:buClr>
              <a:buSzPct val="75000"/>
              <a:buFont typeface="Wingdings" pitchFamily="2" charset="2"/>
              <a:buChar char=""/>
            </a:pPr>
            <a:r>
              <a:rPr lang="en-US" sz="1800" b="0">
                <a:latin typeface="Arial Narrow" pitchFamily="34" charset="0"/>
              </a:rPr>
              <a:t>Back End (display)</a:t>
            </a:r>
          </a:p>
        </p:txBody>
      </p:sp>
      <p:sp>
        <p:nvSpPr>
          <p:cNvPr id="70674" name="Text Box 20"/>
          <p:cNvSpPr txBox="1">
            <a:spLocks noChangeArrowheads="1"/>
          </p:cNvSpPr>
          <p:nvPr/>
        </p:nvSpPr>
        <p:spPr bwMode="auto">
          <a:xfrm>
            <a:off x="862013" y="2362200"/>
            <a:ext cx="1804987" cy="665163"/>
          </a:xfrm>
          <a:prstGeom prst="rect">
            <a:avLst/>
          </a:prstGeom>
          <a:noFill/>
          <a:ln w="12700" algn="ctr">
            <a:noFill/>
            <a:miter lim="800000"/>
            <a:headEnd/>
            <a:tailEnd/>
          </a:ln>
        </p:spPr>
        <p:txBody>
          <a:bodyPr lIns="0" tIns="0" rIns="0" bIns="0">
            <a:spAutoFit/>
          </a:bodyPr>
          <a:lstStyle/>
          <a:p>
            <a:pPr marL="177800" indent="-177800">
              <a:spcBef>
                <a:spcPct val="0"/>
              </a:spcBef>
              <a:buClr>
                <a:schemeClr val="tx2"/>
              </a:buClr>
              <a:buSzPct val="75000"/>
              <a:buFont typeface="Wingdings" pitchFamily="2" charset="2"/>
              <a:buChar char=""/>
            </a:pPr>
            <a:r>
              <a:rPr lang="en-US" sz="1800" b="0">
                <a:latin typeface="Arial Narrow" pitchFamily="34" charset="0"/>
              </a:rPr>
              <a:t>USB        </a:t>
            </a:r>
            <a:r>
              <a:rPr lang="en-US" sz="1800" b="0">
                <a:solidFill>
                  <a:schemeClr val="tx2"/>
                </a:solidFill>
                <a:latin typeface="Arial Narrow" pitchFamily="34" charset="0"/>
                <a:sym typeface="Wingdings" pitchFamily="2" charset="2"/>
              </a:rPr>
              <a:t></a:t>
            </a:r>
            <a:r>
              <a:rPr lang="en-US" sz="1800" b="0">
                <a:latin typeface="Arial Narrow" pitchFamily="34" charset="0"/>
                <a:sym typeface="Wingdings" pitchFamily="2" charset="2"/>
              </a:rPr>
              <a:t>  ATA</a:t>
            </a:r>
          </a:p>
          <a:p>
            <a:pPr marL="177800" indent="-177800">
              <a:spcBef>
                <a:spcPct val="0"/>
              </a:spcBef>
              <a:buClr>
                <a:schemeClr val="tx2"/>
              </a:buClr>
              <a:buSzPct val="75000"/>
              <a:buFont typeface="Wingdings" pitchFamily="2" charset="2"/>
              <a:buChar char=""/>
            </a:pPr>
            <a:r>
              <a:rPr lang="en-US" sz="1800" b="0">
                <a:latin typeface="Arial Narrow" pitchFamily="34" charset="0"/>
              </a:rPr>
              <a:t>Ethernet</a:t>
            </a:r>
          </a:p>
          <a:p>
            <a:pPr marL="177800" indent="-177800">
              <a:spcBef>
                <a:spcPct val="0"/>
              </a:spcBef>
              <a:buClr>
                <a:schemeClr val="tx2"/>
              </a:buClr>
              <a:buSzPct val="75000"/>
              <a:buFont typeface="Wingdings" pitchFamily="2" charset="2"/>
              <a:buChar char=""/>
            </a:pPr>
            <a:r>
              <a:rPr lang="en-US" sz="1800" b="0">
                <a:latin typeface="Arial Narrow" pitchFamily="34" charset="0"/>
              </a:rPr>
              <a:t>VLYNQ</a:t>
            </a:r>
          </a:p>
        </p:txBody>
      </p:sp>
      <p:sp>
        <p:nvSpPr>
          <p:cNvPr id="70675" name="Text Box 21"/>
          <p:cNvSpPr txBox="1">
            <a:spLocks noChangeArrowheads="1"/>
          </p:cNvSpPr>
          <p:nvPr/>
        </p:nvSpPr>
        <p:spPr bwMode="auto">
          <a:xfrm>
            <a:off x="228600" y="3657600"/>
            <a:ext cx="4038600" cy="2133600"/>
          </a:xfrm>
          <a:prstGeom prst="rect">
            <a:avLst/>
          </a:prstGeom>
          <a:solidFill>
            <a:schemeClr val="accent3"/>
          </a:solidFill>
          <a:ln w="12700" algn="ctr">
            <a:noFill/>
            <a:miter lim="800000"/>
            <a:headEnd/>
            <a:tailEnd/>
          </a:ln>
        </p:spPr>
        <p:txBody>
          <a:bodyPr tIns="137160" rIns="45720"/>
          <a:lstStyle/>
          <a:p>
            <a:pPr marL="342900" indent="-342900">
              <a:lnSpc>
                <a:spcPct val="90000"/>
              </a:lnSpc>
              <a:spcBef>
                <a:spcPct val="20000"/>
              </a:spcBef>
              <a:buClr>
                <a:schemeClr val="tx2"/>
              </a:buClr>
              <a:buSzPct val="75000"/>
              <a:buFont typeface="Wingdings" pitchFamily="2" charset="2"/>
              <a:buNone/>
            </a:pPr>
            <a:r>
              <a:rPr lang="en-US" sz="2000"/>
              <a:t>Master Peripherals</a:t>
            </a:r>
          </a:p>
          <a:p>
            <a:pPr marL="342900" indent="-342900">
              <a:lnSpc>
                <a:spcPct val="90000"/>
              </a:lnSpc>
              <a:spcBef>
                <a:spcPct val="20000"/>
              </a:spcBef>
              <a:buClr>
                <a:schemeClr val="tx2"/>
              </a:buClr>
              <a:buSzPct val="75000"/>
              <a:buFont typeface="Wingdings" pitchFamily="2" charset="2"/>
              <a:buChar char=""/>
            </a:pPr>
            <a:r>
              <a:rPr lang="en-US" sz="2000">
                <a:latin typeface="Arial Narrow" pitchFamily="34" charset="0"/>
              </a:rPr>
              <a:t>VPSS (and other master periph’s) include their own DMA functionality</a:t>
            </a:r>
          </a:p>
          <a:p>
            <a:pPr marL="342900" indent="-342900">
              <a:lnSpc>
                <a:spcPct val="90000"/>
              </a:lnSpc>
              <a:spcBef>
                <a:spcPct val="20000"/>
              </a:spcBef>
              <a:buClr>
                <a:schemeClr val="tx2"/>
              </a:buClr>
              <a:buSzPct val="75000"/>
              <a:buFont typeface="Wingdings" pitchFamily="2" charset="2"/>
              <a:buChar char=""/>
            </a:pPr>
            <a:r>
              <a:rPr lang="en-US" sz="2000">
                <a:latin typeface="Arial Narrow" pitchFamily="34" charset="0"/>
              </a:rPr>
              <a:t>USB, ATA, Ethernet, VLYNQ share bus access to SCR</a:t>
            </a:r>
            <a:endParaRPr lang="en-US" sz="2000" b="0">
              <a:latin typeface="Arial Narrow" pitchFamily="34" charset="0"/>
            </a:endParaRPr>
          </a:p>
        </p:txBody>
      </p:sp>
      <p:sp>
        <p:nvSpPr>
          <p:cNvPr id="446486" name="Line 22"/>
          <p:cNvSpPr>
            <a:spLocks noChangeShapeType="1"/>
          </p:cNvSpPr>
          <p:nvPr/>
        </p:nvSpPr>
        <p:spPr bwMode="auto">
          <a:xfrm flipH="1">
            <a:off x="6096000" y="2895600"/>
            <a:ext cx="381000" cy="838200"/>
          </a:xfrm>
          <a:prstGeom prst="line">
            <a:avLst/>
          </a:prstGeom>
          <a:noFill/>
          <a:ln w="12700">
            <a:solidFill>
              <a:schemeClr val="tx1"/>
            </a:solidFill>
            <a:round/>
            <a:headEnd/>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446487" name="Line 23"/>
          <p:cNvSpPr>
            <a:spLocks noChangeShapeType="1"/>
          </p:cNvSpPr>
          <p:nvPr/>
        </p:nvSpPr>
        <p:spPr bwMode="auto">
          <a:xfrm>
            <a:off x="2286000" y="2895600"/>
            <a:ext cx="304800" cy="838200"/>
          </a:xfrm>
          <a:prstGeom prst="line">
            <a:avLst/>
          </a:prstGeom>
          <a:noFill/>
          <a:ln w="12700">
            <a:solidFill>
              <a:schemeClr val="tx1"/>
            </a:solidFill>
            <a:round/>
            <a:headEnd/>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70678" name="Text Box 24"/>
          <p:cNvSpPr txBox="1">
            <a:spLocks noChangeArrowheads="1"/>
          </p:cNvSpPr>
          <p:nvPr/>
        </p:nvSpPr>
        <p:spPr bwMode="auto">
          <a:xfrm>
            <a:off x="1619250" y="6019800"/>
            <a:ext cx="5810250" cy="523875"/>
          </a:xfrm>
          <a:prstGeom prst="rect">
            <a:avLst/>
          </a:prstGeom>
          <a:noFill/>
          <a:ln w="12700" algn="ctr">
            <a:noFill/>
            <a:miter lim="800000"/>
            <a:headEnd/>
            <a:tailEnd/>
          </a:ln>
        </p:spPr>
        <p:txBody>
          <a:bodyPr wrap="none">
            <a:spAutoFit/>
          </a:bodyPr>
          <a:lstStyle/>
          <a:p>
            <a:pPr>
              <a:lnSpc>
                <a:spcPct val="70000"/>
              </a:lnSpc>
              <a:spcBef>
                <a:spcPct val="0"/>
              </a:spcBef>
            </a:pPr>
            <a:r>
              <a:rPr lang="en-US" sz="2000"/>
              <a:t>Notes:	</a:t>
            </a:r>
            <a:r>
              <a:rPr lang="en-US" sz="2000" b="0">
                <a:solidFill>
                  <a:schemeClr val="tx2"/>
                </a:solidFill>
                <a:sym typeface="Wingdings" pitchFamily="2" charset="2"/>
              </a:rPr>
              <a:t></a:t>
            </a:r>
            <a:r>
              <a:rPr lang="en-US" sz="2000">
                <a:sym typeface="Wingdings" pitchFamily="2" charset="2"/>
              </a:rPr>
              <a:t> </a:t>
            </a:r>
            <a:r>
              <a:rPr lang="en-US" sz="1800" b="0"/>
              <a:t>Both ARM and DSP can access the EDMA3</a:t>
            </a:r>
            <a:br>
              <a:rPr lang="en-US" sz="1800" b="0"/>
            </a:br>
            <a:r>
              <a:rPr lang="en-US" sz="2000"/>
              <a:t>	</a:t>
            </a:r>
            <a:r>
              <a:rPr lang="en-US" sz="2000" b="0">
                <a:solidFill>
                  <a:schemeClr val="tx2"/>
                </a:solidFill>
                <a:sym typeface="Wingdings" pitchFamily="2" charset="2"/>
              </a:rPr>
              <a:t></a:t>
            </a:r>
            <a:r>
              <a:rPr lang="en-US" sz="2000">
                <a:sym typeface="Wingdings" pitchFamily="2" charset="2"/>
              </a:rPr>
              <a:t> </a:t>
            </a:r>
            <a:r>
              <a:rPr lang="en-US" sz="1800" b="0">
                <a:sym typeface="Wingdings" pitchFamily="2" charset="2"/>
              </a:rPr>
              <a:t>Only DSP can access hardware IDMA</a:t>
            </a:r>
          </a:p>
        </p:txBody>
      </p:sp>
      <p:pic>
        <p:nvPicPr>
          <p:cNvPr id="26"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6019800"/>
          </a:xfrm>
          <a:prstGeom prst="rect">
            <a:avLst/>
          </a:prstGeom>
          <a:solidFill>
            <a:srgbClr val="92D050"/>
          </a:solidFill>
          <a:ln w="19050">
            <a:solidFill>
              <a:schemeClr val="tx1"/>
            </a:solidFill>
            <a:miter lim="800000"/>
            <a:headEnd type="none" w="sm" len="sm"/>
            <a:tailEnd type="none" w="sm" len="sm"/>
          </a:ln>
          <a:effectLst>
            <a:outerShdw blurRad="50800" dist="1016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7"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8" action="ppaction://hlinksldjump"/>
          </p:cNvPr>
          <p:cNvSpPr txBox="1">
            <a:spLocks noChangeArrowheads="1"/>
          </p:cNvSpPr>
          <p:nvPr>
            <p:custDataLst>
              <p:tags r:id="rId2"/>
            </p:custDataLst>
          </p:nvPr>
        </p:nvSpPr>
        <p:spPr bwMode="auto">
          <a:xfrm>
            <a:off x="301576" y="68046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Introduction</a:t>
            </a:r>
            <a:endParaRPr lang="en-US" dirty="0">
              <a:solidFill>
                <a:srgbClr val="000000"/>
              </a:solidFill>
            </a:endParaRPr>
          </a:p>
        </p:txBody>
      </p:sp>
      <p:sp>
        <p:nvSpPr>
          <p:cNvPr id="10" name="Text Box 4">
            <a:hlinkClick r:id="rId19" action="ppaction://hlinksldjump"/>
          </p:cNvPr>
          <p:cNvSpPr txBox="1">
            <a:spLocks noChangeArrowheads="1"/>
          </p:cNvSpPr>
          <p:nvPr>
            <p:custDataLst>
              <p:tags r:id="rId3"/>
            </p:custDataLst>
          </p:nvPr>
        </p:nvSpPr>
        <p:spPr bwMode="auto">
          <a:xfrm>
            <a:off x="301576" y="113277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 Compiler &amp; Optimizer</a:t>
            </a:r>
            <a:endParaRPr lang="en-US" dirty="0">
              <a:solidFill>
                <a:srgbClr val="000000"/>
              </a:solidFill>
            </a:endParaRPr>
          </a:p>
        </p:txBody>
      </p:sp>
      <p:sp>
        <p:nvSpPr>
          <p:cNvPr id="11" name="Text Box 4">
            <a:hlinkClick r:id="rId20" action="ppaction://hlinksldjump"/>
          </p:cNvPr>
          <p:cNvSpPr txBox="1">
            <a:spLocks noChangeArrowheads="1"/>
          </p:cNvSpPr>
          <p:nvPr>
            <p:custDataLst>
              <p:tags r:id="rId4"/>
            </p:custDataLst>
          </p:nvPr>
        </p:nvSpPr>
        <p:spPr bwMode="auto">
          <a:xfrm>
            <a:off x="301576" y="1585093"/>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Data Types &amp; Alignment</a:t>
            </a:r>
            <a:endParaRPr lang="en-US" dirty="0">
              <a:solidFill>
                <a:srgbClr val="000000"/>
              </a:solidFill>
            </a:endParaRPr>
          </a:p>
        </p:txBody>
      </p:sp>
      <p:sp>
        <p:nvSpPr>
          <p:cNvPr id="12" name="Text Box 4">
            <a:hlinkClick r:id="rId21" action="ppaction://hlinksldjump"/>
          </p:cNvPr>
          <p:cNvSpPr txBox="1">
            <a:spLocks noChangeArrowheads="1"/>
          </p:cNvSpPr>
          <p:nvPr>
            <p:custDataLst>
              <p:tags r:id="rId5"/>
            </p:custDataLst>
          </p:nvPr>
        </p:nvSpPr>
        <p:spPr bwMode="auto">
          <a:xfrm>
            <a:off x="301576" y="2037408"/>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Restrict Mem Dependencies</a:t>
            </a:r>
            <a:endParaRPr lang="en-US" dirty="0">
              <a:solidFill>
                <a:srgbClr val="000000"/>
              </a:solidFill>
            </a:endParaRPr>
          </a:p>
        </p:txBody>
      </p:sp>
      <p:sp>
        <p:nvSpPr>
          <p:cNvPr id="13" name="Text Box 4">
            <a:hlinkClick r:id="rId22" action="ppaction://hlinksldjump"/>
          </p:cNvPr>
          <p:cNvSpPr txBox="1">
            <a:spLocks noChangeArrowheads="1"/>
          </p:cNvSpPr>
          <p:nvPr>
            <p:custDataLst>
              <p:tags r:id="rId6"/>
            </p:custDataLst>
          </p:nvPr>
        </p:nvSpPr>
        <p:spPr bwMode="auto">
          <a:xfrm>
            <a:off x="301576" y="2489722"/>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Access Hardware Features</a:t>
            </a:r>
            <a:endParaRPr lang="en-US" dirty="0">
              <a:solidFill>
                <a:srgbClr val="000000"/>
              </a:solidFill>
            </a:endParaRPr>
          </a:p>
        </p:txBody>
      </p:sp>
      <p:sp>
        <p:nvSpPr>
          <p:cNvPr id="14" name="Text Box 4">
            <a:hlinkClick r:id="rId23" action="ppaction://hlinksldjump"/>
          </p:cNvPr>
          <p:cNvSpPr txBox="1">
            <a:spLocks noChangeArrowheads="1"/>
          </p:cNvSpPr>
          <p:nvPr>
            <p:custDataLst>
              <p:tags r:id="rId7"/>
            </p:custDataLst>
          </p:nvPr>
        </p:nvSpPr>
        <p:spPr bwMode="auto">
          <a:xfrm>
            <a:off x="301576" y="294203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Give Compiler MORE info</a:t>
            </a:r>
            <a:endParaRPr lang="en-US" dirty="0">
              <a:solidFill>
                <a:srgbClr val="000000"/>
              </a:solidFill>
            </a:endParaRPr>
          </a:p>
        </p:txBody>
      </p:sp>
      <p:sp>
        <p:nvSpPr>
          <p:cNvPr id="15" name="Text Box 4">
            <a:hlinkClick r:id="rId24" action="ppaction://hlinksldjump"/>
          </p:cNvPr>
          <p:cNvSpPr txBox="1">
            <a:spLocks noChangeArrowheads="1"/>
          </p:cNvSpPr>
          <p:nvPr>
            <p:custDataLst>
              <p:tags r:id="rId8"/>
            </p:custDataLst>
          </p:nvPr>
        </p:nvSpPr>
        <p:spPr bwMode="auto">
          <a:xfrm>
            <a:off x="301576" y="3394350"/>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Use Optimized Libraries</a:t>
            </a:r>
            <a:endParaRPr lang="en-US" dirty="0">
              <a:solidFill>
                <a:srgbClr val="000000"/>
              </a:solidFill>
            </a:endParaRPr>
          </a:p>
        </p:txBody>
      </p:sp>
      <p:sp>
        <p:nvSpPr>
          <p:cNvPr id="16" name="Text Box 4">
            <a:hlinkClick r:id="rId25" action="ppaction://hlinksldjump"/>
          </p:cNvPr>
          <p:cNvSpPr txBox="1">
            <a:spLocks noChangeArrowheads="1"/>
          </p:cNvSpPr>
          <p:nvPr>
            <p:custDataLst>
              <p:tags r:id="rId9"/>
            </p:custDataLst>
          </p:nvPr>
        </p:nvSpPr>
        <p:spPr bwMode="auto">
          <a:xfrm>
            <a:off x="301576" y="3846664"/>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System Optimizations</a:t>
            </a:r>
            <a:endParaRPr lang="en-US" dirty="0">
              <a:solidFill>
                <a:srgbClr val="000000"/>
              </a:solidFill>
            </a:endParaRPr>
          </a:p>
        </p:txBody>
      </p:sp>
      <p:sp>
        <p:nvSpPr>
          <p:cNvPr id="17" name="Text Box 6">
            <a:hlinkClick r:id="rId26" action="ppaction://hlinksldjump"/>
          </p:cNvPr>
          <p:cNvSpPr txBox="1">
            <a:spLocks noChangeArrowheads="1"/>
          </p:cNvSpPr>
          <p:nvPr>
            <p:custDataLst>
              <p:tags r:id="rId10"/>
            </p:custDataLst>
          </p:nvPr>
        </p:nvSpPr>
        <p:spPr bwMode="auto">
          <a:xfrm>
            <a:off x="769877" y="4337294"/>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BIOS Libraries</a:t>
            </a:r>
            <a:endParaRPr lang="en-US" sz="2000" dirty="0">
              <a:solidFill>
                <a:srgbClr val="000000"/>
              </a:solidFill>
            </a:endParaRPr>
          </a:p>
        </p:txBody>
      </p:sp>
      <p:sp>
        <p:nvSpPr>
          <p:cNvPr id="18" name="Text Box 6">
            <a:hlinkClick r:id="rId27" action="ppaction://hlinksldjump"/>
          </p:cNvPr>
          <p:cNvSpPr txBox="1">
            <a:spLocks noChangeArrowheads="1"/>
          </p:cNvSpPr>
          <p:nvPr>
            <p:custDataLst>
              <p:tags r:id="rId11"/>
            </p:custDataLst>
          </p:nvPr>
        </p:nvSpPr>
        <p:spPr bwMode="auto">
          <a:xfrm>
            <a:off x="769877" y="4725573"/>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Optimizing Memory Placement</a:t>
            </a:r>
            <a:endParaRPr lang="en-US" sz="2000" dirty="0">
              <a:solidFill>
                <a:srgbClr val="000000"/>
              </a:solidFill>
            </a:endParaRPr>
          </a:p>
        </p:txBody>
      </p:sp>
      <p:sp>
        <p:nvSpPr>
          <p:cNvPr id="19" name="Text Box 6">
            <a:hlinkClick r:id="rId28" action="ppaction://hlinksldjump"/>
          </p:cNvPr>
          <p:cNvSpPr txBox="1">
            <a:spLocks noChangeArrowheads="1"/>
          </p:cNvSpPr>
          <p:nvPr>
            <p:custDataLst>
              <p:tags r:id="rId12"/>
            </p:custDataLst>
          </p:nvPr>
        </p:nvSpPr>
        <p:spPr bwMode="auto">
          <a:xfrm>
            <a:off x="769877" y="5113852"/>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Use EDMA</a:t>
            </a:r>
            <a:endParaRPr lang="en-US" sz="2000" dirty="0">
              <a:solidFill>
                <a:srgbClr val="000000"/>
              </a:solidFill>
            </a:endParaRPr>
          </a:p>
        </p:txBody>
      </p:sp>
      <p:sp>
        <p:nvSpPr>
          <p:cNvPr id="20" name="Text Box 5">
            <a:hlinkClick r:id="rId29" action="ppaction://hlinksldjump"/>
          </p:cNvPr>
          <p:cNvSpPr txBox="1">
            <a:spLocks noChangeArrowheads="1"/>
          </p:cNvSpPr>
          <p:nvPr>
            <p:custDataLst>
              <p:tags r:id="rId13"/>
            </p:custDataLst>
          </p:nvPr>
        </p:nvSpPr>
        <p:spPr bwMode="auto">
          <a:xfrm>
            <a:off x="774000" y="5502131"/>
            <a:ext cx="4864800" cy="332398"/>
          </a:xfrm>
          <a:prstGeom prst="rect">
            <a:avLst/>
          </a:prstGeom>
          <a:solidFill>
            <a:schemeClr val="bg1"/>
          </a:solidFill>
          <a:ln w="19050">
            <a:solidFill>
              <a:schemeClr val="tx1"/>
            </a:solid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Use Cache</a:t>
            </a:r>
            <a:endParaRPr lang="en-US" sz="2000" dirty="0">
              <a:solidFill>
                <a:srgbClr val="000000"/>
              </a:solidFill>
            </a:endParaRPr>
          </a:p>
        </p:txBody>
      </p:sp>
      <p:sp>
        <p:nvSpPr>
          <p:cNvPr id="21" name="Text Box 6">
            <a:hlinkClick r:id="rId30" action="ppaction://hlinksldjump"/>
          </p:cNvPr>
          <p:cNvSpPr txBox="1">
            <a:spLocks noChangeArrowheads="1"/>
          </p:cNvSpPr>
          <p:nvPr>
            <p:custDataLst>
              <p:tags r:id="rId14"/>
            </p:custDataLst>
          </p:nvPr>
        </p:nvSpPr>
        <p:spPr bwMode="auto">
          <a:xfrm>
            <a:off x="769877" y="5890410"/>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System Opt (SCR)</a:t>
            </a:r>
            <a:endParaRPr lang="en-US" sz="2000" dirty="0">
              <a:solidFill>
                <a:srgbClr val="000000"/>
              </a:solidFill>
            </a:endParaRPr>
          </a:p>
        </p:txBody>
      </p:sp>
      <p:sp>
        <p:nvSpPr>
          <p:cNvPr id="22" name="Text Box 4">
            <a:hlinkClick r:id="rId31" action="ppaction://hlinksldjump"/>
          </p:cNvPr>
          <p:cNvSpPr txBox="1">
            <a:spLocks noChangeArrowheads="1"/>
          </p:cNvSpPr>
          <p:nvPr>
            <p:custDataLst>
              <p:tags r:id="rId15"/>
            </p:custDataLst>
          </p:nvPr>
        </p:nvSpPr>
        <p:spPr bwMode="auto">
          <a:xfrm>
            <a:off x="301576" y="6240372"/>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 +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6019800"/>
          </a:xfrm>
          <a:prstGeom prst="rect">
            <a:avLst/>
          </a:prstGeom>
          <a:solidFill>
            <a:srgbClr val="92D050"/>
          </a:solidFill>
          <a:ln w="19050">
            <a:solidFill>
              <a:schemeClr val="tx1"/>
            </a:solidFill>
            <a:miter lim="800000"/>
            <a:headEnd type="none" w="sm" len="sm"/>
            <a:tailEnd type="none" w="sm" len="sm"/>
          </a:ln>
          <a:effectLst>
            <a:outerShdw blurRad="50800" dist="1016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7"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8" action="ppaction://hlinksldjump"/>
          </p:cNvPr>
          <p:cNvSpPr txBox="1">
            <a:spLocks noChangeArrowheads="1"/>
          </p:cNvSpPr>
          <p:nvPr>
            <p:custDataLst>
              <p:tags r:id="rId2"/>
            </p:custDataLst>
          </p:nvPr>
        </p:nvSpPr>
        <p:spPr bwMode="auto">
          <a:xfrm>
            <a:off x="301576" y="68046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Introduction</a:t>
            </a:r>
            <a:endParaRPr lang="en-US" dirty="0">
              <a:solidFill>
                <a:srgbClr val="000000"/>
              </a:solidFill>
            </a:endParaRPr>
          </a:p>
        </p:txBody>
      </p:sp>
      <p:sp>
        <p:nvSpPr>
          <p:cNvPr id="10" name="Text Box 3">
            <a:hlinkClick r:id="rId19" action="ppaction://hlinksldjump"/>
          </p:cNvPr>
          <p:cNvSpPr txBox="1">
            <a:spLocks noChangeArrowheads="1"/>
          </p:cNvSpPr>
          <p:nvPr>
            <p:custDataLst>
              <p:tags r:id="rId3"/>
            </p:custDataLst>
          </p:nvPr>
        </p:nvSpPr>
        <p:spPr bwMode="auto">
          <a:xfrm>
            <a:off x="304800" y="1132779"/>
            <a:ext cx="5562600" cy="378564"/>
          </a:xfrm>
          <a:prstGeom prst="rect">
            <a:avLst/>
          </a:prstGeom>
          <a:solidFill>
            <a:schemeClr val="bg1"/>
          </a:solidFill>
          <a:ln w="19050">
            <a:solidFill>
              <a:schemeClr val="tx1"/>
            </a:solidFill>
            <a:miter lim="800000"/>
            <a:headEnd type="none" w="sm" len="sm"/>
            <a:tailEnd type="none" w="sm" len="sm"/>
          </a:ln>
        </p:spPr>
        <p:txBody>
          <a:bodyPr wrap="square" tIns="27432" rIns="91440" bIns="18288"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 Compiler &amp; Optimizer</a:t>
            </a:r>
            <a:endParaRPr lang="en-US" dirty="0">
              <a:solidFill>
                <a:srgbClr val="000000"/>
              </a:solidFill>
            </a:endParaRPr>
          </a:p>
        </p:txBody>
      </p:sp>
      <p:sp>
        <p:nvSpPr>
          <p:cNvPr id="11" name="Text Box 6">
            <a:hlinkClick r:id="rId20" action="ppaction://hlinksldjump"/>
          </p:cNvPr>
          <p:cNvSpPr txBox="1">
            <a:spLocks noChangeArrowheads="1"/>
          </p:cNvSpPr>
          <p:nvPr>
            <p:custDataLst>
              <p:tags r:id="rId4"/>
            </p:custDataLst>
          </p:nvPr>
        </p:nvSpPr>
        <p:spPr bwMode="auto">
          <a:xfrm>
            <a:off x="769877" y="1601478"/>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“Debug” vs. “Optimized”</a:t>
            </a:r>
            <a:endParaRPr lang="en-US" sz="2000" dirty="0">
              <a:solidFill>
                <a:srgbClr val="000000"/>
              </a:solidFill>
            </a:endParaRPr>
          </a:p>
        </p:txBody>
      </p:sp>
      <p:sp>
        <p:nvSpPr>
          <p:cNvPr id="12" name="Text Box 6">
            <a:hlinkClick r:id="rId21" action="ppaction://hlinksldjump"/>
          </p:cNvPr>
          <p:cNvSpPr txBox="1">
            <a:spLocks noChangeArrowheads="1"/>
          </p:cNvSpPr>
          <p:nvPr>
            <p:custDataLst>
              <p:tags r:id="rId5"/>
            </p:custDataLst>
          </p:nvPr>
        </p:nvSpPr>
        <p:spPr bwMode="auto">
          <a:xfrm>
            <a:off x="769877" y="1989757"/>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Build Configurations</a:t>
            </a:r>
            <a:endParaRPr lang="en-US" sz="2000" dirty="0">
              <a:solidFill>
                <a:srgbClr val="000000"/>
              </a:solidFill>
            </a:endParaRPr>
          </a:p>
        </p:txBody>
      </p:sp>
      <p:sp>
        <p:nvSpPr>
          <p:cNvPr id="13" name="Text Box 6">
            <a:hlinkClick r:id="rId22" action="ppaction://hlinksldjump"/>
          </p:cNvPr>
          <p:cNvSpPr txBox="1">
            <a:spLocks noChangeArrowheads="1"/>
          </p:cNvSpPr>
          <p:nvPr>
            <p:custDataLst>
              <p:tags r:id="rId6"/>
            </p:custDataLst>
          </p:nvPr>
        </p:nvSpPr>
        <p:spPr bwMode="auto">
          <a:xfrm>
            <a:off x="769877" y="2378036"/>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Size Optimizations</a:t>
            </a:r>
            <a:endParaRPr lang="en-US" sz="2000" dirty="0">
              <a:solidFill>
                <a:srgbClr val="000000"/>
              </a:solidFill>
            </a:endParaRPr>
          </a:p>
        </p:txBody>
      </p:sp>
      <p:sp>
        <p:nvSpPr>
          <p:cNvPr id="14" name="Text Box 6">
            <a:hlinkClick r:id="rId23" action="ppaction://hlinksldjump"/>
          </p:cNvPr>
          <p:cNvSpPr txBox="1">
            <a:spLocks noChangeArrowheads="1"/>
          </p:cNvSpPr>
          <p:nvPr>
            <p:custDataLst>
              <p:tags r:id="rId7"/>
            </p:custDataLst>
          </p:nvPr>
        </p:nvSpPr>
        <p:spPr bwMode="auto">
          <a:xfrm>
            <a:off x="769877" y="2766315"/>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File &amp; Function-Specific Opts</a:t>
            </a:r>
            <a:endParaRPr lang="en-US" sz="2000" dirty="0">
              <a:solidFill>
                <a:srgbClr val="000000"/>
              </a:solidFill>
            </a:endParaRPr>
          </a:p>
        </p:txBody>
      </p:sp>
      <p:sp>
        <p:nvSpPr>
          <p:cNvPr id="15" name="Text Box 6">
            <a:hlinkClick r:id="rId24" action="ppaction://hlinksldjump"/>
          </p:cNvPr>
          <p:cNvSpPr txBox="1">
            <a:spLocks noChangeArrowheads="1"/>
          </p:cNvSpPr>
          <p:nvPr>
            <p:custDataLst>
              <p:tags r:id="rId8"/>
            </p:custDataLst>
          </p:nvPr>
        </p:nvSpPr>
        <p:spPr bwMode="auto">
          <a:xfrm>
            <a:off x="769877" y="3154594"/>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Coding Guidelines</a:t>
            </a:r>
            <a:endParaRPr lang="en-US" sz="2000" dirty="0">
              <a:solidFill>
                <a:srgbClr val="000000"/>
              </a:solidFill>
            </a:endParaRPr>
          </a:p>
        </p:txBody>
      </p:sp>
      <p:sp>
        <p:nvSpPr>
          <p:cNvPr id="16" name="Text Box 4">
            <a:hlinkClick r:id="rId25" action="ppaction://hlinksldjump"/>
          </p:cNvPr>
          <p:cNvSpPr txBox="1">
            <a:spLocks noChangeArrowheads="1"/>
          </p:cNvSpPr>
          <p:nvPr>
            <p:custDataLst>
              <p:tags r:id="rId9"/>
            </p:custDataLst>
          </p:nvPr>
        </p:nvSpPr>
        <p:spPr bwMode="auto">
          <a:xfrm>
            <a:off x="301576" y="3504555"/>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Data Types &amp; Alignment</a:t>
            </a:r>
            <a:endParaRPr lang="en-US" dirty="0">
              <a:solidFill>
                <a:srgbClr val="000000"/>
              </a:solidFill>
            </a:endParaRPr>
          </a:p>
        </p:txBody>
      </p:sp>
      <p:sp>
        <p:nvSpPr>
          <p:cNvPr id="17" name="Text Box 4">
            <a:hlinkClick r:id="rId26" action="ppaction://hlinksldjump"/>
          </p:cNvPr>
          <p:cNvSpPr txBox="1">
            <a:spLocks noChangeArrowheads="1"/>
          </p:cNvSpPr>
          <p:nvPr>
            <p:custDataLst>
              <p:tags r:id="rId10"/>
            </p:custDataLst>
          </p:nvPr>
        </p:nvSpPr>
        <p:spPr bwMode="auto">
          <a:xfrm>
            <a:off x="301576" y="395686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Restrict Mem Dependencies</a:t>
            </a:r>
            <a:endParaRPr lang="en-US" dirty="0">
              <a:solidFill>
                <a:srgbClr val="000000"/>
              </a:solidFill>
            </a:endParaRPr>
          </a:p>
        </p:txBody>
      </p:sp>
      <p:sp>
        <p:nvSpPr>
          <p:cNvPr id="18" name="Text Box 4">
            <a:hlinkClick r:id="rId27" action="ppaction://hlinksldjump"/>
          </p:cNvPr>
          <p:cNvSpPr txBox="1">
            <a:spLocks noChangeArrowheads="1"/>
          </p:cNvSpPr>
          <p:nvPr>
            <p:custDataLst>
              <p:tags r:id="rId11"/>
            </p:custDataLst>
          </p:nvPr>
        </p:nvSpPr>
        <p:spPr bwMode="auto">
          <a:xfrm>
            <a:off x="301576" y="4409183"/>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Access Hardware Features</a:t>
            </a:r>
            <a:endParaRPr lang="en-US" dirty="0">
              <a:solidFill>
                <a:srgbClr val="000000"/>
              </a:solidFill>
            </a:endParaRPr>
          </a:p>
        </p:txBody>
      </p:sp>
      <p:sp>
        <p:nvSpPr>
          <p:cNvPr id="19" name="Text Box 4">
            <a:hlinkClick r:id="rId28" action="ppaction://hlinksldjump"/>
          </p:cNvPr>
          <p:cNvSpPr txBox="1">
            <a:spLocks noChangeArrowheads="1"/>
          </p:cNvSpPr>
          <p:nvPr>
            <p:custDataLst>
              <p:tags r:id="rId12"/>
            </p:custDataLst>
          </p:nvPr>
        </p:nvSpPr>
        <p:spPr bwMode="auto">
          <a:xfrm>
            <a:off x="301576" y="4861497"/>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Give Compiler MORE info</a:t>
            </a:r>
            <a:endParaRPr lang="en-US" dirty="0">
              <a:solidFill>
                <a:srgbClr val="000000"/>
              </a:solidFill>
            </a:endParaRPr>
          </a:p>
        </p:txBody>
      </p:sp>
      <p:sp>
        <p:nvSpPr>
          <p:cNvPr id="20" name="Text Box 4">
            <a:hlinkClick r:id="rId29" action="ppaction://hlinksldjump"/>
          </p:cNvPr>
          <p:cNvSpPr txBox="1">
            <a:spLocks noChangeArrowheads="1"/>
          </p:cNvSpPr>
          <p:nvPr>
            <p:custDataLst>
              <p:tags r:id="rId13"/>
            </p:custDataLst>
          </p:nvPr>
        </p:nvSpPr>
        <p:spPr bwMode="auto">
          <a:xfrm>
            <a:off x="301576" y="5313811"/>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Use Optimized Libraries</a:t>
            </a:r>
            <a:endParaRPr lang="en-US" dirty="0">
              <a:solidFill>
                <a:srgbClr val="000000"/>
              </a:solidFill>
            </a:endParaRPr>
          </a:p>
        </p:txBody>
      </p:sp>
      <p:sp>
        <p:nvSpPr>
          <p:cNvPr id="21" name="Text Box 4">
            <a:hlinkClick r:id="rId30" action="ppaction://hlinksldjump"/>
          </p:cNvPr>
          <p:cNvSpPr txBox="1">
            <a:spLocks noChangeArrowheads="1"/>
          </p:cNvSpPr>
          <p:nvPr>
            <p:custDataLst>
              <p:tags r:id="rId14"/>
            </p:custDataLst>
          </p:nvPr>
        </p:nvSpPr>
        <p:spPr bwMode="auto">
          <a:xfrm>
            <a:off x="301576" y="5766125"/>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System Optimizations</a:t>
            </a:r>
            <a:endParaRPr lang="en-US" dirty="0">
              <a:solidFill>
                <a:srgbClr val="000000"/>
              </a:solidFill>
            </a:endParaRPr>
          </a:p>
        </p:txBody>
      </p:sp>
      <p:sp>
        <p:nvSpPr>
          <p:cNvPr id="22" name="Text Box 4">
            <a:hlinkClick r:id="rId31" action="ppaction://hlinksldjump"/>
          </p:cNvPr>
          <p:cNvSpPr txBox="1">
            <a:spLocks noChangeArrowheads="1"/>
          </p:cNvSpPr>
          <p:nvPr>
            <p:custDataLst>
              <p:tags r:id="rId15"/>
            </p:custDataLst>
          </p:nvPr>
        </p:nvSpPr>
        <p:spPr bwMode="auto">
          <a:xfrm>
            <a:off x="301576" y="621843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 +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p:cNvSpPr>
            <a:spLocks noChangeArrowheads="1"/>
          </p:cNvSpPr>
          <p:nvPr/>
        </p:nvSpPr>
        <p:spPr bwMode="auto">
          <a:xfrm>
            <a:off x="381000" y="838200"/>
            <a:ext cx="5715000" cy="3352800"/>
          </a:xfrm>
          <a:prstGeom prst="rect">
            <a:avLst/>
          </a:prstGeom>
          <a:solidFill>
            <a:schemeClr val="accent4">
              <a:lumMod val="20000"/>
              <a:lumOff val="80000"/>
            </a:schemeClr>
          </a:solidFill>
          <a:ln w="28575">
            <a:solidFill>
              <a:schemeClr val="tx1"/>
            </a:solidFill>
            <a:miter lim="800000"/>
            <a:headEnd type="none" w="sm" len="sm"/>
            <a:tailEnd type="none" w="sm" len="sm"/>
          </a:ln>
          <a:effectLst/>
        </p:spPr>
        <p:txBody>
          <a:bodyPr wrap="none" anchor="ctr" anchorCtr="1"/>
          <a:lstStyle/>
          <a:p>
            <a:pPr algn="ctr">
              <a:defRPr/>
            </a:pPr>
            <a:endParaRPr lang="en-US" sz="2800">
              <a:effectLst>
                <a:outerShdw blurRad="38100" dist="38100" dir="2700000" algn="tl">
                  <a:srgbClr val="FFFFFF"/>
                </a:outerShdw>
              </a:effectLst>
              <a:latin typeface="Arial" pitchFamily="34" charset="0"/>
            </a:endParaRPr>
          </a:p>
        </p:txBody>
      </p:sp>
      <p:cxnSp>
        <p:nvCxnSpPr>
          <p:cNvPr id="72707" name="AutoShape 3"/>
          <p:cNvCxnSpPr>
            <a:cxnSpLocks noChangeShapeType="1"/>
            <a:stCxn id="72710" idx="2"/>
            <a:endCxn id="72709" idx="0"/>
          </p:cNvCxnSpPr>
          <p:nvPr/>
        </p:nvCxnSpPr>
        <p:spPr bwMode="auto">
          <a:xfrm>
            <a:off x="1720850" y="2224088"/>
            <a:ext cx="0" cy="615950"/>
          </a:xfrm>
          <a:prstGeom prst="straightConnector1">
            <a:avLst/>
          </a:prstGeom>
          <a:noFill/>
          <a:ln w="28575">
            <a:solidFill>
              <a:schemeClr val="tx2"/>
            </a:solidFill>
            <a:round/>
            <a:headEnd type="triangle" w="med" len="med"/>
            <a:tailEnd type="triangle" w="med" len="med"/>
          </a:ln>
        </p:spPr>
      </p:cxnSp>
      <p:cxnSp>
        <p:nvCxnSpPr>
          <p:cNvPr id="72708" name="AutoShape 4"/>
          <p:cNvCxnSpPr>
            <a:cxnSpLocks noChangeShapeType="1"/>
            <a:stCxn id="72710" idx="3"/>
            <a:endCxn id="72711" idx="0"/>
          </p:cNvCxnSpPr>
          <p:nvPr/>
        </p:nvCxnSpPr>
        <p:spPr bwMode="auto">
          <a:xfrm>
            <a:off x="2516188" y="1685925"/>
            <a:ext cx="1050925" cy="1154113"/>
          </a:xfrm>
          <a:prstGeom prst="bentConnector2">
            <a:avLst/>
          </a:prstGeom>
          <a:noFill/>
          <a:ln w="28575">
            <a:solidFill>
              <a:schemeClr val="tx2"/>
            </a:solidFill>
            <a:miter lim="800000"/>
            <a:headEnd type="triangle" w="med" len="med"/>
            <a:tailEnd type="triangle" w="med" len="med"/>
          </a:ln>
        </p:spPr>
      </p:cxnSp>
      <p:sp>
        <p:nvSpPr>
          <p:cNvPr id="72709" name="Rectangle 5"/>
          <p:cNvSpPr>
            <a:spLocks noChangeArrowheads="1"/>
          </p:cNvSpPr>
          <p:nvPr/>
        </p:nvSpPr>
        <p:spPr bwMode="auto">
          <a:xfrm>
            <a:off x="923925" y="2840038"/>
            <a:ext cx="1592263" cy="1076325"/>
          </a:xfrm>
          <a:prstGeom prst="rect">
            <a:avLst/>
          </a:prstGeom>
          <a:solidFill>
            <a:schemeClr val="accent5">
              <a:lumMod val="20000"/>
              <a:lumOff val="80000"/>
            </a:schemeClr>
          </a:solidFill>
          <a:ln w="28575">
            <a:solidFill>
              <a:schemeClr val="tx1"/>
            </a:solidFill>
            <a:miter lim="800000"/>
            <a:headEnd type="none" w="sm" len="sm"/>
            <a:tailEnd type="none" w="sm" len="sm"/>
          </a:ln>
        </p:spPr>
        <p:txBody>
          <a:bodyPr wrap="none" anchor="ctr" anchorCtr="1"/>
          <a:lstStyle/>
          <a:p>
            <a:pPr algn="ctr">
              <a:spcBef>
                <a:spcPct val="0"/>
              </a:spcBef>
            </a:pPr>
            <a:r>
              <a:rPr lang="en-US"/>
              <a:t>CPU</a:t>
            </a:r>
          </a:p>
        </p:txBody>
      </p:sp>
      <p:sp>
        <p:nvSpPr>
          <p:cNvPr id="72710" name="Rectangle 6"/>
          <p:cNvSpPr>
            <a:spLocks noChangeArrowheads="1"/>
          </p:cNvSpPr>
          <p:nvPr/>
        </p:nvSpPr>
        <p:spPr bwMode="auto">
          <a:xfrm>
            <a:off x="923925" y="1146175"/>
            <a:ext cx="1592263" cy="1077913"/>
          </a:xfrm>
          <a:prstGeom prst="rect">
            <a:avLst/>
          </a:prstGeom>
          <a:solidFill>
            <a:srgbClr val="CCFF66"/>
          </a:solidFill>
          <a:ln w="28575">
            <a:solidFill>
              <a:schemeClr val="tx1"/>
            </a:solidFill>
            <a:miter lim="800000"/>
            <a:headEnd type="none" w="sm" len="sm"/>
            <a:tailEnd type="none" w="sm" len="sm"/>
          </a:ln>
        </p:spPr>
        <p:txBody>
          <a:bodyPr wrap="none" tIns="0" bIns="0" anchor="ctr" anchorCtr="1"/>
          <a:lstStyle/>
          <a:p>
            <a:pPr algn="ctr">
              <a:spcBef>
                <a:spcPct val="20000"/>
              </a:spcBef>
            </a:pPr>
            <a:r>
              <a:rPr lang="en-US"/>
              <a:t>Cache</a:t>
            </a:r>
          </a:p>
        </p:txBody>
      </p:sp>
      <p:sp>
        <p:nvSpPr>
          <p:cNvPr id="72711" name="Rectangle 7"/>
          <p:cNvSpPr>
            <a:spLocks noChangeArrowheads="1"/>
          </p:cNvSpPr>
          <p:nvPr/>
        </p:nvSpPr>
        <p:spPr bwMode="auto">
          <a:xfrm>
            <a:off x="2971800" y="2840038"/>
            <a:ext cx="1190625" cy="1076325"/>
          </a:xfrm>
          <a:prstGeom prst="rect">
            <a:avLst/>
          </a:prstGeom>
          <a:solidFill>
            <a:srgbClr val="CCFF66"/>
          </a:solidFill>
          <a:ln w="28575">
            <a:solidFill>
              <a:schemeClr val="tx1"/>
            </a:solidFill>
            <a:miter lim="800000"/>
            <a:headEnd type="none" w="sm" len="sm"/>
            <a:tailEnd type="none" w="sm" len="sm"/>
          </a:ln>
        </p:spPr>
        <p:txBody>
          <a:bodyPr anchor="ctr" anchorCtr="1"/>
          <a:lstStyle/>
          <a:p>
            <a:pPr algn="ctr">
              <a:lnSpc>
                <a:spcPct val="100000"/>
              </a:lnSpc>
              <a:spcBef>
                <a:spcPct val="0"/>
              </a:spcBef>
            </a:pPr>
            <a:r>
              <a:rPr lang="en-US"/>
              <a:t>Cache H/W</a:t>
            </a:r>
            <a:endParaRPr lang="en-US" sz="2000">
              <a:solidFill>
                <a:schemeClr val="tx2"/>
              </a:solidFill>
            </a:endParaRPr>
          </a:p>
        </p:txBody>
      </p:sp>
      <p:cxnSp>
        <p:nvCxnSpPr>
          <p:cNvPr id="72712" name="AutoShape 8"/>
          <p:cNvCxnSpPr>
            <a:cxnSpLocks noChangeShapeType="1"/>
            <a:stCxn id="72711" idx="3"/>
            <a:endCxn id="72715" idx="1"/>
          </p:cNvCxnSpPr>
          <p:nvPr/>
        </p:nvCxnSpPr>
        <p:spPr bwMode="auto">
          <a:xfrm>
            <a:off x="4162425" y="3378200"/>
            <a:ext cx="409575" cy="0"/>
          </a:xfrm>
          <a:prstGeom prst="straightConnector1">
            <a:avLst/>
          </a:prstGeom>
          <a:noFill/>
          <a:ln w="28575">
            <a:solidFill>
              <a:schemeClr val="tx2"/>
            </a:solidFill>
            <a:round/>
            <a:headEnd type="triangle" w="med" len="med"/>
            <a:tailEnd type="triangle" w="med" len="med"/>
          </a:ln>
        </p:spPr>
      </p:cxnSp>
      <p:sp>
        <p:nvSpPr>
          <p:cNvPr id="72713" name="Rectangle 9"/>
          <p:cNvSpPr>
            <a:spLocks noGrp="1" noChangeArrowheads="1"/>
          </p:cNvSpPr>
          <p:nvPr>
            <p:ph type="title"/>
          </p:nvPr>
        </p:nvSpPr>
        <p:spPr>
          <a:noFill/>
        </p:spPr>
        <p:txBody>
          <a:bodyPr anchor="ctr"/>
          <a:lstStyle/>
          <a:p>
            <a:r>
              <a:rPr lang="en-US" smtClean="0"/>
              <a:t>Using Cache Memory</a:t>
            </a:r>
          </a:p>
        </p:txBody>
      </p:sp>
      <p:sp>
        <p:nvSpPr>
          <p:cNvPr id="72714" name="Rectangle 10"/>
          <p:cNvSpPr>
            <a:spLocks noChangeArrowheads="1"/>
          </p:cNvSpPr>
          <p:nvPr/>
        </p:nvSpPr>
        <p:spPr bwMode="auto">
          <a:xfrm>
            <a:off x="7491413" y="990600"/>
            <a:ext cx="1009650" cy="387350"/>
          </a:xfrm>
          <a:prstGeom prst="rect">
            <a:avLst/>
          </a:prstGeom>
          <a:noFill/>
          <a:ln w="9525">
            <a:noFill/>
            <a:miter lim="800000"/>
            <a:headEnd/>
            <a:tailEnd/>
          </a:ln>
        </p:spPr>
        <p:txBody>
          <a:bodyPr wrap="none" lIns="92075" tIns="46038" rIns="92075" bIns="46038">
            <a:spAutoFit/>
          </a:bodyPr>
          <a:lstStyle/>
          <a:p>
            <a:pPr algn="ctr"/>
            <a:r>
              <a:rPr lang="en-US">
                <a:solidFill>
                  <a:schemeClr val="tx2"/>
                </a:solidFill>
                <a:latin typeface="Times New Roman" pitchFamily="18" charset="0"/>
              </a:rPr>
              <a:t>DDR2</a:t>
            </a:r>
          </a:p>
        </p:txBody>
      </p:sp>
      <p:sp>
        <p:nvSpPr>
          <p:cNvPr id="72715" name="Rectangle 11"/>
          <p:cNvSpPr>
            <a:spLocks noChangeArrowheads="1"/>
          </p:cNvSpPr>
          <p:nvPr/>
        </p:nvSpPr>
        <p:spPr bwMode="auto">
          <a:xfrm>
            <a:off x="4572000" y="2840038"/>
            <a:ext cx="1190625" cy="1076325"/>
          </a:xfrm>
          <a:prstGeom prst="rect">
            <a:avLst/>
          </a:prstGeom>
          <a:solidFill>
            <a:schemeClr val="accent1"/>
          </a:solidFill>
          <a:ln w="28575">
            <a:solidFill>
              <a:schemeClr val="tx1"/>
            </a:solidFill>
            <a:miter lim="800000"/>
            <a:headEnd type="none" w="sm" len="sm"/>
            <a:tailEnd type="none" w="sm" len="sm"/>
          </a:ln>
        </p:spPr>
        <p:txBody>
          <a:bodyPr wrap="none" anchor="ctr" anchorCtr="1"/>
          <a:lstStyle/>
          <a:p>
            <a:pPr algn="ctr"/>
            <a:r>
              <a:rPr lang="en-US"/>
              <a:t>mDDR</a:t>
            </a:r>
            <a:endParaRPr lang="en-US" sz="2000">
              <a:solidFill>
                <a:schemeClr val="tx2"/>
              </a:solidFill>
            </a:endParaRPr>
          </a:p>
        </p:txBody>
      </p:sp>
      <p:sp>
        <p:nvSpPr>
          <p:cNvPr id="1209356" name="Rectangle 12"/>
          <p:cNvSpPr>
            <a:spLocks noChangeArrowheads="1"/>
          </p:cNvSpPr>
          <p:nvPr/>
        </p:nvSpPr>
        <p:spPr bwMode="auto">
          <a:xfrm>
            <a:off x="7239000" y="1336675"/>
            <a:ext cx="1597025" cy="3921125"/>
          </a:xfrm>
          <a:prstGeom prst="rect">
            <a:avLst/>
          </a:prstGeom>
          <a:solidFill>
            <a:schemeClr val="accent4">
              <a:alpha val="5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pitchFamily="34" charset="0"/>
            </a:endParaRPr>
          </a:p>
        </p:txBody>
      </p:sp>
      <p:sp>
        <p:nvSpPr>
          <p:cNvPr id="72717" name="Rectangle 14"/>
          <p:cNvSpPr>
            <a:spLocks noChangeArrowheads="1"/>
          </p:cNvSpPr>
          <p:nvPr/>
        </p:nvSpPr>
        <p:spPr bwMode="auto">
          <a:xfrm>
            <a:off x="7239000" y="14478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r>
              <a:rPr lang="en-US"/>
              <a:t>Program</a:t>
            </a:r>
          </a:p>
        </p:txBody>
      </p:sp>
      <p:sp>
        <p:nvSpPr>
          <p:cNvPr id="72718" name="Rectangle 15"/>
          <p:cNvSpPr>
            <a:spLocks noChangeArrowheads="1"/>
          </p:cNvSpPr>
          <p:nvPr/>
        </p:nvSpPr>
        <p:spPr bwMode="auto">
          <a:xfrm>
            <a:off x="7239000" y="1447800"/>
            <a:ext cx="16002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US" sz="2000"/>
              <a:t>func1</a:t>
            </a:r>
          </a:p>
        </p:txBody>
      </p:sp>
      <p:sp>
        <p:nvSpPr>
          <p:cNvPr id="72719" name="Rectangle 16"/>
          <p:cNvSpPr>
            <a:spLocks noChangeArrowheads="1"/>
          </p:cNvSpPr>
          <p:nvPr/>
        </p:nvSpPr>
        <p:spPr bwMode="auto">
          <a:xfrm>
            <a:off x="7239000" y="1752600"/>
            <a:ext cx="16002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US" sz="2000"/>
              <a:t>func2</a:t>
            </a:r>
          </a:p>
        </p:txBody>
      </p:sp>
      <p:sp>
        <p:nvSpPr>
          <p:cNvPr id="72720" name="Rectangle 17"/>
          <p:cNvSpPr>
            <a:spLocks noChangeArrowheads="1"/>
          </p:cNvSpPr>
          <p:nvPr/>
        </p:nvSpPr>
        <p:spPr bwMode="auto">
          <a:xfrm>
            <a:off x="7239000" y="2057400"/>
            <a:ext cx="16002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US" sz="2000"/>
              <a:t>func3</a:t>
            </a:r>
          </a:p>
        </p:txBody>
      </p:sp>
      <p:sp>
        <p:nvSpPr>
          <p:cNvPr id="72721" name="Rectangle 18"/>
          <p:cNvSpPr>
            <a:spLocks noChangeArrowheads="1"/>
          </p:cNvSpPr>
          <p:nvPr/>
        </p:nvSpPr>
        <p:spPr bwMode="auto">
          <a:xfrm>
            <a:off x="7239000" y="23622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72722" name="Rectangle 19"/>
          <p:cNvSpPr>
            <a:spLocks noChangeArrowheads="1"/>
          </p:cNvSpPr>
          <p:nvPr/>
        </p:nvSpPr>
        <p:spPr bwMode="auto">
          <a:xfrm>
            <a:off x="7239000" y="32766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72723" name="Rectangle 20"/>
          <p:cNvSpPr>
            <a:spLocks noChangeArrowheads="1"/>
          </p:cNvSpPr>
          <p:nvPr/>
        </p:nvSpPr>
        <p:spPr bwMode="auto">
          <a:xfrm>
            <a:off x="7239000" y="4191000"/>
            <a:ext cx="1597025" cy="914400"/>
          </a:xfrm>
          <a:prstGeom prst="rect">
            <a:avLst/>
          </a:prstGeom>
          <a:solidFill>
            <a:schemeClr val="accent1"/>
          </a:solidFill>
          <a:ln w="28575">
            <a:solidFill>
              <a:schemeClr val="tx1"/>
            </a:solidFill>
            <a:miter lim="800000"/>
            <a:headEnd type="none" w="sm" len="sm"/>
            <a:tailEnd type="none" w="sm" len="sm"/>
          </a:ln>
        </p:spPr>
        <p:txBody>
          <a:bodyPr wrap="none" tIns="0" bIns="0" anchor="ctr" anchorCtr="1"/>
          <a:lstStyle/>
          <a:p>
            <a:pPr algn="ctr">
              <a:spcBef>
                <a:spcPct val="20000"/>
              </a:spcBef>
            </a:pPr>
            <a:endParaRPr lang="en-US"/>
          </a:p>
        </p:txBody>
      </p:sp>
      <p:sp>
        <p:nvSpPr>
          <p:cNvPr id="72724" name="Rectangle 21"/>
          <p:cNvSpPr>
            <a:spLocks noChangeArrowheads="1"/>
          </p:cNvSpPr>
          <p:nvPr/>
        </p:nvSpPr>
        <p:spPr bwMode="auto">
          <a:xfrm>
            <a:off x="6477000" y="1447800"/>
            <a:ext cx="609600" cy="304800"/>
          </a:xfrm>
          <a:prstGeom prst="rect">
            <a:avLst/>
          </a:prstGeom>
          <a:noFill/>
          <a:ln w="12700">
            <a:noFill/>
            <a:miter lim="800000"/>
            <a:headEnd type="none" w="sm" len="sm"/>
            <a:tailEnd type="none" w="sm" len="sm"/>
          </a:ln>
        </p:spPr>
        <p:txBody>
          <a:bodyPr wrap="none" anchor="ctr"/>
          <a:lstStyle/>
          <a:p>
            <a:pPr algn="ctr"/>
            <a:r>
              <a:rPr lang="en-US" sz="2000"/>
              <a:t>0x8000</a:t>
            </a:r>
          </a:p>
        </p:txBody>
      </p:sp>
      <p:sp>
        <p:nvSpPr>
          <p:cNvPr id="72725" name="Text Box 22"/>
          <p:cNvSpPr txBox="1">
            <a:spLocks noChangeArrowheads="1"/>
          </p:cNvSpPr>
          <p:nvPr/>
        </p:nvSpPr>
        <p:spPr bwMode="auto">
          <a:xfrm>
            <a:off x="304800" y="4343400"/>
            <a:ext cx="7467600" cy="2049463"/>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40000"/>
              </a:spcBef>
              <a:buClr>
                <a:schemeClr val="tx2"/>
              </a:buClr>
              <a:buSzPct val="75000"/>
              <a:buFont typeface="Wingdings" pitchFamily="2" charset="2"/>
              <a:buChar char=""/>
            </a:pPr>
            <a:r>
              <a:rPr lang="en-US" b="0"/>
              <a:t>Cache hardware automatically transfers </a:t>
            </a:r>
            <a:br>
              <a:rPr lang="en-US" b="0"/>
            </a:br>
            <a:r>
              <a:rPr lang="en-US" b="0"/>
              <a:t>code/data to internal memory, as needed</a:t>
            </a:r>
          </a:p>
          <a:p>
            <a:pPr marL="342900" indent="-342900">
              <a:lnSpc>
                <a:spcPct val="90000"/>
              </a:lnSpc>
              <a:spcBef>
                <a:spcPct val="40000"/>
              </a:spcBef>
              <a:buClr>
                <a:schemeClr val="tx2"/>
              </a:buClr>
              <a:buSzPct val="75000"/>
              <a:buFont typeface="Wingdings" pitchFamily="2" charset="2"/>
              <a:buChar char=""/>
            </a:pPr>
            <a:r>
              <a:rPr lang="en-US" b="0"/>
              <a:t>Addresses in the Memory Map are </a:t>
            </a:r>
            <a:r>
              <a:rPr lang="en-US" b="0" i="1">
                <a:solidFill>
                  <a:schemeClr val="tx2"/>
                </a:solidFill>
              </a:rPr>
              <a:t>associated</a:t>
            </a:r>
            <a:br>
              <a:rPr lang="en-US" b="0" i="1">
                <a:solidFill>
                  <a:schemeClr val="tx2"/>
                </a:solidFill>
              </a:rPr>
            </a:br>
            <a:r>
              <a:rPr lang="en-US" b="0"/>
              <a:t>with locations in cache</a:t>
            </a:r>
          </a:p>
          <a:p>
            <a:pPr marL="342900" indent="-342900">
              <a:lnSpc>
                <a:spcPct val="90000"/>
              </a:lnSpc>
              <a:spcBef>
                <a:spcPct val="40000"/>
              </a:spcBef>
              <a:buClr>
                <a:schemeClr val="tx2"/>
              </a:buClr>
              <a:buSzPct val="75000"/>
              <a:buFont typeface="Wingdings" pitchFamily="2" charset="2"/>
              <a:buChar char=""/>
            </a:pPr>
            <a:r>
              <a:rPr lang="en-US" b="0"/>
              <a:t>Cache locations do not have their own addresses</a:t>
            </a:r>
          </a:p>
        </p:txBody>
      </p:sp>
      <p:sp>
        <p:nvSpPr>
          <p:cNvPr id="72727" name="TextBox 30"/>
          <p:cNvSpPr txBox="1">
            <a:spLocks noChangeArrowheads="1"/>
          </p:cNvSpPr>
          <p:nvPr/>
        </p:nvSpPr>
        <p:spPr bwMode="auto">
          <a:xfrm>
            <a:off x="1971675" y="6443663"/>
            <a:ext cx="5953125" cy="338137"/>
          </a:xfrm>
          <a:prstGeom prst="rect">
            <a:avLst/>
          </a:prstGeom>
          <a:noFill/>
          <a:ln w="9525">
            <a:noFill/>
            <a:miter lim="800000"/>
            <a:headEnd/>
            <a:tailEnd/>
          </a:ln>
        </p:spPr>
        <p:txBody>
          <a:bodyPr wrap="none">
            <a:spAutoFit/>
          </a:bodyPr>
          <a:lstStyle/>
          <a:p>
            <a:r>
              <a:rPr lang="en-US" sz="2000" b="0" i="1">
                <a:latin typeface="Arial Narrow" pitchFamily="34" charset="0"/>
              </a:rPr>
              <a:t>Note: we have an entire chapter dedicated to cache later on…</a:t>
            </a:r>
          </a:p>
        </p:txBody>
      </p:sp>
      <p:sp>
        <p:nvSpPr>
          <p:cNvPr id="32" name="Left-Right Arrow 31"/>
          <p:cNvSpPr/>
          <p:nvPr/>
        </p:nvSpPr>
        <p:spPr bwMode="auto">
          <a:xfrm>
            <a:off x="5780088" y="3159125"/>
            <a:ext cx="1295400" cy="457200"/>
          </a:xfrm>
          <a:prstGeom prst="leftRightArrow">
            <a:avLst/>
          </a:prstGeom>
          <a:solidFill>
            <a:schemeClr val="bg2"/>
          </a:solidFill>
          <a:ln w="12700" cap="flat" cmpd="sng" algn="ctr">
            <a:solidFill>
              <a:schemeClr val="tx1"/>
            </a:solidFill>
            <a:prstDash val="solid"/>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pic>
        <p:nvPicPr>
          <p:cNvPr id="27"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6019800"/>
          </a:xfrm>
          <a:prstGeom prst="rect">
            <a:avLst/>
          </a:prstGeom>
          <a:solidFill>
            <a:srgbClr val="92D050"/>
          </a:solidFill>
          <a:ln w="19050">
            <a:solidFill>
              <a:schemeClr val="tx1"/>
            </a:solidFill>
            <a:miter lim="800000"/>
            <a:headEnd type="none" w="sm" len="sm"/>
            <a:tailEnd type="none" w="sm" len="sm"/>
          </a:ln>
          <a:effectLst>
            <a:outerShdw blurRad="50800" dist="1016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7"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8" action="ppaction://hlinksldjump"/>
          </p:cNvPr>
          <p:cNvSpPr txBox="1">
            <a:spLocks noChangeArrowheads="1"/>
          </p:cNvSpPr>
          <p:nvPr>
            <p:custDataLst>
              <p:tags r:id="rId2"/>
            </p:custDataLst>
          </p:nvPr>
        </p:nvSpPr>
        <p:spPr bwMode="auto">
          <a:xfrm>
            <a:off x="301576" y="68046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Introduction</a:t>
            </a:r>
            <a:endParaRPr lang="en-US" dirty="0">
              <a:solidFill>
                <a:srgbClr val="000000"/>
              </a:solidFill>
            </a:endParaRPr>
          </a:p>
        </p:txBody>
      </p:sp>
      <p:sp>
        <p:nvSpPr>
          <p:cNvPr id="10" name="Text Box 4">
            <a:hlinkClick r:id="rId19" action="ppaction://hlinksldjump"/>
          </p:cNvPr>
          <p:cNvSpPr txBox="1">
            <a:spLocks noChangeArrowheads="1"/>
          </p:cNvSpPr>
          <p:nvPr>
            <p:custDataLst>
              <p:tags r:id="rId3"/>
            </p:custDataLst>
          </p:nvPr>
        </p:nvSpPr>
        <p:spPr bwMode="auto">
          <a:xfrm>
            <a:off x="301576" y="113277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 Compiler &amp; Optimizer</a:t>
            </a:r>
            <a:endParaRPr lang="en-US" dirty="0">
              <a:solidFill>
                <a:srgbClr val="000000"/>
              </a:solidFill>
            </a:endParaRPr>
          </a:p>
        </p:txBody>
      </p:sp>
      <p:sp>
        <p:nvSpPr>
          <p:cNvPr id="11" name="Text Box 4">
            <a:hlinkClick r:id="rId20" action="ppaction://hlinksldjump"/>
          </p:cNvPr>
          <p:cNvSpPr txBox="1">
            <a:spLocks noChangeArrowheads="1"/>
          </p:cNvSpPr>
          <p:nvPr>
            <p:custDataLst>
              <p:tags r:id="rId4"/>
            </p:custDataLst>
          </p:nvPr>
        </p:nvSpPr>
        <p:spPr bwMode="auto">
          <a:xfrm>
            <a:off x="301576" y="1585093"/>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Data Types &amp; Alignment</a:t>
            </a:r>
            <a:endParaRPr lang="en-US" dirty="0">
              <a:solidFill>
                <a:srgbClr val="000000"/>
              </a:solidFill>
            </a:endParaRPr>
          </a:p>
        </p:txBody>
      </p:sp>
      <p:sp>
        <p:nvSpPr>
          <p:cNvPr id="12" name="Text Box 4">
            <a:hlinkClick r:id="rId21" action="ppaction://hlinksldjump"/>
          </p:cNvPr>
          <p:cNvSpPr txBox="1">
            <a:spLocks noChangeArrowheads="1"/>
          </p:cNvSpPr>
          <p:nvPr>
            <p:custDataLst>
              <p:tags r:id="rId5"/>
            </p:custDataLst>
          </p:nvPr>
        </p:nvSpPr>
        <p:spPr bwMode="auto">
          <a:xfrm>
            <a:off x="301576" y="2037408"/>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Restrict Mem Dependencies</a:t>
            </a:r>
            <a:endParaRPr lang="en-US" dirty="0">
              <a:solidFill>
                <a:srgbClr val="000000"/>
              </a:solidFill>
            </a:endParaRPr>
          </a:p>
        </p:txBody>
      </p:sp>
      <p:sp>
        <p:nvSpPr>
          <p:cNvPr id="13" name="Text Box 4">
            <a:hlinkClick r:id="rId22" action="ppaction://hlinksldjump"/>
          </p:cNvPr>
          <p:cNvSpPr txBox="1">
            <a:spLocks noChangeArrowheads="1"/>
          </p:cNvSpPr>
          <p:nvPr>
            <p:custDataLst>
              <p:tags r:id="rId6"/>
            </p:custDataLst>
          </p:nvPr>
        </p:nvSpPr>
        <p:spPr bwMode="auto">
          <a:xfrm>
            <a:off x="301576" y="2489722"/>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Access Hardware Features</a:t>
            </a:r>
            <a:endParaRPr lang="en-US" dirty="0">
              <a:solidFill>
                <a:srgbClr val="000000"/>
              </a:solidFill>
            </a:endParaRPr>
          </a:p>
        </p:txBody>
      </p:sp>
      <p:sp>
        <p:nvSpPr>
          <p:cNvPr id="14" name="Text Box 4">
            <a:hlinkClick r:id="rId23" action="ppaction://hlinksldjump"/>
          </p:cNvPr>
          <p:cNvSpPr txBox="1">
            <a:spLocks noChangeArrowheads="1"/>
          </p:cNvSpPr>
          <p:nvPr>
            <p:custDataLst>
              <p:tags r:id="rId7"/>
            </p:custDataLst>
          </p:nvPr>
        </p:nvSpPr>
        <p:spPr bwMode="auto">
          <a:xfrm>
            <a:off x="301576" y="294203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Give Compiler MORE info</a:t>
            </a:r>
            <a:endParaRPr lang="en-US" dirty="0">
              <a:solidFill>
                <a:srgbClr val="000000"/>
              </a:solidFill>
            </a:endParaRPr>
          </a:p>
        </p:txBody>
      </p:sp>
      <p:sp>
        <p:nvSpPr>
          <p:cNvPr id="15" name="Text Box 4">
            <a:hlinkClick r:id="rId24" action="ppaction://hlinksldjump"/>
          </p:cNvPr>
          <p:cNvSpPr txBox="1">
            <a:spLocks noChangeArrowheads="1"/>
          </p:cNvSpPr>
          <p:nvPr>
            <p:custDataLst>
              <p:tags r:id="rId8"/>
            </p:custDataLst>
          </p:nvPr>
        </p:nvSpPr>
        <p:spPr bwMode="auto">
          <a:xfrm>
            <a:off x="301576" y="3394350"/>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Use Optimized Libraries</a:t>
            </a:r>
            <a:endParaRPr lang="en-US" dirty="0">
              <a:solidFill>
                <a:srgbClr val="000000"/>
              </a:solidFill>
            </a:endParaRPr>
          </a:p>
        </p:txBody>
      </p:sp>
      <p:sp>
        <p:nvSpPr>
          <p:cNvPr id="16" name="Text Box 4">
            <a:hlinkClick r:id="rId25" action="ppaction://hlinksldjump"/>
          </p:cNvPr>
          <p:cNvSpPr txBox="1">
            <a:spLocks noChangeArrowheads="1"/>
          </p:cNvSpPr>
          <p:nvPr>
            <p:custDataLst>
              <p:tags r:id="rId9"/>
            </p:custDataLst>
          </p:nvPr>
        </p:nvSpPr>
        <p:spPr bwMode="auto">
          <a:xfrm>
            <a:off x="301576" y="3846664"/>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System Optimizations</a:t>
            </a:r>
            <a:endParaRPr lang="en-US" dirty="0">
              <a:solidFill>
                <a:srgbClr val="000000"/>
              </a:solidFill>
            </a:endParaRPr>
          </a:p>
        </p:txBody>
      </p:sp>
      <p:sp>
        <p:nvSpPr>
          <p:cNvPr id="17" name="Text Box 6">
            <a:hlinkClick r:id="rId26" action="ppaction://hlinksldjump"/>
          </p:cNvPr>
          <p:cNvSpPr txBox="1">
            <a:spLocks noChangeArrowheads="1"/>
          </p:cNvSpPr>
          <p:nvPr>
            <p:custDataLst>
              <p:tags r:id="rId10"/>
            </p:custDataLst>
          </p:nvPr>
        </p:nvSpPr>
        <p:spPr bwMode="auto">
          <a:xfrm>
            <a:off x="769877" y="4337294"/>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BIOS Libraries</a:t>
            </a:r>
            <a:endParaRPr lang="en-US" sz="2000" dirty="0">
              <a:solidFill>
                <a:srgbClr val="000000"/>
              </a:solidFill>
            </a:endParaRPr>
          </a:p>
        </p:txBody>
      </p:sp>
      <p:sp>
        <p:nvSpPr>
          <p:cNvPr id="18" name="Text Box 6">
            <a:hlinkClick r:id="rId27" action="ppaction://hlinksldjump"/>
          </p:cNvPr>
          <p:cNvSpPr txBox="1">
            <a:spLocks noChangeArrowheads="1"/>
          </p:cNvSpPr>
          <p:nvPr>
            <p:custDataLst>
              <p:tags r:id="rId11"/>
            </p:custDataLst>
          </p:nvPr>
        </p:nvSpPr>
        <p:spPr bwMode="auto">
          <a:xfrm>
            <a:off x="769877" y="4725573"/>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Optimizing Memory Placement</a:t>
            </a:r>
            <a:endParaRPr lang="en-US" sz="2000" dirty="0">
              <a:solidFill>
                <a:srgbClr val="000000"/>
              </a:solidFill>
            </a:endParaRPr>
          </a:p>
        </p:txBody>
      </p:sp>
      <p:sp>
        <p:nvSpPr>
          <p:cNvPr id="19" name="Text Box 6">
            <a:hlinkClick r:id="rId28" action="ppaction://hlinksldjump"/>
          </p:cNvPr>
          <p:cNvSpPr txBox="1">
            <a:spLocks noChangeArrowheads="1"/>
          </p:cNvSpPr>
          <p:nvPr>
            <p:custDataLst>
              <p:tags r:id="rId12"/>
            </p:custDataLst>
          </p:nvPr>
        </p:nvSpPr>
        <p:spPr bwMode="auto">
          <a:xfrm>
            <a:off x="769877" y="5113852"/>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Use EDMA</a:t>
            </a:r>
            <a:endParaRPr lang="en-US" sz="2000" dirty="0">
              <a:solidFill>
                <a:srgbClr val="000000"/>
              </a:solidFill>
            </a:endParaRPr>
          </a:p>
        </p:txBody>
      </p:sp>
      <p:sp>
        <p:nvSpPr>
          <p:cNvPr id="20" name="Text Box 6">
            <a:hlinkClick r:id="rId29" action="ppaction://hlinksldjump"/>
          </p:cNvPr>
          <p:cNvSpPr txBox="1">
            <a:spLocks noChangeArrowheads="1"/>
          </p:cNvSpPr>
          <p:nvPr>
            <p:custDataLst>
              <p:tags r:id="rId13"/>
            </p:custDataLst>
          </p:nvPr>
        </p:nvSpPr>
        <p:spPr bwMode="auto">
          <a:xfrm>
            <a:off x="769877" y="5502131"/>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Use Cache</a:t>
            </a:r>
            <a:endParaRPr lang="en-US" sz="2000" dirty="0">
              <a:solidFill>
                <a:srgbClr val="000000"/>
              </a:solidFill>
            </a:endParaRPr>
          </a:p>
        </p:txBody>
      </p:sp>
      <p:sp>
        <p:nvSpPr>
          <p:cNvPr id="21" name="Text Box 5">
            <a:hlinkClick r:id="rId30" action="ppaction://hlinksldjump"/>
          </p:cNvPr>
          <p:cNvSpPr txBox="1">
            <a:spLocks noChangeArrowheads="1"/>
          </p:cNvSpPr>
          <p:nvPr>
            <p:custDataLst>
              <p:tags r:id="rId14"/>
            </p:custDataLst>
          </p:nvPr>
        </p:nvSpPr>
        <p:spPr bwMode="auto">
          <a:xfrm>
            <a:off x="774000" y="5890410"/>
            <a:ext cx="4864800" cy="332398"/>
          </a:xfrm>
          <a:prstGeom prst="rect">
            <a:avLst/>
          </a:prstGeom>
          <a:solidFill>
            <a:schemeClr val="bg1"/>
          </a:solidFill>
          <a:ln w="19050">
            <a:solidFill>
              <a:schemeClr val="tx1"/>
            </a:solid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System Opt (SCR)</a:t>
            </a:r>
            <a:endParaRPr lang="en-US" sz="2000" dirty="0">
              <a:solidFill>
                <a:srgbClr val="000000"/>
              </a:solidFill>
            </a:endParaRPr>
          </a:p>
        </p:txBody>
      </p:sp>
      <p:sp>
        <p:nvSpPr>
          <p:cNvPr id="22" name="Text Box 4">
            <a:hlinkClick r:id="rId31" action="ppaction://hlinksldjump"/>
          </p:cNvPr>
          <p:cNvSpPr txBox="1">
            <a:spLocks noChangeArrowheads="1"/>
          </p:cNvSpPr>
          <p:nvPr>
            <p:custDataLst>
              <p:tags r:id="rId15"/>
            </p:custDataLst>
          </p:nvPr>
        </p:nvSpPr>
        <p:spPr bwMode="auto">
          <a:xfrm>
            <a:off x="301576" y="6240372"/>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 +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smtClean="0"/>
              <a:t>System Architecture – SCR</a:t>
            </a:r>
          </a:p>
        </p:txBody>
      </p:sp>
      <p:sp>
        <p:nvSpPr>
          <p:cNvPr id="413699" name="Rectangle 3"/>
          <p:cNvSpPr>
            <a:spLocks noChangeArrowheads="1"/>
          </p:cNvSpPr>
          <p:nvPr/>
        </p:nvSpPr>
        <p:spPr bwMode="auto">
          <a:xfrm>
            <a:off x="4583113" y="1371600"/>
            <a:ext cx="838200" cy="533400"/>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74756" name="Text Box 4"/>
          <p:cNvSpPr txBox="1">
            <a:spLocks noChangeArrowheads="1"/>
          </p:cNvSpPr>
          <p:nvPr/>
        </p:nvSpPr>
        <p:spPr bwMode="auto">
          <a:xfrm>
            <a:off x="4640263" y="1485900"/>
            <a:ext cx="742950" cy="311150"/>
          </a:xfrm>
          <a:prstGeom prst="rect">
            <a:avLst/>
          </a:prstGeom>
          <a:noFill/>
          <a:ln w="12700">
            <a:noFill/>
            <a:miter lim="800000"/>
            <a:headEnd type="none" w="sm" len="sm"/>
            <a:tailEnd type="none" w="sm" len="sm"/>
          </a:ln>
        </p:spPr>
        <p:txBody>
          <a:bodyPr wrap="none">
            <a:spAutoFit/>
          </a:bodyPr>
          <a:lstStyle/>
          <a:p>
            <a:r>
              <a:rPr lang="en-US" sz="1800"/>
              <a:t>SRIO</a:t>
            </a:r>
          </a:p>
        </p:txBody>
      </p:sp>
      <p:sp>
        <p:nvSpPr>
          <p:cNvPr id="413701" name="Rectangle 5"/>
          <p:cNvSpPr>
            <a:spLocks noChangeArrowheads="1"/>
          </p:cNvSpPr>
          <p:nvPr/>
        </p:nvSpPr>
        <p:spPr bwMode="auto">
          <a:xfrm>
            <a:off x="4583113" y="2095500"/>
            <a:ext cx="838200" cy="533400"/>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74758" name="Text Box 6"/>
          <p:cNvSpPr txBox="1">
            <a:spLocks noChangeArrowheads="1"/>
          </p:cNvSpPr>
          <p:nvPr/>
        </p:nvSpPr>
        <p:spPr bwMode="auto">
          <a:xfrm>
            <a:off x="4687888" y="2209800"/>
            <a:ext cx="666750" cy="311150"/>
          </a:xfrm>
          <a:prstGeom prst="rect">
            <a:avLst/>
          </a:prstGeom>
          <a:noFill/>
          <a:ln w="12700">
            <a:noFill/>
            <a:miter lim="800000"/>
            <a:headEnd type="none" w="sm" len="sm"/>
            <a:tailEnd type="none" w="sm" len="sm"/>
          </a:ln>
        </p:spPr>
        <p:txBody>
          <a:bodyPr wrap="none">
            <a:spAutoFit/>
          </a:bodyPr>
          <a:lstStyle/>
          <a:p>
            <a:r>
              <a:rPr lang="en-US" sz="1800"/>
              <a:t>CPU</a:t>
            </a:r>
          </a:p>
        </p:txBody>
      </p:sp>
      <p:sp>
        <p:nvSpPr>
          <p:cNvPr id="413703" name="Rectangle 7"/>
          <p:cNvSpPr>
            <a:spLocks noChangeArrowheads="1"/>
          </p:cNvSpPr>
          <p:nvPr/>
        </p:nvSpPr>
        <p:spPr bwMode="auto">
          <a:xfrm>
            <a:off x="4583113" y="2819400"/>
            <a:ext cx="838200" cy="419100"/>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74760" name="Text Box 8"/>
          <p:cNvSpPr txBox="1">
            <a:spLocks noChangeArrowheads="1"/>
          </p:cNvSpPr>
          <p:nvPr/>
        </p:nvSpPr>
        <p:spPr bwMode="auto">
          <a:xfrm>
            <a:off x="4687888" y="2886075"/>
            <a:ext cx="615950" cy="311150"/>
          </a:xfrm>
          <a:prstGeom prst="rect">
            <a:avLst/>
          </a:prstGeom>
          <a:noFill/>
          <a:ln w="12700">
            <a:noFill/>
            <a:miter lim="800000"/>
            <a:headEnd type="none" w="sm" len="sm"/>
            <a:tailEnd type="none" w="sm" len="sm"/>
          </a:ln>
        </p:spPr>
        <p:txBody>
          <a:bodyPr wrap="none">
            <a:spAutoFit/>
          </a:bodyPr>
          <a:lstStyle/>
          <a:p>
            <a:r>
              <a:rPr lang="en-US" sz="1800"/>
              <a:t>TC0</a:t>
            </a:r>
          </a:p>
        </p:txBody>
      </p:sp>
      <p:sp>
        <p:nvSpPr>
          <p:cNvPr id="413705" name="Rectangle 9"/>
          <p:cNvSpPr>
            <a:spLocks noChangeArrowheads="1"/>
          </p:cNvSpPr>
          <p:nvPr/>
        </p:nvSpPr>
        <p:spPr bwMode="auto">
          <a:xfrm>
            <a:off x="4583113" y="3238500"/>
            <a:ext cx="838200" cy="419100"/>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74762" name="Text Box 10"/>
          <p:cNvSpPr txBox="1">
            <a:spLocks noChangeArrowheads="1"/>
          </p:cNvSpPr>
          <p:nvPr/>
        </p:nvSpPr>
        <p:spPr bwMode="auto">
          <a:xfrm>
            <a:off x="4687888" y="3305175"/>
            <a:ext cx="615950" cy="311150"/>
          </a:xfrm>
          <a:prstGeom prst="rect">
            <a:avLst/>
          </a:prstGeom>
          <a:noFill/>
          <a:ln w="12700">
            <a:noFill/>
            <a:miter lim="800000"/>
            <a:headEnd type="none" w="sm" len="sm"/>
            <a:tailEnd type="none" w="sm" len="sm"/>
          </a:ln>
        </p:spPr>
        <p:txBody>
          <a:bodyPr wrap="none">
            <a:spAutoFit/>
          </a:bodyPr>
          <a:lstStyle/>
          <a:p>
            <a:r>
              <a:rPr lang="en-US" sz="1800"/>
              <a:t>TC1</a:t>
            </a:r>
          </a:p>
        </p:txBody>
      </p:sp>
      <p:sp>
        <p:nvSpPr>
          <p:cNvPr id="413707" name="Rectangle 11"/>
          <p:cNvSpPr>
            <a:spLocks noChangeArrowheads="1"/>
          </p:cNvSpPr>
          <p:nvPr/>
        </p:nvSpPr>
        <p:spPr bwMode="auto">
          <a:xfrm>
            <a:off x="4583113" y="3657600"/>
            <a:ext cx="838200" cy="419100"/>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74764" name="Text Box 12"/>
          <p:cNvSpPr txBox="1">
            <a:spLocks noChangeArrowheads="1"/>
          </p:cNvSpPr>
          <p:nvPr/>
        </p:nvSpPr>
        <p:spPr bwMode="auto">
          <a:xfrm>
            <a:off x="4687888" y="3724275"/>
            <a:ext cx="615950" cy="311150"/>
          </a:xfrm>
          <a:prstGeom prst="rect">
            <a:avLst/>
          </a:prstGeom>
          <a:noFill/>
          <a:ln w="12700">
            <a:noFill/>
            <a:miter lim="800000"/>
            <a:headEnd type="none" w="sm" len="sm"/>
            <a:tailEnd type="none" w="sm" len="sm"/>
          </a:ln>
        </p:spPr>
        <p:txBody>
          <a:bodyPr wrap="none">
            <a:spAutoFit/>
          </a:bodyPr>
          <a:lstStyle/>
          <a:p>
            <a:r>
              <a:rPr lang="en-US" sz="1800"/>
              <a:t>TC2</a:t>
            </a:r>
          </a:p>
        </p:txBody>
      </p:sp>
      <p:sp>
        <p:nvSpPr>
          <p:cNvPr id="413709" name="Rectangle 13"/>
          <p:cNvSpPr>
            <a:spLocks noChangeArrowheads="1"/>
          </p:cNvSpPr>
          <p:nvPr/>
        </p:nvSpPr>
        <p:spPr bwMode="auto">
          <a:xfrm>
            <a:off x="4583113" y="4076700"/>
            <a:ext cx="838200" cy="419100"/>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74766" name="Text Box 14"/>
          <p:cNvSpPr txBox="1">
            <a:spLocks noChangeArrowheads="1"/>
          </p:cNvSpPr>
          <p:nvPr/>
        </p:nvSpPr>
        <p:spPr bwMode="auto">
          <a:xfrm>
            <a:off x="4687888" y="4143375"/>
            <a:ext cx="615950" cy="311150"/>
          </a:xfrm>
          <a:prstGeom prst="rect">
            <a:avLst/>
          </a:prstGeom>
          <a:noFill/>
          <a:ln w="12700">
            <a:noFill/>
            <a:miter lim="800000"/>
            <a:headEnd type="none" w="sm" len="sm"/>
            <a:tailEnd type="none" w="sm" len="sm"/>
          </a:ln>
        </p:spPr>
        <p:txBody>
          <a:bodyPr wrap="none">
            <a:spAutoFit/>
          </a:bodyPr>
          <a:lstStyle/>
          <a:p>
            <a:r>
              <a:rPr lang="en-US" sz="1800"/>
              <a:t>TC3</a:t>
            </a:r>
          </a:p>
        </p:txBody>
      </p:sp>
      <p:sp>
        <p:nvSpPr>
          <p:cNvPr id="413711" name="Rectangle 15"/>
          <p:cNvSpPr>
            <a:spLocks noChangeArrowheads="1"/>
          </p:cNvSpPr>
          <p:nvPr/>
        </p:nvSpPr>
        <p:spPr bwMode="auto">
          <a:xfrm>
            <a:off x="4125913" y="2819400"/>
            <a:ext cx="457200" cy="1676400"/>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74768" name="Text Box 16"/>
          <p:cNvSpPr txBox="1">
            <a:spLocks noChangeArrowheads="1"/>
          </p:cNvSpPr>
          <p:nvPr/>
        </p:nvSpPr>
        <p:spPr bwMode="auto">
          <a:xfrm>
            <a:off x="4097338" y="3508375"/>
            <a:ext cx="514350" cy="311150"/>
          </a:xfrm>
          <a:prstGeom prst="rect">
            <a:avLst/>
          </a:prstGeom>
          <a:noFill/>
          <a:ln w="12700">
            <a:noFill/>
            <a:miter lim="800000"/>
            <a:headEnd type="none" w="sm" len="sm"/>
            <a:tailEnd type="none" w="sm" len="sm"/>
          </a:ln>
        </p:spPr>
        <p:txBody>
          <a:bodyPr wrap="none">
            <a:spAutoFit/>
          </a:bodyPr>
          <a:lstStyle/>
          <a:p>
            <a:r>
              <a:rPr lang="en-US" sz="1800"/>
              <a:t>CC</a:t>
            </a:r>
          </a:p>
        </p:txBody>
      </p:sp>
      <p:sp>
        <p:nvSpPr>
          <p:cNvPr id="413713" name="Rectangle 17"/>
          <p:cNvSpPr>
            <a:spLocks noChangeArrowheads="1"/>
          </p:cNvSpPr>
          <p:nvPr/>
        </p:nvSpPr>
        <p:spPr bwMode="auto">
          <a:xfrm>
            <a:off x="3976688" y="4819650"/>
            <a:ext cx="838200" cy="371475"/>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74770" name="Text Box 18"/>
          <p:cNvSpPr txBox="1">
            <a:spLocks noChangeArrowheads="1"/>
          </p:cNvSpPr>
          <p:nvPr/>
        </p:nvSpPr>
        <p:spPr bwMode="auto">
          <a:xfrm>
            <a:off x="4005263" y="4848225"/>
            <a:ext cx="696912" cy="314325"/>
          </a:xfrm>
          <a:prstGeom prst="rect">
            <a:avLst/>
          </a:prstGeom>
          <a:noFill/>
          <a:ln w="12700">
            <a:noFill/>
            <a:miter lim="800000"/>
            <a:headEnd type="none" w="sm" len="sm"/>
            <a:tailEnd type="none" w="sm" len="sm"/>
          </a:ln>
        </p:spPr>
        <p:txBody>
          <a:bodyPr wrap="none">
            <a:spAutoFit/>
          </a:bodyPr>
          <a:lstStyle/>
          <a:p>
            <a:r>
              <a:rPr lang="en-US" sz="1800"/>
              <a:t>PCIe</a:t>
            </a:r>
          </a:p>
        </p:txBody>
      </p:sp>
      <p:sp>
        <p:nvSpPr>
          <p:cNvPr id="413715" name="Rectangle 19"/>
          <p:cNvSpPr>
            <a:spLocks noChangeArrowheads="1"/>
          </p:cNvSpPr>
          <p:nvPr/>
        </p:nvSpPr>
        <p:spPr bwMode="auto">
          <a:xfrm>
            <a:off x="3976688" y="5314950"/>
            <a:ext cx="838200" cy="371475"/>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74772" name="Text Box 20"/>
          <p:cNvSpPr txBox="1">
            <a:spLocks noChangeArrowheads="1"/>
          </p:cNvSpPr>
          <p:nvPr/>
        </p:nvSpPr>
        <p:spPr bwMode="auto">
          <a:xfrm>
            <a:off x="4125913" y="5343525"/>
            <a:ext cx="565150" cy="311150"/>
          </a:xfrm>
          <a:prstGeom prst="rect">
            <a:avLst/>
          </a:prstGeom>
          <a:noFill/>
          <a:ln w="12700">
            <a:noFill/>
            <a:miter lim="800000"/>
            <a:headEnd type="none" w="sm" len="sm"/>
            <a:tailEnd type="none" w="sm" len="sm"/>
          </a:ln>
        </p:spPr>
        <p:txBody>
          <a:bodyPr wrap="none">
            <a:spAutoFit/>
          </a:bodyPr>
          <a:lstStyle/>
          <a:p>
            <a:r>
              <a:rPr lang="en-US" sz="1800"/>
              <a:t>HPI</a:t>
            </a:r>
          </a:p>
        </p:txBody>
      </p:sp>
      <p:sp>
        <p:nvSpPr>
          <p:cNvPr id="413717" name="Rectangle 21"/>
          <p:cNvSpPr>
            <a:spLocks noChangeArrowheads="1"/>
          </p:cNvSpPr>
          <p:nvPr/>
        </p:nvSpPr>
        <p:spPr bwMode="auto">
          <a:xfrm>
            <a:off x="3976688" y="5800725"/>
            <a:ext cx="838200" cy="371475"/>
          </a:xfrm>
          <a:prstGeom prst="rect">
            <a:avLst/>
          </a:prstGeom>
          <a:solidFill>
            <a:schemeClr val="accent4">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74774" name="Text Box 22"/>
          <p:cNvSpPr txBox="1">
            <a:spLocks noChangeArrowheads="1"/>
          </p:cNvSpPr>
          <p:nvPr/>
        </p:nvSpPr>
        <p:spPr bwMode="auto">
          <a:xfrm>
            <a:off x="3976688" y="5829300"/>
            <a:ext cx="857250" cy="311150"/>
          </a:xfrm>
          <a:prstGeom prst="rect">
            <a:avLst/>
          </a:prstGeom>
          <a:noFill/>
          <a:ln w="12700">
            <a:noFill/>
            <a:miter lim="800000"/>
            <a:headEnd type="none" w="sm" len="sm"/>
            <a:tailEnd type="none" w="sm" len="sm"/>
          </a:ln>
        </p:spPr>
        <p:txBody>
          <a:bodyPr wrap="none">
            <a:spAutoFit/>
          </a:bodyPr>
          <a:lstStyle/>
          <a:p>
            <a:r>
              <a:rPr lang="en-US" sz="1800"/>
              <a:t>EMAC</a:t>
            </a:r>
          </a:p>
        </p:txBody>
      </p:sp>
      <p:sp>
        <p:nvSpPr>
          <p:cNvPr id="413719" name="AutoShape 23"/>
          <p:cNvSpPr>
            <a:spLocks noChangeArrowheads="1"/>
          </p:cNvSpPr>
          <p:nvPr/>
        </p:nvSpPr>
        <p:spPr bwMode="auto">
          <a:xfrm rot="16200000" flipH="1">
            <a:off x="4621213" y="5372100"/>
            <a:ext cx="1295400" cy="304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DDDDDD"/>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13720" name="Line 24"/>
          <p:cNvSpPr>
            <a:spLocks noChangeShapeType="1"/>
          </p:cNvSpPr>
          <p:nvPr/>
        </p:nvSpPr>
        <p:spPr bwMode="auto">
          <a:xfrm>
            <a:off x="4811713" y="5038725"/>
            <a:ext cx="304800" cy="0"/>
          </a:xfrm>
          <a:prstGeom prst="line">
            <a:avLst/>
          </a:prstGeom>
          <a:noFill/>
          <a:ln w="12700">
            <a:solidFill>
              <a:schemeClr val="tx1"/>
            </a:solidFill>
            <a:round/>
            <a:headEnd type="triangle" w="med" len="med"/>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413721" name="Line 25"/>
          <p:cNvSpPr>
            <a:spLocks noChangeShapeType="1"/>
          </p:cNvSpPr>
          <p:nvPr/>
        </p:nvSpPr>
        <p:spPr bwMode="auto">
          <a:xfrm>
            <a:off x="4811713" y="5495925"/>
            <a:ext cx="304800" cy="0"/>
          </a:xfrm>
          <a:prstGeom prst="line">
            <a:avLst/>
          </a:prstGeom>
          <a:noFill/>
          <a:ln w="12700">
            <a:solidFill>
              <a:schemeClr val="tx1"/>
            </a:solidFill>
            <a:round/>
            <a:headEnd type="triangle" w="med" len="med"/>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413722" name="Line 26"/>
          <p:cNvSpPr>
            <a:spLocks noChangeShapeType="1"/>
          </p:cNvSpPr>
          <p:nvPr/>
        </p:nvSpPr>
        <p:spPr bwMode="auto">
          <a:xfrm>
            <a:off x="4811713" y="6000750"/>
            <a:ext cx="304800" cy="0"/>
          </a:xfrm>
          <a:prstGeom prst="line">
            <a:avLst/>
          </a:prstGeom>
          <a:noFill/>
          <a:ln w="12700">
            <a:solidFill>
              <a:schemeClr val="tx1"/>
            </a:solidFill>
            <a:round/>
            <a:headEnd type="triangle" w="med" len="med"/>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413723" name="AutoShape 27"/>
          <p:cNvSpPr>
            <a:spLocks noChangeArrowheads="1"/>
          </p:cNvSpPr>
          <p:nvPr/>
        </p:nvSpPr>
        <p:spPr bwMode="auto">
          <a:xfrm>
            <a:off x="5421313" y="5410200"/>
            <a:ext cx="609600" cy="228600"/>
          </a:xfrm>
          <a:prstGeom prst="leftRightArrow">
            <a:avLst>
              <a:gd name="adj1" fmla="val 50000"/>
              <a:gd name="adj2" fmla="val 53333"/>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13724" name="AutoShape 28"/>
          <p:cNvSpPr>
            <a:spLocks noChangeArrowheads="1"/>
          </p:cNvSpPr>
          <p:nvPr/>
        </p:nvSpPr>
        <p:spPr bwMode="auto">
          <a:xfrm>
            <a:off x="5421313" y="1524000"/>
            <a:ext cx="609600" cy="228600"/>
          </a:xfrm>
          <a:prstGeom prst="leftRightArrow">
            <a:avLst>
              <a:gd name="adj1" fmla="val 50000"/>
              <a:gd name="adj2" fmla="val 53333"/>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13725" name="AutoShape 29"/>
          <p:cNvSpPr>
            <a:spLocks noChangeArrowheads="1"/>
          </p:cNvSpPr>
          <p:nvPr/>
        </p:nvSpPr>
        <p:spPr bwMode="auto">
          <a:xfrm>
            <a:off x="5421313" y="2247900"/>
            <a:ext cx="609600" cy="228600"/>
          </a:xfrm>
          <a:prstGeom prst="leftRightArrow">
            <a:avLst>
              <a:gd name="adj1" fmla="val 50000"/>
              <a:gd name="adj2" fmla="val 53333"/>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13726" name="Line 30"/>
          <p:cNvSpPr>
            <a:spLocks noChangeShapeType="1"/>
          </p:cNvSpPr>
          <p:nvPr/>
        </p:nvSpPr>
        <p:spPr bwMode="auto">
          <a:xfrm>
            <a:off x="5421313" y="2952750"/>
            <a:ext cx="609600" cy="0"/>
          </a:xfrm>
          <a:prstGeom prst="line">
            <a:avLst/>
          </a:prstGeom>
          <a:noFill/>
          <a:ln w="28575">
            <a:solidFill>
              <a:schemeClr val="tx1"/>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413727" name="Line 31"/>
          <p:cNvSpPr>
            <a:spLocks noChangeShapeType="1"/>
          </p:cNvSpPr>
          <p:nvPr/>
        </p:nvSpPr>
        <p:spPr bwMode="auto">
          <a:xfrm flipH="1">
            <a:off x="5421313" y="3095625"/>
            <a:ext cx="609600" cy="0"/>
          </a:xfrm>
          <a:prstGeom prst="line">
            <a:avLst/>
          </a:prstGeom>
          <a:noFill/>
          <a:ln w="28575">
            <a:solidFill>
              <a:schemeClr val="tx1"/>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413728" name="Line 32"/>
          <p:cNvSpPr>
            <a:spLocks noChangeShapeType="1"/>
          </p:cNvSpPr>
          <p:nvPr/>
        </p:nvSpPr>
        <p:spPr bwMode="auto">
          <a:xfrm>
            <a:off x="5421313" y="3371850"/>
            <a:ext cx="609600" cy="0"/>
          </a:xfrm>
          <a:prstGeom prst="line">
            <a:avLst/>
          </a:prstGeom>
          <a:noFill/>
          <a:ln w="28575">
            <a:solidFill>
              <a:schemeClr val="tx1"/>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413729" name="Line 33"/>
          <p:cNvSpPr>
            <a:spLocks noChangeShapeType="1"/>
          </p:cNvSpPr>
          <p:nvPr/>
        </p:nvSpPr>
        <p:spPr bwMode="auto">
          <a:xfrm flipH="1">
            <a:off x="5421313" y="3514725"/>
            <a:ext cx="609600" cy="0"/>
          </a:xfrm>
          <a:prstGeom prst="line">
            <a:avLst/>
          </a:prstGeom>
          <a:noFill/>
          <a:ln w="28575">
            <a:solidFill>
              <a:schemeClr val="tx1"/>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413730" name="Line 34"/>
          <p:cNvSpPr>
            <a:spLocks noChangeShapeType="1"/>
          </p:cNvSpPr>
          <p:nvPr/>
        </p:nvSpPr>
        <p:spPr bwMode="auto">
          <a:xfrm>
            <a:off x="5421313" y="3790950"/>
            <a:ext cx="609600" cy="0"/>
          </a:xfrm>
          <a:prstGeom prst="line">
            <a:avLst/>
          </a:prstGeom>
          <a:noFill/>
          <a:ln w="28575">
            <a:solidFill>
              <a:schemeClr val="tx1"/>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413731" name="Line 35"/>
          <p:cNvSpPr>
            <a:spLocks noChangeShapeType="1"/>
          </p:cNvSpPr>
          <p:nvPr/>
        </p:nvSpPr>
        <p:spPr bwMode="auto">
          <a:xfrm flipH="1">
            <a:off x="5421313" y="3933825"/>
            <a:ext cx="609600" cy="0"/>
          </a:xfrm>
          <a:prstGeom prst="line">
            <a:avLst/>
          </a:prstGeom>
          <a:noFill/>
          <a:ln w="28575">
            <a:solidFill>
              <a:schemeClr val="tx1"/>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413732" name="Line 36"/>
          <p:cNvSpPr>
            <a:spLocks noChangeShapeType="1"/>
          </p:cNvSpPr>
          <p:nvPr/>
        </p:nvSpPr>
        <p:spPr bwMode="auto">
          <a:xfrm>
            <a:off x="5421313" y="4210050"/>
            <a:ext cx="609600" cy="0"/>
          </a:xfrm>
          <a:prstGeom prst="line">
            <a:avLst/>
          </a:prstGeom>
          <a:noFill/>
          <a:ln w="28575">
            <a:solidFill>
              <a:schemeClr val="tx1"/>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413733" name="Line 37"/>
          <p:cNvSpPr>
            <a:spLocks noChangeShapeType="1"/>
          </p:cNvSpPr>
          <p:nvPr/>
        </p:nvSpPr>
        <p:spPr bwMode="auto">
          <a:xfrm flipH="1">
            <a:off x="5421313" y="4352925"/>
            <a:ext cx="609600" cy="0"/>
          </a:xfrm>
          <a:prstGeom prst="line">
            <a:avLst/>
          </a:prstGeom>
          <a:noFill/>
          <a:ln w="28575">
            <a:solidFill>
              <a:schemeClr val="tx1"/>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413734" name="Rectangle 38"/>
          <p:cNvSpPr>
            <a:spLocks noChangeArrowheads="1"/>
          </p:cNvSpPr>
          <p:nvPr/>
        </p:nvSpPr>
        <p:spPr bwMode="auto">
          <a:xfrm>
            <a:off x="6030913" y="1371600"/>
            <a:ext cx="914400" cy="4876800"/>
          </a:xfrm>
          <a:prstGeom prst="rect">
            <a:avLst/>
          </a:prstGeom>
          <a:solidFill>
            <a:srgbClr val="CCFF66"/>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74791" name="Text Box 39"/>
          <p:cNvSpPr txBox="1">
            <a:spLocks noChangeArrowheads="1"/>
          </p:cNvSpPr>
          <p:nvPr/>
        </p:nvSpPr>
        <p:spPr bwMode="auto">
          <a:xfrm>
            <a:off x="6183313" y="3505200"/>
            <a:ext cx="666750" cy="311150"/>
          </a:xfrm>
          <a:prstGeom prst="rect">
            <a:avLst/>
          </a:prstGeom>
          <a:noFill/>
          <a:ln w="12700">
            <a:noFill/>
            <a:miter lim="800000"/>
            <a:headEnd type="none" w="sm" len="sm"/>
            <a:tailEnd type="none" w="sm" len="sm"/>
          </a:ln>
        </p:spPr>
        <p:txBody>
          <a:bodyPr wrap="none">
            <a:spAutoFit/>
          </a:bodyPr>
          <a:lstStyle/>
          <a:p>
            <a:r>
              <a:rPr lang="en-US" sz="1800"/>
              <a:t>SCR</a:t>
            </a:r>
          </a:p>
        </p:txBody>
      </p:sp>
      <p:sp>
        <p:nvSpPr>
          <p:cNvPr id="74792" name="Text Box 40"/>
          <p:cNvSpPr txBox="1">
            <a:spLocks noChangeArrowheads="1"/>
          </p:cNvSpPr>
          <p:nvPr/>
        </p:nvSpPr>
        <p:spPr bwMode="auto">
          <a:xfrm>
            <a:off x="5967413" y="638175"/>
            <a:ext cx="1049337" cy="757238"/>
          </a:xfrm>
          <a:prstGeom prst="rect">
            <a:avLst/>
          </a:prstGeom>
          <a:noFill/>
          <a:ln w="12700">
            <a:noFill/>
            <a:miter lim="800000"/>
            <a:headEnd type="none" w="sm" len="sm"/>
            <a:tailEnd type="none" w="sm" len="sm"/>
          </a:ln>
        </p:spPr>
        <p:txBody>
          <a:bodyPr wrap="none">
            <a:spAutoFit/>
          </a:bodyPr>
          <a:lstStyle/>
          <a:p>
            <a:pPr algn="ctr"/>
            <a:r>
              <a:rPr lang="en-US" sz="1800">
                <a:latin typeface="Arial Narrow" pitchFamily="34" charset="0"/>
              </a:rPr>
              <a:t>Switched</a:t>
            </a:r>
            <a:br>
              <a:rPr lang="en-US" sz="1800">
                <a:latin typeface="Arial Narrow" pitchFamily="34" charset="0"/>
              </a:rPr>
            </a:br>
            <a:r>
              <a:rPr lang="en-US" sz="1800">
                <a:latin typeface="Arial Narrow" pitchFamily="34" charset="0"/>
              </a:rPr>
              <a:t>Central</a:t>
            </a:r>
            <a:br>
              <a:rPr lang="en-US" sz="1800">
                <a:latin typeface="Arial Narrow" pitchFamily="34" charset="0"/>
              </a:rPr>
            </a:br>
            <a:r>
              <a:rPr lang="en-US" sz="1800">
                <a:latin typeface="Arial Narrow" pitchFamily="34" charset="0"/>
              </a:rPr>
              <a:t>Resource</a:t>
            </a:r>
          </a:p>
        </p:txBody>
      </p:sp>
      <p:sp>
        <p:nvSpPr>
          <p:cNvPr id="413737" name="AutoShape 41"/>
          <p:cNvSpPr>
            <a:spLocks noChangeArrowheads="1"/>
          </p:cNvSpPr>
          <p:nvPr/>
        </p:nvSpPr>
        <p:spPr bwMode="auto">
          <a:xfrm>
            <a:off x="6945313" y="1524000"/>
            <a:ext cx="609600" cy="228600"/>
          </a:xfrm>
          <a:prstGeom prst="leftRightArrow">
            <a:avLst>
              <a:gd name="adj1" fmla="val 50000"/>
              <a:gd name="adj2" fmla="val 53333"/>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13738" name="AutoShape 42"/>
          <p:cNvSpPr>
            <a:spLocks noChangeArrowheads="1"/>
          </p:cNvSpPr>
          <p:nvPr/>
        </p:nvSpPr>
        <p:spPr bwMode="auto">
          <a:xfrm>
            <a:off x="6945313" y="2019300"/>
            <a:ext cx="609600" cy="228600"/>
          </a:xfrm>
          <a:prstGeom prst="leftRightArrow">
            <a:avLst>
              <a:gd name="adj1" fmla="val 50000"/>
              <a:gd name="adj2" fmla="val 53333"/>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13739" name="Rectangle 43"/>
          <p:cNvSpPr>
            <a:spLocks noChangeArrowheads="1"/>
          </p:cNvSpPr>
          <p:nvPr/>
        </p:nvSpPr>
        <p:spPr bwMode="auto">
          <a:xfrm>
            <a:off x="7556500" y="1447800"/>
            <a:ext cx="838200" cy="371475"/>
          </a:xfrm>
          <a:prstGeom prst="rect">
            <a:avLst/>
          </a:prstGeom>
          <a:solidFill>
            <a:schemeClr val="accent5">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74796" name="Text Box 44"/>
          <p:cNvSpPr txBox="1">
            <a:spLocks noChangeArrowheads="1"/>
          </p:cNvSpPr>
          <p:nvPr/>
        </p:nvSpPr>
        <p:spPr bwMode="auto">
          <a:xfrm>
            <a:off x="7518400" y="1493838"/>
            <a:ext cx="912813" cy="287337"/>
          </a:xfrm>
          <a:prstGeom prst="rect">
            <a:avLst/>
          </a:prstGeom>
          <a:noFill/>
          <a:ln w="12700">
            <a:noFill/>
            <a:miter lim="800000"/>
            <a:headEnd type="none" w="sm" len="sm"/>
            <a:tailEnd type="none" w="sm" len="sm"/>
          </a:ln>
        </p:spPr>
        <p:txBody>
          <a:bodyPr wrap="none">
            <a:spAutoFit/>
          </a:bodyPr>
          <a:lstStyle/>
          <a:p>
            <a:r>
              <a:rPr lang="en-US" sz="1600">
                <a:latin typeface="Arial Narrow" pitchFamily="34" charset="0"/>
              </a:rPr>
              <a:t>C64 Mem</a:t>
            </a:r>
          </a:p>
        </p:txBody>
      </p:sp>
      <p:sp>
        <p:nvSpPr>
          <p:cNvPr id="413741" name="Rectangle 45"/>
          <p:cNvSpPr>
            <a:spLocks noChangeArrowheads="1"/>
          </p:cNvSpPr>
          <p:nvPr/>
        </p:nvSpPr>
        <p:spPr bwMode="auto">
          <a:xfrm>
            <a:off x="7556500" y="1943100"/>
            <a:ext cx="838200" cy="371475"/>
          </a:xfrm>
          <a:prstGeom prst="rect">
            <a:avLst/>
          </a:prstGeom>
          <a:solidFill>
            <a:schemeClr val="accent5">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13742" name="Rectangle 46"/>
          <p:cNvSpPr>
            <a:spLocks noChangeArrowheads="1"/>
          </p:cNvSpPr>
          <p:nvPr/>
        </p:nvSpPr>
        <p:spPr bwMode="auto">
          <a:xfrm>
            <a:off x="7556500" y="2428875"/>
            <a:ext cx="838200" cy="371475"/>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13743" name="Rectangle 47"/>
          <p:cNvSpPr>
            <a:spLocks noChangeArrowheads="1"/>
          </p:cNvSpPr>
          <p:nvPr/>
        </p:nvSpPr>
        <p:spPr bwMode="auto">
          <a:xfrm>
            <a:off x="7556500" y="2914650"/>
            <a:ext cx="838200" cy="371475"/>
          </a:xfrm>
          <a:prstGeom prst="rect">
            <a:avLst/>
          </a:prstGeom>
          <a:solidFill>
            <a:schemeClr val="accent5">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74800" name="Text Box 48"/>
          <p:cNvSpPr txBox="1">
            <a:spLocks noChangeArrowheads="1"/>
          </p:cNvSpPr>
          <p:nvPr/>
        </p:nvSpPr>
        <p:spPr bwMode="auto">
          <a:xfrm>
            <a:off x="7651750" y="2009775"/>
            <a:ext cx="638175" cy="287338"/>
          </a:xfrm>
          <a:prstGeom prst="rect">
            <a:avLst/>
          </a:prstGeom>
          <a:noFill/>
          <a:ln w="12700">
            <a:noFill/>
            <a:miter lim="800000"/>
            <a:headEnd type="none" w="sm" len="sm"/>
            <a:tailEnd type="none" w="sm" len="sm"/>
          </a:ln>
        </p:spPr>
        <p:txBody>
          <a:bodyPr wrap="none">
            <a:spAutoFit/>
          </a:bodyPr>
          <a:lstStyle/>
          <a:p>
            <a:r>
              <a:rPr lang="en-US" sz="1600">
                <a:latin typeface="Arial Narrow" pitchFamily="34" charset="0"/>
              </a:rPr>
              <a:t>DDR2</a:t>
            </a:r>
          </a:p>
        </p:txBody>
      </p:sp>
      <p:sp>
        <p:nvSpPr>
          <p:cNvPr id="74801" name="Text Box 49"/>
          <p:cNvSpPr txBox="1">
            <a:spLocks noChangeArrowheads="1"/>
          </p:cNvSpPr>
          <p:nvPr/>
        </p:nvSpPr>
        <p:spPr bwMode="auto">
          <a:xfrm>
            <a:off x="7594600" y="2495550"/>
            <a:ext cx="765175" cy="287338"/>
          </a:xfrm>
          <a:prstGeom prst="rect">
            <a:avLst/>
          </a:prstGeom>
          <a:solidFill>
            <a:schemeClr val="accent5">
              <a:lumMod val="20000"/>
              <a:lumOff val="80000"/>
            </a:schemeClr>
          </a:solidFill>
          <a:ln w="12700">
            <a:noFill/>
            <a:miter lim="800000"/>
            <a:headEnd type="none" w="sm" len="sm"/>
            <a:tailEnd type="none" w="sm" len="sm"/>
          </a:ln>
        </p:spPr>
        <p:txBody>
          <a:bodyPr wrap="none">
            <a:spAutoFit/>
          </a:bodyPr>
          <a:lstStyle/>
          <a:p>
            <a:r>
              <a:rPr lang="en-US" sz="1600">
                <a:latin typeface="Arial Narrow" pitchFamily="34" charset="0"/>
              </a:rPr>
              <a:t>EMIF64</a:t>
            </a:r>
          </a:p>
        </p:txBody>
      </p:sp>
      <p:sp>
        <p:nvSpPr>
          <p:cNvPr id="74802" name="Text Box 50"/>
          <p:cNvSpPr txBox="1">
            <a:spLocks noChangeArrowheads="1"/>
          </p:cNvSpPr>
          <p:nvPr/>
        </p:nvSpPr>
        <p:spPr bwMode="auto">
          <a:xfrm>
            <a:off x="7743825" y="2962275"/>
            <a:ext cx="517525" cy="287338"/>
          </a:xfrm>
          <a:prstGeom prst="rect">
            <a:avLst/>
          </a:prstGeom>
          <a:noFill/>
          <a:ln w="12700">
            <a:noFill/>
            <a:miter lim="800000"/>
            <a:headEnd type="none" w="sm" len="sm"/>
            <a:tailEnd type="none" w="sm" len="sm"/>
          </a:ln>
        </p:spPr>
        <p:txBody>
          <a:bodyPr wrap="none">
            <a:spAutoFit/>
          </a:bodyPr>
          <a:lstStyle/>
          <a:p>
            <a:r>
              <a:rPr lang="en-US" sz="1600">
                <a:latin typeface="Arial Narrow" pitchFamily="34" charset="0"/>
              </a:rPr>
              <a:t>TCP</a:t>
            </a:r>
          </a:p>
        </p:txBody>
      </p:sp>
      <p:sp>
        <p:nvSpPr>
          <p:cNvPr id="413747" name="AutoShape 51"/>
          <p:cNvSpPr>
            <a:spLocks noChangeArrowheads="1"/>
          </p:cNvSpPr>
          <p:nvPr/>
        </p:nvSpPr>
        <p:spPr bwMode="auto">
          <a:xfrm>
            <a:off x="6945313" y="2514600"/>
            <a:ext cx="609600" cy="228600"/>
          </a:xfrm>
          <a:prstGeom prst="leftRightArrow">
            <a:avLst>
              <a:gd name="adj1" fmla="val 50000"/>
              <a:gd name="adj2" fmla="val 53333"/>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13748" name="AutoShape 52"/>
          <p:cNvSpPr>
            <a:spLocks noChangeArrowheads="1"/>
          </p:cNvSpPr>
          <p:nvPr/>
        </p:nvSpPr>
        <p:spPr bwMode="auto">
          <a:xfrm>
            <a:off x="6945313" y="2990850"/>
            <a:ext cx="609600" cy="228600"/>
          </a:xfrm>
          <a:prstGeom prst="leftRightArrow">
            <a:avLst>
              <a:gd name="adj1" fmla="val 50000"/>
              <a:gd name="adj2" fmla="val 53333"/>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13749" name="Rectangle 53"/>
          <p:cNvSpPr>
            <a:spLocks noChangeArrowheads="1"/>
          </p:cNvSpPr>
          <p:nvPr/>
        </p:nvSpPr>
        <p:spPr bwMode="auto">
          <a:xfrm>
            <a:off x="7556500" y="3419475"/>
            <a:ext cx="838200" cy="371475"/>
          </a:xfrm>
          <a:prstGeom prst="rect">
            <a:avLst/>
          </a:prstGeom>
          <a:solidFill>
            <a:schemeClr val="accent5">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74806" name="Text Box 54"/>
          <p:cNvSpPr txBox="1">
            <a:spLocks noChangeArrowheads="1"/>
          </p:cNvSpPr>
          <p:nvPr/>
        </p:nvSpPr>
        <p:spPr bwMode="auto">
          <a:xfrm>
            <a:off x="7743825" y="3467100"/>
            <a:ext cx="527050" cy="287338"/>
          </a:xfrm>
          <a:prstGeom prst="rect">
            <a:avLst/>
          </a:prstGeom>
          <a:noFill/>
          <a:ln w="12700">
            <a:noFill/>
            <a:miter lim="800000"/>
            <a:headEnd type="none" w="sm" len="sm"/>
            <a:tailEnd type="none" w="sm" len="sm"/>
          </a:ln>
        </p:spPr>
        <p:txBody>
          <a:bodyPr wrap="none">
            <a:spAutoFit/>
          </a:bodyPr>
          <a:lstStyle/>
          <a:p>
            <a:r>
              <a:rPr lang="en-US" sz="1600">
                <a:latin typeface="Arial Narrow" pitchFamily="34" charset="0"/>
              </a:rPr>
              <a:t>VCP</a:t>
            </a:r>
          </a:p>
        </p:txBody>
      </p:sp>
      <p:sp>
        <p:nvSpPr>
          <p:cNvPr id="413751" name="AutoShape 55"/>
          <p:cNvSpPr>
            <a:spLocks noChangeArrowheads="1"/>
          </p:cNvSpPr>
          <p:nvPr/>
        </p:nvSpPr>
        <p:spPr bwMode="auto">
          <a:xfrm rot="5400000">
            <a:off x="7040563" y="4876800"/>
            <a:ext cx="1371600" cy="304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DDDDDD"/>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13752" name="Line 56"/>
          <p:cNvSpPr>
            <a:spLocks noChangeShapeType="1"/>
          </p:cNvSpPr>
          <p:nvPr/>
        </p:nvSpPr>
        <p:spPr bwMode="auto">
          <a:xfrm flipH="1">
            <a:off x="7878763" y="4495800"/>
            <a:ext cx="304800" cy="0"/>
          </a:xfrm>
          <a:prstGeom prst="line">
            <a:avLst/>
          </a:prstGeom>
          <a:noFill/>
          <a:ln w="12700">
            <a:solidFill>
              <a:schemeClr val="tx1"/>
            </a:solidFill>
            <a:round/>
            <a:headEnd type="triangle" w="med" len="med"/>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413753" name="Line 57"/>
          <p:cNvSpPr>
            <a:spLocks noChangeShapeType="1"/>
          </p:cNvSpPr>
          <p:nvPr/>
        </p:nvSpPr>
        <p:spPr bwMode="auto">
          <a:xfrm flipH="1">
            <a:off x="7878763" y="4953000"/>
            <a:ext cx="304800" cy="0"/>
          </a:xfrm>
          <a:prstGeom prst="line">
            <a:avLst/>
          </a:prstGeom>
          <a:noFill/>
          <a:ln w="12700">
            <a:solidFill>
              <a:schemeClr val="tx1"/>
            </a:solidFill>
            <a:round/>
            <a:headEnd type="triangle" w="med" len="med"/>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413754" name="Line 58"/>
          <p:cNvSpPr>
            <a:spLocks noChangeShapeType="1"/>
          </p:cNvSpPr>
          <p:nvPr/>
        </p:nvSpPr>
        <p:spPr bwMode="auto">
          <a:xfrm flipH="1">
            <a:off x="7878763" y="5457825"/>
            <a:ext cx="304800" cy="0"/>
          </a:xfrm>
          <a:prstGeom prst="line">
            <a:avLst/>
          </a:prstGeom>
          <a:noFill/>
          <a:ln w="12700">
            <a:solidFill>
              <a:schemeClr val="tx1"/>
            </a:solidFill>
            <a:round/>
            <a:headEnd type="triangle" w="med" len="med"/>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413755" name="AutoShape 59"/>
          <p:cNvSpPr>
            <a:spLocks noChangeArrowheads="1"/>
          </p:cNvSpPr>
          <p:nvPr/>
        </p:nvSpPr>
        <p:spPr bwMode="auto">
          <a:xfrm>
            <a:off x="6945313" y="3505200"/>
            <a:ext cx="609600" cy="228600"/>
          </a:xfrm>
          <a:prstGeom prst="leftRightArrow">
            <a:avLst>
              <a:gd name="adj1" fmla="val 50000"/>
              <a:gd name="adj2" fmla="val 53333"/>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13756" name="AutoShape 60"/>
          <p:cNvSpPr>
            <a:spLocks noChangeArrowheads="1"/>
          </p:cNvSpPr>
          <p:nvPr/>
        </p:nvSpPr>
        <p:spPr bwMode="auto">
          <a:xfrm>
            <a:off x="6945313" y="4953000"/>
            <a:ext cx="609600" cy="228600"/>
          </a:xfrm>
          <a:prstGeom prst="leftRightArrow">
            <a:avLst>
              <a:gd name="adj1" fmla="val 50000"/>
              <a:gd name="adj2" fmla="val 53333"/>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13757" name="Rectangle 61"/>
          <p:cNvSpPr>
            <a:spLocks noChangeArrowheads="1"/>
          </p:cNvSpPr>
          <p:nvPr/>
        </p:nvSpPr>
        <p:spPr bwMode="auto">
          <a:xfrm>
            <a:off x="8212138" y="4305300"/>
            <a:ext cx="838200" cy="371475"/>
          </a:xfrm>
          <a:prstGeom prst="rect">
            <a:avLst/>
          </a:prstGeom>
          <a:solidFill>
            <a:schemeClr val="accent5">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13758" name="Rectangle 62"/>
          <p:cNvSpPr>
            <a:spLocks noChangeArrowheads="1"/>
          </p:cNvSpPr>
          <p:nvPr/>
        </p:nvSpPr>
        <p:spPr bwMode="auto">
          <a:xfrm>
            <a:off x="8212138" y="4800600"/>
            <a:ext cx="838200" cy="371475"/>
          </a:xfrm>
          <a:prstGeom prst="rect">
            <a:avLst/>
          </a:prstGeom>
          <a:solidFill>
            <a:schemeClr val="accent5">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413759" name="Rectangle 63"/>
          <p:cNvSpPr>
            <a:spLocks noChangeArrowheads="1"/>
          </p:cNvSpPr>
          <p:nvPr/>
        </p:nvSpPr>
        <p:spPr bwMode="auto">
          <a:xfrm>
            <a:off x="8212138" y="5286375"/>
            <a:ext cx="838200" cy="371475"/>
          </a:xfrm>
          <a:prstGeom prst="rect">
            <a:avLst/>
          </a:prstGeom>
          <a:solidFill>
            <a:schemeClr val="accent5">
              <a:lumMod val="20000"/>
              <a:lumOff val="80000"/>
            </a:schemeClr>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74816" name="Text Box 64"/>
          <p:cNvSpPr txBox="1">
            <a:spLocks noChangeArrowheads="1"/>
          </p:cNvSpPr>
          <p:nvPr/>
        </p:nvSpPr>
        <p:spPr bwMode="auto">
          <a:xfrm>
            <a:off x="8297863" y="4371975"/>
            <a:ext cx="646112" cy="287338"/>
          </a:xfrm>
          <a:prstGeom prst="rect">
            <a:avLst/>
          </a:prstGeom>
          <a:noFill/>
          <a:ln w="12700">
            <a:noFill/>
            <a:miter lim="800000"/>
            <a:headEnd type="none" w="sm" len="sm"/>
            <a:tailEnd type="none" w="sm" len="sm"/>
          </a:ln>
        </p:spPr>
        <p:txBody>
          <a:bodyPr wrap="none">
            <a:spAutoFit/>
          </a:bodyPr>
          <a:lstStyle/>
          <a:p>
            <a:r>
              <a:rPr lang="en-US" sz="1600">
                <a:latin typeface="Arial Narrow" pitchFamily="34" charset="0"/>
              </a:rPr>
              <a:t>PCI66</a:t>
            </a:r>
          </a:p>
        </p:txBody>
      </p:sp>
      <p:sp>
        <p:nvSpPr>
          <p:cNvPr id="74817" name="Text Box 65"/>
          <p:cNvSpPr txBox="1">
            <a:spLocks noChangeArrowheads="1"/>
          </p:cNvSpPr>
          <p:nvPr/>
        </p:nvSpPr>
        <p:spPr bwMode="auto">
          <a:xfrm>
            <a:off x="8259763" y="4857750"/>
            <a:ext cx="757237" cy="287338"/>
          </a:xfrm>
          <a:prstGeom prst="rect">
            <a:avLst/>
          </a:prstGeom>
          <a:solidFill>
            <a:schemeClr val="accent5">
              <a:lumMod val="20000"/>
              <a:lumOff val="80000"/>
            </a:schemeClr>
          </a:solidFill>
          <a:ln w="12700">
            <a:noFill/>
            <a:miter lim="800000"/>
            <a:headEnd type="none" w="sm" len="sm"/>
            <a:tailEnd type="none" w="sm" len="sm"/>
          </a:ln>
        </p:spPr>
        <p:txBody>
          <a:bodyPr wrap="none">
            <a:spAutoFit/>
          </a:bodyPr>
          <a:lstStyle/>
          <a:p>
            <a:r>
              <a:rPr lang="en-US" sz="1600">
                <a:latin typeface="Arial Narrow" pitchFamily="34" charset="0"/>
              </a:rPr>
              <a:t>McBSP</a:t>
            </a:r>
          </a:p>
        </p:txBody>
      </p:sp>
      <p:sp>
        <p:nvSpPr>
          <p:cNvPr id="74818" name="Text Box 66"/>
          <p:cNvSpPr txBox="1">
            <a:spLocks noChangeArrowheads="1"/>
          </p:cNvSpPr>
          <p:nvPr/>
        </p:nvSpPr>
        <p:spPr bwMode="auto">
          <a:xfrm>
            <a:off x="8297863" y="5343525"/>
            <a:ext cx="701675" cy="287338"/>
          </a:xfrm>
          <a:prstGeom prst="rect">
            <a:avLst/>
          </a:prstGeom>
          <a:noFill/>
          <a:ln w="12700">
            <a:noFill/>
            <a:miter lim="800000"/>
            <a:headEnd type="none" w="sm" len="sm"/>
            <a:tailEnd type="none" w="sm" len="sm"/>
          </a:ln>
        </p:spPr>
        <p:txBody>
          <a:bodyPr wrap="none">
            <a:spAutoFit/>
          </a:bodyPr>
          <a:lstStyle/>
          <a:p>
            <a:r>
              <a:rPr lang="en-US" sz="1600">
                <a:latin typeface="Arial Narrow" pitchFamily="34" charset="0"/>
              </a:rPr>
              <a:t>Utopia</a:t>
            </a:r>
          </a:p>
        </p:txBody>
      </p:sp>
      <p:sp>
        <p:nvSpPr>
          <p:cNvPr id="74819" name="Text Box 67"/>
          <p:cNvSpPr txBox="1">
            <a:spLocks noChangeArrowheads="1"/>
          </p:cNvSpPr>
          <p:nvPr/>
        </p:nvSpPr>
        <p:spPr bwMode="auto">
          <a:xfrm>
            <a:off x="4165600" y="822325"/>
            <a:ext cx="1397000" cy="336550"/>
          </a:xfrm>
          <a:prstGeom prst="rect">
            <a:avLst/>
          </a:prstGeom>
          <a:noFill/>
          <a:ln w="12700">
            <a:noFill/>
            <a:miter lim="800000"/>
            <a:headEnd type="none" w="sm" len="sm"/>
            <a:tailEnd type="none" w="sm" len="sm"/>
          </a:ln>
        </p:spPr>
        <p:txBody>
          <a:bodyPr wrap="none">
            <a:spAutoFit/>
          </a:bodyPr>
          <a:lstStyle/>
          <a:p>
            <a:r>
              <a:rPr lang="en-US" sz="2000">
                <a:solidFill>
                  <a:schemeClr val="tx2"/>
                </a:solidFill>
              </a:rPr>
              <a:t>“Masters”</a:t>
            </a:r>
          </a:p>
        </p:txBody>
      </p:sp>
      <p:sp>
        <p:nvSpPr>
          <p:cNvPr id="74820" name="Text Box 68"/>
          <p:cNvSpPr txBox="1">
            <a:spLocks noChangeArrowheads="1"/>
          </p:cNvSpPr>
          <p:nvPr/>
        </p:nvSpPr>
        <p:spPr bwMode="auto">
          <a:xfrm>
            <a:off x="7291388" y="822325"/>
            <a:ext cx="1243012" cy="336550"/>
          </a:xfrm>
          <a:prstGeom prst="rect">
            <a:avLst/>
          </a:prstGeom>
          <a:noFill/>
          <a:ln w="12700">
            <a:noFill/>
            <a:miter lim="800000"/>
            <a:headEnd type="none" w="sm" len="sm"/>
            <a:tailEnd type="none" w="sm" len="sm"/>
          </a:ln>
        </p:spPr>
        <p:txBody>
          <a:bodyPr wrap="none">
            <a:spAutoFit/>
          </a:bodyPr>
          <a:lstStyle/>
          <a:p>
            <a:r>
              <a:rPr lang="en-US" sz="2000">
                <a:solidFill>
                  <a:schemeClr val="tx2"/>
                </a:solidFill>
              </a:rPr>
              <a:t>“Slaves”</a:t>
            </a:r>
          </a:p>
        </p:txBody>
      </p:sp>
      <p:sp>
        <p:nvSpPr>
          <p:cNvPr id="74821" name="Text Box 69"/>
          <p:cNvSpPr txBox="1">
            <a:spLocks noChangeArrowheads="1"/>
          </p:cNvSpPr>
          <p:nvPr/>
        </p:nvSpPr>
        <p:spPr bwMode="auto">
          <a:xfrm>
            <a:off x="19050" y="733425"/>
            <a:ext cx="4295775" cy="3200400"/>
          </a:xfrm>
          <a:prstGeom prst="rect">
            <a:avLst/>
          </a:prstGeom>
          <a:noFill/>
          <a:ln w="12700">
            <a:noFill/>
            <a:miter lim="800000"/>
            <a:headEnd type="none" w="sm" len="sm"/>
            <a:tailEnd type="none" w="sm" len="sm"/>
          </a:ln>
        </p:spPr>
        <p:txBody>
          <a:bodyPr wrap="none">
            <a:spAutoFit/>
          </a:bodyPr>
          <a:lstStyle/>
          <a:p>
            <a:pPr marL="342900" indent="-342900">
              <a:lnSpc>
                <a:spcPct val="90000"/>
              </a:lnSpc>
              <a:buClr>
                <a:schemeClr val="tx2"/>
              </a:buClr>
              <a:buSzPct val="75000"/>
              <a:buFont typeface="Wingdings" pitchFamily="2" charset="2"/>
              <a:buChar char=""/>
            </a:pPr>
            <a:r>
              <a:rPr lang="en-US" sz="2000" b="0">
                <a:latin typeface="Arial Narrow" pitchFamily="34" charset="0"/>
              </a:rPr>
              <a:t>SCR – Switched Central Resource</a:t>
            </a:r>
          </a:p>
          <a:p>
            <a:pPr marL="342900" indent="-342900">
              <a:lnSpc>
                <a:spcPct val="90000"/>
              </a:lnSpc>
              <a:buClr>
                <a:schemeClr val="tx2"/>
              </a:buClr>
              <a:buSzPct val="75000"/>
              <a:buFont typeface="Wingdings" pitchFamily="2" charset="2"/>
              <a:buChar char=""/>
            </a:pPr>
            <a:r>
              <a:rPr lang="en-US" sz="2000" b="0">
                <a:latin typeface="Arial Narrow" pitchFamily="34" charset="0"/>
              </a:rPr>
              <a:t>Masters initiate accesses to/from</a:t>
            </a:r>
            <a:br>
              <a:rPr lang="en-US" sz="2000" b="0">
                <a:latin typeface="Arial Narrow" pitchFamily="34" charset="0"/>
              </a:rPr>
            </a:br>
            <a:r>
              <a:rPr lang="en-US" sz="2000" b="0">
                <a:latin typeface="Arial Narrow" pitchFamily="34" charset="0"/>
              </a:rPr>
              <a:t>slaves via the SCR</a:t>
            </a:r>
          </a:p>
          <a:p>
            <a:pPr marL="342900" indent="-342900">
              <a:lnSpc>
                <a:spcPct val="90000"/>
              </a:lnSpc>
              <a:buClr>
                <a:schemeClr val="tx2"/>
              </a:buClr>
              <a:buSzPct val="75000"/>
              <a:buFont typeface="Wingdings" pitchFamily="2" charset="2"/>
              <a:buChar char=""/>
            </a:pPr>
            <a:r>
              <a:rPr lang="en-US" sz="2000" b="0">
                <a:latin typeface="Arial Narrow" pitchFamily="34" charset="0"/>
              </a:rPr>
              <a:t>Most Masters (requestors) and Slaves</a:t>
            </a:r>
            <a:br>
              <a:rPr lang="en-US" sz="2000" b="0">
                <a:latin typeface="Arial Narrow" pitchFamily="34" charset="0"/>
              </a:rPr>
            </a:br>
            <a:r>
              <a:rPr lang="en-US" sz="2000" b="0">
                <a:latin typeface="Arial Narrow" pitchFamily="34" charset="0"/>
              </a:rPr>
              <a:t>(resources) have their own port to SCR</a:t>
            </a:r>
          </a:p>
          <a:p>
            <a:pPr marL="342900" indent="-342900">
              <a:lnSpc>
                <a:spcPct val="90000"/>
              </a:lnSpc>
              <a:buClr>
                <a:schemeClr val="tx2"/>
              </a:buClr>
              <a:buSzPct val="75000"/>
              <a:buFont typeface="Wingdings" pitchFamily="2" charset="2"/>
              <a:buChar char=""/>
            </a:pPr>
            <a:r>
              <a:rPr lang="en-US" sz="2000" b="0">
                <a:latin typeface="Arial Narrow" pitchFamily="34" charset="0"/>
              </a:rPr>
              <a:t>Lower bandwidth masters (HPI,</a:t>
            </a:r>
            <a:br>
              <a:rPr lang="en-US" sz="2000" b="0">
                <a:latin typeface="Arial Narrow" pitchFamily="34" charset="0"/>
              </a:rPr>
            </a:br>
            <a:r>
              <a:rPr lang="en-US" sz="2000" b="0">
                <a:latin typeface="Arial Narrow" pitchFamily="34" charset="0"/>
              </a:rPr>
              <a:t>PCIe, etc) share a port</a:t>
            </a:r>
          </a:p>
          <a:p>
            <a:pPr marL="342900" indent="-342900">
              <a:lnSpc>
                <a:spcPct val="90000"/>
              </a:lnSpc>
              <a:buClr>
                <a:schemeClr val="tx2"/>
              </a:buClr>
              <a:buSzPct val="75000"/>
              <a:buFont typeface="Wingdings" pitchFamily="2" charset="2"/>
              <a:buChar char=""/>
            </a:pPr>
            <a:r>
              <a:rPr lang="en-US" sz="2000" b="0">
                <a:latin typeface="Arial Narrow" pitchFamily="34" charset="0"/>
              </a:rPr>
              <a:t>There is a default priority (0 to 7) to</a:t>
            </a:r>
            <a:br>
              <a:rPr lang="en-US" sz="2000" b="0">
                <a:latin typeface="Arial Narrow" pitchFamily="34" charset="0"/>
              </a:rPr>
            </a:br>
            <a:r>
              <a:rPr lang="en-US" sz="2000" b="0">
                <a:latin typeface="Arial Narrow" pitchFamily="34" charset="0"/>
              </a:rPr>
              <a:t>SCR resources that can be modified:</a:t>
            </a:r>
          </a:p>
        </p:txBody>
      </p:sp>
      <p:sp>
        <p:nvSpPr>
          <p:cNvPr id="74822" name="Text Box 71"/>
          <p:cNvSpPr txBox="1">
            <a:spLocks noChangeArrowheads="1"/>
          </p:cNvSpPr>
          <p:nvPr/>
        </p:nvSpPr>
        <p:spPr bwMode="auto">
          <a:xfrm>
            <a:off x="520700" y="3962400"/>
            <a:ext cx="2908810" cy="1228028"/>
          </a:xfrm>
          <a:prstGeom prst="rect">
            <a:avLst/>
          </a:prstGeom>
          <a:noFill/>
          <a:ln w="12700">
            <a:noFill/>
            <a:miter lim="800000"/>
            <a:headEnd type="none" w="sm" len="sm"/>
            <a:tailEnd type="none" w="sm" len="sm"/>
          </a:ln>
        </p:spPr>
        <p:txBody>
          <a:bodyPr wrap="none">
            <a:spAutoFit/>
          </a:bodyPr>
          <a:lstStyle/>
          <a:p>
            <a:pPr>
              <a:spcBef>
                <a:spcPct val="0"/>
              </a:spcBef>
              <a:spcAft>
                <a:spcPct val="30000"/>
              </a:spcAft>
              <a:buFontTx/>
              <a:buChar char="•"/>
            </a:pPr>
            <a:r>
              <a:rPr lang="en-US" sz="1800" b="0" i="1" dirty="0">
                <a:latin typeface="Arial Narrow" pitchFamily="34" charset="0"/>
              </a:rPr>
              <a:t> SRIO, HOST (PCI/HPI), EMAC</a:t>
            </a:r>
          </a:p>
          <a:p>
            <a:pPr>
              <a:spcBef>
                <a:spcPct val="0"/>
              </a:spcBef>
              <a:spcAft>
                <a:spcPct val="30000"/>
              </a:spcAft>
              <a:buFontTx/>
              <a:buChar char="•"/>
            </a:pPr>
            <a:r>
              <a:rPr lang="en-US" sz="1800" b="0" i="1" dirty="0">
                <a:latin typeface="Arial Narrow" pitchFamily="34" charset="0"/>
              </a:rPr>
              <a:t> TC0, TC1, TC2, TC3</a:t>
            </a:r>
          </a:p>
          <a:p>
            <a:pPr>
              <a:spcBef>
                <a:spcPct val="0"/>
              </a:spcBef>
              <a:spcAft>
                <a:spcPct val="30000"/>
              </a:spcAft>
              <a:buFontTx/>
              <a:buChar char="•"/>
            </a:pPr>
            <a:r>
              <a:rPr lang="en-US" sz="1800" b="0" i="1" dirty="0">
                <a:latin typeface="Arial Narrow" pitchFamily="34" charset="0"/>
              </a:rPr>
              <a:t> CPU accesses (cache misses</a:t>
            </a:r>
            <a:r>
              <a:rPr lang="en-US" sz="1800" b="0" i="1" dirty="0" smtClean="0">
                <a:latin typeface="Arial Narrow" pitchFamily="34" charset="0"/>
              </a:rPr>
              <a:t>)</a:t>
            </a:r>
          </a:p>
          <a:p>
            <a:pPr>
              <a:spcBef>
                <a:spcPct val="0"/>
              </a:spcBef>
              <a:spcAft>
                <a:spcPct val="30000"/>
              </a:spcAft>
              <a:buFontTx/>
              <a:buChar char="•"/>
            </a:pPr>
            <a:r>
              <a:rPr lang="en-US" sz="1800" b="0" i="1" dirty="0" smtClean="0">
                <a:latin typeface="Arial Narrow" pitchFamily="34" charset="0"/>
              </a:rPr>
              <a:t> Priority Register:  MSTPRI</a:t>
            </a:r>
            <a:endParaRPr lang="en-US" sz="1800" b="0" i="1" dirty="0">
              <a:latin typeface="Arial Narrow" pitchFamily="34" charset="0"/>
            </a:endParaRPr>
          </a:p>
        </p:txBody>
      </p:sp>
      <p:sp>
        <p:nvSpPr>
          <p:cNvPr id="74823" name="TextBox 76"/>
          <p:cNvSpPr txBox="1">
            <a:spLocks noChangeArrowheads="1"/>
          </p:cNvSpPr>
          <p:nvPr/>
        </p:nvSpPr>
        <p:spPr bwMode="auto">
          <a:xfrm>
            <a:off x="457200" y="6477000"/>
            <a:ext cx="5056188" cy="314325"/>
          </a:xfrm>
          <a:prstGeom prst="rect">
            <a:avLst/>
          </a:prstGeom>
          <a:noFill/>
          <a:ln w="9525">
            <a:noFill/>
            <a:miter lim="800000"/>
            <a:headEnd/>
            <a:tailEnd/>
          </a:ln>
        </p:spPr>
        <p:txBody>
          <a:bodyPr wrap="none">
            <a:spAutoFit/>
          </a:bodyPr>
          <a:lstStyle/>
          <a:p>
            <a:r>
              <a:rPr lang="en-US" sz="1800" b="0">
                <a:latin typeface="Arial Narrow" pitchFamily="34" charset="0"/>
              </a:rPr>
              <a:t>Note: refer to your specific datasheet for register names…</a:t>
            </a: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6019800"/>
          </a:xfrm>
          <a:prstGeom prst="rect">
            <a:avLst/>
          </a:prstGeom>
          <a:solidFill>
            <a:srgbClr val="92D050"/>
          </a:solidFill>
          <a:ln w="19050">
            <a:solidFill>
              <a:schemeClr val="tx1"/>
            </a:solidFill>
            <a:miter lim="800000"/>
            <a:headEnd type="none" w="sm" len="sm"/>
            <a:tailEnd type="none" w="sm" len="sm"/>
          </a:ln>
          <a:effectLst>
            <a:outerShdw blurRad="50800" dist="1016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2"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3" action="ppaction://hlinksldjump"/>
          </p:cNvPr>
          <p:cNvSpPr txBox="1">
            <a:spLocks noChangeArrowheads="1"/>
          </p:cNvSpPr>
          <p:nvPr>
            <p:custDataLst>
              <p:tags r:id="rId2"/>
            </p:custDataLst>
          </p:nvPr>
        </p:nvSpPr>
        <p:spPr bwMode="auto">
          <a:xfrm>
            <a:off x="301576" y="68046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Introduction</a:t>
            </a:r>
            <a:endParaRPr lang="en-US" dirty="0">
              <a:solidFill>
                <a:srgbClr val="000000"/>
              </a:solidFill>
            </a:endParaRPr>
          </a:p>
        </p:txBody>
      </p:sp>
      <p:sp>
        <p:nvSpPr>
          <p:cNvPr id="10" name="Text Box 4">
            <a:hlinkClick r:id="rId14" action="ppaction://hlinksldjump"/>
          </p:cNvPr>
          <p:cNvSpPr txBox="1">
            <a:spLocks noChangeArrowheads="1"/>
          </p:cNvSpPr>
          <p:nvPr>
            <p:custDataLst>
              <p:tags r:id="rId3"/>
            </p:custDataLst>
          </p:nvPr>
        </p:nvSpPr>
        <p:spPr bwMode="auto">
          <a:xfrm>
            <a:off x="301576" y="113277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 Compiler &amp; Optimizer</a:t>
            </a:r>
            <a:endParaRPr lang="en-US" dirty="0">
              <a:solidFill>
                <a:srgbClr val="000000"/>
              </a:solidFill>
            </a:endParaRPr>
          </a:p>
        </p:txBody>
      </p:sp>
      <p:sp>
        <p:nvSpPr>
          <p:cNvPr id="11" name="Text Box 4">
            <a:hlinkClick r:id="rId15" action="ppaction://hlinksldjump"/>
          </p:cNvPr>
          <p:cNvSpPr txBox="1">
            <a:spLocks noChangeArrowheads="1"/>
          </p:cNvSpPr>
          <p:nvPr>
            <p:custDataLst>
              <p:tags r:id="rId4"/>
            </p:custDataLst>
          </p:nvPr>
        </p:nvSpPr>
        <p:spPr bwMode="auto">
          <a:xfrm>
            <a:off x="301576" y="1585093"/>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Data Types &amp; Alignment</a:t>
            </a:r>
            <a:endParaRPr lang="en-US" dirty="0">
              <a:solidFill>
                <a:srgbClr val="000000"/>
              </a:solidFill>
            </a:endParaRPr>
          </a:p>
        </p:txBody>
      </p:sp>
      <p:sp>
        <p:nvSpPr>
          <p:cNvPr id="12" name="Text Box 4">
            <a:hlinkClick r:id="rId16" action="ppaction://hlinksldjump"/>
          </p:cNvPr>
          <p:cNvSpPr txBox="1">
            <a:spLocks noChangeArrowheads="1"/>
          </p:cNvSpPr>
          <p:nvPr>
            <p:custDataLst>
              <p:tags r:id="rId5"/>
            </p:custDataLst>
          </p:nvPr>
        </p:nvSpPr>
        <p:spPr bwMode="auto">
          <a:xfrm>
            <a:off x="301576" y="2037408"/>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Restrict Mem Dependencies</a:t>
            </a:r>
            <a:endParaRPr lang="en-US" dirty="0">
              <a:solidFill>
                <a:srgbClr val="000000"/>
              </a:solidFill>
            </a:endParaRPr>
          </a:p>
        </p:txBody>
      </p:sp>
      <p:sp>
        <p:nvSpPr>
          <p:cNvPr id="13" name="Text Box 4">
            <a:hlinkClick r:id="rId17" action="ppaction://hlinksldjump"/>
          </p:cNvPr>
          <p:cNvSpPr txBox="1">
            <a:spLocks noChangeArrowheads="1"/>
          </p:cNvSpPr>
          <p:nvPr>
            <p:custDataLst>
              <p:tags r:id="rId6"/>
            </p:custDataLst>
          </p:nvPr>
        </p:nvSpPr>
        <p:spPr bwMode="auto">
          <a:xfrm>
            <a:off x="301576" y="2489722"/>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Access Hardware Features</a:t>
            </a:r>
            <a:endParaRPr lang="en-US" dirty="0">
              <a:solidFill>
                <a:srgbClr val="000000"/>
              </a:solidFill>
            </a:endParaRPr>
          </a:p>
        </p:txBody>
      </p:sp>
      <p:sp>
        <p:nvSpPr>
          <p:cNvPr id="14" name="Text Box 4">
            <a:hlinkClick r:id="rId18" action="ppaction://hlinksldjump"/>
          </p:cNvPr>
          <p:cNvSpPr txBox="1">
            <a:spLocks noChangeArrowheads="1"/>
          </p:cNvSpPr>
          <p:nvPr>
            <p:custDataLst>
              <p:tags r:id="rId7"/>
            </p:custDataLst>
          </p:nvPr>
        </p:nvSpPr>
        <p:spPr bwMode="auto">
          <a:xfrm>
            <a:off x="301576" y="294203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Give Compiler MORE info</a:t>
            </a:r>
            <a:endParaRPr lang="en-US" dirty="0">
              <a:solidFill>
                <a:srgbClr val="000000"/>
              </a:solidFill>
            </a:endParaRPr>
          </a:p>
        </p:txBody>
      </p:sp>
      <p:sp>
        <p:nvSpPr>
          <p:cNvPr id="15" name="Text Box 4">
            <a:hlinkClick r:id="rId19" action="ppaction://hlinksldjump"/>
          </p:cNvPr>
          <p:cNvSpPr txBox="1">
            <a:spLocks noChangeArrowheads="1"/>
          </p:cNvSpPr>
          <p:nvPr>
            <p:custDataLst>
              <p:tags r:id="rId8"/>
            </p:custDataLst>
          </p:nvPr>
        </p:nvSpPr>
        <p:spPr bwMode="auto">
          <a:xfrm>
            <a:off x="301576" y="3394350"/>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Use Optimized Libraries</a:t>
            </a:r>
            <a:endParaRPr lang="en-US" dirty="0">
              <a:solidFill>
                <a:srgbClr val="000000"/>
              </a:solidFill>
            </a:endParaRPr>
          </a:p>
        </p:txBody>
      </p:sp>
      <p:sp>
        <p:nvSpPr>
          <p:cNvPr id="16" name="Text Box 4">
            <a:hlinkClick r:id="rId20" action="ppaction://hlinksldjump"/>
          </p:cNvPr>
          <p:cNvSpPr txBox="1">
            <a:spLocks noChangeArrowheads="1"/>
          </p:cNvSpPr>
          <p:nvPr>
            <p:custDataLst>
              <p:tags r:id="rId9"/>
            </p:custDataLst>
          </p:nvPr>
        </p:nvSpPr>
        <p:spPr bwMode="auto">
          <a:xfrm>
            <a:off x="301576" y="3846664"/>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System Optimizations</a:t>
            </a:r>
            <a:endParaRPr lang="en-US" dirty="0">
              <a:solidFill>
                <a:srgbClr val="000000"/>
              </a:solidFill>
            </a:endParaRPr>
          </a:p>
        </p:txBody>
      </p:sp>
      <p:sp>
        <p:nvSpPr>
          <p:cNvPr id="17" name="Text Box 3">
            <a:hlinkClick r:id="rId21" action="ppaction://hlinksldjump"/>
          </p:cNvPr>
          <p:cNvSpPr txBox="1">
            <a:spLocks noChangeArrowheads="1"/>
          </p:cNvSpPr>
          <p:nvPr>
            <p:custDataLst>
              <p:tags r:id="rId10"/>
            </p:custDataLst>
          </p:nvPr>
        </p:nvSpPr>
        <p:spPr bwMode="auto">
          <a:xfrm>
            <a:off x="304800" y="4298977"/>
            <a:ext cx="5562600" cy="378564"/>
          </a:xfrm>
          <a:prstGeom prst="rect">
            <a:avLst/>
          </a:prstGeom>
          <a:solidFill>
            <a:schemeClr val="bg1"/>
          </a:solidFill>
          <a:ln w="19050">
            <a:solidFill>
              <a:schemeClr val="tx1"/>
            </a:solidFill>
            <a:miter lim="800000"/>
            <a:headEnd type="none" w="sm" len="sm"/>
            <a:tailEnd type="none" w="sm" len="sm"/>
          </a:ln>
        </p:spPr>
        <p:txBody>
          <a:bodyPr wrap="square" tIns="27432" rIns="91440" bIns="18288"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 +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Autofit/>
          </a:bodyPr>
          <a:lstStyle/>
          <a:p>
            <a:r>
              <a:rPr lang="en-US" sz="4000" dirty="0" smtClean="0"/>
              <a:t>Chapter Quiz</a:t>
            </a:r>
          </a:p>
        </p:txBody>
      </p:sp>
      <p:sp>
        <p:nvSpPr>
          <p:cNvPr id="4" name="TextBox 3"/>
          <p:cNvSpPr txBox="1"/>
          <p:nvPr/>
        </p:nvSpPr>
        <p:spPr>
          <a:xfrm>
            <a:off x="0" y="784349"/>
            <a:ext cx="9563644" cy="5164491"/>
          </a:xfrm>
          <a:prstGeom prst="rect">
            <a:avLst/>
          </a:prstGeom>
          <a:noFill/>
        </p:spPr>
        <p:txBody>
          <a:bodyPr wrap="none" rtlCol="0" anchor="ctr" anchorCtr="0">
            <a:spAutoFit/>
          </a:bodyPr>
          <a:lstStyle/>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How do you turn ON the optimizer ?</a:t>
            </a:r>
          </a:p>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Why is there such a performance delta between “Debug” and “Opt” ?</a:t>
            </a:r>
          </a:p>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Name 4 compiler techniques to increase performance besides -o?</a:t>
            </a:r>
          </a:p>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Why is data alignment important?</a:t>
            </a:r>
          </a:p>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What is the purpose of the –mi option?</a:t>
            </a:r>
          </a:p>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What is the BEST feedback mechanism to test compiler’s efficiency?</a:t>
            </a:r>
          </a:p>
        </p:txBody>
      </p:sp>
    </p:spTree>
    <p:custDataLst>
      <p:tags r:id="rId1"/>
    </p:custData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Autofit/>
          </a:bodyPr>
          <a:lstStyle/>
          <a:p>
            <a:r>
              <a:rPr lang="en-US" sz="4000" dirty="0" smtClean="0"/>
              <a:t>Chapter Quiz</a:t>
            </a:r>
          </a:p>
        </p:txBody>
      </p:sp>
      <p:sp>
        <p:nvSpPr>
          <p:cNvPr id="122" name="TextBox 121"/>
          <p:cNvSpPr txBox="1"/>
          <p:nvPr/>
        </p:nvSpPr>
        <p:spPr>
          <a:xfrm>
            <a:off x="0" y="784349"/>
            <a:ext cx="9563644" cy="5164491"/>
          </a:xfrm>
          <a:prstGeom prst="rect">
            <a:avLst/>
          </a:prstGeom>
          <a:noFill/>
        </p:spPr>
        <p:txBody>
          <a:bodyPr wrap="none" rtlCol="0" anchor="ctr" anchorCtr="0">
            <a:spAutoFit/>
          </a:bodyPr>
          <a:lstStyle/>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How do you turn ON the optimizer ?</a:t>
            </a:r>
          </a:p>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Why is there such a performance delta between “Debug” and “Opt” ?</a:t>
            </a:r>
          </a:p>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Name 4 compiler techniques to increase performance besides -o?</a:t>
            </a:r>
          </a:p>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Why is data alignment important?</a:t>
            </a:r>
          </a:p>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What is the purpose of the –mi option?</a:t>
            </a:r>
          </a:p>
          <a:p>
            <a:pPr marL="341313" indent="-341313" eaLnBrk="1" hangingPunct="1">
              <a:lnSpc>
                <a:spcPct val="90000"/>
              </a:lnSpc>
              <a:spcBef>
                <a:spcPts val="4800"/>
              </a:spcBef>
              <a:buFont typeface="+mj-lt"/>
              <a:buAutoNum type="arabicPeriod"/>
            </a:pPr>
            <a:r>
              <a:rPr lang="en-US" b="0" dirty="0" smtClean="0">
                <a:solidFill>
                  <a:srgbClr val="000000"/>
                </a:solidFill>
                <a:latin typeface="Calibri" pitchFamily="34" charset="0"/>
              </a:rPr>
              <a:t>What is the BEST feedback mechanism to test compiler’s efficiency?</a:t>
            </a:r>
          </a:p>
        </p:txBody>
      </p:sp>
      <p:sp>
        <p:nvSpPr>
          <p:cNvPr id="125" name="TextBox 124"/>
          <p:cNvSpPr txBox="1"/>
          <p:nvPr/>
        </p:nvSpPr>
        <p:spPr>
          <a:xfrm>
            <a:off x="457553" y="1163624"/>
            <a:ext cx="6533583" cy="400110"/>
          </a:xfrm>
          <a:prstGeom prst="rect">
            <a:avLst/>
          </a:prstGeom>
          <a:noFill/>
        </p:spPr>
        <p:txBody>
          <a:bodyPr wrap="none" rtlCol="0" anchor="ctr" anchorCtr="0">
            <a:spAutoFit/>
          </a:bodyPr>
          <a:lstStyle/>
          <a:p>
            <a:pPr marL="231775" indent="-231775" eaLnBrk="1" hangingPunct="1">
              <a:lnSpc>
                <a:spcPct val="100000"/>
              </a:lnSpc>
              <a:spcBef>
                <a:spcPct val="0"/>
              </a:spcBef>
              <a:buFont typeface="Arial" pitchFamily="34" charset="0"/>
              <a:buChar char="•"/>
            </a:pPr>
            <a:r>
              <a:rPr lang="en-US" sz="2000" i="1" dirty="0" smtClean="0">
                <a:solidFill>
                  <a:srgbClr val="0066FF"/>
                </a:solidFill>
                <a:latin typeface="Calibri" pitchFamily="34" charset="0"/>
              </a:rPr>
              <a:t>Project -&gt; Properties, use –o2 or –o3 for best performance</a:t>
            </a:r>
          </a:p>
        </p:txBody>
      </p:sp>
      <p:sp>
        <p:nvSpPr>
          <p:cNvPr id="126" name="TextBox 125"/>
          <p:cNvSpPr txBox="1"/>
          <p:nvPr/>
        </p:nvSpPr>
        <p:spPr>
          <a:xfrm>
            <a:off x="450647" y="2109785"/>
            <a:ext cx="7633436" cy="400110"/>
          </a:xfrm>
          <a:prstGeom prst="rect">
            <a:avLst/>
          </a:prstGeom>
          <a:noFill/>
        </p:spPr>
        <p:txBody>
          <a:bodyPr wrap="none" rtlCol="0" anchor="ctr" anchorCtr="0">
            <a:spAutoFit/>
          </a:bodyPr>
          <a:lstStyle/>
          <a:p>
            <a:pPr marL="231775" indent="-231775" eaLnBrk="1" hangingPunct="1">
              <a:lnSpc>
                <a:spcPct val="100000"/>
              </a:lnSpc>
              <a:spcBef>
                <a:spcPct val="0"/>
              </a:spcBef>
              <a:buFont typeface="Arial" pitchFamily="34" charset="0"/>
              <a:buChar char="•"/>
            </a:pPr>
            <a:r>
              <a:rPr lang="en-US" sz="2000" i="1" dirty="0" smtClean="0">
                <a:solidFill>
                  <a:srgbClr val="0066FF"/>
                </a:solidFill>
                <a:latin typeface="Calibri" pitchFamily="34" charset="0"/>
              </a:rPr>
              <a:t>Debug allows for single-step (NOPs), “Opt” fills delay slots optimally</a:t>
            </a:r>
          </a:p>
        </p:txBody>
      </p:sp>
      <p:sp>
        <p:nvSpPr>
          <p:cNvPr id="127" name="TextBox 126"/>
          <p:cNvSpPr txBox="1"/>
          <p:nvPr/>
        </p:nvSpPr>
        <p:spPr>
          <a:xfrm>
            <a:off x="453021" y="3086737"/>
            <a:ext cx="7514686" cy="400110"/>
          </a:xfrm>
          <a:prstGeom prst="rect">
            <a:avLst/>
          </a:prstGeom>
          <a:noFill/>
        </p:spPr>
        <p:txBody>
          <a:bodyPr wrap="none" rtlCol="0" anchor="ctr" anchorCtr="0">
            <a:spAutoFit/>
          </a:bodyPr>
          <a:lstStyle/>
          <a:p>
            <a:pPr marL="231775" indent="-231775" eaLnBrk="1" hangingPunct="1">
              <a:lnSpc>
                <a:spcPct val="100000"/>
              </a:lnSpc>
              <a:spcBef>
                <a:spcPct val="0"/>
              </a:spcBef>
              <a:buFont typeface="Arial" pitchFamily="34" charset="0"/>
              <a:buChar char="•"/>
            </a:pPr>
            <a:r>
              <a:rPr lang="en-US" sz="2000" i="1" dirty="0" smtClean="0">
                <a:solidFill>
                  <a:srgbClr val="0066FF"/>
                </a:solidFill>
                <a:latin typeface="Calibri" pitchFamily="34" charset="0"/>
                <a:cs typeface="Courier New" pitchFamily="49" charset="0"/>
              </a:rPr>
              <a:t>Data alignment, MUST_ITERATE, restrict,  –mi, </a:t>
            </a:r>
            <a:r>
              <a:rPr lang="en-US" sz="2000" i="1" dirty="0" err="1" smtClean="0">
                <a:solidFill>
                  <a:srgbClr val="0066FF"/>
                </a:solidFill>
                <a:latin typeface="Calibri" pitchFamily="34" charset="0"/>
                <a:cs typeface="Courier New" pitchFamily="49" charset="0"/>
              </a:rPr>
              <a:t>intrinsics</a:t>
            </a:r>
            <a:r>
              <a:rPr lang="en-US" sz="2000" i="1" dirty="0" smtClean="0">
                <a:solidFill>
                  <a:srgbClr val="0066FF"/>
                </a:solidFill>
                <a:latin typeface="Calibri" pitchFamily="34" charset="0"/>
                <a:cs typeface="Courier New" pitchFamily="49" charset="0"/>
              </a:rPr>
              <a:t>, _</a:t>
            </a:r>
            <a:r>
              <a:rPr lang="en-US" sz="2000" i="1" dirty="0" err="1" smtClean="0">
                <a:solidFill>
                  <a:srgbClr val="0066FF"/>
                </a:solidFill>
                <a:latin typeface="Calibri" pitchFamily="34" charset="0"/>
                <a:cs typeface="Courier New" pitchFamily="49" charset="0"/>
              </a:rPr>
              <a:t>nassert</a:t>
            </a:r>
            <a:r>
              <a:rPr lang="en-US" sz="2000" i="1" dirty="0" smtClean="0">
                <a:solidFill>
                  <a:srgbClr val="0066FF"/>
                </a:solidFill>
                <a:latin typeface="Calibri" pitchFamily="34" charset="0"/>
                <a:cs typeface="Courier New" pitchFamily="49" charset="0"/>
              </a:rPr>
              <a:t>()</a:t>
            </a:r>
          </a:p>
        </p:txBody>
      </p:sp>
      <p:sp>
        <p:nvSpPr>
          <p:cNvPr id="128" name="TextBox 127"/>
          <p:cNvSpPr txBox="1"/>
          <p:nvPr/>
        </p:nvSpPr>
        <p:spPr>
          <a:xfrm>
            <a:off x="456335" y="4961451"/>
            <a:ext cx="7511415" cy="400110"/>
          </a:xfrm>
          <a:prstGeom prst="rect">
            <a:avLst/>
          </a:prstGeom>
          <a:noFill/>
        </p:spPr>
        <p:txBody>
          <a:bodyPr wrap="none" rtlCol="0" anchor="ctr" anchorCtr="0">
            <a:spAutoFit/>
          </a:bodyPr>
          <a:lstStyle/>
          <a:p>
            <a:pPr marL="231775" indent="-231775" eaLnBrk="1" hangingPunct="1">
              <a:lnSpc>
                <a:spcPct val="100000"/>
              </a:lnSpc>
              <a:spcBef>
                <a:spcPct val="0"/>
              </a:spcBef>
              <a:buFont typeface="Arial" pitchFamily="34" charset="0"/>
              <a:buChar char="•"/>
            </a:pPr>
            <a:r>
              <a:rPr lang="en-US" sz="2000" i="1" dirty="0" smtClean="0">
                <a:solidFill>
                  <a:srgbClr val="0066FF"/>
                </a:solidFill>
                <a:latin typeface="Calibri" pitchFamily="34" charset="0"/>
              </a:rPr>
              <a:t>To specify the max # cycles a loop will go “dark” responding to INTs</a:t>
            </a:r>
          </a:p>
        </p:txBody>
      </p:sp>
      <p:sp>
        <p:nvSpPr>
          <p:cNvPr id="11" name="TextBox 10"/>
          <p:cNvSpPr txBox="1"/>
          <p:nvPr/>
        </p:nvSpPr>
        <p:spPr>
          <a:xfrm>
            <a:off x="451219" y="4006825"/>
            <a:ext cx="7481087" cy="400110"/>
          </a:xfrm>
          <a:prstGeom prst="rect">
            <a:avLst/>
          </a:prstGeom>
          <a:noFill/>
        </p:spPr>
        <p:txBody>
          <a:bodyPr wrap="none" rtlCol="0" anchor="ctr" anchorCtr="0">
            <a:spAutoFit/>
          </a:bodyPr>
          <a:lstStyle/>
          <a:p>
            <a:pPr marL="231775" indent="-231775" eaLnBrk="1" hangingPunct="1">
              <a:lnSpc>
                <a:spcPct val="100000"/>
              </a:lnSpc>
              <a:spcBef>
                <a:spcPct val="0"/>
              </a:spcBef>
              <a:buFont typeface="Arial" pitchFamily="34" charset="0"/>
              <a:buChar char="•"/>
            </a:pPr>
            <a:r>
              <a:rPr lang="en-US" sz="2000" i="1" dirty="0" smtClean="0">
                <a:solidFill>
                  <a:srgbClr val="0066FF"/>
                </a:solidFill>
                <a:latin typeface="Calibri" pitchFamily="34" charset="0"/>
              </a:rPr>
              <a:t>Performance. The CPU can only perform 1 non-aligned LD per cycle</a:t>
            </a:r>
            <a:endParaRPr lang="en-US" sz="2000" i="1" dirty="0" smtClean="0">
              <a:solidFill>
                <a:srgbClr val="0066FF"/>
              </a:solidFill>
              <a:latin typeface="Courier New" pitchFamily="49" charset="0"/>
              <a:cs typeface="Courier New" pitchFamily="49" charset="0"/>
            </a:endParaRPr>
          </a:p>
        </p:txBody>
      </p:sp>
      <p:sp>
        <p:nvSpPr>
          <p:cNvPr id="10" name="TextBox 9"/>
          <p:cNvSpPr txBox="1"/>
          <p:nvPr/>
        </p:nvSpPr>
        <p:spPr>
          <a:xfrm>
            <a:off x="456335" y="5898974"/>
            <a:ext cx="8244629" cy="400110"/>
          </a:xfrm>
          <a:prstGeom prst="rect">
            <a:avLst/>
          </a:prstGeom>
          <a:noFill/>
        </p:spPr>
        <p:txBody>
          <a:bodyPr wrap="none" rtlCol="0" anchor="ctr" anchorCtr="0">
            <a:spAutoFit/>
          </a:bodyPr>
          <a:lstStyle/>
          <a:p>
            <a:pPr marL="231775" indent="-231775" eaLnBrk="1" hangingPunct="1">
              <a:lnSpc>
                <a:spcPct val="100000"/>
              </a:lnSpc>
              <a:spcBef>
                <a:spcPct val="0"/>
              </a:spcBef>
              <a:buFont typeface="Arial" pitchFamily="34" charset="0"/>
              <a:buChar char="•"/>
            </a:pPr>
            <a:r>
              <a:rPr lang="en-US" sz="2000" i="1" dirty="0" smtClean="0">
                <a:solidFill>
                  <a:srgbClr val="0066FF"/>
                </a:solidFill>
                <a:latin typeface="Calibri" pitchFamily="34" charset="0"/>
              </a:rPr>
              <a:t>Benchmarks, then LOOK AT THE ASSEMBLY FILE.  Look for LDDW &amp; SPLOOP</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dissolve">
                                      <p:cBhvr>
                                        <p:cTn id="7" dur="500"/>
                                        <p:tgtEl>
                                          <p:spTgt spid="1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6"/>
                                        </p:tgtEl>
                                        <p:attrNameLst>
                                          <p:attrName>style.visibility</p:attrName>
                                        </p:attrNameLst>
                                      </p:cBhvr>
                                      <p:to>
                                        <p:strVal val="visible"/>
                                      </p:to>
                                    </p:set>
                                    <p:animEffect transition="in" filter="dissolve">
                                      <p:cBhvr>
                                        <p:cTn id="12" dur="500"/>
                                        <p:tgtEl>
                                          <p:spTgt spid="1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7"/>
                                        </p:tgtEl>
                                        <p:attrNameLst>
                                          <p:attrName>style.visibility</p:attrName>
                                        </p:attrNameLst>
                                      </p:cBhvr>
                                      <p:to>
                                        <p:strVal val="visible"/>
                                      </p:to>
                                    </p:set>
                                    <p:animEffect transition="in" filter="dissolve">
                                      <p:cBhvr>
                                        <p:cTn id="17" dur="500"/>
                                        <p:tgtEl>
                                          <p:spTgt spid="1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8"/>
                                        </p:tgtEl>
                                        <p:attrNameLst>
                                          <p:attrName>style.visibility</p:attrName>
                                        </p:attrNameLst>
                                      </p:cBhvr>
                                      <p:to>
                                        <p:strVal val="visible"/>
                                      </p:to>
                                    </p:set>
                                    <p:animEffect transition="in" filter="dissolve">
                                      <p:cBhvr>
                                        <p:cTn id="27" dur="500"/>
                                        <p:tgtEl>
                                          <p:spTgt spid="12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P spid="126" grpId="0"/>
      <p:bldP spid="127" grpId="0"/>
      <p:bldP spid="128" grpId="0"/>
      <p:bldP spid="11" grpId="0"/>
      <p:bldP spid="10"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title"/>
          </p:nvPr>
        </p:nvSpPr>
        <p:spPr/>
        <p:txBody>
          <a:bodyPr/>
          <a:lstStyle/>
          <a:p>
            <a:r>
              <a:rPr lang="en-US" sz="3200" smtClean="0"/>
              <a:t>Lab </a:t>
            </a:r>
            <a:r>
              <a:rPr lang="en-US" sz="3200" smtClean="0"/>
              <a:t>13 </a:t>
            </a:r>
            <a:r>
              <a:rPr lang="en-US" sz="3200" dirty="0" smtClean="0"/>
              <a:t>– FIR </a:t>
            </a:r>
            <a:r>
              <a:rPr lang="en-US" sz="3200" dirty="0" err="1" smtClean="0"/>
              <a:t>Algo</a:t>
            </a:r>
            <a:r>
              <a:rPr lang="en-US" sz="3200" dirty="0" smtClean="0"/>
              <a:t> &amp; Buffer Management</a:t>
            </a:r>
          </a:p>
        </p:txBody>
      </p:sp>
      <p:sp>
        <p:nvSpPr>
          <p:cNvPr id="76803" name="Text Box 88"/>
          <p:cNvSpPr txBox="1">
            <a:spLocks noChangeArrowheads="1"/>
          </p:cNvSpPr>
          <p:nvPr/>
        </p:nvSpPr>
        <p:spPr bwMode="auto">
          <a:xfrm>
            <a:off x="366713" y="609600"/>
            <a:ext cx="8548687" cy="1790700"/>
          </a:xfrm>
          <a:prstGeom prst="rect">
            <a:avLst/>
          </a:prstGeom>
          <a:noFill/>
          <a:ln w="12700">
            <a:noFill/>
            <a:miter lim="800000"/>
            <a:headEnd type="none" w="sm" len="sm"/>
            <a:tailEnd type="none" w="sm" len="sm"/>
          </a:ln>
        </p:spPr>
        <p:txBody>
          <a:bodyPr>
            <a:spAutoFit/>
          </a:bodyPr>
          <a:lstStyle/>
          <a:p>
            <a:pPr marL="342900" indent="-342900">
              <a:lnSpc>
                <a:spcPct val="90000"/>
              </a:lnSpc>
              <a:buClr>
                <a:schemeClr val="tx2"/>
              </a:buClr>
              <a:buSzPct val="75000"/>
              <a:buFont typeface="Wingdings" pitchFamily="2" charset="2"/>
              <a:buChar char=""/>
            </a:pPr>
            <a:r>
              <a:rPr lang="en-US" b="0">
                <a:latin typeface="Arial Narrow" pitchFamily="34" charset="0"/>
              </a:rPr>
              <a:t>Lab </a:t>
            </a:r>
            <a:r>
              <a:rPr lang="en-US" b="0" smtClean="0">
                <a:latin typeface="Arial Narrow" pitchFamily="34" charset="0"/>
              </a:rPr>
              <a:t>13 </a:t>
            </a:r>
            <a:r>
              <a:rPr lang="en-US" b="0" dirty="0">
                <a:latin typeface="Arial Narrow" pitchFamily="34" charset="0"/>
              </a:rPr>
              <a:t>uses a double-buffered (PING/PONG) channel-sorted (L/R) buffering scheme.</a:t>
            </a:r>
          </a:p>
          <a:p>
            <a:pPr marL="342900" indent="-342900">
              <a:lnSpc>
                <a:spcPct val="90000"/>
              </a:lnSpc>
              <a:buClr>
                <a:schemeClr val="tx2"/>
              </a:buClr>
              <a:buSzPct val="75000"/>
              <a:buFont typeface="Wingdings" pitchFamily="2" charset="2"/>
              <a:buChar char=""/>
            </a:pPr>
            <a:r>
              <a:rPr lang="en-US" b="0" dirty="0">
                <a:latin typeface="Arial Narrow" pitchFamily="34" charset="0"/>
              </a:rPr>
              <a:t>A FIR algorithm requires “history” to be preserved over calls to the </a:t>
            </a:r>
            <a:r>
              <a:rPr lang="en-US" b="0" dirty="0" err="1">
                <a:latin typeface="Arial Narrow" pitchFamily="34" charset="0"/>
              </a:rPr>
              <a:t>algo</a:t>
            </a:r>
            <a:r>
              <a:rPr lang="en-US" b="0" dirty="0">
                <a:latin typeface="Arial Narrow" pitchFamily="34" charset="0"/>
              </a:rPr>
              <a:t>.</a:t>
            </a:r>
          </a:p>
          <a:p>
            <a:pPr marL="342900" indent="-342900">
              <a:lnSpc>
                <a:spcPct val="90000"/>
              </a:lnSpc>
              <a:buClr>
                <a:schemeClr val="tx2"/>
              </a:buClr>
              <a:buSzPct val="75000"/>
              <a:buFont typeface="Wingdings" pitchFamily="2" charset="2"/>
              <a:buChar char=""/>
            </a:pPr>
            <a:r>
              <a:rPr lang="en-US" b="0" dirty="0" err="1">
                <a:latin typeface="Arial Narrow" pitchFamily="34" charset="0"/>
              </a:rPr>
              <a:t>FIR_process</a:t>
            </a:r>
            <a:r>
              <a:rPr lang="en-US" b="0" dirty="0">
                <a:latin typeface="Arial Narrow" pitchFamily="34" charset="0"/>
              </a:rPr>
              <a:t>() must first copy the history, then process the data</a:t>
            </a:r>
          </a:p>
        </p:txBody>
      </p:sp>
      <p:sp>
        <p:nvSpPr>
          <p:cNvPr id="76804" name="Text Box 104"/>
          <p:cNvSpPr txBox="1">
            <a:spLocks noChangeArrowheads="1"/>
          </p:cNvSpPr>
          <p:nvPr/>
        </p:nvSpPr>
        <p:spPr bwMode="auto">
          <a:xfrm>
            <a:off x="4953000" y="2778125"/>
            <a:ext cx="3954463" cy="2978150"/>
          </a:xfrm>
          <a:prstGeom prst="rect">
            <a:avLst/>
          </a:prstGeom>
          <a:noFill/>
          <a:ln w="12700">
            <a:noFill/>
            <a:miter lim="800000"/>
            <a:headEnd type="none" w="sm" len="sm"/>
            <a:tailEnd type="none" w="sm" len="sm"/>
          </a:ln>
        </p:spPr>
        <p:txBody>
          <a:bodyPr wrap="none">
            <a:spAutoFit/>
          </a:bodyPr>
          <a:lstStyle/>
          <a:p>
            <a:pPr>
              <a:lnSpc>
                <a:spcPct val="100000"/>
              </a:lnSpc>
              <a:buFontTx/>
              <a:buChar char="•"/>
            </a:pPr>
            <a:r>
              <a:rPr lang="en-US" sz="1800">
                <a:latin typeface="Arial Narrow" pitchFamily="34" charset="0"/>
              </a:rPr>
              <a:t>  Processing of the last data blk (PONG)</a:t>
            </a:r>
            <a:br>
              <a:rPr lang="en-US" sz="1800">
                <a:latin typeface="Arial Narrow" pitchFamily="34" charset="0"/>
              </a:rPr>
            </a:br>
            <a:r>
              <a:rPr lang="en-US" sz="1800">
                <a:latin typeface="Arial Narrow" pitchFamily="34" charset="0"/>
              </a:rPr>
              <a:t>   starts from the top of hist down thru</a:t>
            </a:r>
            <a:br>
              <a:rPr lang="en-US" sz="1800">
                <a:latin typeface="Arial Narrow" pitchFamily="34" charset="0"/>
              </a:rPr>
            </a:br>
            <a:r>
              <a:rPr lang="en-US" sz="1800">
                <a:latin typeface="Arial Narrow" pitchFamily="34" charset="0"/>
              </a:rPr>
              <a:t>   data for DATA_SIZE items.</a:t>
            </a:r>
          </a:p>
          <a:p>
            <a:pPr>
              <a:lnSpc>
                <a:spcPct val="100000"/>
              </a:lnSpc>
              <a:buFontTx/>
              <a:buChar char="•"/>
            </a:pPr>
            <a:r>
              <a:rPr lang="en-US" sz="1800">
                <a:latin typeface="Arial Narrow" pitchFamily="34" charset="0"/>
              </a:rPr>
              <a:t>  This leaves the last </a:t>
            </a:r>
            <a:r>
              <a:rPr lang="en-US" sz="1800">
                <a:solidFill>
                  <a:schemeClr val="tx2"/>
                </a:solidFill>
                <a:latin typeface="Arial Narrow" pitchFamily="34" charset="0"/>
              </a:rPr>
              <a:t>ORDER-1 data items</a:t>
            </a:r>
            <a:br>
              <a:rPr lang="en-US" sz="1800">
                <a:solidFill>
                  <a:schemeClr val="tx2"/>
                </a:solidFill>
                <a:latin typeface="Arial Narrow" pitchFamily="34" charset="0"/>
              </a:rPr>
            </a:br>
            <a:r>
              <a:rPr lang="en-US" sz="1800">
                <a:solidFill>
                  <a:schemeClr val="tx2"/>
                </a:solidFill>
                <a:latin typeface="Arial Narrow" pitchFamily="34" charset="0"/>
              </a:rPr>
              <a:t>   NOT processed</a:t>
            </a:r>
            <a:r>
              <a:rPr lang="en-US" sz="1800">
                <a:latin typeface="Arial Narrow" pitchFamily="34" charset="0"/>
              </a:rPr>
              <a:t>.</a:t>
            </a:r>
          </a:p>
          <a:p>
            <a:pPr>
              <a:lnSpc>
                <a:spcPct val="100000"/>
              </a:lnSpc>
              <a:buFontTx/>
              <a:buChar char="•"/>
            </a:pPr>
            <a:r>
              <a:rPr lang="en-US" sz="1800">
                <a:latin typeface="Arial Narrow" pitchFamily="34" charset="0"/>
              </a:rPr>
              <a:t>  Therefore, user must </a:t>
            </a:r>
            <a:r>
              <a:rPr lang="en-US" sz="1800">
                <a:solidFill>
                  <a:schemeClr val="tx2"/>
                </a:solidFill>
                <a:latin typeface="Arial Narrow" pitchFamily="34" charset="0"/>
              </a:rPr>
              <a:t>copy the history</a:t>
            </a:r>
            <a:r>
              <a:rPr lang="en-US" sz="1800">
                <a:latin typeface="Arial Narrow" pitchFamily="34" charset="0"/>
              </a:rPr>
              <a:t/>
            </a:r>
            <a:br>
              <a:rPr lang="en-US" sz="1800">
                <a:latin typeface="Arial Narrow" pitchFamily="34" charset="0"/>
              </a:rPr>
            </a:br>
            <a:r>
              <a:rPr lang="en-US" sz="1800">
                <a:latin typeface="Arial Narrow" pitchFamily="34" charset="0"/>
              </a:rPr>
              <a:t>   of the last processed buffer (PONG) to</a:t>
            </a:r>
            <a:br>
              <a:rPr lang="en-US" sz="1800">
                <a:latin typeface="Arial Narrow" pitchFamily="34" charset="0"/>
              </a:rPr>
            </a:br>
            <a:r>
              <a:rPr lang="en-US" sz="1800">
                <a:latin typeface="Arial Narrow" pitchFamily="34" charset="0"/>
              </a:rPr>
              <a:t>   the new buffer (PING), then filter.</a:t>
            </a:r>
          </a:p>
          <a:p>
            <a:pPr>
              <a:lnSpc>
                <a:spcPct val="100000"/>
              </a:lnSpc>
              <a:buFontTx/>
              <a:buChar char="•"/>
            </a:pPr>
            <a:r>
              <a:rPr lang="en-US" sz="1800">
                <a:latin typeface="Arial Narrow" pitchFamily="34" charset="0"/>
              </a:rPr>
              <a:t>  Repeat the process…</a:t>
            </a:r>
          </a:p>
        </p:txBody>
      </p:sp>
      <p:grpSp>
        <p:nvGrpSpPr>
          <p:cNvPr id="76805" name="Group 108"/>
          <p:cNvGrpSpPr>
            <a:grpSpLocks/>
          </p:cNvGrpSpPr>
          <p:nvPr/>
        </p:nvGrpSpPr>
        <p:grpSpPr bwMode="auto">
          <a:xfrm>
            <a:off x="609600" y="2476500"/>
            <a:ext cx="3506788" cy="4305300"/>
            <a:chOff x="527" y="1512"/>
            <a:chExt cx="2209" cy="2712"/>
          </a:xfrm>
        </p:grpSpPr>
        <p:sp>
          <p:nvSpPr>
            <p:cNvPr id="76806" name="Rectangle 89"/>
            <p:cNvSpPr>
              <a:spLocks noChangeArrowheads="1"/>
            </p:cNvSpPr>
            <p:nvPr/>
          </p:nvSpPr>
          <p:spPr bwMode="auto">
            <a:xfrm>
              <a:off x="1727" y="2016"/>
              <a:ext cx="1008" cy="768"/>
            </a:xfrm>
            <a:prstGeom prst="rect">
              <a:avLst/>
            </a:prstGeom>
            <a:solidFill>
              <a:srgbClr val="CCFF66"/>
            </a:solidFill>
            <a:ln w="12700">
              <a:solidFill>
                <a:schemeClr val="tx1"/>
              </a:solidFill>
              <a:miter lim="800000"/>
              <a:headEnd type="none" w="sm" len="sm"/>
              <a:tailEnd type="none" w="sm" len="sm"/>
            </a:ln>
          </p:spPr>
          <p:txBody>
            <a:bodyPr wrap="none" anchor="ctr"/>
            <a:lstStyle/>
            <a:p>
              <a:pPr algn="ctr"/>
              <a:r>
                <a:rPr lang="en-US" sz="1800"/>
                <a:t>data</a:t>
              </a:r>
            </a:p>
          </p:txBody>
        </p:sp>
        <p:sp>
          <p:nvSpPr>
            <p:cNvPr id="76807" name="Text Box 90"/>
            <p:cNvSpPr txBox="1">
              <a:spLocks noChangeArrowheads="1"/>
            </p:cNvSpPr>
            <p:nvPr/>
          </p:nvSpPr>
          <p:spPr bwMode="auto">
            <a:xfrm>
              <a:off x="527" y="1568"/>
              <a:ext cx="865" cy="196"/>
            </a:xfrm>
            <a:prstGeom prst="rect">
              <a:avLst/>
            </a:prstGeom>
            <a:noFill/>
            <a:ln w="12700">
              <a:noFill/>
              <a:miter lim="800000"/>
              <a:headEnd type="none" w="sm" len="sm"/>
              <a:tailEnd type="none" w="sm" len="sm"/>
            </a:ln>
          </p:spPr>
          <p:txBody>
            <a:bodyPr wrap="none">
              <a:spAutoFit/>
            </a:bodyPr>
            <a:lstStyle/>
            <a:p>
              <a:r>
                <a:rPr lang="en-US" sz="1800">
                  <a:latin typeface="Arial Narrow" pitchFamily="34" charset="0"/>
                </a:rPr>
                <a:t>rcvPingL.hist</a:t>
              </a:r>
            </a:p>
          </p:txBody>
        </p:sp>
        <p:sp>
          <p:nvSpPr>
            <p:cNvPr id="76808" name="Text Box 91"/>
            <p:cNvSpPr txBox="1">
              <a:spLocks noChangeArrowheads="1"/>
            </p:cNvSpPr>
            <p:nvPr/>
          </p:nvSpPr>
          <p:spPr bwMode="auto">
            <a:xfrm>
              <a:off x="533" y="1951"/>
              <a:ext cx="898" cy="196"/>
            </a:xfrm>
            <a:prstGeom prst="rect">
              <a:avLst/>
            </a:prstGeom>
            <a:noFill/>
            <a:ln w="12700">
              <a:noFill/>
              <a:miter lim="800000"/>
              <a:headEnd type="none" w="sm" len="sm"/>
              <a:tailEnd type="none" w="sm" len="sm"/>
            </a:ln>
          </p:spPr>
          <p:txBody>
            <a:bodyPr wrap="none">
              <a:spAutoFit/>
            </a:bodyPr>
            <a:lstStyle/>
            <a:p>
              <a:r>
                <a:rPr lang="en-US" sz="1800">
                  <a:latin typeface="Arial Narrow" pitchFamily="34" charset="0"/>
                </a:rPr>
                <a:t>rcvPingL.data</a:t>
              </a:r>
            </a:p>
          </p:txBody>
        </p:sp>
        <p:sp>
          <p:nvSpPr>
            <p:cNvPr id="76809" name="Rectangle 93"/>
            <p:cNvSpPr>
              <a:spLocks noChangeArrowheads="1"/>
            </p:cNvSpPr>
            <p:nvPr/>
          </p:nvSpPr>
          <p:spPr bwMode="auto">
            <a:xfrm>
              <a:off x="1727" y="1680"/>
              <a:ext cx="1008" cy="336"/>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r>
                <a:rPr lang="en-US" sz="1800"/>
                <a:t>hist</a:t>
              </a:r>
            </a:p>
          </p:txBody>
        </p:sp>
        <p:sp>
          <p:nvSpPr>
            <p:cNvPr id="76810" name="Rectangle 95"/>
            <p:cNvSpPr>
              <a:spLocks noChangeArrowheads="1"/>
            </p:cNvSpPr>
            <p:nvPr/>
          </p:nvSpPr>
          <p:spPr bwMode="auto">
            <a:xfrm>
              <a:off x="1727" y="3456"/>
              <a:ext cx="1008" cy="768"/>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a:r>
                <a:rPr lang="en-US" sz="1800"/>
                <a:t>data</a:t>
              </a:r>
            </a:p>
            <a:p>
              <a:pPr algn="ctr"/>
              <a:endParaRPr lang="en-US" sz="1800"/>
            </a:p>
          </p:txBody>
        </p:sp>
        <p:sp>
          <p:nvSpPr>
            <p:cNvPr id="76811" name="Rectangle 96"/>
            <p:cNvSpPr>
              <a:spLocks noChangeArrowheads="1"/>
            </p:cNvSpPr>
            <p:nvPr/>
          </p:nvSpPr>
          <p:spPr bwMode="auto">
            <a:xfrm>
              <a:off x="1727" y="3120"/>
              <a:ext cx="1008" cy="336"/>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a:r>
                <a:rPr lang="en-US" sz="1800"/>
                <a:t>hist</a:t>
              </a:r>
            </a:p>
          </p:txBody>
        </p:sp>
        <p:sp>
          <p:nvSpPr>
            <p:cNvPr id="779361" name="Rectangle 97"/>
            <p:cNvSpPr>
              <a:spLocks noChangeArrowheads="1"/>
            </p:cNvSpPr>
            <p:nvPr/>
          </p:nvSpPr>
          <p:spPr bwMode="auto">
            <a:xfrm>
              <a:off x="1727" y="3888"/>
              <a:ext cx="1008" cy="336"/>
            </a:xfrm>
            <a:prstGeom prst="rect">
              <a:avLst/>
            </a:prstGeom>
            <a:noFill/>
            <a:ln w="12700">
              <a:solidFill>
                <a:schemeClr val="tx1"/>
              </a:solidFill>
              <a:prstDash val="dash"/>
              <a:miter lim="800000"/>
              <a:headEnd type="none" w="sm" len="sm"/>
              <a:tailEnd type="none" w="sm" len="sm"/>
            </a:ln>
            <a:effectLst/>
          </p:spPr>
          <p:txBody>
            <a:bodyPr wrap="none" anchor="ctr"/>
            <a:lstStyle/>
            <a:p>
              <a:pPr algn="ctr">
                <a:defRPr/>
              </a:pPr>
              <a:endParaRPr lang="en-US" sz="1800">
                <a:effectLst>
                  <a:outerShdw blurRad="38100" dist="38100" dir="2700000" algn="tl">
                    <a:srgbClr val="C0C0C0"/>
                  </a:outerShdw>
                </a:effectLst>
              </a:endParaRPr>
            </a:p>
          </p:txBody>
        </p:sp>
        <p:sp>
          <p:nvSpPr>
            <p:cNvPr id="779362" name="Line 98"/>
            <p:cNvSpPr>
              <a:spLocks noChangeShapeType="1"/>
            </p:cNvSpPr>
            <p:nvPr/>
          </p:nvSpPr>
          <p:spPr bwMode="auto">
            <a:xfrm>
              <a:off x="1439" y="1680"/>
              <a:ext cx="288" cy="0"/>
            </a:xfrm>
            <a:prstGeom prst="line">
              <a:avLst/>
            </a:prstGeom>
            <a:noFill/>
            <a:ln w="28575">
              <a:solidFill>
                <a:schemeClr val="tx1"/>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779363" name="Line 99"/>
            <p:cNvSpPr>
              <a:spLocks noChangeShapeType="1"/>
            </p:cNvSpPr>
            <p:nvPr/>
          </p:nvSpPr>
          <p:spPr bwMode="auto">
            <a:xfrm>
              <a:off x="1439" y="2064"/>
              <a:ext cx="288" cy="0"/>
            </a:xfrm>
            <a:prstGeom prst="line">
              <a:avLst/>
            </a:prstGeom>
            <a:noFill/>
            <a:ln w="28575">
              <a:solidFill>
                <a:schemeClr val="tx1"/>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76815" name="Text Box 100"/>
            <p:cNvSpPr txBox="1">
              <a:spLocks noChangeArrowheads="1"/>
            </p:cNvSpPr>
            <p:nvPr/>
          </p:nvSpPr>
          <p:spPr bwMode="auto">
            <a:xfrm>
              <a:off x="527" y="3003"/>
              <a:ext cx="904" cy="196"/>
            </a:xfrm>
            <a:prstGeom prst="rect">
              <a:avLst/>
            </a:prstGeom>
            <a:noFill/>
            <a:ln w="12700">
              <a:noFill/>
              <a:miter lim="800000"/>
              <a:headEnd type="none" w="sm" len="sm"/>
              <a:tailEnd type="none" w="sm" len="sm"/>
            </a:ln>
          </p:spPr>
          <p:txBody>
            <a:bodyPr wrap="none">
              <a:spAutoFit/>
            </a:bodyPr>
            <a:lstStyle/>
            <a:p>
              <a:r>
                <a:rPr lang="en-US" sz="1800">
                  <a:latin typeface="Arial Narrow" pitchFamily="34" charset="0"/>
                </a:rPr>
                <a:t>rcvPongL.hist</a:t>
              </a:r>
            </a:p>
          </p:txBody>
        </p:sp>
        <p:sp>
          <p:nvSpPr>
            <p:cNvPr id="76816" name="Text Box 101"/>
            <p:cNvSpPr txBox="1">
              <a:spLocks noChangeArrowheads="1"/>
            </p:cNvSpPr>
            <p:nvPr/>
          </p:nvSpPr>
          <p:spPr bwMode="auto">
            <a:xfrm>
              <a:off x="533" y="3386"/>
              <a:ext cx="937" cy="196"/>
            </a:xfrm>
            <a:prstGeom prst="rect">
              <a:avLst/>
            </a:prstGeom>
            <a:noFill/>
            <a:ln w="12700">
              <a:noFill/>
              <a:miter lim="800000"/>
              <a:headEnd type="none" w="sm" len="sm"/>
              <a:tailEnd type="none" w="sm" len="sm"/>
            </a:ln>
          </p:spPr>
          <p:txBody>
            <a:bodyPr wrap="none">
              <a:spAutoFit/>
            </a:bodyPr>
            <a:lstStyle/>
            <a:p>
              <a:r>
                <a:rPr lang="en-US" sz="1800">
                  <a:latin typeface="Arial Narrow" pitchFamily="34" charset="0"/>
                </a:rPr>
                <a:t>rcvPongL.data</a:t>
              </a:r>
            </a:p>
          </p:txBody>
        </p:sp>
        <p:sp>
          <p:nvSpPr>
            <p:cNvPr id="779366" name="Line 102"/>
            <p:cNvSpPr>
              <a:spLocks noChangeShapeType="1"/>
            </p:cNvSpPr>
            <p:nvPr/>
          </p:nvSpPr>
          <p:spPr bwMode="auto">
            <a:xfrm>
              <a:off x="1439" y="3115"/>
              <a:ext cx="288" cy="0"/>
            </a:xfrm>
            <a:prstGeom prst="line">
              <a:avLst/>
            </a:prstGeom>
            <a:noFill/>
            <a:ln w="28575">
              <a:solidFill>
                <a:schemeClr val="tx1"/>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779367" name="Line 103"/>
            <p:cNvSpPr>
              <a:spLocks noChangeShapeType="1"/>
            </p:cNvSpPr>
            <p:nvPr/>
          </p:nvSpPr>
          <p:spPr bwMode="auto">
            <a:xfrm>
              <a:off x="1439" y="3499"/>
              <a:ext cx="288" cy="0"/>
            </a:xfrm>
            <a:prstGeom prst="line">
              <a:avLst/>
            </a:prstGeom>
            <a:noFill/>
            <a:ln w="28575">
              <a:solidFill>
                <a:schemeClr val="tx1"/>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76819" name="Text Box 105"/>
            <p:cNvSpPr txBox="1">
              <a:spLocks noChangeArrowheads="1"/>
            </p:cNvSpPr>
            <p:nvPr/>
          </p:nvSpPr>
          <p:spPr bwMode="auto">
            <a:xfrm>
              <a:off x="1985" y="1512"/>
              <a:ext cx="468" cy="196"/>
            </a:xfrm>
            <a:prstGeom prst="rect">
              <a:avLst/>
            </a:prstGeom>
            <a:noFill/>
            <a:ln w="12700">
              <a:noFill/>
              <a:miter lim="800000"/>
              <a:headEnd type="none" w="sm" len="sm"/>
              <a:tailEnd type="none" w="sm" len="sm"/>
            </a:ln>
          </p:spPr>
          <p:txBody>
            <a:bodyPr wrap="none">
              <a:spAutoFit/>
            </a:bodyPr>
            <a:lstStyle/>
            <a:p>
              <a:r>
                <a:rPr lang="en-US" sz="1800">
                  <a:solidFill>
                    <a:schemeClr val="tx2"/>
                  </a:solidFill>
                </a:rPr>
                <a:t>PING</a:t>
              </a:r>
            </a:p>
          </p:txBody>
        </p:sp>
        <p:sp>
          <p:nvSpPr>
            <p:cNvPr id="76820" name="Text Box 106"/>
            <p:cNvSpPr txBox="1">
              <a:spLocks noChangeArrowheads="1"/>
            </p:cNvSpPr>
            <p:nvPr/>
          </p:nvSpPr>
          <p:spPr bwMode="auto">
            <a:xfrm>
              <a:off x="1961" y="2958"/>
              <a:ext cx="540" cy="196"/>
            </a:xfrm>
            <a:prstGeom prst="rect">
              <a:avLst/>
            </a:prstGeom>
            <a:noFill/>
            <a:ln w="12700">
              <a:noFill/>
              <a:miter lim="800000"/>
              <a:headEnd type="none" w="sm" len="sm"/>
              <a:tailEnd type="none" w="sm" len="sm"/>
            </a:ln>
          </p:spPr>
          <p:txBody>
            <a:bodyPr wrap="none">
              <a:spAutoFit/>
            </a:bodyPr>
            <a:lstStyle/>
            <a:p>
              <a:r>
                <a:rPr lang="en-US" sz="1800">
                  <a:solidFill>
                    <a:schemeClr val="tx2"/>
                  </a:solidFill>
                </a:rPr>
                <a:t>PONG</a:t>
              </a:r>
            </a:p>
          </p:txBody>
        </p:sp>
        <p:cxnSp>
          <p:nvCxnSpPr>
            <p:cNvPr id="76821" name="AutoShape 107"/>
            <p:cNvCxnSpPr>
              <a:cxnSpLocks noChangeShapeType="1"/>
              <a:stCxn id="779361" idx="3"/>
              <a:endCxn id="76809" idx="3"/>
            </p:cNvCxnSpPr>
            <p:nvPr/>
          </p:nvCxnSpPr>
          <p:spPr bwMode="auto">
            <a:xfrm flipV="1">
              <a:off x="2735" y="1848"/>
              <a:ext cx="1" cy="2208"/>
            </a:xfrm>
            <a:prstGeom prst="bentConnector3">
              <a:avLst>
                <a:gd name="adj1" fmla="val 32200009"/>
              </a:avLst>
            </a:prstGeom>
            <a:noFill/>
            <a:ln w="28575">
              <a:solidFill>
                <a:schemeClr val="tx2"/>
              </a:solidFill>
              <a:miter lim="800000"/>
              <a:headEnd type="none" w="sm" len="sm"/>
              <a:tailEnd type="triangle" w="med" len="med"/>
            </a:ln>
          </p:spPr>
        </p:cxnSp>
      </p:grpSp>
      <p:pic>
        <p:nvPicPr>
          <p:cNvPr id="25"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ChangeArrowheads="1"/>
          </p:cNvSpPr>
          <p:nvPr/>
        </p:nvSpPr>
        <p:spPr bwMode="auto">
          <a:xfrm>
            <a:off x="5410200" y="4495800"/>
            <a:ext cx="2057400" cy="11430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77827" name="Rectangle 3"/>
          <p:cNvSpPr>
            <a:spLocks noGrp="1" noChangeArrowheads="1"/>
          </p:cNvSpPr>
          <p:nvPr>
            <p:ph type="title"/>
          </p:nvPr>
        </p:nvSpPr>
        <p:spPr/>
        <p:txBody>
          <a:bodyPr/>
          <a:lstStyle/>
          <a:p>
            <a:r>
              <a:rPr lang="en-US" sz="3200" smtClean="0"/>
              <a:t>Lab </a:t>
            </a:r>
            <a:r>
              <a:rPr lang="en-US" sz="3200" smtClean="0"/>
              <a:t>13 </a:t>
            </a:r>
            <a:r>
              <a:rPr lang="en-US" sz="3200" dirty="0" smtClean="0"/>
              <a:t>– FIR Audio – Optimizations Galore</a:t>
            </a:r>
          </a:p>
        </p:txBody>
      </p:sp>
      <p:pic>
        <p:nvPicPr>
          <p:cNvPr id="77828" name="Picture 4" descr="MCj03078770000[1]"/>
          <p:cNvPicPr>
            <a:picLocks noChangeAspect="1" noChangeArrowheads="1"/>
          </p:cNvPicPr>
          <p:nvPr/>
        </p:nvPicPr>
        <p:blipFill>
          <a:blip r:embed="rId3" cstate="print"/>
          <a:srcRect/>
          <a:stretch>
            <a:fillRect/>
          </a:stretch>
        </p:blipFill>
        <p:spPr bwMode="auto">
          <a:xfrm>
            <a:off x="446088" y="2871788"/>
            <a:ext cx="561975" cy="652462"/>
          </a:xfrm>
          <a:prstGeom prst="rect">
            <a:avLst/>
          </a:prstGeom>
          <a:noFill/>
          <a:ln w="9525">
            <a:noFill/>
            <a:miter lim="800000"/>
            <a:headEnd/>
            <a:tailEnd/>
          </a:ln>
        </p:spPr>
      </p:pic>
      <p:pic>
        <p:nvPicPr>
          <p:cNvPr id="77829" name="Picture 5" descr="Picture1"/>
          <p:cNvPicPr>
            <a:picLocks noChangeAspect="1" noChangeArrowheads="1"/>
          </p:cNvPicPr>
          <p:nvPr/>
        </p:nvPicPr>
        <p:blipFill>
          <a:blip r:embed="rId4" cstate="print"/>
          <a:srcRect/>
          <a:stretch>
            <a:fillRect/>
          </a:stretch>
        </p:blipFill>
        <p:spPr bwMode="auto">
          <a:xfrm>
            <a:off x="152400" y="1524000"/>
            <a:ext cx="914400" cy="474663"/>
          </a:xfrm>
          <a:prstGeom prst="rect">
            <a:avLst/>
          </a:prstGeom>
          <a:noFill/>
          <a:ln w="9525">
            <a:noFill/>
            <a:miter lim="800000"/>
            <a:headEnd/>
            <a:tailEnd/>
          </a:ln>
        </p:spPr>
      </p:pic>
      <p:sp>
        <p:nvSpPr>
          <p:cNvPr id="77830" name="Rectangle 6"/>
          <p:cNvSpPr>
            <a:spLocks noChangeArrowheads="1"/>
          </p:cNvSpPr>
          <p:nvPr/>
        </p:nvSpPr>
        <p:spPr bwMode="auto">
          <a:xfrm>
            <a:off x="561975" y="6216650"/>
            <a:ext cx="184150" cy="625475"/>
          </a:xfrm>
          <a:prstGeom prst="rect">
            <a:avLst/>
          </a:prstGeom>
          <a:noFill/>
          <a:ln w="12700">
            <a:noFill/>
            <a:miter lim="800000"/>
            <a:headEnd type="none" w="sm" len="sm"/>
            <a:tailEnd type="none" w="sm" len="sm"/>
          </a:ln>
        </p:spPr>
        <p:txBody>
          <a:bodyPr wrap="none" anchor="ctr">
            <a:spAutoFit/>
          </a:bodyPr>
          <a:lstStyle/>
          <a:p>
            <a:pPr>
              <a:lnSpc>
                <a:spcPct val="100000"/>
              </a:lnSpc>
              <a:spcBef>
                <a:spcPct val="0"/>
              </a:spcBef>
            </a:pPr>
            <a:r>
              <a:rPr lang="en-US" sz="1100" b="0">
                <a:latin typeface="Times New Roman" pitchFamily="18" charset="0"/>
                <a:cs typeface="Times New Roman" pitchFamily="18" charset="0"/>
              </a:rPr>
              <a:t/>
            </a:r>
            <a:br>
              <a:rPr lang="en-US" sz="1100" b="0">
                <a:latin typeface="Times New Roman" pitchFamily="18" charset="0"/>
                <a:cs typeface="Times New Roman" pitchFamily="18" charset="0"/>
              </a:rPr>
            </a:br>
            <a:endParaRPr lang="en-US" b="0">
              <a:latin typeface="Times New Roman" pitchFamily="18" charset="0"/>
            </a:endParaRPr>
          </a:p>
        </p:txBody>
      </p:sp>
      <p:sp>
        <p:nvSpPr>
          <p:cNvPr id="792583" name="Line 7"/>
          <p:cNvSpPr>
            <a:spLocks noChangeShapeType="1"/>
          </p:cNvSpPr>
          <p:nvPr/>
        </p:nvSpPr>
        <p:spPr bwMode="auto">
          <a:xfrm>
            <a:off x="1143000" y="1763713"/>
            <a:ext cx="373063" cy="0"/>
          </a:xfrm>
          <a:prstGeom prst="line">
            <a:avLst/>
          </a:prstGeom>
          <a:noFill/>
          <a:ln w="12700">
            <a:solidFill>
              <a:schemeClr val="tx1"/>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792584" name="Line 8"/>
          <p:cNvSpPr>
            <a:spLocks noChangeShapeType="1"/>
          </p:cNvSpPr>
          <p:nvPr/>
        </p:nvSpPr>
        <p:spPr bwMode="auto">
          <a:xfrm flipH="1">
            <a:off x="1143000" y="3228975"/>
            <a:ext cx="369888" cy="0"/>
          </a:xfrm>
          <a:prstGeom prst="line">
            <a:avLst/>
          </a:prstGeom>
          <a:noFill/>
          <a:ln w="12700">
            <a:solidFill>
              <a:schemeClr val="tx1"/>
            </a:solidFill>
            <a:round/>
            <a:headEnd/>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77833" name="AutoShape 9"/>
          <p:cNvSpPr>
            <a:spLocks noChangeArrowheads="1"/>
          </p:cNvSpPr>
          <p:nvPr/>
        </p:nvSpPr>
        <p:spPr bwMode="auto">
          <a:xfrm>
            <a:off x="2603500" y="609600"/>
            <a:ext cx="5715000" cy="3733800"/>
          </a:xfrm>
          <a:prstGeom prst="roundRect">
            <a:avLst>
              <a:gd name="adj" fmla="val 2903"/>
            </a:avLst>
          </a:prstGeom>
          <a:solidFill>
            <a:schemeClr val="bg1">
              <a:alpha val="50195"/>
            </a:schemeClr>
          </a:solidFill>
          <a:ln w="28575">
            <a:solidFill>
              <a:schemeClr val="tx1"/>
            </a:solidFill>
            <a:round/>
            <a:headEnd type="none" w="sm" len="sm"/>
            <a:tailEnd type="none" w="sm" len="sm"/>
          </a:ln>
        </p:spPr>
        <p:txBody>
          <a:bodyPr wrap="none" lIns="92075" tIns="137160" rIns="182880" bIns="46038"/>
          <a:lstStyle/>
          <a:p>
            <a:pPr algn="r">
              <a:lnSpc>
                <a:spcPct val="90000"/>
              </a:lnSpc>
              <a:spcBef>
                <a:spcPct val="0"/>
              </a:spcBef>
            </a:pPr>
            <a:r>
              <a:rPr lang="en-US" sz="2800">
                <a:solidFill>
                  <a:schemeClr val="tx2"/>
                </a:solidFill>
              </a:rPr>
              <a:t> </a:t>
            </a:r>
          </a:p>
        </p:txBody>
      </p:sp>
      <p:sp>
        <p:nvSpPr>
          <p:cNvPr id="77834" name="Rectangle 10"/>
          <p:cNvSpPr>
            <a:spLocks noChangeArrowheads="1"/>
          </p:cNvSpPr>
          <p:nvPr/>
        </p:nvSpPr>
        <p:spPr bwMode="auto">
          <a:xfrm>
            <a:off x="6946900" y="687388"/>
            <a:ext cx="1295400" cy="3579812"/>
          </a:xfrm>
          <a:prstGeom prst="rect">
            <a:avLst/>
          </a:prstGeom>
          <a:solidFill>
            <a:schemeClr val="accent5">
              <a:lumMod val="20000"/>
              <a:lumOff val="80000"/>
            </a:schemeClr>
          </a:solidFill>
          <a:ln w="19050" cap="rnd">
            <a:noFill/>
            <a:prstDash val="sysDot"/>
            <a:miter lim="800000"/>
            <a:headEnd type="none" w="sm" len="sm"/>
            <a:tailEnd type="none" w="sm" len="sm"/>
          </a:ln>
        </p:spPr>
        <p:txBody>
          <a:bodyPr wrap="none" tIns="91440" bIns="91440"/>
          <a:lstStyle/>
          <a:p>
            <a:pPr algn="ctr">
              <a:lnSpc>
                <a:spcPct val="100000"/>
              </a:lnSpc>
              <a:spcBef>
                <a:spcPct val="0"/>
              </a:spcBef>
            </a:pPr>
            <a:r>
              <a:rPr lang="en-US" sz="2000" dirty="0" smtClean="0">
                <a:solidFill>
                  <a:schemeClr val="tx2"/>
                </a:solidFill>
              </a:rPr>
              <a:t>Task</a:t>
            </a:r>
            <a:endParaRPr lang="en-US" sz="2000" dirty="0">
              <a:solidFill>
                <a:schemeClr val="tx2"/>
              </a:solidFill>
            </a:endParaRPr>
          </a:p>
        </p:txBody>
      </p:sp>
      <p:sp>
        <p:nvSpPr>
          <p:cNvPr id="77835" name="Rectangle 11"/>
          <p:cNvSpPr>
            <a:spLocks noChangeArrowheads="1"/>
          </p:cNvSpPr>
          <p:nvPr/>
        </p:nvSpPr>
        <p:spPr bwMode="auto">
          <a:xfrm>
            <a:off x="4203700" y="687388"/>
            <a:ext cx="1524000" cy="3579812"/>
          </a:xfrm>
          <a:prstGeom prst="rect">
            <a:avLst/>
          </a:prstGeom>
          <a:solidFill>
            <a:schemeClr val="accent4">
              <a:lumMod val="20000"/>
              <a:lumOff val="80000"/>
            </a:schemeClr>
          </a:solidFill>
          <a:ln w="19050" cap="rnd">
            <a:noFill/>
            <a:prstDash val="sysDot"/>
            <a:miter lim="800000"/>
            <a:headEnd type="none" w="sm" len="sm"/>
            <a:tailEnd type="none" w="sm" len="sm"/>
          </a:ln>
        </p:spPr>
        <p:txBody>
          <a:bodyPr wrap="none" tIns="91440" bIns="91440"/>
          <a:lstStyle/>
          <a:p>
            <a:pPr algn="ctr">
              <a:lnSpc>
                <a:spcPct val="100000"/>
              </a:lnSpc>
              <a:spcBef>
                <a:spcPct val="0"/>
              </a:spcBef>
            </a:pPr>
            <a:r>
              <a:rPr lang="en-US" sz="2000" dirty="0" err="1" smtClean="0"/>
              <a:t>Hwi</a:t>
            </a:r>
            <a:endParaRPr lang="en-US" sz="2000" dirty="0"/>
          </a:p>
        </p:txBody>
      </p:sp>
      <p:sp>
        <p:nvSpPr>
          <p:cNvPr id="77836" name="AutoShape 12"/>
          <p:cNvSpPr>
            <a:spLocks noChangeArrowheads="1"/>
          </p:cNvSpPr>
          <p:nvPr/>
        </p:nvSpPr>
        <p:spPr bwMode="auto">
          <a:xfrm>
            <a:off x="4419600" y="1371600"/>
            <a:ext cx="1155700" cy="774700"/>
          </a:xfrm>
          <a:prstGeom prst="roundRect">
            <a:avLst>
              <a:gd name="adj" fmla="val 16667"/>
            </a:avLst>
          </a:prstGeom>
          <a:solidFill>
            <a:schemeClr val="accent1"/>
          </a:solidFill>
          <a:ln w="12700">
            <a:solidFill>
              <a:schemeClr val="tx1"/>
            </a:solidFill>
            <a:round/>
            <a:headEnd type="none" w="sm" len="sm"/>
            <a:tailEnd type="none" w="sm" len="sm"/>
          </a:ln>
        </p:spPr>
        <p:txBody>
          <a:bodyPr wrap="none" lIns="92075" tIns="46038" rIns="92075" bIns="46038" anchor="ctr"/>
          <a:lstStyle/>
          <a:p>
            <a:pPr algn="ctr">
              <a:lnSpc>
                <a:spcPct val="90000"/>
              </a:lnSpc>
              <a:spcBef>
                <a:spcPct val="0"/>
              </a:spcBef>
            </a:pPr>
            <a:r>
              <a:rPr lang="en-US" sz="1800">
                <a:solidFill>
                  <a:schemeClr val="tx2"/>
                </a:solidFill>
                <a:latin typeface="Arial Narrow" pitchFamily="34" charset="0"/>
              </a:rPr>
              <a:t>isrAudio</a:t>
            </a:r>
            <a:endParaRPr lang="en-US" sz="1800" baseline="-25000">
              <a:solidFill>
                <a:schemeClr val="tx2"/>
              </a:solidFill>
              <a:latin typeface="Arial Narrow" pitchFamily="34" charset="0"/>
            </a:endParaRPr>
          </a:p>
        </p:txBody>
      </p:sp>
      <p:sp>
        <p:nvSpPr>
          <p:cNvPr id="792589" name="AutoShape 13"/>
          <p:cNvSpPr>
            <a:spLocks noChangeArrowheads="1"/>
          </p:cNvSpPr>
          <p:nvPr/>
        </p:nvSpPr>
        <p:spPr bwMode="auto">
          <a:xfrm>
            <a:off x="5973763" y="136842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grpSp>
        <p:nvGrpSpPr>
          <p:cNvPr id="77838" name="Group 14"/>
          <p:cNvGrpSpPr>
            <a:grpSpLocks/>
          </p:cNvGrpSpPr>
          <p:nvPr/>
        </p:nvGrpSpPr>
        <p:grpSpPr bwMode="auto">
          <a:xfrm>
            <a:off x="6194425" y="1460500"/>
            <a:ext cx="333375" cy="609600"/>
            <a:chOff x="2234" y="1394"/>
            <a:chExt cx="144" cy="264"/>
          </a:xfrm>
        </p:grpSpPr>
        <p:sp>
          <p:nvSpPr>
            <p:cNvPr id="792591" name="Rectangle 15"/>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792592" name="Line 16"/>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792593" name="Line 17"/>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792594" name="Line 18"/>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792595" name="Line 19"/>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grpSp>
      <p:sp>
        <p:nvSpPr>
          <p:cNvPr id="77839" name="AutoShape 20"/>
          <p:cNvSpPr>
            <a:spLocks noChangeArrowheads="1"/>
          </p:cNvSpPr>
          <p:nvPr/>
        </p:nvSpPr>
        <p:spPr bwMode="auto">
          <a:xfrm>
            <a:off x="5975350" y="1071563"/>
            <a:ext cx="776288" cy="223837"/>
          </a:xfrm>
          <a:prstGeom prst="roundRect">
            <a:avLst>
              <a:gd name="adj" fmla="val 16667"/>
            </a:avLst>
          </a:prstGeom>
          <a:noFill/>
          <a:ln w="12700">
            <a:noFill/>
            <a:round/>
            <a:headEnd type="none" w="sm" len="sm"/>
            <a:tailEnd type="none" w="sm" len="sm"/>
          </a:ln>
        </p:spPr>
        <p:txBody>
          <a:bodyPr wrap="none" lIns="92075" tIns="46038" rIns="92075" bIns="46038" anchor="ctr"/>
          <a:lstStyle/>
          <a:p>
            <a:pPr algn="ctr">
              <a:lnSpc>
                <a:spcPct val="90000"/>
              </a:lnSpc>
              <a:spcBef>
                <a:spcPct val="0"/>
              </a:spcBef>
            </a:pPr>
            <a:r>
              <a:rPr lang="en-US" sz="1800">
                <a:latin typeface="Arial Narrow" pitchFamily="34" charset="0"/>
              </a:rPr>
              <a:t>rcvBufs</a:t>
            </a:r>
          </a:p>
        </p:txBody>
      </p:sp>
      <p:sp>
        <p:nvSpPr>
          <p:cNvPr id="792597" name="AutoShape 21"/>
          <p:cNvSpPr>
            <a:spLocks noChangeArrowheads="1"/>
          </p:cNvSpPr>
          <p:nvPr/>
        </p:nvSpPr>
        <p:spPr bwMode="auto">
          <a:xfrm>
            <a:off x="1524000" y="13716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77841" name="AutoShape 22"/>
          <p:cNvSpPr>
            <a:spLocks noChangeArrowheads="1"/>
          </p:cNvSpPr>
          <p:nvPr/>
        </p:nvSpPr>
        <p:spPr bwMode="auto">
          <a:xfrm rot="5400000">
            <a:off x="1642268" y="1459707"/>
            <a:ext cx="601663" cy="596900"/>
          </a:xfrm>
          <a:prstGeom prst="triangle">
            <a:avLst>
              <a:gd name="adj" fmla="val 50000"/>
            </a:avLst>
          </a:prstGeom>
          <a:solidFill>
            <a:schemeClr val="accent3"/>
          </a:solidFill>
          <a:ln w="28575">
            <a:solidFill>
              <a:schemeClr val="tx2"/>
            </a:solidFill>
            <a:miter lim="800000"/>
            <a:headEnd type="none" w="sm" len="sm"/>
            <a:tailEnd type="none" w="sm" len="sm"/>
          </a:ln>
        </p:spPr>
        <p:txBody>
          <a:bodyPr rot="10800000" vert="eaVert" wrap="none" lIns="92075" tIns="46038" rIns="92075" bIns="46038" anchor="ctr" anchorCtr="1"/>
          <a:lstStyle/>
          <a:p>
            <a:pPr algn="ctr">
              <a:lnSpc>
                <a:spcPct val="90000"/>
              </a:lnSpc>
              <a:spcBef>
                <a:spcPct val="0"/>
              </a:spcBef>
            </a:pPr>
            <a:r>
              <a:rPr lang="en-US" sz="1600" dirty="0" smtClean="0">
                <a:latin typeface="Arial Narrow" pitchFamily="34" charset="0"/>
              </a:rPr>
              <a:t>    ADC</a:t>
            </a:r>
            <a:endParaRPr lang="en-US" sz="1800" dirty="0">
              <a:latin typeface="Arial Narrow" pitchFamily="34" charset="0"/>
            </a:endParaRPr>
          </a:p>
        </p:txBody>
      </p:sp>
      <p:sp>
        <p:nvSpPr>
          <p:cNvPr id="792599" name="AutoShape 23"/>
          <p:cNvSpPr>
            <a:spLocks noChangeArrowheads="1"/>
          </p:cNvSpPr>
          <p:nvPr/>
        </p:nvSpPr>
        <p:spPr bwMode="auto">
          <a:xfrm flipH="1">
            <a:off x="1524000" y="284162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77843" name="AutoShape 24"/>
          <p:cNvSpPr>
            <a:spLocks noChangeArrowheads="1"/>
          </p:cNvSpPr>
          <p:nvPr/>
        </p:nvSpPr>
        <p:spPr bwMode="auto">
          <a:xfrm rot="16200000" flipH="1">
            <a:off x="1578768" y="2929732"/>
            <a:ext cx="601663" cy="596900"/>
          </a:xfrm>
          <a:prstGeom prst="triangle">
            <a:avLst>
              <a:gd name="adj" fmla="val 50000"/>
            </a:avLst>
          </a:prstGeom>
          <a:solidFill>
            <a:schemeClr val="accent3"/>
          </a:solidFill>
          <a:ln w="28575">
            <a:solidFill>
              <a:schemeClr val="tx2"/>
            </a:solidFill>
            <a:miter lim="800000"/>
            <a:headEnd type="none" w="sm" len="sm"/>
            <a:tailEnd type="none" w="sm" len="sm"/>
          </a:ln>
        </p:spPr>
        <p:txBody>
          <a:bodyPr vert="eaVert" wrap="none" lIns="92075" tIns="46038" rIns="92075" bIns="46038" anchor="ctr"/>
          <a:lstStyle/>
          <a:p>
            <a:pPr algn="ctr">
              <a:lnSpc>
                <a:spcPct val="90000"/>
              </a:lnSpc>
              <a:spcBef>
                <a:spcPct val="0"/>
              </a:spcBef>
            </a:pPr>
            <a:endParaRPr lang="en-US" sz="1800">
              <a:latin typeface="Arial Narrow" pitchFamily="34" charset="0"/>
            </a:endParaRPr>
          </a:p>
        </p:txBody>
      </p:sp>
      <p:sp>
        <p:nvSpPr>
          <p:cNvPr id="77844" name="Text Box 25"/>
          <p:cNvSpPr txBox="1">
            <a:spLocks noChangeArrowheads="1"/>
          </p:cNvSpPr>
          <p:nvPr/>
        </p:nvSpPr>
        <p:spPr bwMode="auto">
          <a:xfrm>
            <a:off x="1690688" y="3089275"/>
            <a:ext cx="546100" cy="287338"/>
          </a:xfrm>
          <a:prstGeom prst="rect">
            <a:avLst/>
          </a:prstGeom>
          <a:noFill/>
          <a:ln w="12700">
            <a:noFill/>
            <a:miter lim="800000"/>
            <a:headEnd type="none" w="sm" len="sm"/>
            <a:tailEnd type="none" w="sm" len="sm"/>
          </a:ln>
        </p:spPr>
        <p:txBody>
          <a:bodyPr wrap="none">
            <a:spAutoFit/>
          </a:bodyPr>
          <a:lstStyle/>
          <a:p>
            <a:r>
              <a:rPr lang="en-US" sz="1600">
                <a:latin typeface="Arial Narrow" pitchFamily="34" charset="0"/>
              </a:rPr>
              <a:t>DAC</a:t>
            </a:r>
          </a:p>
        </p:txBody>
      </p:sp>
      <p:sp>
        <p:nvSpPr>
          <p:cNvPr id="77845" name="Rectangle 26"/>
          <p:cNvSpPr>
            <a:spLocks noChangeArrowheads="1"/>
          </p:cNvSpPr>
          <p:nvPr/>
        </p:nvSpPr>
        <p:spPr bwMode="auto">
          <a:xfrm>
            <a:off x="2690813" y="687388"/>
            <a:ext cx="1541462" cy="3579812"/>
          </a:xfrm>
          <a:prstGeom prst="rect">
            <a:avLst/>
          </a:prstGeom>
          <a:solidFill>
            <a:srgbClr val="CCFF66"/>
          </a:solidFill>
          <a:ln w="19050" cap="rnd">
            <a:noFill/>
            <a:prstDash val="sysDot"/>
            <a:miter lim="800000"/>
            <a:headEnd type="none" w="sm" len="sm"/>
            <a:tailEnd type="none" w="sm" len="sm"/>
          </a:ln>
        </p:spPr>
        <p:txBody>
          <a:bodyPr wrap="none" tIns="91440" bIns="91440"/>
          <a:lstStyle/>
          <a:p>
            <a:pPr algn="ctr">
              <a:lnSpc>
                <a:spcPct val="100000"/>
              </a:lnSpc>
              <a:spcBef>
                <a:spcPct val="0"/>
              </a:spcBef>
            </a:pPr>
            <a:r>
              <a:rPr lang="en-US" sz="2000">
                <a:solidFill>
                  <a:srgbClr val="FF0000"/>
                </a:solidFill>
              </a:rPr>
              <a:t>McASP</a:t>
            </a:r>
          </a:p>
        </p:txBody>
      </p:sp>
      <p:sp>
        <p:nvSpPr>
          <p:cNvPr id="77846" name="AutoShape 27"/>
          <p:cNvSpPr>
            <a:spLocks noChangeArrowheads="1"/>
          </p:cNvSpPr>
          <p:nvPr/>
        </p:nvSpPr>
        <p:spPr bwMode="auto">
          <a:xfrm>
            <a:off x="3044825" y="1120775"/>
            <a:ext cx="777875" cy="223838"/>
          </a:xfrm>
          <a:prstGeom prst="roundRect">
            <a:avLst>
              <a:gd name="adj" fmla="val 16667"/>
            </a:avLst>
          </a:prstGeom>
          <a:noFill/>
          <a:ln w="12700">
            <a:noFill/>
            <a:round/>
            <a:headEnd type="none" w="sm" len="sm"/>
            <a:tailEnd type="none" w="sm" len="sm"/>
          </a:ln>
        </p:spPr>
        <p:txBody>
          <a:bodyPr wrap="none" lIns="92075" tIns="46038" rIns="92075" bIns="46038" anchor="ctr"/>
          <a:lstStyle/>
          <a:p>
            <a:pPr algn="ctr">
              <a:lnSpc>
                <a:spcPct val="90000"/>
              </a:lnSpc>
              <a:spcBef>
                <a:spcPct val="0"/>
              </a:spcBef>
            </a:pPr>
            <a:r>
              <a:rPr lang="en-US" sz="1800">
                <a:latin typeface="Arial Narrow" pitchFamily="34" charset="0"/>
              </a:rPr>
              <a:t>SR12</a:t>
            </a:r>
          </a:p>
        </p:txBody>
      </p:sp>
      <p:sp>
        <p:nvSpPr>
          <p:cNvPr id="792604" name="AutoShape 28"/>
          <p:cNvSpPr>
            <a:spLocks noChangeArrowheads="1"/>
          </p:cNvSpPr>
          <p:nvPr/>
        </p:nvSpPr>
        <p:spPr bwMode="auto">
          <a:xfrm>
            <a:off x="3044825" y="1371600"/>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defRPr/>
            </a:pPr>
            <a:endParaRPr lang="en-US" sz="2800">
              <a:effectLst>
                <a:outerShdw blurRad="38100" dist="38100" dir="2700000" algn="tl">
                  <a:srgbClr val="FFFFFF"/>
                </a:outerShdw>
              </a:effectLst>
            </a:endParaRPr>
          </a:p>
        </p:txBody>
      </p:sp>
      <p:grpSp>
        <p:nvGrpSpPr>
          <p:cNvPr id="77848" name="Group 29"/>
          <p:cNvGrpSpPr>
            <a:grpSpLocks/>
          </p:cNvGrpSpPr>
          <p:nvPr/>
        </p:nvGrpSpPr>
        <p:grpSpPr bwMode="auto">
          <a:xfrm rot="-5400000">
            <a:off x="3356769" y="1466056"/>
            <a:ext cx="174625" cy="608013"/>
            <a:chOff x="3226" y="1912"/>
            <a:chExt cx="76" cy="264"/>
          </a:xfrm>
        </p:grpSpPr>
        <p:sp>
          <p:nvSpPr>
            <p:cNvPr id="792606" name="Rectangle 30"/>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792607" name="Line 31"/>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792608" name="Line 32"/>
            <p:cNvSpPr>
              <a:spLocks noChangeShapeType="1"/>
            </p:cNvSpPr>
            <p:nvPr/>
          </p:nvSpPr>
          <p:spPr bwMode="auto">
            <a:xfrm>
              <a:off x="3226" y="1973"/>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792609" name="Line 33"/>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792610" name="Line 34"/>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792611" name="Line 35"/>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792612" name="Line 36"/>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792613" name="Line 37"/>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grpSp>
      <p:sp>
        <p:nvSpPr>
          <p:cNvPr id="792614" name="Line 38"/>
          <p:cNvSpPr>
            <a:spLocks noChangeShapeType="1"/>
          </p:cNvSpPr>
          <p:nvPr/>
        </p:nvSpPr>
        <p:spPr bwMode="auto">
          <a:xfrm>
            <a:off x="3140075" y="1758950"/>
            <a:ext cx="608013" cy="0"/>
          </a:xfrm>
          <a:prstGeom prst="line">
            <a:avLst/>
          </a:prstGeom>
          <a:noFill/>
          <a:ln w="12700">
            <a:solidFill>
              <a:schemeClr val="tx1"/>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grpSp>
        <p:nvGrpSpPr>
          <p:cNvPr id="77850" name="Group 39"/>
          <p:cNvGrpSpPr>
            <a:grpSpLocks/>
          </p:cNvGrpSpPr>
          <p:nvPr/>
        </p:nvGrpSpPr>
        <p:grpSpPr bwMode="auto">
          <a:xfrm>
            <a:off x="3060700" y="2584450"/>
            <a:ext cx="788988" cy="1025525"/>
            <a:chOff x="1680" y="3281"/>
            <a:chExt cx="497" cy="646"/>
          </a:xfrm>
        </p:grpSpPr>
        <p:sp>
          <p:nvSpPr>
            <p:cNvPr id="77885" name="AutoShape 40"/>
            <p:cNvSpPr>
              <a:spLocks noChangeArrowheads="1"/>
            </p:cNvSpPr>
            <p:nvPr/>
          </p:nvSpPr>
          <p:spPr bwMode="auto">
            <a:xfrm>
              <a:off x="1680" y="3281"/>
              <a:ext cx="490" cy="141"/>
            </a:xfrm>
            <a:prstGeom prst="roundRect">
              <a:avLst>
                <a:gd name="adj" fmla="val 16667"/>
              </a:avLst>
            </a:prstGeom>
            <a:noFill/>
            <a:ln w="12700">
              <a:noFill/>
              <a:round/>
              <a:headEnd type="none" w="sm" len="sm"/>
              <a:tailEnd type="none" w="sm" len="sm"/>
            </a:ln>
          </p:spPr>
          <p:txBody>
            <a:bodyPr wrap="none" lIns="92075" tIns="46038" rIns="92075" bIns="46038" anchor="ctr"/>
            <a:lstStyle/>
            <a:p>
              <a:pPr algn="ctr">
                <a:lnSpc>
                  <a:spcPct val="90000"/>
                </a:lnSpc>
                <a:spcBef>
                  <a:spcPct val="0"/>
                </a:spcBef>
              </a:pPr>
              <a:r>
                <a:rPr lang="en-US" sz="1800">
                  <a:latin typeface="Arial Narrow" pitchFamily="34" charset="0"/>
                </a:rPr>
                <a:t>SR11</a:t>
              </a:r>
            </a:p>
          </p:txBody>
        </p:sp>
        <p:sp>
          <p:nvSpPr>
            <p:cNvPr id="792617" name="AutoShape 41"/>
            <p:cNvSpPr>
              <a:spLocks noChangeArrowheads="1"/>
            </p:cNvSpPr>
            <p:nvPr/>
          </p:nvSpPr>
          <p:spPr bwMode="auto">
            <a:xfrm>
              <a:off x="1689" y="3439"/>
              <a:ext cx="488" cy="488"/>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lgn="ctr">
                <a:lnSpc>
                  <a:spcPct val="90000"/>
                </a:lnSpc>
                <a:spcBef>
                  <a:spcPct val="0"/>
                </a:spcBef>
                <a:defRPr/>
              </a:pPr>
              <a:endParaRPr lang="en-US" sz="2800">
                <a:effectLst>
                  <a:outerShdw blurRad="38100" dist="38100" dir="2700000" algn="tl">
                    <a:srgbClr val="FFFFFF"/>
                  </a:outerShdw>
                </a:effectLst>
              </a:endParaRPr>
            </a:p>
          </p:txBody>
        </p:sp>
        <p:grpSp>
          <p:nvGrpSpPr>
            <p:cNvPr id="77887" name="Group 42"/>
            <p:cNvGrpSpPr>
              <a:grpSpLocks/>
            </p:cNvGrpSpPr>
            <p:nvPr/>
          </p:nvGrpSpPr>
          <p:grpSpPr bwMode="auto">
            <a:xfrm rot="-5400000">
              <a:off x="1877" y="3491"/>
              <a:ext cx="110" cy="383"/>
              <a:chOff x="3226" y="1912"/>
              <a:chExt cx="76" cy="264"/>
            </a:xfrm>
          </p:grpSpPr>
          <p:sp>
            <p:nvSpPr>
              <p:cNvPr id="792619" name="Rectangle 43"/>
              <p:cNvSpPr>
                <a:spLocks noChangeArrowheads="1"/>
              </p:cNvSpPr>
              <p:nvPr/>
            </p:nvSpPr>
            <p:spPr bwMode="auto">
              <a:xfrm>
                <a:off x="3226" y="1912"/>
                <a:ext cx="76"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792620" name="Line 44"/>
              <p:cNvSpPr>
                <a:spLocks noChangeShapeType="1"/>
              </p:cNvSpPr>
              <p:nvPr/>
            </p:nvSpPr>
            <p:spPr bwMode="auto">
              <a:xfrm>
                <a:off x="3226" y="19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792621" name="Line 45"/>
              <p:cNvSpPr>
                <a:spLocks noChangeShapeType="1"/>
              </p:cNvSpPr>
              <p:nvPr/>
            </p:nvSpPr>
            <p:spPr bwMode="auto">
              <a:xfrm>
                <a:off x="3226" y="1972"/>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792622" name="Line 46"/>
              <p:cNvSpPr>
                <a:spLocks noChangeShapeType="1"/>
              </p:cNvSpPr>
              <p:nvPr/>
            </p:nvSpPr>
            <p:spPr bwMode="auto">
              <a:xfrm>
                <a:off x="3226" y="20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792623" name="Line 47"/>
              <p:cNvSpPr>
                <a:spLocks noChangeShapeType="1"/>
              </p:cNvSpPr>
              <p:nvPr/>
            </p:nvSpPr>
            <p:spPr bwMode="auto">
              <a:xfrm>
                <a:off x="3226" y="2040"/>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792624" name="Line 48"/>
              <p:cNvSpPr>
                <a:spLocks noChangeShapeType="1"/>
              </p:cNvSpPr>
              <p:nvPr/>
            </p:nvSpPr>
            <p:spPr bwMode="auto">
              <a:xfrm>
                <a:off x="3226" y="2074"/>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792625" name="Line 49"/>
              <p:cNvSpPr>
                <a:spLocks noChangeShapeType="1"/>
              </p:cNvSpPr>
              <p:nvPr/>
            </p:nvSpPr>
            <p:spPr bwMode="auto">
              <a:xfrm>
                <a:off x="3226" y="2107"/>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792626" name="Line 50"/>
              <p:cNvSpPr>
                <a:spLocks noChangeShapeType="1"/>
              </p:cNvSpPr>
              <p:nvPr/>
            </p:nvSpPr>
            <p:spPr bwMode="auto">
              <a:xfrm>
                <a:off x="3226" y="2141"/>
                <a:ext cx="76" cy="0"/>
              </a:xfrm>
              <a:prstGeom prst="line">
                <a:avLst/>
              </a:prstGeom>
              <a:noFill/>
              <a:ln w="19050">
                <a:solidFill>
                  <a:schemeClr val="tx2"/>
                </a:solidFill>
                <a:round/>
                <a:headEnd type="none" w="sm" len="sm"/>
                <a:tailEnd type="none" w="sm" len="sm"/>
              </a:ln>
              <a:effec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grpSp>
        <p:sp>
          <p:nvSpPr>
            <p:cNvPr id="792627" name="Line 51"/>
            <p:cNvSpPr>
              <a:spLocks noChangeShapeType="1"/>
            </p:cNvSpPr>
            <p:nvPr/>
          </p:nvSpPr>
          <p:spPr bwMode="auto">
            <a:xfrm flipH="1">
              <a:off x="1740" y="3678"/>
              <a:ext cx="383" cy="0"/>
            </a:xfrm>
            <a:prstGeom prst="line">
              <a:avLst/>
            </a:prstGeom>
            <a:noFill/>
            <a:ln w="12700">
              <a:solidFill>
                <a:schemeClr val="tx1"/>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grpSp>
      <p:sp>
        <p:nvSpPr>
          <p:cNvPr id="77851" name="AutoShape 52"/>
          <p:cNvSpPr>
            <a:spLocks noChangeArrowheads="1"/>
          </p:cNvSpPr>
          <p:nvPr/>
        </p:nvSpPr>
        <p:spPr bwMode="auto">
          <a:xfrm>
            <a:off x="4419600" y="2841625"/>
            <a:ext cx="1155700" cy="774700"/>
          </a:xfrm>
          <a:prstGeom prst="roundRect">
            <a:avLst>
              <a:gd name="adj" fmla="val 16667"/>
            </a:avLst>
          </a:prstGeom>
          <a:solidFill>
            <a:schemeClr val="accent1"/>
          </a:solidFill>
          <a:ln w="12700">
            <a:solidFill>
              <a:schemeClr val="tx1"/>
            </a:solidFill>
            <a:round/>
            <a:headEnd type="none" w="sm" len="sm"/>
            <a:tailEnd type="none" w="sm" len="sm"/>
          </a:ln>
        </p:spPr>
        <p:txBody>
          <a:bodyPr wrap="none" lIns="92075" tIns="46038" rIns="92075" bIns="46038" anchor="ctr"/>
          <a:lstStyle/>
          <a:p>
            <a:pPr algn="ctr">
              <a:lnSpc>
                <a:spcPct val="90000"/>
              </a:lnSpc>
              <a:spcBef>
                <a:spcPct val="0"/>
              </a:spcBef>
            </a:pPr>
            <a:r>
              <a:rPr lang="en-US" sz="1800">
                <a:solidFill>
                  <a:schemeClr val="tx2"/>
                </a:solidFill>
                <a:latin typeface="Arial Narrow" pitchFamily="34" charset="0"/>
              </a:rPr>
              <a:t>isrAudio</a:t>
            </a:r>
            <a:endParaRPr lang="en-US" sz="1800" baseline="-25000">
              <a:solidFill>
                <a:schemeClr val="tx2"/>
              </a:solidFill>
              <a:latin typeface="Arial Narrow" pitchFamily="34" charset="0"/>
            </a:endParaRPr>
          </a:p>
        </p:txBody>
      </p:sp>
      <p:sp>
        <p:nvSpPr>
          <p:cNvPr id="792629" name="AutoShape 53"/>
          <p:cNvSpPr>
            <a:spLocks noChangeArrowheads="1"/>
          </p:cNvSpPr>
          <p:nvPr/>
        </p:nvSpPr>
        <p:spPr bwMode="auto">
          <a:xfrm>
            <a:off x="5973763" y="2841625"/>
            <a:ext cx="774700" cy="774700"/>
          </a:xfrm>
          <a:prstGeom prst="roundRect">
            <a:avLst>
              <a:gd name="adj" fmla="val 16667"/>
            </a:avLst>
          </a:prstGeom>
          <a:solidFill>
            <a:schemeClr val="accent1"/>
          </a:solidFill>
          <a:ln w="12700">
            <a:solidFill>
              <a:schemeClr val="tx1"/>
            </a:solidFill>
            <a:round/>
            <a:headEnd type="none" w="sm" len="sm"/>
            <a:tailEnd type="none" w="sm" len="sm"/>
          </a:ln>
          <a:effec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grpSp>
        <p:nvGrpSpPr>
          <p:cNvPr id="77853" name="Group 54"/>
          <p:cNvGrpSpPr>
            <a:grpSpLocks/>
          </p:cNvGrpSpPr>
          <p:nvPr/>
        </p:nvGrpSpPr>
        <p:grpSpPr bwMode="auto">
          <a:xfrm>
            <a:off x="6194425" y="2924175"/>
            <a:ext cx="333375" cy="609600"/>
            <a:chOff x="2234" y="1394"/>
            <a:chExt cx="144" cy="264"/>
          </a:xfrm>
        </p:grpSpPr>
        <p:sp>
          <p:nvSpPr>
            <p:cNvPr id="792631" name="Rectangle 55"/>
            <p:cNvSpPr>
              <a:spLocks noChangeArrowheads="1"/>
            </p:cNvSpPr>
            <p:nvPr/>
          </p:nvSpPr>
          <p:spPr bwMode="auto">
            <a:xfrm rot="-10800000">
              <a:off x="2235" y="1394"/>
              <a:ext cx="143" cy="264"/>
            </a:xfrm>
            <a:prstGeom prst="rect">
              <a:avLst/>
            </a:prstGeom>
            <a:solidFill>
              <a:schemeClr val="accent1"/>
            </a:solidFill>
            <a:ln w="19050">
              <a:solidFill>
                <a:schemeClr val="tx2"/>
              </a:solidFill>
              <a:miter lim="800000"/>
              <a:headEnd type="none" w="sm" len="sm"/>
              <a:tailEnd type="none" w="sm" len="sm"/>
            </a:ln>
            <a:effec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792632" name="Line 56"/>
            <p:cNvSpPr>
              <a:spLocks noChangeShapeType="1"/>
            </p:cNvSpPr>
            <p:nvPr/>
          </p:nvSpPr>
          <p:spPr bwMode="auto">
            <a:xfrm rot="-10800000">
              <a:off x="2234" y="1604"/>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792633" name="Line 57"/>
            <p:cNvSpPr>
              <a:spLocks noChangeShapeType="1"/>
            </p:cNvSpPr>
            <p:nvPr/>
          </p:nvSpPr>
          <p:spPr bwMode="auto">
            <a:xfrm rot="-10800000">
              <a:off x="2234" y="1551"/>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792634" name="Line 58"/>
            <p:cNvSpPr>
              <a:spLocks noChangeShapeType="1"/>
            </p:cNvSpPr>
            <p:nvPr/>
          </p:nvSpPr>
          <p:spPr bwMode="auto">
            <a:xfrm rot="-10800000">
              <a:off x="2234" y="1498"/>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sp>
          <p:nvSpPr>
            <p:cNvPr id="792635" name="Line 59"/>
            <p:cNvSpPr>
              <a:spLocks noChangeShapeType="1"/>
            </p:cNvSpPr>
            <p:nvPr/>
          </p:nvSpPr>
          <p:spPr bwMode="auto">
            <a:xfrm rot="-10800000">
              <a:off x="2234" y="1445"/>
              <a:ext cx="143" cy="0"/>
            </a:xfrm>
            <a:prstGeom prst="line">
              <a:avLst/>
            </a:prstGeom>
            <a:noFill/>
            <a:ln w="19050">
              <a:solidFill>
                <a:schemeClr val="tx2"/>
              </a:solidFill>
              <a:round/>
              <a:headEnd type="none" w="sm" len="sm"/>
              <a:tailEnd type="none" w="sm" len="sm"/>
            </a:ln>
            <a:effectLst/>
          </p:spPr>
          <p:txBody>
            <a:bodyPr wrap="none" lIns="92075" tIns="46038" rIns="92075" bIns="46038" anchor="ctr"/>
            <a:lstStyle/>
            <a:p>
              <a:pPr>
                <a:defRPr/>
              </a:pPr>
              <a:endParaRPr lang="en-US">
                <a:effectLst>
                  <a:outerShdw blurRad="38100" dist="38100" dir="2700000" algn="tl">
                    <a:srgbClr val="000000">
                      <a:alpha val="43137"/>
                    </a:srgbClr>
                  </a:outerShdw>
                </a:effectLst>
              </a:endParaRPr>
            </a:p>
          </p:txBody>
        </p:sp>
      </p:grpSp>
      <p:sp>
        <p:nvSpPr>
          <p:cNvPr id="77854" name="AutoShape 60"/>
          <p:cNvSpPr>
            <a:spLocks noChangeArrowheads="1"/>
          </p:cNvSpPr>
          <p:nvPr/>
        </p:nvSpPr>
        <p:spPr bwMode="auto">
          <a:xfrm>
            <a:off x="5965825" y="2528888"/>
            <a:ext cx="776288" cy="223837"/>
          </a:xfrm>
          <a:prstGeom prst="roundRect">
            <a:avLst>
              <a:gd name="adj" fmla="val 16667"/>
            </a:avLst>
          </a:prstGeom>
          <a:noFill/>
          <a:ln w="12700">
            <a:noFill/>
            <a:round/>
            <a:headEnd type="none" w="sm" len="sm"/>
            <a:tailEnd type="none" w="sm" len="sm"/>
          </a:ln>
        </p:spPr>
        <p:txBody>
          <a:bodyPr wrap="none" lIns="92075" tIns="46038" rIns="92075" bIns="46038" anchor="ctr"/>
          <a:lstStyle/>
          <a:p>
            <a:pPr algn="ctr">
              <a:lnSpc>
                <a:spcPct val="90000"/>
              </a:lnSpc>
              <a:spcBef>
                <a:spcPct val="0"/>
              </a:spcBef>
            </a:pPr>
            <a:r>
              <a:rPr lang="en-US" sz="1800">
                <a:latin typeface="Arial Narrow" pitchFamily="34" charset="0"/>
              </a:rPr>
              <a:t>xmtBufs</a:t>
            </a:r>
          </a:p>
        </p:txBody>
      </p:sp>
      <p:sp>
        <p:nvSpPr>
          <p:cNvPr id="792637" name="Line 61"/>
          <p:cNvSpPr>
            <a:spLocks noChangeShapeType="1"/>
          </p:cNvSpPr>
          <p:nvPr/>
        </p:nvSpPr>
        <p:spPr bwMode="auto">
          <a:xfrm>
            <a:off x="6794500" y="1752600"/>
            <a:ext cx="914400" cy="0"/>
          </a:xfrm>
          <a:prstGeom prst="line">
            <a:avLst/>
          </a:prstGeom>
          <a:noFill/>
          <a:ln w="12700">
            <a:solidFill>
              <a:schemeClr val="tx1"/>
            </a:solidFill>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792638" name="Line 62"/>
          <p:cNvSpPr>
            <a:spLocks noChangeShapeType="1"/>
          </p:cNvSpPr>
          <p:nvPr/>
        </p:nvSpPr>
        <p:spPr bwMode="auto">
          <a:xfrm>
            <a:off x="6794500" y="3243263"/>
            <a:ext cx="914400" cy="0"/>
          </a:xfrm>
          <a:prstGeom prst="line">
            <a:avLst/>
          </a:prstGeom>
          <a:noFill/>
          <a:ln w="12700">
            <a:solidFill>
              <a:schemeClr val="tx1"/>
            </a:solidFill>
            <a:round/>
            <a:headEnd type="triangle" w="med" len="med"/>
            <a:tailEnd/>
          </a:ln>
          <a:effectLst/>
        </p:spPr>
        <p:txBody>
          <a:bodyPr/>
          <a:lstStyle/>
          <a:p>
            <a:pPr>
              <a:defRPr/>
            </a:pPr>
            <a:endParaRPr lang="en-US">
              <a:effectLst>
                <a:outerShdw blurRad="38100" dist="38100" dir="2700000" algn="tl">
                  <a:srgbClr val="000000">
                    <a:alpha val="43137"/>
                  </a:srgbClr>
                </a:outerShdw>
              </a:effectLst>
            </a:endParaRPr>
          </a:p>
        </p:txBody>
      </p:sp>
      <p:sp>
        <p:nvSpPr>
          <p:cNvPr id="792639" name="Line 63"/>
          <p:cNvSpPr>
            <a:spLocks noChangeShapeType="1"/>
          </p:cNvSpPr>
          <p:nvPr/>
        </p:nvSpPr>
        <p:spPr bwMode="auto">
          <a:xfrm>
            <a:off x="7708900" y="1752600"/>
            <a:ext cx="0" cy="1495425"/>
          </a:xfrm>
          <a:prstGeom prst="line">
            <a:avLst/>
          </a:prstGeom>
          <a:noFill/>
          <a:ln w="12700">
            <a:solidFill>
              <a:schemeClr val="tx1"/>
            </a:solidFill>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77858" name="AutoShape 64"/>
          <p:cNvSpPr>
            <a:spLocks noChangeArrowheads="1"/>
          </p:cNvSpPr>
          <p:nvPr/>
        </p:nvSpPr>
        <p:spPr bwMode="auto">
          <a:xfrm>
            <a:off x="7315200" y="2057400"/>
            <a:ext cx="784225" cy="838200"/>
          </a:xfrm>
          <a:prstGeom prst="roundRect">
            <a:avLst>
              <a:gd name="adj" fmla="val 16667"/>
            </a:avLst>
          </a:prstGeom>
          <a:solidFill>
            <a:schemeClr val="accent1"/>
          </a:solidFill>
          <a:ln w="12700">
            <a:solidFill>
              <a:schemeClr val="tx1"/>
            </a:solidFill>
            <a:round/>
            <a:headEnd type="none" w="sm" len="sm"/>
            <a:tailEnd type="none" w="sm" len="sm"/>
          </a:ln>
        </p:spPr>
        <p:txBody>
          <a:bodyPr wrap="none" lIns="92075" tIns="46038" rIns="92075" bIns="46038" anchor="ctr"/>
          <a:lstStyle/>
          <a:p>
            <a:pPr algn="ctr">
              <a:lnSpc>
                <a:spcPct val="100000"/>
              </a:lnSpc>
            </a:pPr>
            <a:r>
              <a:rPr lang="en-US" sz="1800" dirty="0" smtClean="0">
                <a:latin typeface="Arial Narrow" pitchFamily="34" charset="0"/>
              </a:rPr>
              <a:t>FIR</a:t>
            </a:r>
            <a:endParaRPr lang="en-US" sz="1800" dirty="0">
              <a:latin typeface="Arial Narrow" pitchFamily="34" charset="0"/>
            </a:endParaRPr>
          </a:p>
        </p:txBody>
      </p:sp>
      <p:cxnSp>
        <p:nvCxnSpPr>
          <p:cNvPr id="77859" name="AutoShape 65"/>
          <p:cNvCxnSpPr>
            <a:cxnSpLocks noChangeShapeType="1"/>
            <a:stCxn id="792597" idx="3"/>
            <a:endCxn id="792604" idx="1"/>
          </p:cNvCxnSpPr>
          <p:nvPr/>
        </p:nvCxnSpPr>
        <p:spPr bwMode="auto">
          <a:xfrm>
            <a:off x="2298700" y="1758950"/>
            <a:ext cx="746125" cy="0"/>
          </a:xfrm>
          <a:prstGeom prst="straightConnector1">
            <a:avLst/>
          </a:prstGeom>
          <a:noFill/>
          <a:ln w="12700">
            <a:solidFill>
              <a:schemeClr val="tx1"/>
            </a:solidFill>
            <a:round/>
            <a:headEnd type="none" w="sm" len="sm"/>
            <a:tailEnd type="triangle" w="med" len="med"/>
          </a:ln>
        </p:spPr>
      </p:cxnSp>
      <p:cxnSp>
        <p:nvCxnSpPr>
          <p:cNvPr id="77860" name="AutoShape 66"/>
          <p:cNvCxnSpPr>
            <a:cxnSpLocks noChangeShapeType="1"/>
            <a:stCxn id="792604" idx="3"/>
            <a:endCxn id="77836" idx="1"/>
          </p:cNvCxnSpPr>
          <p:nvPr/>
        </p:nvCxnSpPr>
        <p:spPr bwMode="auto">
          <a:xfrm>
            <a:off x="3819525" y="1758950"/>
            <a:ext cx="600075" cy="0"/>
          </a:xfrm>
          <a:prstGeom prst="straightConnector1">
            <a:avLst/>
          </a:prstGeom>
          <a:noFill/>
          <a:ln w="12700">
            <a:solidFill>
              <a:schemeClr val="tx1"/>
            </a:solidFill>
            <a:round/>
            <a:headEnd type="none" w="sm" len="sm"/>
            <a:tailEnd type="triangle" w="med" len="med"/>
          </a:ln>
        </p:spPr>
      </p:cxnSp>
      <p:cxnSp>
        <p:nvCxnSpPr>
          <p:cNvPr id="77861" name="AutoShape 67"/>
          <p:cNvCxnSpPr>
            <a:cxnSpLocks noChangeShapeType="1"/>
            <a:stCxn id="77836" idx="3"/>
            <a:endCxn id="792589" idx="1"/>
          </p:cNvCxnSpPr>
          <p:nvPr/>
        </p:nvCxnSpPr>
        <p:spPr bwMode="auto">
          <a:xfrm flipV="1">
            <a:off x="5575300" y="1755775"/>
            <a:ext cx="398463" cy="3175"/>
          </a:xfrm>
          <a:prstGeom prst="straightConnector1">
            <a:avLst/>
          </a:prstGeom>
          <a:noFill/>
          <a:ln w="12700">
            <a:solidFill>
              <a:schemeClr val="tx1"/>
            </a:solidFill>
            <a:round/>
            <a:headEnd type="none" w="sm" len="sm"/>
            <a:tailEnd type="triangle" w="med" len="med"/>
          </a:ln>
        </p:spPr>
      </p:cxnSp>
      <p:cxnSp>
        <p:nvCxnSpPr>
          <p:cNvPr id="77862" name="AutoShape 68"/>
          <p:cNvCxnSpPr>
            <a:cxnSpLocks noChangeShapeType="1"/>
            <a:stCxn id="792629" idx="1"/>
            <a:endCxn id="77851" idx="3"/>
          </p:cNvCxnSpPr>
          <p:nvPr/>
        </p:nvCxnSpPr>
        <p:spPr bwMode="auto">
          <a:xfrm flipH="1">
            <a:off x="5575300" y="3228975"/>
            <a:ext cx="398463" cy="0"/>
          </a:xfrm>
          <a:prstGeom prst="straightConnector1">
            <a:avLst/>
          </a:prstGeom>
          <a:noFill/>
          <a:ln w="12700">
            <a:solidFill>
              <a:schemeClr val="tx1"/>
            </a:solidFill>
            <a:round/>
            <a:headEnd type="none" w="sm" len="sm"/>
            <a:tailEnd type="triangle" w="med" len="med"/>
          </a:ln>
        </p:spPr>
      </p:cxnSp>
      <p:cxnSp>
        <p:nvCxnSpPr>
          <p:cNvPr id="77863" name="AutoShape 69"/>
          <p:cNvCxnSpPr>
            <a:cxnSpLocks noChangeShapeType="1"/>
            <a:stCxn id="77851" idx="1"/>
            <a:endCxn id="792617" idx="3"/>
          </p:cNvCxnSpPr>
          <p:nvPr/>
        </p:nvCxnSpPr>
        <p:spPr bwMode="auto">
          <a:xfrm flipH="1" flipV="1">
            <a:off x="3849688" y="3222625"/>
            <a:ext cx="569912" cy="6350"/>
          </a:xfrm>
          <a:prstGeom prst="straightConnector1">
            <a:avLst/>
          </a:prstGeom>
          <a:noFill/>
          <a:ln w="12700">
            <a:solidFill>
              <a:schemeClr val="tx1"/>
            </a:solidFill>
            <a:round/>
            <a:headEnd type="none" w="sm" len="sm"/>
            <a:tailEnd type="triangle" w="med" len="med"/>
          </a:ln>
        </p:spPr>
      </p:cxnSp>
      <p:cxnSp>
        <p:nvCxnSpPr>
          <p:cNvPr id="77864" name="AutoShape 70"/>
          <p:cNvCxnSpPr>
            <a:cxnSpLocks noChangeShapeType="1"/>
            <a:stCxn id="792599" idx="1"/>
            <a:endCxn id="792617" idx="1"/>
          </p:cNvCxnSpPr>
          <p:nvPr/>
        </p:nvCxnSpPr>
        <p:spPr bwMode="auto">
          <a:xfrm flipV="1">
            <a:off x="2298700" y="3222625"/>
            <a:ext cx="776288" cy="6350"/>
          </a:xfrm>
          <a:prstGeom prst="straightConnector1">
            <a:avLst/>
          </a:prstGeom>
          <a:noFill/>
          <a:ln w="12700">
            <a:solidFill>
              <a:schemeClr val="tx1"/>
            </a:solidFill>
            <a:round/>
            <a:headEnd type="triangle" w="med" len="med"/>
            <a:tailEnd/>
          </a:ln>
        </p:spPr>
      </p:cxnSp>
      <p:sp>
        <p:nvSpPr>
          <p:cNvPr id="77865" name="AutoShape 71"/>
          <p:cNvSpPr>
            <a:spLocks noChangeArrowheads="1"/>
          </p:cNvSpPr>
          <p:nvPr/>
        </p:nvSpPr>
        <p:spPr bwMode="auto">
          <a:xfrm>
            <a:off x="1508125" y="2382838"/>
            <a:ext cx="777875" cy="223837"/>
          </a:xfrm>
          <a:prstGeom prst="roundRect">
            <a:avLst>
              <a:gd name="adj" fmla="val 16667"/>
            </a:avLst>
          </a:prstGeom>
          <a:noFill/>
          <a:ln w="12700">
            <a:noFill/>
            <a:round/>
            <a:headEnd type="none" w="sm" len="sm"/>
            <a:tailEnd type="none" w="sm" len="sm"/>
          </a:ln>
        </p:spPr>
        <p:txBody>
          <a:bodyPr wrap="none" lIns="92075" tIns="46038" rIns="92075" bIns="46038" anchor="ctr"/>
          <a:lstStyle/>
          <a:p>
            <a:pPr algn="ctr">
              <a:lnSpc>
                <a:spcPct val="90000"/>
              </a:lnSpc>
              <a:spcBef>
                <a:spcPct val="0"/>
              </a:spcBef>
            </a:pPr>
            <a:r>
              <a:rPr lang="en-US" sz="1800">
                <a:latin typeface="Arial Narrow" pitchFamily="34" charset="0"/>
              </a:rPr>
              <a:t>AIC3106</a:t>
            </a:r>
          </a:p>
          <a:p>
            <a:pPr algn="ctr">
              <a:lnSpc>
                <a:spcPct val="90000"/>
              </a:lnSpc>
              <a:spcBef>
                <a:spcPct val="0"/>
              </a:spcBef>
            </a:pPr>
            <a:r>
              <a:rPr lang="en-US" sz="1800">
                <a:latin typeface="Arial Narrow" pitchFamily="34" charset="0"/>
              </a:rPr>
              <a:t>Audio Codec</a:t>
            </a:r>
          </a:p>
        </p:txBody>
      </p:sp>
      <p:sp>
        <p:nvSpPr>
          <p:cNvPr id="77866" name="Text Box 72"/>
          <p:cNvSpPr txBox="1">
            <a:spLocks noChangeArrowheads="1"/>
          </p:cNvSpPr>
          <p:nvPr/>
        </p:nvSpPr>
        <p:spPr bwMode="auto">
          <a:xfrm>
            <a:off x="6723063" y="1550988"/>
            <a:ext cx="1572866" cy="248851"/>
          </a:xfrm>
          <a:prstGeom prst="rect">
            <a:avLst/>
          </a:prstGeom>
          <a:noFill/>
          <a:ln w="12700">
            <a:noFill/>
            <a:miter lim="800000"/>
            <a:headEnd type="none" w="sm" len="sm"/>
            <a:tailEnd type="none" w="sm" len="sm"/>
          </a:ln>
        </p:spPr>
        <p:txBody>
          <a:bodyPr wrap="none">
            <a:spAutoFit/>
          </a:bodyPr>
          <a:lstStyle/>
          <a:p>
            <a:pPr>
              <a:lnSpc>
                <a:spcPct val="60000"/>
              </a:lnSpc>
            </a:pPr>
            <a:r>
              <a:rPr lang="en-US" sz="1600" b="0" dirty="0" err="1" smtClean="0">
                <a:latin typeface="Arial Narrow" pitchFamily="34" charset="0"/>
              </a:rPr>
              <a:t>Semaphore_post</a:t>
            </a:r>
            <a:r>
              <a:rPr lang="en-US" sz="1600" b="0" dirty="0">
                <a:latin typeface="Arial Narrow" pitchFamily="34" charset="0"/>
              </a:rPr>
              <a:t>()</a:t>
            </a:r>
          </a:p>
        </p:txBody>
      </p:sp>
      <p:pic>
        <p:nvPicPr>
          <p:cNvPr id="77867" name="Picture 73" descr="MCj04326020000[1]"/>
          <p:cNvPicPr>
            <a:picLocks noChangeAspect="1" noChangeArrowheads="1"/>
          </p:cNvPicPr>
          <p:nvPr/>
        </p:nvPicPr>
        <p:blipFill>
          <a:blip r:embed="rId5" cstate="print"/>
          <a:srcRect/>
          <a:stretch>
            <a:fillRect/>
          </a:stretch>
        </p:blipFill>
        <p:spPr bwMode="auto">
          <a:xfrm>
            <a:off x="5486400" y="4576763"/>
            <a:ext cx="762000" cy="762000"/>
          </a:xfrm>
          <a:prstGeom prst="rect">
            <a:avLst/>
          </a:prstGeom>
          <a:noFill/>
          <a:ln w="9525">
            <a:noFill/>
            <a:miter lim="800000"/>
            <a:headEnd/>
            <a:tailEnd/>
          </a:ln>
        </p:spPr>
      </p:pic>
      <p:sp>
        <p:nvSpPr>
          <p:cNvPr id="77869" name="AutoShape 75"/>
          <p:cNvSpPr>
            <a:spLocks noChangeArrowheads="1"/>
          </p:cNvSpPr>
          <p:nvPr/>
        </p:nvSpPr>
        <p:spPr bwMode="auto">
          <a:xfrm>
            <a:off x="6477000" y="4729163"/>
            <a:ext cx="685800" cy="457200"/>
          </a:xfrm>
          <a:prstGeom prst="can">
            <a:avLst>
              <a:gd name="adj" fmla="val 25000"/>
            </a:avLst>
          </a:prstGeom>
          <a:solidFill>
            <a:srgbClr val="FF99FF"/>
          </a:solidFill>
          <a:ln w="12700">
            <a:solidFill>
              <a:schemeClr val="tx1"/>
            </a:solidFill>
            <a:round/>
            <a:headEnd type="none" w="sm" len="sm"/>
            <a:tailEnd type="none" w="sm" len="sm"/>
          </a:ln>
        </p:spPr>
        <p:txBody>
          <a:bodyPr wrap="none" anchor="ctr"/>
          <a:lstStyle/>
          <a:p>
            <a:pPr algn="ctr"/>
            <a:r>
              <a:rPr lang="en-US" sz="1800" dirty="0" smtClean="0">
                <a:latin typeface="Arial Narrow" pitchFamily="34" charset="0"/>
              </a:rPr>
              <a:t>Clk1</a:t>
            </a:r>
            <a:endParaRPr lang="en-US" sz="1800" dirty="0">
              <a:latin typeface="Arial Narrow" pitchFamily="34" charset="0"/>
            </a:endParaRPr>
          </a:p>
        </p:txBody>
      </p:sp>
      <p:sp>
        <p:nvSpPr>
          <p:cNvPr id="77871" name="Text Box 77"/>
          <p:cNvSpPr txBox="1">
            <a:spLocks noChangeArrowheads="1"/>
          </p:cNvSpPr>
          <p:nvPr/>
        </p:nvSpPr>
        <p:spPr bwMode="auto">
          <a:xfrm>
            <a:off x="5548313" y="5302250"/>
            <a:ext cx="600998" cy="338554"/>
          </a:xfrm>
          <a:prstGeom prst="rect">
            <a:avLst/>
          </a:prstGeom>
          <a:noFill/>
          <a:ln w="12700">
            <a:noFill/>
            <a:miter lim="800000"/>
            <a:headEnd type="none" w="sm" len="sm"/>
            <a:tailEnd type="none" w="sm" len="sm"/>
          </a:ln>
        </p:spPr>
        <p:txBody>
          <a:bodyPr wrap="none">
            <a:spAutoFit/>
          </a:bodyPr>
          <a:lstStyle/>
          <a:p>
            <a:r>
              <a:rPr lang="en-US" sz="2000" dirty="0" smtClean="0">
                <a:latin typeface="Arial Narrow" pitchFamily="34" charset="0"/>
              </a:rPr>
              <a:t>Tick</a:t>
            </a:r>
            <a:endParaRPr lang="en-US" sz="2000" dirty="0">
              <a:latin typeface="Arial Narrow" pitchFamily="34" charset="0"/>
            </a:endParaRPr>
          </a:p>
        </p:txBody>
      </p:sp>
      <p:sp>
        <p:nvSpPr>
          <p:cNvPr id="77872" name="Text Box 78"/>
          <p:cNvSpPr txBox="1">
            <a:spLocks noChangeArrowheads="1"/>
          </p:cNvSpPr>
          <p:nvPr/>
        </p:nvSpPr>
        <p:spPr bwMode="auto">
          <a:xfrm>
            <a:off x="6461125" y="5183188"/>
            <a:ext cx="705642" cy="289310"/>
          </a:xfrm>
          <a:prstGeom prst="rect">
            <a:avLst/>
          </a:prstGeom>
          <a:noFill/>
          <a:ln w="12700">
            <a:noFill/>
            <a:miter lim="800000"/>
            <a:headEnd type="none" w="sm" len="sm"/>
            <a:tailEnd type="none" w="sm" len="sm"/>
          </a:ln>
        </p:spPr>
        <p:txBody>
          <a:bodyPr wrap="none">
            <a:spAutoFit/>
          </a:bodyPr>
          <a:lstStyle/>
          <a:p>
            <a:r>
              <a:rPr lang="en-US" sz="1600" dirty="0" smtClean="0">
                <a:latin typeface="Arial Narrow" pitchFamily="34" charset="0"/>
              </a:rPr>
              <a:t>250ms</a:t>
            </a:r>
            <a:endParaRPr lang="en-US" sz="1600" dirty="0">
              <a:latin typeface="Arial Narrow" pitchFamily="34" charset="0"/>
            </a:endParaRPr>
          </a:p>
        </p:txBody>
      </p:sp>
      <p:sp>
        <p:nvSpPr>
          <p:cNvPr id="77874" name="AutoShape 80"/>
          <p:cNvSpPr>
            <a:spLocks noChangeArrowheads="1"/>
          </p:cNvSpPr>
          <p:nvPr/>
        </p:nvSpPr>
        <p:spPr bwMode="auto">
          <a:xfrm>
            <a:off x="6477000" y="3810000"/>
            <a:ext cx="646113" cy="381000"/>
          </a:xfrm>
          <a:prstGeom prst="roundRect">
            <a:avLst>
              <a:gd name="adj" fmla="val 16667"/>
            </a:avLst>
          </a:prstGeom>
          <a:solidFill>
            <a:srgbClr val="FF99FF"/>
          </a:solidFill>
          <a:ln w="12700">
            <a:solidFill>
              <a:schemeClr val="tx1"/>
            </a:solidFill>
            <a:round/>
            <a:headEnd type="none" w="sm" len="sm"/>
            <a:tailEnd type="none" w="sm" len="sm"/>
          </a:ln>
        </p:spPr>
        <p:txBody>
          <a:bodyPr wrap="none" lIns="92075" tIns="46038" rIns="92075" bIns="46038" anchor="ctr"/>
          <a:lstStyle/>
          <a:p>
            <a:pPr algn="ctr"/>
            <a:r>
              <a:rPr lang="en-US" sz="1800" dirty="0" smtClean="0">
                <a:latin typeface="Arial Narrow" pitchFamily="34" charset="0"/>
              </a:rPr>
              <a:t>LED</a:t>
            </a:r>
            <a:endParaRPr lang="en-US" sz="1800" dirty="0">
              <a:latin typeface="Arial Narrow" pitchFamily="34" charset="0"/>
            </a:endParaRPr>
          </a:p>
        </p:txBody>
      </p:sp>
      <p:sp>
        <p:nvSpPr>
          <p:cNvPr id="792657" name="Line 81"/>
          <p:cNvSpPr>
            <a:spLocks noChangeShapeType="1"/>
          </p:cNvSpPr>
          <p:nvPr/>
        </p:nvSpPr>
        <p:spPr bwMode="auto">
          <a:xfrm flipV="1">
            <a:off x="6804025" y="4191000"/>
            <a:ext cx="0" cy="457200"/>
          </a:xfrm>
          <a:prstGeom prst="line">
            <a:avLst/>
          </a:prstGeom>
          <a:noFill/>
          <a:ln w="12700">
            <a:solidFill>
              <a:schemeClr val="tx1"/>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77877" name="Text Box 84"/>
          <p:cNvSpPr txBox="1">
            <a:spLocks noChangeArrowheads="1"/>
          </p:cNvSpPr>
          <p:nvPr/>
        </p:nvSpPr>
        <p:spPr bwMode="auto">
          <a:xfrm>
            <a:off x="6550446" y="5867400"/>
            <a:ext cx="2136354" cy="387798"/>
          </a:xfrm>
          <a:prstGeom prst="rect">
            <a:avLst/>
          </a:prstGeom>
          <a:noFill/>
          <a:ln w="12700">
            <a:noFill/>
            <a:miter lim="800000"/>
            <a:headEnd type="none" w="sm" len="sm"/>
            <a:tailEnd type="none" w="sm" len="sm"/>
          </a:ln>
        </p:spPr>
        <p:txBody>
          <a:bodyPr wrap="none">
            <a:spAutoFit/>
          </a:bodyPr>
          <a:lstStyle/>
          <a:p>
            <a:r>
              <a:rPr lang="en-US" dirty="0">
                <a:solidFill>
                  <a:schemeClr val="tx2"/>
                </a:solidFill>
              </a:rPr>
              <a:t>Time = </a:t>
            </a:r>
            <a:r>
              <a:rPr lang="en-US" dirty="0" smtClean="0">
                <a:solidFill>
                  <a:schemeClr val="tx2"/>
                </a:solidFill>
              </a:rPr>
              <a:t>75min</a:t>
            </a:r>
            <a:endParaRPr lang="en-US" dirty="0">
              <a:solidFill>
                <a:schemeClr val="tx2"/>
              </a:solidFill>
            </a:endParaRPr>
          </a:p>
        </p:txBody>
      </p:sp>
      <p:sp>
        <p:nvSpPr>
          <p:cNvPr id="77879" name="TextBox 85"/>
          <p:cNvSpPr txBox="1">
            <a:spLocks noChangeArrowheads="1"/>
          </p:cNvSpPr>
          <p:nvPr/>
        </p:nvSpPr>
        <p:spPr bwMode="auto">
          <a:xfrm>
            <a:off x="533400" y="4553200"/>
            <a:ext cx="4168642" cy="1785104"/>
          </a:xfrm>
          <a:prstGeom prst="rect">
            <a:avLst/>
          </a:prstGeom>
          <a:noFill/>
          <a:ln w="9525">
            <a:noFill/>
            <a:miter lim="800000"/>
            <a:headEnd/>
            <a:tailEnd/>
          </a:ln>
        </p:spPr>
        <p:txBody>
          <a:bodyPr wrap="none">
            <a:spAutoFit/>
          </a:bodyPr>
          <a:lstStyle/>
          <a:p>
            <a:pPr marL="177800" indent="-177800">
              <a:buFont typeface="Arial" charset="0"/>
              <a:buChar char="•"/>
            </a:pPr>
            <a:r>
              <a:rPr lang="en-US" sz="2000" b="0" dirty="0"/>
              <a:t>Part A </a:t>
            </a:r>
            <a:r>
              <a:rPr lang="en-US" sz="2000" b="0" dirty="0" smtClean="0"/>
              <a:t>– Determine </a:t>
            </a:r>
            <a:r>
              <a:rPr lang="en-US" sz="2000" b="0" dirty="0"/>
              <a:t>goal/CPU Min</a:t>
            </a:r>
            <a:br>
              <a:rPr lang="en-US" sz="2000" b="0" dirty="0"/>
            </a:br>
            <a:r>
              <a:rPr lang="en-US" sz="2000" b="0" dirty="0"/>
              <a:t>	   </a:t>
            </a:r>
            <a:r>
              <a:rPr lang="en-US" sz="2000" b="0" dirty="0" smtClean="0"/>
              <a:t>Apply </a:t>
            </a:r>
            <a:r>
              <a:rPr lang="en-US" sz="2000" b="0" i="1" dirty="0"/>
              <a:t>Compiler Options</a:t>
            </a:r>
          </a:p>
          <a:p>
            <a:pPr marL="177800" indent="-177800">
              <a:buFont typeface="Arial" charset="0"/>
              <a:buChar char="•"/>
            </a:pPr>
            <a:r>
              <a:rPr lang="en-US" sz="2000" b="0" dirty="0"/>
              <a:t>Part B – Code </a:t>
            </a:r>
            <a:r>
              <a:rPr lang="en-US" sz="2000" b="0" dirty="0" smtClean="0"/>
              <a:t>Tuning </a:t>
            </a:r>
            <a:r>
              <a:rPr lang="en-US" sz="2000" b="0" i="1" dirty="0" smtClean="0"/>
              <a:t>(</a:t>
            </a:r>
            <a:r>
              <a:rPr lang="en-US" sz="2000" b="0" i="1" dirty="0" err="1" smtClean="0"/>
              <a:t>pragmas</a:t>
            </a:r>
            <a:r>
              <a:rPr lang="en-US" sz="2000" b="0" i="1" dirty="0" smtClean="0"/>
              <a:t>)</a:t>
            </a:r>
            <a:endParaRPr lang="en-US" sz="2000" b="0" i="1" dirty="0"/>
          </a:p>
          <a:p>
            <a:pPr marL="177800" indent="-177800">
              <a:buFont typeface="Arial" charset="0"/>
              <a:buChar char="•"/>
            </a:pPr>
            <a:r>
              <a:rPr lang="en-US" sz="2000" b="0" dirty="0"/>
              <a:t>Part C – Optimize for Space</a:t>
            </a:r>
          </a:p>
          <a:p>
            <a:pPr marL="177800" indent="-177800">
              <a:buFont typeface="Arial" charset="0"/>
              <a:buChar char="•"/>
            </a:pPr>
            <a:r>
              <a:rPr lang="en-US" sz="2000" b="0" dirty="0"/>
              <a:t>Part D – Use </a:t>
            </a:r>
            <a:r>
              <a:rPr lang="en-US" sz="2000" b="0" dirty="0" err="1"/>
              <a:t>DSPLib</a:t>
            </a:r>
            <a:endParaRPr lang="en-US" sz="2000" b="0" dirty="0"/>
          </a:p>
        </p:txBody>
      </p:sp>
      <p:pic>
        <p:nvPicPr>
          <p:cNvPr id="84" name="Animated Logo" descr="tilogo_color_twoline.png"/>
          <p:cNvPicPr>
            <a:picLocks noChangeAspect="1"/>
          </p:cNvPicPr>
          <p:nvPr/>
        </p:nvPicPr>
        <p:blipFill>
          <a:blip r:embed="rId6" cstate="print"/>
          <a:stretch>
            <a:fillRect/>
          </a:stretch>
        </p:blipFill>
        <p:spPr>
          <a:xfrm>
            <a:off x="50800" y="6477000"/>
            <a:ext cx="1438537" cy="347443"/>
          </a:xfrm>
          <a:prstGeom prst="rect">
            <a:avLst/>
          </a:prstGeom>
        </p:spPr>
      </p:pic>
      <p:sp>
        <p:nvSpPr>
          <p:cNvPr id="83" name="TextBox 82"/>
          <p:cNvSpPr txBox="1"/>
          <p:nvPr/>
        </p:nvSpPr>
        <p:spPr>
          <a:xfrm>
            <a:off x="1875719" y="6489311"/>
            <a:ext cx="6277681" cy="313932"/>
          </a:xfrm>
          <a:prstGeom prst="rect">
            <a:avLst/>
          </a:prstGeom>
          <a:noFill/>
        </p:spPr>
        <p:txBody>
          <a:bodyPr wrap="none" rtlCol="0" anchor="ctr" anchorCtr="0">
            <a:spAutoFit/>
          </a:bodyPr>
          <a:lstStyle/>
          <a:p>
            <a:r>
              <a:rPr lang="en-US" sz="1800" b="0" dirty="0" smtClean="0">
                <a:solidFill>
                  <a:schemeClr val="tx2"/>
                </a:solidFill>
                <a:effectLst/>
                <a:latin typeface="Arial Narrow" pitchFamily="34" charset="0"/>
              </a:rPr>
              <a:t>Note: this lab uses NEW i2c code for </a:t>
            </a:r>
            <a:r>
              <a:rPr lang="en-US" sz="1800" b="0" dirty="0" err="1" smtClean="0">
                <a:solidFill>
                  <a:schemeClr val="tx2"/>
                </a:solidFill>
                <a:effectLst/>
                <a:latin typeface="Arial Narrow" pitchFamily="34" charset="0"/>
              </a:rPr>
              <a:t>LED_toggle</a:t>
            </a:r>
            <a:r>
              <a:rPr lang="en-US" sz="1800" b="0" dirty="0" smtClean="0">
                <a:solidFill>
                  <a:schemeClr val="tx2"/>
                </a:solidFill>
                <a:effectLst/>
                <a:latin typeface="Arial Narrow" pitchFamily="34" charset="0"/>
              </a:rPr>
              <a:t>() – 4 new files (i2c/led)</a:t>
            </a: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ChangeArrowheads="1"/>
          </p:cNvSpPr>
          <p:nvPr/>
        </p:nvSpPr>
        <p:spPr bwMode="auto">
          <a:xfrm>
            <a:off x="0" y="0"/>
            <a:ext cx="9144000" cy="6858000"/>
          </a:xfrm>
          <a:prstGeom prst="rect">
            <a:avLst/>
          </a:prstGeom>
          <a:solidFill>
            <a:srgbClr val="FFFFFF">
              <a:alpha val="50000"/>
            </a:srgbClr>
          </a:solidFill>
          <a:ln w="12700">
            <a:solidFill>
              <a:schemeClr val="tx1"/>
            </a:solidFill>
            <a:miter lim="800000"/>
            <a:headEnd type="none" w="sm" len="sm"/>
            <a:tailEnd type="none" w="sm" len="sm"/>
          </a:ln>
          <a:effectLst/>
        </p:spPr>
        <p:txBody>
          <a:bodyPr wrap="none" anchor="ctr"/>
          <a:lstStyle/>
          <a:p>
            <a:pPr eaLnBrk="1" hangingPunct="1">
              <a:lnSpc>
                <a:spcPct val="100000"/>
              </a:lnSpc>
              <a:spcBef>
                <a:spcPct val="0"/>
              </a:spcBef>
              <a:defRPr/>
            </a:pPr>
            <a:endParaRPr lang="en-US">
              <a:solidFill>
                <a:srgbClr val="000000"/>
              </a:solidFill>
              <a:effectLst>
                <a:outerShdw blurRad="38100" dist="38100" dir="2700000" algn="tl">
                  <a:srgbClr val="000000">
                    <a:alpha val="43137"/>
                  </a:srgbClr>
                </a:outerShdw>
              </a:effectLst>
              <a:latin typeface="Arial" pitchFamily="34" charset="0"/>
            </a:endParaRPr>
          </a:p>
        </p:txBody>
      </p:sp>
      <p:pic>
        <p:nvPicPr>
          <p:cNvPr id="4" name="Picture 2" descr="ti_stk_2c_pos_rgb_jpg"/>
          <p:cNvPicPr>
            <a:picLocks noChangeAspect="1" noChangeArrowheads="1"/>
          </p:cNvPicPr>
          <p:nvPr/>
        </p:nvPicPr>
        <p:blipFill>
          <a:blip r:embed="rId4" cstate="print"/>
          <a:srcRect/>
          <a:stretch>
            <a:fillRect/>
          </a:stretch>
        </p:blipFill>
        <p:spPr bwMode="auto">
          <a:xfrm>
            <a:off x="76200" y="1752600"/>
            <a:ext cx="8839200" cy="310197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781043547"/>
      </p:ext>
    </p:extLst>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0" y="-76200"/>
            <a:ext cx="9067800" cy="762000"/>
          </a:xfrm>
          <a:noFill/>
        </p:spPr>
        <p:txBody>
          <a:bodyPr anchor="ctr"/>
          <a:lstStyle/>
          <a:p>
            <a:r>
              <a:rPr lang="en-US" smtClean="0"/>
              <a:t>Linear Assembly</a:t>
            </a:r>
          </a:p>
        </p:txBody>
      </p:sp>
      <p:sp>
        <p:nvSpPr>
          <p:cNvPr id="81923" name="Text Box 3"/>
          <p:cNvSpPr txBox="1">
            <a:spLocks noChangeArrowheads="1"/>
          </p:cNvSpPr>
          <p:nvPr/>
        </p:nvSpPr>
        <p:spPr bwMode="auto">
          <a:xfrm>
            <a:off x="2190750" y="609600"/>
            <a:ext cx="4895850" cy="3303588"/>
          </a:xfrm>
          <a:prstGeom prst="rect">
            <a:avLst/>
          </a:prstGeom>
          <a:solidFill>
            <a:schemeClr val="accent2"/>
          </a:solidFill>
          <a:ln w="12700">
            <a:solidFill>
              <a:schemeClr val="tx1"/>
            </a:solidFill>
            <a:miter lim="800000"/>
            <a:headEnd type="none" w="sm" len="sm"/>
            <a:tailEnd type="none" w="sm" len="sm"/>
          </a:ln>
        </p:spPr>
        <p:txBody>
          <a:bodyPr wrap="none">
            <a:spAutoFit/>
          </a:bodyPr>
          <a:lstStyle/>
          <a:p>
            <a:r>
              <a:rPr lang="en-US" sz="1600">
                <a:latin typeface="Courier New" pitchFamily="49" charset="0"/>
              </a:rPr>
              <a:t>_dotp:	.cproc	pm, pn, count</a:t>
            </a:r>
          </a:p>
          <a:p>
            <a:r>
              <a:rPr lang="en-US" sz="1600">
                <a:latin typeface="Courier New" pitchFamily="49" charset="0"/>
              </a:rPr>
              <a:t>		.reg	m, n, prod, sum </a:t>
            </a:r>
          </a:p>
          <a:p>
            <a:r>
              <a:rPr lang="en-US" sz="1600">
                <a:latin typeface="Courier New" pitchFamily="49" charset="0"/>
              </a:rPr>
              <a:t>		zero	sum</a:t>
            </a:r>
          </a:p>
          <a:p>
            <a:r>
              <a:rPr lang="en-US" sz="1600">
                <a:latin typeface="Courier New" pitchFamily="49" charset="0"/>
              </a:rPr>
              <a:t>loop:</a:t>
            </a:r>
          </a:p>
          <a:p>
            <a:r>
              <a:rPr lang="en-US" sz="1600">
                <a:latin typeface="Courier New" pitchFamily="49" charset="0"/>
              </a:rPr>
              <a:t>		ldh	*pm++, m</a:t>
            </a:r>
            <a:br>
              <a:rPr lang="en-US" sz="1600">
                <a:latin typeface="Courier New" pitchFamily="49" charset="0"/>
              </a:rPr>
            </a:br>
            <a:r>
              <a:rPr lang="en-US" sz="1600">
                <a:latin typeface="Courier New" pitchFamily="49" charset="0"/>
              </a:rPr>
              <a:t>		ldh	*pn++, n</a:t>
            </a:r>
            <a:br>
              <a:rPr lang="en-US" sz="1600">
                <a:latin typeface="Courier New" pitchFamily="49" charset="0"/>
              </a:rPr>
            </a:br>
            <a:r>
              <a:rPr lang="en-US" sz="1600">
                <a:latin typeface="Courier New" pitchFamily="49" charset="0"/>
              </a:rPr>
              <a:t>		mpy	m, n, prod</a:t>
            </a:r>
            <a:br>
              <a:rPr lang="en-US" sz="1600">
                <a:latin typeface="Courier New" pitchFamily="49" charset="0"/>
              </a:rPr>
            </a:br>
            <a:r>
              <a:rPr lang="en-US" sz="1600">
                <a:latin typeface="Courier New" pitchFamily="49" charset="0"/>
              </a:rPr>
              <a:t>		add	prod, sum, sum</a:t>
            </a:r>
          </a:p>
          <a:p>
            <a:r>
              <a:rPr lang="en-US" sz="1600">
                <a:latin typeface="Courier New" pitchFamily="49" charset="0"/>
              </a:rPr>
              <a:t>            	sub	count, 1, count</a:t>
            </a:r>
            <a:br>
              <a:rPr lang="en-US" sz="1600">
                <a:latin typeface="Courier New" pitchFamily="49" charset="0"/>
              </a:rPr>
            </a:br>
            <a:r>
              <a:rPr lang="en-US" sz="1600">
                <a:latin typeface="Courier New" pitchFamily="49" charset="0"/>
              </a:rPr>
              <a:t>   [count] 	b	loop</a:t>
            </a:r>
          </a:p>
          <a:p>
            <a:r>
              <a:rPr lang="en-US" sz="1600">
                <a:latin typeface="Courier New" pitchFamily="49" charset="0"/>
              </a:rPr>
              <a:t>		.return	sum</a:t>
            </a:r>
          </a:p>
          <a:p>
            <a:r>
              <a:rPr lang="en-US" sz="1600">
                <a:latin typeface="Courier New" pitchFamily="49" charset="0"/>
              </a:rPr>
              <a:t>		.endproc</a:t>
            </a:r>
          </a:p>
        </p:txBody>
      </p:sp>
      <p:sp>
        <p:nvSpPr>
          <p:cNvPr id="81924" name="Rectangle 4"/>
          <p:cNvSpPr>
            <a:spLocks noChangeArrowheads="1"/>
          </p:cNvSpPr>
          <p:nvPr/>
        </p:nvSpPr>
        <p:spPr bwMode="auto">
          <a:xfrm>
            <a:off x="796925" y="5089525"/>
            <a:ext cx="5554663" cy="246063"/>
          </a:xfrm>
          <a:prstGeom prst="rect">
            <a:avLst/>
          </a:prstGeom>
          <a:solidFill>
            <a:schemeClr val="accent3"/>
          </a:solidFill>
          <a:ln w="9525">
            <a:noFill/>
            <a:miter lim="800000"/>
            <a:headEnd/>
            <a:tailEnd/>
          </a:ln>
        </p:spPr>
        <p:txBody>
          <a:bodyPr wrap="none" lIns="0" tIns="0" rIns="0" bIns="0">
            <a:spAutoFit/>
          </a:bodyPr>
          <a:lstStyle/>
          <a:p>
            <a:pPr algn="ctr">
              <a:lnSpc>
                <a:spcPct val="100000"/>
              </a:lnSpc>
              <a:spcBef>
                <a:spcPct val="20000"/>
              </a:spcBef>
            </a:pPr>
            <a:r>
              <a:rPr lang="en-US" sz="1600" i="1">
                <a:latin typeface="Courier New" pitchFamily="49" charset="0"/>
              </a:rPr>
              <a:t>int</a:t>
            </a:r>
            <a:r>
              <a:rPr lang="en-US" sz="1600">
                <a:latin typeface="Courier New" pitchFamily="49" charset="0"/>
              </a:rPr>
              <a:t>  dotp </a:t>
            </a:r>
            <a:r>
              <a:rPr lang="en-US" sz="1600" i="1">
                <a:latin typeface="Courier New" pitchFamily="49" charset="0"/>
              </a:rPr>
              <a:t>(</a:t>
            </a:r>
            <a:r>
              <a:rPr lang="en-US" sz="1600">
                <a:latin typeface="Courier New" pitchFamily="49" charset="0"/>
              </a:rPr>
              <a:t> </a:t>
            </a:r>
            <a:r>
              <a:rPr lang="en-US" sz="1600" i="1">
                <a:latin typeface="Courier New" pitchFamily="49" charset="0"/>
              </a:rPr>
              <a:t>short</a:t>
            </a:r>
            <a:r>
              <a:rPr lang="en-US" sz="1600">
                <a:latin typeface="Courier New" pitchFamily="49" charset="0"/>
              </a:rPr>
              <a:t> *a,  </a:t>
            </a:r>
            <a:r>
              <a:rPr lang="en-US" sz="1600" i="1">
                <a:latin typeface="Courier New" pitchFamily="49" charset="0"/>
              </a:rPr>
              <a:t>short</a:t>
            </a:r>
            <a:r>
              <a:rPr lang="en-US" sz="1600">
                <a:latin typeface="Courier New" pitchFamily="49" charset="0"/>
              </a:rPr>
              <a:t> *x,  </a:t>
            </a:r>
            <a:r>
              <a:rPr lang="en-US" sz="1600" i="1">
                <a:latin typeface="Courier New" pitchFamily="49" charset="0"/>
              </a:rPr>
              <a:t>int</a:t>
            </a:r>
            <a:r>
              <a:rPr lang="en-US" sz="1600">
                <a:latin typeface="Courier New" pitchFamily="49" charset="0"/>
              </a:rPr>
              <a:t> count </a:t>
            </a:r>
            <a:r>
              <a:rPr lang="en-US" sz="1600" i="1">
                <a:latin typeface="Courier New" pitchFamily="49" charset="0"/>
              </a:rPr>
              <a:t>)</a:t>
            </a:r>
            <a:endParaRPr lang="en-US" sz="1600">
              <a:latin typeface="Courier New" pitchFamily="49" charset="0"/>
            </a:endParaRPr>
          </a:p>
        </p:txBody>
      </p:sp>
      <p:sp>
        <p:nvSpPr>
          <p:cNvPr id="81925" name="Text Box 5"/>
          <p:cNvSpPr txBox="1">
            <a:spLocks noChangeArrowheads="1"/>
          </p:cNvSpPr>
          <p:nvPr/>
        </p:nvSpPr>
        <p:spPr bwMode="auto">
          <a:xfrm>
            <a:off x="228600" y="4114800"/>
            <a:ext cx="8696325" cy="887413"/>
          </a:xfrm>
          <a:prstGeom prst="rect">
            <a:avLst/>
          </a:prstGeom>
          <a:noFill/>
          <a:ln w="12700">
            <a:noFill/>
            <a:miter lim="800000"/>
            <a:headEnd type="none" w="sm" len="sm"/>
            <a:tailEnd type="none" w="sm" len="sm"/>
          </a:ln>
        </p:spPr>
        <p:txBody>
          <a:bodyPr wrap="none">
            <a:spAutoFit/>
          </a:bodyPr>
          <a:lstStyle/>
          <a:p>
            <a:pPr>
              <a:buClr>
                <a:schemeClr val="tx2"/>
              </a:buClr>
              <a:buSzPct val="90000"/>
              <a:buFont typeface="Wingdings" pitchFamily="2" charset="2"/>
              <a:buChar char="Ø"/>
            </a:pPr>
            <a:r>
              <a:rPr lang="en-US" sz="1800">
                <a:latin typeface="Arial Narrow" pitchFamily="34" charset="0"/>
              </a:rPr>
              <a:t> Linear assembly </a:t>
            </a:r>
            <a:r>
              <a:rPr lang="en-US" sz="1800" u="sng">
                <a:latin typeface="Arial Narrow" pitchFamily="34" charset="0"/>
              </a:rPr>
              <a:t>abstracts the user</a:t>
            </a:r>
            <a:r>
              <a:rPr lang="en-US" sz="1800">
                <a:latin typeface="Arial Narrow" pitchFamily="34" charset="0"/>
              </a:rPr>
              <a:t> from having to learn how to </a:t>
            </a:r>
            <a:r>
              <a:rPr lang="en-US" sz="1800" u="sng">
                <a:latin typeface="Arial Narrow" pitchFamily="34" charset="0"/>
              </a:rPr>
              <a:t>software pipeline</a:t>
            </a:r>
            <a:r>
              <a:rPr lang="en-US" sz="1800">
                <a:latin typeface="Arial Narrow" pitchFamily="34" charset="0"/>
              </a:rPr>
              <a:t> </a:t>
            </a:r>
            <a:br>
              <a:rPr lang="en-US" sz="1800">
                <a:latin typeface="Arial Narrow" pitchFamily="34" charset="0"/>
              </a:rPr>
            </a:br>
            <a:r>
              <a:rPr lang="en-US" sz="1800">
                <a:latin typeface="Arial Narrow" pitchFamily="34" charset="0"/>
              </a:rPr>
              <a:t>    C64x+ assembly code (NO NOPs, functional units, parallel bars, register specifications req’d)</a:t>
            </a:r>
          </a:p>
          <a:p>
            <a:pPr>
              <a:buClr>
                <a:schemeClr val="tx2"/>
              </a:buClr>
              <a:buSzPct val="90000"/>
              <a:buFont typeface="Wingdings" pitchFamily="2" charset="2"/>
              <a:buChar char="Ø"/>
            </a:pPr>
            <a:r>
              <a:rPr lang="en-US" sz="1800">
                <a:latin typeface="Arial Narrow" pitchFamily="34" charset="0"/>
              </a:rPr>
              <a:t> This linear assembly routine performs this function:</a:t>
            </a:r>
          </a:p>
        </p:txBody>
      </p:sp>
      <p:sp>
        <p:nvSpPr>
          <p:cNvPr id="81926" name="Text Box 6"/>
          <p:cNvSpPr txBox="1">
            <a:spLocks noChangeArrowheads="1"/>
          </p:cNvSpPr>
          <p:nvPr/>
        </p:nvSpPr>
        <p:spPr bwMode="auto">
          <a:xfrm>
            <a:off x="228600" y="5486400"/>
            <a:ext cx="8289925" cy="1033463"/>
          </a:xfrm>
          <a:prstGeom prst="rect">
            <a:avLst/>
          </a:prstGeom>
          <a:noFill/>
          <a:ln w="12700">
            <a:noFill/>
            <a:miter lim="800000"/>
            <a:headEnd type="none" w="sm" len="sm"/>
            <a:tailEnd type="none" w="sm" len="sm"/>
          </a:ln>
        </p:spPr>
        <p:txBody>
          <a:bodyPr wrap="none">
            <a:spAutoFit/>
          </a:bodyPr>
          <a:lstStyle/>
          <a:p>
            <a:pPr>
              <a:buClr>
                <a:schemeClr val="tx2"/>
              </a:buClr>
              <a:buSzPct val="90000"/>
              <a:buFont typeface="Wingdings" pitchFamily="2" charset="2"/>
              <a:buChar char="Ø"/>
            </a:pPr>
            <a:r>
              <a:rPr lang="en-US" sz="1800">
                <a:latin typeface="Arial Narrow" pitchFamily="34" charset="0"/>
              </a:rPr>
              <a:t> Can specify arguments (pm, pn, count), variables (m, n, prod, sum), return values (sum)</a:t>
            </a:r>
          </a:p>
          <a:p>
            <a:pPr>
              <a:buClr>
                <a:schemeClr val="tx2"/>
              </a:buClr>
              <a:buSzPct val="90000"/>
              <a:buFont typeface="Wingdings" pitchFamily="2" charset="2"/>
              <a:buChar char="Ø"/>
            </a:pPr>
            <a:r>
              <a:rPr lang="en-US" sz="1800">
                <a:latin typeface="Arial Narrow" pitchFamily="34" charset="0"/>
              </a:rPr>
              <a:t> .cproc/.endproc are assembly directives that specify the start/end of the procedure</a:t>
            </a:r>
          </a:p>
          <a:p>
            <a:pPr>
              <a:buClr>
                <a:schemeClr val="tx2"/>
              </a:buClr>
              <a:buSzPct val="90000"/>
              <a:buFont typeface="Wingdings" pitchFamily="2" charset="2"/>
              <a:buChar char="Ø"/>
            </a:pPr>
            <a:r>
              <a:rPr lang="en-US" sz="1800">
                <a:latin typeface="Arial Narrow" pitchFamily="34" charset="0"/>
              </a:rPr>
              <a:t> Reference:  SPRU187, Chapter 4</a:t>
            </a:r>
          </a:p>
        </p:txBody>
      </p:sp>
      <p:pic>
        <p:nvPicPr>
          <p:cNvPr id="10"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6019800"/>
          </a:xfrm>
          <a:prstGeom prst="rect">
            <a:avLst/>
          </a:prstGeom>
          <a:solidFill>
            <a:srgbClr val="92D050"/>
          </a:solidFill>
          <a:ln w="19050">
            <a:solidFill>
              <a:schemeClr val="tx1"/>
            </a:solidFill>
            <a:miter lim="800000"/>
            <a:headEnd type="none" w="sm" len="sm"/>
            <a:tailEnd type="none" w="sm" len="sm"/>
          </a:ln>
          <a:effectLst>
            <a:outerShdw blurRad="50800" dist="1016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7" cstate="print"/>
          <a:srcRect/>
          <a:stretch>
            <a:fillRect/>
          </a:stretch>
        </p:blipFill>
        <p:spPr bwMode="auto">
          <a:xfrm>
            <a:off x="6160824" y="1153041"/>
            <a:ext cx="2819400" cy="4172713"/>
          </a:xfrm>
          <a:prstGeom prst="rect">
            <a:avLst/>
          </a:prstGeom>
          <a:noFill/>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9" name="Text Box 4">
            <a:hlinkClick r:id="rId18" action="ppaction://hlinksldjump"/>
          </p:cNvPr>
          <p:cNvSpPr txBox="1">
            <a:spLocks noChangeArrowheads="1"/>
          </p:cNvSpPr>
          <p:nvPr>
            <p:custDataLst>
              <p:tags r:id="rId2"/>
            </p:custDataLst>
          </p:nvPr>
        </p:nvSpPr>
        <p:spPr bwMode="auto">
          <a:xfrm>
            <a:off x="301576" y="68046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Introduction</a:t>
            </a:r>
            <a:endParaRPr lang="en-US" dirty="0">
              <a:solidFill>
                <a:srgbClr val="000000"/>
              </a:solidFill>
            </a:endParaRPr>
          </a:p>
        </p:txBody>
      </p:sp>
      <p:sp>
        <p:nvSpPr>
          <p:cNvPr id="10" name="Text Box 4">
            <a:hlinkClick r:id="rId19" action="ppaction://hlinksldjump"/>
          </p:cNvPr>
          <p:cNvSpPr txBox="1">
            <a:spLocks noChangeArrowheads="1"/>
          </p:cNvSpPr>
          <p:nvPr>
            <p:custDataLst>
              <p:tags r:id="rId3"/>
            </p:custDataLst>
          </p:nvPr>
        </p:nvSpPr>
        <p:spPr bwMode="auto">
          <a:xfrm>
            <a:off x="301576" y="113277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C Compiler &amp; Optimizer</a:t>
            </a:r>
            <a:endParaRPr lang="en-US" dirty="0">
              <a:solidFill>
                <a:srgbClr val="000000"/>
              </a:solidFill>
            </a:endParaRPr>
          </a:p>
        </p:txBody>
      </p:sp>
      <p:sp>
        <p:nvSpPr>
          <p:cNvPr id="11" name="Text Box 5">
            <a:hlinkClick r:id="rId20" action="ppaction://hlinksldjump"/>
          </p:cNvPr>
          <p:cNvSpPr txBox="1">
            <a:spLocks noChangeArrowheads="1"/>
          </p:cNvSpPr>
          <p:nvPr>
            <p:custDataLst>
              <p:tags r:id="rId4"/>
            </p:custDataLst>
          </p:nvPr>
        </p:nvSpPr>
        <p:spPr bwMode="auto">
          <a:xfrm>
            <a:off x="774000" y="1623410"/>
            <a:ext cx="4864800" cy="332398"/>
          </a:xfrm>
          <a:prstGeom prst="rect">
            <a:avLst/>
          </a:prstGeom>
          <a:solidFill>
            <a:schemeClr val="bg1"/>
          </a:solidFill>
          <a:ln w="19050">
            <a:solidFill>
              <a:schemeClr val="tx1"/>
            </a:solid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“Debug” vs. “Optimized”</a:t>
            </a:r>
            <a:endParaRPr lang="en-US" sz="2000" dirty="0">
              <a:solidFill>
                <a:srgbClr val="000000"/>
              </a:solidFill>
            </a:endParaRPr>
          </a:p>
        </p:txBody>
      </p:sp>
      <p:sp>
        <p:nvSpPr>
          <p:cNvPr id="12" name="Text Box 6">
            <a:hlinkClick r:id="rId21" action="ppaction://hlinksldjump"/>
          </p:cNvPr>
          <p:cNvSpPr txBox="1">
            <a:spLocks noChangeArrowheads="1"/>
          </p:cNvSpPr>
          <p:nvPr>
            <p:custDataLst>
              <p:tags r:id="rId5"/>
            </p:custDataLst>
          </p:nvPr>
        </p:nvSpPr>
        <p:spPr bwMode="auto">
          <a:xfrm>
            <a:off x="769877" y="2011689"/>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Build Configurations</a:t>
            </a:r>
            <a:endParaRPr lang="en-US" sz="2000" dirty="0">
              <a:solidFill>
                <a:srgbClr val="000000"/>
              </a:solidFill>
            </a:endParaRPr>
          </a:p>
        </p:txBody>
      </p:sp>
      <p:sp>
        <p:nvSpPr>
          <p:cNvPr id="13" name="Text Box 6">
            <a:hlinkClick r:id="rId22" action="ppaction://hlinksldjump"/>
          </p:cNvPr>
          <p:cNvSpPr txBox="1">
            <a:spLocks noChangeArrowheads="1"/>
          </p:cNvSpPr>
          <p:nvPr>
            <p:custDataLst>
              <p:tags r:id="rId6"/>
            </p:custDataLst>
          </p:nvPr>
        </p:nvSpPr>
        <p:spPr bwMode="auto">
          <a:xfrm>
            <a:off x="769877" y="2399969"/>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Size Optimizations</a:t>
            </a:r>
            <a:endParaRPr lang="en-US" sz="2000" dirty="0">
              <a:solidFill>
                <a:srgbClr val="000000"/>
              </a:solidFill>
            </a:endParaRPr>
          </a:p>
        </p:txBody>
      </p:sp>
      <p:sp>
        <p:nvSpPr>
          <p:cNvPr id="14" name="Text Box 6">
            <a:hlinkClick r:id="rId23" action="ppaction://hlinksldjump"/>
          </p:cNvPr>
          <p:cNvSpPr txBox="1">
            <a:spLocks noChangeArrowheads="1"/>
          </p:cNvSpPr>
          <p:nvPr>
            <p:custDataLst>
              <p:tags r:id="rId7"/>
            </p:custDataLst>
          </p:nvPr>
        </p:nvSpPr>
        <p:spPr bwMode="auto">
          <a:xfrm>
            <a:off x="769877" y="2788248"/>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File &amp; Function-Specific Opts</a:t>
            </a:r>
            <a:endParaRPr lang="en-US" sz="2000" dirty="0">
              <a:solidFill>
                <a:srgbClr val="000000"/>
              </a:solidFill>
            </a:endParaRPr>
          </a:p>
        </p:txBody>
      </p:sp>
      <p:sp>
        <p:nvSpPr>
          <p:cNvPr id="15" name="Text Box 6">
            <a:hlinkClick r:id="rId24" action="ppaction://hlinksldjump"/>
          </p:cNvPr>
          <p:cNvSpPr txBox="1">
            <a:spLocks noChangeArrowheads="1"/>
          </p:cNvSpPr>
          <p:nvPr>
            <p:custDataLst>
              <p:tags r:id="rId8"/>
            </p:custDataLst>
          </p:nvPr>
        </p:nvSpPr>
        <p:spPr bwMode="auto">
          <a:xfrm>
            <a:off x="769877" y="3176527"/>
            <a:ext cx="4868924" cy="332398"/>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smtClean="0">
                <a:solidFill>
                  <a:srgbClr val="000000"/>
                </a:solidFill>
              </a:rPr>
              <a:t>Coding Guidelines</a:t>
            </a:r>
            <a:endParaRPr lang="en-US" sz="2000" dirty="0">
              <a:solidFill>
                <a:srgbClr val="000000"/>
              </a:solidFill>
            </a:endParaRPr>
          </a:p>
        </p:txBody>
      </p:sp>
      <p:sp>
        <p:nvSpPr>
          <p:cNvPr id="16" name="Text Box 4">
            <a:hlinkClick r:id="rId25" action="ppaction://hlinksldjump"/>
          </p:cNvPr>
          <p:cNvSpPr txBox="1">
            <a:spLocks noChangeArrowheads="1"/>
          </p:cNvSpPr>
          <p:nvPr>
            <p:custDataLst>
              <p:tags r:id="rId9"/>
            </p:custDataLst>
          </p:nvPr>
        </p:nvSpPr>
        <p:spPr bwMode="auto">
          <a:xfrm>
            <a:off x="301576" y="3526489"/>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Data Types &amp; Alignment</a:t>
            </a:r>
            <a:endParaRPr lang="en-US" dirty="0">
              <a:solidFill>
                <a:srgbClr val="000000"/>
              </a:solidFill>
            </a:endParaRPr>
          </a:p>
        </p:txBody>
      </p:sp>
      <p:sp>
        <p:nvSpPr>
          <p:cNvPr id="17" name="Text Box 4">
            <a:hlinkClick r:id="rId26" action="ppaction://hlinksldjump"/>
          </p:cNvPr>
          <p:cNvSpPr txBox="1">
            <a:spLocks noChangeArrowheads="1"/>
          </p:cNvSpPr>
          <p:nvPr>
            <p:custDataLst>
              <p:tags r:id="rId10"/>
            </p:custDataLst>
          </p:nvPr>
        </p:nvSpPr>
        <p:spPr bwMode="auto">
          <a:xfrm>
            <a:off x="301576" y="3978802"/>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Restrict Mem Dependencies</a:t>
            </a:r>
            <a:endParaRPr lang="en-US" dirty="0">
              <a:solidFill>
                <a:srgbClr val="000000"/>
              </a:solidFill>
            </a:endParaRPr>
          </a:p>
        </p:txBody>
      </p:sp>
      <p:sp>
        <p:nvSpPr>
          <p:cNvPr id="18" name="Text Box 4">
            <a:hlinkClick r:id="rId27" action="ppaction://hlinksldjump"/>
          </p:cNvPr>
          <p:cNvSpPr txBox="1">
            <a:spLocks noChangeArrowheads="1"/>
          </p:cNvSpPr>
          <p:nvPr>
            <p:custDataLst>
              <p:tags r:id="rId11"/>
            </p:custDataLst>
          </p:nvPr>
        </p:nvSpPr>
        <p:spPr bwMode="auto">
          <a:xfrm>
            <a:off x="301576" y="4431116"/>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Access Hardware Features</a:t>
            </a:r>
            <a:endParaRPr lang="en-US" dirty="0">
              <a:solidFill>
                <a:srgbClr val="000000"/>
              </a:solidFill>
            </a:endParaRPr>
          </a:p>
        </p:txBody>
      </p:sp>
      <p:sp>
        <p:nvSpPr>
          <p:cNvPr id="19" name="Text Box 4">
            <a:hlinkClick r:id="rId28" action="ppaction://hlinksldjump"/>
          </p:cNvPr>
          <p:cNvSpPr txBox="1">
            <a:spLocks noChangeArrowheads="1"/>
          </p:cNvSpPr>
          <p:nvPr>
            <p:custDataLst>
              <p:tags r:id="rId12"/>
            </p:custDataLst>
          </p:nvPr>
        </p:nvSpPr>
        <p:spPr bwMode="auto">
          <a:xfrm>
            <a:off x="301576" y="4883430"/>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Give Compiler MORE info</a:t>
            </a:r>
            <a:endParaRPr lang="en-US" dirty="0">
              <a:solidFill>
                <a:srgbClr val="000000"/>
              </a:solidFill>
            </a:endParaRPr>
          </a:p>
        </p:txBody>
      </p:sp>
      <p:sp>
        <p:nvSpPr>
          <p:cNvPr id="20" name="Text Box 4">
            <a:hlinkClick r:id="rId29" action="ppaction://hlinksldjump"/>
          </p:cNvPr>
          <p:cNvSpPr txBox="1">
            <a:spLocks noChangeArrowheads="1"/>
          </p:cNvSpPr>
          <p:nvPr>
            <p:custDataLst>
              <p:tags r:id="rId13"/>
            </p:custDataLst>
          </p:nvPr>
        </p:nvSpPr>
        <p:spPr bwMode="auto">
          <a:xfrm>
            <a:off x="301576" y="5335744"/>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Use Optimized Libraries</a:t>
            </a:r>
            <a:endParaRPr lang="en-US" dirty="0">
              <a:solidFill>
                <a:srgbClr val="000000"/>
              </a:solidFill>
            </a:endParaRPr>
          </a:p>
        </p:txBody>
      </p:sp>
      <p:sp>
        <p:nvSpPr>
          <p:cNvPr id="21" name="Text Box 4">
            <a:hlinkClick r:id="rId30" action="ppaction://hlinksldjump"/>
          </p:cNvPr>
          <p:cNvSpPr txBox="1">
            <a:spLocks noChangeArrowheads="1"/>
          </p:cNvSpPr>
          <p:nvPr>
            <p:custDataLst>
              <p:tags r:id="rId14"/>
            </p:custDataLst>
          </p:nvPr>
        </p:nvSpPr>
        <p:spPr bwMode="auto">
          <a:xfrm>
            <a:off x="301576" y="5788058"/>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System Optimizations</a:t>
            </a:r>
            <a:endParaRPr lang="en-US" dirty="0">
              <a:solidFill>
                <a:srgbClr val="000000"/>
              </a:solidFill>
            </a:endParaRPr>
          </a:p>
        </p:txBody>
      </p:sp>
      <p:sp>
        <p:nvSpPr>
          <p:cNvPr id="22" name="Text Box 4">
            <a:hlinkClick r:id="rId31" action="ppaction://hlinksldjump"/>
          </p:cNvPr>
          <p:cNvSpPr txBox="1">
            <a:spLocks noChangeArrowheads="1"/>
          </p:cNvSpPr>
          <p:nvPr>
            <p:custDataLst>
              <p:tags r:id="rId15"/>
            </p:custDataLst>
          </p:nvPr>
        </p:nvSpPr>
        <p:spPr bwMode="auto">
          <a:xfrm>
            <a:off x="301576" y="6240372"/>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mtClean="0">
                <a:solidFill>
                  <a:srgbClr val="000000"/>
                </a:solidFill>
              </a:rPr>
              <a:t>Quiz + Lab</a:t>
            </a:r>
            <a:endParaRPr lang="en-US"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smtClean="0"/>
              <a:t>IDMA – “Internal” DMA</a:t>
            </a:r>
          </a:p>
        </p:txBody>
      </p:sp>
      <p:sp>
        <p:nvSpPr>
          <p:cNvPr id="84996" name="Text Box 11"/>
          <p:cNvSpPr txBox="1">
            <a:spLocks noChangeArrowheads="1"/>
          </p:cNvSpPr>
          <p:nvPr/>
        </p:nvSpPr>
        <p:spPr bwMode="auto">
          <a:xfrm>
            <a:off x="381000" y="652463"/>
            <a:ext cx="8915400" cy="641350"/>
          </a:xfrm>
          <a:prstGeom prst="rect">
            <a:avLst/>
          </a:prstGeom>
          <a:noFill/>
          <a:ln w="12700">
            <a:noFill/>
            <a:miter lim="800000"/>
            <a:headEnd/>
            <a:tailEnd/>
          </a:ln>
        </p:spPr>
        <p:txBody>
          <a:bodyPr>
            <a:spAutoFit/>
          </a:bodyPr>
          <a:lstStyle/>
          <a:p>
            <a:pPr>
              <a:lnSpc>
                <a:spcPct val="90000"/>
              </a:lnSpc>
              <a:buClr>
                <a:schemeClr val="tx2"/>
              </a:buClr>
              <a:buSzPct val="90000"/>
              <a:buFont typeface="Wingdings" pitchFamily="2" charset="2"/>
              <a:buChar char="Ø"/>
            </a:pPr>
            <a:r>
              <a:rPr lang="en-US" sz="2000">
                <a:latin typeface="Arial Narrow" pitchFamily="34" charset="0"/>
              </a:rPr>
              <a:t> C64x+ IDMA – Performs background data movement or peripheral programming</a:t>
            </a:r>
            <a:br>
              <a:rPr lang="en-US" sz="2000">
                <a:latin typeface="Arial Narrow" pitchFamily="34" charset="0"/>
              </a:rPr>
            </a:br>
            <a:r>
              <a:rPr lang="en-US" sz="2000">
                <a:latin typeface="Arial Narrow" pitchFamily="34" charset="0"/>
              </a:rPr>
              <a:t>    WITHOUT using EDMA bandwidth/resources or SCR (internal to GEM megamodule).</a:t>
            </a:r>
          </a:p>
        </p:txBody>
      </p:sp>
      <p:sp>
        <p:nvSpPr>
          <p:cNvPr id="84997" name="Text Box 12"/>
          <p:cNvSpPr txBox="1">
            <a:spLocks noChangeArrowheads="1"/>
          </p:cNvSpPr>
          <p:nvPr/>
        </p:nvSpPr>
        <p:spPr bwMode="auto">
          <a:xfrm>
            <a:off x="596900" y="1295400"/>
            <a:ext cx="3549650" cy="339725"/>
          </a:xfrm>
          <a:prstGeom prst="rect">
            <a:avLst/>
          </a:prstGeom>
          <a:noFill/>
          <a:ln w="12700">
            <a:noFill/>
            <a:miter lim="800000"/>
            <a:headEnd/>
            <a:tailEnd/>
          </a:ln>
        </p:spPr>
        <p:txBody>
          <a:bodyPr wrap="none">
            <a:spAutoFit/>
          </a:bodyPr>
          <a:lstStyle/>
          <a:p>
            <a:pPr>
              <a:lnSpc>
                <a:spcPct val="90000"/>
              </a:lnSpc>
              <a:buClr>
                <a:schemeClr val="tx1"/>
              </a:buClr>
              <a:buSzPct val="120000"/>
            </a:pPr>
            <a:r>
              <a:rPr lang="en-US" sz="1800" u="sng">
                <a:solidFill>
                  <a:schemeClr val="tx2"/>
                </a:solidFill>
              </a:rPr>
              <a:t>Channel 0 (IDMA0 – Hi Priority)</a:t>
            </a:r>
          </a:p>
        </p:txBody>
      </p:sp>
      <p:sp>
        <p:nvSpPr>
          <p:cNvPr id="84998" name="Text Box 13"/>
          <p:cNvSpPr txBox="1">
            <a:spLocks noChangeArrowheads="1"/>
          </p:cNvSpPr>
          <p:nvPr/>
        </p:nvSpPr>
        <p:spPr bwMode="auto">
          <a:xfrm>
            <a:off x="635000" y="1701800"/>
            <a:ext cx="7356475" cy="1463675"/>
          </a:xfrm>
          <a:prstGeom prst="rect">
            <a:avLst/>
          </a:prstGeom>
          <a:noFill/>
          <a:ln w="12700">
            <a:noFill/>
            <a:miter lim="800000"/>
            <a:headEnd/>
            <a:tailEnd/>
          </a:ln>
        </p:spPr>
        <p:txBody>
          <a:bodyPr wrap="none">
            <a:spAutoFit/>
          </a:bodyPr>
          <a:lstStyle/>
          <a:p>
            <a:pPr>
              <a:buClr>
                <a:schemeClr val="tx1"/>
              </a:buClr>
              <a:buSzPct val="120000"/>
              <a:buFontTx/>
              <a:buChar char="•"/>
            </a:pPr>
            <a:r>
              <a:rPr lang="en-US" sz="1800">
                <a:latin typeface="Arial Narrow" pitchFamily="34" charset="0"/>
              </a:rPr>
              <a:t> Performs rapid programming of </a:t>
            </a:r>
            <a:r>
              <a:rPr lang="en-US" sz="1800" u="sng">
                <a:latin typeface="Arial Narrow" pitchFamily="34" charset="0"/>
              </a:rPr>
              <a:t>peripheral configuration registers</a:t>
            </a:r>
          </a:p>
          <a:p>
            <a:pPr>
              <a:buClr>
                <a:schemeClr val="tx1"/>
              </a:buClr>
              <a:buSzPct val="120000"/>
              <a:buFontTx/>
              <a:buChar char="•"/>
            </a:pPr>
            <a:r>
              <a:rPr lang="en-US" sz="1800">
                <a:latin typeface="Arial Narrow" pitchFamily="34" charset="0"/>
              </a:rPr>
              <a:t> Avoids unnecessary wait states through CFG bus vs. traditional use of</a:t>
            </a:r>
            <a:br>
              <a:rPr lang="en-US" sz="1800">
                <a:latin typeface="Arial Narrow" pitchFamily="34" charset="0"/>
              </a:rPr>
            </a:br>
            <a:r>
              <a:rPr lang="en-US" sz="1800">
                <a:latin typeface="Arial Narrow" pitchFamily="34" charset="0"/>
              </a:rPr>
              <a:t>  the CPU copying config structures from L2 to the peripheral registers</a:t>
            </a:r>
          </a:p>
          <a:p>
            <a:pPr>
              <a:buClr>
                <a:schemeClr val="tx1"/>
              </a:buClr>
              <a:buSzPct val="120000"/>
              <a:buFontTx/>
              <a:buChar char="•"/>
            </a:pPr>
            <a:r>
              <a:rPr lang="en-US" sz="1800">
                <a:latin typeface="Arial Narrow" pitchFamily="34" charset="0"/>
              </a:rPr>
              <a:t> Typically used when new config structures are needed quickly. A copy</a:t>
            </a:r>
            <a:br>
              <a:rPr lang="en-US" sz="1800">
                <a:latin typeface="Arial Narrow" pitchFamily="34" charset="0"/>
              </a:rPr>
            </a:br>
            <a:r>
              <a:rPr lang="en-US" sz="1800">
                <a:latin typeface="Arial Narrow" pitchFamily="34" charset="0"/>
              </a:rPr>
              <a:t>   of the structures can be stored in L1D/L2 and then transferred during run-time.</a:t>
            </a:r>
          </a:p>
        </p:txBody>
      </p:sp>
      <p:sp>
        <p:nvSpPr>
          <p:cNvPr id="483342" name="Rectangle 14"/>
          <p:cNvSpPr>
            <a:spLocks noChangeArrowheads="1"/>
          </p:cNvSpPr>
          <p:nvPr/>
        </p:nvSpPr>
        <p:spPr bwMode="auto">
          <a:xfrm>
            <a:off x="2324100" y="33337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85000" name="Text Box 15"/>
          <p:cNvSpPr txBox="1">
            <a:spLocks noChangeArrowheads="1"/>
          </p:cNvSpPr>
          <p:nvPr/>
        </p:nvSpPr>
        <p:spPr bwMode="auto">
          <a:xfrm>
            <a:off x="2286000" y="3438525"/>
            <a:ext cx="615950" cy="311150"/>
          </a:xfrm>
          <a:prstGeom prst="rect">
            <a:avLst/>
          </a:prstGeom>
          <a:noFill/>
          <a:ln w="12700">
            <a:noFill/>
            <a:miter lim="800000"/>
            <a:headEnd/>
            <a:tailEnd/>
          </a:ln>
        </p:spPr>
        <p:txBody>
          <a:bodyPr wrap="none">
            <a:spAutoFit/>
          </a:bodyPr>
          <a:lstStyle/>
          <a:p>
            <a:r>
              <a:rPr lang="en-US" sz="1800"/>
              <a:t>L1D</a:t>
            </a:r>
          </a:p>
        </p:txBody>
      </p:sp>
      <p:sp>
        <p:nvSpPr>
          <p:cNvPr id="483344" name="Rectangle 16"/>
          <p:cNvSpPr>
            <a:spLocks noChangeArrowheads="1"/>
          </p:cNvSpPr>
          <p:nvPr/>
        </p:nvSpPr>
        <p:spPr bwMode="auto">
          <a:xfrm>
            <a:off x="2324100" y="3943350"/>
            <a:ext cx="533400" cy="533400"/>
          </a:xfrm>
          <a:prstGeom prst="rect">
            <a:avLst/>
          </a:prstGeom>
          <a:solidFill>
            <a:schemeClr val="accent1"/>
          </a:solidFill>
          <a:ln w="12700">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85002" name="Text Box 17"/>
          <p:cNvSpPr txBox="1">
            <a:spLocks noChangeArrowheads="1"/>
          </p:cNvSpPr>
          <p:nvPr/>
        </p:nvSpPr>
        <p:spPr bwMode="auto">
          <a:xfrm>
            <a:off x="2378075" y="4057650"/>
            <a:ext cx="450850" cy="311150"/>
          </a:xfrm>
          <a:prstGeom prst="rect">
            <a:avLst/>
          </a:prstGeom>
          <a:noFill/>
          <a:ln w="12700">
            <a:noFill/>
            <a:miter lim="800000"/>
            <a:headEnd/>
            <a:tailEnd/>
          </a:ln>
        </p:spPr>
        <p:txBody>
          <a:bodyPr wrap="none">
            <a:spAutoFit/>
          </a:bodyPr>
          <a:lstStyle/>
          <a:p>
            <a:r>
              <a:rPr lang="en-US" sz="1800"/>
              <a:t>L2</a:t>
            </a:r>
          </a:p>
        </p:txBody>
      </p:sp>
      <p:sp>
        <p:nvSpPr>
          <p:cNvPr id="483346" name="Rectangle 18"/>
          <p:cNvSpPr>
            <a:spLocks noChangeArrowheads="1"/>
          </p:cNvSpPr>
          <p:nvPr/>
        </p:nvSpPr>
        <p:spPr bwMode="auto">
          <a:xfrm>
            <a:off x="5562600" y="3276600"/>
            <a:ext cx="1066800" cy="1219200"/>
          </a:xfrm>
          <a:prstGeom prst="rect">
            <a:avLst/>
          </a:prstGeom>
          <a:solidFill>
            <a:schemeClr val="accent2"/>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85004" name="Text Box 19"/>
          <p:cNvSpPr txBox="1">
            <a:spLocks noChangeArrowheads="1"/>
          </p:cNvSpPr>
          <p:nvPr/>
        </p:nvSpPr>
        <p:spPr bwMode="auto">
          <a:xfrm>
            <a:off x="5600700" y="3276600"/>
            <a:ext cx="1035050" cy="311150"/>
          </a:xfrm>
          <a:prstGeom prst="rect">
            <a:avLst/>
          </a:prstGeom>
          <a:noFill/>
          <a:ln w="12700">
            <a:noFill/>
            <a:miter lim="800000"/>
            <a:headEnd/>
            <a:tailEnd/>
          </a:ln>
        </p:spPr>
        <p:txBody>
          <a:bodyPr wrap="none">
            <a:spAutoFit/>
          </a:bodyPr>
          <a:lstStyle/>
          <a:p>
            <a:r>
              <a:rPr lang="en-US" sz="1800"/>
              <a:t>PERIPH</a:t>
            </a:r>
          </a:p>
        </p:txBody>
      </p:sp>
      <p:sp>
        <p:nvSpPr>
          <p:cNvPr id="483348" name="Rectangle 20"/>
          <p:cNvSpPr>
            <a:spLocks noChangeArrowheads="1"/>
          </p:cNvSpPr>
          <p:nvPr/>
        </p:nvSpPr>
        <p:spPr bwMode="auto">
          <a:xfrm>
            <a:off x="5797550" y="3854450"/>
            <a:ext cx="609600" cy="152400"/>
          </a:xfrm>
          <a:prstGeom prst="rect">
            <a:avLst/>
          </a:prstGeom>
          <a:noFill/>
          <a:ln w="12700">
            <a:solidFill>
              <a:schemeClr val="tx1"/>
            </a:solidFill>
            <a:miter lim="800000"/>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483349" name="Rectangle 21"/>
          <p:cNvSpPr>
            <a:spLocks noChangeArrowheads="1"/>
          </p:cNvSpPr>
          <p:nvPr/>
        </p:nvSpPr>
        <p:spPr bwMode="auto">
          <a:xfrm>
            <a:off x="5797550" y="4006850"/>
            <a:ext cx="609600" cy="152400"/>
          </a:xfrm>
          <a:prstGeom prst="rect">
            <a:avLst/>
          </a:prstGeom>
          <a:noFill/>
          <a:ln w="12700">
            <a:solidFill>
              <a:schemeClr val="tx1"/>
            </a:solidFill>
            <a:miter lim="800000"/>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483350" name="Rectangle 22"/>
          <p:cNvSpPr>
            <a:spLocks noChangeArrowheads="1"/>
          </p:cNvSpPr>
          <p:nvPr/>
        </p:nvSpPr>
        <p:spPr bwMode="auto">
          <a:xfrm>
            <a:off x="5797550" y="4159250"/>
            <a:ext cx="609600" cy="152400"/>
          </a:xfrm>
          <a:prstGeom prst="rect">
            <a:avLst/>
          </a:prstGeom>
          <a:noFill/>
          <a:ln w="12700">
            <a:solidFill>
              <a:schemeClr val="tx1"/>
            </a:solidFill>
            <a:miter lim="800000"/>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483351" name="Rectangle 23"/>
          <p:cNvSpPr>
            <a:spLocks noChangeArrowheads="1"/>
          </p:cNvSpPr>
          <p:nvPr/>
        </p:nvSpPr>
        <p:spPr bwMode="auto">
          <a:xfrm>
            <a:off x="5797550" y="4311650"/>
            <a:ext cx="609600" cy="152400"/>
          </a:xfrm>
          <a:prstGeom prst="rect">
            <a:avLst/>
          </a:prstGeom>
          <a:noFill/>
          <a:ln w="12700">
            <a:solidFill>
              <a:schemeClr val="tx1"/>
            </a:solidFill>
            <a:miter lim="800000"/>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85009" name="Text Box 24"/>
          <p:cNvSpPr txBox="1">
            <a:spLocks noChangeArrowheads="1"/>
          </p:cNvSpPr>
          <p:nvPr/>
        </p:nvSpPr>
        <p:spPr bwMode="auto">
          <a:xfrm>
            <a:off x="5857875" y="3609975"/>
            <a:ext cx="463550" cy="265113"/>
          </a:xfrm>
          <a:prstGeom prst="rect">
            <a:avLst/>
          </a:prstGeom>
          <a:noFill/>
          <a:ln w="12700">
            <a:noFill/>
            <a:miter lim="800000"/>
            <a:headEnd/>
            <a:tailEnd/>
          </a:ln>
        </p:spPr>
        <p:txBody>
          <a:bodyPr wrap="none">
            <a:spAutoFit/>
          </a:bodyPr>
          <a:lstStyle/>
          <a:p>
            <a:r>
              <a:rPr lang="en-US" sz="1400" b="0"/>
              <a:t>Cfg</a:t>
            </a:r>
          </a:p>
        </p:txBody>
      </p:sp>
      <p:sp>
        <p:nvSpPr>
          <p:cNvPr id="483353" name="AutoShape 25"/>
          <p:cNvSpPr>
            <a:spLocks noChangeArrowheads="1"/>
          </p:cNvSpPr>
          <p:nvPr/>
        </p:nvSpPr>
        <p:spPr bwMode="auto">
          <a:xfrm>
            <a:off x="3009900" y="3714750"/>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85011" name="Text Box 26"/>
          <p:cNvSpPr txBox="1">
            <a:spLocks noChangeArrowheads="1"/>
          </p:cNvSpPr>
          <p:nvPr/>
        </p:nvSpPr>
        <p:spPr bwMode="auto">
          <a:xfrm>
            <a:off x="557213" y="4648200"/>
            <a:ext cx="3600450" cy="339725"/>
          </a:xfrm>
          <a:prstGeom prst="rect">
            <a:avLst/>
          </a:prstGeom>
          <a:noFill/>
          <a:ln w="12700">
            <a:noFill/>
            <a:miter lim="800000"/>
            <a:headEnd/>
            <a:tailEnd/>
          </a:ln>
        </p:spPr>
        <p:txBody>
          <a:bodyPr wrap="none">
            <a:spAutoFit/>
          </a:bodyPr>
          <a:lstStyle/>
          <a:p>
            <a:pPr>
              <a:lnSpc>
                <a:spcPct val="90000"/>
              </a:lnSpc>
              <a:buClr>
                <a:schemeClr val="tx1"/>
              </a:buClr>
              <a:buSzPct val="120000"/>
            </a:pPr>
            <a:r>
              <a:rPr lang="en-US" sz="1800" u="sng">
                <a:solidFill>
                  <a:schemeClr val="tx2"/>
                </a:solidFill>
              </a:rPr>
              <a:t>Channel 1 (IDMA1 – Lo Priority)</a:t>
            </a:r>
          </a:p>
        </p:txBody>
      </p:sp>
      <p:sp>
        <p:nvSpPr>
          <p:cNvPr id="85012" name="Text Box 27"/>
          <p:cNvSpPr txBox="1">
            <a:spLocks noChangeArrowheads="1"/>
          </p:cNvSpPr>
          <p:nvPr/>
        </p:nvSpPr>
        <p:spPr bwMode="auto">
          <a:xfrm>
            <a:off x="595313" y="5054600"/>
            <a:ext cx="4219575" cy="311150"/>
          </a:xfrm>
          <a:prstGeom prst="rect">
            <a:avLst/>
          </a:prstGeom>
          <a:noFill/>
          <a:ln w="12700">
            <a:noFill/>
            <a:miter lim="800000"/>
            <a:headEnd/>
            <a:tailEnd/>
          </a:ln>
        </p:spPr>
        <p:txBody>
          <a:bodyPr wrap="none">
            <a:spAutoFit/>
          </a:bodyPr>
          <a:lstStyle/>
          <a:p>
            <a:pPr>
              <a:buClr>
                <a:schemeClr val="tx1"/>
              </a:buClr>
              <a:buSzPct val="120000"/>
              <a:buFontTx/>
              <a:buChar char="•"/>
            </a:pPr>
            <a:r>
              <a:rPr lang="en-US" sz="1800">
                <a:latin typeface="Arial Narrow" pitchFamily="34" charset="0"/>
              </a:rPr>
              <a:t> Rapid block transfers between L1P, L1D, L2</a:t>
            </a:r>
          </a:p>
        </p:txBody>
      </p:sp>
      <p:grpSp>
        <p:nvGrpSpPr>
          <p:cNvPr id="85013" name="Group 28"/>
          <p:cNvGrpSpPr>
            <a:grpSpLocks/>
          </p:cNvGrpSpPr>
          <p:nvPr/>
        </p:nvGrpSpPr>
        <p:grpSpPr bwMode="auto">
          <a:xfrm>
            <a:off x="2181225" y="5619750"/>
            <a:ext cx="2628900" cy="933450"/>
            <a:chOff x="1374" y="3540"/>
            <a:chExt cx="1656" cy="588"/>
          </a:xfrm>
        </p:grpSpPr>
        <p:sp>
          <p:nvSpPr>
            <p:cNvPr id="483357" name="Rectangle 29"/>
            <p:cNvSpPr>
              <a:spLocks noChangeArrowheads="1"/>
            </p:cNvSpPr>
            <p:nvPr/>
          </p:nvSpPr>
          <p:spPr bwMode="auto">
            <a:xfrm>
              <a:off x="1374" y="3540"/>
              <a:ext cx="408" cy="408"/>
            </a:xfrm>
            <a:prstGeom prst="rect">
              <a:avLst/>
            </a:prstGeom>
            <a:solidFill>
              <a:schemeClr val="accent1"/>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85018" name="Text Box 30"/>
            <p:cNvSpPr txBox="1">
              <a:spLocks noChangeArrowheads="1"/>
            </p:cNvSpPr>
            <p:nvPr/>
          </p:nvSpPr>
          <p:spPr bwMode="auto">
            <a:xfrm>
              <a:off x="1402" y="3632"/>
              <a:ext cx="380" cy="196"/>
            </a:xfrm>
            <a:prstGeom prst="rect">
              <a:avLst/>
            </a:prstGeom>
            <a:noFill/>
            <a:ln w="12700">
              <a:noFill/>
              <a:miter lim="800000"/>
              <a:headEnd/>
              <a:tailEnd/>
            </a:ln>
          </p:spPr>
          <p:txBody>
            <a:bodyPr wrap="none">
              <a:spAutoFit/>
            </a:bodyPr>
            <a:lstStyle/>
            <a:p>
              <a:r>
                <a:rPr lang="en-US" sz="1800"/>
                <a:t>L1P</a:t>
              </a:r>
            </a:p>
          </p:txBody>
        </p:sp>
        <p:sp>
          <p:nvSpPr>
            <p:cNvPr id="483359" name="Rectangle 31"/>
            <p:cNvSpPr>
              <a:spLocks noChangeArrowheads="1"/>
            </p:cNvSpPr>
            <p:nvPr/>
          </p:nvSpPr>
          <p:spPr bwMode="auto">
            <a:xfrm>
              <a:off x="1982" y="3540"/>
              <a:ext cx="408" cy="408"/>
            </a:xfrm>
            <a:prstGeom prst="rect">
              <a:avLst/>
            </a:prstGeom>
            <a:solidFill>
              <a:schemeClr val="accent1"/>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85020" name="Text Box 32"/>
            <p:cNvSpPr txBox="1">
              <a:spLocks noChangeArrowheads="1"/>
            </p:cNvSpPr>
            <p:nvPr/>
          </p:nvSpPr>
          <p:spPr bwMode="auto">
            <a:xfrm>
              <a:off x="2010" y="3632"/>
              <a:ext cx="388" cy="196"/>
            </a:xfrm>
            <a:prstGeom prst="rect">
              <a:avLst/>
            </a:prstGeom>
            <a:noFill/>
            <a:ln w="12700">
              <a:noFill/>
              <a:miter lim="800000"/>
              <a:headEnd/>
              <a:tailEnd/>
            </a:ln>
          </p:spPr>
          <p:txBody>
            <a:bodyPr wrap="none">
              <a:spAutoFit/>
            </a:bodyPr>
            <a:lstStyle/>
            <a:p>
              <a:r>
                <a:rPr lang="en-US" sz="1800"/>
                <a:t>L1D</a:t>
              </a:r>
            </a:p>
          </p:txBody>
        </p:sp>
        <p:sp>
          <p:nvSpPr>
            <p:cNvPr id="483361" name="Rectangle 33"/>
            <p:cNvSpPr>
              <a:spLocks noChangeArrowheads="1"/>
            </p:cNvSpPr>
            <p:nvPr/>
          </p:nvSpPr>
          <p:spPr bwMode="auto">
            <a:xfrm>
              <a:off x="2622" y="3540"/>
              <a:ext cx="408" cy="408"/>
            </a:xfrm>
            <a:prstGeom prst="rect">
              <a:avLst/>
            </a:prstGeom>
            <a:solidFill>
              <a:schemeClr val="accent1"/>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85022" name="Text Box 34"/>
            <p:cNvSpPr txBox="1">
              <a:spLocks noChangeArrowheads="1"/>
            </p:cNvSpPr>
            <p:nvPr/>
          </p:nvSpPr>
          <p:spPr bwMode="auto">
            <a:xfrm>
              <a:off x="2694" y="3632"/>
              <a:ext cx="284" cy="196"/>
            </a:xfrm>
            <a:prstGeom prst="rect">
              <a:avLst/>
            </a:prstGeom>
            <a:noFill/>
            <a:ln w="12700">
              <a:noFill/>
              <a:miter lim="800000"/>
              <a:headEnd/>
              <a:tailEnd/>
            </a:ln>
          </p:spPr>
          <p:txBody>
            <a:bodyPr wrap="none">
              <a:spAutoFit/>
            </a:bodyPr>
            <a:lstStyle/>
            <a:p>
              <a:r>
                <a:rPr lang="en-US" sz="1800"/>
                <a:t>L2</a:t>
              </a:r>
            </a:p>
          </p:txBody>
        </p:sp>
        <p:sp>
          <p:nvSpPr>
            <p:cNvPr id="483363" name="Line 35"/>
            <p:cNvSpPr>
              <a:spLocks noChangeShapeType="1"/>
            </p:cNvSpPr>
            <p:nvPr/>
          </p:nvSpPr>
          <p:spPr bwMode="auto">
            <a:xfrm>
              <a:off x="1584" y="4128"/>
              <a:ext cx="1248" cy="0"/>
            </a:xfrm>
            <a:prstGeom prst="line">
              <a:avLst/>
            </a:prstGeom>
            <a:noFill/>
            <a:ln w="12700">
              <a:solidFill>
                <a:schemeClr val="tx1"/>
              </a:solidFill>
              <a:round/>
              <a:headEnd/>
              <a:tailEnd/>
            </a:ln>
            <a:effectLst/>
          </p:spPr>
          <p:txBody>
            <a:bodyPr wrap="none">
              <a:spAutoFit/>
            </a:bodyPr>
            <a:lstStyle/>
            <a:p>
              <a:pPr>
                <a:defRPr/>
              </a:pPr>
              <a:endParaRPr lang="en-US">
                <a:effectLst>
                  <a:outerShdw blurRad="38100" dist="38100" dir="2700000" algn="tl">
                    <a:srgbClr val="000000">
                      <a:alpha val="43137"/>
                    </a:srgbClr>
                  </a:outerShdw>
                </a:effectLst>
              </a:endParaRPr>
            </a:p>
          </p:txBody>
        </p:sp>
        <p:sp>
          <p:nvSpPr>
            <p:cNvPr id="483364" name="Line 36"/>
            <p:cNvSpPr>
              <a:spLocks noChangeShapeType="1"/>
            </p:cNvSpPr>
            <p:nvPr/>
          </p:nvSpPr>
          <p:spPr bwMode="auto">
            <a:xfrm>
              <a:off x="1584" y="3936"/>
              <a:ext cx="0" cy="192"/>
            </a:xfrm>
            <a:prstGeom prst="line">
              <a:avLst/>
            </a:prstGeom>
            <a:noFill/>
            <a:ln w="12700">
              <a:solidFill>
                <a:schemeClr val="tx1"/>
              </a:solidFill>
              <a:round/>
              <a:headEnd type="triangle" w="med" len="med"/>
              <a:tailEnd/>
            </a:ln>
            <a:effectLst/>
          </p:spPr>
          <p:txBody>
            <a:bodyPr wrap="none">
              <a:spAutoFit/>
            </a:bodyPr>
            <a:lstStyle/>
            <a:p>
              <a:pPr>
                <a:defRPr/>
              </a:pPr>
              <a:endParaRPr lang="en-US">
                <a:effectLst>
                  <a:outerShdw blurRad="38100" dist="38100" dir="2700000" algn="tl">
                    <a:srgbClr val="000000">
                      <a:alpha val="43137"/>
                    </a:srgbClr>
                  </a:outerShdw>
                </a:effectLst>
              </a:endParaRPr>
            </a:p>
          </p:txBody>
        </p:sp>
        <p:sp>
          <p:nvSpPr>
            <p:cNvPr id="483365" name="Line 37"/>
            <p:cNvSpPr>
              <a:spLocks noChangeShapeType="1"/>
            </p:cNvSpPr>
            <p:nvPr/>
          </p:nvSpPr>
          <p:spPr bwMode="auto">
            <a:xfrm>
              <a:off x="2190" y="3936"/>
              <a:ext cx="0" cy="192"/>
            </a:xfrm>
            <a:prstGeom prst="line">
              <a:avLst/>
            </a:prstGeom>
            <a:noFill/>
            <a:ln w="12700">
              <a:solidFill>
                <a:schemeClr val="tx1"/>
              </a:solidFill>
              <a:round/>
              <a:headEnd type="triangle" w="med" len="med"/>
              <a:tailEnd/>
            </a:ln>
            <a:effectLst/>
          </p:spPr>
          <p:txBody>
            <a:bodyPr wrap="none">
              <a:spAutoFit/>
            </a:bodyPr>
            <a:lstStyle/>
            <a:p>
              <a:pPr>
                <a:defRPr/>
              </a:pPr>
              <a:endParaRPr lang="en-US">
                <a:effectLst>
                  <a:outerShdw blurRad="38100" dist="38100" dir="2700000" algn="tl">
                    <a:srgbClr val="000000">
                      <a:alpha val="43137"/>
                    </a:srgbClr>
                  </a:outerShdw>
                </a:effectLst>
              </a:endParaRPr>
            </a:p>
          </p:txBody>
        </p:sp>
        <p:sp>
          <p:nvSpPr>
            <p:cNvPr id="483366" name="Line 38"/>
            <p:cNvSpPr>
              <a:spLocks noChangeShapeType="1"/>
            </p:cNvSpPr>
            <p:nvPr/>
          </p:nvSpPr>
          <p:spPr bwMode="auto">
            <a:xfrm>
              <a:off x="2832" y="3936"/>
              <a:ext cx="0" cy="192"/>
            </a:xfrm>
            <a:prstGeom prst="line">
              <a:avLst/>
            </a:prstGeom>
            <a:noFill/>
            <a:ln w="12700">
              <a:solidFill>
                <a:schemeClr val="tx1"/>
              </a:solidFill>
              <a:round/>
              <a:headEnd type="triangle" w="med" len="med"/>
              <a:tailEnd/>
            </a:ln>
            <a:effectLst/>
          </p:spPr>
          <p:txBody>
            <a:bodyPr wrap="none">
              <a:spAutoFit/>
            </a:bodyPr>
            <a:lstStyle/>
            <a:p>
              <a:pPr>
                <a:defRPr/>
              </a:pPr>
              <a:endParaRPr lang="en-US">
                <a:effectLst>
                  <a:outerShdw blurRad="38100" dist="38100" dir="2700000" algn="tl">
                    <a:srgbClr val="000000">
                      <a:alpha val="43137"/>
                    </a:srgbClr>
                  </a:outerShdw>
                </a:effectLst>
              </a:endParaRPr>
            </a:p>
          </p:txBody>
        </p:sp>
      </p:grpSp>
      <p:sp>
        <p:nvSpPr>
          <p:cNvPr id="483367" name="AutoShape 39"/>
          <p:cNvSpPr>
            <a:spLocks noChangeArrowheads="1"/>
          </p:cNvSpPr>
          <p:nvPr/>
        </p:nvSpPr>
        <p:spPr bwMode="auto">
          <a:xfrm>
            <a:off x="3692525" y="3562350"/>
            <a:ext cx="914400" cy="762000"/>
          </a:xfrm>
          <a:prstGeom prst="cube">
            <a:avLst>
              <a:gd name="adj" fmla="val 10208"/>
            </a:avLst>
          </a:prstGeom>
          <a:solidFill>
            <a:schemeClr val="accent3"/>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483368" name="AutoShape 40"/>
          <p:cNvSpPr>
            <a:spLocks noChangeArrowheads="1"/>
          </p:cNvSpPr>
          <p:nvPr/>
        </p:nvSpPr>
        <p:spPr bwMode="auto">
          <a:xfrm>
            <a:off x="4800600" y="3743325"/>
            <a:ext cx="533400" cy="38100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85016" name="Text Box 41"/>
          <p:cNvSpPr txBox="1">
            <a:spLocks noChangeArrowheads="1"/>
          </p:cNvSpPr>
          <p:nvPr/>
        </p:nvSpPr>
        <p:spPr bwMode="auto">
          <a:xfrm>
            <a:off x="3657600" y="3803650"/>
            <a:ext cx="895350" cy="311150"/>
          </a:xfrm>
          <a:prstGeom prst="rect">
            <a:avLst/>
          </a:prstGeom>
          <a:noFill/>
          <a:ln w="12700">
            <a:noFill/>
            <a:miter lim="800000"/>
            <a:headEnd/>
            <a:tailEnd/>
          </a:ln>
        </p:spPr>
        <p:txBody>
          <a:bodyPr wrap="none">
            <a:spAutoFit/>
          </a:bodyPr>
          <a:lstStyle/>
          <a:p>
            <a:r>
              <a:rPr lang="en-US" sz="1800"/>
              <a:t>IDMA0</a:t>
            </a:r>
          </a:p>
        </p:txBody>
      </p:sp>
      <p:pic>
        <p:nvPicPr>
          <p:cNvPr id="37"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mtClean="0"/>
              <a:t>IDMA0 – Programming Details</a:t>
            </a:r>
          </a:p>
        </p:txBody>
      </p:sp>
      <p:sp>
        <p:nvSpPr>
          <p:cNvPr id="86020" name="Text Box 11"/>
          <p:cNvSpPr txBox="1">
            <a:spLocks noChangeArrowheads="1"/>
          </p:cNvSpPr>
          <p:nvPr/>
        </p:nvSpPr>
        <p:spPr bwMode="auto">
          <a:xfrm>
            <a:off x="381000" y="628650"/>
            <a:ext cx="8056563" cy="887413"/>
          </a:xfrm>
          <a:prstGeom prst="rect">
            <a:avLst/>
          </a:prstGeom>
          <a:noFill/>
          <a:ln w="12700">
            <a:noFill/>
            <a:miter lim="800000"/>
            <a:headEnd/>
            <a:tailEnd/>
          </a:ln>
        </p:spPr>
        <p:txBody>
          <a:bodyPr wrap="none">
            <a:spAutoFit/>
          </a:bodyPr>
          <a:lstStyle/>
          <a:p>
            <a:pPr>
              <a:buClr>
                <a:schemeClr val="tx2"/>
              </a:buClr>
              <a:buSzPct val="90000"/>
              <a:buFont typeface="Wingdings" pitchFamily="2" charset="2"/>
              <a:buChar char="Ø"/>
            </a:pPr>
            <a:r>
              <a:rPr lang="en-US" sz="1800">
                <a:latin typeface="Arial Narrow" pitchFamily="34" charset="0"/>
              </a:rPr>
              <a:t> IDMA0 operates on a block of 32 contiguous 32-bit registers (both src/dst blocks</a:t>
            </a:r>
            <a:br>
              <a:rPr lang="en-US" sz="1800">
                <a:latin typeface="Arial Narrow" pitchFamily="34" charset="0"/>
              </a:rPr>
            </a:br>
            <a:r>
              <a:rPr lang="en-US" sz="1800">
                <a:latin typeface="Arial Narrow" pitchFamily="34" charset="0"/>
              </a:rPr>
              <a:t>    must be aligned on a 32-word boundary). Optionally generate CPU interrupt if needed.</a:t>
            </a:r>
          </a:p>
          <a:p>
            <a:pPr>
              <a:buClr>
                <a:schemeClr val="tx2"/>
              </a:buClr>
              <a:buSzPct val="90000"/>
              <a:buFont typeface="Wingdings" pitchFamily="2" charset="2"/>
              <a:buChar char="Ø"/>
            </a:pPr>
            <a:r>
              <a:rPr lang="en-US" sz="1800">
                <a:latin typeface="Arial Narrow" pitchFamily="34" charset="0"/>
              </a:rPr>
              <a:t> User provides: Src, Dst, Count and “mask” (Reference:  SPRU871)</a:t>
            </a:r>
          </a:p>
        </p:txBody>
      </p:sp>
      <p:grpSp>
        <p:nvGrpSpPr>
          <p:cNvPr id="86021" name="Group 12"/>
          <p:cNvGrpSpPr>
            <a:grpSpLocks/>
          </p:cNvGrpSpPr>
          <p:nvPr/>
        </p:nvGrpSpPr>
        <p:grpSpPr bwMode="auto">
          <a:xfrm>
            <a:off x="609600" y="1600200"/>
            <a:ext cx="4008438" cy="1427163"/>
            <a:chOff x="679" y="1167"/>
            <a:chExt cx="2525" cy="899"/>
          </a:xfrm>
        </p:grpSpPr>
        <p:sp>
          <p:nvSpPr>
            <p:cNvPr id="485389" name="Line 13"/>
            <p:cNvSpPr>
              <a:spLocks noChangeShapeType="1"/>
            </p:cNvSpPr>
            <p:nvPr/>
          </p:nvSpPr>
          <p:spPr bwMode="auto">
            <a:xfrm>
              <a:off x="1008" y="1983"/>
              <a:ext cx="624" cy="0"/>
            </a:xfrm>
            <a:prstGeom prst="line">
              <a:avLst/>
            </a:prstGeom>
            <a:noFill/>
            <a:ln w="12700">
              <a:solidFill>
                <a:schemeClr val="tx1"/>
              </a:solidFill>
              <a:round/>
              <a:headEnd type="triangle" w="med" len="med"/>
              <a:tailEnd type="triangle" w="med" len="med"/>
            </a:ln>
            <a:effectLst/>
          </p:spPr>
          <p:txBody>
            <a:bodyPr wrap="none">
              <a:spAutoFit/>
            </a:bodyPr>
            <a:lstStyle/>
            <a:p>
              <a:pPr>
                <a:defRPr/>
              </a:pPr>
              <a:endParaRPr lang="en-US">
                <a:effectLst>
                  <a:outerShdw blurRad="38100" dist="38100" dir="2700000" algn="tl">
                    <a:srgbClr val="000000">
                      <a:alpha val="43137"/>
                    </a:srgbClr>
                  </a:outerShdw>
                </a:effectLst>
              </a:endParaRPr>
            </a:p>
          </p:txBody>
        </p:sp>
        <p:sp>
          <p:nvSpPr>
            <p:cNvPr id="485390" name="Rectangle 14"/>
            <p:cNvSpPr>
              <a:spLocks noChangeArrowheads="1"/>
            </p:cNvSpPr>
            <p:nvPr/>
          </p:nvSpPr>
          <p:spPr bwMode="auto">
            <a:xfrm>
              <a:off x="1008" y="1311"/>
              <a:ext cx="624" cy="144"/>
            </a:xfrm>
            <a:prstGeom prst="rect">
              <a:avLst/>
            </a:prstGeom>
            <a:solidFill>
              <a:schemeClr val="accent1"/>
            </a:solidFill>
            <a:ln w="12700">
              <a:solidFill>
                <a:schemeClr val="tx1"/>
              </a:solidFill>
              <a:miter lim="800000"/>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485391" name="Rectangle 15"/>
            <p:cNvSpPr>
              <a:spLocks noChangeArrowheads="1"/>
            </p:cNvSpPr>
            <p:nvPr/>
          </p:nvSpPr>
          <p:spPr bwMode="auto">
            <a:xfrm>
              <a:off x="1008" y="1455"/>
              <a:ext cx="624" cy="288"/>
            </a:xfrm>
            <a:prstGeom prst="rect">
              <a:avLst/>
            </a:prstGeom>
            <a:solidFill>
              <a:schemeClr val="accent1"/>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485392" name="Rectangle 16"/>
            <p:cNvSpPr>
              <a:spLocks noChangeArrowheads="1"/>
            </p:cNvSpPr>
            <p:nvPr/>
          </p:nvSpPr>
          <p:spPr bwMode="auto">
            <a:xfrm>
              <a:off x="1008" y="1743"/>
              <a:ext cx="624" cy="144"/>
            </a:xfrm>
            <a:prstGeom prst="rect">
              <a:avLst/>
            </a:prstGeom>
            <a:solidFill>
              <a:schemeClr val="accent1"/>
            </a:solidFill>
            <a:ln w="12700">
              <a:solidFill>
                <a:schemeClr val="tx1"/>
              </a:solidFill>
              <a:miter lim="800000"/>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86031" name="Text Box 17"/>
            <p:cNvSpPr txBox="1">
              <a:spLocks noChangeArrowheads="1"/>
            </p:cNvSpPr>
            <p:nvPr/>
          </p:nvSpPr>
          <p:spPr bwMode="auto">
            <a:xfrm>
              <a:off x="1224" y="1293"/>
              <a:ext cx="196" cy="196"/>
            </a:xfrm>
            <a:prstGeom prst="rect">
              <a:avLst/>
            </a:prstGeom>
            <a:noFill/>
            <a:ln w="12700">
              <a:noFill/>
              <a:miter lim="800000"/>
              <a:headEnd/>
              <a:tailEnd/>
            </a:ln>
          </p:spPr>
          <p:txBody>
            <a:bodyPr wrap="none">
              <a:spAutoFit/>
            </a:bodyPr>
            <a:lstStyle/>
            <a:p>
              <a:r>
                <a:rPr lang="en-US" sz="1800"/>
                <a:t>0</a:t>
              </a:r>
            </a:p>
          </p:txBody>
        </p:sp>
        <p:sp>
          <p:nvSpPr>
            <p:cNvPr id="86032" name="Text Box 18"/>
            <p:cNvSpPr txBox="1">
              <a:spLocks noChangeArrowheads="1"/>
            </p:cNvSpPr>
            <p:nvPr/>
          </p:nvSpPr>
          <p:spPr bwMode="auto">
            <a:xfrm>
              <a:off x="1182" y="1725"/>
              <a:ext cx="276" cy="196"/>
            </a:xfrm>
            <a:prstGeom prst="rect">
              <a:avLst/>
            </a:prstGeom>
            <a:noFill/>
            <a:ln w="12700">
              <a:noFill/>
              <a:miter lim="800000"/>
              <a:headEnd/>
              <a:tailEnd/>
            </a:ln>
          </p:spPr>
          <p:txBody>
            <a:bodyPr wrap="none">
              <a:spAutoFit/>
            </a:bodyPr>
            <a:lstStyle/>
            <a:p>
              <a:r>
                <a:rPr lang="en-US" sz="1800"/>
                <a:t>31</a:t>
              </a:r>
            </a:p>
          </p:txBody>
        </p:sp>
        <p:sp>
          <p:nvSpPr>
            <p:cNvPr id="86033" name="Text Box 19"/>
            <p:cNvSpPr txBox="1">
              <a:spLocks noChangeArrowheads="1"/>
            </p:cNvSpPr>
            <p:nvPr/>
          </p:nvSpPr>
          <p:spPr bwMode="auto">
            <a:xfrm>
              <a:off x="1230" y="1407"/>
              <a:ext cx="178" cy="328"/>
            </a:xfrm>
            <a:prstGeom prst="rect">
              <a:avLst/>
            </a:prstGeom>
            <a:noFill/>
            <a:ln w="12700">
              <a:noFill/>
              <a:miter lim="800000"/>
              <a:headEnd/>
              <a:tailEnd/>
            </a:ln>
          </p:spPr>
          <p:txBody>
            <a:bodyPr wrap="none">
              <a:spAutoFit/>
            </a:bodyPr>
            <a:lstStyle/>
            <a:p>
              <a:pPr>
                <a:lnSpc>
                  <a:spcPct val="50000"/>
                </a:lnSpc>
              </a:pPr>
              <a:r>
                <a:rPr lang="en-US" sz="2800"/>
                <a:t>.</a:t>
              </a:r>
              <a:br>
                <a:rPr lang="en-US" sz="2800"/>
              </a:br>
              <a:r>
                <a:rPr lang="en-US" sz="2800"/>
                <a:t>.</a:t>
              </a:r>
            </a:p>
          </p:txBody>
        </p:sp>
        <p:sp>
          <p:nvSpPr>
            <p:cNvPr id="86034" name="Text Box 20"/>
            <p:cNvSpPr txBox="1">
              <a:spLocks noChangeArrowheads="1"/>
            </p:cNvSpPr>
            <p:nvPr/>
          </p:nvSpPr>
          <p:spPr bwMode="auto">
            <a:xfrm>
              <a:off x="1118" y="1899"/>
              <a:ext cx="416" cy="167"/>
            </a:xfrm>
            <a:prstGeom prst="rect">
              <a:avLst/>
            </a:prstGeom>
            <a:solidFill>
              <a:schemeClr val="bg1"/>
            </a:solidFill>
            <a:ln w="12700">
              <a:noFill/>
              <a:miter lim="800000"/>
              <a:headEnd/>
              <a:tailEnd/>
            </a:ln>
          </p:spPr>
          <p:txBody>
            <a:bodyPr wrap="none">
              <a:spAutoFit/>
            </a:bodyPr>
            <a:lstStyle/>
            <a:p>
              <a:r>
                <a:rPr lang="en-US" sz="1400">
                  <a:latin typeface="Arial Narrow" pitchFamily="34" charset="0"/>
                </a:rPr>
                <a:t>32-bits</a:t>
              </a:r>
            </a:p>
          </p:txBody>
        </p:sp>
        <p:sp>
          <p:nvSpPr>
            <p:cNvPr id="86035" name="Text Box 21"/>
            <p:cNvSpPr txBox="1">
              <a:spLocks noChangeArrowheads="1"/>
            </p:cNvSpPr>
            <p:nvPr/>
          </p:nvSpPr>
          <p:spPr bwMode="auto">
            <a:xfrm>
              <a:off x="1062" y="1167"/>
              <a:ext cx="510" cy="145"/>
            </a:xfrm>
            <a:prstGeom prst="rect">
              <a:avLst/>
            </a:prstGeom>
            <a:noFill/>
            <a:ln w="12700">
              <a:noFill/>
              <a:miter lim="800000"/>
              <a:headEnd/>
              <a:tailEnd/>
            </a:ln>
          </p:spPr>
          <p:txBody>
            <a:bodyPr wrap="none">
              <a:spAutoFit/>
            </a:bodyPr>
            <a:lstStyle/>
            <a:p>
              <a:pPr algn="ctr">
                <a:lnSpc>
                  <a:spcPct val="50000"/>
                </a:lnSpc>
              </a:pPr>
              <a:r>
                <a:rPr lang="en-US" sz="1800">
                  <a:solidFill>
                    <a:schemeClr val="tx2"/>
                  </a:solidFill>
                  <a:latin typeface="Arial Narrow" pitchFamily="34" charset="0"/>
                </a:rPr>
                <a:t>L1D/L2</a:t>
              </a:r>
            </a:p>
          </p:txBody>
        </p:sp>
        <p:sp>
          <p:nvSpPr>
            <p:cNvPr id="86036" name="Text Box 22"/>
            <p:cNvSpPr txBox="1">
              <a:spLocks noChangeArrowheads="1"/>
            </p:cNvSpPr>
            <p:nvPr/>
          </p:nvSpPr>
          <p:spPr bwMode="auto">
            <a:xfrm>
              <a:off x="679" y="1293"/>
              <a:ext cx="347" cy="181"/>
            </a:xfrm>
            <a:prstGeom prst="rect">
              <a:avLst/>
            </a:prstGeom>
            <a:noFill/>
            <a:ln w="12700">
              <a:noFill/>
              <a:miter lim="800000"/>
              <a:headEnd/>
              <a:tailEnd/>
            </a:ln>
          </p:spPr>
          <p:txBody>
            <a:bodyPr wrap="none">
              <a:spAutoFit/>
            </a:bodyPr>
            <a:lstStyle/>
            <a:p>
              <a:r>
                <a:rPr lang="en-US" sz="1600">
                  <a:latin typeface="Courier New" pitchFamily="49" charset="0"/>
                </a:rPr>
                <a:t>Src</a:t>
              </a:r>
            </a:p>
          </p:txBody>
        </p:sp>
        <p:sp>
          <p:nvSpPr>
            <p:cNvPr id="485399" name="Line 23"/>
            <p:cNvSpPr>
              <a:spLocks noChangeShapeType="1"/>
            </p:cNvSpPr>
            <p:nvPr/>
          </p:nvSpPr>
          <p:spPr bwMode="auto">
            <a:xfrm>
              <a:off x="2537" y="1983"/>
              <a:ext cx="624" cy="0"/>
            </a:xfrm>
            <a:prstGeom prst="line">
              <a:avLst/>
            </a:prstGeom>
            <a:noFill/>
            <a:ln w="12700">
              <a:solidFill>
                <a:schemeClr val="tx1"/>
              </a:solidFill>
              <a:round/>
              <a:headEnd type="triangle" w="med" len="med"/>
              <a:tailEnd type="triangle" w="med" len="med"/>
            </a:ln>
            <a:effectLst/>
          </p:spPr>
          <p:txBody>
            <a:bodyPr wrap="none">
              <a:spAutoFit/>
            </a:bodyPr>
            <a:lstStyle/>
            <a:p>
              <a:pPr>
                <a:defRPr/>
              </a:pPr>
              <a:endParaRPr lang="en-US">
                <a:effectLst>
                  <a:outerShdw blurRad="38100" dist="38100" dir="2700000" algn="tl">
                    <a:srgbClr val="000000">
                      <a:alpha val="43137"/>
                    </a:srgbClr>
                  </a:outerShdw>
                </a:effectLst>
              </a:endParaRPr>
            </a:p>
          </p:txBody>
        </p:sp>
        <p:sp>
          <p:nvSpPr>
            <p:cNvPr id="485400" name="Rectangle 24"/>
            <p:cNvSpPr>
              <a:spLocks noChangeArrowheads="1"/>
            </p:cNvSpPr>
            <p:nvPr/>
          </p:nvSpPr>
          <p:spPr bwMode="auto">
            <a:xfrm>
              <a:off x="2537" y="1311"/>
              <a:ext cx="624" cy="144"/>
            </a:xfrm>
            <a:prstGeom prst="rect">
              <a:avLst/>
            </a:prstGeom>
            <a:solidFill>
              <a:schemeClr val="accent1"/>
            </a:solidFill>
            <a:ln w="12700">
              <a:solidFill>
                <a:schemeClr val="tx1"/>
              </a:solidFill>
              <a:miter lim="800000"/>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485401" name="Rectangle 25"/>
            <p:cNvSpPr>
              <a:spLocks noChangeArrowheads="1"/>
            </p:cNvSpPr>
            <p:nvPr/>
          </p:nvSpPr>
          <p:spPr bwMode="auto">
            <a:xfrm>
              <a:off x="2537" y="1455"/>
              <a:ext cx="624" cy="288"/>
            </a:xfrm>
            <a:prstGeom prst="rect">
              <a:avLst/>
            </a:prstGeom>
            <a:solidFill>
              <a:schemeClr val="accent1"/>
            </a:solidFill>
            <a:ln w="12700">
              <a:solidFill>
                <a:schemeClr val="tx1"/>
              </a:solidFill>
              <a:miter lim="800000"/>
              <a:headEnd/>
              <a:tailEnd/>
            </a:ln>
            <a:effectLst/>
          </p:spPr>
          <p:txBody>
            <a:bodyPr anchor="ctr">
              <a:spAutoFit/>
            </a:bodyPr>
            <a:lstStyle/>
            <a:p>
              <a:pPr>
                <a:defRPr/>
              </a:pPr>
              <a:endParaRPr lang="en-US">
                <a:effectLst>
                  <a:outerShdw blurRad="38100" dist="38100" dir="2700000" algn="tl">
                    <a:srgbClr val="000000">
                      <a:alpha val="43137"/>
                    </a:srgbClr>
                  </a:outerShdw>
                </a:effectLst>
              </a:endParaRPr>
            </a:p>
          </p:txBody>
        </p:sp>
        <p:sp>
          <p:nvSpPr>
            <p:cNvPr id="485402" name="Rectangle 26"/>
            <p:cNvSpPr>
              <a:spLocks noChangeArrowheads="1"/>
            </p:cNvSpPr>
            <p:nvPr/>
          </p:nvSpPr>
          <p:spPr bwMode="auto">
            <a:xfrm>
              <a:off x="2537" y="1743"/>
              <a:ext cx="624" cy="144"/>
            </a:xfrm>
            <a:prstGeom prst="rect">
              <a:avLst/>
            </a:prstGeom>
            <a:solidFill>
              <a:schemeClr val="accent1"/>
            </a:solidFill>
            <a:ln w="12700">
              <a:solidFill>
                <a:schemeClr val="tx1"/>
              </a:solidFill>
              <a:miter lim="800000"/>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86041" name="Text Box 27"/>
            <p:cNvSpPr txBox="1">
              <a:spLocks noChangeArrowheads="1"/>
            </p:cNvSpPr>
            <p:nvPr/>
          </p:nvSpPr>
          <p:spPr bwMode="auto">
            <a:xfrm>
              <a:off x="2753" y="1293"/>
              <a:ext cx="196" cy="196"/>
            </a:xfrm>
            <a:prstGeom prst="rect">
              <a:avLst/>
            </a:prstGeom>
            <a:noFill/>
            <a:ln w="12700">
              <a:noFill/>
              <a:miter lim="800000"/>
              <a:headEnd/>
              <a:tailEnd/>
            </a:ln>
          </p:spPr>
          <p:txBody>
            <a:bodyPr wrap="none">
              <a:spAutoFit/>
            </a:bodyPr>
            <a:lstStyle/>
            <a:p>
              <a:r>
                <a:rPr lang="en-US" sz="1800"/>
                <a:t>0</a:t>
              </a:r>
            </a:p>
          </p:txBody>
        </p:sp>
        <p:sp>
          <p:nvSpPr>
            <p:cNvPr id="86042" name="Text Box 28"/>
            <p:cNvSpPr txBox="1">
              <a:spLocks noChangeArrowheads="1"/>
            </p:cNvSpPr>
            <p:nvPr/>
          </p:nvSpPr>
          <p:spPr bwMode="auto">
            <a:xfrm>
              <a:off x="2711" y="1725"/>
              <a:ext cx="276" cy="196"/>
            </a:xfrm>
            <a:prstGeom prst="rect">
              <a:avLst/>
            </a:prstGeom>
            <a:noFill/>
            <a:ln w="12700">
              <a:noFill/>
              <a:miter lim="800000"/>
              <a:headEnd/>
              <a:tailEnd/>
            </a:ln>
          </p:spPr>
          <p:txBody>
            <a:bodyPr wrap="none">
              <a:spAutoFit/>
            </a:bodyPr>
            <a:lstStyle/>
            <a:p>
              <a:r>
                <a:rPr lang="en-US" sz="1800"/>
                <a:t>31</a:t>
              </a:r>
            </a:p>
          </p:txBody>
        </p:sp>
        <p:sp>
          <p:nvSpPr>
            <p:cNvPr id="86043" name="Text Box 29"/>
            <p:cNvSpPr txBox="1">
              <a:spLocks noChangeArrowheads="1"/>
            </p:cNvSpPr>
            <p:nvPr/>
          </p:nvSpPr>
          <p:spPr bwMode="auto">
            <a:xfrm>
              <a:off x="2759" y="1407"/>
              <a:ext cx="178" cy="328"/>
            </a:xfrm>
            <a:prstGeom prst="rect">
              <a:avLst/>
            </a:prstGeom>
            <a:noFill/>
            <a:ln w="12700">
              <a:noFill/>
              <a:miter lim="800000"/>
              <a:headEnd/>
              <a:tailEnd/>
            </a:ln>
          </p:spPr>
          <p:txBody>
            <a:bodyPr wrap="none">
              <a:spAutoFit/>
            </a:bodyPr>
            <a:lstStyle/>
            <a:p>
              <a:pPr>
                <a:lnSpc>
                  <a:spcPct val="50000"/>
                </a:lnSpc>
              </a:pPr>
              <a:r>
                <a:rPr lang="en-US" sz="2800"/>
                <a:t>.</a:t>
              </a:r>
              <a:br>
                <a:rPr lang="en-US" sz="2800"/>
              </a:br>
              <a:r>
                <a:rPr lang="en-US" sz="2800"/>
                <a:t>.</a:t>
              </a:r>
            </a:p>
          </p:txBody>
        </p:sp>
        <p:sp>
          <p:nvSpPr>
            <p:cNvPr id="86044" name="Text Box 30"/>
            <p:cNvSpPr txBox="1">
              <a:spLocks noChangeArrowheads="1"/>
            </p:cNvSpPr>
            <p:nvPr/>
          </p:nvSpPr>
          <p:spPr bwMode="auto">
            <a:xfrm>
              <a:off x="2647" y="1899"/>
              <a:ext cx="416" cy="167"/>
            </a:xfrm>
            <a:prstGeom prst="rect">
              <a:avLst/>
            </a:prstGeom>
            <a:solidFill>
              <a:schemeClr val="bg1"/>
            </a:solidFill>
            <a:ln w="12700">
              <a:noFill/>
              <a:miter lim="800000"/>
              <a:headEnd/>
              <a:tailEnd/>
            </a:ln>
          </p:spPr>
          <p:txBody>
            <a:bodyPr wrap="none">
              <a:spAutoFit/>
            </a:bodyPr>
            <a:lstStyle/>
            <a:p>
              <a:r>
                <a:rPr lang="en-US" sz="1400">
                  <a:latin typeface="Arial Narrow" pitchFamily="34" charset="0"/>
                </a:rPr>
                <a:t>32-bits</a:t>
              </a:r>
            </a:p>
          </p:txBody>
        </p:sp>
        <p:sp>
          <p:nvSpPr>
            <p:cNvPr id="86045" name="Text Box 31"/>
            <p:cNvSpPr txBox="1">
              <a:spLocks noChangeArrowheads="1"/>
            </p:cNvSpPr>
            <p:nvPr/>
          </p:nvSpPr>
          <p:spPr bwMode="auto">
            <a:xfrm>
              <a:off x="2491" y="1167"/>
              <a:ext cx="713" cy="145"/>
            </a:xfrm>
            <a:prstGeom prst="rect">
              <a:avLst/>
            </a:prstGeom>
            <a:noFill/>
            <a:ln w="12700">
              <a:noFill/>
              <a:miter lim="800000"/>
              <a:headEnd/>
              <a:tailEnd/>
            </a:ln>
          </p:spPr>
          <p:txBody>
            <a:bodyPr wrap="none">
              <a:spAutoFit/>
            </a:bodyPr>
            <a:lstStyle/>
            <a:p>
              <a:pPr algn="ctr">
                <a:lnSpc>
                  <a:spcPct val="50000"/>
                </a:lnSpc>
              </a:pPr>
              <a:r>
                <a:rPr lang="en-US" sz="1800">
                  <a:solidFill>
                    <a:schemeClr val="tx2"/>
                  </a:solidFill>
                  <a:latin typeface="Arial Narrow" pitchFamily="34" charset="0"/>
                </a:rPr>
                <a:t>Periph Cfg</a:t>
              </a:r>
            </a:p>
          </p:txBody>
        </p:sp>
        <p:sp>
          <p:nvSpPr>
            <p:cNvPr id="86046" name="Text Box 32"/>
            <p:cNvSpPr txBox="1">
              <a:spLocks noChangeArrowheads="1"/>
            </p:cNvSpPr>
            <p:nvPr/>
          </p:nvSpPr>
          <p:spPr bwMode="auto">
            <a:xfrm>
              <a:off x="2208" y="1293"/>
              <a:ext cx="347" cy="181"/>
            </a:xfrm>
            <a:prstGeom prst="rect">
              <a:avLst/>
            </a:prstGeom>
            <a:noFill/>
            <a:ln w="12700">
              <a:noFill/>
              <a:miter lim="800000"/>
              <a:headEnd/>
              <a:tailEnd/>
            </a:ln>
          </p:spPr>
          <p:txBody>
            <a:bodyPr wrap="none">
              <a:spAutoFit/>
            </a:bodyPr>
            <a:lstStyle/>
            <a:p>
              <a:r>
                <a:rPr lang="en-US" sz="1600">
                  <a:latin typeface="Courier New" pitchFamily="49" charset="0"/>
                </a:rPr>
                <a:t>Dst</a:t>
              </a:r>
            </a:p>
          </p:txBody>
        </p:sp>
        <p:sp>
          <p:nvSpPr>
            <p:cNvPr id="485409" name="AutoShape 33"/>
            <p:cNvSpPr>
              <a:spLocks noChangeArrowheads="1"/>
            </p:cNvSpPr>
            <p:nvPr/>
          </p:nvSpPr>
          <p:spPr bwMode="auto">
            <a:xfrm>
              <a:off x="1872" y="1464"/>
              <a:ext cx="336" cy="24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grpSp>
      <p:sp>
        <p:nvSpPr>
          <p:cNvPr id="86022" name="Text Box 34"/>
          <p:cNvSpPr txBox="1">
            <a:spLocks noChangeArrowheads="1"/>
          </p:cNvSpPr>
          <p:nvPr/>
        </p:nvSpPr>
        <p:spPr bwMode="auto">
          <a:xfrm>
            <a:off x="5029200" y="1746250"/>
            <a:ext cx="3990975" cy="800100"/>
          </a:xfrm>
          <a:prstGeom prst="rect">
            <a:avLst/>
          </a:prstGeom>
          <a:noFill/>
          <a:ln w="12700">
            <a:noFill/>
            <a:miter lim="800000"/>
            <a:headEnd/>
            <a:tailEnd/>
          </a:ln>
        </p:spPr>
        <p:txBody>
          <a:bodyPr wrap="none">
            <a:spAutoFit/>
          </a:bodyPr>
          <a:lstStyle/>
          <a:p>
            <a:r>
              <a:rPr lang="en-US" sz="1600">
                <a:latin typeface="Arial Narrow" pitchFamily="34" charset="0"/>
              </a:rPr>
              <a:t>Count = # of 32-register </a:t>
            </a:r>
            <a:r>
              <a:rPr lang="en-US" sz="1600" u="sng">
                <a:latin typeface="Arial Narrow" pitchFamily="34" charset="0"/>
              </a:rPr>
              <a:t>blocks</a:t>
            </a:r>
            <a:r>
              <a:rPr lang="en-US" sz="1600">
                <a:latin typeface="Arial Narrow" pitchFamily="34" charset="0"/>
              </a:rPr>
              <a:t> to xfr (up to 16)</a:t>
            </a:r>
          </a:p>
          <a:p>
            <a:r>
              <a:rPr lang="en-US" sz="1600">
                <a:latin typeface="Arial Narrow" pitchFamily="34" charset="0"/>
              </a:rPr>
              <a:t>Mask = 32-bit mask determines WHICH registers</a:t>
            </a:r>
            <a:br>
              <a:rPr lang="en-US" sz="1600">
                <a:latin typeface="Arial Narrow" pitchFamily="34" charset="0"/>
              </a:rPr>
            </a:br>
            <a:r>
              <a:rPr lang="en-US" sz="1600">
                <a:latin typeface="Arial Narrow" pitchFamily="34" charset="0"/>
              </a:rPr>
              <a:t>             to transfer (“0” = xfr, “1” = NO xfr)</a:t>
            </a:r>
          </a:p>
        </p:txBody>
      </p:sp>
      <p:pic>
        <p:nvPicPr>
          <p:cNvPr id="86023" name="Picture 35"/>
          <p:cNvPicPr>
            <a:picLocks noChangeAspect="1" noChangeArrowheads="1"/>
          </p:cNvPicPr>
          <p:nvPr/>
        </p:nvPicPr>
        <p:blipFill>
          <a:blip r:embed="rId4" cstate="print"/>
          <a:srcRect/>
          <a:stretch>
            <a:fillRect/>
          </a:stretch>
        </p:blipFill>
        <p:spPr bwMode="auto">
          <a:xfrm>
            <a:off x="914400" y="3587750"/>
            <a:ext cx="6248400" cy="1511300"/>
          </a:xfrm>
          <a:prstGeom prst="rect">
            <a:avLst/>
          </a:prstGeom>
          <a:noFill/>
          <a:ln w="9525">
            <a:noFill/>
            <a:miter lim="800000"/>
            <a:headEnd/>
            <a:tailEnd/>
          </a:ln>
        </p:spPr>
      </p:pic>
      <p:sp>
        <p:nvSpPr>
          <p:cNvPr id="86024" name="Text Box 36"/>
          <p:cNvSpPr txBox="1">
            <a:spLocks noChangeArrowheads="1"/>
          </p:cNvSpPr>
          <p:nvPr/>
        </p:nvSpPr>
        <p:spPr bwMode="auto">
          <a:xfrm>
            <a:off x="381000" y="3200400"/>
            <a:ext cx="7364413" cy="311150"/>
          </a:xfrm>
          <a:prstGeom prst="rect">
            <a:avLst/>
          </a:prstGeom>
          <a:noFill/>
          <a:ln w="12700">
            <a:noFill/>
            <a:miter lim="800000"/>
            <a:headEnd/>
            <a:tailEnd/>
          </a:ln>
        </p:spPr>
        <p:txBody>
          <a:bodyPr wrap="none">
            <a:spAutoFit/>
          </a:bodyPr>
          <a:lstStyle/>
          <a:p>
            <a:pPr>
              <a:buClr>
                <a:schemeClr val="tx2"/>
              </a:buClr>
              <a:buSzPct val="90000"/>
              <a:buFont typeface="Wingdings" pitchFamily="2" charset="2"/>
              <a:buChar char="Ø"/>
            </a:pPr>
            <a:r>
              <a:rPr lang="en-US" sz="1800">
                <a:latin typeface="Arial Narrow" pitchFamily="34" charset="0"/>
              </a:rPr>
              <a:t> Example Transfer using MASK (not all regs typically need to be programmed):</a:t>
            </a:r>
          </a:p>
        </p:txBody>
      </p:sp>
      <p:sp>
        <p:nvSpPr>
          <p:cNvPr id="86025" name="Text Box 37"/>
          <p:cNvSpPr txBox="1">
            <a:spLocks noChangeArrowheads="1"/>
          </p:cNvSpPr>
          <p:nvPr/>
        </p:nvSpPr>
        <p:spPr bwMode="auto">
          <a:xfrm>
            <a:off x="381000" y="5257800"/>
            <a:ext cx="8789988" cy="314325"/>
          </a:xfrm>
          <a:prstGeom prst="rect">
            <a:avLst/>
          </a:prstGeom>
          <a:noFill/>
          <a:ln w="12700">
            <a:noFill/>
            <a:miter lim="800000"/>
            <a:headEnd/>
            <a:tailEnd/>
          </a:ln>
        </p:spPr>
        <p:txBody>
          <a:bodyPr wrap="none">
            <a:spAutoFit/>
          </a:bodyPr>
          <a:lstStyle/>
          <a:p>
            <a:pPr>
              <a:buClr>
                <a:schemeClr val="tx2"/>
              </a:buClr>
              <a:buSzPct val="90000"/>
              <a:buFont typeface="Wingdings" pitchFamily="2" charset="2"/>
              <a:buChar char="Ø"/>
            </a:pPr>
            <a:r>
              <a:rPr lang="en-US" sz="1800">
                <a:latin typeface="Arial Narrow" pitchFamily="34" charset="0"/>
              </a:rPr>
              <a:t> User must write to IDMA0 registers in the following order (COUNT written – triggers transfer):</a:t>
            </a:r>
          </a:p>
        </p:txBody>
      </p:sp>
      <p:sp>
        <p:nvSpPr>
          <p:cNvPr id="86026" name="Text Box 38"/>
          <p:cNvSpPr txBox="1">
            <a:spLocks noChangeArrowheads="1"/>
          </p:cNvSpPr>
          <p:nvPr/>
        </p:nvSpPr>
        <p:spPr bwMode="auto">
          <a:xfrm>
            <a:off x="1143000" y="5684838"/>
            <a:ext cx="7194550" cy="1020762"/>
          </a:xfrm>
          <a:prstGeom prst="rect">
            <a:avLst/>
          </a:prstGeom>
          <a:solidFill>
            <a:schemeClr val="accent2"/>
          </a:solidFill>
          <a:ln w="12700">
            <a:solidFill>
              <a:schemeClr val="tx1"/>
            </a:solidFill>
            <a:miter lim="800000"/>
            <a:headEnd/>
            <a:tailEnd/>
          </a:ln>
        </p:spPr>
        <p:txBody>
          <a:bodyPr wrap="none">
            <a:spAutoFit/>
          </a:bodyPr>
          <a:lstStyle/>
          <a:p>
            <a:pPr>
              <a:lnSpc>
                <a:spcPct val="70000"/>
              </a:lnSpc>
            </a:pPr>
            <a:r>
              <a:rPr lang="en-US" sz="1400">
                <a:latin typeface="Courier New" pitchFamily="49" charset="0"/>
              </a:rPr>
              <a:t>IDMA0_MASK = 0x573FEA8C;	  //set mask for 13 regs above</a:t>
            </a:r>
          </a:p>
          <a:p>
            <a:pPr>
              <a:lnSpc>
                <a:spcPct val="70000"/>
              </a:lnSpc>
            </a:pPr>
            <a:r>
              <a:rPr lang="en-US" sz="1400">
                <a:latin typeface="Courier New" pitchFamily="49" charset="0"/>
              </a:rPr>
              <a:t>IDMA0_SOURCE = reg_ptr;	  //set src addr in L1D/L2</a:t>
            </a:r>
          </a:p>
          <a:p>
            <a:pPr>
              <a:lnSpc>
                <a:spcPct val="70000"/>
              </a:lnSpc>
            </a:pPr>
            <a:r>
              <a:rPr lang="en-US" sz="1400">
                <a:latin typeface="Courier New" pitchFamily="49" charset="0"/>
              </a:rPr>
              <a:t>IDMA0_DEST = MMR_ADDRESS;	  //set dst addr to config location</a:t>
            </a:r>
          </a:p>
          <a:p>
            <a:pPr>
              <a:lnSpc>
                <a:spcPct val="70000"/>
              </a:lnSpc>
            </a:pPr>
            <a:r>
              <a:rPr lang="en-US" sz="1400">
                <a:latin typeface="Courier New" pitchFamily="49" charset="0"/>
              </a:rPr>
              <a:t>IDMA0_COUNT = 0;		  //set mask for 1 block of 32 registers</a:t>
            </a: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mtClean="0"/>
              <a:t>IDMA1 – Programming Details</a:t>
            </a:r>
          </a:p>
        </p:txBody>
      </p:sp>
      <p:sp>
        <p:nvSpPr>
          <p:cNvPr id="87044" name="Text Box 11"/>
          <p:cNvSpPr txBox="1">
            <a:spLocks noChangeArrowheads="1"/>
          </p:cNvSpPr>
          <p:nvPr/>
        </p:nvSpPr>
        <p:spPr bwMode="auto">
          <a:xfrm>
            <a:off x="381000" y="609600"/>
            <a:ext cx="7589838" cy="336550"/>
          </a:xfrm>
          <a:prstGeom prst="rect">
            <a:avLst/>
          </a:prstGeom>
          <a:noFill/>
          <a:ln w="12700">
            <a:noFill/>
            <a:miter lim="800000"/>
            <a:headEnd/>
            <a:tailEnd/>
          </a:ln>
        </p:spPr>
        <p:txBody>
          <a:bodyPr wrap="none">
            <a:spAutoFit/>
          </a:bodyPr>
          <a:lstStyle/>
          <a:p>
            <a:pPr>
              <a:buClr>
                <a:schemeClr val="tx2"/>
              </a:buClr>
              <a:buSzPct val="90000"/>
              <a:buFont typeface="Wingdings" pitchFamily="2" charset="2"/>
              <a:buChar char="Ø"/>
            </a:pPr>
            <a:r>
              <a:rPr lang="en-US" sz="2000">
                <a:latin typeface="Arial Narrow" pitchFamily="34" charset="0"/>
              </a:rPr>
              <a:t> IDMA1 is optimized for LINEAR burst transfers between L1P, L1D and L2</a:t>
            </a:r>
          </a:p>
        </p:txBody>
      </p:sp>
      <p:sp>
        <p:nvSpPr>
          <p:cNvPr id="87045" name="Text Box 12"/>
          <p:cNvSpPr txBox="1">
            <a:spLocks noChangeArrowheads="1"/>
          </p:cNvSpPr>
          <p:nvPr/>
        </p:nvSpPr>
        <p:spPr bwMode="auto">
          <a:xfrm>
            <a:off x="542925" y="2566988"/>
            <a:ext cx="7915275" cy="2074862"/>
          </a:xfrm>
          <a:prstGeom prst="rect">
            <a:avLst/>
          </a:prstGeom>
          <a:noFill/>
          <a:ln w="12700">
            <a:noFill/>
            <a:miter lim="800000"/>
            <a:headEnd/>
            <a:tailEnd/>
          </a:ln>
        </p:spPr>
        <p:txBody>
          <a:bodyPr wrap="none">
            <a:spAutoFit/>
          </a:bodyPr>
          <a:lstStyle/>
          <a:p>
            <a:pPr>
              <a:lnSpc>
                <a:spcPct val="90000"/>
              </a:lnSpc>
              <a:buClr>
                <a:schemeClr val="tx2"/>
              </a:buClr>
              <a:buSzPct val="90000"/>
              <a:buFont typeface="Wingdings" pitchFamily="2" charset="2"/>
              <a:buChar char="Ø"/>
            </a:pPr>
            <a:r>
              <a:rPr lang="en-US" sz="2000">
                <a:latin typeface="Arial Narrow" pitchFamily="34" charset="0"/>
              </a:rPr>
              <a:t> Cannot access CFG port registers (only used for internal memory transfers)</a:t>
            </a:r>
          </a:p>
          <a:p>
            <a:pPr>
              <a:lnSpc>
                <a:spcPct val="90000"/>
              </a:lnSpc>
              <a:buClr>
                <a:schemeClr val="tx2"/>
              </a:buClr>
              <a:buSzPct val="90000"/>
              <a:buFont typeface="Wingdings" pitchFamily="2" charset="2"/>
              <a:buChar char="Ø"/>
            </a:pPr>
            <a:r>
              <a:rPr lang="en-US" sz="2000">
                <a:latin typeface="Arial Narrow" pitchFamily="34" charset="0"/>
              </a:rPr>
              <a:t> User provides: Src, Dst, Count (Reference:  SPRU871)</a:t>
            </a:r>
          </a:p>
          <a:p>
            <a:pPr>
              <a:lnSpc>
                <a:spcPct val="90000"/>
              </a:lnSpc>
              <a:buClr>
                <a:schemeClr val="tx2"/>
              </a:buClr>
              <a:buSzPct val="90000"/>
              <a:buFont typeface="Wingdings" pitchFamily="2" charset="2"/>
              <a:buChar char="Ø"/>
            </a:pPr>
            <a:r>
              <a:rPr lang="en-US" sz="2000">
                <a:latin typeface="Arial Narrow" pitchFamily="34" charset="0"/>
              </a:rPr>
              <a:t> All src/dest addresses increment linearly throughout the transfer</a:t>
            </a:r>
          </a:p>
          <a:p>
            <a:pPr>
              <a:lnSpc>
                <a:spcPct val="90000"/>
              </a:lnSpc>
              <a:buClr>
                <a:schemeClr val="tx2"/>
              </a:buClr>
              <a:buSzPct val="90000"/>
              <a:buFont typeface="Wingdings" pitchFamily="2" charset="2"/>
              <a:buChar char="Ø"/>
            </a:pPr>
            <a:r>
              <a:rPr lang="en-US" sz="2000">
                <a:latin typeface="Arial Narrow" pitchFamily="34" charset="0"/>
              </a:rPr>
              <a:t> IDMA1_COUNT = #bytes to transfer</a:t>
            </a:r>
          </a:p>
          <a:p>
            <a:pPr>
              <a:lnSpc>
                <a:spcPct val="90000"/>
              </a:lnSpc>
              <a:buClr>
                <a:schemeClr val="tx2"/>
              </a:buClr>
              <a:buSzPct val="90000"/>
              <a:buFont typeface="Wingdings" pitchFamily="2" charset="2"/>
              <a:buChar char="Ø"/>
            </a:pPr>
            <a:r>
              <a:rPr lang="en-US" sz="2000">
                <a:latin typeface="Arial Narrow" pitchFamily="34" charset="0"/>
              </a:rPr>
              <a:t> Example:</a:t>
            </a:r>
          </a:p>
        </p:txBody>
      </p:sp>
      <p:sp>
        <p:nvSpPr>
          <p:cNvPr id="87046" name="Text Box 13"/>
          <p:cNvSpPr txBox="1">
            <a:spLocks noChangeArrowheads="1"/>
          </p:cNvSpPr>
          <p:nvPr/>
        </p:nvSpPr>
        <p:spPr bwMode="auto">
          <a:xfrm>
            <a:off x="984250" y="4800600"/>
            <a:ext cx="7854950" cy="1276350"/>
          </a:xfrm>
          <a:prstGeom prst="rect">
            <a:avLst/>
          </a:prstGeom>
          <a:solidFill>
            <a:schemeClr val="accent2"/>
          </a:solidFill>
          <a:ln w="12700">
            <a:solidFill>
              <a:schemeClr val="tx1"/>
            </a:solidFill>
            <a:miter lim="800000"/>
            <a:headEnd/>
            <a:tailEnd/>
          </a:ln>
        </p:spPr>
        <p:txBody>
          <a:bodyPr wrap="none">
            <a:spAutoFit/>
          </a:bodyPr>
          <a:lstStyle/>
          <a:p>
            <a:pPr>
              <a:lnSpc>
                <a:spcPct val="70000"/>
              </a:lnSpc>
            </a:pPr>
            <a:r>
              <a:rPr lang="en-US" sz="1400">
                <a:latin typeface="Courier New" pitchFamily="49" charset="0"/>
              </a:rPr>
              <a:t>IDMA1_SOURCE = outBuffFast;           //set src addr in L1D</a:t>
            </a:r>
          </a:p>
          <a:p>
            <a:pPr>
              <a:lnSpc>
                <a:spcPct val="70000"/>
              </a:lnSpc>
            </a:pPr>
            <a:r>
              <a:rPr lang="en-US" sz="1400">
                <a:latin typeface="Courier New" pitchFamily="49" charset="0"/>
              </a:rPr>
              <a:t>IDMA1_DEST = outBuff;                 //set dst addr to L2</a:t>
            </a:r>
          </a:p>
          <a:p>
            <a:pPr>
              <a:lnSpc>
                <a:spcPct val="70000"/>
              </a:lnSpc>
            </a:pPr>
            <a:r>
              <a:rPr lang="en-US" sz="1400">
                <a:latin typeface="Courier New" pitchFamily="49" charset="0"/>
              </a:rPr>
              <a:t>IDMA1_COUNT = 7 &lt;&lt; IDMA_PRI_SHIFT |   //PRI low vs. cache/EDMA</a:t>
            </a:r>
          </a:p>
          <a:p>
            <a:pPr>
              <a:lnSpc>
                <a:spcPct val="70000"/>
              </a:lnSpc>
            </a:pPr>
            <a:r>
              <a:rPr lang="en-US" sz="1400">
                <a:latin typeface="Courier New" pitchFamily="49" charset="0"/>
              </a:rPr>
              <a:t>              1 &lt;&lt; IDMA_INT_SHIFT |   //interrupt CPU on completion</a:t>
            </a:r>
          </a:p>
          <a:p>
            <a:pPr>
              <a:lnSpc>
                <a:spcPct val="70000"/>
              </a:lnSpc>
            </a:pPr>
            <a:r>
              <a:rPr lang="en-US" sz="1400">
                <a:latin typeface="Courier New" pitchFamily="49" charset="0"/>
              </a:rPr>
              <a:t>              buffsize;               //set count to buffer size (bytes)</a:t>
            </a:r>
          </a:p>
        </p:txBody>
      </p:sp>
      <p:grpSp>
        <p:nvGrpSpPr>
          <p:cNvPr id="87047" name="Group 14"/>
          <p:cNvGrpSpPr>
            <a:grpSpLocks/>
          </p:cNvGrpSpPr>
          <p:nvPr/>
        </p:nvGrpSpPr>
        <p:grpSpPr bwMode="auto">
          <a:xfrm>
            <a:off x="1663700" y="1143000"/>
            <a:ext cx="4051300" cy="1235075"/>
            <a:chOff x="904" y="854"/>
            <a:chExt cx="2552" cy="778"/>
          </a:xfrm>
        </p:grpSpPr>
        <p:sp>
          <p:nvSpPr>
            <p:cNvPr id="487439" name="Rectangle 15"/>
            <p:cNvSpPr>
              <a:spLocks noChangeArrowheads="1"/>
            </p:cNvSpPr>
            <p:nvPr/>
          </p:nvSpPr>
          <p:spPr bwMode="auto">
            <a:xfrm>
              <a:off x="1296" y="864"/>
              <a:ext cx="576" cy="192"/>
            </a:xfrm>
            <a:prstGeom prst="rect">
              <a:avLst/>
            </a:prstGeom>
            <a:solidFill>
              <a:schemeClr val="accent3"/>
            </a:solidFill>
            <a:ln w="12700">
              <a:solidFill>
                <a:schemeClr val="tx1"/>
              </a:solidFill>
              <a:miter lim="800000"/>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487440" name="Rectangle 16"/>
            <p:cNvSpPr>
              <a:spLocks noChangeArrowheads="1"/>
            </p:cNvSpPr>
            <p:nvPr/>
          </p:nvSpPr>
          <p:spPr bwMode="auto">
            <a:xfrm>
              <a:off x="1296" y="1056"/>
              <a:ext cx="576" cy="192"/>
            </a:xfrm>
            <a:prstGeom prst="rect">
              <a:avLst/>
            </a:prstGeom>
            <a:solidFill>
              <a:schemeClr val="accent3"/>
            </a:solidFill>
            <a:ln w="12700">
              <a:solidFill>
                <a:schemeClr val="tx1"/>
              </a:solidFill>
              <a:miter lim="800000"/>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487441" name="Rectangle 17"/>
            <p:cNvSpPr>
              <a:spLocks noChangeArrowheads="1"/>
            </p:cNvSpPr>
            <p:nvPr/>
          </p:nvSpPr>
          <p:spPr bwMode="auto">
            <a:xfrm>
              <a:off x="1296" y="1248"/>
              <a:ext cx="576" cy="192"/>
            </a:xfrm>
            <a:prstGeom prst="rect">
              <a:avLst/>
            </a:prstGeom>
            <a:solidFill>
              <a:schemeClr val="accent3"/>
            </a:solidFill>
            <a:ln w="12700">
              <a:solidFill>
                <a:schemeClr val="tx1"/>
              </a:solidFill>
              <a:miter lim="800000"/>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487442" name="Rectangle 18"/>
            <p:cNvSpPr>
              <a:spLocks noChangeArrowheads="1"/>
            </p:cNvSpPr>
            <p:nvPr/>
          </p:nvSpPr>
          <p:spPr bwMode="auto">
            <a:xfrm>
              <a:off x="1296" y="1440"/>
              <a:ext cx="576" cy="192"/>
            </a:xfrm>
            <a:prstGeom prst="rect">
              <a:avLst/>
            </a:prstGeom>
            <a:solidFill>
              <a:schemeClr val="accent3"/>
            </a:solidFill>
            <a:ln w="12700">
              <a:solidFill>
                <a:schemeClr val="tx1"/>
              </a:solidFill>
              <a:miter lim="800000"/>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87052" name="Text Box 19"/>
            <p:cNvSpPr txBox="1">
              <a:spLocks noChangeArrowheads="1"/>
            </p:cNvSpPr>
            <p:nvPr/>
          </p:nvSpPr>
          <p:spPr bwMode="auto">
            <a:xfrm>
              <a:off x="1484" y="860"/>
              <a:ext cx="196" cy="196"/>
            </a:xfrm>
            <a:prstGeom prst="rect">
              <a:avLst/>
            </a:prstGeom>
            <a:noFill/>
            <a:ln w="12700">
              <a:noFill/>
              <a:miter lim="800000"/>
              <a:headEnd/>
              <a:tailEnd/>
            </a:ln>
          </p:spPr>
          <p:txBody>
            <a:bodyPr wrap="none">
              <a:spAutoFit/>
            </a:bodyPr>
            <a:lstStyle/>
            <a:p>
              <a:r>
                <a:rPr lang="en-US" sz="1800"/>
                <a:t>1</a:t>
              </a:r>
            </a:p>
          </p:txBody>
        </p:sp>
        <p:sp>
          <p:nvSpPr>
            <p:cNvPr id="87053" name="Text Box 20"/>
            <p:cNvSpPr txBox="1">
              <a:spLocks noChangeArrowheads="1"/>
            </p:cNvSpPr>
            <p:nvPr/>
          </p:nvSpPr>
          <p:spPr bwMode="auto">
            <a:xfrm>
              <a:off x="1484" y="1056"/>
              <a:ext cx="196" cy="196"/>
            </a:xfrm>
            <a:prstGeom prst="rect">
              <a:avLst/>
            </a:prstGeom>
            <a:noFill/>
            <a:ln w="12700">
              <a:noFill/>
              <a:miter lim="800000"/>
              <a:headEnd/>
              <a:tailEnd/>
            </a:ln>
          </p:spPr>
          <p:txBody>
            <a:bodyPr wrap="none">
              <a:spAutoFit/>
            </a:bodyPr>
            <a:lstStyle/>
            <a:p>
              <a:r>
                <a:rPr lang="en-US" sz="1800"/>
                <a:t>2</a:t>
              </a:r>
            </a:p>
          </p:txBody>
        </p:sp>
        <p:sp>
          <p:nvSpPr>
            <p:cNvPr id="87054" name="Text Box 21"/>
            <p:cNvSpPr txBox="1">
              <a:spLocks noChangeArrowheads="1"/>
            </p:cNvSpPr>
            <p:nvPr/>
          </p:nvSpPr>
          <p:spPr bwMode="auto">
            <a:xfrm>
              <a:off x="1484" y="1248"/>
              <a:ext cx="196" cy="196"/>
            </a:xfrm>
            <a:prstGeom prst="rect">
              <a:avLst/>
            </a:prstGeom>
            <a:noFill/>
            <a:ln w="12700">
              <a:noFill/>
              <a:miter lim="800000"/>
              <a:headEnd/>
              <a:tailEnd/>
            </a:ln>
          </p:spPr>
          <p:txBody>
            <a:bodyPr wrap="none">
              <a:spAutoFit/>
            </a:bodyPr>
            <a:lstStyle/>
            <a:p>
              <a:r>
                <a:rPr lang="en-US" sz="1800"/>
                <a:t>3</a:t>
              </a:r>
            </a:p>
          </p:txBody>
        </p:sp>
        <p:sp>
          <p:nvSpPr>
            <p:cNvPr id="487446" name="Rectangle 22"/>
            <p:cNvSpPr>
              <a:spLocks noChangeArrowheads="1"/>
            </p:cNvSpPr>
            <p:nvPr/>
          </p:nvSpPr>
          <p:spPr bwMode="auto">
            <a:xfrm>
              <a:off x="2880" y="864"/>
              <a:ext cx="576" cy="192"/>
            </a:xfrm>
            <a:prstGeom prst="rect">
              <a:avLst/>
            </a:prstGeom>
            <a:solidFill>
              <a:schemeClr val="accent3"/>
            </a:solidFill>
            <a:ln w="12700">
              <a:solidFill>
                <a:schemeClr val="tx1"/>
              </a:solidFill>
              <a:miter lim="800000"/>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487447" name="Rectangle 23"/>
            <p:cNvSpPr>
              <a:spLocks noChangeArrowheads="1"/>
            </p:cNvSpPr>
            <p:nvPr/>
          </p:nvSpPr>
          <p:spPr bwMode="auto">
            <a:xfrm>
              <a:off x="2880" y="1056"/>
              <a:ext cx="576" cy="192"/>
            </a:xfrm>
            <a:prstGeom prst="rect">
              <a:avLst/>
            </a:prstGeom>
            <a:solidFill>
              <a:schemeClr val="accent3"/>
            </a:solidFill>
            <a:ln w="12700">
              <a:solidFill>
                <a:schemeClr val="tx1"/>
              </a:solidFill>
              <a:miter lim="800000"/>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487448" name="Rectangle 24"/>
            <p:cNvSpPr>
              <a:spLocks noChangeArrowheads="1"/>
            </p:cNvSpPr>
            <p:nvPr/>
          </p:nvSpPr>
          <p:spPr bwMode="auto">
            <a:xfrm>
              <a:off x="2880" y="1248"/>
              <a:ext cx="576" cy="192"/>
            </a:xfrm>
            <a:prstGeom prst="rect">
              <a:avLst/>
            </a:prstGeom>
            <a:solidFill>
              <a:schemeClr val="accent3"/>
            </a:solidFill>
            <a:ln w="12700">
              <a:solidFill>
                <a:schemeClr val="tx1"/>
              </a:solidFill>
              <a:miter lim="800000"/>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487449" name="Rectangle 25"/>
            <p:cNvSpPr>
              <a:spLocks noChangeArrowheads="1"/>
            </p:cNvSpPr>
            <p:nvPr/>
          </p:nvSpPr>
          <p:spPr bwMode="auto">
            <a:xfrm>
              <a:off x="2880" y="1440"/>
              <a:ext cx="576" cy="192"/>
            </a:xfrm>
            <a:prstGeom prst="rect">
              <a:avLst/>
            </a:prstGeom>
            <a:solidFill>
              <a:schemeClr val="accent3"/>
            </a:solidFill>
            <a:ln w="12700">
              <a:solidFill>
                <a:schemeClr val="tx1"/>
              </a:solidFill>
              <a:miter lim="800000"/>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sp>
          <p:nvSpPr>
            <p:cNvPr id="87059" name="Text Box 26"/>
            <p:cNvSpPr txBox="1">
              <a:spLocks noChangeArrowheads="1"/>
            </p:cNvSpPr>
            <p:nvPr/>
          </p:nvSpPr>
          <p:spPr bwMode="auto">
            <a:xfrm>
              <a:off x="3068" y="860"/>
              <a:ext cx="196" cy="196"/>
            </a:xfrm>
            <a:prstGeom prst="rect">
              <a:avLst/>
            </a:prstGeom>
            <a:noFill/>
            <a:ln w="12700">
              <a:noFill/>
              <a:miter lim="800000"/>
              <a:headEnd/>
              <a:tailEnd/>
            </a:ln>
          </p:spPr>
          <p:txBody>
            <a:bodyPr wrap="none">
              <a:spAutoFit/>
            </a:bodyPr>
            <a:lstStyle/>
            <a:p>
              <a:r>
                <a:rPr lang="en-US" sz="1800"/>
                <a:t>1</a:t>
              </a:r>
            </a:p>
          </p:txBody>
        </p:sp>
        <p:sp>
          <p:nvSpPr>
            <p:cNvPr id="87060" name="Text Box 27"/>
            <p:cNvSpPr txBox="1">
              <a:spLocks noChangeArrowheads="1"/>
            </p:cNvSpPr>
            <p:nvPr/>
          </p:nvSpPr>
          <p:spPr bwMode="auto">
            <a:xfrm>
              <a:off x="3068" y="1056"/>
              <a:ext cx="196" cy="196"/>
            </a:xfrm>
            <a:prstGeom prst="rect">
              <a:avLst/>
            </a:prstGeom>
            <a:noFill/>
            <a:ln w="12700">
              <a:noFill/>
              <a:miter lim="800000"/>
              <a:headEnd/>
              <a:tailEnd/>
            </a:ln>
          </p:spPr>
          <p:txBody>
            <a:bodyPr wrap="none">
              <a:spAutoFit/>
            </a:bodyPr>
            <a:lstStyle/>
            <a:p>
              <a:r>
                <a:rPr lang="en-US" sz="1800"/>
                <a:t>2</a:t>
              </a:r>
            </a:p>
          </p:txBody>
        </p:sp>
        <p:sp>
          <p:nvSpPr>
            <p:cNvPr id="87061" name="Text Box 28"/>
            <p:cNvSpPr txBox="1">
              <a:spLocks noChangeArrowheads="1"/>
            </p:cNvSpPr>
            <p:nvPr/>
          </p:nvSpPr>
          <p:spPr bwMode="auto">
            <a:xfrm>
              <a:off x="3068" y="1248"/>
              <a:ext cx="196" cy="196"/>
            </a:xfrm>
            <a:prstGeom prst="rect">
              <a:avLst/>
            </a:prstGeom>
            <a:noFill/>
            <a:ln w="12700">
              <a:noFill/>
              <a:miter lim="800000"/>
              <a:headEnd/>
              <a:tailEnd/>
            </a:ln>
          </p:spPr>
          <p:txBody>
            <a:bodyPr wrap="none">
              <a:spAutoFit/>
            </a:bodyPr>
            <a:lstStyle/>
            <a:p>
              <a:r>
                <a:rPr lang="en-US" sz="1800"/>
                <a:t>3</a:t>
              </a:r>
            </a:p>
          </p:txBody>
        </p:sp>
        <p:sp>
          <p:nvSpPr>
            <p:cNvPr id="87062" name="Text Box 29"/>
            <p:cNvSpPr txBox="1">
              <a:spLocks noChangeArrowheads="1"/>
            </p:cNvSpPr>
            <p:nvPr/>
          </p:nvSpPr>
          <p:spPr bwMode="auto">
            <a:xfrm>
              <a:off x="904" y="854"/>
              <a:ext cx="404" cy="212"/>
            </a:xfrm>
            <a:prstGeom prst="rect">
              <a:avLst/>
            </a:prstGeom>
            <a:noFill/>
            <a:ln w="12700">
              <a:noFill/>
              <a:miter lim="800000"/>
              <a:headEnd/>
              <a:tailEnd/>
            </a:ln>
          </p:spPr>
          <p:txBody>
            <a:bodyPr wrap="none">
              <a:spAutoFit/>
            </a:bodyPr>
            <a:lstStyle/>
            <a:p>
              <a:r>
                <a:rPr lang="en-US" sz="2000">
                  <a:latin typeface="Courier New" pitchFamily="49" charset="0"/>
                </a:rPr>
                <a:t>Src</a:t>
              </a:r>
            </a:p>
          </p:txBody>
        </p:sp>
        <p:sp>
          <p:nvSpPr>
            <p:cNvPr id="87063" name="Text Box 30"/>
            <p:cNvSpPr txBox="1">
              <a:spLocks noChangeArrowheads="1"/>
            </p:cNvSpPr>
            <p:nvPr/>
          </p:nvSpPr>
          <p:spPr bwMode="auto">
            <a:xfrm>
              <a:off x="2510" y="854"/>
              <a:ext cx="404" cy="212"/>
            </a:xfrm>
            <a:prstGeom prst="rect">
              <a:avLst/>
            </a:prstGeom>
            <a:noFill/>
            <a:ln w="12700">
              <a:noFill/>
              <a:miter lim="800000"/>
              <a:headEnd/>
              <a:tailEnd/>
            </a:ln>
          </p:spPr>
          <p:txBody>
            <a:bodyPr wrap="none">
              <a:spAutoFit/>
            </a:bodyPr>
            <a:lstStyle/>
            <a:p>
              <a:r>
                <a:rPr lang="en-US" sz="2000">
                  <a:latin typeface="Courier New" pitchFamily="49" charset="0"/>
                </a:rPr>
                <a:t>Dst</a:t>
              </a:r>
            </a:p>
          </p:txBody>
        </p:sp>
        <p:sp>
          <p:nvSpPr>
            <p:cNvPr id="487455" name="AutoShape 31"/>
            <p:cNvSpPr>
              <a:spLocks noChangeArrowheads="1"/>
            </p:cNvSpPr>
            <p:nvPr/>
          </p:nvSpPr>
          <p:spPr bwMode="auto">
            <a:xfrm>
              <a:off x="2160" y="1116"/>
              <a:ext cx="336" cy="240"/>
            </a:xfrm>
            <a:prstGeom prst="rightArrow">
              <a:avLst>
                <a:gd name="adj1" fmla="val 50000"/>
                <a:gd name="adj2" fmla="val 35000"/>
              </a:avLst>
            </a:prstGeom>
            <a:solidFill>
              <a:srgbClr val="EAEAEA"/>
            </a:solidFill>
            <a:ln w="12700">
              <a:solidFill>
                <a:schemeClr val="tx1"/>
              </a:solidFill>
              <a:miter lim="800000"/>
              <a:headEnd/>
              <a:tailEnd/>
            </a:ln>
            <a:effectLst/>
          </p:spPr>
          <p:txBody>
            <a:bodyPr wrap="none" anchor="ctr">
              <a:spAutoFit/>
            </a:bodyPr>
            <a:lstStyle/>
            <a:p>
              <a:pPr>
                <a:defRPr/>
              </a:pPr>
              <a:endParaRPr lang="en-US">
                <a:effectLst>
                  <a:outerShdw blurRad="38100" dist="38100" dir="2700000" algn="tl">
                    <a:srgbClr val="000000">
                      <a:alpha val="43137"/>
                    </a:srgbClr>
                  </a:outerShdw>
                </a:effectLst>
              </a:endParaRPr>
            </a:p>
          </p:txBody>
        </p:sp>
      </p:grpSp>
      <p:pic>
        <p:nvPicPr>
          <p:cNvPr id="27"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09600"/>
            <a:ext cx="5562600" cy="6019800"/>
          </a:xfrm>
          <a:prstGeom prst="rect">
            <a:avLst/>
          </a:prstGeom>
          <a:solidFill>
            <a:srgbClr val="92D050"/>
          </a:solidFill>
          <a:ln w="19050">
            <a:solidFill>
              <a:schemeClr val="tx1"/>
            </a:solidFill>
            <a:miter lim="800000"/>
            <a:headEnd type="none" w="sm" len="sm"/>
            <a:tailEnd type="none" w="sm" len="sm"/>
          </a:ln>
          <a:effectLst>
            <a:outerShdw blurRad="50800" dist="1016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41988" name="Text Box 3"/>
          <p:cNvSpPr txBox="1">
            <a:spLocks noChangeArrowheads="1"/>
          </p:cNvSpPr>
          <p:nvPr>
            <p:custDataLst>
              <p:tags r:id="rId2"/>
            </p:custDataLst>
          </p:nvPr>
        </p:nvSpPr>
        <p:spPr bwMode="auto">
          <a:xfrm>
            <a:off x="304800" y="718783"/>
            <a:ext cx="5562600" cy="378565"/>
          </a:xfrm>
          <a:prstGeom prst="rect">
            <a:avLst/>
          </a:prstGeom>
          <a:solidFill>
            <a:schemeClr val="bg1"/>
          </a:solidFill>
          <a:ln w="19050">
            <a:solidFill>
              <a:schemeClr val="tx1"/>
            </a:solidFill>
            <a:miter lim="800000"/>
            <a:headEnd type="none" w="sm" len="sm"/>
            <a:tailEnd type="none" w="sm" len="sm"/>
          </a:ln>
        </p:spPr>
        <p:txBody>
          <a:bodyPr wrap="square" tIns="27432" rIns="91440" bIns="18288" anchor="ctr" anchorCtr="0">
            <a:spAutoFit/>
          </a:bodyPr>
          <a:lstStyle/>
          <a:p>
            <a:pPr marL="342900" indent="-342900">
              <a:lnSpc>
                <a:spcPct val="90000"/>
              </a:lnSpc>
              <a:spcBef>
                <a:spcPct val="0"/>
              </a:spcBef>
              <a:buClr>
                <a:srgbClr val="0066FF"/>
              </a:buClr>
              <a:buSzPct val="75000"/>
              <a:buFont typeface="Wingdings" pitchFamily="2" charset="2"/>
              <a:buChar char=""/>
            </a:pPr>
            <a:r>
              <a:rPr lang="en-US" dirty="0" err="1">
                <a:solidFill>
                  <a:srgbClr val="000000"/>
                </a:solidFill>
              </a:rPr>
              <a:t>MainHighlight</a:t>
            </a:r>
            <a:endParaRPr lang="en-US" dirty="0">
              <a:solidFill>
                <a:srgbClr val="000000"/>
              </a:solidFill>
            </a:endParaRPr>
          </a:p>
        </p:txBody>
      </p:sp>
      <p:sp>
        <p:nvSpPr>
          <p:cNvPr id="41989" name="Text Box 4"/>
          <p:cNvSpPr txBox="1">
            <a:spLocks noChangeArrowheads="1"/>
          </p:cNvSpPr>
          <p:nvPr>
            <p:custDataLst>
              <p:tags r:id="rId3"/>
            </p:custDataLst>
          </p:nvPr>
        </p:nvSpPr>
        <p:spPr bwMode="auto">
          <a:xfrm>
            <a:off x="301576" y="1059031"/>
            <a:ext cx="5543550" cy="387798"/>
          </a:xfrm>
          <a:prstGeom prst="rect">
            <a:avLst/>
          </a:prstGeom>
          <a:noFill/>
          <a:ln w="12700">
            <a:noFill/>
            <a:miter lim="800000"/>
            <a:headEnd type="none" w="sm" len="sm"/>
            <a:tailEnd type="none" w="sm" len="sm"/>
          </a:ln>
        </p:spPr>
        <p:txBody>
          <a:bodyPr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dirty="0" err="1">
                <a:solidFill>
                  <a:srgbClr val="000000"/>
                </a:solidFill>
              </a:rPr>
              <a:t>MainNormal</a:t>
            </a:r>
            <a:endParaRPr lang="en-US" dirty="0">
              <a:solidFill>
                <a:srgbClr val="000000"/>
              </a:solidFill>
            </a:endParaRPr>
          </a:p>
        </p:txBody>
      </p:sp>
      <p:sp>
        <p:nvSpPr>
          <p:cNvPr id="41990" name="Text Box 5"/>
          <p:cNvSpPr txBox="1">
            <a:spLocks noChangeArrowheads="1"/>
          </p:cNvSpPr>
          <p:nvPr>
            <p:custDataLst>
              <p:tags r:id="rId4"/>
            </p:custDataLst>
          </p:nvPr>
        </p:nvSpPr>
        <p:spPr bwMode="auto">
          <a:xfrm>
            <a:off x="774000" y="1431656"/>
            <a:ext cx="4864800" cy="332399"/>
          </a:xfrm>
          <a:prstGeom prst="rect">
            <a:avLst/>
          </a:prstGeom>
          <a:solidFill>
            <a:schemeClr val="bg1"/>
          </a:solidFill>
          <a:ln w="19050">
            <a:solidFill>
              <a:schemeClr val="tx1"/>
            </a:solid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dirty="0" err="1">
                <a:solidFill>
                  <a:srgbClr val="000000"/>
                </a:solidFill>
              </a:rPr>
              <a:t>SubHighlight</a:t>
            </a:r>
            <a:endParaRPr lang="en-US" sz="2000" dirty="0">
              <a:solidFill>
                <a:srgbClr val="000000"/>
              </a:solidFill>
            </a:endParaRPr>
          </a:p>
        </p:txBody>
      </p:sp>
      <p:sp>
        <p:nvSpPr>
          <p:cNvPr id="41991" name="Text Box 6"/>
          <p:cNvSpPr txBox="1">
            <a:spLocks noChangeArrowheads="1"/>
          </p:cNvSpPr>
          <p:nvPr>
            <p:custDataLst>
              <p:tags r:id="rId5"/>
            </p:custDataLst>
          </p:nvPr>
        </p:nvSpPr>
        <p:spPr bwMode="auto">
          <a:xfrm>
            <a:off x="769877" y="1757356"/>
            <a:ext cx="4868924" cy="332399"/>
          </a:xfrm>
          <a:prstGeom prst="rect">
            <a:avLst/>
          </a:prstGeom>
          <a:noFill/>
          <a:ln w="12700">
            <a:noFill/>
            <a:miter lim="800000"/>
            <a:headEnd type="none" w="sm" len="sm"/>
            <a:tailEnd type="none" w="sm" len="sm"/>
          </a:ln>
        </p:spPr>
        <p:txBody>
          <a:bodyPr wrap="square" tIns="27432" bIns="27432" anchor="ctr" anchorCtr="0">
            <a:spAutoFit/>
          </a:bodyPr>
          <a:lstStyle/>
          <a:p>
            <a:pPr marL="342900" indent="-342900">
              <a:lnSpc>
                <a:spcPct val="90000"/>
              </a:lnSpc>
              <a:spcBef>
                <a:spcPct val="0"/>
              </a:spcBef>
              <a:buClr>
                <a:srgbClr val="0066FF"/>
              </a:buClr>
              <a:buSzPct val="75000"/>
              <a:buFont typeface="Wingdings" pitchFamily="2" charset="2"/>
              <a:buChar char=""/>
            </a:pPr>
            <a:r>
              <a:rPr lang="en-US" sz="2000" dirty="0" err="1">
                <a:solidFill>
                  <a:srgbClr val="000000"/>
                </a:solidFill>
              </a:rPr>
              <a:t>SubNormal</a:t>
            </a:r>
            <a:endParaRPr lang="en-US" sz="2000" dirty="0">
              <a:solidFill>
                <a:srgbClr val="000000"/>
              </a:solidFill>
            </a:endParaRPr>
          </a:p>
        </p:txBody>
      </p:sp>
      <p:pic>
        <p:nvPicPr>
          <p:cNvPr id="72706" name="Picture 2" descr="C:\Documents and Settings\a0159877\Desktop\250px-Operating_system_placement.svg.png"/>
          <p:cNvPicPr>
            <a:picLocks noChangeAspect="1" noChangeArrowheads="1"/>
          </p:cNvPicPr>
          <p:nvPr/>
        </p:nvPicPr>
        <p:blipFill>
          <a:blip r:embed="rId7" cstate="print"/>
          <a:srcRect/>
          <a:stretch>
            <a:fillRect/>
          </a:stretch>
        </p:blipFill>
        <p:spPr bwMode="auto">
          <a:xfrm>
            <a:off x="6160824" y="1153041"/>
            <a:ext cx="2819400" cy="4172713"/>
          </a:xfrm>
          <a:prstGeom prst="rect">
            <a:avLst/>
          </a:prstGeom>
          <a:noFill/>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SCHEMEINDEX" val="4"/>
  <p:tag name="NO LOGOS" val="true"/>
</p:tagLst>
</file>

<file path=ppt/tags/tag10.xml><?xml version="1.0" encoding="utf-8"?>
<p:tagLst xmlns:a="http://schemas.openxmlformats.org/drawingml/2006/main" xmlns:r="http://schemas.openxmlformats.org/officeDocument/2006/relationships" xmlns:p="http://schemas.openxmlformats.org/presentationml/2006/main">
  <p:tag name="MILELISTITEM" val=""/>
</p:tagLst>
</file>

<file path=ppt/tags/tag100.xml><?xml version="1.0" encoding="utf-8"?>
<p:tagLst xmlns:a="http://schemas.openxmlformats.org/drawingml/2006/main" xmlns:r="http://schemas.openxmlformats.org/officeDocument/2006/relationships" xmlns:p="http://schemas.openxmlformats.org/presentationml/2006/main">
  <p:tag name="MILELISTITEM" val=""/>
</p:tagLst>
</file>

<file path=ppt/tags/tag101.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102.xml><?xml version="1.0" encoding="utf-8"?>
<p:tagLst xmlns:a="http://schemas.openxmlformats.org/drawingml/2006/main" xmlns:r="http://schemas.openxmlformats.org/officeDocument/2006/relationships" xmlns:p="http://schemas.openxmlformats.org/presentationml/2006/main">
  <p:tag name="MILELISTITEM" val=""/>
</p:tagLst>
</file>

<file path=ppt/tags/tag103.xml><?xml version="1.0" encoding="utf-8"?>
<p:tagLst xmlns:a="http://schemas.openxmlformats.org/drawingml/2006/main" xmlns:r="http://schemas.openxmlformats.org/officeDocument/2006/relationships" xmlns:p="http://schemas.openxmlformats.org/presentationml/2006/main">
  <p:tag name="MILELISTITEM" val=""/>
</p:tagLst>
</file>

<file path=ppt/tags/tag104.xml><?xml version="1.0" encoding="utf-8"?>
<p:tagLst xmlns:a="http://schemas.openxmlformats.org/drawingml/2006/main" xmlns:r="http://schemas.openxmlformats.org/officeDocument/2006/relationships" xmlns:p="http://schemas.openxmlformats.org/presentationml/2006/main">
  <p:tag name="MILELISTITEM" val=""/>
</p:tagLst>
</file>

<file path=ppt/tags/tag105.xml><?xml version="1.0" encoding="utf-8"?>
<p:tagLst xmlns:a="http://schemas.openxmlformats.org/drawingml/2006/main" xmlns:r="http://schemas.openxmlformats.org/officeDocument/2006/relationships" xmlns:p="http://schemas.openxmlformats.org/presentationml/2006/main">
  <p:tag name="MILELISTITEM" val=""/>
</p:tagLst>
</file>

<file path=ppt/tags/tag106.xml><?xml version="1.0" encoding="utf-8"?>
<p:tagLst xmlns:a="http://schemas.openxmlformats.org/drawingml/2006/main" xmlns:r="http://schemas.openxmlformats.org/officeDocument/2006/relationships" xmlns:p="http://schemas.openxmlformats.org/presentationml/2006/main">
  <p:tag name="MILELISTITEM" val=""/>
</p:tagLst>
</file>

<file path=ppt/tags/tag107.xml><?xml version="1.0" encoding="utf-8"?>
<p:tagLst xmlns:a="http://schemas.openxmlformats.org/drawingml/2006/main" xmlns:r="http://schemas.openxmlformats.org/officeDocument/2006/relationships" xmlns:p="http://schemas.openxmlformats.org/presentationml/2006/main">
  <p:tag name="MILELISTITEM" val=""/>
</p:tagLst>
</file>

<file path=ppt/tags/tag108.xml><?xml version="1.0" encoding="utf-8"?>
<p:tagLst xmlns:a="http://schemas.openxmlformats.org/drawingml/2006/main" xmlns:r="http://schemas.openxmlformats.org/officeDocument/2006/relationships" xmlns:p="http://schemas.openxmlformats.org/presentationml/2006/main">
  <p:tag name="MILELISTITEM" val=""/>
</p:tagLst>
</file>

<file path=ppt/tags/tag109.xml><?xml version="1.0" encoding="utf-8"?>
<p:tagLst xmlns:a="http://schemas.openxmlformats.org/drawingml/2006/main" xmlns:r="http://schemas.openxmlformats.org/officeDocument/2006/relationships" xmlns:p="http://schemas.openxmlformats.org/presentationml/2006/main">
  <p:tag name="COLORSCHEMEINDEX" val="5"/>
</p:tagLst>
</file>

<file path=ppt/tags/tag11.xml><?xml version="1.0" encoding="utf-8"?>
<p:tagLst xmlns:a="http://schemas.openxmlformats.org/drawingml/2006/main" xmlns:r="http://schemas.openxmlformats.org/officeDocument/2006/relationships" xmlns:p="http://schemas.openxmlformats.org/presentationml/2006/main">
  <p:tag name="MILELISTITEM" val=""/>
</p:tagLst>
</file>

<file path=ppt/tags/tag110.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1"/>
</p:tagLst>
</file>

<file path=ppt/tags/tag111.xml><?xml version="1.0" encoding="utf-8"?>
<p:tagLst xmlns:a="http://schemas.openxmlformats.org/drawingml/2006/main" xmlns:r="http://schemas.openxmlformats.org/officeDocument/2006/relationships" xmlns:p="http://schemas.openxmlformats.org/presentationml/2006/main">
  <p:tag name="MILELISTITEM" val=""/>
</p:tagLst>
</file>

<file path=ppt/tags/tag112.xml><?xml version="1.0" encoding="utf-8"?>
<p:tagLst xmlns:a="http://schemas.openxmlformats.org/drawingml/2006/main" xmlns:r="http://schemas.openxmlformats.org/officeDocument/2006/relationships" xmlns:p="http://schemas.openxmlformats.org/presentationml/2006/main">
  <p:tag name="MILELISTITEM" val=""/>
</p:tagLst>
</file>

<file path=ppt/tags/tag113.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114.xml><?xml version="1.0" encoding="utf-8"?>
<p:tagLst xmlns:a="http://schemas.openxmlformats.org/drawingml/2006/main" xmlns:r="http://schemas.openxmlformats.org/officeDocument/2006/relationships" xmlns:p="http://schemas.openxmlformats.org/presentationml/2006/main">
  <p:tag name="MILELISTITEM" val=""/>
</p:tagLst>
</file>

<file path=ppt/tags/tag115.xml><?xml version="1.0" encoding="utf-8"?>
<p:tagLst xmlns:a="http://schemas.openxmlformats.org/drawingml/2006/main" xmlns:r="http://schemas.openxmlformats.org/officeDocument/2006/relationships" xmlns:p="http://schemas.openxmlformats.org/presentationml/2006/main">
  <p:tag name="MILELISTITEM" val=""/>
</p:tagLst>
</file>

<file path=ppt/tags/tag116.xml><?xml version="1.0" encoding="utf-8"?>
<p:tagLst xmlns:a="http://schemas.openxmlformats.org/drawingml/2006/main" xmlns:r="http://schemas.openxmlformats.org/officeDocument/2006/relationships" xmlns:p="http://schemas.openxmlformats.org/presentationml/2006/main">
  <p:tag name="MILELISTITEM" val=""/>
</p:tagLst>
</file>

<file path=ppt/tags/tag117.xml><?xml version="1.0" encoding="utf-8"?>
<p:tagLst xmlns:a="http://schemas.openxmlformats.org/drawingml/2006/main" xmlns:r="http://schemas.openxmlformats.org/officeDocument/2006/relationships" xmlns:p="http://schemas.openxmlformats.org/presentationml/2006/main">
  <p:tag name="MILELISTITEM" val=""/>
</p:tagLst>
</file>

<file path=ppt/tags/tag118.xml><?xml version="1.0" encoding="utf-8"?>
<p:tagLst xmlns:a="http://schemas.openxmlformats.org/drawingml/2006/main" xmlns:r="http://schemas.openxmlformats.org/officeDocument/2006/relationships" xmlns:p="http://schemas.openxmlformats.org/presentationml/2006/main">
  <p:tag name="MILELISTITEM" val=""/>
</p:tagLst>
</file>

<file path=ppt/tags/tag119.xml><?xml version="1.0" encoding="utf-8"?>
<p:tagLst xmlns:a="http://schemas.openxmlformats.org/drawingml/2006/main" xmlns:r="http://schemas.openxmlformats.org/officeDocument/2006/relationships" xmlns:p="http://schemas.openxmlformats.org/presentationml/2006/main">
  <p:tag name="MILELISTITEM" val=""/>
</p:tagLst>
</file>

<file path=ppt/tags/tag12.xml><?xml version="1.0" encoding="utf-8"?>
<p:tagLst xmlns:a="http://schemas.openxmlformats.org/drawingml/2006/main" xmlns:r="http://schemas.openxmlformats.org/officeDocument/2006/relationships" xmlns:p="http://schemas.openxmlformats.org/presentationml/2006/main">
  <p:tag name="MILELISTITEM" val=""/>
</p:tagLst>
</file>

<file path=ppt/tags/tag120.xml><?xml version="1.0" encoding="utf-8"?>
<p:tagLst xmlns:a="http://schemas.openxmlformats.org/drawingml/2006/main" xmlns:r="http://schemas.openxmlformats.org/officeDocument/2006/relationships" xmlns:p="http://schemas.openxmlformats.org/presentationml/2006/main">
  <p:tag name="MILELISTITEM" val=""/>
</p:tagLst>
</file>

<file path=ppt/tags/tag121.xml><?xml version="1.0" encoding="utf-8"?>
<p:tagLst xmlns:a="http://schemas.openxmlformats.org/drawingml/2006/main" xmlns:r="http://schemas.openxmlformats.org/officeDocument/2006/relationships" xmlns:p="http://schemas.openxmlformats.org/presentationml/2006/main">
  <p:tag name="MILELISTITEM" val=""/>
</p:tagLst>
</file>

<file path=ppt/tags/tag122.xml><?xml version="1.0" encoding="utf-8"?>
<p:tagLst xmlns:a="http://schemas.openxmlformats.org/drawingml/2006/main" xmlns:r="http://schemas.openxmlformats.org/officeDocument/2006/relationships" xmlns:p="http://schemas.openxmlformats.org/presentationml/2006/main">
  <p:tag name="MILELISTITEM" val=""/>
</p:tagLst>
</file>

<file path=ppt/tags/tag123.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2"/>
</p:tagLst>
</file>

<file path=ppt/tags/tag124.xml><?xml version="1.0" encoding="utf-8"?>
<p:tagLst xmlns:a="http://schemas.openxmlformats.org/drawingml/2006/main" xmlns:r="http://schemas.openxmlformats.org/officeDocument/2006/relationships" xmlns:p="http://schemas.openxmlformats.org/presentationml/2006/main">
  <p:tag name="MILELISTITEM" val=""/>
</p:tagLst>
</file>

<file path=ppt/tags/tag125.xml><?xml version="1.0" encoding="utf-8"?>
<p:tagLst xmlns:a="http://schemas.openxmlformats.org/drawingml/2006/main" xmlns:r="http://schemas.openxmlformats.org/officeDocument/2006/relationships" xmlns:p="http://schemas.openxmlformats.org/presentationml/2006/main">
  <p:tag name="MILELISTITEM" val=""/>
</p:tagLst>
</file>

<file path=ppt/tags/tag126.xml><?xml version="1.0" encoding="utf-8"?>
<p:tagLst xmlns:a="http://schemas.openxmlformats.org/drawingml/2006/main" xmlns:r="http://schemas.openxmlformats.org/officeDocument/2006/relationships" xmlns:p="http://schemas.openxmlformats.org/presentationml/2006/main">
  <p:tag name="MILELISTITEM" val=""/>
</p:tagLst>
</file>

<file path=ppt/tags/tag127.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128.xml><?xml version="1.0" encoding="utf-8"?>
<p:tagLst xmlns:a="http://schemas.openxmlformats.org/drawingml/2006/main" xmlns:r="http://schemas.openxmlformats.org/officeDocument/2006/relationships" xmlns:p="http://schemas.openxmlformats.org/presentationml/2006/main">
  <p:tag name="MILELISTITEM" val=""/>
</p:tagLst>
</file>

<file path=ppt/tags/tag129.xml><?xml version="1.0" encoding="utf-8"?>
<p:tagLst xmlns:a="http://schemas.openxmlformats.org/drawingml/2006/main" xmlns:r="http://schemas.openxmlformats.org/officeDocument/2006/relationships" xmlns:p="http://schemas.openxmlformats.org/presentationml/2006/main">
  <p:tag name="MILELISTITEM" val=""/>
</p:tagLst>
</file>

<file path=ppt/tags/tag13.xml><?xml version="1.0" encoding="utf-8"?>
<p:tagLst xmlns:a="http://schemas.openxmlformats.org/drawingml/2006/main" xmlns:r="http://schemas.openxmlformats.org/officeDocument/2006/relationships" xmlns:p="http://schemas.openxmlformats.org/presentationml/2006/main">
  <p:tag name="MILELISTITEM" val=""/>
</p:tagLst>
</file>

<file path=ppt/tags/tag130.xml><?xml version="1.0" encoding="utf-8"?>
<p:tagLst xmlns:a="http://schemas.openxmlformats.org/drawingml/2006/main" xmlns:r="http://schemas.openxmlformats.org/officeDocument/2006/relationships" xmlns:p="http://schemas.openxmlformats.org/presentationml/2006/main">
  <p:tag name="MILELISTITEM" val=""/>
</p:tagLst>
</file>

<file path=ppt/tags/tag131.xml><?xml version="1.0" encoding="utf-8"?>
<p:tagLst xmlns:a="http://schemas.openxmlformats.org/drawingml/2006/main" xmlns:r="http://schemas.openxmlformats.org/officeDocument/2006/relationships" xmlns:p="http://schemas.openxmlformats.org/presentationml/2006/main">
  <p:tag name="MILELISTITEM" val=""/>
</p:tagLst>
</file>

<file path=ppt/tags/tag132.xml><?xml version="1.0" encoding="utf-8"?>
<p:tagLst xmlns:a="http://schemas.openxmlformats.org/drawingml/2006/main" xmlns:r="http://schemas.openxmlformats.org/officeDocument/2006/relationships" xmlns:p="http://schemas.openxmlformats.org/presentationml/2006/main">
  <p:tag name="MILELISTITEM" val=""/>
</p:tagLst>
</file>

<file path=ppt/tags/tag133.xml><?xml version="1.0" encoding="utf-8"?>
<p:tagLst xmlns:a="http://schemas.openxmlformats.org/drawingml/2006/main" xmlns:r="http://schemas.openxmlformats.org/officeDocument/2006/relationships" xmlns:p="http://schemas.openxmlformats.org/presentationml/2006/main">
  <p:tag name="MILELISTITEM" val=""/>
</p:tagLst>
</file>

<file path=ppt/tags/tag134.xml><?xml version="1.0" encoding="utf-8"?>
<p:tagLst xmlns:a="http://schemas.openxmlformats.org/drawingml/2006/main" xmlns:r="http://schemas.openxmlformats.org/officeDocument/2006/relationships" xmlns:p="http://schemas.openxmlformats.org/presentationml/2006/main">
  <p:tag name="MILELISTITEM" val=""/>
</p:tagLst>
</file>

<file path=ppt/tags/tag135.xml><?xml version="1.0" encoding="utf-8"?>
<p:tagLst xmlns:a="http://schemas.openxmlformats.org/drawingml/2006/main" xmlns:r="http://schemas.openxmlformats.org/officeDocument/2006/relationships" xmlns:p="http://schemas.openxmlformats.org/presentationml/2006/main">
  <p:tag name="MILELISTITEM" val=""/>
</p:tagLst>
</file>

<file path=ppt/tags/tag136.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2"/>
</p:tagLst>
</file>

<file path=ppt/tags/tag137.xml><?xml version="1.0" encoding="utf-8"?>
<p:tagLst xmlns:a="http://schemas.openxmlformats.org/drawingml/2006/main" xmlns:r="http://schemas.openxmlformats.org/officeDocument/2006/relationships" xmlns:p="http://schemas.openxmlformats.org/presentationml/2006/main">
  <p:tag name="MILELISTITEM" val=""/>
</p:tagLst>
</file>

<file path=ppt/tags/tag138.xml><?xml version="1.0" encoding="utf-8"?>
<p:tagLst xmlns:a="http://schemas.openxmlformats.org/drawingml/2006/main" xmlns:r="http://schemas.openxmlformats.org/officeDocument/2006/relationships" xmlns:p="http://schemas.openxmlformats.org/presentationml/2006/main">
  <p:tag name="MILELISTITEM" val=""/>
</p:tagLst>
</file>

<file path=ppt/tags/tag139.xml><?xml version="1.0" encoding="utf-8"?>
<p:tagLst xmlns:a="http://schemas.openxmlformats.org/drawingml/2006/main" xmlns:r="http://schemas.openxmlformats.org/officeDocument/2006/relationships" xmlns:p="http://schemas.openxmlformats.org/presentationml/2006/main">
  <p:tag name="MILELISTITEM" val=""/>
</p:tagLst>
</file>

<file path=ppt/tags/tag14.xml><?xml version="1.0" encoding="utf-8"?>
<p:tagLst xmlns:a="http://schemas.openxmlformats.org/drawingml/2006/main" xmlns:r="http://schemas.openxmlformats.org/officeDocument/2006/relationships" xmlns:p="http://schemas.openxmlformats.org/presentationml/2006/main">
  <p:tag name="NO LOGOS" val="true"/>
</p:tagLst>
</file>

<file path=ppt/tags/tag140.xml><?xml version="1.0" encoding="utf-8"?>
<p:tagLst xmlns:a="http://schemas.openxmlformats.org/drawingml/2006/main" xmlns:r="http://schemas.openxmlformats.org/officeDocument/2006/relationships" xmlns:p="http://schemas.openxmlformats.org/presentationml/2006/main">
  <p:tag name="MILELISTITEM" val=""/>
</p:tagLst>
</file>

<file path=ppt/tags/tag141.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142.xml><?xml version="1.0" encoding="utf-8"?>
<p:tagLst xmlns:a="http://schemas.openxmlformats.org/drawingml/2006/main" xmlns:r="http://schemas.openxmlformats.org/officeDocument/2006/relationships" xmlns:p="http://schemas.openxmlformats.org/presentationml/2006/main">
  <p:tag name="MILELISTITEM" val=""/>
</p:tagLst>
</file>

<file path=ppt/tags/tag143.xml><?xml version="1.0" encoding="utf-8"?>
<p:tagLst xmlns:a="http://schemas.openxmlformats.org/drawingml/2006/main" xmlns:r="http://schemas.openxmlformats.org/officeDocument/2006/relationships" xmlns:p="http://schemas.openxmlformats.org/presentationml/2006/main">
  <p:tag name="MILELISTITEM" val=""/>
</p:tagLst>
</file>

<file path=ppt/tags/tag144.xml><?xml version="1.0" encoding="utf-8"?>
<p:tagLst xmlns:a="http://schemas.openxmlformats.org/drawingml/2006/main" xmlns:r="http://schemas.openxmlformats.org/officeDocument/2006/relationships" xmlns:p="http://schemas.openxmlformats.org/presentationml/2006/main">
  <p:tag name="MILELISTITEM" val=""/>
</p:tagLst>
</file>

<file path=ppt/tags/tag145.xml><?xml version="1.0" encoding="utf-8"?>
<p:tagLst xmlns:a="http://schemas.openxmlformats.org/drawingml/2006/main" xmlns:r="http://schemas.openxmlformats.org/officeDocument/2006/relationships" xmlns:p="http://schemas.openxmlformats.org/presentationml/2006/main">
  <p:tag name="MILELISTITEM" val=""/>
</p:tagLst>
</file>

<file path=ppt/tags/tag146.xml><?xml version="1.0" encoding="utf-8"?>
<p:tagLst xmlns:a="http://schemas.openxmlformats.org/drawingml/2006/main" xmlns:r="http://schemas.openxmlformats.org/officeDocument/2006/relationships" xmlns:p="http://schemas.openxmlformats.org/presentationml/2006/main">
  <p:tag name="MILELISTITEM" val=""/>
</p:tagLst>
</file>

<file path=ppt/tags/tag147.xml><?xml version="1.0" encoding="utf-8"?>
<p:tagLst xmlns:a="http://schemas.openxmlformats.org/drawingml/2006/main" xmlns:r="http://schemas.openxmlformats.org/officeDocument/2006/relationships" xmlns:p="http://schemas.openxmlformats.org/presentationml/2006/main">
  <p:tag name="MILELISTITEM" val=""/>
</p:tagLst>
</file>

<file path=ppt/tags/tag148.xml><?xml version="1.0" encoding="utf-8"?>
<p:tagLst xmlns:a="http://schemas.openxmlformats.org/drawingml/2006/main" xmlns:r="http://schemas.openxmlformats.org/officeDocument/2006/relationships" xmlns:p="http://schemas.openxmlformats.org/presentationml/2006/main">
  <p:tag name="MILELISTITEM" val=""/>
</p:tagLst>
</file>

<file path=ppt/tags/tag149.xml><?xml version="1.0" encoding="utf-8"?>
<p:tagLst xmlns:a="http://schemas.openxmlformats.org/drawingml/2006/main" xmlns:r="http://schemas.openxmlformats.org/officeDocument/2006/relationships" xmlns:p="http://schemas.openxmlformats.org/presentationml/2006/main">
  <p:tag name="NO LOGOS" val="true"/>
</p:tagLst>
</file>

<file path=ppt/tags/tag15.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1"/>
</p:tagLst>
</file>

<file path=ppt/tags/tag150.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2"/>
</p:tagLst>
</file>

<file path=ppt/tags/tag151.xml><?xml version="1.0" encoding="utf-8"?>
<p:tagLst xmlns:a="http://schemas.openxmlformats.org/drawingml/2006/main" xmlns:r="http://schemas.openxmlformats.org/officeDocument/2006/relationships" xmlns:p="http://schemas.openxmlformats.org/presentationml/2006/main">
  <p:tag name="MILELISTITEM" val=""/>
</p:tagLst>
</file>

<file path=ppt/tags/tag152.xml><?xml version="1.0" encoding="utf-8"?>
<p:tagLst xmlns:a="http://schemas.openxmlformats.org/drawingml/2006/main" xmlns:r="http://schemas.openxmlformats.org/officeDocument/2006/relationships" xmlns:p="http://schemas.openxmlformats.org/presentationml/2006/main">
  <p:tag name="MILELISTITEM" val=""/>
</p:tagLst>
</file>

<file path=ppt/tags/tag153.xml><?xml version="1.0" encoding="utf-8"?>
<p:tagLst xmlns:a="http://schemas.openxmlformats.org/drawingml/2006/main" xmlns:r="http://schemas.openxmlformats.org/officeDocument/2006/relationships" xmlns:p="http://schemas.openxmlformats.org/presentationml/2006/main">
  <p:tag name="MILELISTITEM" val=""/>
</p:tagLst>
</file>

<file path=ppt/tags/tag154.xml><?xml version="1.0" encoding="utf-8"?>
<p:tagLst xmlns:a="http://schemas.openxmlformats.org/drawingml/2006/main" xmlns:r="http://schemas.openxmlformats.org/officeDocument/2006/relationships" xmlns:p="http://schemas.openxmlformats.org/presentationml/2006/main">
  <p:tag name="MILELISTITEM" val=""/>
</p:tagLst>
</file>

<file path=ppt/tags/tag155.xml><?xml version="1.0" encoding="utf-8"?>
<p:tagLst xmlns:a="http://schemas.openxmlformats.org/drawingml/2006/main" xmlns:r="http://schemas.openxmlformats.org/officeDocument/2006/relationships" xmlns:p="http://schemas.openxmlformats.org/presentationml/2006/main">
  <p:tag name="MILELISTITEM" val=""/>
</p:tagLst>
</file>

<file path=ppt/tags/tag156.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157.xml><?xml version="1.0" encoding="utf-8"?>
<p:tagLst xmlns:a="http://schemas.openxmlformats.org/drawingml/2006/main" xmlns:r="http://schemas.openxmlformats.org/officeDocument/2006/relationships" xmlns:p="http://schemas.openxmlformats.org/presentationml/2006/main">
  <p:tag name="MILELISTITEM" val=""/>
</p:tagLst>
</file>

<file path=ppt/tags/tag158.xml><?xml version="1.0" encoding="utf-8"?>
<p:tagLst xmlns:a="http://schemas.openxmlformats.org/drawingml/2006/main" xmlns:r="http://schemas.openxmlformats.org/officeDocument/2006/relationships" xmlns:p="http://schemas.openxmlformats.org/presentationml/2006/main">
  <p:tag name="MILELISTITEM" val=""/>
</p:tagLst>
</file>

<file path=ppt/tags/tag159.xml><?xml version="1.0" encoding="utf-8"?>
<p:tagLst xmlns:a="http://schemas.openxmlformats.org/drawingml/2006/main" xmlns:r="http://schemas.openxmlformats.org/officeDocument/2006/relationships" xmlns:p="http://schemas.openxmlformats.org/presentationml/2006/main">
  <p:tag name="MILELISTITEM" val=""/>
</p:tagLst>
</file>

<file path=ppt/tags/tag16.xml><?xml version="1.0" encoding="utf-8"?>
<p:tagLst xmlns:a="http://schemas.openxmlformats.org/drawingml/2006/main" xmlns:r="http://schemas.openxmlformats.org/officeDocument/2006/relationships" xmlns:p="http://schemas.openxmlformats.org/presentationml/2006/main">
  <p:tag name="MILELISTITEM" val=""/>
</p:tagLst>
</file>

<file path=ppt/tags/tag160.xml><?xml version="1.0" encoding="utf-8"?>
<p:tagLst xmlns:a="http://schemas.openxmlformats.org/drawingml/2006/main" xmlns:r="http://schemas.openxmlformats.org/officeDocument/2006/relationships" xmlns:p="http://schemas.openxmlformats.org/presentationml/2006/main">
  <p:tag name="MILELISTITEM" val=""/>
</p:tagLst>
</file>

<file path=ppt/tags/tag161.xml><?xml version="1.0" encoding="utf-8"?>
<p:tagLst xmlns:a="http://schemas.openxmlformats.org/drawingml/2006/main" xmlns:r="http://schemas.openxmlformats.org/officeDocument/2006/relationships" xmlns:p="http://schemas.openxmlformats.org/presentationml/2006/main">
  <p:tag name="MILELISTITEM" val=""/>
</p:tagLst>
</file>

<file path=ppt/tags/tag162.xml><?xml version="1.0" encoding="utf-8"?>
<p:tagLst xmlns:a="http://schemas.openxmlformats.org/drawingml/2006/main" xmlns:r="http://schemas.openxmlformats.org/officeDocument/2006/relationships" xmlns:p="http://schemas.openxmlformats.org/presentationml/2006/main">
  <p:tag name="MILELISTITEM" val=""/>
</p:tagLst>
</file>

<file path=ppt/tags/tag163.xml><?xml version="1.0" encoding="utf-8"?>
<p:tagLst xmlns:a="http://schemas.openxmlformats.org/drawingml/2006/main" xmlns:r="http://schemas.openxmlformats.org/officeDocument/2006/relationships" xmlns:p="http://schemas.openxmlformats.org/presentationml/2006/main">
  <p:tag name="NO LOGOS" val="true"/>
</p:tagLst>
</file>

<file path=ppt/tags/tag164.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1"/>
</p:tagLst>
</file>

<file path=ppt/tags/tag165.xml><?xml version="1.0" encoding="utf-8"?>
<p:tagLst xmlns:a="http://schemas.openxmlformats.org/drawingml/2006/main" xmlns:r="http://schemas.openxmlformats.org/officeDocument/2006/relationships" xmlns:p="http://schemas.openxmlformats.org/presentationml/2006/main">
  <p:tag name="MILELISTITEM" val=""/>
</p:tagLst>
</file>

<file path=ppt/tags/tag166.xml><?xml version="1.0" encoding="utf-8"?>
<p:tagLst xmlns:a="http://schemas.openxmlformats.org/drawingml/2006/main" xmlns:r="http://schemas.openxmlformats.org/officeDocument/2006/relationships" xmlns:p="http://schemas.openxmlformats.org/presentationml/2006/main">
  <p:tag name="MILELISTITEM" val=""/>
</p:tagLst>
</file>

<file path=ppt/tags/tag167.xml><?xml version="1.0" encoding="utf-8"?>
<p:tagLst xmlns:a="http://schemas.openxmlformats.org/drawingml/2006/main" xmlns:r="http://schemas.openxmlformats.org/officeDocument/2006/relationships" xmlns:p="http://schemas.openxmlformats.org/presentationml/2006/main">
  <p:tag name="MILELISTITEM" val=""/>
</p:tagLst>
</file>

<file path=ppt/tags/tag168.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169.xml><?xml version="1.0" encoding="utf-8"?>
<p:tagLst xmlns:a="http://schemas.openxmlformats.org/drawingml/2006/main" xmlns:r="http://schemas.openxmlformats.org/officeDocument/2006/relationships" xmlns:p="http://schemas.openxmlformats.org/presentationml/2006/main">
  <p:tag name="MILELISTITEM" val=""/>
</p:tagLst>
</file>

<file path=ppt/tags/tag17.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170.xml><?xml version="1.0" encoding="utf-8"?>
<p:tagLst xmlns:a="http://schemas.openxmlformats.org/drawingml/2006/main" xmlns:r="http://schemas.openxmlformats.org/officeDocument/2006/relationships" xmlns:p="http://schemas.openxmlformats.org/presentationml/2006/main">
  <p:tag name="MILELISTITEM" val=""/>
</p:tagLst>
</file>

<file path=ppt/tags/tag171.xml><?xml version="1.0" encoding="utf-8"?>
<p:tagLst xmlns:a="http://schemas.openxmlformats.org/drawingml/2006/main" xmlns:r="http://schemas.openxmlformats.org/officeDocument/2006/relationships" xmlns:p="http://schemas.openxmlformats.org/presentationml/2006/main">
  <p:tag name="MILELISTITEM" val=""/>
</p:tagLst>
</file>

<file path=ppt/tags/tag172.xml><?xml version="1.0" encoding="utf-8"?>
<p:tagLst xmlns:a="http://schemas.openxmlformats.org/drawingml/2006/main" xmlns:r="http://schemas.openxmlformats.org/officeDocument/2006/relationships" xmlns:p="http://schemas.openxmlformats.org/presentationml/2006/main">
  <p:tag name="MILELISTITEM" val=""/>
</p:tagLst>
</file>

<file path=ppt/tags/tag173.xml><?xml version="1.0" encoding="utf-8"?>
<p:tagLst xmlns:a="http://schemas.openxmlformats.org/drawingml/2006/main" xmlns:r="http://schemas.openxmlformats.org/officeDocument/2006/relationships" xmlns:p="http://schemas.openxmlformats.org/presentationml/2006/main">
  <p:tag name="MILELISTITEM" val=""/>
</p:tagLst>
</file>

<file path=ppt/tags/tag174.xml><?xml version="1.0" encoding="utf-8"?>
<p:tagLst xmlns:a="http://schemas.openxmlformats.org/drawingml/2006/main" xmlns:r="http://schemas.openxmlformats.org/officeDocument/2006/relationships" xmlns:p="http://schemas.openxmlformats.org/presentationml/2006/main">
  <p:tag name="COLORSCHEMEINDEX" val="5"/>
</p:tagLst>
</file>

<file path=ppt/tags/tag175.xml><?xml version="1.0" encoding="utf-8"?>
<p:tagLst xmlns:a="http://schemas.openxmlformats.org/drawingml/2006/main" xmlns:r="http://schemas.openxmlformats.org/officeDocument/2006/relationships" xmlns:p="http://schemas.openxmlformats.org/presentationml/2006/main">
  <p:tag name="COLORSCHEMEINDEX" val="5"/>
</p:tagLst>
</file>

<file path=ppt/tags/tag176.xml><?xml version="1.0" encoding="utf-8"?>
<p:tagLst xmlns:a="http://schemas.openxmlformats.org/drawingml/2006/main" xmlns:r="http://schemas.openxmlformats.org/officeDocument/2006/relationships" xmlns:p="http://schemas.openxmlformats.org/presentationml/2006/main">
  <p:tag name="COLORSCHEMEINDEX" val="5"/>
  <p:tag name="NO LOGOS" val="true"/>
</p:tagLst>
</file>

<file path=ppt/tags/tag177.xml><?xml version="1.0" encoding="utf-8"?>
<p:tagLst xmlns:a="http://schemas.openxmlformats.org/drawingml/2006/main" xmlns:r="http://schemas.openxmlformats.org/officeDocument/2006/relationships" xmlns:p="http://schemas.openxmlformats.org/presentationml/2006/main">
  <p:tag name="COLORSCHEMEINDEX" val="5"/>
</p:tagLst>
</file>

<file path=ppt/tags/tag178.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1"/>
</p:tagLst>
</file>

<file path=ppt/tags/tag179.xml><?xml version="1.0" encoding="utf-8"?>
<p:tagLst xmlns:a="http://schemas.openxmlformats.org/drawingml/2006/main" xmlns:r="http://schemas.openxmlformats.org/officeDocument/2006/relationships" xmlns:p="http://schemas.openxmlformats.org/presentationml/2006/main">
  <p:tag name="MILELISTITEM" val=""/>
</p:tagLst>
</file>

<file path=ppt/tags/tag18.xml><?xml version="1.0" encoding="utf-8"?>
<p:tagLst xmlns:a="http://schemas.openxmlformats.org/drawingml/2006/main" xmlns:r="http://schemas.openxmlformats.org/officeDocument/2006/relationships" xmlns:p="http://schemas.openxmlformats.org/presentationml/2006/main">
  <p:tag name="MILELISTITEM" val=""/>
</p:tagLst>
</file>

<file path=ppt/tags/tag180.xml><?xml version="1.0" encoding="utf-8"?>
<p:tagLst xmlns:a="http://schemas.openxmlformats.org/drawingml/2006/main" xmlns:r="http://schemas.openxmlformats.org/officeDocument/2006/relationships" xmlns:p="http://schemas.openxmlformats.org/presentationml/2006/main">
  <p:tag name="MILELISTITEM" val=""/>
</p:tagLst>
</file>

<file path=ppt/tags/tag181.xml><?xml version="1.0" encoding="utf-8"?>
<p:tagLst xmlns:a="http://schemas.openxmlformats.org/drawingml/2006/main" xmlns:r="http://schemas.openxmlformats.org/officeDocument/2006/relationships" xmlns:p="http://schemas.openxmlformats.org/presentationml/2006/main">
  <p:tag name="MILELISTITEM" val=""/>
</p:tagLst>
</file>

<file path=ppt/tags/tag182.xml><?xml version="1.0" encoding="utf-8"?>
<p:tagLst xmlns:a="http://schemas.openxmlformats.org/drawingml/2006/main" xmlns:r="http://schemas.openxmlformats.org/officeDocument/2006/relationships" xmlns:p="http://schemas.openxmlformats.org/presentationml/2006/main">
  <p:tag name="MILELISTITEM" val=""/>
</p:tagLst>
</file>

<file path=ppt/tags/tag183.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184.xml><?xml version="1.0" encoding="utf-8"?>
<p:tagLst xmlns:a="http://schemas.openxmlformats.org/drawingml/2006/main" xmlns:r="http://schemas.openxmlformats.org/officeDocument/2006/relationships" xmlns:p="http://schemas.openxmlformats.org/presentationml/2006/main">
  <p:tag name="MILELISTITEM" val=""/>
</p:tagLst>
</file>

<file path=ppt/tags/tag185.xml><?xml version="1.0" encoding="utf-8"?>
<p:tagLst xmlns:a="http://schemas.openxmlformats.org/drawingml/2006/main" xmlns:r="http://schemas.openxmlformats.org/officeDocument/2006/relationships" xmlns:p="http://schemas.openxmlformats.org/presentationml/2006/main">
  <p:tag name="MILELISTITEM" val=""/>
</p:tagLst>
</file>

<file path=ppt/tags/tag186.xml><?xml version="1.0" encoding="utf-8"?>
<p:tagLst xmlns:a="http://schemas.openxmlformats.org/drawingml/2006/main" xmlns:r="http://schemas.openxmlformats.org/officeDocument/2006/relationships" xmlns:p="http://schemas.openxmlformats.org/presentationml/2006/main">
  <p:tag name="MILELISTITEM" val=""/>
</p:tagLst>
</file>

<file path=ppt/tags/tag187.xml><?xml version="1.0" encoding="utf-8"?>
<p:tagLst xmlns:a="http://schemas.openxmlformats.org/drawingml/2006/main" xmlns:r="http://schemas.openxmlformats.org/officeDocument/2006/relationships" xmlns:p="http://schemas.openxmlformats.org/presentationml/2006/main">
  <p:tag name="MILELISTITEM" val=""/>
</p:tagLst>
</file>

<file path=ppt/tags/tag188.xml><?xml version="1.0" encoding="utf-8"?>
<p:tagLst xmlns:a="http://schemas.openxmlformats.org/drawingml/2006/main" xmlns:r="http://schemas.openxmlformats.org/officeDocument/2006/relationships" xmlns:p="http://schemas.openxmlformats.org/presentationml/2006/main">
  <p:tag name="COLORSCHEMEINDEX" val="5"/>
</p:tagLst>
</file>

<file path=ppt/tags/tag189.xml><?xml version="1.0" encoding="utf-8"?>
<p:tagLst xmlns:a="http://schemas.openxmlformats.org/drawingml/2006/main" xmlns:r="http://schemas.openxmlformats.org/officeDocument/2006/relationships" xmlns:p="http://schemas.openxmlformats.org/presentationml/2006/main">
  <p:tag name="COLORSCHEMEINDEX" val="5"/>
</p:tagLst>
</file>

<file path=ppt/tags/tag19.xml><?xml version="1.0" encoding="utf-8"?>
<p:tagLst xmlns:a="http://schemas.openxmlformats.org/drawingml/2006/main" xmlns:r="http://schemas.openxmlformats.org/officeDocument/2006/relationships" xmlns:p="http://schemas.openxmlformats.org/presentationml/2006/main">
  <p:tag name="MILELISTITEM" val=""/>
</p:tagLst>
</file>

<file path=ppt/tags/tag190.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1"/>
</p:tagLst>
</file>

<file path=ppt/tags/tag191.xml><?xml version="1.0" encoding="utf-8"?>
<p:tagLst xmlns:a="http://schemas.openxmlformats.org/drawingml/2006/main" xmlns:r="http://schemas.openxmlformats.org/officeDocument/2006/relationships" xmlns:p="http://schemas.openxmlformats.org/presentationml/2006/main">
  <p:tag name="MILELISTITEM" val=""/>
</p:tagLst>
</file>

<file path=ppt/tags/tag192.xml><?xml version="1.0" encoding="utf-8"?>
<p:tagLst xmlns:a="http://schemas.openxmlformats.org/drawingml/2006/main" xmlns:r="http://schemas.openxmlformats.org/officeDocument/2006/relationships" xmlns:p="http://schemas.openxmlformats.org/presentationml/2006/main">
  <p:tag name="MILELISTITEM" val=""/>
</p:tagLst>
</file>

<file path=ppt/tags/tag193.xml><?xml version="1.0" encoding="utf-8"?>
<p:tagLst xmlns:a="http://schemas.openxmlformats.org/drawingml/2006/main" xmlns:r="http://schemas.openxmlformats.org/officeDocument/2006/relationships" xmlns:p="http://schemas.openxmlformats.org/presentationml/2006/main">
  <p:tag name="MILELISTITEM" val=""/>
</p:tagLst>
</file>

<file path=ppt/tags/tag194.xml><?xml version="1.0" encoding="utf-8"?>
<p:tagLst xmlns:a="http://schemas.openxmlformats.org/drawingml/2006/main" xmlns:r="http://schemas.openxmlformats.org/officeDocument/2006/relationships" xmlns:p="http://schemas.openxmlformats.org/presentationml/2006/main">
  <p:tag name="MILELISTITEM" val=""/>
</p:tagLst>
</file>

<file path=ppt/tags/tag195.xml><?xml version="1.0" encoding="utf-8"?>
<p:tagLst xmlns:a="http://schemas.openxmlformats.org/drawingml/2006/main" xmlns:r="http://schemas.openxmlformats.org/officeDocument/2006/relationships" xmlns:p="http://schemas.openxmlformats.org/presentationml/2006/main">
  <p:tag name="MILELISTITEM" val=""/>
</p:tagLst>
</file>

<file path=ppt/tags/tag196.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197.xml><?xml version="1.0" encoding="utf-8"?>
<p:tagLst xmlns:a="http://schemas.openxmlformats.org/drawingml/2006/main" xmlns:r="http://schemas.openxmlformats.org/officeDocument/2006/relationships" xmlns:p="http://schemas.openxmlformats.org/presentationml/2006/main">
  <p:tag name="MILELISTITEM" val=""/>
</p:tagLst>
</file>

<file path=ppt/tags/tag198.xml><?xml version="1.0" encoding="utf-8"?>
<p:tagLst xmlns:a="http://schemas.openxmlformats.org/drawingml/2006/main" xmlns:r="http://schemas.openxmlformats.org/officeDocument/2006/relationships" xmlns:p="http://schemas.openxmlformats.org/presentationml/2006/main">
  <p:tag name="MILELISTITEM" val=""/>
</p:tagLst>
</file>

<file path=ppt/tags/tag199.xml><?xml version="1.0" encoding="utf-8"?>
<p:tagLst xmlns:a="http://schemas.openxmlformats.org/drawingml/2006/main" xmlns:r="http://schemas.openxmlformats.org/officeDocument/2006/relationships" xmlns:p="http://schemas.openxmlformats.org/presentationml/2006/main">
  <p:tag name="MILELISTITEM" val=""/>
</p:tagLst>
</file>

<file path=ppt/tags/tag2.xml><?xml version="1.0" encoding="utf-8"?>
<p:tagLst xmlns:a="http://schemas.openxmlformats.org/drawingml/2006/main" xmlns:r="http://schemas.openxmlformats.org/officeDocument/2006/relationships" xmlns:p="http://schemas.openxmlformats.org/presentationml/2006/main">
  <p:tag name="COLORSCHEMEINDEX" val="4"/>
  <p:tag name="NO LOGOS" val="true"/>
</p:tagLst>
</file>

<file path=ppt/tags/tag20.xml><?xml version="1.0" encoding="utf-8"?>
<p:tagLst xmlns:a="http://schemas.openxmlformats.org/drawingml/2006/main" xmlns:r="http://schemas.openxmlformats.org/officeDocument/2006/relationships" xmlns:p="http://schemas.openxmlformats.org/presentationml/2006/main">
  <p:tag name="MILELISTITEM" val=""/>
</p:tagLst>
</file>

<file path=ppt/tags/tag200.xml><?xml version="1.0" encoding="utf-8"?>
<p:tagLst xmlns:a="http://schemas.openxmlformats.org/drawingml/2006/main" xmlns:r="http://schemas.openxmlformats.org/officeDocument/2006/relationships" xmlns:p="http://schemas.openxmlformats.org/presentationml/2006/main">
  <p:tag name="COLORSCHEMEINDEX" val="5"/>
</p:tagLst>
</file>

<file path=ppt/tags/tag201.xml><?xml version="1.0" encoding="utf-8"?>
<p:tagLst xmlns:a="http://schemas.openxmlformats.org/drawingml/2006/main" xmlns:r="http://schemas.openxmlformats.org/officeDocument/2006/relationships" xmlns:p="http://schemas.openxmlformats.org/presentationml/2006/main">
  <p:tag name="COLORSCHEMEINDEX" val="5"/>
</p:tagLst>
</file>

<file path=ppt/tags/tag202.xml><?xml version="1.0" encoding="utf-8"?>
<p:tagLst xmlns:a="http://schemas.openxmlformats.org/drawingml/2006/main" xmlns:r="http://schemas.openxmlformats.org/officeDocument/2006/relationships" xmlns:p="http://schemas.openxmlformats.org/presentationml/2006/main">
  <p:tag name="NO LOGOS" val="true"/>
  <p:tag name="COLORSCHEMEINDEX" val="5"/>
</p:tagLst>
</file>

<file path=ppt/tags/tag203.xml><?xml version="1.0" encoding="utf-8"?>
<p:tagLst xmlns:a="http://schemas.openxmlformats.org/drawingml/2006/main" xmlns:r="http://schemas.openxmlformats.org/officeDocument/2006/relationships" xmlns:p="http://schemas.openxmlformats.org/presentationml/2006/main">
  <p:tag name="COLORSCHEMEINDEX" val="5"/>
</p:tagLst>
</file>

<file path=ppt/tags/tag204.xml><?xml version="1.0" encoding="utf-8"?>
<p:tagLst xmlns:a="http://schemas.openxmlformats.org/drawingml/2006/main" xmlns:r="http://schemas.openxmlformats.org/officeDocument/2006/relationships" xmlns:p="http://schemas.openxmlformats.org/presentationml/2006/main">
  <p:tag name="NO LOGOS" val="true"/>
</p:tagLst>
</file>

<file path=ppt/tags/tag205.xml><?xml version="1.0" encoding="utf-8"?>
<p:tagLst xmlns:a="http://schemas.openxmlformats.org/drawingml/2006/main" xmlns:r="http://schemas.openxmlformats.org/officeDocument/2006/relationships" xmlns:p="http://schemas.openxmlformats.org/presentationml/2006/main">
  <p:tag name="COLORSCHEMEINDEX" val="5"/>
</p:tagLst>
</file>

<file path=ppt/tags/tag206.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1"/>
</p:tagLst>
</file>

<file path=ppt/tags/tag207.xml><?xml version="1.0" encoding="utf-8"?>
<p:tagLst xmlns:a="http://schemas.openxmlformats.org/drawingml/2006/main" xmlns:r="http://schemas.openxmlformats.org/officeDocument/2006/relationships" xmlns:p="http://schemas.openxmlformats.org/presentationml/2006/main">
  <p:tag name="MILELISTITEM" val=""/>
</p:tagLst>
</file>

<file path=ppt/tags/tag208.xml><?xml version="1.0" encoding="utf-8"?>
<p:tagLst xmlns:a="http://schemas.openxmlformats.org/drawingml/2006/main" xmlns:r="http://schemas.openxmlformats.org/officeDocument/2006/relationships" xmlns:p="http://schemas.openxmlformats.org/presentationml/2006/main">
  <p:tag name="MILELISTITEM" val=""/>
</p:tagLst>
</file>

<file path=ppt/tags/tag209.xml><?xml version="1.0" encoding="utf-8"?>
<p:tagLst xmlns:a="http://schemas.openxmlformats.org/drawingml/2006/main" xmlns:r="http://schemas.openxmlformats.org/officeDocument/2006/relationships" xmlns:p="http://schemas.openxmlformats.org/presentationml/2006/main">
  <p:tag name="MILELISTITEM" val=""/>
</p:tagLst>
</file>

<file path=ppt/tags/tag21.xml><?xml version="1.0" encoding="utf-8"?>
<p:tagLst xmlns:a="http://schemas.openxmlformats.org/drawingml/2006/main" xmlns:r="http://schemas.openxmlformats.org/officeDocument/2006/relationships" xmlns:p="http://schemas.openxmlformats.org/presentationml/2006/main">
  <p:tag name="MILELISTITEM" val=""/>
</p:tagLst>
</file>

<file path=ppt/tags/tag210.xml><?xml version="1.0" encoding="utf-8"?>
<p:tagLst xmlns:a="http://schemas.openxmlformats.org/drawingml/2006/main" xmlns:r="http://schemas.openxmlformats.org/officeDocument/2006/relationships" xmlns:p="http://schemas.openxmlformats.org/presentationml/2006/main">
  <p:tag name="MILELISTITEM" val=""/>
</p:tagLst>
</file>

<file path=ppt/tags/tag211.xml><?xml version="1.0" encoding="utf-8"?>
<p:tagLst xmlns:a="http://schemas.openxmlformats.org/drawingml/2006/main" xmlns:r="http://schemas.openxmlformats.org/officeDocument/2006/relationships" xmlns:p="http://schemas.openxmlformats.org/presentationml/2006/main">
  <p:tag name="MILELISTITEM" val=""/>
</p:tagLst>
</file>

<file path=ppt/tags/tag212.xml><?xml version="1.0" encoding="utf-8"?>
<p:tagLst xmlns:a="http://schemas.openxmlformats.org/drawingml/2006/main" xmlns:r="http://schemas.openxmlformats.org/officeDocument/2006/relationships" xmlns:p="http://schemas.openxmlformats.org/presentationml/2006/main">
  <p:tag name="MILELISTITEM" val=""/>
</p:tagLst>
</file>

<file path=ppt/tags/tag213.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214.xml><?xml version="1.0" encoding="utf-8"?>
<p:tagLst xmlns:a="http://schemas.openxmlformats.org/drawingml/2006/main" xmlns:r="http://schemas.openxmlformats.org/officeDocument/2006/relationships" xmlns:p="http://schemas.openxmlformats.org/presentationml/2006/main">
  <p:tag name="MILELISTITEM" val=""/>
</p:tagLst>
</file>

<file path=ppt/tags/tag215.xml><?xml version="1.0" encoding="utf-8"?>
<p:tagLst xmlns:a="http://schemas.openxmlformats.org/drawingml/2006/main" xmlns:r="http://schemas.openxmlformats.org/officeDocument/2006/relationships" xmlns:p="http://schemas.openxmlformats.org/presentationml/2006/main">
  <p:tag name="MILELISTITEM" val=""/>
</p:tagLst>
</file>

<file path=ppt/tags/tag216.xml><?xml version="1.0" encoding="utf-8"?>
<p:tagLst xmlns:a="http://schemas.openxmlformats.org/drawingml/2006/main" xmlns:r="http://schemas.openxmlformats.org/officeDocument/2006/relationships" xmlns:p="http://schemas.openxmlformats.org/presentationml/2006/main">
  <p:tag name="NO LOGOS" val="true"/>
</p:tagLst>
</file>

<file path=ppt/tags/tag217.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1"/>
</p:tagLst>
</file>

<file path=ppt/tags/tag218.xml><?xml version="1.0" encoding="utf-8"?>
<p:tagLst xmlns:a="http://schemas.openxmlformats.org/drawingml/2006/main" xmlns:r="http://schemas.openxmlformats.org/officeDocument/2006/relationships" xmlns:p="http://schemas.openxmlformats.org/presentationml/2006/main">
  <p:tag name="MILELISTITEM" val=""/>
</p:tagLst>
</file>

<file path=ppt/tags/tag219.xml><?xml version="1.0" encoding="utf-8"?>
<p:tagLst xmlns:a="http://schemas.openxmlformats.org/drawingml/2006/main" xmlns:r="http://schemas.openxmlformats.org/officeDocument/2006/relationships" xmlns:p="http://schemas.openxmlformats.org/presentationml/2006/main">
  <p:tag name="MILELISTITEM" val=""/>
</p:tagLst>
</file>

<file path=ppt/tags/tag22.xml><?xml version="1.0" encoding="utf-8"?>
<p:tagLst xmlns:a="http://schemas.openxmlformats.org/drawingml/2006/main" xmlns:r="http://schemas.openxmlformats.org/officeDocument/2006/relationships" xmlns:p="http://schemas.openxmlformats.org/presentationml/2006/main">
  <p:tag name="MILELISTITEM" val=""/>
</p:tagLst>
</file>

<file path=ppt/tags/tag220.xml><?xml version="1.0" encoding="utf-8"?>
<p:tagLst xmlns:a="http://schemas.openxmlformats.org/drawingml/2006/main" xmlns:r="http://schemas.openxmlformats.org/officeDocument/2006/relationships" xmlns:p="http://schemas.openxmlformats.org/presentationml/2006/main">
  <p:tag name="MILELISTITEM" val=""/>
</p:tagLst>
</file>

<file path=ppt/tags/tag221.xml><?xml version="1.0" encoding="utf-8"?>
<p:tagLst xmlns:a="http://schemas.openxmlformats.org/drawingml/2006/main" xmlns:r="http://schemas.openxmlformats.org/officeDocument/2006/relationships" xmlns:p="http://schemas.openxmlformats.org/presentationml/2006/main">
  <p:tag name="MILELISTITEM" val=""/>
</p:tagLst>
</file>

<file path=ppt/tags/tag222.xml><?xml version="1.0" encoding="utf-8"?>
<p:tagLst xmlns:a="http://schemas.openxmlformats.org/drawingml/2006/main" xmlns:r="http://schemas.openxmlformats.org/officeDocument/2006/relationships" xmlns:p="http://schemas.openxmlformats.org/presentationml/2006/main">
  <p:tag name="MILELISTITEM" val=""/>
</p:tagLst>
</file>

<file path=ppt/tags/tag223.xml><?xml version="1.0" encoding="utf-8"?>
<p:tagLst xmlns:a="http://schemas.openxmlformats.org/drawingml/2006/main" xmlns:r="http://schemas.openxmlformats.org/officeDocument/2006/relationships" xmlns:p="http://schemas.openxmlformats.org/presentationml/2006/main">
  <p:tag name="MILELISTITEM" val=""/>
</p:tagLst>
</file>

<file path=ppt/tags/tag224.xml><?xml version="1.0" encoding="utf-8"?>
<p:tagLst xmlns:a="http://schemas.openxmlformats.org/drawingml/2006/main" xmlns:r="http://schemas.openxmlformats.org/officeDocument/2006/relationships" xmlns:p="http://schemas.openxmlformats.org/presentationml/2006/main">
  <p:tag name="MILELISTITEM" val=""/>
</p:tagLst>
</file>

<file path=ppt/tags/tag225.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226.xml><?xml version="1.0" encoding="utf-8"?>
<p:tagLst xmlns:a="http://schemas.openxmlformats.org/drawingml/2006/main" xmlns:r="http://schemas.openxmlformats.org/officeDocument/2006/relationships" xmlns:p="http://schemas.openxmlformats.org/presentationml/2006/main">
  <p:tag name="MILELISTITEM" val=""/>
</p:tagLst>
</file>

<file path=ppt/tags/tag227.xml><?xml version="1.0" encoding="utf-8"?>
<p:tagLst xmlns:a="http://schemas.openxmlformats.org/drawingml/2006/main" xmlns:r="http://schemas.openxmlformats.org/officeDocument/2006/relationships" xmlns:p="http://schemas.openxmlformats.org/presentationml/2006/main">
  <p:tag name="MILELISTITEM" val=""/>
</p:tagLst>
</file>

<file path=ppt/tags/tag228.xml><?xml version="1.0" encoding="utf-8"?>
<p:tagLst xmlns:a="http://schemas.openxmlformats.org/drawingml/2006/main" xmlns:r="http://schemas.openxmlformats.org/officeDocument/2006/relationships" xmlns:p="http://schemas.openxmlformats.org/presentationml/2006/main">
  <p:tag name="MILELISTITEM" val=""/>
</p:tagLst>
</file>

<file path=ppt/tags/tag229.xml><?xml version="1.0" encoding="utf-8"?>
<p:tagLst xmlns:a="http://schemas.openxmlformats.org/drawingml/2006/main" xmlns:r="http://schemas.openxmlformats.org/officeDocument/2006/relationships" xmlns:p="http://schemas.openxmlformats.org/presentationml/2006/main">
  <p:tag name="MILELISTITEM" val=""/>
</p:tagLst>
</file>

<file path=ppt/tags/tag23.xml><?xml version="1.0" encoding="utf-8"?>
<p:tagLst xmlns:a="http://schemas.openxmlformats.org/drawingml/2006/main" xmlns:r="http://schemas.openxmlformats.org/officeDocument/2006/relationships" xmlns:p="http://schemas.openxmlformats.org/presentationml/2006/main">
  <p:tag name="MILELISTITEM" val=""/>
</p:tagLst>
</file>

<file path=ppt/tags/tag230.xml><?xml version="1.0" encoding="utf-8"?>
<p:tagLst xmlns:a="http://schemas.openxmlformats.org/drawingml/2006/main" xmlns:r="http://schemas.openxmlformats.org/officeDocument/2006/relationships" xmlns:p="http://schemas.openxmlformats.org/presentationml/2006/main">
  <p:tag name="MILELISTITEM" val=""/>
</p:tagLst>
</file>

<file path=ppt/tags/tag231.xml><?xml version="1.0" encoding="utf-8"?>
<p:tagLst xmlns:a="http://schemas.openxmlformats.org/drawingml/2006/main" xmlns:r="http://schemas.openxmlformats.org/officeDocument/2006/relationships" xmlns:p="http://schemas.openxmlformats.org/presentationml/2006/main">
  <p:tag name="MILELISTITEM" val=""/>
</p:tagLst>
</file>

<file path=ppt/tags/tag232.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2"/>
</p:tagLst>
</file>

<file path=ppt/tags/tag233.xml><?xml version="1.0" encoding="utf-8"?>
<p:tagLst xmlns:a="http://schemas.openxmlformats.org/drawingml/2006/main" xmlns:r="http://schemas.openxmlformats.org/officeDocument/2006/relationships" xmlns:p="http://schemas.openxmlformats.org/presentationml/2006/main">
  <p:tag name="MILELISTITEM" val=""/>
</p:tagLst>
</file>

<file path=ppt/tags/tag234.xml><?xml version="1.0" encoding="utf-8"?>
<p:tagLst xmlns:a="http://schemas.openxmlformats.org/drawingml/2006/main" xmlns:r="http://schemas.openxmlformats.org/officeDocument/2006/relationships" xmlns:p="http://schemas.openxmlformats.org/presentationml/2006/main">
  <p:tag name="MILELISTITEM" val=""/>
</p:tagLst>
</file>

<file path=ppt/tags/tag235.xml><?xml version="1.0" encoding="utf-8"?>
<p:tagLst xmlns:a="http://schemas.openxmlformats.org/drawingml/2006/main" xmlns:r="http://schemas.openxmlformats.org/officeDocument/2006/relationships" xmlns:p="http://schemas.openxmlformats.org/presentationml/2006/main">
  <p:tag name="MILELISTITEM" val=""/>
</p:tagLst>
</file>

<file path=ppt/tags/tag236.xml><?xml version="1.0" encoding="utf-8"?>
<p:tagLst xmlns:a="http://schemas.openxmlformats.org/drawingml/2006/main" xmlns:r="http://schemas.openxmlformats.org/officeDocument/2006/relationships" xmlns:p="http://schemas.openxmlformats.org/presentationml/2006/main">
  <p:tag name="MILELISTITEM" val=""/>
</p:tagLst>
</file>

<file path=ppt/tags/tag237.xml><?xml version="1.0" encoding="utf-8"?>
<p:tagLst xmlns:a="http://schemas.openxmlformats.org/drawingml/2006/main" xmlns:r="http://schemas.openxmlformats.org/officeDocument/2006/relationships" xmlns:p="http://schemas.openxmlformats.org/presentationml/2006/main">
  <p:tag name="MILELISTITEM" val=""/>
</p:tagLst>
</file>

<file path=ppt/tags/tag238.xml><?xml version="1.0" encoding="utf-8"?>
<p:tagLst xmlns:a="http://schemas.openxmlformats.org/drawingml/2006/main" xmlns:r="http://schemas.openxmlformats.org/officeDocument/2006/relationships" xmlns:p="http://schemas.openxmlformats.org/presentationml/2006/main">
  <p:tag name="MILELISTITEM" val=""/>
</p:tagLst>
</file>

<file path=ppt/tags/tag239.xml><?xml version="1.0" encoding="utf-8"?>
<p:tagLst xmlns:a="http://schemas.openxmlformats.org/drawingml/2006/main" xmlns:r="http://schemas.openxmlformats.org/officeDocument/2006/relationships" xmlns:p="http://schemas.openxmlformats.org/presentationml/2006/main">
  <p:tag name="MILELISTITEM" val=""/>
</p:tagLst>
</file>

<file path=ppt/tags/tag24.xml><?xml version="1.0" encoding="utf-8"?>
<p:tagLst xmlns:a="http://schemas.openxmlformats.org/drawingml/2006/main" xmlns:r="http://schemas.openxmlformats.org/officeDocument/2006/relationships" xmlns:p="http://schemas.openxmlformats.org/presentationml/2006/main">
  <p:tag name="MILELISTITEM" val=""/>
</p:tagLst>
</file>

<file path=ppt/tags/tag240.xml><?xml version="1.0" encoding="utf-8"?>
<p:tagLst xmlns:a="http://schemas.openxmlformats.org/drawingml/2006/main" xmlns:r="http://schemas.openxmlformats.org/officeDocument/2006/relationships" xmlns:p="http://schemas.openxmlformats.org/presentationml/2006/main">
  <p:tag name="MILELISTITEM" val=""/>
</p:tagLst>
</file>

<file path=ppt/tags/tag241.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242.xml><?xml version="1.0" encoding="utf-8"?>
<p:tagLst xmlns:a="http://schemas.openxmlformats.org/drawingml/2006/main" xmlns:r="http://schemas.openxmlformats.org/officeDocument/2006/relationships" xmlns:p="http://schemas.openxmlformats.org/presentationml/2006/main">
  <p:tag name="MILELISTITEM" val=""/>
</p:tagLst>
</file>

<file path=ppt/tags/tag243.xml><?xml version="1.0" encoding="utf-8"?>
<p:tagLst xmlns:a="http://schemas.openxmlformats.org/drawingml/2006/main" xmlns:r="http://schemas.openxmlformats.org/officeDocument/2006/relationships" xmlns:p="http://schemas.openxmlformats.org/presentationml/2006/main">
  <p:tag name="MILELISTITEM" val=""/>
</p:tagLst>
</file>

<file path=ppt/tags/tag244.xml><?xml version="1.0" encoding="utf-8"?>
<p:tagLst xmlns:a="http://schemas.openxmlformats.org/drawingml/2006/main" xmlns:r="http://schemas.openxmlformats.org/officeDocument/2006/relationships" xmlns:p="http://schemas.openxmlformats.org/presentationml/2006/main">
  <p:tag name="MILELISTITEM" val=""/>
</p:tagLst>
</file>

<file path=ppt/tags/tag245.xml><?xml version="1.0" encoding="utf-8"?>
<p:tagLst xmlns:a="http://schemas.openxmlformats.org/drawingml/2006/main" xmlns:r="http://schemas.openxmlformats.org/officeDocument/2006/relationships" xmlns:p="http://schemas.openxmlformats.org/presentationml/2006/main">
  <p:tag name="MILELISTITEM" val=""/>
</p:tagLst>
</file>

<file path=ppt/tags/tag246.xml><?xml version="1.0" encoding="utf-8"?>
<p:tagLst xmlns:a="http://schemas.openxmlformats.org/drawingml/2006/main" xmlns:r="http://schemas.openxmlformats.org/officeDocument/2006/relationships" xmlns:p="http://schemas.openxmlformats.org/presentationml/2006/main">
  <p:tag name="MILELISTITEM" val=""/>
</p:tagLst>
</file>

<file path=ppt/tags/tag247.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2"/>
</p:tagLst>
</file>

<file path=ppt/tags/tag248.xml><?xml version="1.0" encoding="utf-8"?>
<p:tagLst xmlns:a="http://schemas.openxmlformats.org/drawingml/2006/main" xmlns:r="http://schemas.openxmlformats.org/officeDocument/2006/relationships" xmlns:p="http://schemas.openxmlformats.org/presentationml/2006/main">
  <p:tag name="MILELISTITEM" val=""/>
</p:tagLst>
</file>

<file path=ppt/tags/tag249.xml><?xml version="1.0" encoding="utf-8"?>
<p:tagLst xmlns:a="http://schemas.openxmlformats.org/drawingml/2006/main" xmlns:r="http://schemas.openxmlformats.org/officeDocument/2006/relationships" xmlns:p="http://schemas.openxmlformats.org/presentationml/2006/main">
  <p:tag name="MILELISTITEM" val=""/>
</p:tagLst>
</file>

<file path=ppt/tags/tag25.xml><?xml version="1.0" encoding="utf-8"?>
<p:tagLst xmlns:a="http://schemas.openxmlformats.org/drawingml/2006/main" xmlns:r="http://schemas.openxmlformats.org/officeDocument/2006/relationships" xmlns:p="http://schemas.openxmlformats.org/presentationml/2006/main">
  <p:tag name="MILELISTITEM" val=""/>
</p:tagLst>
</file>

<file path=ppt/tags/tag250.xml><?xml version="1.0" encoding="utf-8"?>
<p:tagLst xmlns:a="http://schemas.openxmlformats.org/drawingml/2006/main" xmlns:r="http://schemas.openxmlformats.org/officeDocument/2006/relationships" xmlns:p="http://schemas.openxmlformats.org/presentationml/2006/main">
  <p:tag name="MILELISTITEM" val=""/>
</p:tagLst>
</file>

<file path=ppt/tags/tag251.xml><?xml version="1.0" encoding="utf-8"?>
<p:tagLst xmlns:a="http://schemas.openxmlformats.org/drawingml/2006/main" xmlns:r="http://schemas.openxmlformats.org/officeDocument/2006/relationships" xmlns:p="http://schemas.openxmlformats.org/presentationml/2006/main">
  <p:tag name="MILELISTITEM" val=""/>
</p:tagLst>
</file>

<file path=ppt/tags/tag252.xml><?xml version="1.0" encoding="utf-8"?>
<p:tagLst xmlns:a="http://schemas.openxmlformats.org/drawingml/2006/main" xmlns:r="http://schemas.openxmlformats.org/officeDocument/2006/relationships" xmlns:p="http://schemas.openxmlformats.org/presentationml/2006/main">
  <p:tag name="MILELISTITEM" val=""/>
</p:tagLst>
</file>

<file path=ppt/tags/tag253.xml><?xml version="1.0" encoding="utf-8"?>
<p:tagLst xmlns:a="http://schemas.openxmlformats.org/drawingml/2006/main" xmlns:r="http://schemas.openxmlformats.org/officeDocument/2006/relationships" xmlns:p="http://schemas.openxmlformats.org/presentationml/2006/main">
  <p:tag name="MILELISTITEM" val=""/>
</p:tagLst>
</file>

<file path=ppt/tags/tag254.xml><?xml version="1.0" encoding="utf-8"?>
<p:tagLst xmlns:a="http://schemas.openxmlformats.org/drawingml/2006/main" xmlns:r="http://schemas.openxmlformats.org/officeDocument/2006/relationships" xmlns:p="http://schemas.openxmlformats.org/presentationml/2006/main">
  <p:tag name="MILELISTITEM" val=""/>
</p:tagLst>
</file>

<file path=ppt/tags/tag255.xml><?xml version="1.0" encoding="utf-8"?>
<p:tagLst xmlns:a="http://schemas.openxmlformats.org/drawingml/2006/main" xmlns:r="http://schemas.openxmlformats.org/officeDocument/2006/relationships" xmlns:p="http://schemas.openxmlformats.org/presentationml/2006/main">
  <p:tag name="MILELISTITEM" val=""/>
</p:tagLst>
</file>

<file path=ppt/tags/tag256.xml><?xml version="1.0" encoding="utf-8"?>
<p:tagLst xmlns:a="http://schemas.openxmlformats.org/drawingml/2006/main" xmlns:r="http://schemas.openxmlformats.org/officeDocument/2006/relationships" xmlns:p="http://schemas.openxmlformats.org/presentationml/2006/main">
  <p:tag name="MILELISTITEM" val=""/>
</p:tagLst>
</file>

<file path=ppt/tags/tag257.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258.xml><?xml version="1.0" encoding="utf-8"?>
<p:tagLst xmlns:a="http://schemas.openxmlformats.org/drawingml/2006/main" xmlns:r="http://schemas.openxmlformats.org/officeDocument/2006/relationships" xmlns:p="http://schemas.openxmlformats.org/presentationml/2006/main">
  <p:tag name="MILELISTITEM" val=""/>
</p:tagLst>
</file>

<file path=ppt/tags/tag259.xml><?xml version="1.0" encoding="utf-8"?>
<p:tagLst xmlns:a="http://schemas.openxmlformats.org/drawingml/2006/main" xmlns:r="http://schemas.openxmlformats.org/officeDocument/2006/relationships" xmlns:p="http://schemas.openxmlformats.org/presentationml/2006/main">
  <p:tag name="MILELISTITEM" val=""/>
</p:tagLst>
</file>

<file path=ppt/tags/tag26.xml><?xml version="1.0" encoding="utf-8"?>
<p:tagLst xmlns:a="http://schemas.openxmlformats.org/drawingml/2006/main" xmlns:r="http://schemas.openxmlformats.org/officeDocument/2006/relationships" xmlns:p="http://schemas.openxmlformats.org/presentationml/2006/main">
  <p:tag name="MILELISTITEM" val=""/>
</p:tagLst>
</file>

<file path=ppt/tags/tag260.xml><?xml version="1.0" encoding="utf-8"?>
<p:tagLst xmlns:a="http://schemas.openxmlformats.org/drawingml/2006/main" xmlns:r="http://schemas.openxmlformats.org/officeDocument/2006/relationships" xmlns:p="http://schemas.openxmlformats.org/presentationml/2006/main">
  <p:tag name="MILELISTITEM" val=""/>
</p:tagLst>
</file>

<file path=ppt/tags/tag261.xml><?xml version="1.0" encoding="utf-8"?>
<p:tagLst xmlns:a="http://schemas.openxmlformats.org/drawingml/2006/main" xmlns:r="http://schemas.openxmlformats.org/officeDocument/2006/relationships" xmlns:p="http://schemas.openxmlformats.org/presentationml/2006/main">
  <p:tag name="MILELISTITEM" val=""/>
</p:tagLst>
</file>

<file path=ppt/tags/tag262.xml><?xml version="1.0" encoding="utf-8"?>
<p:tagLst xmlns:a="http://schemas.openxmlformats.org/drawingml/2006/main" xmlns:r="http://schemas.openxmlformats.org/officeDocument/2006/relationships" xmlns:p="http://schemas.openxmlformats.org/presentationml/2006/main">
  <p:tag name="COLORSCHEMEINDEX" val="4"/>
</p:tagLst>
</file>

<file path=ppt/tags/tag263.xml><?xml version="1.0" encoding="utf-8"?>
<p:tagLst xmlns:a="http://schemas.openxmlformats.org/drawingml/2006/main" xmlns:r="http://schemas.openxmlformats.org/officeDocument/2006/relationships" xmlns:p="http://schemas.openxmlformats.org/presentationml/2006/main">
  <p:tag name="COLORSCHEMEINDEX" val="4"/>
</p:tagLst>
</file>

<file path=ppt/tags/tag264.xml><?xml version="1.0" encoding="utf-8"?>
<p:tagLst xmlns:a="http://schemas.openxmlformats.org/drawingml/2006/main" xmlns:r="http://schemas.openxmlformats.org/officeDocument/2006/relationships" xmlns:p="http://schemas.openxmlformats.org/presentationml/2006/main">
  <p:tag name="COLORSCHEMEINDEX" val="4"/>
</p:tagLst>
</file>

<file path=ppt/tags/tag265.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2"/>
</p:tagLst>
</file>

<file path=ppt/tags/tag266.xml><?xml version="1.0" encoding="utf-8"?>
<p:tagLst xmlns:a="http://schemas.openxmlformats.org/drawingml/2006/main" xmlns:r="http://schemas.openxmlformats.org/officeDocument/2006/relationships" xmlns:p="http://schemas.openxmlformats.org/presentationml/2006/main">
  <p:tag name="MILELISTITEM" val=""/>
</p:tagLst>
</file>

<file path=ppt/tags/tag267.xml><?xml version="1.0" encoding="utf-8"?>
<p:tagLst xmlns:a="http://schemas.openxmlformats.org/drawingml/2006/main" xmlns:r="http://schemas.openxmlformats.org/officeDocument/2006/relationships" xmlns:p="http://schemas.openxmlformats.org/presentationml/2006/main">
  <p:tag name="MILELISTITEM" val=""/>
</p:tagLst>
</file>

<file path=ppt/tags/tag268.xml><?xml version="1.0" encoding="utf-8"?>
<p:tagLst xmlns:a="http://schemas.openxmlformats.org/drawingml/2006/main" xmlns:r="http://schemas.openxmlformats.org/officeDocument/2006/relationships" xmlns:p="http://schemas.openxmlformats.org/presentationml/2006/main">
  <p:tag name="MILELISTITEM" val=""/>
</p:tagLst>
</file>

<file path=ppt/tags/tag269.xml><?xml version="1.0" encoding="utf-8"?>
<p:tagLst xmlns:a="http://schemas.openxmlformats.org/drawingml/2006/main" xmlns:r="http://schemas.openxmlformats.org/officeDocument/2006/relationships" xmlns:p="http://schemas.openxmlformats.org/presentationml/2006/main">
  <p:tag name="MILELISTITEM" val=""/>
</p:tagLst>
</file>

<file path=ppt/tags/tag27.xml><?xml version="1.0" encoding="utf-8"?>
<p:tagLst xmlns:a="http://schemas.openxmlformats.org/drawingml/2006/main" xmlns:r="http://schemas.openxmlformats.org/officeDocument/2006/relationships" xmlns:p="http://schemas.openxmlformats.org/presentationml/2006/main">
  <p:tag name="MILELISTITEM" val=""/>
</p:tagLst>
</file>

<file path=ppt/tags/tag270.xml><?xml version="1.0" encoding="utf-8"?>
<p:tagLst xmlns:a="http://schemas.openxmlformats.org/drawingml/2006/main" xmlns:r="http://schemas.openxmlformats.org/officeDocument/2006/relationships" xmlns:p="http://schemas.openxmlformats.org/presentationml/2006/main">
  <p:tag name="MILELISTITEM" val=""/>
</p:tagLst>
</file>

<file path=ppt/tags/tag271.xml><?xml version="1.0" encoding="utf-8"?>
<p:tagLst xmlns:a="http://schemas.openxmlformats.org/drawingml/2006/main" xmlns:r="http://schemas.openxmlformats.org/officeDocument/2006/relationships" xmlns:p="http://schemas.openxmlformats.org/presentationml/2006/main">
  <p:tag name="MILELISTITEM" val=""/>
</p:tagLst>
</file>

<file path=ppt/tags/tag272.xml><?xml version="1.0" encoding="utf-8"?>
<p:tagLst xmlns:a="http://schemas.openxmlformats.org/drawingml/2006/main" xmlns:r="http://schemas.openxmlformats.org/officeDocument/2006/relationships" xmlns:p="http://schemas.openxmlformats.org/presentationml/2006/main">
  <p:tag name="MILELISTITEM" val=""/>
</p:tagLst>
</file>

<file path=ppt/tags/tag273.xml><?xml version="1.0" encoding="utf-8"?>
<p:tagLst xmlns:a="http://schemas.openxmlformats.org/drawingml/2006/main" xmlns:r="http://schemas.openxmlformats.org/officeDocument/2006/relationships" xmlns:p="http://schemas.openxmlformats.org/presentationml/2006/main">
  <p:tag name="MILELISTITEM" val=""/>
</p:tagLst>
</file>

<file path=ppt/tags/tag274.xml><?xml version="1.0" encoding="utf-8"?>
<p:tagLst xmlns:a="http://schemas.openxmlformats.org/drawingml/2006/main" xmlns:r="http://schemas.openxmlformats.org/officeDocument/2006/relationships" xmlns:p="http://schemas.openxmlformats.org/presentationml/2006/main">
  <p:tag name="MILELISTITEM" val=""/>
</p:tagLst>
</file>

<file path=ppt/tags/tag275.xml><?xml version="1.0" encoding="utf-8"?>
<p:tagLst xmlns:a="http://schemas.openxmlformats.org/drawingml/2006/main" xmlns:r="http://schemas.openxmlformats.org/officeDocument/2006/relationships" xmlns:p="http://schemas.openxmlformats.org/presentationml/2006/main">
  <p:tag name="MILELISTITEM" val=""/>
</p:tagLst>
</file>

<file path=ppt/tags/tag276.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277.xml><?xml version="1.0" encoding="utf-8"?>
<p:tagLst xmlns:a="http://schemas.openxmlformats.org/drawingml/2006/main" xmlns:r="http://schemas.openxmlformats.org/officeDocument/2006/relationships" xmlns:p="http://schemas.openxmlformats.org/presentationml/2006/main">
  <p:tag name="MILELISTITEM" val=""/>
</p:tagLst>
</file>

<file path=ppt/tags/tag278.xml><?xml version="1.0" encoding="utf-8"?>
<p:tagLst xmlns:a="http://schemas.openxmlformats.org/drawingml/2006/main" xmlns:r="http://schemas.openxmlformats.org/officeDocument/2006/relationships" xmlns:p="http://schemas.openxmlformats.org/presentationml/2006/main">
  <p:tag name="MILELISTITEM" val=""/>
</p:tagLst>
</file>

<file path=ppt/tags/tag279.xml><?xml version="1.0" encoding="utf-8"?>
<p:tagLst xmlns:a="http://schemas.openxmlformats.org/drawingml/2006/main" xmlns:r="http://schemas.openxmlformats.org/officeDocument/2006/relationships" xmlns:p="http://schemas.openxmlformats.org/presentationml/2006/main">
  <p:tag name="MILELISTITEM" val=""/>
</p:tagLst>
</file>

<file path=ppt/tags/tag28.xml><?xml version="1.0" encoding="utf-8"?>
<p:tagLst xmlns:a="http://schemas.openxmlformats.org/drawingml/2006/main" xmlns:r="http://schemas.openxmlformats.org/officeDocument/2006/relationships" xmlns:p="http://schemas.openxmlformats.org/presentationml/2006/main">
  <p:tag name="MILELISTITEM" val=""/>
</p:tagLst>
</file>

<file path=ppt/tags/tag280.xml><?xml version="1.0" encoding="utf-8"?>
<p:tagLst xmlns:a="http://schemas.openxmlformats.org/drawingml/2006/main" xmlns:r="http://schemas.openxmlformats.org/officeDocument/2006/relationships" xmlns:p="http://schemas.openxmlformats.org/presentationml/2006/main">
  <p:tag name="COLORSCHEMEINDEX" val="4"/>
  <p:tag name="NO LOGOS" val="true"/>
</p:tagLst>
</file>

<file path=ppt/tags/tag281.xml><?xml version="1.0" encoding="utf-8"?>
<p:tagLst xmlns:a="http://schemas.openxmlformats.org/drawingml/2006/main" xmlns:r="http://schemas.openxmlformats.org/officeDocument/2006/relationships" xmlns:p="http://schemas.openxmlformats.org/presentationml/2006/main">
  <p:tag name="COLORSCHEMEINDEX" val="4"/>
</p:tagLst>
</file>

<file path=ppt/tags/tag282.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2"/>
</p:tagLst>
</file>

<file path=ppt/tags/tag283.xml><?xml version="1.0" encoding="utf-8"?>
<p:tagLst xmlns:a="http://schemas.openxmlformats.org/drawingml/2006/main" xmlns:r="http://schemas.openxmlformats.org/officeDocument/2006/relationships" xmlns:p="http://schemas.openxmlformats.org/presentationml/2006/main">
  <p:tag name="MILELISTITEM" val=""/>
</p:tagLst>
</file>

<file path=ppt/tags/tag284.xml><?xml version="1.0" encoding="utf-8"?>
<p:tagLst xmlns:a="http://schemas.openxmlformats.org/drawingml/2006/main" xmlns:r="http://schemas.openxmlformats.org/officeDocument/2006/relationships" xmlns:p="http://schemas.openxmlformats.org/presentationml/2006/main">
  <p:tag name="MILELISTITEM" val=""/>
</p:tagLst>
</file>

<file path=ppt/tags/tag285.xml><?xml version="1.0" encoding="utf-8"?>
<p:tagLst xmlns:a="http://schemas.openxmlformats.org/drawingml/2006/main" xmlns:r="http://schemas.openxmlformats.org/officeDocument/2006/relationships" xmlns:p="http://schemas.openxmlformats.org/presentationml/2006/main">
  <p:tag name="MILELISTITEM" val=""/>
</p:tagLst>
</file>

<file path=ppt/tags/tag286.xml><?xml version="1.0" encoding="utf-8"?>
<p:tagLst xmlns:a="http://schemas.openxmlformats.org/drawingml/2006/main" xmlns:r="http://schemas.openxmlformats.org/officeDocument/2006/relationships" xmlns:p="http://schemas.openxmlformats.org/presentationml/2006/main">
  <p:tag name="MILELISTITEM" val=""/>
</p:tagLst>
</file>

<file path=ppt/tags/tag287.xml><?xml version="1.0" encoding="utf-8"?>
<p:tagLst xmlns:a="http://schemas.openxmlformats.org/drawingml/2006/main" xmlns:r="http://schemas.openxmlformats.org/officeDocument/2006/relationships" xmlns:p="http://schemas.openxmlformats.org/presentationml/2006/main">
  <p:tag name="MILELISTITEM" val=""/>
</p:tagLst>
</file>

<file path=ppt/tags/tag288.xml><?xml version="1.0" encoding="utf-8"?>
<p:tagLst xmlns:a="http://schemas.openxmlformats.org/drawingml/2006/main" xmlns:r="http://schemas.openxmlformats.org/officeDocument/2006/relationships" xmlns:p="http://schemas.openxmlformats.org/presentationml/2006/main">
  <p:tag name="MILELISTITEM" val=""/>
</p:tagLst>
</file>

<file path=ppt/tags/tag289.xml><?xml version="1.0" encoding="utf-8"?>
<p:tagLst xmlns:a="http://schemas.openxmlformats.org/drawingml/2006/main" xmlns:r="http://schemas.openxmlformats.org/officeDocument/2006/relationships" xmlns:p="http://schemas.openxmlformats.org/presentationml/2006/main">
  <p:tag name="MILELISTITEM" val=""/>
</p:tagLst>
</file>

<file path=ppt/tags/tag29.xml><?xml version="1.0" encoding="utf-8"?>
<p:tagLst xmlns:a="http://schemas.openxmlformats.org/drawingml/2006/main" xmlns:r="http://schemas.openxmlformats.org/officeDocument/2006/relationships" xmlns:p="http://schemas.openxmlformats.org/presentationml/2006/main">
  <p:tag name="MILELISTITEM" val=""/>
</p:tagLst>
</file>

<file path=ppt/tags/tag290.xml><?xml version="1.0" encoding="utf-8"?>
<p:tagLst xmlns:a="http://schemas.openxmlformats.org/drawingml/2006/main" xmlns:r="http://schemas.openxmlformats.org/officeDocument/2006/relationships" xmlns:p="http://schemas.openxmlformats.org/presentationml/2006/main">
  <p:tag name="MILELISTITEM" val=""/>
</p:tagLst>
</file>

<file path=ppt/tags/tag291.xml><?xml version="1.0" encoding="utf-8"?>
<p:tagLst xmlns:a="http://schemas.openxmlformats.org/drawingml/2006/main" xmlns:r="http://schemas.openxmlformats.org/officeDocument/2006/relationships" xmlns:p="http://schemas.openxmlformats.org/presentationml/2006/main">
  <p:tag name="MILELISTITEM" val=""/>
</p:tagLst>
</file>

<file path=ppt/tags/tag292.xml><?xml version="1.0" encoding="utf-8"?>
<p:tagLst xmlns:a="http://schemas.openxmlformats.org/drawingml/2006/main" xmlns:r="http://schemas.openxmlformats.org/officeDocument/2006/relationships" xmlns:p="http://schemas.openxmlformats.org/presentationml/2006/main">
  <p:tag name="MILELISTITEM" val=""/>
</p:tagLst>
</file>

<file path=ppt/tags/tag293.xml><?xml version="1.0" encoding="utf-8"?>
<p:tagLst xmlns:a="http://schemas.openxmlformats.org/drawingml/2006/main" xmlns:r="http://schemas.openxmlformats.org/officeDocument/2006/relationships" xmlns:p="http://schemas.openxmlformats.org/presentationml/2006/main">
  <p:tag name="MILELISTITEM" val=""/>
</p:tagLst>
</file>

<file path=ppt/tags/tag294.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295.xml><?xml version="1.0" encoding="utf-8"?>
<p:tagLst xmlns:a="http://schemas.openxmlformats.org/drawingml/2006/main" xmlns:r="http://schemas.openxmlformats.org/officeDocument/2006/relationships" xmlns:p="http://schemas.openxmlformats.org/presentationml/2006/main">
  <p:tag name="MILELISTITEM" val=""/>
</p:tagLst>
</file>

<file path=ppt/tags/tag296.xml><?xml version="1.0" encoding="utf-8"?>
<p:tagLst xmlns:a="http://schemas.openxmlformats.org/drawingml/2006/main" xmlns:r="http://schemas.openxmlformats.org/officeDocument/2006/relationships" xmlns:p="http://schemas.openxmlformats.org/presentationml/2006/main">
  <p:tag name="MILELISTITEM" val=""/>
</p:tagLst>
</file>

<file path=ppt/tags/tag297.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2"/>
</p:tagLst>
</file>

<file path=ppt/tags/tag298.xml><?xml version="1.0" encoding="utf-8"?>
<p:tagLst xmlns:a="http://schemas.openxmlformats.org/drawingml/2006/main" xmlns:r="http://schemas.openxmlformats.org/officeDocument/2006/relationships" xmlns:p="http://schemas.openxmlformats.org/presentationml/2006/main">
  <p:tag name="MILELISTITEM" val=""/>
</p:tagLst>
</file>

<file path=ppt/tags/tag299.xml><?xml version="1.0" encoding="utf-8"?>
<p:tagLst xmlns:a="http://schemas.openxmlformats.org/drawingml/2006/main" xmlns:r="http://schemas.openxmlformats.org/officeDocument/2006/relationships" xmlns:p="http://schemas.openxmlformats.org/presentationml/2006/main">
  <p:tag name="MILELISTITEM" val=""/>
</p:tagLst>
</file>

<file path=ppt/tags/tag3.xml><?xml version="1.0" encoding="utf-8"?>
<p:tagLst xmlns:a="http://schemas.openxmlformats.org/drawingml/2006/main" xmlns:r="http://schemas.openxmlformats.org/officeDocument/2006/relationships" xmlns:p="http://schemas.openxmlformats.org/presentationml/2006/main">
  <p:tag name="NO LOGOS" val="true"/>
</p:tagLst>
</file>

<file path=ppt/tags/tag30.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2"/>
</p:tagLst>
</file>

<file path=ppt/tags/tag300.xml><?xml version="1.0" encoding="utf-8"?>
<p:tagLst xmlns:a="http://schemas.openxmlformats.org/drawingml/2006/main" xmlns:r="http://schemas.openxmlformats.org/officeDocument/2006/relationships" xmlns:p="http://schemas.openxmlformats.org/presentationml/2006/main">
  <p:tag name="MILELISTITEM" val=""/>
</p:tagLst>
</file>

<file path=ppt/tags/tag301.xml><?xml version="1.0" encoding="utf-8"?>
<p:tagLst xmlns:a="http://schemas.openxmlformats.org/drawingml/2006/main" xmlns:r="http://schemas.openxmlformats.org/officeDocument/2006/relationships" xmlns:p="http://schemas.openxmlformats.org/presentationml/2006/main">
  <p:tag name="MILELISTITEM" val=""/>
</p:tagLst>
</file>

<file path=ppt/tags/tag302.xml><?xml version="1.0" encoding="utf-8"?>
<p:tagLst xmlns:a="http://schemas.openxmlformats.org/drawingml/2006/main" xmlns:r="http://schemas.openxmlformats.org/officeDocument/2006/relationships" xmlns:p="http://schemas.openxmlformats.org/presentationml/2006/main">
  <p:tag name="MILELISTITEM" val=""/>
</p:tagLst>
</file>

<file path=ppt/tags/tag303.xml><?xml version="1.0" encoding="utf-8"?>
<p:tagLst xmlns:a="http://schemas.openxmlformats.org/drawingml/2006/main" xmlns:r="http://schemas.openxmlformats.org/officeDocument/2006/relationships" xmlns:p="http://schemas.openxmlformats.org/presentationml/2006/main">
  <p:tag name="MILELISTITEM" val=""/>
</p:tagLst>
</file>

<file path=ppt/tags/tag304.xml><?xml version="1.0" encoding="utf-8"?>
<p:tagLst xmlns:a="http://schemas.openxmlformats.org/drawingml/2006/main" xmlns:r="http://schemas.openxmlformats.org/officeDocument/2006/relationships" xmlns:p="http://schemas.openxmlformats.org/presentationml/2006/main">
  <p:tag name="MILELISTITEM" val=""/>
</p:tagLst>
</file>

<file path=ppt/tags/tag305.xml><?xml version="1.0" encoding="utf-8"?>
<p:tagLst xmlns:a="http://schemas.openxmlformats.org/drawingml/2006/main" xmlns:r="http://schemas.openxmlformats.org/officeDocument/2006/relationships" xmlns:p="http://schemas.openxmlformats.org/presentationml/2006/main">
  <p:tag name="MILELISTITEM" val=""/>
</p:tagLst>
</file>

<file path=ppt/tags/tag306.xml><?xml version="1.0" encoding="utf-8"?>
<p:tagLst xmlns:a="http://schemas.openxmlformats.org/drawingml/2006/main" xmlns:r="http://schemas.openxmlformats.org/officeDocument/2006/relationships" xmlns:p="http://schemas.openxmlformats.org/presentationml/2006/main">
  <p:tag name="MILELISTITEM" val=""/>
</p:tagLst>
</file>

<file path=ppt/tags/tag307.xml><?xml version="1.0" encoding="utf-8"?>
<p:tagLst xmlns:a="http://schemas.openxmlformats.org/drawingml/2006/main" xmlns:r="http://schemas.openxmlformats.org/officeDocument/2006/relationships" xmlns:p="http://schemas.openxmlformats.org/presentationml/2006/main">
  <p:tag name="MILELISTITEM" val=""/>
</p:tagLst>
</file>

<file path=ppt/tags/tag308.xml><?xml version="1.0" encoding="utf-8"?>
<p:tagLst xmlns:a="http://schemas.openxmlformats.org/drawingml/2006/main" xmlns:r="http://schemas.openxmlformats.org/officeDocument/2006/relationships" xmlns:p="http://schemas.openxmlformats.org/presentationml/2006/main">
  <p:tag name="MILELISTITEM" val=""/>
</p:tagLst>
</file>

<file path=ppt/tags/tag309.xml><?xml version="1.0" encoding="utf-8"?>
<p:tagLst xmlns:a="http://schemas.openxmlformats.org/drawingml/2006/main" xmlns:r="http://schemas.openxmlformats.org/officeDocument/2006/relationships" xmlns:p="http://schemas.openxmlformats.org/presentationml/2006/main">
  <p:tag name="MILELISTITEM" val=""/>
</p:tagLst>
</file>

<file path=ppt/tags/tag31.xml><?xml version="1.0" encoding="utf-8"?>
<p:tagLst xmlns:a="http://schemas.openxmlformats.org/drawingml/2006/main" xmlns:r="http://schemas.openxmlformats.org/officeDocument/2006/relationships" xmlns:p="http://schemas.openxmlformats.org/presentationml/2006/main">
  <p:tag name="MILELISTITEM" val=""/>
</p:tagLst>
</file>

<file path=ppt/tags/tag310.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311.xml><?xml version="1.0" encoding="utf-8"?>
<p:tagLst xmlns:a="http://schemas.openxmlformats.org/drawingml/2006/main" xmlns:r="http://schemas.openxmlformats.org/officeDocument/2006/relationships" xmlns:p="http://schemas.openxmlformats.org/presentationml/2006/main">
  <p:tag name="MILELISTITEM" val=""/>
</p:tagLst>
</file>

<file path=ppt/tags/tag312.xml><?xml version="1.0" encoding="utf-8"?>
<p:tagLst xmlns:a="http://schemas.openxmlformats.org/drawingml/2006/main" xmlns:r="http://schemas.openxmlformats.org/officeDocument/2006/relationships" xmlns:p="http://schemas.openxmlformats.org/presentationml/2006/main">
  <p:tag name="COLORSCHEMEINDEX" val="4"/>
  <p:tag name="NO LOGOS" val="true"/>
</p:tagLst>
</file>

<file path=ppt/tags/tag313.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1"/>
</p:tagLst>
</file>

<file path=ppt/tags/tag314.xml><?xml version="1.0" encoding="utf-8"?>
<p:tagLst xmlns:a="http://schemas.openxmlformats.org/drawingml/2006/main" xmlns:r="http://schemas.openxmlformats.org/officeDocument/2006/relationships" xmlns:p="http://schemas.openxmlformats.org/presentationml/2006/main">
  <p:tag name="MILELISTITEM" val=""/>
</p:tagLst>
</file>

<file path=ppt/tags/tag315.xml><?xml version="1.0" encoding="utf-8"?>
<p:tagLst xmlns:a="http://schemas.openxmlformats.org/drawingml/2006/main" xmlns:r="http://schemas.openxmlformats.org/officeDocument/2006/relationships" xmlns:p="http://schemas.openxmlformats.org/presentationml/2006/main">
  <p:tag name="MILELISTITEM" val=""/>
</p:tagLst>
</file>

<file path=ppt/tags/tag316.xml><?xml version="1.0" encoding="utf-8"?>
<p:tagLst xmlns:a="http://schemas.openxmlformats.org/drawingml/2006/main" xmlns:r="http://schemas.openxmlformats.org/officeDocument/2006/relationships" xmlns:p="http://schemas.openxmlformats.org/presentationml/2006/main">
  <p:tag name="MILELISTITEM" val=""/>
</p:tagLst>
</file>

<file path=ppt/tags/tag317.xml><?xml version="1.0" encoding="utf-8"?>
<p:tagLst xmlns:a="http://schemas.openxmlformats.org/drawingml/2006/main" xmlns:r="http://schemas.openxmlformats.org/officeDocument/2006/relationships" xmlns:p="http://schemas.openxmlformats.org/presentationml/2006/main">
  <p:tag name="MILELISTITEM" val=""/>
</p:tagLst>
</file>

<file path=ppt/tags/tag318.xml><?xml version="1.0" encoding="utf-8"?>
<p:tagLst xmlns:a="http://schemas.openxmlformats.org/drawingml/2006/main" xmlns:r="http://schemas.openxmlformats.org/officeDocument/2006/relationships" xmlns:p="http://schemas.openxmlformats.org/presentationml/2006/main">
  <p:tag name="MILELISTITEM" val=""/>
</p:tagLst>
</file>

<file path=ppt/tags/tag319.xml><?xml version="1.0" encoding="utf-8"?>
<p:tagLst xmlns:a="http://schemas.openxmlformats.org/drawingml/2006/main" xmlns:r="http://schemas.openxmlformats.org/officeDocument/2006/relationships" xmlns:p="http://schemas.openxmlformats.org/presentationml/2006/main">
  <p:tag name="MILELISTITEM" val=""/>
</p:tagLst>
</file>

<file path=ppt/tags/tag32.xml><?xml version="1.0" encoding="utf-8"?>
<p:tagLst xmlns:a="http://schemas.openxmlformats.org/drawingml/2006/main" xmlns:r="http://schemas.openxmlformats.org/officeDocument/2006/relationships" xmlns:p="http://schemas.openxmlformats.org/presentationml/2006/main">
  <p:tag name="MILELISTITEM" val=""/>
</p:tagLst>
</file>

<file path=ppt/tags/tag320.xml><?xml version="1.0" encoding="utf-8"?>
<p:tagLst xmlns:a="http://schemas.openxmlformats.org/drawingml/2006/main" xmlns:r="http://schemas.openxmlformats.org/officeDocument/2006/relationships" xmlns:p="http://schemas.openxmlformats.org/presentationml/2006/main">
  <p:tag name="MILELISTITEM" val=""/>
</p:tagLst>
</file>

<file path=ppt/tags/tag321.xml><?xml version="1.0" encoding="utf-8"?>
<p:tagLst xmlns:a="http://schemas.openxmlformats.org/drawingml/2006/main" xmlns:r="http://schemas.openxmlformats.org/officeDocument/2006/relationships" xmlns:p="http://schemas.openxmlformats.org/presentationml/2006/main">
  <p:tag name="MILELISTITEM" val=""/>
</p:tagLst>
</file>

<file path=ppt/tags/tag322.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323.xml><?xml version="1.0" encoding="utf-8"?>
<p:tagLst xmlns:a="http://schemas.openxmlformats.org/drawingml/2006/main" xmlns:r="http://schemas.openxmlformats.org/officeDocument/2006/relationships" xmlns:p="http://schemas.openxmlformats.org/presentationml/2006/main">
  <p:tag name="COLORSCHEMEINDEX" val="4"/>
</p:tagLst>
</file>

<file path=ppt/tags/tag324.xml><?xml version="1.0" encoding="utf-8"?>
<p:tagLst xmlns:a="http://schemas.openxmlformats.org/drawingml/2006/main" xmlns:r="http://schemas.openxmlformats.org/officeDocument/2006/relationships" xmlns:p="http://schemas.openxmlformats.org/presentationml/2006/main">
  <p:tag name="COLORSCHEMEINDEX" val="4"/>
</p:tagLst>
</file>

<file path=ppt/tags/tag325.xml><?xml version="1.0" encoding="utf-8"?>
<p:tagLst xmlns:a="http://schemas.openxmlformats.org/drawingml/2006/main" xmlns:r="http://schemas.openxmlformats.org/officeDocument/2006/relationships" xmlns:p="http://schemas.openxmlformats.org/presentationml/2006/main">
  <p:tag name="COLORSCHEMEINDEX" val="4"/>
</p:tagLst>
</file>

<file path=ppt/tags/tag326.xml><?xml version="1.0" encoding="utf-8"?>
<p:tagLst xmlns:a="http://schemas.openxmlformats.org/drawingml/2006/main" xmlns:r="http://schemas.openxmlformats.org/officeDocument/2006/relationships" xmlns:p="http://schemas.openxmlformats.org/presentationml/2006/main">
  <p:tag name="COLORSCHEMEINDEX" val="4"/>
</p:tagLst>
</file>

<file path=ppt/tags/tag327.xml><?xml version="1.0" encoding="utf-8"?>
<p:tagLst xmlns:a="http://schemas.openxmlformats.org/drawingml/2006/main" xmlns:r="http://schemas.openxmlformats.org/officeDocument/2006/relationships" xmlns:p="http://schemas.openxmlformats.org/presentationml/2006/main">
  <p:tag name="ADMINISTRATIVESLIDE" val="True"/>
  <p:tag name="NO LOGOS" val="true"/>
</p:tagLst>
</file>

<file path=ppt/tags/tag328.xml><?xml version="1.0" encoding="utf-8"?>
<p:tagLst xmlns:a="http://schemas.openxmlformats.org/drawingml/2006/main" xmlns:r="http://schemas.openxmlformats.org/officeDocument/2006/relationships" xmlns:p="http://schemas.openxmlformats.org/presentationml/2006/main">
  <p:tag name="COLORSCHEMEINDEX" val="4"/>
</p:tagLst>
</file>

<file path=ppt/tags/tag329.xml><?xml version="1.0" encoding="utf-8"?>
<p:tagLst xmlns:a="http://schemas.openxmlformats.org/drawingml/2006/main" xmlns:r="http://schemas.openxmlformats.org/officeDocument/2006/relationships" xmlns:p="http://schemas.openxmlformats.org/presentationml/2006/main">
  <p:tag name="COLORSCHEMEINDEX" val="4"/>
</p:tagLst>
</file>

<file path=ppt/tags/tag33.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330.xml><?xml version="1.0" encoding="utf-8"?>
<p:tagLst xmlns:a="http://schemas.openxmlformats.org/drawingml/2006/main" xmlns:r="http://schemas.openxmlformats.org/officeDocument/2006/relationships" xmlns:p="http://schemas.openxmlformats.org/presentationml/2006/main">
  <p:tag name="COLORSCHEMEINDEX" val="4"/>
  <p:tag name="NO LOGOS" val="true"/>
</p:tagLst>
</file>

<file path=ppt/tags/tag331.xml><?xml version="1.0" encoding="utf-8"?>
<p:tagLst xmlns:a="http://schemas.openxmlformats.org/drawingml/2006/main" xmlns:r="http://schemas.openxmlformats.org/officeDocument/2006/relationships" xmlns:p="http://schemas.openxmlformats.org/presentationml/2006/main">
  <p:tag name="COLORSCHEMEINDEX" val="4"/>
</p:tagLst>
</file>

<file path=ppt/tags/tag332.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Lst>
</file>

<file path=ppt/tags/tag333.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334.xml><?xml version="1.0" encoding="utf-8"?>
<p:tagLst xmlns:a="http://schemas.openxmlformats.org/drawingml/2006/main" xmlns:r="http://schemas.openxmlformats.org/officeDocument/2006/relationships" xmlns:p="http://schemas.openxmlformats.org/presentationml/2006/main">
  <p:tag name="MILELISTITEM" val="Level_1_Normal"/>
</p:tagLst>
</file>

<file path=ppt/tags/tag335.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336.xml><?xml version="1.0" encoding="utf-8"?>
<p:tagLst xmlns:a="http://schemas.openxmlformats.org/drawingml/2006/main" xmlns:r="http://schemas.openxmlformats.org/officeDocument/2006/relationships" xmlns:p="http://schemas.openxmlformats.org/presentationml/2006/main">
  <p:tag name="MILELISTITEM" val="Level_2_Normal"/>
</p:tagLst>
</file>

<file path=ppt/tags/tag34.xml><?xml version="1.0" encoding="utf-8"?>
<p:tagLst xmlns:a="http://schemas.openxmlformats.org/drawingml/2006/main" xmlns:r="http://schemas.openxmlformats.org/officeDocument/2006/relationships" xmlns:p="http://schemas.openxmlformats.org/presentationml/2006/main">
  <p:tag name="MILELISTITEM" val=""/>
</p:tagLst>
</file>

<file path=ppt/tags/tag35.xml><?xml version="1.0" encoding="utf-8"?>
<p:tagLst xmlns:a="http://schemas.openxmlformats.org/drawingml/2006/main" xmlns:r="http://schemas.openxmlformats.org/officeDocument/2006/relationships" xmlns:p="http://schemas.openxmlformats.org/presentationml/2006/main">
  <p:tag name="MILELISTITEM" val=""/>
</p:tagLst>
</file>

<file path=ppt/tags/tag36.xml><?xml version="1.0" encoding="utf-8"?>
<p:tagLst xmlns:a="http://schemas.openxmlformats.org/drawingml/2006/main" xmlns:r="http://schemas.openxmlformats.org/officeDocument/2006/relationships" xmlns:p="http://schemas.openxmlformats.org/presentationml/2006/main">
  <p:tag name="MILELISTITEM" val=""/>
</p:tagLst>
</file>

<file path=ppt/tags/tag37.xml><?xml version="1.0" encoding="utf-8"?>
<p:tagLst xmlns:a="http://schemas.openxmlformats.org/drawingml/2006/main" xmlns:r="http://schemas.openxmlformats.org/officeDocument/2006/relationships" xmlns:p="http://schemas.openxmlformats.org/presentationml/2006/main">
  <p:tag name="MILELISTITEM" val=""/>
</p:tagLst>
</file>

<file path=ppt/tags/tag38.xml><?xml version="1.0" encoding="utf-8"?>
<p:tagLst xmlns:a="http://schemas.openxmlformats.org/drawingml/2006/main" xmlns:r="http://schemas.openxmlformats.org/officeDocument/2006/relationships" xmlns:p="http://schemas.openxmlformats.org/presentationml/2006/main">
  <p:tag name="MILELISTITEM" val=""/>
</p:tagLst>
</file>

<file path=ppt/tags/tag39.xml><?xml version="1.0" encoding="utf-8"?>
<p:tagLst xmlns:a="http://schemas.openxmlformats.org/drawingml/2006/main" xmlns:r="http://schemas.openxmlformats.org/officeDocument/2006/relationships" xmlns:p="http://schemas.openxmlformats.org/presentationml/2006/main">
  <p:tag name="MILELISTITEM" val=""/>
</p:tagLst>
</file>

<file path=ppt/tags/tag4.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1"/>
</p:tagLst>
</file>

<file path=ppt/tags/tag40.xml><?xml version="1.0" encoding="utf-8"?>
<p:tagLst xmlns:a="http://schemas.openxmlformats.org/drawingml/2006/main" xmlns:r="http://schemas.openxmlformats.org/officeDocument/2006/relationships" xmlns:p="http://schemas.openxmlformats.org/presentationml/2006/main">
  <p:tag name="MILELISTITEM" val=""/>
</p:tagLst>
</file>

<file path=ppt/tags/tag41.xml><?xml version="1.0" encoding="utf-8"?>
<p:tagLst xmlns:a="http://schemas.openxmlformats.org/drawingml/2006/main" xmlns:r="http://schemas.openxmlformats.org/officeDocument/2006/relationships" xmlns:p="http://schemas.openxmlformats.org/presentationml/2006/main">
  <p:tag name="MILELISTITEM" val=""/>
</p:tagLst>
</file>

<file path=ppt/tags/tag42.xml><?xml version="1.0" encoding="utf-8"?>
<p:tagLst xmlns:a="http://schemas.openxmlformats.org/drawingml/2006/main" xmlns:r="http://schemas.openxmlformats.org/officeDocument/2006/relationships" xmlns:p="http://schemas.openxmlformats.org/presentationml/2006/main">
  <p:tag name="MILELISTITEM" val=""/>
</p:tagLst>
</file>

<file path=ppt/tags/tag43.xml><?xml version="1.0" encoding="utf-8"?>
<p:tagLst xmlns:a="http://schemas.openxmlformats.org/drawingml/2006/main" xmlns:r="http://schemas.openxmlformats.org/officeDocument/2006/relationships" xmlns:p="http://schemas.openxmlformats.org/presentationml/2006/main">
  <p:tag name="MILELISTITEM" val=""/>
</p:tagLst>
</file>

<file path=ppt/tags/tag44.xml><?xml version="1.0" encoding="utf-8"?>
<p:tagLst xmlns:a="http://schemas.openxmlformats.org/drawingml/2006/main" xmlns:r="http://schemas.openxmlformats.org/officeDocument/2006/relationships" xmlns:p="http://schemas.openxmlformats.org/presentationml/2006/main">
  <p:tag name="MILELISTITEM" val=""/>
</p:tagLst>
</file>

<file path=ppt/tags/tag45.xml><?xml version="1.0" encoding="utf-8"?>
<p:tagLst xmlns:a="http://schemas.openxmlformats.org/drawingml/2006/main" xmlns:r="http://schemas.openxmlformats.org/officeDocument/2006/relationships" xmlns:p="http://schemas.openxmlformats.org/presentationml/2006/main">
  <p:tag name="NO LOGOS" val="true"/>
</p:tagLst>
</file>

<file path=ppt/tags/tag46.xml><?xml version="1.0" encoding="utf-8"?>
<p:tagLst xmlns:a="http://schemas.openxmlformats.org/drawingml/2006/main" xmlns:r="http://schemas.openxmlformats.org/officeDocument/2006/relationships" xmlns:p="http://schemas.openxmlformats.org/presentationml/2006/main">
  <p:tag name="NO LOGOS" val="true"/>
</p:tagLst>
</file>

<file path=ppt/tags/tag47.xml><?xml version="1.0" encoding="utf-8"?>
<p:tagLst xmlns:a="http://schemas.openxmlformats.org/drawingml/2006/main" xmlns:r="http://schemas.openxmlformats.org/officeDocument/2006/relationships" xmlns:p="http://schemas.openxmlformats.org/presentationml/2006/main">
  <p:tag name="COLORSCHEMEINDEX" val="4"/>
  <p:tag name="NO LOGOS" val="true"/>
</p:tagLst>
</file>

<file path=ppt/tags/tag48.xml><?xml version="1.0" encoding="utf-8"?>
<p:tagLst xmlns:a="http://schemas.openxmlformats.org/drawingml/2006/main" xmlns:r="http://schemas.openxmlformats.org/officeDocument/2006/relationships" xmlns:p="http://schemas.openxmlformats.org/presentationml/2006/main">
  <p:tag name="COLORSCHEMEINDEX" val="5"/>
</p:tagLst>
</file>

<file path=ppt/tags/tag49.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2"/>
</p:tagLst>
</file>

<file path=ppt/tags/tag5.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50.xml><?xml version="1.0" encoding="utf-8"?>
<p:tagLst xmlns:a="http://schemas.openxmlformats.org/drawingml/2006/main" xmlns:r="http://schemas.openxmlformats.org/officeDocument/2006/relationships" xmlns:p="http://schemas.openxmlformats.org/presentationml/2006/main">
  <p:tag name="MILELISTITEM" val=""/>
</p:tagLst>
</file>

<file path=ppt/tags/tag51.xml><?xml version="1.0" encoding="utf-8"?>
<p:tagLst xmlns:a="http://schemas.openxmlformats.org/drawingml/2006/main" xmlns:r="http://schemas.openxmlformats.org/officeDocument/2006/relationships" xmlns:p="http://schemas.openxmlformats.org/presentationml/2006/main">
  <p:tag name="MILELISTITEM" val=""/>
</p:tagLst>
</file>

<file path=ppt/tags/tag52.xml><?xml version="1.0" encoding="utf-8"?>
<p:tagLst xmlns:a="http://schemas.openxmlformats.org/drawingml/2006/main" xmlns:r="http://schemas.openxmlformats.org/officeDocument/2006/relationships" xmlns:p="http://schemas.openxmlformats.org/presentationml/2006/main">
  <p:tag name="MILELISTITEM" val=""/>
</p:tagLst>
</file>

<file path=ppt/tags/tag53.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54.xml><?xml version="1.0" encoding="utf-8"?>
<p:tagLst xmlns:a="http://schemas.openxmlformats.org/drawingml/2006/main" xmlns:r="http://schemas.openxmlformats.org/officeDocument/2006/relationships" xmlns:p="http://schemas.openxmlformats.org/presentationml/2006/main">
  <p:tag name="MILELISTITEM" val=""/>
</p:tagLst>
</file>

<file path=ppt/tags/tag55.xml><?xml version="1.0" encoding="utf-8"?>
<p:tagLst xmlns:a="http://schemas.openxmlformats.org/drawingml/2006/main" xmlns:r="http://schemas.openxmlformats.org/officeDocument/2006/relationships" xmlns:p="http://schemas.openxmlformats.org/presentationml/2006/main">
  <p:tag name="MILELISTITEM" val=""/>
</p:tagLst>
</file>

<file path=ppt/tags/tag56.xml><?xml version="1.0" encoding="utf-8"?>
<p:tagLst xmlns:a="http://schemas.openxmlformats.org/drawingml/2006/main" xmlns:r="http://schemas.openxmlformats.org/officeDocument/2006/relationships" xmlns:p="http://schemas.openxmlformats.org/presentationml/2006/main">
  <p:tag name="MILELISTITEM" val=""/>
</p:tagLst>
</file>

<file path=ppt/tags/tag57.xml><?xml version="1.0" encoding="utf-8"?>
<p:tagLst xmlns:a="http://schemas.openxmlformats.org/drawingml/2006/main" xmlns:r="http://schemas.openxmlformats.org/officeDocument/2006/relationships" xmlns:p="http://schemas.openxmlformats.org/presentationml/2006/main">
  <p:tag name="MILELISTITEM" val=""/>
</p:tagLst>
</file>

<file path=ppt/tags/tag58.xml><?xml version="1.0" encoding="utf-8"?>
<p:tagLst xmlns:a="http://schemas.openxmlformats.org/drawingml/2006/main" xmlns:r="http://schemas.openxmlformats.org/officeDocument/2006/relationships" xmlns:p="http://schemas.openxmlformats.org/presentationml/2006/main">
  <p:tag name="MILELISTITEM" val=""/>
</p:tagLst>
</file>

<file path=ppt/tags/tag59.xml><?xml version="1.0" encoding="utf-8"?>
<p:tagLst xmlns:a="http://schemas.openxmlformats.org/drawingml/2006/main" xmlns:r="http://schemas.openxmlformats.org/officeDocument/2006/relationships" xmlns:p="http://schemas.openxmlformats.org/presentationml/2006/main">
  <p:tag name="MILELISTITEM" val=""/>
</p:tagLst>
</file>

<file path=ppt/tags/tag6.xml><?xml version="1.0" encoding="utf-8"?>
<p:tagLst xmlns:a="http://schemas.openxmlformats.org/drawingml/2006/main" xmlns:r="http://schemas.openxmlformats.org/officeDocument/2006/relationships" xmlns:p="http://schemas.openxmlformats.org/presentationml/2006/main">
  <p:tag name="MILELISTITEM" val=""/>
</p:tagLst>
</file>

<file path=ppt/tags/tag60.xml><?xml version="1.0" encoding="utf-8"?>
<p:tagLst xmlns:a="http://schemas.openxmlformats.org/drawingml/2006/main" xmlns:r="http://schemas.openxmlformats.org/officeDocument/2006/relationships" xmlns:p="http://schemas.openxmlformats.org/presentationml/2006/main">
  <p:tag name="MILELISTITEM" val=""/>
</p:tagLst>
</file>

<file path=ppt/tags/tag61.xml><?xml version="1.0" encoding="utf-8"?>
<p:tagLst xmlns:a="http://schemas.openxmlformats.org/drawingml/2006/main" xmlns:r="http://schemas.openxmlformats.org/officeDocument/2006/relationships" xmlns:p="http://schemas.openxmlformats.org/presentationml/2006/main">
  <p:tag name="MILELISTITEM" val=""/>
</p:tagLst>
</file>

<file path=ppt/tags/tag62.xml><?xml version="1.0" encoding="utf-8"?>
<p:tagLst xmlns:a="http://schemas.openxmlformats.org/drawingml/2006/main" xmlns:r="http://schemas.openxmlformats.org/officeDocument/2006/relationships" xmlns:p="http://schemas.openxmlformats.org/presentationml/2006/main">
  <p:tag name="MILELISTITEM" val=""/>
</p:tagLst>
</file>

<file path=ppt/tags/tag63.xml><?xml version="1.0" encoding="utf-8"?>
<p:tagLst xmlns:a="http://schemas.openxmlformats.org/drawingml/2006/main" xmlns:r="http://schemas.openxmlformats.org/officeDocument/2006/relationships" xmlns:p="http://schemas.openxmlformats.org/presentationml/2006/main">
  <p:tag name="MILELISTITEM" val=""/>
</p:tagLst>
</file>

<file path=ppt/tags/tag64.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2"/>
</p:tagLst>
</file>

<file path=ppt/tags/tag65.xml><?xml version="1.0" encoding="utf-8"?>
<p:tagLst xmlns:a="http://schemas.openxmlformats.org/drawingml/2006/main" xmlns:r="http://schemas.openxmlformats.org/officeDocument/2006/relationships" xmlns:p="http://schemas.openxmlformats.org/presentationml/2006/main">
  <p:tag name="MILELISTITEM" val=""/>
</p:tagLst>
</file>

<file path=ppt/tags/tag66.xml><?xml version="1.0" encoding="utf-8"?>
<p:tagLst xmlns:a="http://schemas.openxmlformats.org/drawingml/2006/main" xmlns:r="http://schemas.openxmlformats.org/officeDocument/2006/relationships" xmlns:p="http://schemas.openxmlformats.org/presentationml/2006/main">
  <p:tag name="MILELISTITEM" val=""/>
</p:tagLst>
</file>

<file path=ppt/tags/tag67.xml><?xml version="1.0" encoding="utf-8"?>
<p:tagLst xmlns:a="http://schemas.openxmlformats.org/drawingml/2006/main" xmlns:r="http://schemas.openxmlformats.org/officeDocument/2006/relationships" xmlns:p="http://schemas.openxmlformats.org/presentationml/2006/main">
  <p:tag name="MILELISTITEM" val=""/>
</p:tagLst>
</file>

<file path=ppt/tags/tag68.xml><?xml version="1.0" encoding="utf-8"?>
<p:tagLst xmlns:a="http://schemas.openxmlformats.org/drawingml/2006/main" xmlns:r="http://schemas.openxmlformats.org/officeDocument/2006/relationships" xmlns:p="http://schemas.openxmlformats.org/presentationml/2006/main">
  <p:tag name="MILELISTITEM" val=""/>
</p:tagLst>
</file>

<file path=ppt/tags/tag69.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7.xml><?xml version="1.0" encoding="utf-8"?>
<p:tagLst xmlns:a="http://schemas.openxmlformats.org/drawingml/2006/main" xmlns:r="http://schemas.openxmlformats.org/officeDocument/2006/relationships" xmlns:p="http://schemas.openxmlformats.org/presentationml/2006/main">
  <p:tag name="MILELISTITEM" val=""/>
</p:tagLst>
</file>

<file path=ppt/tags/tag70.xml><?xml version="1.0" encoding="utf-8"?>
<p:tagLst xmlns:a="http://schemas.openxmlformats.org/drawingml/2006/main" xmlns:r="http://schemas.openxmlformats.org/officeDocument/2006/relationships" xmlns:p="http://schemas.openxmlformats.org/presentationml/2006/main">
  <p:tag name="MILELISTITEM" val=""/>
</p:tagLst>
</file>

<file path=ppt/tags/tag71.xml><?xml version="1.0" encoding="utf-8"?>
<p:tagLst xmlns:a="http://schemas.openxmlformats.org/drawingml/2006/main" xmlns:r="http://schemas.openxmlformats.org/officeDocument/2006/relationships" xmlns:p="http://schemas.openxmlformats.org/presentationml/2006/main">
  <p:tag name="MILELISTITEM" val=""/>
</p:tagLst>
</file>

<file path=ppt/tags/tag72.xml><?xml version="1.0" encoding="utf-8"?>
<p:tagLst xmlns:a="http://schemas.openxmlformats.org/drawingml/2006/main" xmlns:r="http://schemas.openxmlformats.org/officeDocument/2006/relationships" xmlns:p="http://schemas.openxmlformats.org/presentationml/2006/main">
  <p:tag name="MILELISTITEM" val=""/>
</p:tagLst>
</file>

<file path=ppt/tags/tag73.xml><?xml version="1.0" encoding="utf-8"?>
<p:tagLst xmlns:a="http://schemas.openxmlformats.org/drawingml/2006/main" xmlns:r="http://schemas.openxmlformats.org/officeDocument/2006/relationships" xmlns:p="http://schemas.openxmlformats.org/presentationml/2006/main">
  <p:tag name="MILELISTITEM" val=""/>
</p:tagLst>
</file>

<file path=ppt/tags/tag74.xml><?xml version="1.0" encoding="utf-8"?>
<p:tagLst xmlns:a="http://schemas.openxmlformats.org/drawingml/2006/main" xmlns:r="http://schemas.openxmlformats.org/officeDocument/2006/relationships" xmlns:p="http://schemas.openxmlformats.org/presentationml/2006/main">
  <p:tag name="MILELISTITEM" val=""/>
</p:tagLst>
</file>

<file path=ppt/tags/tag75.xml><?xml version="1.0" encoding="utf-8"?>
<p:tagLst xmlns:a="http://schemas.openxmlformats.org/drawingml/2006/main" xmlns:r="http://schemas.openxmlformats.org/officeDocument/2006/relationships" xmlns:p="http://schemas.openxmlformats.org/presentationml/2006/main">
  <p:tag name="MILELISTITEM" val=""/>
</p:tagLst>
</file>

<file path=ppt/tags/tag76.xml><?xml version="1.0" encoding="utf-8"?>
<p:tagLst xmlns:a="http://schemas.openxmlformats.org/drawingml/2006/main" xmlns:r="http://schemas.openxmlformats.org/officeDocument/2006/relationships" xmlns:p="http://schemas.openxmlformats.org/presentationml/2006/main">
  <p:tag name="MILELISTITEM" val=""/>
</p:tagLst>
</file>

<file path=ppt/tags/tag77.xml><?xml version="1.0" encoding="utf-8"?>
<p:tagLst xmlns:a="http://schemas.openxmlformats.org/drawingml/2006/main" xmlns:r="http://schemas.openxmlformats.org/officeDocument/2006/relationships" xmlns:p="http://schemas.openxmlformats.org/presentationml/2006/main">
  <p:tag name="MILELISTITEM" val=""/>
</p:tagLst>
</file>

<file path=ppt/tags/tag78.xml><?xml version="1.0" encoding="utf-8"?>
<p:tagLst xmlns:a="http://schemas.openxmlformats.org/drawingml/2006/main" xmlns:r="http://schemas.openxmlformats.org/officeDocument/2006/relationships" xmlns:p="http://schemas.openxmlformats.org/presentationml/2006/main">
  <p:tag name="MILELISTITEM" val=""/>
</p:tagLst>
</file>

<file path=ppt/tags/tag79.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2"/>
</p:tagLst>
</file>

<file path=ppt/tags/tag8.xml><?xml version="1.0" encoding="utf-8"?>
<p:tagLst xmlns:a="http://schemas.openxmlformats.org/drawingml/2006/main" xmlns:r="http://schemas.openxmlformats.org/officeDocument/2006/relationships" xmlns:p="http://schemas.openxmlformats.org/presentationml/2006/main">
  <p:tag name="MILELISTITEM" val=""/>
</p:tagLst>
</file>

<file path=ppt/tags/tag80.xml><?xml version="1.0" encoding="utf-8"?>
<p:tagLst xmlns:a="http://schemas.openxmlformats.org/drawingml/2006/main" xmlns:r="http://schemas.openxmlformats.org/officeDocument/2006/relationships" xmlns:p="http://schemas.openxmlformats.org/presentationml/2006/main">
  <p:tag name="MILELISTITEM" val=""/>
</p:tagLst>
</file>

<file path=ppt/tags/tag81.xml><?xml version="1.0" encoding="utf-8"?>
<p:tagLst xmlns:a="http://schemas.openxmlformats.org/drawingml/2006/main" xmlns:r="http://schemas.openxmlformats.org/officeDocument/2006/relationships" xmlns:p="http://schemas.openxmlformats.org/presentationml/2006/main">
  <p:tag name="MILELISTITEM" val=""/>
</p:tagLst>
</file>

<file path=ppt/tags/tag82.xml><?xml version="1.0" encoding="utf-8"?>
<p:tagLst xmlns:a="http://schemas.openxmlformats.org/drawingml/2006/main" xmlns:r="http://schemas.openxmlformats.org/officeDocument/2006/relationships" xmlns:p="http://schemas.openxmlformats.org/presentationml/2006/main">
  <p:tag name="MILELISTITEM" val=""/>
</p:tagLst>
</file>

<file path=ppt/tags/tag83.xml><?xml version="1.0" encoding="utf-8"?>
<p:tagLst xmlns:a="http://schemas.openxmlformats.org/drawingml/2006/main" xmlns:r="http://schemas.openxmlformats.org/officeDocument/2006/relationships" xmlns:p="http://schemas.openxmlformats.org/presentationml/2006/main">
  <p:tag name="MILELISTITEM" val=""/>
</p:tagLst>
</file>

<file path=ppt/tags/tag84.xml><?xml version="1.0" encoding="utf-8"?>
<p:tagLst xmlns:a="http://schemas.openxmlformats.org/drawingml/2006/main" xmlns:r="http://schemas.openxmlformats.org/officeDocument/2006/relationships" xmlns:p="http://schemas.openxmlformats.org/presentationml/2006/main">
  <p:tag name="MILELISTITEM" val=""/>
</p:tagLst>
</file>

<file path=ppt/tags/tag85.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86.xml><?xml version="1.0" encoding="utf-8"?>
<p:tagLst xmlns:a="http://schemas.openxmlformats.org/drawingml/2006/main" xmlns:r="http://schemas.openxmlformats.org/officeDocument/2006/relationships" xmlns:p="http://schemas.openxmlformats.org/presentationml/2006/main">
  <p:tag name="MILELISTITEM" val=""/>
</p:tagLst>
</file>

<file path=ppt/tags/tag87.xml><?xml version="1.0" encoding="utf-8"?>
<p:tagLst xmlns:a="http://schemas.openxmlformats.org/drawingml/2006/main" xmlns:r="http://schemas.openxmlformats.org/officeDocument/2006/relationships" xmlns:p="http://schemas.openxmlformats.org/presentationml/2006/main">
  <p:tag name="MILELISTITEM" val=""/>
</p:tagLst>
</file>

<file path=ppt/tags/tag88.xml><?xml version="1.0" encoding="utf-8"?>
<p:tagLst xmlns:a="http://schemas.openxmlformats.org/drawingml/2006/main" xmlns:r="http://schemas.openxmlformats.org/officeDocument/2006/relationships" xmlns:p="http://schemas.openxmlformats.org/presentationml/2006/main">
  <p:tag name="MILELISTITEM" val=""/>
</p:tagLst>
</file>

<file path=ppt/tags/tag89.xml><?xml version="1.0" encoding="utf-8"?>
<p:tagLst xmlns:a="http://schemas.openxmlformats.org/drawingml/2006/main" xmlns:r="http://schemas.openxmlformats.org/officeDocument/2006/relationships" xmlns:p="http://schemas.openxmlformats.org/presentationml/2006/main">
  <p:tag name="MILELISTITEM" val=""/>
</p:tagLst>
</file>

<file path=ppt/tags/tag9.xml><?xml version="1.0" encoding="utf-8"?>
<p:tagLst xmlns:a="http://schemas.openxmlformats.org/drawingml/2006/main" xmlns:r="http://schemas.openxmlformats.org/officeDocument/2006/relationships" xmlns:p="http://schemas.openxmlformats.org/presentationml/2006/main">
  <p:tag name="MILELISTITEM" val=""/>
</p:tagLst>
</file>

<file path=ppt/tags/tag90.xml><?xml version="1.0" encoding="utf-8"?>
<p:tagLst xmlns:a="http://schemas.openxmlformats.org/drawingml/2006/main" xmlns:r="http://schemas.openxmlformats.org/officeDocument/2006/relationships" xmlns:p="http://schemas.openxmlformats.org/presentationml/2006/main">
  <p:tag name="MILELISTITEM" val=""/>
</p:tagLst>
</file>

<file path=ppt/tags/tag91.xml><?xml version="1.0" encoding="utf-8"?>
<p:tagLst xmlns:a="http://schemas.openxmlformats.org/drawingml/2006/main" xmlns:r="http://schemas.openxmlformats.org/officeDocument/2006/relationships" xmlns:p="http://schemas.openxmlformats.org/presentationml/2006/main">
  <p:tag name="MILELISTITEM" val=""/>
</p:tagLst>
</file>

<file path=ppt/tags/tag92.xml><?xml version="1.0" encoding="utf-8"?>
<p:tagLst xmlns:a="http://schemas.openxmlformats.org/drawingml/2006/main" xmlns:r="http://schemas.openxmlformats.org/officeDocument/2006/relationships" xmlns:p="http://schemas.openxmlformats.org/presentationml/2006/main">
  <p:tag name="MILELISTITEM" val=""/>
</p:tagLst>
</file>

<file path=ppt/tags/tag93.xml><?xml version="1.0" encoding="utf-8"?>
<p:tagLst xmlns:a="http://schemas.openxmlformats.org/drawingml/2006/main" xmlns:r="http://schemas.openxmlformats.org/officeDocument/2006/relationships" xmlns:p="http://schemas.openxmlformats.org/presentationml/2006/main">
  <p:tag name="MILELISTITEM" val=""/>
</p:tagLst>
</file>

<file path=ppt/tags/tag94.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NO LOGOS" val="true"/>
  <p:tag name="MILESTONESLIDE" val="True"/>
  <p:tag name="MILESTATUS" val="PresentationStyle"/>
  <p:tag name="MILESTONELEVEL" val="2"/>
</p:tagLst>
</file>

<file path=ppt/tags/tag95.xml><?xml version="1.0" encoding="utf-8"?>
<p:tagLst xmlns:a="http://schemas.openxmlformats.org/drawingml/2006/main" xmlns:r="http://schemas.openxmlformats.org/officeDocument/2006/relationships" xmlns:p="http://schemas.openxmlformats.org/presentationml/2006/main">
  <p:tag name="MILELISTITEM" val=""/>
</p:tagLst>
</file>

<file path=ppt/tags/tag96.xml><?xml version="1.0" encoding="utf-8"?>
<p:tagLst xmlns:a="http://schemas.openxmlformats.org/drawingml/2006/main" xmlns:r="http://schemas.openxmlformats.org/officeDocument/2006/relationships" xmlns:p="http://schemas.openxmlformats.org/presentationml/2006/main">
  <p:tag name="MILELISTITEM" val=""/>
</p:tagLst>
</file>

<file path=ppt/tags/tag97.xml><?xml version="1.0" encoding="utf-8"?>
<p:tagLst xmlns:a="http://schemas.openxmlformats.org/drawingml/2006/main" xmlns:r="http://schemas.openxmlformats.org/officeDocument/2006/relationships" xmlns:p="http://schemas.openxmlformats.org/presentationml/2006/main">
  <p:tag name="MILELISTITEM" val=""/>
</p:tagLst>
</file>

<file path=ppt/tags/tag98.xml><?xml version="1.0" encoding="utf-8"?>
<p:tagLst xmlns:a="http://schemas.openxmlformats.org/drawingml/2006/main" xmlns:r="http://schemas.openxmlformats.org/officeDocument/2006/relationships" xmlns:p="http://schemas.openxmlformats.org/presentationml/2006/main">
  <p:tag name="MILELISTITEM" val=""/>
</p:tagLst>
</file>

<file path=ppt/tags/tag99.xml><?xml version="1.0" encoding="utf-8"?>
<p:tagLst xmlns:a="http://schemas.openxmlformats.org/drawingml/2006/main" xmlns:r="http://schemas.openxmlformats.org/officeDocument/2006/relationships" xmlns:p="http://schemas.openxmlformats.org/presentationml/2006/main">
  <p:tag name="MILELISTITEM" val=""/>
</p:tagLst>
</file>

<file path=ppt/theme/theme1.xml><?xml version="1.0" encoding="utf-8"?>
<a:theme xmlns:a="http://schemas.openxmlformats.org/drawingml/2006/main" name="ttoTheme">
  <a:themeElements>
    <a:clrScheme name="TTO standard">
      <a:dk1>
        <a:srgbClr val="000000"/>
      </a:dk1>
      <a:lt1>
        <a:srgbClr val="FFFFFF"/>
      </a:lt1>
      <a:dk2>
        <a:srgbClr val="FF0000"/>
      </a:dk2>
      <a:lt2>
        <a:srgbClr val="FFFFFF"/>
      </a:lt2>
      <a:accent1>
        <a:srgbClr val="F9F9F9"/>
      </a:accent1>
      <a:accent2>
        <a:srgbClr val="DEDEDE"/>
      </a:accent2>
      <a:accent3>
        <a:srgbClr val="C7C7C7"/>
      </a:accent3>
      <a:accent4>
        <a:srgbClr val="6699FF"/>
      </a:accent4>
      <a:accent5>
        <a:srgbClr val="FF0000"/>
      </a:accent5>
      <a:accent6>
        <a:srgbClr val="FFFFFF"/>
      </a:accent6>
      <a:hlink>
        <a:srgbClr val="C7C7C7"/>
      </a:hlink>
      <a:folHlink>
        <a:srgbClr val="6699FF"/>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sz="2800" b="1" i="0" u="none" strike="noStrike" cap="none" normalizeH="0" baseline="0" dirty="0" smtClean="0">
            <a:ln>
              <a:noFill/>
            </a:ln>
            <a:solidFill>
              <a:schemeClr val="dk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defRPr>
        </a:defPPr>
      </a:lstStyle>
    </a:lnDef>
    <a:txDef>
      <a:spPr>
        <a:noFill/>
      </a:spPr>
      <a:bodyPr wrap="square" rtlCol="0" anchor="ctr" anchorCtr="0">
        <a:spAutoFit/>
      </a:bodyPr>
      <a:lstStyle>
        <a:defPPr>
          <a:defRPr dirty="0" smtClean="0">
            <a:solidFill>
              <a:schemeClr val="dk1"/>
            </a:solidFill>
            <a:effectLst/>
          </a:defRPr>
        </a:defPPr>
      </a:lstStyle>
    </a:txDef>
  </a:objectDefaults>
  <a:extraClrSchemeLst>
    <a:extraClrScheme>
      <a:clrScheme name="TTO standard">
        <a:dk1>
          <a:srgbClr val="000000"/>
        </a:dk1>
        <a:lt1>
          <a:srgbClr val="FFFFFF"/>
        </a:lt1>
        <a:dk2>
          <a:srgbClr val="FF0000"/>
        </a:dk2>
        <a:lt2>
          <a:srgbClr val="FFFFFF"/>
        </a:lt2>
        <a:accent1>
          <a:srgbClr val="F9F9F9"/>
        </a:accent1>
        <a:accent2>
          <a:srgbClr val="DEDEDE"/>
        </a:accent2>
        <a:accent3>
          <a:srgbClr val="C7C7C7"/>
        </a:accent3>
        <a:accent4>
          <a:srgbClr val="6699FF"/>
        </a:accent4>
        <a:accent5>
          <a:srgbClr val="FF0000"/>
        </a:accent5>
        <a:accent6>
          <a:srgbClr val="FFFFFF"/>
        </a:accent6>
        <a:hlink>
          <a:srgbClr val="C7C7C7"/>
        </a:hlink>
        <a:folHlink>
          <a:srgbClr val="6699FF"/>
        </a:folHlink>
      </a:clrScheme>
      <a:clrMap bg1="lt1" tx1="dk1" bg2="lt2" tx2="dk2" accent1="accent1" accent2="accent2" accent3="accent3" accent4="accent4" accent5="accent5" accent6="accent6" hlink="hlink" folHlink="folHlink"/>
    </a:extraClrScheme>
    <a:extraClrScheme>
      <a:clrScheme name="TI standard">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clrMap bg1="lt1" tx1="dk1" bg2="lt2" tx2="dk2" accent1="accent1" accent2="accent2" accent3="accent3" accent4="accent4" accent5="accent5" accent6="accent6" hlink="hlink" folHlink="folHlink"/>
    </a:extraClrScheme>
    <a:extraClrScheme>
      <a:clrScheme name="tto 1">
        <a:dk1>
          <a:srgbClr val="000000"/>
        </a:dk1>
        <a:lt1>
          <a:srgbClr val="FEFFFF"/>
        </a:lt1>
        <a:dk2>
          <a:srgbClr val="000000"/>
        </a:dk2>
        <a:lt2>
          <a:srgbClr val="FEFFFF"/>
        </a:lt2>
        <a:accent1>
          <a:srgbClr val="F6F6F6"/>
        </a:accent1>
        <a:accent2>
          <a:srgbClr val="AFAFAF"/>
        </a:accent2>
        <a:accent3>
          <a:srgbClr val="DEDEDE"/>
        </a:accent3>
        <a:accent4>
          <a:srgbClr val="C3C3C3"/>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2181B7"/>
        </a:dk1>
        <a:lt1>
          <a:srgbClr val="FFFFFF"/>
        </a:lt1>
        <a:dk2>
          <a:srgbClr val="2181B7"/>
        </a:dk2>
        <a:lt2>
          <a:srgbClr val="FFFF99"/>
        </a:lt2>
        <a:accent1>
          <a:srgbClr val="003399"/>
        </a:accent1>
        <a:accent2>
          <a:srgbClr val="01B0FF"/>
        </a:accent2>
        <a:accent3>
          <a:srgbClr val="6666FF"/>
        </a:accent3>
        <a:accent4>
          <a:srgbClr val="1C6D9A"/>
        </a:accent4>
        <a:accent5>
          <a:srgbClr val="474B72"/>
        </a:accent5>
        <a:accent6>
          <a:srgbClr val="7030A0"/>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42AA4"/>
        </a:dk1>
        <a:lt1>
          <a:srgbClr val="FFFFFF"/>
        </a:lt1>
        <a:dk2>
          <a:srgbClr val="042AA4"/>
        </a:dk2>
        <a:lt2>
          <a:srgbClr val="FE9B03"/>
        </a:lt2>
        <a:accent1>
          <a:srgbClr val="000F40"/>
        </a:accent1>
        <a:accent2>
          <a:srgbClr val="603900"/>
        </a:accent2>
        <a:accent3>
          <a:srgbClr val="005C00"/>
        </a:accent3>
        <a:accent4>
          <a:srgbClr val="0249FC"/>
        </a:accent4>
        <a:accent5>
          <a:srgbClr val="7030A0"/>
        </a:accent5>
        <a:accent6>
          <a:srgbClr val="0000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FFFFFF"/>
        </a:lt2>
        <a:accent1>
          <a:srgbClr val="C0F6F5"/>
        </a:accent1>
        <a:accent2>
          <a:srgbClr val="FAFEDA"/>
        </a:accent2>
        <a:accent3>
          <a:srgbClr val="FFCCFF"/>
        </a:accent3>
        <a:accent4>
          <a:srgbClr val="B4FCB2"/>
        </a:accent4>
        <a:accent5>
          <a:srgbClr val="FFFF99"/>
        </a:accent5>
        <a:accent6>
          <a:srgbClr val="5DD3FF"/>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tto 6">
        <a:dk1>
          <a:srgbClr val="000000"/>
        </a:dk1>
        <a:lt1>
          <a:srgbClr val="FFFFFF"/>
        </a:lt1>
        <a:dk2>
          <a:srgbClr val="FF0000"/>
        </a:dk2>
        <a:lt2>
          <a:srgbClr val="FFFFFF"/>
        </a:lt2>
        <a:accent1>
          <a:srgbClr val="FFFF66"/>
        </a:accent1>
        <a:accent2>
          <a:srgbClr val="99FF66"/>
        </a:accent2>
        <a:accent3>
          <a:srgbClr val="99FFCC"/>
        </a:accent3>
        <a:accent4>
          <a:srgbClr val="FF99FF"/>
        </a:accent4>
        <a:accent5>
          <a:srgbClr val="93E2FF"/>
        </a:accent5>
        <a:accent6>
          <a:srgbClr val="FFE599"/>
        </a:accent6>
        <a:hlink>
          <a:srgbClr val="99FFCC"/>
        </a:hlink>
        <a:folHlink>
          <a:srgbClr val="FF99FF"/>
        </a:folHlink>
      </a:clrScheme>
      <a:clrMap bg1="lt1" tx1="dk1" bg2="lt2" tx2="dk2" accent1="accent1" accent2="accent2" accent3="accent3" accent4="accent4" accent5="accent5" accent6="accent6" hlink="hlink" folHlink="folHlink"/>
    </a:extraClrScheme>
    <a:extraClrScheme>
      <a:clrScheme name="tto 7">
        <a:dk1>
          <a:srgbClr val="FEFFFF"/>
        </a:dk1>
        <a:lt1>
          <a:srgbClr val="000000"/>
        </a:lt1>
        <a:dk2>
          <a:srgbClr val="FEFFFF"/>
        </a:dk2>
        <a:lt2>
          <a:srgbClr val="000000"/>
        </a:lt2>
        <a:accent1>
          <a:srgbClr val="F6F6F6"/>
        </a:accent1>
        <a:accent2>
          <a:srgbClr val="AFAFAF"/>
        </a:accent2>
        <a:accent3>
          <a:srgbClr val="DEDEDE"/>
        </a:accent3>
        <a:accent4>
          <a:srgbClr val="C3C3C3"/>
        </a:accent4>
        <a:accent5>
          <a:srgbClr val="FAFAFA"/>
        </a:accent5>
        <a:accent6>
          <a:srgbClr val="000000"/>
        </a:accent6>
        <a:hlink>
          <a:srgbClr val="DEDEDE"/>
        </a:hlink>
        <a:folHlink>
          <a:srgbClr val="C3C3C3"/>
        </a:folHlink>
      </a:clrScheme>
      <a:clrMap bg1="dk2" tx1="lt1" bg2="dk1" tx2="lt2" accent1="accent1" accent2="accent2" accent3="accent3" accent4="accent4" accent5="accent5" accent6="accent6" hlink="hlink" folHlink="folHlink"/>
    </a:extraClrScheme>
    <a:extraClrScheme>
      <a:clrScheme name="tto 8">
        <a:dk1>
          <a:srgbClr val="FFFFFF"/>
        </a:dk1>
        <a:lt1>
          <a:srgbClr val="000000"/>
        </a:lt1>
        <a:dk2>
          <a:srgbClr val="FFFFFF"/>
        </a:dk2>
        <a:lt2>
          <a:srgbClr val="FF0000"/>
        </a:lt2>
        <a:accent1>
          <a:srgbClr val="00CCFF"/>
        </a:accent1>
        <a:accent2>
          <a:srgbClr val="CC9900"/>
        </a:accent2>
        <a:accent3>
          <a:srgbClr val="00CC66"/>
        </a:accent3>
        <a:accent4>
          <a:srgbClr val="FFFF99"/>
        </a:accent4>
        <a:accent5>
          <a:srgbClr val="FF99CC"/>
        </a:accent5>
        <a:accent6>
          <a:srgbClr val="000000"/>
        </a:accent6>
        <a:hlink>
          <a:srgbClr val="00CC66"/>
        </a:hlink>
        <a:folHlink>
          <a:srgbClr val="FFFF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ttoTheme</Template>
  <TotalTime>12996</TotalTime>
  <Pages>3</Pages>
  <Words>6388</Words>
  <Application>Microsoft Office PowerPoint</Application>
  <PresentationFormat>On-screen Show (4:3)</PresentationFormat>
  <Paragraphs>1570</Paragraphs>
  <Slides>93</Slides>
  <Notes>33</Notes>
  <HiddenSlides>14</HiddenSlides>
  <MMClips>0</MMClips>
  <ScaleCrop>false</ScaleCrop>
  <HeadingPairs>
    <vt:vector size="4" baseType="variant">
      <vt:variant>
        <vt:lpstr>Theme</vt:lpstr>
      </vt:variant>
      <vt:variant>
        <vt:i4>1</vt:i4>
      </vt:variant>
      <vt:variant>
        <vt:lpstr>Slide Titles</vt:lpstr>
      </vt:variant>
      <vt:variant>
        <vt:i4>93</vt:i4>
      </vt:variant>
    </vt:vector>
  </HeadingPairs>
  <TitlesOfParts>
    <vt:vector size="94" baseType="lpstr">
      <vt:lpstr>ttoTheme</vt:lpstr>
      <vt:lpstr>PowerPoint Presentation</vt:lpstr>
      <vt:lpstr>PowerPoint Presentation</vt:lpstr>
      <vt:lpstr>Objectives</vt:lpstr>
      <vt:lpstr>Outline</vt:lpstr>
      <vt:lpstr>What Does “Optimal” Mean ?</vt:lpstr>
      <vt:lpstr>Know Your Goal and Your Limits…</vt:lpstr>
      <vt:lpstr>Optimization – Intro</vt:lpstr>
      <vt:lpstr>Outline</vt:lpstr>
      <vt:lpstr>Outline</vt:lpstr>
      <vt:lpstr>“Debug” vs. “Optimized” – Benchmarks</vt:lpstr>
      <vt:lpstr>“Debug” vs. “Optimized” – Environments</vt:lpstr>
      <vt:lpstr>Levels of Optimization</vt:lpstr>
      <vt:lpstr>Program Level Optimization (-pm)</vt:lpstr>
      <vt:lpstr>Outline</vt:lpstr>
      <vt:lpstr>Two Default Configurations</vt:lpstr>
      <vt:lpstr>Outline</vt:lpstr>
      <vt:lpstr>Minimizing Space Option (-ms)</vt:lpstr>
      <vt:lpstr>Additional Code Space Options</vt:lpstr>
      <vt:lpstr>Outline</vt:lpstr>
      <vt:lpstr>                  File Specific Options</vt:lpstr>
      <vt:lpstr>Outline</vt:lpstr>
      <vt:lpstr>Programming the ‘C6000</vt:lpstr>
      <vt:lpstr>Basic C Coding Guidelines</vt:lpstr>
      <vt:lpstr>Outline</vt:lpstr>
      <vt:lpstr>Outline</vt:lpstr>
      <vt:lpstr>‘C6000 C Data Types</vt:lpstr>
      <vt:lpstr>Outline</vt:lpstr>
      <vt:lpstr>Data Alignment in Memory</vt:lpstr>
      <vt:lpstr>Data Alignment in Memory</vt:lpstr>
      <vt:lpstr>Data Alignment in Memory</vt:lpstr>
      <vt:lpstr>Data Alignment in Memory</vt:lpstr>
      <vt:lpstr>Data Alignment in Memory</vt:lpstr>
      <vt:lpstr>Alignment of Structures</vt:lpstr>
      <vt:lpstr>Forcing Alignment within Structures</vt:lpstr>
      <vt:lpstr>Forcing Alignment</vt:lpstr>
      <vt:lpstr>Outline</vt:lpstr>
      <vt:lpstr>EABI : ELF ABI</vt:lpstr>
      <vt:lpstr>C66x : New __float2_t Type</vt:lpstr>
      <vt:lpstr>C66x : 128-bit</vt:lpstr>
      <vt:lpstr>128-bit Type : Supported / Not-Supported</vt:lpstr>
      <vt:lpstr>PowerPoint Presentation</vt:lpstr>
      <vt:lpstr>Outline</vt:lpstr>
      <vt:lpstr>What is Aliasing?</vt:lpstr>
      <vt:lpstr>Aliasing?</vt:lpstr>
      <vt:lpstr>Aliasing?</vt:lpstr>
      <vt:lpstr>Alias Solutions</vt:lpstr>
      <vt:lpstr>Outline</vt:lpstr>
      <vt:lpstr>Comparing the Coding Methods</vt:lpstr>
      <vt:lpstr>Intrinsics - Examples</vt:lpstr>
      <vt:lpstr>Outline</vt:lpstr>
      <vt:lpstr>Provide Compiler with More Insight</vt:lpstr>
      <vt:lpstr>3. UNROLL(# of times to unroll)</vt:lpstr>
      <vt:lpstr>4. MUST_ITERATE(min, max, %factor)</vt:lpstr>
      <vt:lpstr>5. Use Volatile Keyword</vt:lpstr>
      <vt:lpstr>6. Set MAX Interrupt Threshold</vt:lpstr>
      <vt:lpstr> -mi Details</vt:lpstr>
      <vt:lpstr>MUST_ITERATE Example</vt:lpstr>
      <vt:lpstr>7. _nassert()</vt:lpstr>
      <vt:lpstr>Outline</vt:lpstr>
      <vt:lpstr>DSPLIB</vt:lpstr>
      <vt:lpstr>IMGLIB</vt:lpstr>
      <vt:lpstr>FastRTS (C67x)</vt:lpstr>
      <vt:lpstr>FastRTS (C62x/C64x)</vt:lpstr>
      <vt:lpstr>Download and Support</vt:lpstr>
      <vt:lpstr>Outline</vt:lpstr>
      <vt:lpstr>Outline</vt:lpstr>
      <vt:lpstr>BIOS Library Types</vt:lpstr>
      <vt:lpstr>Using “Custom”</vt:lpstr>
      <vt:lpstr>Build-profile Options</vt:lpstr>
      <vt:lpstr>Build Configurations (C Compiler)</vt:lpstr>
      <vt:lpstr>Outline</vt:lpstr>
      <vt:lpstr>Custom Placement of Data and Code</vt:lpstr>
      <vt:lpstr>Making Custom Sections</vt:lpstr>
      <vt:lpstr>Linking Custom Sections</vt:lpstr>
      <vt:lpstr>Outline</vt:lpstr>
      <vt:lpstr>Using EDMA</vt:lpstr>
      <vt:lpstr>Multiple DMA’s : EDMA3 and QDMA</vt:lpstr>
      <vt:lpstr>Multiple DMA’s : Master Periphs &amp; C64x+ IDMA</vt:lpstr>
      <vt:lpstr>Outline</vt:lpstr>
      <vt:lpstr>Using Cache Memory</vt:lpstr>
      <vt:lpstr>Outline</vt:lpstr>
      <vt:lpstr>System Architecture – SCR</vt:lpstr>
      <vt:lpstr>Outline</vt:lpstr>
      <vt:lpstr>Chapter Quiz</vt:lpstr>
      <vt:lpstr>Chapter Quiz</vt:lpstr>
      <vt:lpstr>Lab 13 – FIR Algo &amp; Buffer Management</vt:lpstr>
      <vt:lpstr>Lab 13 – FIR Audio – Optimizations Galore</vt:lpstr>
      <vt:lpstr>PowerPoint Presentation</vt:lpstr>
      <vt:lpstr>Linear Assembly</vt:lpstr>
      <vt:lpstr>IDMA – “Internal” DMA</vt:lpstr>
      <vt:lpstr>IDMA0 – Programming Details</vt:lpstr>
      <vt:lpstr>IDMA1 – Programming Details</vt:lpstr>
      <vt:lpstr>Outline</vt:lpstr>
    </vt:vector>
  </TitlesOfParts>
  <Company>SC Sales &amp; Marketing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Integration Workshop</dc:title>
  <dc:subject/>
  <dc:creator>Scott Specker</dc:creator>
  <cp:keywords/>
  <dc:description/>
  <cp:lastModifiedBy>Eric Wilbur</cp:lastModifiedBy>
  <cp:revision>380</cp:revision>
  <cp:lastPrinted>1601-01-01T00:00:00Z</cp:lastPrinted>
  <dcterms:created xsi:type="dcterms:W3CDTF">2001-09-20T20:19:44Z</dcterms:created>
  <dcterms:modified xsi:type="dcterms:W3CDTF">2013-09-08T01:21:39Z</dcterms:modified>
</cp:coreProperties>
</file>